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19" r:id="rId6"/>
    <p:sldId id="320" r:id="rId7"/>
    <p:sldId id="321" r:id="rId8"/>
    <p:sldId id="322" r:id="rId9"/>
    <p:sldId id="323" r:id="rId10"/>
    <p:sldId id="324" r:id="rId11"/>
    <p:sldId id="325" r:id="rId12"/>
    <p:sldId id="326" r:id="rId13"/>
    <p:sldId id="327" r:id="rId14"/>
    <p:sldId id="328" r:id="rId15"/>
    <p:sldId id="329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A047"/>
    <a:srgbClr val="2779F5"/>
    <a:srgbClr val="2196F3"/>
    <a:srgbClr val="0277BD"/>
    <a:srgbClr val="222222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687" autoAdjust="0"/>
    <p:restoredTop sz="96327"/>
  </p:normalViewPr>
  <p:slideViewPr>
    <p:cSldViewPr snapToGrid="0" snapToObjects="1">
      <p:cViewPr varScale="1">
        <p:scale>
          <a:sx n="124" d="100"/>
          <a:sy n="124" d="100"/>
        </p:scale>
        <p:origin x="28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13/12/2024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31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4</a:t>
            </a:r>
            <a:r>
              <a:rPr lang="en-US" baseline="30000" dirty="0"/>
              <a:t>th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45B34E5-D608-104B-B248-FF2C32166A9F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7,219 − 1,384 = </a:t>
            </a:r>
            <a:r>
              <a:rPr lang="en-US" dirty="0">
                <a:solidFill>
                  <a:srgbClr val="43A047"/>
                </a:solidFill>
                <a:effectLst/>
              </a:rPr>
              <a:t>5,835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64EA9D-94AE-0B43-80BF-662581D4626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6,732 × 8 = </a:t>
            </a:r>
            <a:r>
              <a:rPr lang="en-US" dirty="0">
                <a:solidFill>
                  <a:srgbClr val="43A047"/>
                </a:solidFill>
                <a:effectLst/>
              </a:rPr>
              <a:t>53,856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82662D-1F3D-4843-A41A-E14AE25A4410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 × 7 = </a:t>
            </a:r>
            <a:r>
              <a:rPr lang="en-US" dirty="0">
                <a:solidFill>
                  <a:srgbClr val="43A047"/>
                </a:solidFill>
                <a:effectLst/>
              </a:rPr>
              <a:t>63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768C5BA-8121-EA49-8C28-71FD27EB9DC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9,814 − </a:t>
            </a:r>
            <a:r>
              <a:rPr lang="en-US" dirty="0">
                <a:solidFill>
                  <a:srgbClr val="43A047"/>
                </a:solidFill>
                <a:effectLst/>
              </a:rPr>
              <a:t>4,675</a:t>
            </a:r>
            <a:r>
              <a:rPr lang="en-US" dirty="0">
                <a:effectLst/>
              </a:rPr>
              <a:t> = 5,139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B5915D5-4F68-5546-93E3-83A5FBEB6F1F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5,413 + 7,846 = </a:t>
            </a:r>
            <a:r>
              <a:rPr lang="en-US" dirty="0">
                <a:solidFill>
                  <a:srgbClr val="43A047"/>
                </a:solidFill>
                <a:effectLst/>
              </a:rPr>
              <a:t>13,259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4394D93-DF68-8D45-ABEF-1FDE89292D17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8</a:t>
            </a:r>
            <a:r>
              <a:rPr lang="en-US" dirty="0">
                <a:effectLst/>
              </a:rPr>
              <a:t> × 9 = 72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209ABD1-3482-5242-A339-8405F0999667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31 – Day 4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8681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3D4DE43-3C32-B24A-9B53-FF7F0AF67F6C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31 – Day 5</a:t>
            </a: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9A31876F-BEA3-2AC8-E6D1-0C95CC2324D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6,783 + 4,569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CE2160D6-3838-87F0-F791-C275B819FFFD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4,589 × 9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55624312-38DE-8864-44DD-DC1273F16194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× 12 = 108</a:t>
            </a:r>
            <a:endParaRPr lang="en-GB" dirty="0"/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B97656AC-05F4-986E-8328-38B5D613F1E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5,023 × 4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1B351990-E20C-79EC-67BE-34963E0491C7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8,621 − 3,478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4" name="Content Placeholder 6">
            <a:extLst>
              <a:ext uri="{FF2B5EF4-FFF2-40B4-BE49-F238E27FC236}">
                <a16:creationId xmlns:a16="http://schemas.microsoft.com/office/drawing/2014/main" id="{AB4BD662-2906-8B58-6A32-F54D2AEFC17D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× 8 = 56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80028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45B34E5-D608-104B-B248-FF2C32166A9F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6,783 + 4,569 = </a:t>
            </a:r>
            <a:r>
              <a:rPr lang="en-US" dirty="0">
                <a:solidFill>
                  <a:srgbClr val="43A047"/>
                </a:solidFill>
                <a:effectLst/>
              </a:rPr>
              <a:t>11,352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64EA9D-94AE-0B43-80BF-662581D4626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4,589 × 9 = </a:t>
            </a:r>
            <a:r>
              <a:rPr lang="en-US" dirty="0">
                <a:solidFill>
                  <a:srgbClr val="43A047"/>
                </a:solidFill>
                <a:effectLst/>
              </a:rPr>
              <a:t>41,301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82662D-1F3D-4843-A41A-E14AE25A4410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9</a:t>
            </a:r>
            <a:r>
              <a:rPr lang="en-US" dirty="0">
                <a:effectLst/>
              </a:rPr>
              <a:t> × 12 = 108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768C5BA-8121-EA49-8C28-71FD27EB9DC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5,023 × 4 = </a:t>
            </a:r>
            <a:r>
              <a:rPr lang="en-US" dirty="0">
                <a:solidFill>
                  <a:srgbClr val="43A047"/>
                </a:solidFill>
                <a:effectLst/>
              </a:rPr>
              <a:t>20,092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B5915D5-4F68-5546-93E3-83A5FBEB6F1F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8,621 − 3,478 = </a:t>
            </a:r>
            <a:r>
              <a:rPr lang="en-US" dirty="0">
                <a:solidFill>
                  <a:srgbClr val="43A047"/>
                </a:solidFill>
                <a:effectLst/>
              </a:rPr>
              <a:t>5,143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4394D93-DF68-8D45-ABEF-1FDE89292D17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7</a:t>
            </a:r>
            <a:r>
              <a:rPr lang="en-US" dirty="0">
                <a:effectLst/>
              </a:rPr>
              <a:t> × 8 = 56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209ABD1-3482-5242-A339-8405F0999667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31 – Day 5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13556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61409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>
                <a:effectLst/>
              </a:rPr>
              <a:t>The </a:t>
            </a:r>
            <a:r>
              <a:rPr lang="en-US" dirty="0">
                <a:effectLst/>
              </a:rPr>
              <a:t>questions this week will recap previously covered content</a:t>
            </a:r>
            <a:r>
              <a:rPr lang="en-US">
                <a:effectLst/>
              </a:rPr>
              <a:t>. </a:t>
            </a:r>
          </a:p>
          <a:p>
            <a:r>
              <a:rPr lang="en-US">
                <a:effectLst/>
              </a:rPr>
              <a:t>This </a:t>
            </a:r>
            <a:r>
              <a:rPr lang="en-US" dirty="0">
                <a:effectLst/>
              </a:rPr>
              <a:t>week will focus 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Adding and subtracting more than 4-digit numbers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Multiplying 4-digit whole number by a 1-digit whole number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Times table facts (7, 8, 9)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4</a:t>
            </a:r>
            <a:r>
              <a:rPr lang="en-US" b="1" baseline="30000" dirty="0">
                <a:solidFill>
                  <a:srgbClr val="2779F5"/>
                </a:solidFill>
              </a:rPr>
              <a:t>th</a:t>
            </a:r>
            <a:r>
              <a:rPr lang="en-US" b="1" dirty="0">
                <a:solidFill>
                  <a:srgbClr val="2779F5"/>
                </a:solidFill>
              </a:rPr>
              <a:t> Grade – Week 31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58BAD1C-9D21-724E-B1ED-48F98B242BA2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3,672 × 4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F83F8C-DDDB-CD42-99A5-026938AD88BF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12 ×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96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D4EBEC-2017-BB45-B86B-0794E076330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9,472 − 2,384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0501939-D315-4547-A4B3-0726C821A10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× 3 = 26,268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F64EA54-5B7C-C746-A76C-97133ABB4750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8,643 + 4,562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26DA555-1BCF-D441-826C-CC5C3FCC106E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 ×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63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3D4DE43-3C32-B24A-9B53-FF7F0AF67F6C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31 – Day 1</a:t>
            </a:r>
          </a:p>
        </p:txBody>
      </p:sp>
    </p:spTree>
    <p:extLst>
      <p:ext uri="{BB962C8B-B14F-4D97-AF65-F5344CB8AC3E}">
        <p14:creationId xmlns:p14="http://schemas.microsoft.com/office/powerpoint/2010/main" val="19246970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209ABD1-3482-5242-A339-8405F0999667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31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B46BA037-74F5-4B28-1FB2-0DA57ACDE25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3,672 × 4 = </a:t>
            </a:r>
            <a:r>
              <a:rPr lang="en-US" dirty="0">
                <a:solidFill>
                  <a:srgbClr val="43A047"/>
                </a:solidFill>
                <a:effectLst/>
              </a:rPr>
              <a:t>14,688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FBF27358-1A38-15D2-47FC-09F227C45E92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12 × </a:t>
            </a:r>
            <a:r>
              <a:rPr lang="en-US" dirty="0">
                <a:solidFill>
                  <a:srgbClr val="43A047"/>
                </a:solidFill>
                <a:effectLst/>
              </a:rPr>
              <a:t>8</a:t>
            </a:r>
            <a:r>
              <a:rPr lang="en-US" dirty="0">
                <a:effectLst/>
              </a:rPr>
              <a:t> = 96</a:t>
            </a:r>
            <a:endParaRPr lang="en-GB" dirty="0"/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3C70E5A9-233B-131B-36BE-1A42942657B4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9,472 − 2,384 = </a:t>
            </a:r>
            <a:r>
              <a:rPr lang="en-US" dirty="0">
                <a:solidFill>
                  <a:srgbClr val="43A047"/>
                </a:solidFill>
                <a:effectLst/>
              </a:rPr>
              <a:t>7,088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EDCFCBFF-8904-04CA-5FC1-89499526C25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8,756</a:t>
            </a:r>
            <a:r>
              <a:rPr lang="en-US" dirty="0">
                <a:effectLst/>
              </a:rPr>
              <a:t> × 3 = 26,268</a:t>
            </a:r>
            <a:endParaRPr lang="en-GB" dirty="0"/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6B5A45B6-F64B-73EB-EBAB-6ACDDA79CC5E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8,643 + 4,562 = </a:t>
            </a:r>
            <a:r>
              <a:rPr lang="en-US" dirty="0">
                <a:solidFill>
                  <a:srgbClr val="43A047"/>
                </a:solidFill>
                <a:effectLst/>
              </a:rPr>
              <a:t>13,205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4" name="Content Placeholder 6">
            <a:extLst>
              <a:ext uri="{FF2B5EF4-FFF2-40B4-BE49-F238E27FC236}">
                <a16:creationId xmlns:a16="http://schemas.microsoft.com/office/drawing/2014/main" id="{CA7F27D9-D290-F372-E485-0A8551B1EEF6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7 × </a:t>
            </a:r>
            <a:r>
              <a:rPr lang="en-US" dirty="0">
                <a:solidFill>
                  <a:srgbClr val="43A047"/>
                </a:solidFill>
                <a:effectLst/>
              </a:rPr>
              <a:t>9</a:t>
            </a:r>
            <a:r>
              <a:rPr lang="en-US" dirty="0">
                <a:effectLst/>
              </a:rPr>
              <a:t> = 63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61668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3D4DE43-3C32-B24A-9B53-FF7F0AF67F6C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31 – Day 2</a:t>
            </a: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C884984F-447D-B17F-3C32-4C18D28C9543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5,381 +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11,675</a:t>
            </a:r>
            <a:endParaRPr lang="en-GB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E971CE50-69D4-814E-9C60-20A4E31DBDEB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7,123 × 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C5D40896-2198-1F64-942E-00723AE89111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× 12 = 96</a:t>
            </a:r>
            <a:endParaRPr lang="en-GB" dirty="0"/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A773D8D2-18E8-488A-7A16-CF325805D8E4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4,902 × 7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63631EC7-83C8-3CE9-E5CA-2D95BF3E07F6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7,284 − 3,129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4" name="Content Placeholder 6">
            <a:extLst>
              <a:ext uri="{FF2B5EF4-FFF2-40B4-BE49-F238E27FC236}">
                <a16:creationId xmlns:a16="http://schemas.microsoft.com/office/drawing/2014/main" id="{2F5B0627-C533-7EE2-6ECE-F51B4D85057B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9 × 8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5212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45B34E5-D608-104B-B248-FF2C32166A9F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5,381 + </a:t>
            </a:r>
            <a:r>
              <a:rPr lang="en-US" dirty="0">
                <a:solidFill>
                  <a:srgbClr val="43A047"/>
                </a:solidFill>
                <a:effectLst/>
              </a:rPr>
              <a:t>6,294</a:t>
            </a:r>
            <a:r>
              <a:rPr lang="en-US" dirty="0">
                <a:effectLst/>
              </a:rPr>
              <a:t> = 11,675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64EA9D-94AE-0B43-80BF-662581D4626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7,123 × 5 = </a:t>
            </a:r>
            <a:r>
              <a:rPr lang="en-US" dirty="0">
                <a:solidFill>
                  <a:srgbClr val="43A047"/>
                </a:solidFill>
                <a:effectLst/>
              </a:rPr>
              <a:t>35,615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82662D-1F3D-4843-A41A-E14AE25A4410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8</a:t>
            </a:r>
            <a:r>
              <a:rPr lang="en-US" dirty="0">
                <a:effectLst/>
              </a:rPr>
              <a:t> × 12 = 96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768C5BA-8121-EA49-8C28-71FD27EB9DC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4,902 × 7 = </a:t>
            </a:r>
            <a:r>
              <a:rPr lang="en-US" dirty="0">
                <a:solidFill>
                  <a:srgbClr val="43A047"/>
                </a:solidFill>
                <a:effectLst/>
              </a:rPr>
              <a:t>34,314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B5915D5-4F68-5546-93E3-83A5FBEB6F1F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7,284 − 3,129 = </a:t>
            </a:r>
            <a:r>
              <a:rPr lang="en-US" dirty="0">
                <a:solidFill>
                  <a:srgbClr val="43A047"/>
                </a:solidFill>
                <a:effectLst/>
              </a:rPr>
              <a:t>4,155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4394D93-DF68-8D45-ABEF-1FDE89292D17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 × 8 = </a:t>
            </a:r>
            <a:r>
              <a:rPr lang="en-US" dirty="0">
                <a:solidFill>
                  <a:srgbClr val="43A047"/>
                </a:solidFill>
                <a:effectLst/>
              </a:rPr>
              <a:t>72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209ABD1-3482-5242-A339-8405F0999667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31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43845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3D4DE43-3C32-B24A-9B53-FF7F0AF67F6C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31 – Day 3</a:t>
            </a: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2B373FB1-6844-E6B1-90F1-1F7EA6E7A23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9,654 −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7,309</a:t>
            </a:r>
            <a:endParaRPr lang="en-GB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CF9C9291-393D-CC36-F52C-428540D8E988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× 6 = 50,700</a:t>
            </a:r>
            <a:endParaRPr lang="en-GB" dirty="0"/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9FA6F4C0-58CC-A6FF-6694-AD16A768A4D2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7 × 11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936BE466-D412-A7F7-D58F-3A97A74D2FE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9 ×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81</a:t>
            </a:r>
            <a:endParaRPr lang="en-GB" dirty="0"/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C1F074D5-38B2-97E1-9C08-9F6CB04B4C64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6,908 +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12,225</a:t>
            </a:r>
            <a:endParaRPr lang="en-GB" dirty="0"/>
          </a:p>
        </p:txBody>
      </p:sp>
      <p:sp>
        <p:nvSpPr>
          <p:cNvPr id="14" name="Content Placeholder 6">
            <a:extLst>
              <a:ext uri="{FF2B5EF4-FFF2-40B4-BE49-F238E27FC236}">
                <a16:creationId xmlns:a16="http://schemas.microsoft.com/office/drawing/2014/main" id="{E7DECF8A-5A11-B585-8DB1-EC672A12A281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8 × 7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98523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45B34E5-D608-104B-B248-FF2C32166A9F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9,654 − </a:t>
            </a:r>
            <a:r>
              <a:rPr lang="en-US" dirty="0">
                <a:solidFill>
                  <a:srgbClr val="43A047"/>
                </a:solidFill>
                <a:effectLst/>
              </a:rPr>
              <a:t>2,345</a:t>
            </a:r>
            <a:r>
              <a:rPr lang="en-US" dirty="0">
                <a:effectLst/>
              </a:rPr>
              <a:t> = 7,309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64EA9D-94AE-0B43-80BF-662581D4626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8,450</a:t>
            </a:r>
            <a:r>
              <a:rPr lang="en-US" dirty="0">
                <a:effectLst/>
              </a:rPr>
              <a:t> × 6 = 50,700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82662D-1F3D-4843-A41A-E14AE25A4410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 × 11 = </a:t>
            </a:r>
            <a:r>
              <a:rPr lang="en-US" dirty="0">
                <a:solidFill>
                  <a:srgbClr val="43A047"/>
                </a:solidFill>
                <a:effectLst/>
              </a:rPr>
              <a:t>77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768C5BA-8121-EA49-8C28-71FD27EB9DC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 × </a:t>
            </a:r>
            <a:r>
              <a:rPr lang="en-US" dirty="0">
                <a:solidFill>
                  <a:srgbClr val="43A047"/>
                </a:solidFill>
                <a:effectLst/>
              </a:rPr>
              <a:t>9</a:t>
            </a:r>
            <a:r>
              <a:rPr lang="en-US" dirty="0">
                <a:effectLst/>
              </a:rPr>
              <a:t> = 81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B5915D5-4F68-5546-93E3-83A5FBEB6F1F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6,908 + </a:t>
            </a:r>
            <a:r>
              <a:rPr lang="en-US" dirty="0">
                <a:solidFill>
                  <a:srgbClr val="43A047"/>
                </a:solidFill>
                <a:effectLst/>
              </a:rPr>
              <a:t>5,317</a:t>
            </a:r>
            <a:r>
              <a:rPr lang="en-US" dirty="0">
                <a:effectLst/>
              </a:rPr>
              <a:t> = 12,225</a:t>
            </a:r>
            <a:endParaRPr lang="en-GB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4394D93-DF68-8D45-ABEF-1FDE89292D17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 × 7 = </a:t>
            </a:r>
            <a:r>
              <a:rPr lang="en-US" dirty="0">
                <a:solidFill>
                  <a:srgbClr val="43A047"/>
                </a:solidFill>
                <a:effectLst/>
              </a:rPr>
              <a:t>56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209ABD1-3482-5242-A339-8405F0999667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31 – Day 3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88158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3D4DE43-3C32-B24A-9B53-FF7F0AF67F6C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31 – Day 4</a:t>
            </a: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1271E136-8628-6731-3CFA-95640FC888DF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7,219 − 1,384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79EBE215-F5BA-8A5A-D5AD-152E7B521506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6,732 × 8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0FFBB241-3530-2418-D72E-E454EC51DC74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9 × 7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9D9A46DF-F29C-025A-9C77-65A50F7FB7D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9,814 −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5,139</a:t>
            </a:r>
            <a:endParaRPr lang="en-GB" dirty="0"/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C8DCC76B-7B16-8631-CBFF-9B224F74FC49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5,413 + 7,846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4" name="Content Placeholder 6">
            <a:extLst>
              <a:ext uri="{FF2B5EF4-FFF2-40B4-BE49-F238E27FC236}">
                <a16:creationId xmlns:a16="http://schemas.microsoft.com/office/drawing/2014/main" id="{9093155A-38F4-D834-1C2D-D4FFB7654729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× 9 = 72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4463317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603</TotalTime>
  <Words>419</Words>
  <Application>Microsoft Macintosh PowerPoint</Application>
  <PresentationFormat>Widescreen</PresentationFormat>
  <Paragraphs>89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Hannah Searle</cp:lastModifiedBy>
  <cp:revision>56</cp:revision>
  <dcterms:created xsi:type="dcterms:W3CDTF">2022-06-30T10:03:35Z</dcterms:created>
  <dcterms:modified xsi:type="dcterms:W3CDTF">2024-12-13T11:58:11Z</dcterms:modified>
</cp:coreProperties>
</file>