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19/12/2024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45 − 15 = </a:t>
            </a:r>
            <a:r>
              <a:rPr lang="en-US" dirty="0">
                <a:solidFill>
                  <a:srgbClr val="43A047"/>
                </a:solidFill>
                <a:effectLst/>
              </a:rPr>
              <a:t>30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90 − 20 = </a:t>
            </a:r>
            <a:r>
              <a:rPr lang="en-US" dirty="0">
                <a:solidFill>
                  <a:srgbClr val="43A047"/>
                </a:solidFill>
                <a:effectLst/>
              </a:rPr>
              <a:t>70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+ </a:t>
            </a:r>
            <a:r>
              <a:rPr lang="en-US" dirty="0">
                <a:solidFill>
                  <a:srgbClr val="43A047"/>
                </a:solidFill>
                <a:effectLst/>
              </a:rPr>
              <a:t>11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20 to 70: </a:t>
            </a:r>
            <a:r>
              <a:rPr lang="en-US" dirty="0">
                <a:solidFill>
                  <a:srgbClr val="43A047"/>
                </a:solidFill>
                <a:effectLst/>
              </a:rPr>
              <a:t>20, 30, 40, 50, 60, 70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5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DF25230-061F-BAB5-875B-D9BA233F06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84 − 11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BA662E-7765-3456-600F-5AACE6FB0F0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50 − 40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03A5539-694C-2F12-152E-7CB4FD09372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+ 6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EA879C30-0483-4125-8AE1-07A3109FB2B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10 to 35: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9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84 − 11 = </a:t>
            </a:r>
            <a:r>
              <a:rPr lang="en-US" dirty="0">
                <a:solidFill>
                  <a:srgbClr val="43A047"/>
                </a:solidFill>
                <a:effectLst/>
              </a:rPr>
              <a:t>73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50 − 40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14</a:t>
            </a:r>
            <a:r>
              <a:rPr lang="en-US" dirty="0">
                <a:effectLst/>
              </a:rPr>
              <a:t> + 6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10 to 35: </a:t>
            </a:r>
            <a:r>
              <a:rPr lang="en-US" dirty="0">
                <a:solidFill>
                  <a:srgbClr val="43A047"/>
                </a:solidFill>
                <a:effectLst/>
              </a:rPr>
              <a:t>10, 15, 20, 25, 30, 35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17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02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The </a:t>
            </a:r>
            <a:r>
              <a:rPr lang="en-US" dirty="0">
                <a:effectLst/>
              </a:rPr>
              <a:t>questions this week will recap previously covered content</a:t>
            </a:r>
            <a:r>
              <a:rPr lang="en-US">
                <a:effectLst/>
              </a:rPr>
              <a:t>. </a:t>
            </a:r>
          </a:p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 Skip counting by 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 two 2-digit numbers (no exchanging)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Skip counting by 5, 10, and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Number pairs to 20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2</a:t>
            </a:r>
            <a:r>
              <a:rPr lang="en-US" b="1" baseline="30000" dirty="0">
                <a:solidFill>
                  <a:srgbClr val="2779F5"/>
                </a:solidFill>
              </a:rPr>
              <a:t>nd</a:t>
            </a:r>
            <a:r>
              <a:rPr lang="en-US" b="1" dirty="0">
                <a:solidFill>
                  <a:srgbClr val="2779F5"/>
                </a:solidFill>
              </a:rPr>
              <a:t> Grade – Week 14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1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B51D1D5-7088-8364-3A68-18246AF049B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54 − 34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08E637-3D52-9911-F517-78A4235F2C7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90 − 10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0CBC2C15-97BA-7370-7E13-4E8429C500F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13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779AE7A-1062-A984-C571-B10CAD6DE8E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40 to 90: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54 − 34 = </a:t>
            </a:r>
            <a:r>
              <a:rPr lang="en-US" dirty="0">
                <a:solidFill>
                  <a:srgbClr val="43A047"/>
                </a:solidFill>
                <a:effectLst/>
              </a:rPr>
              <a:t>20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90 − 10 = </a:t>
            </a:r>
            <a:r>
              <a:rPr lang="en-US" dirty="0">
                <a:solidFill>
                  <a:srgbClr val="43A047"/>
                </a:solidFill>
                <a:effectLst/>
              </a:rPr>
              <a:t>80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13 + </a:t>
            </a:r>
            <a:r>
              <a:rPr lang="en-US" dirty="0">
                <a:solidFill>
                  <a:srgbClr val="43A047"/>
                </a:solidFill>
                <a:effectLst/>
              </a:rPr>
              <a:t>7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10s from 40 to 90: </a:t>
            </a:r>
            <a:r>
              <a:rPr lang="en-US" dirty="0">
                <a:solidFill>
                  <a:srgbClr val="43A047"/>
                </a:solidFill>
                <a:effectLst/>
              </a:rPr>
              <a:t>40, 50, 60, 70, 80, 90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5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2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2DA54FB-B3FE-ABEF-1516-AE7A259CFE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52 − 20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A651634-EABF-E50B-E86B-3B4068411B8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70 − 20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41D174E-2EDC-10E3-777D-CD4AD0C12FC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+ 10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18931EF-4345-7995-C22D-94A1E81306A0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100s from 300 to 800: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52 − 20 = </a:t>
            </a:r>
            <a:r>
              <a:rPr lang="en-US" dirty="0">
                <a:solidFill>
                  <a:srgbClr val="43A047"/>
                </a:solidFill>
                <a:effectLst/>
              </a:rPr>
              <a:t>32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70 − 20 = </a:t>
            </a:r>
            <a:r>
              <a:rPr lang="en-US" dirty="0">
                <a:solidFill>
                  <a:srgbClr val="43A047"/>
                </a:solidFill>
                <a:effectLst/>
              </a:rPr>
              <a:t>50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r>
              <a:rPr lang="en-US" dirty="0">
                <a:effectLst/>
              </a:rPr>
              <a:t> + 10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100s from 300 to 800: </a:t>
            </a:r>
            <a:r>
              <a:rPr lang="en-US" dirty="0">
                <a:solidFill>
                  <a:srgbClr val="43A047"/>
                </a:solidFill>
                <a:effectLst/>
              </a:rPr>
              <a:t>300, 400, 500, 600, 700, 800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3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5825F2E-19E0-F6B3-BCE1-6E42673967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64 − 11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7816EC2-9728-1440-6E5A-F96F7F2CF7B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70 − 30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CB8CA81-FBD7-53DD-43C0-0C8A433FD84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+ 12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724FCB8B-68A1-8410-ECD3-C9F0C98B3D9B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100s from 100 to 600: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8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64 − 11 = </a:t>
            </a:r>
            <a:r>
              <a:rPr lang="en-US" dirty="0">
                <a:solidFill>
                  <a:srgbClr val="43A047"/>
                </a:solidFill>
                <a:effectLst/>
              </a:rPr>
              <a:t>53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70 − 30 = </a:t>
            </a:r>
            <a:r>
              <a:rPr lang="en-US" dirty="0">
                <a:solidFill>
                  <a:srgbClr val="43A047"/>
                </a:solidFill>
                <a:effectLst/>
              </a:rPr>
              <a:t>40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8</a:t>
            </a:r>
            <a:r>
              <a:rPr lang="en-US" dirty="0">
                <a:effectLst/>
              </a:rPr>
              <a:t> + 12 = 20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100s from 100 to 600: </a:t>
            </a:r>
            <a:r>
              <a:rPr lang="en-US" dirty="0">
                <a:solidFill>
                  <a:srgbClr val="43A047"/>
                </a:solidFill>
                <a:effectLst/>
              </a:rPr>
              <a:t>100, 200, 300, 400, 500, 600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4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6C230AE0-FB85-401C-060F-415CFED9C2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45 − 15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60395DD-F49D-7FBE-D759-E4C02192E7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90 − 20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BDD2916-D307-FCCB-F07F-D24594A56B4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9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20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B79A952-CA1B-60A0-9D04-59210FFDCAD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10s from 20 to 70: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1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421</Words>
  <Application>Microsoft Macintosh PowerPoint</Application>
  <PresentationFormat>Widescreen</PresentationFormat>
  <Paragraphs>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2024-12-19T09:21:53Z</dcterms:modified>
</cp:coreProperties>
</file>