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19/12/2024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62 − 8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35 + 36 = </a:t>
            </a:r>
            <a:r>
              <a:rPr lang="en-US" dirty="0">
                <a:solidFill>
                  <a:srgbClr val="43A047"/>
                </a:solidFill>
                <a:effectLst/>
              </a:rPr>
              <a:t>71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r>
              <a:rPr lang="en-US" dirty="0">
                <a:effectLst/>
              </a:rPr>
              <a:t> + 90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</a:rPr>
              <a:t>Skip count by 5s from 15 to 40: </a:t>
            </a:r>
            <a:r>
              <a:rPr lang="en-US" dirty="0">
                <a:solidFill>
                  <a:srgbClr val="43A047"/>
                </a:solidFill>
                <a:effectLst/>
              </a:rPr>
              <a:t>15, 20, 25, 30, 35, 40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1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5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7E8FC9D3-A571-DF47-B6ED-682933BCC2B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52 − 8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8948CB4-4BB2-6C44-7F4D-2236A239164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28 + 38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62243A5-634B-CD20-F1E3-728676CF542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50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518F720B-F7B2-D94F-632A-99584DB62528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35 to 60: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195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52 − 8 = </a:t>
            </a:r>
            <a:r>
              <a:rPr lang="en-US" dirty="0">
                <a:solidFill>
                  <a:srgbClr val="43A047"/>
                </a:solidFill>
                <a:effectLst/>
              </a:rPr>
              <a:t>44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28 + 38 = </a:t>
            </a:r>
            <a:r>
              <a:rPr lang="en-US" dirty="0">
                <a:solidFill>
                  <a:srgbClr val="43A047"/>
                </a:solidFill>
                <a:effectLst/>
              </a:rPr>
              <a:t>66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50 + </a:t>
            </a:r>
            <a:r>
              <a:rPr lang="en-US" dirty="0">
                <a:solidFill>
                  <a:srgbClr val="43A047"/>
                </a:solidFill>
                <a:effectLst/>
              </a:rPr>
              <a:t>50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35 to 60: </a:t>
            </a:r>
            <a:r>
              <a:rPr lang="en-US" dirty="0">
                <a:solidFill>
                  <a:srgbClr val="43A047"/>
                </a:solidFill>
                <a:effectLst/>
              </a:rPr>
              <a:t>35, 40, 45, 50, 55, 60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3173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025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 two 2-digit numbers (with regrouping)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Subtract a 1-digit number from a 2-digit number (with exchanging)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Skip counting by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Number pairs to 100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2</a:t>
            </a:r>
            <a:r>
              <a:rPr lang="en-US" b="1" baseline="30000" dirty="0">
                <a:solidFill>
                  <a:srgbClr val="2779F5"/>
                </a:solidFill>
              </a:rPr>
              <a:t>nd</a:t>
            </a:r>
            <a:r>
              <a:rPr lang="en-US" b="1" dirty="0">
                <a:solidFill>
                  <a:srgbClr val="2779F5"/>
                </a:solidFill>
              </a:rPr>
              <a:t> Grade – Week 15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1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51C6701-54EF-E2BC-F954-0AD82B4539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68 − 7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C0E571D-25DC-2369-AFF3-8873DD396CB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63 + 29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E6E9759-712F-897D-1ADA-892DABE94EA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+ 40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46D6488A-486F-3687-5D55-F9D2F7705113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5 to 30: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84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68 − 7 = </a:t>
            </a:r>
            <a:r>
              <a:rPr lang="en-US" dirty="0">
                <a:solidFill>
                  <a:srgbClr val="43A047"/>
                </a:solidFill>
                <a:effectLst/>
              </a:rPr>
              <a:t>61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63 + 29 = </a:t>
            </a:r>
            <a:r>
              <a:rPr lang="en-US" dirty="0">
                <a:solidFill>
                  <a:srgbClr val="43A047"/>
                </a:solidFill>
                <a:effectLst/>
              </a:rPr>
              <a:t>92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60</a:t>
            </a:r>
            <a:r>
              <a:rPr lang="en-US" dirty="0">
                <a:effectLst/>
              </a:rPr>
              <a:t> + 40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5 to 30: </a:t>
            </a:r>
            <a:r>
              <a:rPr lang="en-US" dirty="0">
                <a:solidFill>
                  <a:srgbClr val="43A047"/>
                </a:solidFill>
                <a:effectLst/>
              </a:rPr>
              <a:t>5, 10, 15, 20, 25, 30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65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2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6717158F-91DA-999F-5EC0-0B393A6F42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54 − 9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8D435D8-EBAE-C7D9-FE16-B43D46FFFD2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47 + 38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2E94857A-B04C-7657-C588-25FEB809F36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30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634B32B4-ABB5-EBF6-3380-E526CE4FD18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20 to 45: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309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54 − 9 = </a:t>
            </a:r>
            <a:r>
              <a:rPr lang="en-US" dirty="0">
                <a:solidFill>
                  <a:srgbClr val="43A047"/>
                </a:solidFill>
                <a:effectLst/>
              </a:rPr>
              <a:t>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47 + 38 = </a:t>
            </a:r>
            <a:r>
              <a:rPr lang="en-US" dirty="0">
                <a:solidFill>
                  <a:srgbClr val="43A047"/>
                </a:solidFill>
                <a:effectLst/>
              </a:rPr>
              <a:t>85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30 + </a:t>
            </a:r>
            <a:r>
              <a:rPr lang="en-US" dirty="0">
                <a:solidFill>
                  <a:srgbClr val="43A047"/>
                </a:solidFill>
                <a:effectLst/>
              </a:rPr>
              <a:t>70</a:t>
            </a:r>
            <a:r>
              <a:rPr lang="en-US" dirty="0">
                <a:effectLst/>
              </a:rPr>
              <a:t>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20 to 45: </a:t>
            </a:r>
            <a:r>
              <a:rPr lang="en-US" dirty="0">
                <a:solidFill>
                  <a:srgbClr val="43A047"/>
                </a:solidFill>
                <a:effectLst/>
              </a:rPr>
              <a:t>20, 25, 30, 35, 40, 45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2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3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0630828-BBEA-5A96-1FE2-C45044D047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83 − 11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38F8B4-466E-5235-D9F4-732635E2E81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45 + 29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EF546AE-1F69-150D-CB8A-FF597325499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+ 80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77E5CD58-0AB7-7FA8-B049-1228BDDF109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Skip count by 5s from 10 to 35: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286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7EEC11C-2361-8340-9172-6C2F46AA35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83 − 11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310B07-C952-B243-86BA-85ECC421F082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 + 29 = </a:t>
            </a:r>
            <a:r>
              <a:rPr lang="en-US" dirty="0">
                <a:solidFill>
                  <a:srgbClr val="43A047"/>
                </a:solidFill>
                <a:effectLst/>
              </a:rPr>
              <a:t>74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1EF7C-386F-7941-928F-87B6867F52C6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20</a:t>
            </a:r>
            <a:r>
              <a:rPr lang="en-US" dirty="0">
                <a:effectLst/>
              </a:rPr>
              <a:t> + 80 = 100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166C1F-7FBE-1141-B641-FF5FBB1B9002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dirty="0">
                <a:effectLst/>
              </a:rPr>
              <a:t>Skip count by 5s from 10 to 35: </a:t>
            </a:r>
            <a:r>
              <a:rPr lang="en-US" dirty="0">
                <a:solidFill>
                  <a:srgbClr val="43A047"/>
                </a:solidFill>
                <a:effectLst/>
              </a:rPr>
              <a:t>10, 15, 20, 25, 30, 35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39AD732-206C-6F4F-A1D0-487C87B64545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03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5AADFC-65B3-C34C-ADAB-A18FE2B41232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2</a:t>
            </a:r>
            <a:r>
              <a:rPr lang="en-GB" b="0" baseline="30000" dirty="0">
                <a:solidFill>
                  <a:srgbClr val="2779F5"/>
                </a:solidFill>
              </a:rPr>
              <a:t>nd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4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7ABDF89-DB60-E713-C85E-5451DADBA8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11026103" cy="874712"/>
          </a:xfrm>
        </p:spPr>
        <p:txBody>
          <a:bodyPr/>
          <a:lstStyle/>
          <a:p>
            <a:r>
              <a:rPr lang="en-US" dirty="0">
                <a:effectLst/>
              </a:rPr>
              <a:t>62 − 8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7069116-6E0E-1BF6-37DB-0F04AC4E0C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11026106" cy="874712"/>
          </a:xfrm>
        </p:spPr>
        <p:txBody>
          <a:bodyPr/>
          <a:lstStyle/>
          <a:p>
            <a:r>
              <a:rPr lang="en-US" dirty="0">
                <a:effectLst/>
              </a:rPr>
              <a:t>35 + 36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2CA0BA8-FCBC-3CFF-D8A2-853FD1BEEE4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88748" y="5433463"/>
            <a:ext cx="11026103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+ 90 = 100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8EC6C36F-0E09-B3B6-590A-229901D58DC1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788744" y="4175745"/>
            <a:ext cx="11026106" cy="87471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Skip count by 5s from 15 to 40: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28166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413</Words>
  <Application>Microsoft Macintosh PowerPoint</Application>
  <PresentationFormat>Widescreen</PresentationFormat>
  <Paragraphs>69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2024-12-19T09:22:15Z</dcterms:modified>
</cp:coreProperties>
</file>