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19/12/2024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528 − 13 = </a:t>
            </a:r>
            <a:r>
              <a:rPr lang="en-US" dirty="0">
                <a:solidFill>
                  <a:srgbClr val="43A047"/>
                </a:solidFill>
                <a:effectLst/>
              </a:rPr>
              <a:t>515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413 + 9 = </a:t>
            </a:r>
            <a:r>
              <a:rPr lang="en-US" dirty="0">
                <a:solidFill>
                  <a:srgbClr val="43A047"/>
                </a:solidFill>
                <a:effectLst/>
              </a:rPr>
              <a:t>422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80 + </a:t>
            </a:r>
            <a:r>
              <a:rPr lang="en-US" dirty="0">
                <a:solidFill>
                  <a:srgbClr val="43A047"/>
                </a:solidFill>
                <a:effectLst/>
              </a:rPr>
              <a:t>20</a:t>
            </a:r>
            <a:r>
              <a:rPr lang="en-US" dirty="0">
                <a:effectLst/>
              </a:rPr>
              <a:t>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100s from 400 to 900: </a:t>
            </a:r>
            <a:r>
              <a:rPr lang="en-US" dirty="0">
                <a:solidFill>
                  <a:srgbClr val="43A047"/>
                </a:solidFill>
                <a:effectLst/>
              </a:rPr>
              <a:t>400, 500, 600, 700, 800, 900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1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67D787-6F36-034F-BC07-5F3FC250CE4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732 − 30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92FBE-687B-3D4D-874E-AD76F172044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596 + 6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900CDE-D2F7-E94C-98FC-95F18B1B801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+ 40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FAAFD6-DFCE-6B45-B8D1-EF738642652E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</a:rPr>
              <a:t>Skip count by 100s from 500 to 1000: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5</a:t>
            </a:r>
          </a:p>
        </p:txBody>
      </p:sp>
    </p:spTree>
    <p:extLst>
      <p:ext uri="{BB962C8B-B14F-4D97-AF65-F5344CB8AC3E}">
        <p14:creationId xmlns:p14="http://schemas.microsoft.com/office/powerpoint/2010/main" val="613195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FC49C08-B821-47EF-F17F-54D13C820C9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732 − 30 = </a:t>
            </a:r>
            <a:r>
              <a:rPr lang="en-US" dirty="0">
                <a:solidFill>
                  <a:srgbClr val="43A047"/>
                </a:solidFill>
                <a:effectLst/>
              </a:rPr>
              <a:t>702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8942F83-B678-F395-5C8A-EB0B3277866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596 + 6 = </a:t>
            </a:r>
            <a:r>
              <a:rPr lang="en-US" dirty="0">
                <a:solidFill>
                  <a:srgbClr val="43A047"/>
                </a:solidFill>
                <a:effectLst/>
              </a:rPr>
              <a:t>602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7A424C2-974A-123F-EDE8-839FA84B685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60</a:t>
            </a:r>
            <a:r>
              <a:rPr lang="en-US" dirty="0">
                <a:effectLst/>
              </a:rPr>
              <a:t> + 40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A8005CB-556B-6F0E-CFB1-CDC5AB77C03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Skip count by 100s from 500 to 1000: </a:t>
            </a:r>
            <a:r>
              <a:rPr lang="en-US" dirty="0">
                <a:solidFill>
                  <a:srgbClr val="43A047"/>
                </a:solidFill>
                <a:effectLst/>
              </a:rPr>
              <a:t>500, 600, 700, 800, 900, 1,000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317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02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 a 3-digit number to a 1-digit number (with regrouping)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Subtract a 2-digit number from a 3-digit number (no exchanging)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Skip counting by 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Number pairs to 100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2</a:t>
            </a:r>
            <a:r>
              <a:rPr lang="en-US" b="1" baseline="30000" dirty="0">
                <a:solidFill>
                  <a:srgbClr val="2779F5"/>
                </a:solidFill>
              </a:rPr>
              <a:t>nd</a:t>
            </a:r>
            <a:r>
              <a:rPr lang="en-US" b="1" dirty="0">
                <a:solidFill>
                  <a:srgbClr val="2779F5"/>
                </a:solidFill>
              </a:rPr>
              <a:t> Grade – Week 17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1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E81F32F-FC60-9CBC-4328-3D41F53807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256 − 34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071DC8-9094-62FB-2C62-25A81442954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254 + 9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BD29CC2-B505-4392-6E5D-11F8F581417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+ 35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AA67A8E-8B36-9E65-BA89-CE4237A84FB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100s from 200 to 700: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4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256 − 34 = </a:t>
            </a:r>
            <a:r>
              <a:rPr lang="en-US" dirty="0">
                <a:solidFill>
                  <a:srgbClr val="43A047"/>
                </a:solidFill>
                <a:effectLst/>
              </a:rPr>
              <a:t>222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254 + 9 = </a:t>
            </a:r>
            <a:r>
              <a:rPr lang="en-US" dirty="0">
                <a:solidFill>
                  <a:srgbClr val="43A047"/>
                </a:solidFill>
                <a:effectLst/>
              </a:rPr>
              <a:t>263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65</a:t>
            </a:r>
            <a:r>
              <a:rPr lang="en-US" dirty="0">
                <a:effectLst/>
              </a:rPr>
              <a:t> + 35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100s from 200 to 700: </a:t>
            </a:r>
            <a:r>
              <a:rPr lang="en-US" dirty="0">
                <a:solidFill>
                  <a:srgbClr val="43A047"/>
                </a:solidFill>
                <a:effectLst/>
              </a:rPr>
              <a:t>200, 300, 400, 500, 600, 700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65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2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33342F8B-52C8-D2A7-9DCE-0CF571E40F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473 − 21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33545DF-23B2-67C2-5EB3-E03A21AB27F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378 + 7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D373AFB1-A7DD-DED4-EEF8-D7BF514830E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70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D7D90B9F-A7EA-E95C-E54A-D456DA60137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100s from 300 to 800: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09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473 − 21 = </a:t>
            </a:r>
            <a:r>
              <a:rPr lang="en-US" dirty="0">
                <a:solidFill>
                  <a:srgbClr val="43A047"/>
                </a:solidFill>
                <a:effectLst/>
              </a:rPr>
              <a:t>452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378 + 7 = </a:t>
            </a:r>
            <a:r>
              <a:rPr lang="en-US" dirty="0">
                <a:solidFill>
                  <a:srgbClr val="43A047"/>
                </a:solidFill>
                <a:effectLst/>
              </a:rPr>
              <a:t>385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70 + </a:t>
            </a:r>
            <a:r>
              <a:rPr lang="en-US" dirty="0">
                <a:solidFill>
                  <a:srgbClr val="43A047"/>
                </a:solidFill>
                <a:effectLst/>
              </a:rPr>
              <a:t>30</a:t>
            </a:r>
            <a:r>
              <a:rPr lang="en-US" dirty="0">
                <a:effectLst/>
              </a:rPr>
              <a:t>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100s from 300 to 800: </a:t>
            </a:r>
            <a:r>
              <a:rPr lang="en-US" dirty="0">
                <a:solidFill>
                  <a:srgbClr val="43A047"/>
                </a:solidFill>
                <a:effectLst/>
              </a:rPr>
              <a:t>300, 400, 500, 600, 700, 800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32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3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A2CA214D-43F2-7332-43F8-8B8C3E8AA03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689 − 42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B59B268-5FC2-F2C8-FF7A-2593DD10B3C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642 + 8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823857B-34FF-5CCF-E76A-0E445F40B8A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+ 55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715C31D2-E0A3-7FD7-379A-91B564AEF6D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100s from 100 to 600: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286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689 − 42 = </a:t>
            </a:r>
            <a:r>
              <a:rPr lang="en-US" dirty="0">
                <a:solidFill>
                  <a:srgbClr val="43A047"/>
                </a:solidFill>
                <a:effectLst/>
              </a:rPr>
              <a:t>647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642 + 8 = </a:t>
            </a:r>
            <a:r>
              <a:rPr lang="en-US" dirty="0">
                <a:solidFill>
                  <a:srgbClr val="43A047"/>
                </a:solidFill>
                <a:effectLst/>
              </a:rPr>
              <a:t>650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45</a:t>
            </a:r>
            <a:r>
              <a:rPr lang="en-US" dirty="0">
                <a:effectLst/>
              </a:rPr>
              <a:t> + 55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100s from 100 to 600: </a:t>
            </a:r>
            <a:r>
              <a:rPr lang="en-US" dirty="0">
                <a:solidFill>
                  <a:srgbClr val="43A047"/>
                </a:solidFill>
                <a:effectLst/>
              </a:rPr>
              <a:t>100, 200, 300, 400, 500, 600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03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4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CE9A87D-1118-34A8-3874-DC00971A35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528 − 13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2B2514C-10EE-8018-4794-60907265E24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413 + 9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36A5277-2C20-4B2B-2318-8744DB12C0E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80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7570E0EE-5D03-D082-50BC-03ABCC4C9FD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100s from 400 to 900: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8166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417</Words>
  <Application>Microsoft Macintosh PowerPoint</Application>
  <PresentationFormat>Widescreen</PresentationFormat>
  <Paragraphs>69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55</cp:revision>
  <dcterms:created xsi:type="dcterms:W3CDTF">2022-06-30T10:03:35Z</dcterms:created>
  <dcterms:modified xsi:type="dcterms:W3CDTF">2024-12-19T09:22:39Z</dcterms:modified>
</cp:coreProperties>
</file>