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73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1A6CF37-C915-5D42-BC8C-085C862F278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7,308 ÷ 9 = </a:t>
            </a:r>
            <a:r>
              <a:rPr lang="en-GB" dirty="0">
                <a:solidFill>
                  <a:srgbClr val="43A047"/>
                </a:solidFill>
                <a:effectLst/>
              </a:rPr>
              <a:t>812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7ED7901B-2881-0B4B-AB2B-69B4E1CD82BE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7ED7901B-2881-0B4B-AB2B-69B4E1CD82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F844BC2-C985-3745-9BBE-3EEBDCC6C78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56.72 + 43.28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216BD22E-1502-1240-96AE-A695723F067F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GB" dirty="0">
                    <a:effectLst/>
                  </a:rPr>
                  <a:t>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 </a:t>
                </a:r>
                <a:r>
                  <a:rPr lang="en-GB" dirty="0">
                    <a:solidFill>
                      <a:srgbClr val="43A047"/>
                    </a:solidFill>
                    <a:effectLst/>
                  </a:rPr>
                  <a:t>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  <a:effectLst/>
                  </a:rPr>
                  <a:t> (or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r>
                  <a:rPr lang="en-GB" dirty="0">
                    <a:solidFill>
                      <a:srgbClr val="43A047"/>
                    </a:solidFill>
                    <a:effectLst/>
                  </a:rPr>
                  <a:t>)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216BD22E-1502-1240-96AE-A695723F06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3524D9DD-78C6-9447-91AD-A5ADEF53039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33.89 + 64.21 = </a:t>
            </a:r>
            <a:r>
              <a:rPr lang="en-GB" dirty="0">
                <a:solidFill>
                  <a:srgbClr val="43A047"/>
                </a:solidFill>
                <a:effectLst/>
              </a:rPr>
              <a:t>98.10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537C8D4D-5F9C-D24F-A2FA-2ED8C44960F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53.78 − 28.67 = </a:t>
            </a:r>
            <a:r>
              <a:rPr lang="en-GB" dirty="0">
                <a:solidFill>
                  <a:srgbClr val="43A047"/>
                </a:solidFill>
                <a:effectLst/>
              </a:rPr>
              <a:t>25.11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6,456 ÷ 6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31.23 + 68.77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GB" dirty="0">
                    <a:effectLst/>
                  </a:rPr>
                  <a:t>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effectLst/>
              </a:rPr>
              <a:t>?</a:t>
            </a:r>
            <a:r>
              <a:rPr lang="en-GB" dirty="0">
                <a:effectLst/>
              </a:rPr>
              <a:t> + 37.45 = 86.01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79.63 − 37.21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BBA44FD-6AFB-F44F-8D0E-85A89B4899E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6,456 ÷ 6 = </a:t>
            </a:r>
            <a:r>
              <a:rPr lang="en-GB" dirty="0">
                <a:solidFill>
                  <a:srgbClr val="43A047"/>
                </a:solidFill>
                <a:effectLst/>
              </a:rPr>
              <a:t>1,076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DF76BA7F-E4D7-724D-922D-A198AED476F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DF76BA7F-E4D7-724D-922D-A198AED476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FDB00B1-B52A-FD4A-BA90-B398894BC0F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31.23 + 68.77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BE17EB5B-0DB3-3D48-9931-5B77BE6FCB6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GB" dirty="0">
                    <a:effectLst/>
                  </a:rPr>
                  <a:t>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 </a:t>
                </a:r>
                <a:r>
                  <a:rPr lang="en-GB" dirty="0">
                    <a:solidFill>
                      <a:srgbClr val="43A047"/>
                    </a:solidFill>
                    <a:effectLst/>
                  </a:rPr>
                  <a:t>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BE17EB5B-0DB3-3D48-9931-5B77BE6FCB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0FF248B-6C43-ED40-B52C-BF8002292F4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43A047"/>
                </a:solidFill>
                <a:effectLst/>
              </a:rPr>
              <a:t>48.56</a:t>
            </a:r>
            <a:r>
              <a:rPr lang="en-GB" dirty="0">
                <a:effectLst/>
              </a:rPr>
              <a:t> + 37.45 = 86.01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5D3260EB-D267-B94E-9619-AC5228ECB8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79.63 − 37.21 = </a:t>
            </a:r>
            <a:r>
              <a:rPr lang="en-GB" dirty="0">
                <a:solidFill>
                  <a:srgbClr val="43A047"/>
                </a:solidFill>
                <a:effectLst/>
              </a:rPr>
              <a:t>42.42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/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Dividing 4-digit number by 1-digit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Subtracting fractions and mixed numbers with like denominators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5,328 ÷ 4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41.56 + </a:t>
            </a:r>
            <a:r>
              <a:rPr lang="en-GB" b="1" dirty="0">
                <a:effectLst/>
              </a:rPr>
              <a:t>?</a:t>
            </a:r>
            <a:r>
              <a:rPr lang="en-GB" dirty="0">
                <a:effectLst/>
              </a:rPr>
              <a:t> = 100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GB" dirty="0">
                    <a:effectLst/>
                  </a:rPr>
                  <a:t>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57.34 + 29.67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b="1" dirty="0">
                <a:effectLst/>
              </a:rPr>
              <a:t>?</a:t>
            </a:r>
            <a:r>
              <a:rPr lang="en-GB" dirty="0">
                <a:effectLst/>
              </a:rPr>
              <a:t> − 32.12 = 54.33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3EDFE47-0484-D549-9B71-5C1471206A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5,328 ÷ 4 = </a:t>
            </a:r>
            <a:r>
              <a:rPr lang="en-GB" dirty="0">
                <a:solidFill>
                  <a:srgbClr val="43A047"/>
                </a:solidFill>
                <a:effectLst/>
              </a:rPr>
              <a:t>1,332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49B4AD2-D98D-1945-9975-75B4478D18E3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49B4AD2-D98D-1945-9975-75B4478D18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90920E0-7F63-344E-BD93-AD558EDC54E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41.56 + </a:t>
            </a:r>
            <a:r>
              <a:rPr lang="en-GB" dirty="0">
                <a:solidFill>
                  <a:srgbClr val="43A047"/>
                </a:solidFill>
                <a:effectLst/>
              </a:rPr>
              <a:t>58.44</a:t>
            </a:r>
            <a:r>
              <a:rPr lang="en-GB" dirty="0">
                <a:effectLst/>
              </a:rPr>
              <a:t> = 100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D8101ADA-6ED8-8347-AA3E-247B6895F8B8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GB" dirty="0">
                    <a:effectLst/>
                  </a:rPr>
                  <a:t>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 </a:t>
                </a:r>
                <a:r>
                  <a:rPr lang="en-GB" dirty="0">
                    <a:solidFill>
                      <a:srgbClr val="43A047"/>
                    </a:solidFill>
                    <a:effectLst/>
                  </a:rPr>
                  <a:t>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D8101ADA-6ED8-8347-AA3E-247B6895F8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6B8EBE5-B301-714D-BB76-4B3B7A7F9B0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57.34 + 29.67 = </a:t>
            </a:r>
            <a:r>
              <a:rPr lang="en-GB" dirty="0">
                <a:solidFill>
                  <a:srgbClr val="43A047"/>
                </a:solidFill>
                <a:effectLst/>
              </a:rPr>
              <a:t>87.01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1C9AB733-DB73-844E-B79B-519F370F3B7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solidFill>
                  <a:srgbClr val="43A047"/>
                </a:solidFill>
                <a:effectLst/>
              </a:rPr>
              <a:t>86.45</a:t>
            </a:r>
            <a:r>
              <a:rPr lang="en-GB" dirty="0">
                <a:effectLst/>
              </a:rPr>
              <a:t> − 32.12 = 54.33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</a:t>
            </a:r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F162B45F-01EB-A740-95C0-581EDAAB9E8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4,718 ÷ 7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2121CD88-ABC2-C44E-AA75-721E60E28F2B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28" name="Content Placeholder 2">
                <a:extLst>
                  <a:ext uri="{FF2B5EF4-FFF2-40B4-BE49-F238E27FC236}">
                    <a16:creationId xmlns:a16="http://schemas.microsoft.com/office/drawing/2014/main" id="{2121CD88-ABC2-C44E-AA75-721E60E28F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2D323B87-1BB6-2440-80CC-7107D169AA1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b="1" dirty="0">
                <a:effectLst/>
              </a:rPr>
              <a:t>?</a:t>
            </a:r>
            <a:r>
              <a:rPr lang="en-GB" dirty="0">
                <a:effectLst/>
              </a:rPr>
              <a:t> + 50.72 = 90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ontent Placeholder 4">
                <a:extLst>
                  <a:ext uri="{FF2B5EF4-FFF2-40B4-BE49-F238E27FC236}">
                    <a16:creationId xmlns:a16="http://schemas.microsoft.com/office/drawing/2014/main" id="{0B783918-9EF8-1F43-AD3B-4A51BC0F40A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GB" dirty="0">
                    <a:effectLst/>
                  </a:rPr>
                  <a:t>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30" name="Content Placeholder 4">
                <a:extLst>
                  <a:ext uri="{FF2B5EF4-FFF2-40B4-BE49-F238E27FC236}">
                    <a16:creationId xmlns:a16="http://schemas.microsoft.com/office/drawing/2014/main" id="{0B783918-9EF8-1F43-AD3B-4A51BC0F40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E36993D3-2519-7843-B934-F03D89ACD38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82.47 + 13.56 =</a:t>
            </a:r>
            <a:endParaRPr lang="en-GB" dirty="0"/>
          </a:p>
        </p:txBody>
      </p:sp>
      <p:sp>
        <p:nvSpPr>
          <p:cNvPr id="32" name="Content Placeholder 6">
            <a:extLst>
              <a:ext uri="{FF2B5EF4-FFF2-40B4-BE49-F238E27FC236}">
                <a16:creationId xmlns:a16="http://schemas.microsoft.com/office/drawing/2014/main" id="{FE00E1CA-32B4-B54D-B79D-7134DA6BCCE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74.89 − 26.34 =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4,718 ÷ 7 = </a:t>
            </a:r>
            <a:r>
              <a:rPr lang="en-GB" dirty="0">
                <a:solidFill>
                  <a:srgbClr val="43A047"/>
                </a:solidFill>
                <a:effectLst/>
              </a:rPr>
              <a:t>674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43A047"/>
                </a:solidFill>
                <a:effectLst/>
              </a:rPr>
              <a:t>39.28</a:t>
            </a:r>
            <a:r>
              <a:rPr lang="en-GB" dirty="0">
                <a:effectLst/>
              </a:rPr>
              <a:t> + 50.72 = 90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GB" dirty="0">
                    <a:effectLst/>
                  </a:rPr>
                  <a:t>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 </a:t>
                </a:r>
                <a:r>
                  <a:rPr lang="en-GB" dirty="0">
                    <a:solidFill>
                      <a:srgbClr val="43A047"/>
                    </a:solidFill>
                    <a:effectLst/>
                  </a:rPr>
                  <a:t>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768C5BA-8121-EA49-8C28-71FD27EB9D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82.47 + 13.56 = </a:t>
            </a:r>
            <a:r>
              <a:rPr lang="en-GB" dirty="0">
                <a:solidFill>
                  <a:srgbClr val="43A047"/>
                </a:solidFill>
                <a:effectLst/>
              </a:rPr>
              <a:t>96.03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74.89 − 26.34 = </a:t>
            </a:r>
            <a:r>
              <a:rPr lang="en-GB" dirty="0">
                <a:solidFill>
                  <a:srgbClr val="43A047"/>
                </a:solidFill>
                <a:effectLst/>
              </a:rPr>
              <a:t>48.55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8,064 ÷ 8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b="1" dirty="0">
                <a:effectLst/>
              </a:rPr>
              <a:t>?</a:t>
            </a:r>
            <a:r>
              <a:rPr lang="en-GB" dirty="0">
                <a:effectLst/>
              </a:rPr>
              <a:t> + 75.55 = 100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GB" dirty="0">
                    <a:effectLst/>
                  </a:rPr>
                  <a:t>7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66.78 + </a:t>
            </a:r>
            <a:r>
              <a:rPr lang="en-GB" b="1" dirty="0">
                <a:effectLst/>
              </a:rPr>
              <a:t>?</a:t>
            </a:r>
            <a:r>
              <a:rPr lang="en-GB" dirty="0">
                <a:effectLst/>
              </a:rPr>
              <a:t> = 88.12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92.56 − 45.12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57E2B23-5C68-704E-83F0-395443B474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8,064 ÷ 8 = </a:t>
            </a:r>
            <a:r>
              <a:rPr lang="en-GB" dirty="0">
                <a:solidFill>
                  <a:srgbClr val="43A047"/>
                </a:solidFill>
                <a:effectLst/>
              </a:rPr>
              <a:t>1,008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FE4F0E15-FE02-7D46-BDE7-DE56B07FF552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FE4F0E15-FE02-7D46-BDE7-DE56B07FF5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DFB8C31-AE68-0346-B2DA-1AFCF7A6101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solidFill>
                  <a:srgbClr val="43A047"/>
                </a:solidFill>
                <a:effectLst/>
              </a:rPr>
              <a:t>24.45</a:t>
            </a:r>
            <a:r>
              <a:rPr lang="en-GB" dirty="0">
                <a:effectLst/>
              </a:rPr>
              <a:t> + 75.55 = 100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C7CE304E-6379-9148-82FA-F4BCB9F523BE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GB" dirty="0">
                    <a:effectLst/>
                  </a:rPr>
                  <a:t>7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− 3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effectLst/>
                  </a:rPr>
                  <a:t>= </a:t>
                </a:r>
                <a:r>
                  <a:rPr lang="en-GB" dirty="0">
                    <a:solidFill>
                      <a:srgbClr val="43A047"/>
                    </a:solidFill>
                    <a:effectLst/>
                  </a:rPr>
                  <a:t>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C7CE304E-6379-9148-82FA-F4BCB9F523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69837420-4176-4545-8563-A09DDFB7253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66.78 + </a:t>
            </a:r>
            <a:r>
              <a:rPr lang="en-GB" dirty="0">
                <a:solidFill>
                  <a:srgbClr val="43A047"/>
                </a:solidFill>
                <a:effectLst/>
              </a:rPr>
              <a:t>21.34</a:t>
            </a:r>
            <a:r>
              <a:rPr lang="en-GB" dirty="0">
                <a:effectLst/>
              </a:rPr>
              <a:t> = 88.12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945EDE0-0530-AB4D-962C-180448DD247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92.56 − 45.12 = </a:t>
            </a:r>
            <a:r>
              <a:rPr lang="en-GB" dirty="0">
                <a:solidFill>
                  <a:srgbClr val="43A047"/>
                </a:solidFill>
                <a:effectLst/>
              </a:rPr>
              <a:t>47.44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7,308 ÷ 9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56.72 + 43.28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GB" dirty="0">
                    <a:effectLst/>
                  </a:rPr>
                  <a:t>8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− 4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/>
                  <a:t> </a:t>
                </a:r>
                <a:r>
                  <a:rPr lang="en-GB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33.89 + 64.21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53.78 − 28.67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8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424</Words>
  <Application>Microsoft Macintosh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53</cp:revision>
  <dcterms:created xsi:type="dcterms:W3CDTF">2022-06-30T10:03:35Z</dcterms:created>
  <dcterms:modified xsi:type="dcterms:W3CDTF">2024-10-15T08:58:13Z</dcterms:modified>
</cp:coreProperties>
</file>