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7,958 + 4,139 = </a:t>
            </a:r>
            <a:r>
              <a:rPr lang="en-US" dirty="0">
                <a:solidFill>
                  <a:srgbClr val="43A047"/>
                </a:solidFill>
                <a:effectLst/>
              </a:rPr>
              <a:t>12,097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43A047"/>
                    </a:solidFill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6,743 × 3 = </a:t>
            </a:r>
            <a:r>
              <a:rPr lang="en-US" dirty="0">
                <a:solidFill>
                  <a:srgbClr val="43A047"/>
                </a:solidFill>
                <a:effectLst/>
              </a:rPr>
              <a:t>20,229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13,481 − 6,732 = </a:t>
            </a:r>
            <a:r>
              <a:rPr lang="en-US" dirty="0">
                <a:solidFill>
                  <a:srgbClr val="43A047"/>
                </a:solidFill>
                <a:effectLst/>
              </a:rPr>
              <a:t>6,749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8,374 − 2,541 = </a:t>
            </a:r>
            <a:r>
              <a:rPr lang="en-US" dirty="0">
                <a:solidFill>
                  <a:srgbClr val="43A047"/>
                </a:solidFill>
                <a:effectLst/>
              </a:rPr>
              <a:t>5,833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3,456 × 9 = </a:t>
            </a:r>
            <a:r>
              <a:rPr lang="en-US" dirty="0">
                <a:solidFill>
                  <a:srgbClr val="43A047"/>
                </a:solidFill>
                <a:effectLst/>
              </a:rPr>
              <a:t>31,104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5BF42C6D-6091-C93D-FC70-B468B1826F0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8,643 − 2,578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67663B0B-9CF6-72D6-9FF2-175E38363263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67663B0B-9CF6-72D6-9FF2-175E3836326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E21E4E43-E6EF-59F7-7DDD-C7BD6EA0102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4,112 ×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A0115923-5CD3-EC29-EB62-3D6EDC5A9D3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12,758 − 5,417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A9F01BD5-DE0F-8452-4E76-F6F3259BD90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5,789 + 6,411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26CE700C-4640-5F3B-D934-5D2A0902AA96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9,235 × 7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8,643 − 2,578 = </a:t>
            </a:r>
            <a:r>
              <a:rPr lang="en-US" dirty="0">
                <a:solidFill>
                  <a:srgbClr val="43A047"/>
                </a:solidFill>
                <a:effectLst/>
              </a:rPr>
              <a:t>6,065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effectLst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12</m:t>
                        </m:r>
                      </m:den>
                    </m:f>
                    <m:r>
                      <a:rPr lang="en-US" i="1">
                        <a:solidFill>
                          <a:srgbClr val="43A047"/>
                        </a:solidFill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4,112 × 5 = </a:t>
            </a:r>
            <a:r>
              <a:rPr lang="en-US" dirty="0">
                <a:solidFill>
                  <a:srgbClr val="43A047"/>
                </a:solidFill>
                <a:effectLst/>
              </a:rPr>
              <a:t>20,560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12,758 − 5,417 = </a:t>
            </a:r>
            <a:r>
              <a:rPr lang="en-US" dirty="0">
                <a:solidFill>
                  <a:srgbClr val="43A047"/>
                </a:solidFill>
                <a:effectLst/>
              </a:rPr>
              <a:t>7,341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5,789 + 6,411 = </a:t>
            </a:r>
            <a:r>
              <a:rPr lang="en-US" dirty="0">
                <a:solidFill>
                  <a:srgbClr val="43A047"/>
                </a:solidFill>
                <a:effectLst/>
              </a:rPr>
              <a:t>12,200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9,235 × 7 = </a:t>
            </a:r>
            <a:r>
              <a:rPr lang="en-US" dirty="0">
                <a:solidFill>
                  <a:srgbClr val="43A047"/>
                </a:solidFill>
                <a:effectLst/>
              </a:rPr>
              <a:t>64,645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Adding and subtracting more than 4-digit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4-digit whole numbers by 1-digit whole number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Subtracting fractions with like denominators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17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9,361 − 4,728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US" dirty="0"/>
                  <a:t>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DF83F8C-DDDB-CD42-99A5-026938AD88B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2,804 × 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12,473 − 5,621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8,742 + 6,523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5,614 ×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B97A43E4-94A3-F7D1-59BD-3C6E0E63BE1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9,361 − 4,728 = </a:t>
            </a:r>
            <a:r>
              <a:rPr lang="en-US" dirty="0">
                <a:solidFill>
                  <a:srgbClr val="43A047"/>
                </a:solidFill>
                <a:effectLst/>
              </a:rPr>
              <a:t>4,633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42385C31-8F48-8B52-E2EA-3BAF8F550157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dirty="0"/>
                  <a:t> </a:t>
                </a:r>
                <a:r>
                  <a:rPr lang="en-US" dirty="0"/>
                  <a:t>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8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43A047"/>
                    </a:solidFill>
                  </a:rPr>
                  <a:t>  </a:t>
                </a:r>
                <a:r>
                  <a:rPr lang="en-US" dirty="0">
                    <a:solidFill>
                      <a:srgbClr val="43A047"/>
                    </a:solidFill>
                    <a:effectLst/>
                  </a:rPr>
                  <a:t>or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GB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43A047"/>
                    </a:solidFill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42385C31-8F48-8B52-E2EA-3BAF8F55015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F88DB88D-8CC8-10D7-9B07-973CE8FD27ED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2,804 × 7 = </a:t>
            </a:r>
            <a:r>
              <a:rPr lang="en-US" dirty="0">
                <a:solidFill>
                  <a:srgbClr val="43A047"/>
                </a:solidFill>
                <a:effectLst/>
              </a:rPr>
              <a:t>19,628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4471E807-81B8-31FB-C2A6-668161DF72D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12,473 − 5,621 = </a:t>
            </a:r>
            <a:r>
              <a:rPr lang="en-US" dirty="0">
                <a:solidFill>
                  <a:srgbClr val="43A047"/>
                </a:solidFill>
                <a:effectLst/>
              </a:rPr>
              <a:t>6,852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BD0C6EAD-B1FD-7D77-3AF2-8EE861E3BB6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8,742 + 6,523 = </a:t>
            </a:r>
            <a:r>
              <a:rPr lang="en-US" dirty="0">
                <a:solidFill>
                  <a:srgbClr val="43A047"/>
                </a:solidFill>
                <a:effectLst/>
              </a:rPr>
              <a:t>15,265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007BA06C-A931-76DA-3FD2-412215BACB13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5,614 × 3 = </a:t>
            </a:r>
            <a:r>
              <a:rPr lang="en-US" dirty="0">
                <a:solidFill>
                  <a:srgbClr val="43A047"/>
                </a:solidFill>
                <a:effectLst/>
              </a:rPr>
              <a:t>16,842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2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F6957903-3133-A747-25D1-70155AADBB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8,235 + 2,678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481769AF-5AA5-0353-85A7-3ACBF5911D46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481769AF-5AA5-0353-85A7-3ACBF5911D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4BE461D-F8E4-2ED4-EBFC-50D657D10BF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3,140 × 4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CD51A06-A933-8F29-4BE6-F03DE63D0A86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6,584 − 3,192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FDB69EFC-86F6-D246-3FB7-BE750A13E8D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7,914 − 3,456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72655062-4355-7CB1-009F-063C8C08F26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4,357 × 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8,235 + 2,678 = </a:t>
            </a:r>
            <a:r>
              <a:rPr lang="en-US" dirty="0">
                <a:solidFill>
                  <a:srgbClr val="43A047"/>
                </a:solidFill>
                <a:effectLst/>
              </a:rPr>
              <a:t>10,913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9</m:t>
                        </m:r>
                      </m:den>
                    </m:f>
                  </m:oMath>
                </a14:m>
                <a:r>
                  <a:rPr lang="en-GB" dirty="0">
                    <a:solidFill>
                      <a:srgbClr val="43A047"/>
                    </a:solidFill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3,140 × 4 = </a:t>
            </a:r>
            <a:r>
              <a:rPr lang="en-US" dirty="0">
                <a:solidFill>
                  <a:srgbClr val="43A047"/>
                </a:solidFill>
                <a:effectLst/>
              </a:rPr>
              <a:t>12,560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6,584 − 3,192 = </a:t>
            </a:r>
            <a:r>
              <a:rPr lang="en-US" dirty="0">
                <a:solidFill>
                  <a:srgbClr val="43A047"/>
                </a:solidFill>
                <a:effectLst/>
              </a:rPr>
              <a:t>3,392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7,914 − 3,456 = </a:t>
            </a:r>
            <a:r>
              <a:rPr lang="en-US" dirty="0">
                <a:solidFill>
                  <a:srgbClr val="43A047"/>
                </a:solidFill>
                <a:effectLst/>
              </a:rPr>
              <a:t>4,458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4,357 × 8 = </a:t>
            </a:r>
            <a:r>
              <a:rPr lang="en-US" dirty="0">
                <a:solidFill>
                  <a:srgbClr val="43A047"/>
                </a:solidFill>
                <a:effectLst/>
              </a:rPr>
              <a:t>34,856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6BFF22CA-768F-6370-2789-B666F4D9B54D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10,523 − 8,417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6C65B63-8F39-0BBA-272D-ADA1C350251B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06C65B63-8F39-0BBA-272D-ADA1C35025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17C75E5E-B585-4F31-FE94-676075ED866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9,302 × 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50C4EB5F-8B89-3920-3FAC-46FB6D7D9A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11,629 − 4,387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FA386E75-F097-6083-AB30-5D18F9CA4B91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6,451 + 5,138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8E4EDE2E-4111-39D5-5836-BBFDD69E2754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7,864 × 6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10,523 − 8,417 = </a:t>
            </a:r>
            <a:r>
              <a:rPr lang="en-US" dirty="0">
                <a:solidFill>
                  <a:srgbClr val="43A047"/>
                </a:solidFill>
                <a:effectLst/>
              </a:rPr>
              <a:t>2,106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num>
                      <m:den>
                        <m:r>
                          <a:rPr lang="en-US" i="1"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num>
                      <m:den>
                        <m:r>
                          <a:rPr lang="en-US" i="1">
                            <a:solidFill>
                              <a:srgbClr val="43A047"/>
                            </a:solidFill>
                            <a:latin typeface="Cambria Math" panose="02040503050406030204" pitchFamily="18" charset="0"/>
                          </a:rPr>
                          <m:t>7</m:t>
                        </m:r>
                      </m:den>
                    </m:f>
                  </m:oMath>
                </a14:m>
                <a:r>
                  <a:rPr lang="en-US" dirty="0">
                    <a:solidFill>
                      <a:srgbClr val="43A047"/>
                    </a:solidFill>
                    <a:effectLst/>
                  </a:rPr>
                  <a:t> </a:t>
                </a:r>
                <a:endParaRPr lang="en-GB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F64EA9D-94AE-0B43-80BF-662581D462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9,302 × 5 = </a:t>
            </a:r>
            <a:r>
              <a:rPr lang="en-US" dirty="0">
                <a:solidFill>
                  <a:srgbClr val="43A047"/>
                </a:solidFill>
                <a:effectLst/>
              </a:rPr>
              <a:t>46,510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11,629 − 4,387 = </a:t>
            </a:r>
            <a:r>
              <a:rPr lang="en-US" dirty="0">
                <a:solidFill>
                  <a:srgbClr val="43A047"/>
                </a:solidFill>
                <a:effectLst/>
              </a:rPr>
              <a:t>7,242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6,451 + 5,138 = </a:t>
            </a:r>
            <a:r>
              <a:rPr lang="en-US" dirty="0">
                <a:solidFill>
                  <a:srgbClr val="43A047"/>
                </a:solidFill>
                <a:effectLst/>
              </a:rPr>
              <a:t>11,589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7,864 × 6 = </a:t>
            </a:r>
            <a:r>
              <a:rPr lang="en-US" dirty="0">
                <a:solidFill>
                  <a:srgbClr val="43A047"/>
                </a:solidFill>
                <a:effectLst/>
              </a:rPr>
              <a:t>47,184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17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1E78B8AC-7959-AC6C-C292-2DDB76B95CF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7,958 + 4,139 =</a:t>
            </a:r>
            <a:endParaRPr lang="en-GB" dirty="0">
              <a:solidFill>
                <a:srgbClr val="43A047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3B2A7CBC-9127-5D7F-8F94-1D2B129C65F7}"/>
                  </a:ext>
                </a:extLst>
              </p:cNvPr>
              <p:cNvSpPr>
                <a:spLocks noGrp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f>
                      <m:fPr>
                        <m:ctrlPr>
                          <a:rPr lang="en-GB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8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−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5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den>
                    </m:f>
                  </m:oMath>
                </a14:m>
                <a:r>
                  <a:rPr lang="en-GB" dirty="0"/>
                  <a:t>  </a:t>
                </a:r>
                <a:r>
                  <a:rPr lang="en-US" dirty="0">
                    <a:effectLst/>
                  </a:rPr>
                  <a:t>=</a:t>
                </a:r>
                <a:endParaRPr lang="en-GB" dirty="0"/>
              </a:p>
            </p:txBody>
          </p:sp>
        </mc:Choice>
        <mc:Fallback xmlns="">
          <p:sp>
            <p:nvSpPr>
              <p:cNvPr id="10" name="Content Placeholder 2">
                <a:extLst>
                  <a:ext uri="{FF2B5EF4-FFF2-40B4-BE49-F238E27FC236}">
                    <a16:creationId xmlns:a16="http://schemas.microsoft.com/office/drawing/2014/main" id="{3B2A7CBC-9127-5D7F-8F94-1D2B129C65F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1"/>
              </p:nvPr>
            </p:nvSpPr>
            <p:spPr>
              <a:xfrm>
                <a:off x="6744390" y="2918027"/>
                <a:ext cx="5070462" cy="874712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45504B9-51CD-E933-9FA6-2D7ED53004A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6,743 ×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14D459F2-18AC-5E43-6F75-17CBCDC23F4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13,481 − 6,732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CA309906-8A8C-29EF-2FE1-F79C1F2C2B47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8,374 − 2,541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1864F159-D00D-A6C9-C55D-378A66DA0EF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3,456 × 9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603</TotalTime>
  <Words>392</Words>
  <Application>Microsoft Macintosh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Arial</vt:lpstr>
      <vt:lpstr>Calibri</vt:lpstr>
      <vt:lpstr>Cambria Math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2024-12-13T11:55:47Z</dcterms:modified>
</cp:coreProperties>
</file>