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  <p:sldMasterId id="2147483648" r:id="rId2"/>
    <p:sldMasterId id="2147483667" r:id="rId3"/>
  </p:sldMasterIdLst>
  <p:notesMasterIdLst>
    <p:notesMasterId r:id="rId17"/>
  </p:notesMasterIdLst>
  <p:sldIdLst>
    <p:sldId id="277" r:id="rId4"/>
    <p:sldId id="279" r:id="rId5"/>
    <p:sldId id="317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2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13/12/2024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ECBA34A2-1100-1B4F-8C2A-92DAA50365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012" y="6346950"/>
            <a:ext cx="1757220" cy="409450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0DEEA39-6D40-E54C-A3E0-0298F3DED60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583679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Week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D124FA0-E741-734A-BE7F-AFB463BF70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880395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444776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EEB04720-051C-D345-BEA7-93777ADBA0C6}"/>
              </a:ext>
            </a:extLst>
          </p:cNvPr>
          <p:cNvSpPr/>
          <p:nvPr userDrawn="1"/>
        </p:nvSpPr>
        <p:spPr>
          <a:xfrm>
            <a:off x="619760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j)</a:t>
            </a:r>
          </a:p>
        </p:txBody>
      </p:sp>
      <p:sp>
        <p:nvSpPr>
          <p:cNvPr id="55" name="Content Placeholder 29">
            <a:extLst>
              <a:ext uri="{FF2B5EF4-FFF2-40B4-BE49-F238E27FC236}">
                <a16:creationId xmlns:a16="http://schemas.microsoft.com/office/drawing/2014/main" id="{8C7E7FBA-4025-4640-AB23-1050296CDEDF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72330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313998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 a Nuts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219F6C-D267-1643-A7BF-A2FC97B547C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838960"/>
            <a:ext cx="11736887" cy="47040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671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1617785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83920" y="1757920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A944A11-9E36-2548-A07E-FD10313EA6EC}"/>
              </a:ext>
            </a:extLst>
          </p:cNvPr>
          <p:cNvSpPr/>
          <p:nvPr userDrawn="1"/>
        </p:nvSpPr>
        <p:spPr>
          <a:xfrm>
            <a:off x="263046" y="3201656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3" name="Content Placeholder 29">
            <a:extLst>
              <a:ext uri="{FF2B5EF4-FFF2-40B4-BE49-F238E27FC236}">
                <a16:creationId xmlns:a16="http://schemas.microsoft.com/office/drawing/2014/main" id="{32E3CA54-C463-3847-AEDC-108916D7ED1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83920" y="3341791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0DA91F47-6467-4048-A585-F9C9DF86E2BF}"/>
              </a:ext>
            </a:extLst>
          </p:cNvPr>
          <p:cNvSpPr/>
          <p:nvPr userDrawn="1"/>
        </p:nvSpPr>
        <p:spPr>
          <a:xfrm>
            <a:off x="263046" y="4785527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51721DC0-5573-7549-B16D-B011F5F8635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83920" y="4925662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17029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0C97527-9F01-1845-A8E2-54070173BAB3}"/>
              </a:ext>
            </a:extLst>
          </p:cNvPr>
          <p:cNvSpPr/>
          <p:nvPr userDrawn="1"/>
        </p:nvSpPr>
        <p:spPr>
          <a:xfrm>
            <a:off x="263045" y="2829603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B0074092-E70C-044F-8738-3421CDE9323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DA7789DB-6C59-7048-8C3F-1D829A67463E}"/>
              </a:ext>
            </a:extLst>
          </p:cNvPr>
          <p:cNvSpPr/>
          <p:nvPr userDrawn="1"/>
        </p:nvSpPr>
        <p:spPr>
          <a:xfrm>
            <a:off x="263042" y="1571885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0" name="Content Placeholder 29">
            <a:extLst>
              <a:ext uri="{FF2B5EF4-FFF2-40B4-BE49-F238E27FC236}">
                <a16:creationId xmlns:a16="http://schemas.microsoft.com/office/drawing/2014/main" id="{7484D65E-244D-0F4F-8736-175C5BB0875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49FCA361-1992-984F-BCEC-39F900B202F6}"/>
              </a:ext>
            </a:extLst>
          </p:cNvPr>
          <p:cNvSpPr/>
          <p:nvPr userDrawn="1"/>
        </p:nvSpPr>
        <p:spPr>
          <a:xfrm>
            <a:off x="263045" y="5345039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5" name="Content Placeholder 29">
            <a:extLst>
              <a:ext uri="{FF2B5EF4-FFF2-40B4-BE49-F238E27FC236}">
                <a16:creationId xmlns:a16="http://schemas.microsoft.com/office/drawing/2014/main" id="{5EC3E357-3464-B44B-A7EF-B66FAB4C58E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8748" y="5433463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E2951034-5BE1-8445-9BE0-20E13BEC773B}"/>
              </a:ext>
            </a:extLst>
          </p:cNvPr>
          <p:cNvSpPr/>
          <p:nvPr userDrawn="1"/>
        </p:nvSpPr>
        <p:spPr>
          <a:xfrm>
            <a:off x="263041" y="4087321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A9C6EE4E-BE84-874E-942A-598195ED47C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4" y="4175745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703340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3BF8F7A-BE4E-D143-82CB-32A0964C0444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5" name="Content Placeholder 29">
            <a:extLst>
              <a:ext uri="{FF2B5EF4-FFF2-40B4-BE49-F238E27FC236}">
                <a16:creationId xmlns:a16="http://schemas.microsoft.com/office/drawing/2014/main" id="{4334EE30-8310-9743-B88C-0EA5ECBF581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AEB6F87-CC01-C449-A926-D62D787E0CA3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7" name="Content Placeholder 29">
            <a:extLst>
              <a:ext uri="{FF2B5EF4-FFF2-40B4-BE49-F238E27FC236}">
                <a16:creationId xmlns:a16="http://schemas.microsoft.com/office/drawing/2014/main" id="{5184EE59-B1CB-9947-975A-DA7CE2604B5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972FB3A-D408-1F43-84C3-47E6B80288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D07C31D4-3D05-4743-8341-E4BC7050395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8593031-F7D1-D64F-947A-E8A53C7A7257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A37F3262-A31C-7B45-AF2D-83B6452C756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A8C153FC-6648-9046-A7E4-88830AA3943C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3559CD25-1553-184F-9F91-0C48C4D3715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36749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CFC2FE01-29BB-AB49-A0A3-C608D7C9EFCA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7ED7119D-5DE9-9548-860C-12BD9924B0E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B2763155-CBD6-EF48-954B-62D591F6208D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56E47968-4164-E540-9B8C-61AE79CF0B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97E225DC-2FB0-2441-9A6D-40D086014C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50" name="Content Placeholder 29">
            <a:extLst>
              <a:ext uri="{FF2B5EF4-FFF2-40B4-BE49-F238E27FC236}">
                <a16:creationId xmlns:a16="http://schemas.microsoft.com/office/drawing/2014/main" id="{18BCC1EF-BB8E-F14D-B2E2-D232231E49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BFAC13D5-15A4-674F-B7BE-84F2509B15D4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2" name="Content Placeholder 29">
            <a:extLst>
              <a:ext uri="{FF2B5EF4-FFF2-40B4-BE49-F238E27FC236}">
                <a16:creationId xmlns:a16="http://schemas.microsoft.com/office/drawing/2014/main" id="{4DA2A0FD-4586-3848-9F05-D5864E29C8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A3AE1C48-C273-8F4F-A870-464B99FB1395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58" name="Content Placeholder 29">
            <a:extLst>
              <a:ext uri="{FF2B5EF4-FFF2-40B4-BE49-F238E27FC236}">
                <a16:creationId xmlns:a16="http://schemas.microsoft.com/office/drawing/2014/main" id="{DF963E44-CC4E-5E40-A79E-472683A1293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8EF80D70-DC98-DB48-8EA5-20A42E97CF49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60" name="Content Placeholder 29">
            <a:extLst>
              <a:ext uri="{FF2B5EF4-FFF2-40B4-BE49-F238E27FC236}">
                <a16:creationId xmlns:a16="http://schemas.microsoft.com/office/drawing/2014/main" id="{3ED21735-40F3-5F49-A6A5-889C577ACC1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7285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B237B47-5058-ED4D-8C95-EBAD9B7446BF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0" name="Content Placeholder 29">
            <a:extLst>
              <a:ext uri="{FF2B5EF4-FFF2-40B4-BE49-F238E27FC236}">
                <a16:creationId xmlns:a16="http://schemas.microsoft.com/office/drawing/2014/main" id="{981E1BC0-6427-5D4B-A043-D5CED55D86A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2802154-48F9-9D43-AB54-EE515F0595BE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0FE9DF61-9F6B-DB4E-BBFB-D652516E8B2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9E8E307-5A8B-A741-B87C-B7763C371887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4" name="Content Placeholder 29">
            <a:extLst>
              <a:ext uri="{FF2B5EF4-FFF2-40B4-BE49-F238E27FC236}">
                <a16:creationId xmlns:a16="http://schemas.microsoft.com/office/drawing/2014/main" id="{D34B84E7-164D-C04B-A835-B83AB888585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776C6EE7-57F9-1240-8530-F82324FF06C5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FFF3CD42-D28A-E347-8E28-95DFE3A55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17745EDF-AA0C-384F-96CE-23DE156F373E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28" name="Content Placeholder 29">
            <a:extLst>
              <a:ext uri="{FF2B5EF4-FFF2-40B4-BE49-F238E27FC236}">
                <a16:creationId xmlns:a16="http://schemas.microsoft.com/office/drawing/2014/main" id="{AD5A052F-F35F-B74F-9CE8-ABA0EE23693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A629CECD-72C6-0A47-B7EE-7E8C8555228D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1" name="Content Placeholder 29">
            <a:extLst>
              <a:ext uri="{FF2B5EF4-FFF2-40B4-BE49-F238E27FC236}">
                <a16:creationId xmlns:a16="http://schemas.microsoft.com/office/drawing/2014/main" id="{354DC49B-02EE-8D49-A234-371D06E9E50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0FCF968-87EE-864B-8A77-61207C1056D7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4FB76FCC-8543-8645-8C1A-E96FE0BC6BD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84073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5C49334C-A547-EB44-ADDB-7F6D204B41B8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33" name="Content Placeholder 29">
            <a:extLst>
              <a:ext uri="{FF2B5EF4-FFF2-40B4-BE49-F238E27FC236}">
                <a16:creationId xmlns:a16="http://schemas.microsoft.com/office/drawing/2014/main" id="{563EBA67-92A0-5240-B847-13709C08740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4846D77-08F9-6B41-BCD9-739E5957F786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35" name="Content Placeholder 29">
            <a:extLst>
              <a:ext uri="{FF2B5EF4-FFF2-40B4-BE49-F238E27FC236}">
                <a16:creationId xmlns:a16="http://schemas.microsoft.com/office/drawing/2014/main" id="{7FDCC2AF-B8EE-DA4A-9959-1A5265BB7FE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7C073B2-5588-C743-8752-49FF175B50E0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F9C7D2FC-FC7E-5F41-A512-D0B2C08A3B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6118DCB-E3D4-9842-814F-72BB2D27839D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9" name="Content Placeholder 29">
            <a:extLst>
              <a:ext uri="{FF2B5EF4-FFF2-40B4-BE49-F238E27FC236}">
                <a16:creationId xmlns:a16="http://schemas.microsoft.com/office/drawing/2014/main" id="{A6EBAEDB-6855-C448-9675-CBFF5A0CCDF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E1F178C-2B71-A94F-989E-160D156B5D9D}"/>
              </a:ext>
            </a:extLst>
          </p:cNvPr>
          <p:cNvSpPr/>
          <p:nvPr userDrawn="1"/>
        </p:nvSpPr>
        <p:spPr>
          <a:xfrm>
            <a:off x="6197598" y="5345039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14" name="Content Placeholder 29">
            <a:extLst>
              <a:ext uri="{FF2B5EF4-FFF2-40B4-BE49-F238E27FC236}">
                <a16:creationId xmlns:a16="http://schemas.microsoft.com/office/drawing/2014/main" id="{262124C0-2140-CE4F-AB7D-53E168F081D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4390" y="5433463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823E95-504F-D042-AD2D-8C5ACC72B616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18" name="Content Placeholder 29">
            <a:extLst>
              <a:ext uri="{FF2B5EF4-FFF2-40B4-BE49-F238E27FC236}">
                <a16:creationId xmlns:a16="http://schemas.microsoft.com/office/drawing/2014/main" id="{426104A0-CFCA-DA42-8661-887B1D1BFFC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4096314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51752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2B7A83AC-536F-2047-82D4-5BD95B9F4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8F65FE-7BEE-7443-9C7B-5A38EE685BC6}"/>
              </a:ext>
            </a:extLst>
          </p:cNvPr>
          <p:cNvSpPr txBox="1"/>
          <p:nvPr userDrawn="1"/>
        </p:nvSpPr>
        <p:spPr>
          <a:xfrm>
            <a:off x="1880393" y="2967335"/>
            <a:ext cx="8431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Century Gothic" panose="020B0502020202020204" pitchFamily="34" charset="0"/>
              </a:rPr>
              <a:t>Daily Math Drills</a:t>
            </a:r>
          </a:p>
        </p:txBody>
      </p:sp>
    </p:spTree>
    <p:extLst>
      <p:ext uri="{BB962C8B-B14F-4D97-AF65-F5344CB8AC3E}">
        <p14:creationId xmlns:p14="http://schemas.microsoft.com/office/powerpoint/2010/main" val="424194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CBEBE5-5FBA-B348-89AC-94591443BFE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4064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BFE50-F6DB-F94A-A399-89895AAA64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047" y="487680"/>
            <a:ext cx="11736887" cy="568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8B7A00-251E-8449-93BD-3A16B09DBB6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127" y="6638306"/>
            <a:ext cx="2137830" cy="180844"/>
          </a:xfrm>
          <a:prstGeom prst="rect">
            <a:avLst/>
          </a:prstGeom>
        </p:spPr>
      </p:pic>
      <p:sp>
        <p:nvSpPr>
          <p:cNvPr id="8" name="Google Shape;27;p5">
            <a:extLst>
              <a:ext uri="{FF2B5EF4-FFF2-40B4-BE49-F238E27FC236}">
                <a16:creationId xmlns:a16="http://schemas.microsoft.com/office/drawing/2014/main" id="{DC781899-6412-AF48-8B65-47F03C5CD0D1}"/>
              </a:ext>
            </a:extLst>
          </p:cNvPr>
          <p:cNvSpPr txBox="1"/>
          <p:nvPr userDrawn="1"/>
        </p:nvSpPr>
        <p:spPr>
          <a:xfrm>
            <a:off x="4812000" y="6567178"/>
            <a:ext cx="7380000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1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thirdspacelearning.com/us/</a:t>
            </a:r>
            <a:r>
              <a:rPr lang="en-GB" sz="900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 |  Helping schools close the math opportunity gap through targeted one-on-one tutoring and flexible resources</a:t>
            </a:r>
            <a:endParaRPr sz="900" dirty="0">
              <a:solidFill>
                <a:srgbClr val="2779F5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90673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2" r:id="rId4"/>
    <p:sldLayoutId id="2147483671" r:id="rId5"/>
    <p:sldLayoutId id="2147483673" r:id="rId6"/>
    <p:sldLayoutId id="2147483674" r:id="rId7"/>
    <p:sldLayoutId id="214748367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E01367-A1CB-804F-AB86-02EF8220CEE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Week 27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AEB8-AC29-1A46-A4E5-1805A15DDC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Grade</a:t>
            </a:r>
          </a:p>
        </p:txBody>
      </p:sp>
    </p:spTree>
    <p:extLst>
      <p:ext uri="{BB962C8B-B14F-4D97-AF65-F5344CB8AC3E}">
        <p14:creationId xmlns:p14="http://schemas.microsoft.com/office/powerpoint/2010/main" val="76383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effectLst/>
              </a:rPr>
              <a:t>The perimeter of a hexagon with each side 6cm = </a:t>
            </a:r>
            <a:r>
              <a:rPr lang="en-US" dirty="0">
                <a:solidFill>
                  <a:srgbClr val="43A047"/>
                </a:solidFill>
                <a:effectLst/>
              </a:rPr>
              <a:t>36cm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 × 7 = </a:t>
            </a:r>
            <a:r>
              <a:rPr lang="en-US" dirty="0">
                <a:solidFill>
                  <a:srgbClr val="43A047"/>
                </a:solidFill>
                <a:effectLst/>
              </a:rPr>
              <a:t>63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5,986 − 2,324 = </a:t>
            </a:r>
            <a:r>
              <a:rPr lang="en-US" dirty="0">
                <a:solidFill>
                  <a:srgbClr val="43A047"/>
                </a:solidFill>
                <a:effectLst/>
              </a:rPr>
              <a:t>3,662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2,439 + 3,789 = </a:t>
            </a:r>
            <a:r>
              <a:rPr lang="en-US" dirty="0">
                <a:solidFill>
                  <a:srgbClr val="43A047"/>
                </a:solidFill>
                <a:effectLst/>
              </a:rPr>
              <a:t>6,228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70 ÷ 7 = </a:t>
            </a:r>
            <a:r>
              <a:rPr lang="en-US" dirty="0">
                <a:solidFill>
                  <a:srgbClr val="43A047"/>
                </a:solidFill>
                <a:effectLst/>
              </a:rPr>
              <a:t>10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27 – Day 4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715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27 – Day 5 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A65C4E3-12DE-F15B-008B-F0E4831E8D4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effectLst/>
              </a:rPr>
              <a:t>The perimeter of a pentagon with each side 9cm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72E2811-17C3-E48D-C5D8-43746D6250C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8 × 6 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06E9246C-332F-537A-ED8A-5A97974F095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7,245 − 3,158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844164CD-AF8D-77F3-FE66-BB065F0A045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1,789 + 6,542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566E1356-BD85-0995-1692-D0B0ECB5C0C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60 ÷ 6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9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effectLst/>
              </a:rPr>
              <a:t>The perimeter of a pentagon with each side 9cm = </a:t>
            </a:r>
            <a:r>
              <a:rPr lang="en-US" dirty="0">
                <a:solidFill>
                  <a:srgbClr val="43A047"/>
                </a:solidFill>
                <a:effectLst/>
              </a:rPr>
              <a:t>45cm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 × 6 = </a:t>
            </a:r>
            <a:r>
              <a:rPr lang="en-US" dirty="0">
                <a:solidFill>
                  <a:srgbClr val="43A047"/>
                </a:solidFill>
                <a:effectLst/>
              </a:rPr>
              <a:t>48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7,245 − 3,158 = </a:t>
            </a:r>
            <a:r>
              <a:rPr lang="en-US" dirty="0">
                <a:solidFill>
                  <a:srgbClr val="43A047"/>
                </a:solidFill>
                <a:effectLst/>
              </a:rPr>
              <a:t>4,087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1,789 + 6,542 = </a:t>
            </a:r>
            <a:r>
              <a:rPr lang="en-US" dirty="0">
                <a:solidFill>
                  <a:srgbClr val="43A047"/>
                </a:solidFill>
                <a:effectLst/>
              </a:rPr>
              <a:t>8,331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60 ÷ 6 = </a:t>
            </a:r>
            <a:r>
              <a:rPr lang="en-US" dirty="0">
                <a:solidFill>
                  <a:srgbClr val="43A047"/>
                </a:solidFill>
                <a:effectLst/>
              </a:rPr>
              <a:t>10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27 – Day 5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79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087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D54C37-F6BE-834C-B3C0-DA290E5F3B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574801"/>
            <a:ext cx="11736887" cy="4968239"/>
          </a:xfrm>
        </p:spPr>
        <p:txBody>
          <a:bodyPr/>
          <a:lstStyle/>
          <a:p>
            <a:r>
              <a:rPr lang="en-US">
                <a:effectLst/>
              </a:rPr>
              <a:t>This week will focus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effectLst/>
              </a:rPr>
              <a:t>Adding </a:t>
            </a:r>
            <a:r>
              <a:rPr lang="en-US" dirty="0">
                <a:effectLst/>
              </a:rPr>
              <a:t>and subtracting up to 4-digit numbers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Multiples of 10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Multiplying and dividing within 100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Times table facts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Finding the perimeter of polygons (given side lengths)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4184A2-3B98-C94E-A455-0F2113937808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11736887" cy="11281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779F5"/>
                </a:solidFill>
              </a:rPr>
              <a:t>3</a:t>
            </a:r>
            <a:r>
              <a:rPr lang="en-US" b="1" baseline="30000" dirty="0">
                <a:solidFill>
                  <a:srgbClr val="2779F5"/>
                </a:solidFill>
              </a:rPr>
              <a:t>rd</a:t>
            </a:r>
            <a:r>
              <a:rPr lang="en-US" b="1" dirty="0">
                <a:solidFill>
                  <a:srgbClr val="2779F5"/>
                </a:solidFill>
              </a:rPr>
              <a:t> Grade – Week 27 </a:t>
            </a:r>
          </a:p>
          <a:p>
            <a:r>
              <a:rPr lang="en-US" b="1" dirty="0"/>
              <a:t>This week in a nutshell</a:t>
            </a:r>
          </a:p>
        </p:txBody>
      </p:sp>
    </p:spTree>
    <p:extLst>
      <p:ext uri="{BB962C8B-B14F-4D97-AF65-F5344CB8AC3E}">
        <p14:creationId xmlns:p14="http://schemas.microsoft.com/office/powerpoint/2010/main" val="227197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27 – Day 1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3908699-41D9-94D3-7E4F-88A8FCCCAE1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>
            <a:normAutofit lnSpcReduction="10000"/>
          </a:bodyPr>
          <a:lstStyle/>
          <a:p>
            <a:r>
              <a:rPr lang="en-US" dirty="0">
                <a:effectLst/>
              </a:rPr>
              <a:t>The perimeter of a square with side 8cm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2826607-934C-9674-CC92-7719D38F143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6 × 7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8FAEDFB1-EAA5-6E6A-6CEC-45B8FDC20C6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7,123 − 4,321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12DAB298-34FE-C7C5-98E4-B69509121F95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4,325 + 2,189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F6500501-6DAB-1CEF-749C-BCE27DCC24A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90 ÷ 10 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675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effectLst/>
              </a:rPr>
              <a:t>The perimeter of a square with side 8cm = </a:t>
            </a:r>
            <a:r>
              <a:rPr lang="en-US" dirty="0">
                <a:solidFill>
                  <a:srgbClr val="43A047"/>
                </a:solidFill>
                <a:effectLst/>
              </a:rPr>
              <a:t>32cm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 × 7 = </a:t>
            </a:r>
            <a:r>
              <a:rPr lang="en-US" dirty="0">
                <a:solidFill>
                  <a:srgbClr val="43A047"/>
                </a:solidFill>
                <a:effectLst/>
              </a:rPr>
              <a:t>42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7,123 − 4,321 = </a:t>
            </a:r>
            <a:r>
              <a:rPr lang="en-US" dirty="0">
                <a:solidFill>
                  <a:srgbClr val="43A047"/>
                </a:solidFill>
                <a:effectLst/>
              </a:rPr>
              <a:t>2,802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4,325 + 2,189 = </a:t>
            </a:r>
            <a:r>
              <a:rPr lang="en-US" dirty="0">
                <a:solidFill>
                  <a:srgbClr val="43A047"/>
                </a:solidFill>
                <a:effectLst/>
              </a:rPr>
              <a:t>6,514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90 ÷ 10 = </a:t>
            </a:r>
            <a:r>
              <a:rPr lang="en-US" dirty="0">
                <a:solidFill>
                  <a:srgbClr val="43A047"/>
                </a:solidFill>
                <a:effectLst/>
              </a:rPr>
              <a:t>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27 – Day 1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376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27 – Day 2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FA6E590-757B-BED9-D85E-BEFE89FB49B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72 ÷ 8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4B03FF6-FCD0-0B87-FF69-4FA1C093832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effectLst/>
              </a:rPr>
              <a:t>The perimeter of a rectangle with sides 12cm and 9cm 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B6C68071-6C90-2476-CFDF-9CF7B3EF4AD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 × 9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850BDDB3-A139-3658-C887-32B5DDA6B43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5,834 − 1,295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669C69C0-8D0F-FDA2-C103-AA36736C5B7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100 × 5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428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72 ÷ 8 = </a:t>
            </a:r>
            <a:r>
              <a:rPr lang="en-US" dirty="0">
                <a:solidFill>
                  <a:srgbClr val="43A047"/>
                </a:solidFill>
                <a:effectLst/>
              </a:rPr>
              <a:t>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>
                <a:effectLst/>
              </a:rPr>
              <a:t>The perimeter of a rectangle with sides 12cm and 9cm = </a:t>
            </a:r>
            <a:r>
              <a:rPr lang="en-US" dirty="0">
                <a:solidFill>
                  <a:srgbClr val="43A047"/>
                </a:solidFill>
                <a:effectLst/>
              </a:rPr>
              <a:t>42cm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 × 9 = </a:t>
            </a:r>
            <a:r>
              <a:rPr lang="en-US" dirty="0">
                <a:solidFill>
                  <a:srgbClr val="43A047"/>
                </a:solidFill>
                <a:effectLst/>
              </a:rPr>
              <a:t>72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5,834 − 1,295 = </a:t>
            </a:r>
            <a:r>
              <a:rPr lang="en-US" dirty="0">
                <a:solidFill>
                  <a:srgbClr val="43A047"/>
                </a:solidFill>
                <a:effectLst/>
              </a:rPr>
              <a:t>4,539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100 × 5 = </a:t>
            </a:r>
            <a:r>
              <a:rPr lang="en-US" dirty="0">
                <a:solidFill>
                  <a:srgbClr val="43A047"/>
                </a:solidFill>
                <a:effectLst/>
              </a:rPr>
              <a:t>500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27 – Day 2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933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27 – Day 3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8135DC41-FFD6-96B8-25FD-58EB07AF4D3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>
            <a:normAutofit fontScale="85000" lnSpcReduction="10000"/>
          </a:bodyPr>
          <a:lstStyle/>
          <a:p>
            <a:r>
              <a:rPr lang="en-US" dirty="0">
                <a:effectLst/>
              </a:rPr>
              <a:t>The perimeter of a triangle with sides 5cm, 7cm, and 8cm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B485F5A-94E7-8262-C968-5E2ADEA8C81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9 × 4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E9372F06-3A63-6D66-51DF-7B85C25ED17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6,238 − 3,456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4A594880-362C-4EC3-5F65-ECCC0850E3F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3,512 + 1,678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76AF87AB-FB8B-917E-D82E-7C2DDABBDB37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40 ÷ 5 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146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>
                <a:effectLst/>
              </a:rPr>
              <a:t>The perimeter of a triangle with sides 5cm, 7cm, and 8cm = </a:t>
            </a:r>
            <a:r>
              <a:rPr lang="en-US" dirty="0">
                <a:solidFill>
                  <a:srgbClr val="43A047"/>
                </a:solidFill>
                <a:effectLst/>
              </a:rPr>
              <a:t>20cm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 × 4 = </a:t>
            </a:r>
            <a:r>
              <a:rPr lang="en-US" dirty="0">
                <a:solidFill>
                  <a:srgbClr val="43A047"/>
                </a:solidFill>
                <a:effectLst/>
              </a:rPr>
              <a:t>36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6,238 − 3,456 = </a:t>
            </a:r>
            <a:r>
              <a:rPr lang="en-US" dirty="0">
                <a:solidFill>
                  <a:srgbClr val="43A047"/>
                </a:solidFill>
                <a:effectLst/>
              </a:rPr>
              <a:t>2,782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3,512 + 1,678 = </a:t>
            </a:r>
            <a:r>
              <a:rPr lang="en-US" dirty="0">
                <a:solidFill>
                  <a:srgbClr val="43A047"/>
                </a:solidFill>
                <a:effectLst/>
              </a:rPr>
              <a:t>5,190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40 ÷ 5 = </a:t>
            </a:r>
            <a:r>
              <a:rPr lang="en-US" dirty="0">
                <a:solidFill>
                  <a:srgbClr val="43A047"/>
                </a:solidFill>
                <a:effectLst/>
              </a:rPr>
              <a:t>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27 – Day 3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969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27 – Day 4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A695ECF7-C452-09AA-C832-56D305B3E3B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>
            <a:normAutofit lnSpcReduction="10000"/>
          </a:bodyPr>
          <a:lstStyle/>
          <a:p>
            <a:r>
              <a:rPr lang="en-US" dirty="0">
                <a:effectLst/>
              </a:rPr>
              <a:t>The perimeter of a hexagon with each side 6cm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6B84413-4FB1-07D6-DC96-A045526666F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9 × 7 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A6756BEF-710D-DB6A-D40C-B840E5E38BD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5,986 − 2,324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E1EA33AE-DD1A-14DA-0194-E3629378EA8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2,439 + 3,789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7302889F-F0FE-B622-63D7-AAC432CDDE4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70 ÷ 7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039901"/>
      </p:ext>
    </p:extLst>
  </p:cSld>
  <p:clrMapOvr>
    <a:masterClrMapping/>
  </p:clrMapOvr>
</p:sld>
</file>

<file path=ppt/theme/theme1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421</Words>
  <Application>Microsoft Macintosh PowerPoint</Application>
  <PresentationFormat>Widescreen</PresentationFormat>
  <Paragraphs>80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Nunito Sans</vt:lpstr>
      <vt:lpstr>Titles</vt:lpstr>
      <vt:lpstr>Office Theme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Hannah Searle</cp:lastModifiedBy>
  <cp:revision>56</cp:revision>
  <dcterms:created xsi:type="dcterms:W3CDTF">2022-06-30T10:03:35Z</dcterms:created>
  <dcterms:modified xsi:type="dcterms:W3CDTF">2024-12-13T11:50:36Z</dcterms:modified>
</cp:coreProperties>
</file>