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÷ 8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37 × 2 = </a:t>
            </a:r>
            <a:r>
              <a:rPr lang="en-US" dirty="0">
                <a:solidFill>
                  <a:srgbClr val="43A047"/>
                </a:solidFill>
                <a:effectLst/>
              </a:rPr>
              <a:t>74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÷ 10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× 5 = </a:t>
            </a:r>
            <a:r>
              <a:rPr lang="en-US" dirty="0">
                <a:solidFill>
                  <a:srgbClr val="43A047"/>
                </a:solidFill>
                <a:effectLst/>
              </a:rPr>
              <a:t>75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8,212 + 1,394 = </a:t>
            </a:r>
            <a:r>
              <a:rPr lang="en-US" dirty="0">
                <a:solidFill>
                  <a:srgbClr val="43A047"/>
                </a:solidFill>
                <a:effectLst/>
              </a:rPr>
              <a:t>9,606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5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F0D77A69-6924-CD01-0973-BA39BFC1F88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54 ÷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5D0879-AF2B-BCE0-8DC0-55C18ADECE1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29 × 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129121E0-5841-4389-B2C1-459E2310329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400 ÷ 100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4EA9AE7D-4E69-172B-57CC-B809CFC12A8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 × 30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7D6BC1-AA8E-A4FB-17A6-1835B7BDAC6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4,635 − 1,289 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÷ 6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29 × 4 = </a:t>
            </a:r>
            <a:r>
              <a:rPr lang="en-US" dirty="0">
                <a:solidFill>
                  <a:srgbClr val="43A047"/>
                </a:solidFill>
                <a:effectLst/>
              </a:rPr>
              <a:t>116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400 ÷ 100 = </a:t>
            </a:r>
            <a:r>
              <a:rPr lang="en-US" dirty="0">
                <a:solidFill>
                  <a:srgbClr val="43A047"/>
                </a:solidFill>
                <a:effectLst/>
              </a:rPr>
              <a:t>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× 30 = </a:t>
            </a:r>
            <a:r>
              <a:rPr lang="en-US" dirty="0">
                <a:solidFill>
                  <a:srgbClr val="43A047"/>
                </a:solidFill>
                <a:effectLst/>
              </a:rPr>
              <a:t>300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4,635 − 1,289 = </a:t>
            </a:r>
            <a:r>
              <a:rPr lang="en-US" dirty="0">
                <a:solidFill>
                  <a:srgbClr val="43A047"/>
                </a:solidFill>
                <a:effectLst/>
              </a:rPr>
              <a:t>3,346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>
            <a:normAutofit/>
          </a:bodyPr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Multiplying </a:t>
            </a:r>
            <a:r>
              <a:rPr lang="en-US" dirty="0">
                <a:effectLst/>
              </a:rPr>
              <a:t>and dividing by 10 and 100 (with integers)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2-digit numbers by 1-digit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2-digit numbers by 1-digit numbers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13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1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F94E23C-B04C-FFA7-0932-66264A7EC0D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56 ÷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8D81AD5-9080-7D6A-E6CA-34F090A091A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45 × 2 </a:t>
            </a:r>
            <a:r>
              <a:rPr lang="en-US">
                <a:effectLst/>
              </a:rPr>
              <a:t>=</a:t>
            </a:r>
            <a:r>
              <a:rPr lang="en-US">
                <a:solidFill>
                  <a:srgbClr val="92D050"/>
                </a:solidFill>
                <a:effectLst/>
              </a:rPr>
              <a:t>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460DEB9-E9F5-E740-1AA0-980CAD63CCB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GB" dirty="0"/>
              <a:t> </a:t>
            </a:r>
            <a:r>
              <a:rPr lang="en-US" dirty="0">
                <a:effectLst/>
              </a:rPr>
              <a:t>800 ÷ 100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5DA6422-011A-6B28-E1F2-278B09D0CE4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20 × 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1E9A5F59-F907-D1D0-32DD-675BB13AEF6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7,586 − 4,289 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 ÷ 7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× 2 =</a:t>
            </a:r>
            <a:r>
              <a:rPr lang="en-US" dirty="0">
                <a:solidFill>
                  <a:srgbClr val="92D050"/>
                </a:solidFill>
                <a:effectLst/>
              </a:rPr>
              <a:t>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 </a:t>
            </a:r>
            <a:r>
              <a:rPr lang="en-US" dirty="0">
                <a:effectLst/>
              </a:rPr>
              <a:t>800 ÷ 100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 × 10 = </a:t>
            </a:r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7,586 − 4,289 = </a:t>
            </a:r>
            <a:r>
              <a:rPr lang="en-US" dirty="0">
                <a:solidFill>
                  <a:srgbClr val="43A047"/>
                </a:solidFill>
                <a:effectLst/>
              </a:rPr>
              <a:t>3,297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70FCF98-5A61-18A0-648E-63A18B04256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81 ÷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8EDB361-488F-56EC-CF0A-1E4B8951A5C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 × 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00E7839-6384-BF77-B7FC-4E856831FAB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60 ÷ 10 </a:t>
            </a:r>
            <a:r>
              <a:rPr lang="en-US">
                <a:effectLst/>
              </a:rPr>
              <a:t>= 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D5A53EF4-B16C-C9F9-DCC4-79329A39A89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100 ×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E6AEBF78-C9A5-D9E9-738C-8248CC942FC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5,432 + 1,785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08315900-EFB1-1D2C-868B-EF405D2F3AA2}"/>
              </a:ext>
            </a:extLst>
          </p:cNvPr>
          <p:cNvSpPr txBox="1">
            <a:spLocks/>
          </p:cNvSpPr>
          <p:nvPr/>
        </p:nvSpPr>
        <p:spPr>
          <a:xfrm>
            <a:off x="788745" y="4175745"/>
            <a:ext cx="5070460" cy="874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60 ÷ 10 =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 ÷ 9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4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÷ 10 = 6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× 9 = </a:t>
            </a:r>
            <a:r>
              <a:rPr lang="en-US" dirty="0">
                <a:solidFill>
                  <a:srgbClr val="43A047"/>
                </a:solidFill>
                <a:effectLst/>
              </a:rPr>
              <a:t>900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5,432 + 1,785 = </a:t>
            </a:r>
            <a:r>
              <a:rPr lang="en-US" dirty="0">
                <a:solidFill>
                  <a:srgbClr val="43A047"/>
                </a:solidFill>
                <a:effectLst/>
              </a:rPr>
              <a:t>7,217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899DA8A-1226-E356-38A9-BAE48E0BF841}"/>
              </a:ext>
            </a:extLst>
          </p:cNvPr>
          <p:cNvSpPr txBox="1">
            <a:spLocks/>
          </p:cNvSpPr>
          <p:nvPr/>
        </p:nvSpPr>
        <p:spPr>
          <a:xfrm>
            <a:off x="788745" y="4175745"/>
            <a:ext cx="5070460" cy="874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60 ÷ 10 = </a:t>
            </a:r>
            <a:r>
              <a:rPr lang="en-US" dirty="0">
                <a:solidFill>
                  <a:srgbClr val="43A047"/>
                </a:solidFill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D2FB0B4-F53E-9E60-3D38-F1DAC734AE3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72 ÷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A6BFAA5-5BAF-6E84-0D28-676FC03CE40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23 × 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8062F05-9934-58D4-A365-12F36584A91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1,000 ÷ 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2B4ACA3-8F38-9712-A3CD-719298700B8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CC04B03E-CE30-12D3-499E-66F4C23C770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6,789 − 2,356 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÷ 8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 × 3 = </a:t>
            </a:r>
            <a:r>
              <a:rPr lang="en-US" dirty="0">
                <a:solidFill>
                  <a:srgbClr val="43A047"/>
                </a:solidFill>
                <a:effectLst/>
              </a:rPr>
              <a:t>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1,000 ÷ 10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10 =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6,789 − 2,356 = </a:t>
            </a:r>
            <a:r>
              <a:rPr lang="en-US" dirty="0">
                <a:solidFill>
                  <a:srgbClr val="43A047"/>
                </a:solidFill>
                <a:effectLst/>
              </a:rPr>
              <a:t>4,433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13 – Day 4</a:t>
            </a:r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E20A0732-8875-C2CA-106E-1D6966EA408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64 ÷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7E86B36-A4F8-35BC-1B38-1116401383A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37 × 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67ABFD6-F6F0-3DB6-7767-72E8C941C1B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90 ÷ 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23" name="Content Placeholder 4">
            <a:extLst>
              <a:ext uri="{FF2B5EF4-FFF2-40B4-BE49-F238E27FC236}">
                <a16:creationId xmlns:a16="http://schemas.microsoft.com/office/drawing/2014/main" id="{BEF179E4-D289-3CEE-8292-F8F54310A4E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15 × 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24" name="Content Placeholder 5">
            <a:extLst>
              <a:ext uri="{FF2B5EF4-FFF2-40B4-BE49-F238E27FC236}">
                <a16:creationId xmlns:a16="http://schemas.microsoft.com/office/drawing/2014/main" id="{6602324F-AD08-79EA-1CA4-A0309C04BB8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8,212 + 1,394 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369</Words>
  <Application>Microsoft Macintosh PowerPoint</Application>
  <PresentationFormat>Widescreen</PresentationFormat>
  <Paragraphs>82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2024-12-13T11:48:04Z</dcterms:modified>
</cp:coreProperties>
</file>