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3" r:id="rId1"/>
  </p:sldMasterIdLst>
  <p:notesMasterIdLst>
    <p:notesMasterId r:id="rId7"/>
  </p:notesMasterIdLst>
  <p:sldIdLst>
    <p:sldId id="256" r:id="rId2"/>
    <p:sldId id="257" r:id="rId3"/>
    <p:sldId id="258" r:id="rId4"/>
    <p:sldId id="259" r:id="rId5"/>
    <p:sldId id="260" r:id="rId6"/>
  </p:sldIdLst>
  <p:sldSz cx="9144000" cy="5143500" type="screen16x9"/>
  <p:notesSz cx="6858000" cy="9144000"/>
  <p:embeddedFontLst>
    <p:embeddedFont>
      <p:font typeface="Kalam" panose="02000000000000000000" pitchFamily="2" charset="77"/>
      <p:regular r:id="rId8"/>
      <p:bold r:id="rId9"/>
    </p:embeddedFont>
    <p:embeddedFont>
      <p:font typeface="Nunito Sans" pitchFamily="2" charset="77"/>
      <p:regular r:id="rId10"/>
      <p:bold r:id="rId11"/>
      <p:italic r:id="rId12"/>
      <p:boldItalic r:id="rId1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6524C80-C18B-4428-85A2-95DE562A2BEF}">
  <a:tblStyle styleId="{66524C80-C18B-4428-85A2-95DE562A2BE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22"/>
  </p:normalViewPr>
  <p:slideViewPr>
    <p:cSldViewPr snapToGrid="0">
      <p:cViewPr varScale="1">
        <p:scale>
          <a:sx n="129" d="100"/>
          <a:sy n="129" d="100"/>
        </p:scale>
        <p:origin x="1160"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font" Target="fonts/font6.fntdata"/><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font" Target="fonts/font5.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font" Target="fonts/font2.fntdata"/><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d9c7bf38d3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6" name="Google Shape;76;gd9c7bf38d3_0_11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11fa35456a7_0_1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11fa35456a7_0_1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11fa35456a7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11fa35456a7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120cda36120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120cda36120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11fa35456a7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11fa35456a7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p:nvPr/>
        </p:nvSpPr>
        <p:spPr>
          <a:xfrm>
            <a:off x="-150" y="2390000"/>
            <a:ext cx="9144000" cy="790800"/>
          </a:xfrm>
          <a:prstGeom prst="rect">
            <a:avLst/>
          </a:prstGeom>
          <a:noFill/>
          <a:ln>
            <a:noFill/>
          </a:ln>
        </p:spPr>
        <p:txBody>
          <a:bodyPr spcFirstLastPara="1" wrap="square" lIns="68575" tIns="34275" rIns="68575" bIns="34275" anchor="b" anchorCtr="0">
            <a:normAutofit/>
          </a:bodyPr>
          <a:lstStyle/>
          <a:p>
            <a:pPr marL="0" lvl="0" indent="0" algn="ctr" rtl="0">
              <a:lnSpc>
                <a:spcPct val="90000"/>
              </a:lnSpc>
              <a:spcBef>
                <a:spcPts val="0"/>
              </a:spcBef>
              <a:spcAft>
                <a:spcPts val="0"/>
              </a:spcAft>
              <a:buClr>
                <a:schemeClr val="dk1"/>
              </a:buClr>
              <a:buSzPts val="4500"/>
              <a:buFont typeface="Calibri"/>
              <a:buNone/>
            </a:pPr>
            <a:r>
              <a:rPr lang="en-GB" sz="5000" b="1">
                <a:solidFill>
                  <a:srgbClr val="FFFFFF"/>
                </a:solidFill>
                <a:latin typeface="Nunito Sans"/>
                <a:ea typeface="Nunito Sans"/>
                <a:cs typeface="Nunito Sans"/>
                <a:sym typeface="Nunito Sans"/>
              </a:rPr>
              <a:t> 	Revision Timetable</a:t>
            </a:r>
            <a:endParaRPr sz="5000" b="1">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spcFirstLastPara="1" wrap="square" lIns="68575" tIns="34275" rIns="68575" bIns="34275" anchor="t" anchorCtr="0">
            <a:normAutofit/>
          </a:bodyPr>
          <a:lstStyle/>
          <a:p>
            <a:pPr marL="0" lvl="0" indent="0" algn="ctr" rtl="0">
              <a:lnSpc>
                <a:spcPct val="90000"/>
              </a:lnSpc>
              <a:spcBef>
                <a:spcPts val="0"/>
              </a:spcBef>
              <a:spcAft>
                <a:spcPts val="0"/>
              </a:spcAft>
              <a:buClr>
                <a:schemeClr val="dk1"/>
              </a:buClr>
              <a:buSzPts val="1800"/>
              <a:buNone/>
            </a:pPr>
            <a:r>
              <a:rPr lang="en-GB" sz="2900">
                <a:solidFill>
                  <a:srgbClr val="FFFFFF"/>
                </a:solidFill>
                <a:latin typeface="Nunito Sans"/>
                <a:ea typeface="Nunito Sans"/>
                <a:cs typeface="Nunito Sans"/>
                <a:sym typeface="Nunito Sans"/>
              </a:rPr>
              <a:t>GCSE </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0"/>
        <p:cNvGrpSpPr/>
        <p:nvPr/>
      </p:nvGrpSpPr>
      <p:grpSpPr>
        <a:xfrm>
          <a:off x="0" y="0"/>
          <a:ext cx="0" cy="0"/>
          <a:chOff x="0" y="0"/>
          <a:chExt cx="0" cy="0"/>
        </a:xfrm>
      </p:grpSpPr>
      <p:sp>
        <p:nvSpPr>
          <p:cNvPr id="51" name="Google Shape;51;p11"/>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52" name="Google Shape;52;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3"/>
        <p:cNvGrpSpPr/>
        <p:nvPr/>
      </p:nvGrpSpPr>
      <p:grpSpPr>
        <a:xfrm>
          <a:off x="0" y="0"/>
          <a:ext cx="0" cy="0"/>
          <a:chOff x="0" y="0"/>
          <a:chExt cx="0" cy="0"/>
        </a:xfrm>
      </p:grpSpPr>
      <p:sp>
        <p:nvSpPr>
          <p:cNvPr id="54" name="Google Shape;54;p12"/>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2"/>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6" name="Google Shape;56;p12"/>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7" name="Google Shape;57;p12"/>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58" name="Google Shape;58;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3"/>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61" name="Google Shape;61;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2"/>
        <p:cNvGrpSpPr/>
        <p:nvPr/>
      </p:nvGrpSpPr>
      <p:grpSpPr>
        <a:xfrm>
          <a:off x="0" y="0"/>
          <a:ext cx="0" cy="0"/>
          <a:chOff x="0" y="0"/>
          <a:chExt cx="0" cy="0"/>
        </a:xfrm>
      </p:grpSpPr>
      <p:sp>
        <p:nvSpPr>
          <p:cNvPr id="63" name="Google Shape;63;p14"/>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4" name="Google Shape;64;p14"/>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65" name="Google Shape;65;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6"/>
        <p:cNvGrpSpPr/>
        <p:nvPr/>
      </p:nvGrpSpPr>
      <p:grpSpPr>
        <a:xfrm>
          <a:off x="0" y="0"/>
          <a:ext cx="0" cy="0"/>
          <a:chOff x="0" y="0"/>
          <a:chExt cx="0" cy="0"/>
        </a:xfrm>
      </p:grpSpPr>
      <p:sp>
        <p:nvSpPr>
          <p:cNvPr id="67" name="Google Shape;67;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8"/>
        <p:cNvGrpSpPr/>
        <p:nvPr/>
      </p:nvGrpSpPr>
      <p:grpSpPr>
        <a:xfrm>
          <a:off x="0" y="0"/>
          <a:ext cx="0" cy="0"/>
          <a:chOff x="0" y="0"/>
          <a:chExt cx="0" cy="0"/>
        </a:xfrm>
      </p:grpSpPr>
      <p:sp>
        <p:nvSpPr>
          <p:cNvPr id="69" name="Google Shape;69;p16"/>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0" name="Google Shape;70;p16"/>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71" name="Google Shape;71;p1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2" name="Google Shape;72;p1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3" name="Google Shape;73;p1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sp>
        <p:nvSpPr>
          <p:cNvPr id="17" name="Google Shape;17;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  GCSE Maths Revision | Revision Timetable</a:t>
            </a:r>
            <a:endParaRPr sz="1200">
              <a:solidFill>
                <a:schemeClr val="dk1"/>
              </a:solidFill>
            </a:endParaRPr>
          </a:p>
          <a:p>
            <a:pPr marL="0" lvl="0" indent="0" algn="l" rtl="0">
              <a:lnSpc>
                <a:spcPct val="115000"/>
              </a:lnSpc>
              <a:spcBef>
                <a:spcPts val="0"/>
              </a:spcBef>
              <a:spcAft>
                <a:spcPts val="0"/>
              </a:spcAft>
              <a:buNone/>
            </a:pPr>
            <a:endParaRPr sz="1000">
              <a:solidFill>
                <a:srgbClr val="2779F5"/>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000">
                <a:solidFill>
                  <a:srgbClr val="2779F5"/>
                </a:solidFill>
                <a:latin typeface="Nunito Sans"/>
                <a:ea typeface="Nunito Sans"/>
                <a:cs typeface="Nunito Sans"/>
                <a:sym typeface="Nunito Sans"/>
              </a:rPr>
              <a:t> in Five | Half Term 1</a:t>
            </a:r>
            <a:endParaRPr sz="1200"/>
          </a:p>
        </p:txBody>
      </p:sp>
      <p:graphicFrame>
        <p:nvGraphicFramePr>
          <p:cNvPr id="21" name="Google Shape;21;p4"/>
          <p:cNvGraphicFramePr/>
          <p:nvPr/>
        </p:nvGraphicFramePr>
        <p:xfrm>
          <a:off x="0" y="369300"/>
          <a:ext cx="2956375" cy="396210"/>
        </p:xfrm>
        <a:graphic>
          <a:graphicData uri="http://schemas.openxmlformats.org/drawingml/2006/table">
            <a:tbl>
              <a:tblPr>
                <a:noFill/>
                <a:tableStyleId>{66524C80-C18B-4428-85A2-95DE562A2BEF}</a:tableStyleId>
              </a:tblPr>
              <a:tblGrid>
                <a:gridCol w="2956375">
                  <a:extLst>
                    <a:ext uri="{9D8B030D-6E8A-4147-A177-3AD203B41FA5}">
                      <a16:colId xmlns:a16="http://schemas.microsoft.com/office/drawing/2014/main" val="20000"/>
                    </a:ext>
                  </a:extLst>
                </a:gridCol>
              </a:tblGrid>
              <a:tr h="369300">
                <a:tc>
                  <a:txBody>
                    <a:bodyPr/>
                    <a:lstStyle/>
                    <a:p>
                      <a:pPr marL="0" lvl="0" indent="0" algn="l" rtl="0">
                        <a:spcBef>
                          <a:spcPts val="0"/>
                        </a:spcBef>
                        <a:spcAft>
                          <a:spcPts val="0"/>
                        </a:spcAft>
                        <a:buNone/>
                      </a:pPr>
                      <a:endParaRPr b="1">
                        <a:solidFill>
                          <a:schemeClr val="lt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rgbClr val="09217B"/>
                    </a:solidFill>
                  </a:tcPr>
                </a:tc>
                <a:extLst>
                  <a:ext uri="{0D108BD9-81ED-4DB2-BD59-A6C34878D82A}">
                    <a16:rowId xmlns:a16="http://schemas.microsoft.com/office/drawing/2014/main" val="10000"/>
                  </a:ext>
                </a:extLst>
              </a:tr>
            </a:tbl>
          </a:graphicData>
        </a:graphic>
      </p:graphicFrame>
      <p:pic>
        <p:nvPicPr>
          <p:cNvPr id="22" name="Google Shape;22;p4"/>
          <p:cNvPicPr preferRelativeResize="0"/>
          <p:nvPr/>
        </p:nvPicPr>
        <p:blipFill>
          <a:blip r:embed="rId2">
            <a:alphaModFix/>
          </a:blip>
          <a:stretch>
            <a:fillRect/>
          </a:stretch>
        </p:blipFill>
        <p:spPr>
          <a:xfrm>
            <a:off x="7623046" y="1297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2">
  <p:cSld name="TITLE_AND_BODY_2">
    <p:spTree>
      <p:nvGrpSpPr>
        <p:cNvPr id="1"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  GCSE Maths Revision | Revision Timetable</a:t>
            </a:r>
            <a:endParaRPr sz="1200">
              <a:solidFill>
                <a:schemeClr val="dk1"/>
              </a:solidFill>
            </a:endParaRPr>
          </a:p>
          <a:p>
            <a:pPr marL="0" lvl="0" indent="0" algn="l" rtl="0">
              <a:lnSpc>
                <a:spcPct val="115000"/>
              </a:lnSpc>
              <a:spcBef>
                <a:spcPts val="0"/>
              </a:spcBef>
              <a:spcAft>
                <a:spcPts val="0"/>
              </a:spcAft>
              <a:buNone/>
            </a:pPr>
            <a:endParaRPr sz="1000">
              <a:solidFill>
                <a:srgbClr val="2779F5"/>
              </a:solidFill>
              <a:latin typeface="Nunito Sans"/>
              <a:ea typeface="Nunito Sans"/>
              <a:cs typeface="Nunito Sans"/>
              <a:sym typeface="Nunito Sans"/>
            </a:endParaRPr>
          </a:p>
        </p:txBody>
      </p:sp>
      <p:graphicFrame>
        <p:nvGraphicFramePr>
          <p:cNvPr id="25" name="Google Shape;25;p5"/>
          <p:cNvGraphicFramePr/>
          <p:nvPr/>
        </p:nvGraphicFramePr>
        <p:xfrm>
          <a:off x="0" y="369300"/>
          <a:ext cx="6389600" cy="396210"/>
        </p:xfrm>
        <a:graphic>
          <a:graphicData uri="http://schemas.openxmlformats.org/drawingml/2006/table">
            <a:tbl>
              <a:tblPr>
                <a:noFill/>
                <a:tableStyleId>{66524C80-C18B-4428-85A2-95DE562A2BEF}</a:tableStyleId>
              </a:tblPr>
              <a:tblGrid>
                <a:gridCol w="6389600">
                  <a:extLst>
                    <a:ext uri="{9D8B030D-6E8A-4147-A177-3AD203B41FA5}">
                      <a16:colId xmlns:a16="http://schemas.microsoft.com/office/drawing/2014/main" val="20000"/>
                    </a:ext>
                  </a:extLst>
                </a:gridCol>
              </a:tblGrid>
              <a:tr h="396200">
                <a:tc>
                  <a:txBody>
                    <a:bodyPr/>
                    <a:lstStyle/>
                    <a:p>
                      <a:pPr marL="0" lvl="0" indent="0" algn="l" rtl="0">
                        <a:spcBef>
                          <a:spcPts val="0"/>
                        </a:spcBef>
                        <a:spcAft>
                          <a:spcPts val="0"/>
                        </a:spcAft>
                        <a:buNone/>
                      </a:pPr>
                      <a:endParaRPr b="1">
                        <a:solidFill>
                          <a:schemeClr val="lt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rgbClr val="09217B"/>
                    </a:solidFill>
                  </a:tcPr>
                </a:tc>
                <a:extLst>
                  <a:ext uri="{0D108BD9-81ED-4DB2-BD59-A6C34878D82A}">
                    <a16:rowId xmlns:a16="http://schemas.microsoft.com/office/drawing/2014/main" val="10000"/>
                  </a:ext>
                </a:extLst>
              </a:tr>
            </a:tbl>
          </a:graphicData>
        </a:graphic>
      </p:graphicFrame>
      <p:pic>
        <p:nvPicPr>
          <p:cNvPr id="26" name="Google Shape;26;p5"/>
          <p:cNvPicPr preferRelativeResize="0"/>
          <p:nvPr/>
        </p:nvPicPr>
        <p:blipFill>
          <a:blip r:embed="rId2">
            <a:alphaModFix/>
          </a:blip>
          <a:stretch>
            <a:fillRect/>
          </a:stretch>
        </p:blipFill>
        <p:spPr>
          <a:xfrm>
            <a:off x="7623046" y="1297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27"/>
        <p:cNvGrpSpPr/>
        <p:nvPr/>
      </p:nvGrpSpPr>
      <p:grpSpPr>
        <a:xfrm>
          <a:off x="0" y="0"/>
          <a:ext cx="0" cy="0"/>
          <a:chOff x="0" y="0"/>
          <a:chExt cx="0" cy="0"/>
        </a:xfrm>
      </p:grpSpPr>
      <p:sp>
        <p:nvSpPr>
          <p:cNvPr id="28" name="Google Shape;28;p6"/>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Revision Timetable</a:t>
            </a:r>
            <a:endParaRPr sz="1200"/>
          </a:p>
        </p:txBody>
      </p:sp>
      <p:sp>
        <p:nvSpPr>
          <p:cNvPr id="29" name="Google Shape;29;p6"/>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6"/>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b="1">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31" name="Google Shape;31;p6"/>
          <p:cNvPicPr preferRelativeResize="0"/>
          <p:nvPr/>
        </p:nvPicPr>
        <p:blipFill>
          <a:blip r:embed="rId2">
            <a:alphaModFix/>
          </a:blip>
          <a:stretch>
            <a:fillRect/>
          </a:stretch>
        </p:blipFill>
        <p:spPr>
          <a:xfrm>
            <a:off x="7623046" y="129772"/>
            <a:ext cx="1305129" cy="3962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body 1 1">
  <p:cSld name="TITLE_AND_BODY_1_1">
    <p:spTree>
      <p:nvGrpSpPr>
        <p:cNvPr id="1" name="Shape 32"/>
        <p:cNvGrpSpPr/>
        <p:nvPr/>
      </p:nvGrpSpPr>
      <p:grpSpPr>
        <a:xfrm>
          <a:off x="0" y="0"/>
          <a:ext cx="0" cy="0"/>
          <a:chOff x="0" y="0"/>
          <a:chExt cx="0" cy="0"/>
        </a:xfrm>
      </p:grpSpPr>
      <p:sp>
        <p:nvSpPr>
          <p:cNvPr id="33" name="Google Shape;33;p7"/>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Half Term 1</a:t>
            </a:r>
            <a:endParaRPr sz="1200"/>
          </a:p>
        </p:txBody>
      </p:sp>
      <p:graphicFrame>
        <p:nvGraphicFramePr>
          <p:cNvPr id="34" name="Google Shape;34;p7"/>
          <p:cNvGraphicFramePr/>
          <p:nvPr/>
        </p:nvGraphicFramePr>
        <p:xfrm>
          <a:off x="0" y="369300"/>
          <a:ext cx="3000000" cy="3000000"/>
        </p:xfrm>
        <a:graphic>
          <a:graphicData uri="http://schemas.openxmlformats.org/drawingml/2006/table">
            <a:tbl>
              <a:tblPr>
                <a:noFill/>
                <a:tableStyleId>{66524C80-C18B-4428-85A2-95DE562A2BEF}</a:tableStyleId>
              </a:tblPr>
              <a:tblGrid>
                <a:gridCol w="2956375">
                  <a:extLst>
                    <a:ext uri="{9D8B030D-6E8A-4147-A177-3AD203B41FA5}">
                      <a16:colId xmlns:a16="http://schemas.microsoft.com/office/drawing/2014/main" val="20000"/>
                    </a:ext>
                  </a:extLst>
                </a:gridCol>
              </a:tblGrid>
              <a:tr h="369300">
                <a:tc>
                  <a:txBody>
                    <a:bodyPr/>
                    <a:lstStyle/>
                    <a:p>
                      <a:pPr marL="0" lvl="0" indent="0" algn="l" rtl="0">
                        <a:spcBef>
                          <a:spcPts val="0"/>
                        </a:spcBef>
                        <a:spcAft>
                          <a:spcPts val="0"/>
                        </a:spcAft>
                        <a:buNone/>
                      </a:pPr>
                      <a:endParaRPr b="1">
                        <a:solidFill>
                          <a:schemeClr val="lt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solidFill>
                      <a:srgbClr val="09217B"/>
                    </a:solidFill>
                  </a:tcPr>
                </a:tc>
                <a:extLst>
                  <a:ext uri="{0D108BD9-81ED-4DB2-BD59-A6C34878D82A}">
                    <a16:rowId xmlns:a16="http://schemas.microsoft.com/office/drawing/2014/main" val="10000"/>
                  </a:ext>
                </a:extLst>
              </a:tr>
            </a:tbl>
          </a:graphicData>
        </a:graphic>
      </p:graphicFrame>
      <p:sp>
        <p:nvSpPr>
          <p:cNvPr id="35" name="Google Shape;35;p7"/>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7"/>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b="1">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37" name="Google Shape;37;p7"/>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8"/>
        <p:cNvGrpSpPr/>
        <p:nvPr/>
      </p:nvGrpSpPr>
      <p:grpSpPr>
        <a:xfrm>
          <a:off x="0" y="0"/>
          <a:ext cx="0" cy="0"/>
          <a:chOff x="0" y="0"/>
          <a:chExt cx="0" cy="0"/>
        </a:xfrm>
      </p:grpSpPr>
      <p:sp>
        <p:nvSpPr>
          <p:cNvPr id="39" name="Google Shape;39;p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0" name="Google Shape;40;p8"/>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1" name="Google Shape;41;p8"/>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2" name="Google Shape;42;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3"/>
        <p:cNvGrpSpPr/>
        <p:nvPr/>
      </p:nvGrpSpPr>
      <p:grpSpPr>
        <a:xfrm>
          <a:off x="0" y="0"/>
          <a:ext cx="0" cy="0"/>
          <a:chOff x="0" y="0"/>
          <a:chExt cx="0" cy="0"/>
        </a:xfrm>
      </p:grpSpPr>
      <p:sp>
        <p:nvSpPr>
          <p:cNvPr id="44" name="Google Shape;44;p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5" name="Google Shape;45;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6"/>
        <p:cNvGrpSpPr/>
        <p:nvPr/>
      </p:nvGrpSpPr>
      <p:grpSpPr>
        <a:xfrm>
          <a:off x="0" y="0"/>
          <a:ext cx="0" cy="0"/>
          <a:chOff x="0" y="0"/>
          <a:chExt cx="0" cy="0"/>
        </a:xfrm>
      </p:grpSpPr>
      <p:sp>
        <p:nvSpPr>
          <p:cNvPr id="47" name="Google Shape;47;p10"/>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8" name="Google Shape;48;p10"/>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9" name="Google Shape;49;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thirdspacelearning.com/"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hyperlink" Target="https://thirdspacelearning.com/gcse-maths/" TargetMode="External"/><Relationship Id="rId4" Type="http://schemas.openxmlformats.org/officeDocument/2006/relationships/hyperlink" Target="https://thirdspacelearning.com/gcse-maths/worksheets/"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thirdspacelearning.com/gcse-maths/geometry-and-measure/" TargetMode="External"/><Relationship Id="rId13" Type="http://schemas.openxmlformats.org/officeDocument/2006/relationships/hyperlink" Target="https://thirdspacelearning.com/maths-intervention-ks4/gcse-revision/" TargetMode="External"/><Relationship Id="rId3" Type="http://schemas.openxmlformats.org/officeDocument/2006/relationships/hyperlink" Target="https://thirdspacelearning.com/gcse-maths/" TargetMode="External"/><Relationship Id="rId7" Type="http://schemas.openxmlformats.org/officeDocument/2006/relationships/hyperlink" Target="https://thirdspacelearning.com/gcse-maths/ratio-and-proportion/" TargetMode="External"/><Relationship Id="rId12"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hyperlink" Target="https://thirdspacelearning.com/gcse-maths/number/" TargetMode="External"/><Relationship Id="rId11" Type="http://schemas.openxmlformats.org/officeDocument/2006/relationships/hyperlink" Target="https://thirdspacelearning.com/gcse-maths/past-papers/" TargetMode="External"/><Relationship Id="rId5" Type="http://schemas.openxmlformats.org/officeDocument/2006/relationships/hyperlink" Target="https://thirdspacelearning.com/gcse-maths/statistics/" TargetMode="External"/><Relationship Id="rId10" Type="http://schemas.openxmlformats.org/officeDocument/2006/relationships/hyperlink" Target="https://thirdspacelearning.com/gcse-maths/worksheets/" TargetMode="External"/><Relationship Id="rId4" Type="http://schemas.openxmlformats.org/officeDocument/2006/relationships/hyperlink" Target="https://thirdspacelearning.com/gcse-maths/algebra/" TargetMode="External"/><Relationship Id="rId9" Type="http://schemas.openxmlformats.org/officeDocument/2006/relationships/hyperlink" Target="https://thirdspacelearning.com/gcse-maths/probability/" TargetMode="External"/><Relationship Id="rId14" Type="http://schemas.openxmlformats.org/officeDocument/2006/relationships/hyperlink" Target="https://thirdspacelearning.com/national-tutoring-programme/"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7"/>
          <p:cNvSpPr txBox="1"/>
          <p:nvPr/>
        </p:nvSpPr>
        <p:spPr>
          <a:xfrm>
            <a:off x="2027625" y="4158150"/>
            <a:ext cx="6815100" cy="7233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endParaRPr sz="3500" b="1">
              <a:solidFill>
                <a:srgbClr val="FFFFFF"/>
              </a:solidFill>
              <a:latin typeface="Nunito Sans"/>
              <a:ea typeface="Nunito Sans"/>
              <a:cs typeface="Nunito Sans"/>
              <a:sym typeface="Nunito Sa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8"/>
          <p:cNvSpPr txBox="1"/>
          <p:nvPr/>
        </p:nvSpPr>
        <p:spPr>
          <a:xfrm>
            <a:off x="80050" y="361775"/>
            <a:ext cx="2253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a:solidFill>
                  <a:srgbClr val="FFFFFF"/>
                </a:solidFill>
                <a:latin typeface="Nunito Sans"/>
                <a:ea typeface="Nunito Sans"/>
                <a:cs typeface="Nunito Sans"/>
                <a:sym typeface="Nunito Sans"/>
              </a:rPr>
              <a:t>How to use</a:t>
            </a:r>
            <a:endParaRPr b="1">
              <a:solidFill>
                <a:srgbClr val="FFFFFF"/>
              </a:solidFill>
              <a:latin typeface="Nunito Sans"/>
              <a:ea typeface="Nunito Sans"/>
              <a:cs typeface="Nunito Sans"/>
              <a:sym typeface="Nunito Sans"/>
            </a:endParaRPr>
          </a:p>
        </p:txBody>
      </p:sp>
      <p:sp>
        <p:nvSpPr>
          <p:cNvPr id="84" name="Google Shape;84;p18"/>
          <p:cNvSpPr txBox="1"/>
          <p:nvPr/>
        </p:nvSpPr>
        <p:spPr>
          <a:xfrm>
            <a:off x="171450" y="1227325"/>
            <a:ext cx="4076700" cy="3174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1100"/>
              <a:buFont typeface="Arial"/>
              <a:buNone/>
            </a:pPr>
            <a:r>
              <a:rPr lang="en-GB" sz="850">
                <a:solidFill>
                  <a:schemeClr val="dk1"/>
                </a:solidFill>
                <a:latin typeface="Nunito Sans"/>
                <a:ea typeface="Nunito Sans"/>
                <a:cs typeface="Nunito Sans"/>
                <a:sym typeface="Nunito Sans"/>
              </a:rPr>
              <a:t>This is the guidance for students:</a:t>
            </a:r>
            <a:endParaRPr sz="85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Clr>
                <a:schemeClr val="dk1"/>
              </a:buClr>
              <a:buSzPts val="1100"/>
              <a:buFont typeface="Arial"/>
              <a:buNone/>
            </a:pPr>
            <a:endParaRPr sz="850">
              <a:solidFill>
                <a:schemeClr val="dk1"/>
              </a:solidFill>
              <a:latin typeface="Nunito Sans"/>
              <a:ea typeface="Nunito Sans"/>
              <a:cs typeface="Nunito Sans"/>
              <a:sym typeface="Nunito Sans"/>
            </a:endParaRPr>
          </a:p>
          <a:p>
            <a:pPr marL="457200" lvl="0" indent="-282575" algn="l" rtl="0">
              <a:lnSpc>
                <a:spcPct val="115000"/>
              </a:lnSpc>
              <a:spcBef>
                <a:spcPts val="0"/>
              </a:spcBef>
              <a:spcAft>
                <a:spcPts val="0"/>
              </a:spcAft>
              <a:buClr>
                <a:schemeClr val="dk1"/>
              </a:buClr>
              <a:buSzPts val="850"/>
              <a:buFont typeface="Nunito Sans"/>
              <a:buAutoNum type="arabicPeriod"/>
            </a:pPr>
            <a:r>
              <a:rPr lang="en-GB" sz="850">
                <a:solidFill>
                  <a:schemeClr val="dk1"/>
                </a:solidFill>
                <a:latin typeface="Nunito Sans"/>
                <a:ea typeface="Nunito Sans"/>
                <a:cs typeface="Nunito Sans"/>
                <a:sym typeface="Nunito Sans"/>
              </a:rPr>
              <a:t>Start with a list of 5-6 topics, preferably identified by the student from past papers, but with teacher guidance if necessary. If your school buys into any online services offering diagnostic testing, this can be another way to come up with a shortlist of key topics. For example, all students who receive </a:t>
            </a:r>
            <a:r>
              <a:rPr lang="en-GB" sz="850" u="sng">
                <a:solidFill>
                  <a:schemeClr val="accent1"/>
                </a:solidFill>
                <a:latin typeface="Nunito Sans"/>
                <a:ea typeface="Nunito Sans"/>
                <a:cs typeface="Nunito Sans"/>
                <a:sym typeface="Nunito Sans"/>
                <a:hlinkClick r:id="rId3">
                  <a:extLst>
                    <a:ext uri="{A12FA001-AC4F-418D-AE19-62706E023703}">
                      <ahyp:hlinkClr xmlns:ahyp="http://schemas.microsoft.com/office/drawing/2018/hyperlinkcolor" val="tx"/>
                    </a:ext>
                  </a:extLst>
                </a:hlinkClick>
              </a:rPr>
              <a:t>Third Space Learning’s online maths tuition</a:t>
            </a:r>
            <a:r>
              <a:rPr lang="en-GB" sz="850">
                <a:solidFill>
                  <a:schemeClr val="dk1"/>
                </a:solidFill>
                <a:latin typeface="Nunito Sans"/>
                <a:ea typeface="Nunito Sans"/>
                <a:cs typeface="Nunito Sans"/>
                <a:sym typeface="Nunito Sans"/>
              </a:rPr>
              <a:t> sit an initial diagnostic test to establish their learning gaps in maths. </a:t>
            </a:r>
            <a:endParaRPr sz="850">
              <a:solidFill>
                <a:schemeClr val="dk1"/>
              </a:solidFill>
              <a:latin typeface="Nunito Sans"/>
              <a:ea typeface="Nunito Sans"/>
              <a:cs typeface="Nunito Sans"/>
              <a:sym typeface="Nunito Sans"/>
            </a:endParaRPr>
          </a:p>
          <a:p>
            <a:pPr marL="457200" lvl="0" indent="-282575" algn="l" rtl="0">
              <a:lnSpc>
                <a:spcPct val="115000"/>
              </a:lnSpc>
              <a:spcBef>
                <a:spcPts val="0"/>
              </a:spcBef>
              <a:spcAft>
                <a:spcPts val="0"/>
              </a:spcAft>
              <a:buClr>
                <a:schemeClr val="dk1"/>
              </a:buClr>
              <a:buSzPts val="850"/>
              <a:buFont typeface="Nunito Sans"/>
              <a:buAutoNum type="arabicPeriod"/>
            </a:pPr>
            <a:r>
              <a:rPr lang="en-GB" sz="850">
                <a:solidFill>
                  <a:schemeClr val="dk1"/>
                </a:solidFill>
                <a:latin typeface="Nunito Sans"/>
                <a:ea typeface="Nunito Sans"/>
                <a:cs typeface="Nunito Sans"/>
                <a:sym typeface="Nunito Sans"/>
              </a:rPr>
              <a:t>Once the student has their list, get them to plan a revision cycle of these topics. So, they might do 10 minutes of Pythagoras and 10 minutes of simultaneous equations on Monday, then 10 minutes of index laws, followed by 10 minutes of surds on Tuesday, and so on.</a:t>
            </a:r>
            <a:endParaRPr sz="850">
              <a:solidFill>
                <a:schemeClr val="dk1"/>
              </a:solidFill>
              <a:latin typeface="Nunito Sans"/>
              <a:ea typeface="Nunito Sans"/>
              <a:cs typeface="Nunito Sans"/>
              <a:sym typeface="Nunito Sans"/>
            </a:endParaRPr>
          </a:p>
          <a:p>
            <a:pPr marL="457200" lvl="0" indent="-282575" algn="l" rtl="0">
              <a:lnSpc>
                <a:spcPct val="115000"/>
              </a:lnSpc>
              <a:spcBef>
                <a:spcPts val="0"/>
              </a:spcBef>
              <a:spcAft>
                <a:spcPts val="0"/>
              </a:spcAft>
              <a:buClr>
                <a:schemeClr val="dk1"/>
              </a:buClr>
              <a:buSzPts val="850"/>
              <a:buFont typeface="Nunito Sans"/>
              <a:buAutoNum type="arabicPeriod"/>
            </a:pPr>
            <a:r>
              <a:rPr lang="en-GB" sz="850">
                <a:solidFill>
                  <a:schemeClr val="dk1"/>
                </a:solidFill>
                <a:latin typeface="Nunito Sans"/>
                <a:ea typeface="Nunito Sans"/>
                <a:cs typeface="Nunito Sans"/>
                <a:sym typeface="Nunito Sans"/>
              </a:rPr>
              <a:t>During initial revision, aim to read class notes or relevant revision guide notes, and then work through step-by-step examples from memory.</a:t>
            </a:r>
            <a:endParaRPr sz="850">
              <a:solidFill>
                <a:schemeClr val="dk1"/>
              </a:solidFill>
              <a:latin typeface="Nunito Sans"/>
              <a:ea typeface="Nunito Sans"/>
              <a:cs typeface="Nunito Sans"/>
              <a:sym typeface="Nunito Sans"/>
            </a:endParaRPr>
          </a:p>
          <a:p>
            <a:pPr marL="457200" lvl="0" indent="-282575" algn="l" rtl="0">
              <a:lnSpc>
                <a:spcPct val="115000"/>
              </a:lnSpc>
              <a:spcBef>
                <a:spcPts val="0"/>
              </a:spcBef>
              <a:spcAft>
                <a:spcPts val="0"/>
              </a:spcAft>
              <a:buClr>
                <a:schemeClr val="dk1"/>
              </a:buClr>
              <a:buSzPts val="850"/>
              <a:buFont typeface="Nunito Sans"/>
              <a:buAutoNum type="arabicPeriod"/>
            </a:pPr>
            <a:r>
              <a:rPr lang="en-GB" sz="850">
                <a:solidFill>
                  <a:schemeClr val="dk1"/>
                </a:solidFill>
                <a:latin typeface="Nunito Sans"/>
                <a:ea typeface="Nunito Sans"/>
                <a:cs typeface="Nunito Sans"/>
                <a:sym typeface="Nunito Sans"/>
              </a:rPr>
              <a:t>It’s a good idea to incorporate regular flashcard reviews to ensure key formulae are well memorised, perhaps through a weekly slot.</a:t>
            </a:r>
            <a:endParaRPr sz="850">
              <a:solidFill>
                <a:schemeClr val="dk1"/>
              </a:solidFill>
              <a:latin typeface="Nunito Sans"/>
              <a:ea typeface="Nunito Sans"/>
              <a:cs typeface="Nunito Sans"/>
              <a:sym typeface="Nunito Sans"/>
            </a:endParaRPr>
          </a:p>
          <a:p>
            <a:pPr marL="457200" lvl="0" indent="-282575" algn="l" rtl="0">
              <a:lnSpc>
                <a:spcPct val="115000"/>
              </a:lnSpc>
              <a:spcBef>
                <a:spcPts val="0"/>
              </a:spcBef>
              <a:spcAft>
                <a:spcPts val="0"/>
              </a:spcAft>
              <a:buClr>
                <a:schemeClr val="dk1"/>
              </a:buClr>
              <a:buSzPts val="850"/>
              <a:buFont typeface="Nunito Sans"/>
              <a:buAutoNum type="arabicPeriod"/>
            </a:pPr>
            <a:r>
              <a:rPr lang="en-GB" sz="850">
                <a:solidFill>
                  <a:schemeClr val="dk1"/>
                </a:solidFill>
                <a:latin typeface="Nunito Sans"/>
                <a:ea typeface="Nunito Sans"/>
                <a:cs typeface="Nunito Sans"/>
                <a:sym typeface="Nunito Sans"/>
              </a:rPr>
              <a:t>When the student feels confident in their understanding, the next iteration of a topic could be working through a topic-based worksheet. Third Space Learning offers a wide range of free </a:t>
            </a:r>
            <a:r>
              <a:rPr lang="en-GB" sz="850" u="sng">
                <a:solidFill>
                  <a:srgbClr val="2779F5"/>
                </a:solidFill>
                <a:latin typeface="Nunito Sans"/>
                <a:ea typeface="Nunito Sans"/>
                <a:cs typeface="Nunito Sans"/>
                <a:sym typeface="Nunito Sans"/>
                <a:hlinkClick r:id="rId4">
                  <a:extLst>
                    <a:ext uri="{A12FA001-AC4F-418D-AE19-62706E023703}">
                      <ahyp:hlinkClr xmlns:ahyp="http://schemas.microsoft.com/office/drawing/2018/hyperlinkcolor" val="tx"/>
                    </a:ext>
                  </a:extLst>
                </a:hlinkClick>
              </a:rPr>
              <a:t>topic-based revision worksheets</a:t>
            </a:r>
            <a:r>
              <a:rPr lang="en-GB" sz="850">
                <a:solidFill>
                  <a:schemeClr val="dk1"/>
                </a:solidFill>
                <a:latin typeface="Nunito Sans"/>
                <a:ea typeface="Nunito Sans"/>
                <a:cs typeface="Nunito Sans"/>
                <a:sym typeface="Nunito Sans"/>
              </a:rPr>
              <a:t> with skills practice, applied questions and exam questions. </a:t>
            </a:r>
            <a:endParaRPr sz="850"/>
          </a:p>
        </p:txBody>
      </p:sp>
      <p:sp>
        <p:nvSpPr>
          <p:cNvPr id="85" name="Google Shape;85;p18"/>
          <p:cNvSpPr txBox="1"/>
          <p:nvPr/>
        </p:nvSpPr>
        <p:spPr>
          <a:xfrm>
            <a:off x="4572000" y="1541220"/>
            <a:ext cx="4076700" cy="2121000"/>
          </a:xfrm>
          <a:prstGeom prst="rect">
            <a:avLst/>
          </a:prstGeom>
          <a:noFill/>
          <a:ln>
            <a:noFill/>
          </a:ln>
        </p:spPr>
        <p:txBody>
          <a:bodyPr spcFirstLastPara="1" wrap="square" lIns="91425" tIns="91425" rIns="91425" bIns="91425" anchor="t" anchorCtr="0">
            <a:spAutoFit/>
          </a:bodyPr>
          <a:lstStyle/>
          <a:p>
            <a:pPr marL="457200" lvl="0" indent="-282575" algn="l" rtl="0">
              <a:lnSpc>
                <a:spcPct val="115000"/>
              </a:lnSpc>
              <a:spcBef>
                <a:spcPts val="0"/>
              </a:spcBef>
              <a:spcAft>
                <a:spcPts val="0"/>
              </a:spcAft>
              <a:buClr>
                <a:schemeClr val="dk1"/>
              </a:buClr>
              <a:buSzPts val="850"/>
              <a:buFont typeface="Nunito Sans"/>
              <a:buAutoNum type="arabicPeriod" startAt="6"/>
            </a:pPr>
            <a:r>
              <a:rPr lang="en-GB" sz="850">
                <a:solidFill>
                  <a:schemeClr val="dk1"/>
                </a:solidFill>
                <a:latin typeface="Nunito Sans"/>
                <a:ea typeface="Nunito Sans"/>
                <a:cs typeface="Nunito Sans"/>
                <a:sym typeface="Nunito Sans"/>
              </a:rPr>
              <a:t>The student could then use their folder of past papers and find similar exam questions to attempt - or, even better, find questions that they have previously answered incorrectly to correct.</a:t>
            </a:r>
            <a:endParaRPr sz="850">
              <a:solidFill>
                <a:schemeClr val="dk1"/>
              </a:solidFill>
              <a:latin typeface="Nunito Sans"/>
              <a:ea typeface="Nunito Sans"/>
              <a:cs typeface="Nunito Sans"/>
              <a:sym typeface="Nunito Sans"/>
            </a:endParaRPr>
          </a:p>
          <a:p>
            <a:pPr marL="457200" lvl="0" indent="-282575" algn="l" rtl="0">
              <a:lnSpc>
                <a:spcPct val="115000"/>
              </a:lnSpc>
              <a:spcBef>
                <a:spcPts val="0"/>
              </a:spcBef>
              <a:spcAft>
                <a:spcPts val="0"/>
              </a:spcAft>
              <a:buClr>
                <a:schemeClr val="dk1"/>
              </a:buClr>
              <a:buSzPts val="850"/>
              <a:buFont typeface="Nunito Sans"/>
              <a:buAutoNum type="arabicPeriod" startAt="6"/>
            </a:pPr>
            <a:r>
              <a:rPr lang="en-GB" sz="850">
                <a:solidFill>
                  <a:schemeClr val="dk1"/>
                </a:solidFill>
                <a:latin typeface="Nunito Sans"/>
                <a:ea typeface="Nunito Sans"/>
                <a:cs typeface="Nunito Sans"/>
                <a:sym typeface="Nunito Sans"/>
              </a:rPr>
              <a:t>Timings are flexible depending on students’ needs. Some might prefer 15 or 20 minute slots, or have weekly commitments. This is a initial suggested programme, with the potential to adapt to individuals.</a:t>
            </a:r>
            <a:endParaRPr sz="850">
              <a:solidFill>
                <a:schemeClr val="dk1"/>
              </a:solidFill>
              <a:latin typeface="Nunito Sans"/>
              <a:ea typeface="Nunito Sans"/>
              <a:cs typeface="Nunito Sans"/>
              <a:sym typeface="Nunito Sans"/>
            </a:endParaRPr>
          </a:p>
          <a:p>
            <a:pPr marL="457200" lvl="0" indent="-282575" algn="l" rtl="0">
              <a:lnSpc>
                <a:spcPct val="115000"/>
              </a:lnSpc>
              <a:spcBef>
                <a:spcPts val="0"/>
              </a:spcBef>
              <a:spcAft>
                <a:spcPts val="0"/>
              </a:spcAft>
              <a:buClr>
                <a:schemeClr val="dk1"/>
              </a:buClr>
              <a:buSzPts val="850"/>
              <a:buFont typeface="Nunito Sans"/>
              <a:buAutoNum type="arabicPeriod" startAt="6"/>
            </a:pPr>
            <a:r>
              <a:rPr lang="en-GB" sz="850">
                <a:solidFill>
                  <a:schemeClr val="dk1"/>
                </a:solidFill>
                <a:latin typeface="Nunito Sans"/>
                <a:ea typeface="Nunito Sans"/>
                <a:cs typeface="Nunito Sans"/>
                <a:sym typeface="Nunito Sans"/>
              </a:rPr>
              <a:t>As you get closer to exams, encourage students to complete a practice paper every week during revision, which could be reviewed in class.</a:t>
            </a:r>
            <a:endParaRPr sz="850">
              <a:solidFill>
                <a:schemeClr val="dk1"/>
              </a:solidFill>
              <a:latin typeface="Nunito Sans"/>
              <a:ea typeface="Nunito Sans"/>
              <a:cs typeface="Nunito Sans"/>
              <a:sym typeface="Nunito Sans"/>
            </a:endParaRPr>
          </a:p>
          <a:p>
            <a:pPr marL="457200" lvl="0" indent="-282575" algn="l" rtl="0">
              <a:lnSpc>
                <a:spcPct val="115000"/>
              </a:lnSpc>
              <a:spcBef>
                <a:spcPts val="0"/>
              </a:spcBef>
              <a:spcAft>
                <a:spcPts val="0"/>
              </a:spcAft>
              <a:buClr>
                <a:schemeClr val="dk1"/>
              </a:buClr>
              <a:buSzPts val="850"/>
              <a:buFont typeface="Nunito Sans"/>
              <a:buAutoNum type="arabicPeriod" startAt="6"/>
            </a:pPr>
            <a:r>
              <a:rPr lang="en-GB" sz="850">
                <a:solidFill>
                  <a:schemeClr val="dk1"/>
                </a:solidFill>
                <a:latin typeface="Nunito Sans"/>
                <a:ea typeface="Nunito Sans"/>
                <a:cs typeface="Nunito Sans"/>
                <a:sym typeface="Nunito Sans"/>
              </a:rPr>
              <a:t>Encourage students to review work using mark schemes, or follow Third Space Learning’s step-by-step </a:t>
            </a:r>
            <a:r>
              <a:rPr lang="en-GB" sz="850" u="sng">
                <a:solidFill>
                  <a:srgbClr val="2779F5"/>
                </a:solidFill>
                <a:latin typeface="Nunito Sans"/>
                <a:ea typeface="Nunito Sans"/>
                <a:cs typeface="Nunito Sans"/>
                <a:sym typeface="Nunito Sans"/>
                <a:hlinkClick r:id="rId5">
                  <a:extLst>
                    <a:ext uri="{A12FA001-AC4F-418D-AE19-62706E023703}">
                      <ahyp:hlinkClr xmlns:ahyp="http://schemas.microsoft.com/office/drawing/2018/hyperlinkcolor" val="tx"/>
                    </a:ext>
                  </a:extLst>
                </a:hlinkClick>
              </a:rPr>
              <a:t>GCSE maths revision guides</a:t>
            </a:r>
            <a:r>
              <a:rPr lang="en-GB" sz="850">
                <a:solidFill>
                  <a:schemeClr val="dk1"/>
                </a:solidFill>
                <a:latin typeface="Nunito Sans"/>
                <a:ea typeface="Nunito Sans"/>
                <a:cs typeface="Nunito Sans"/>
                <a:sym typeface="Nunito Sans"/>
              </a:rPr>
              <a:t>.</a:t>
            </a:r>
            <a:endParaRPr sz="850">
              <a:solidFill>
                <a:schemeClr val="dk1"/>
              </a:solidFill>
              <a:latin typeface="Nunito Sans"/>
              <a:ea typeface="Nunito Sans"/>
              <a:cs typeface="Nunito Sans"/>
              <a:sym typeface="Nunito Sans"/>
            </a:endParaRPr>
          </a:p>
          <a:p>
            <a:pPr marL="457200" lvl="0" indent="-282575" algn="l" rtl="0">
              <a:lnSpc>
                <a:spcPct val="115000"/>
              </a:lnSpc>
              <a:spcBef>
                <a:spcPts val="0"/>
              </a:spcBef>
              <a:spcAft>
                <a:spcPts val="0"/>
              </a:spcAft>
              <a:buClr>
                <a:schemeClr val="dk1"/>
              </a:buClr>
              <a:buSzPts val="850"/>
              <a:buFont typeface="Nunito Sans"/>
              <a:buAutoNum type="arabicPeriod" startAt="6"/>
            </a:pPr>
            <a:r>
              <a:rPr lang="en-GB" sz="850">
                <a:solidFill>
                  <a:schemeClr val="dk1"/>
                </a:solidFill>
                <a:latin typeface="Nunito Sans"/>
                <a:ea typeface="Nunito Sans"/>
                <a:cs typeface="Nunito Sans"/>
                <a:sym typeface="Nunito Sans"/>
              </a:rPr>
              <a:t>As they complete papers, they will continue to identify topics (hopefully now fewer!) which are sticking points. These could be addressed in another cycle of revision as described above.</a:t>
            </a:r>
            <a:endParaRPr sz="850">
              <a:solidFill>
                <a:schemeClr val="dk1"/>
              </a:solidFill>
              <a:latin typeface="Nunito Sans"/>
              <a:ea typeface="Nunito Sans"/>
              <a:cs typeface="Nunito Sans"/>
              <a:sym typeface="Nunito Sans"/>
            </a:endParaRPr>
          </a:p>
        </p:txBody>
      </p:sp>
      <p:sp>
        <p:nvSpPr>
          <p:cNvPr id="86" name="Google Shape;86;p18"/>
          <p:cNvSpPr txBox="1"/>
          <p:nvPr/>
        </p:nvSpPr>
        <p:spPr>
          <a:xfrm>
            <a:off x="171450" y="761963"/>
            <a:ext cx="8715300" cy="4659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1100"/>
              <a:buFont typeface="Arial"/>
              <a:buNone/>
            </a:pPr>
            <a:r>
              <a:rPr lang="en-GB" sz="850">
                <a:solidFill>
                  <a:schemeClr val="dk1"/>
                </a:solidFill>
                <a:latin typeface="Nunito Sans"/>
                <a:ea typeface="Nunito Sans"/>
                <a:cs typeface="Nunito Sans"/>
                <a:sym typeface="Nunito Sans"/>
              </a:rPr>
              <a:t>This simple resource can be photocopied as many times as required. The first page is a blank revision timetable, and the second is an example of what a completed one might look like. You can use this method for all GCSE subjects. Our focus here is maths, as that is where our expertise lies as maths intervention practitioners. </a:t>
            </a:r>
            <a:endParaRPr sz="850"/>
          </a:p>
        </p:txBody>
      </p:sp>
      <p:sp>
        <p:nvSpPr>
          <p:cNvPr id="87" name="Google Shape;87;p18"/>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8"/>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b="1">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9"/>
          <p:cNvSpPr txBox="1"/>
          <p:nvPr/>
        </p:nvSpPr>
        <p:spPr>
          <a:xfrm>
            <a:off x="80050" y="819650"/>
            <a:ext cx="8829300" cy="5001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1200">
                <a:solidFill>
                  <a:schemeClr val="dk1"/>
                </a:solidFill>
                <a:latin typeface="Nunito Sans"/>
                <a:ea typeface="Nunito Sans"/>
                <a:cs typeface="Nunito Sans"/>
                <a:sym typeface="Nunito Sans"/>
              </a:rPr>
              <a:t>Free topic-based </a:t>
            </a:r>
            <a:r>
              <a:rPr lang="en-GB" sz="1200" b="1" u="sng">
                <a:solidFill>
                  <a:schemeClr val="accent1"/>
                </a:solidFill>
                <a:latin typeface="Nunito Sans"/>
                <a:ea typeface="Nunito Sans"/>
                <a:cs typeface="Nunito Sans"/>
                <a:sym typeface="Nunito Sans"/>
                <a:hlinkClick r:id="rId3">
                  <a:extLst>
                    <a:ext uri="{A12FA001-AC4F-418D-AE19-62706E023703}">
                      <ahyp:hlinkClr xmlns:ahyp="http://schemas.microsoft.com/office/drawing/2018/hyperlinkcolor" val="tx"/>
                    </a:ext>
                  </a:extLst>
                </a:hlinkClick>
              </a:rPr>
              <a:t>GCSE maths revision guides</a:t>
            </a:r>
            <a:r>
              <a:rPr lang="en-GB" sz="1200">
                <a:solidFill>
                  <a:schemeClr val="dk1"/>
                </a:solidFill>
                <a:latin typeface="Nunito Sans"/>
                <a:ea typeface="Nunito Sans"/>
                <a:cs typeface="Nunito Sans"/>
                <a:sym typeface="Nunito Sans"/>
              </a:rPr>
              <a:t> including worked examples, common misconceptions and practice GCSE questions:</a:t>
            </a:r>
            <a:endParaRPr sz="110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Clr>
                <a:schemeClr val="dk1"/>
              </a:buClr>
              <a:buSzPts val="1100"/>
              <a:buFont typeface="Arial"/>
              <a:buNone/>
            </a:pPr>
            <a:r>
              <a:rPr lang="en-GB" sz="1200" u="sng">
                <a:solidFill>
                  <a:schemeClr val="accent1"/>
                </a:solidFill>
                <a:latin typeface="Nunito Sans"/>
                <a:ea typeface="Nunito Sans"/>
                <a:cs typeface="Nunito Sans"/>
                <a:sym typeface="Nunito Sans"/>
                <a:hlinkClick r:id="rId4">
                  <a:extLst>
                    <a:ext uri="{A12FA001-AC4F-418D-AE19-62706E023703}">
                      <ahyp:hlinkClr xmlns:ahyp="http://schemas.microsoft.com/office/drawing/2018/hyperlinkcolor" val="tx"/>
                    </a:ext>
                  </a:extLst>
                </a:hlinkClick>
              </a:rPr>
              <a:t>Algebra</a:t>
            </a:r>
            <a:r>
              <a:rPr lang="en-GB" sz="1200">
                <a:solidFill>
                  <a:schemeClr val="dk1"/>
                </a:solidFill>
                <a:latin typeface="Nunito Sans"/>
                <a:ea typeface="Nunito Sans"/>
                <a:cs typeface="Nunito Sans"/>
                <a:sym typeface="Nunito Sans"/>
              </a:rPr>
              <a:t> 	</a:t>
            </a:r>
            <a:r>
              <a:rPr lang="en-GB" sz="1200" u="sng">
                <a:solidFill>
                  <a:schemeClr val="accent1"/>
                </a:solidFill>
                <a:latin typeface="Nunito Sans"/>
                <a:ea typeface="Nunito Sans"/>
                <a:cs typeface="Nunito Sans"/>
                <a:sym typeface="Nunito Sans"/>
                <a:hlinkClick r:id="rId5">
                  <a:extLst>
                    <a:ext uri="{A12FA001-AC4F-418D-AE19-62706E023703}">
                      <ahyp:hlinkClr xmlns:ahyp="http://schemas.microsoft.com/office/drawing/2018/hyperlinkcolor" val="tx"/>
                    </a:ext>
                  </a:extLst>
                </a:hlinkClick>
              </a:rPr>
              <a:t>Statistics</a:t>
            </a:r>
            <a:endParaRPr sz="1200">
              <a:solidFill>
                <a:schemeClr val="accent1"/>
              </a:solidFill>
              <a:latin typeface="Nunito Sans"/>
              <a:ea typeface="Nunito Sans"/>
              <a:cs typeface="Nunito Sans"/>
              <a:sym typeface="Nunito Sans"/>
            </a:endParaRPr>
          </a:p>
          <a:p>
            <a:pPr marL="0" lvl="0" indent="0" algn="l" rtl="0">
              <a:lnSpc>
                <a:spcPct val="115000"/>
              </a:lnSpc>
              <a:spcBef>
                <a:spcPts val="1200"/>
              </a:spcBef>
              <a:spcAft>
                <a:spcPts val="0"/>
              </a:spcAft>
              <a:buNone/>
            </a:pPr>
            <a:r>
              <a:rPr lang="en-GB" sz="1200" u="sng">
                <a:solidFill>
                  <a:schemeClr val="accent1"/>
                </a:solid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Number</a:t>
            </a:r>
            <a:r>
              <a:rPr lang="en-GB" sz="1200">
                <a:solidFill>
                  <a:schemeClr val="accent1"/>
                </a:solidFill>
                <a:latin typeface="Nunito Sans"/>
                <a:ea typeface="Nunito Sans"/>
                <a:cs typeface="Nunito Sans"/>
                <a:sym typeface="Nunito Sans"/>
              </a:rPr>
              <a:t> </a:t>
            </a:r>
            <a:r>
              <a:rPr lang="en-GB" sz="1200">
                <a:solidFill>
                  <a:schemeClr val="dk1"/>
                </a:solidFill>
                <a:latin typeface="Nunito Sans"/>
                <a:ea typeface="Nunito Sans"/>
                <a:cs typeface="Nunito Sans"/>
                <a:sym typeface="Nunito Sans"/>
              </a:rPr>
              <a:t>	</a:t>
            </a:r>
            <a:r>
              <a:rPr lang="en-GB" sz="1200" u="sng">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Ratio and Proportion</a:t>
            </a:r>
            <a:endParaRPr sz="1200">
              <a:solidFill>
                <a:schemeClr val="dk1"/>
              </a:solidFill>
              <a:latin typeface="Nunito Sans"/>
              <a:ea typeface="Nunito Sans"/>
              <a:cs typeface="Nunito Sans"/>
              <a:sym typeface="Nunito Sans"/>
            </a:endParaRPr>
          </a:p>
          <a:p>
            <a:pPr marL="0" lvl="0" indent="0" algn="l" rtl="0">
              <a:lnSpc>
                <a:spcPct val="115000"/>
              </a:lnSpc>
              <a:spcBef>
                <a:spcPts val="1200"/>
              </a:spcBef>
              <a:spcAft>
                <a:spcPts val="0"/>
              </a:spcAft>
              <a:buClr>
                <a:schemeClr val="dk1"/>
              </a:buClr>
              <a:buSzPts val="1100"/>
              <a:buFont typeface="Arial"/>
              <a:buNone/>
            </a:pPr>
            <a:r>
              <a:rPr lang="en-GB" sz="1200" u="sng">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Geometry </a:t>
            </a:r>
            <a:r>
              <a:rPr lang="en-GB" sz="1200">
                <a:solidFill>
                  <a:schemeClr val="dk1"/>
                </a:solidFill>
                <a:latin typeface="Nunito Sans"/>
                <a:ea typeface="Nunito Sans"/>
                <a:cs typeface="Nunito Sans"/>
                <a:sym typeface="Nunito Sans"/>
              </a:rPr>
              <a:t>	</a:t>
            </a:r>
            <a:r>
              <a:rPr lang="en-GB" sz="1200" u="sng">
                <a:solidFill>
                  <a:schemeClr val="accent1"/>
                </a:solidFill>
                <a:latin typeface="Nunito Sans"/>
                <a:ea typeface="Nunito Sans"/>
                <a:cs typeface="Nunito Sans"/>
                <a:sym typeface="Nunito Sans"/>
                <a:hlinkClick r:id="rId9">
                  <a:extLst>
                    <a:ext uri="{A12FA001-AC4F-418D-AE19-62706E023703}">
                      <ahyp:hlinkClr xmlns:ahyp="http://schemas.microsoft.com/office/drawing/2018/hyperlinkcolor" val="tx"/>
                    </a:ext>
                  </a:extLst>
                </a:hlinkClick>
              </a:rPr>
              <a:t>Probability</a:t>
            </a:r>
            <a:endParaRPr sz="1200">
              <a:solidFill>
                <a:schemeClr val="dk1"/>
              </a:solidFill>
              <a:latin typeface="Nunito Sans"/>
              <a:ea typeface="Nunito Sans"/>
              <a:cs typeface="Nunito Sans"/>
              <a:sym typeface="Nunito Sans"/>
            </a:endParaRPr>
          </a:p>
          <a:p>
            <a:pPr marL="0" lvl="0" indent="0" algn="l" rtl="0">
              <a:lnSpc>
                <a:spcPct val="115000"/>
              </a:lnSpc>
              <a:spcBef>
                <a:spcPts val="1200"/>
              </a:spcBef>
              <a:spcAft>
                <a:spcPts val="0"/>
              </a:spcAft>
              <a:buNone/>
            </a:pPr>
            <a:r>
              <a:rPr lang="en-GB" sz="1200">
                <a:solidFill>
                  <a:schemeClr val="dk1"/>
                </a:solidFill>
                <a:latin typeface="Nunito Sans"/>
                <a:ea typeface="Nunito Sans"/>
                <a:cs typeface="Nunito Sans"/>
                <a:sym typeface="Nunito Sans"/>
              </a:rPr>
              <a:t>Free downloadable topic-based </a:t>
            </a:r>
            <a:r>
              <a:rPr lang="en-GB" sz="1200" b="1" u="sng">
                <a:solidFill>
                  <a:schemeClr val="accent1"/>
                </a:solidFill>
                <a:latin typeface="Nunito Sans"/>
                <a:ea typeface="Nunito Sans"/>
                <a:cs typeface="Nunito Sans"/>
                <a:sym typeface="Nunito Sans"/>
                <a:hlinkClick r:id="rId10">
                  <a:extLst>
                    <a:ext uri="{A12FA001-AC4F-418D-AE19-62706E023703}">
                      <ahyp:hlinkClr xmlns:ahyp="http://schemas.microsoft.com/office/drawing/2018/hyperlinkcolor" val="tx"/>
                    </a:ext>
                  </a:extLst>
                </a:hlinkClick>
              </a:rPr>
              <a:t>GCSE maths worksheets</a:t>
            </a:r>
            <a:r>
              <a:rPr lang="en-GB" sz="1200">
                <a:solidFill>
                  <a:schemeClr val="dk1"/>
                </a:solidFill>
                <a:latin typeface="Nunito Sans"/>
                <a:ea typeface="Nunito Sans"/>
                <a:cs typeface="Nunito Sans"/>
                <a:sym typeface="Nunito Sans"/>
              </a:rPr>
              <a:t> containing functional and applied reasoning questions, practice GCSE questions and word problems. All worksheets include answers and mark schemes. </a:t>
            </a:r>
            <a:endParaRPr sz="1200">
              <a:solidFill>
                <a:schemeClr val="dk1"/>
              </a:solidFill>
              <a:latin typeface="Nunito Sans"/>
              <a:ea typeface="Nunito Sans"/>
              <a:cs typeface="Nunito Sans"/>
              <a:sym typeface="Nunito Sans"/>
            </a:endParaRPr>
          </a:p>
          <a:p>
            <a:pPr marL="0" lvl="0" indent="0" algn="l" rtl="0">
              <a:lnSpc>
                <a:spcPct val="115000"/>
              </a:lnSpc>
              <a:spcBef>
                <a:spcPts val="1200"/>
              </a:spcBef>
              <a:spcAft>
                <a:spcPts val="0"/>
              </a:spcAft>
              <a:buNone/>
            </a:pPr>
            <a:r>
              <a:rPr lang="en-GB" sz="1200">
                <a:solidFill>
                  <a:schemeClr val="dk1"/>
                </a:solidFill>
                <a:latin typeface="Nunito Sans"/>
                <a:ea typeface="Nunito Sans"/>
                <a:cs typeface="Nunito Sans"/>
                <a:sym typeface="Nunito Sans"/>
              </a:rPr>
              <a:t>Free downloadable practice </a:t>
            </a:r>
            <a:r>
              <a:rPr lang="en-GB" sz="1200" b="1" u="sng">
                <a:solidFill>
                  <a:schemeClr val="accent1"/>
                </a:solidFill>
                <a:latin typeface="Nunito Sans"/>
                <a:ea typeface="Nunito Sans"/>
                <a:cs typeface="Nunito Sans"/>
                <a:sym typeface="Nunito Sans"/>
                <a:hlinkClick r:id="rId11">
                  <a:extLst>
                    <a:ext uri="{A12FA001-AC4F-418D-AE19-62706E023703}">
                      <ahyp:hlinkClr xmlns:ahyp="http://schemas.microsoft.com/office/drawing/2018/hyperlinkcolor" val="tx"/>
                    </a:ext>
                  </a:extLst>
                </a:hlinkClick>
              </a:rPr>
              <a:t>GCSE maths papers</a:t>
            </a:r>
            <a:r>
              <a:rPr lang="en-GB" sz="1200" b="1">
                <a:latin typeface="Nunito Sans"/>
                <a:ea typeface="Nunito Sans"/>
                <a:cs typeface="Nunito Sans"/>
                <a:sym typeface="Nunito Sans"/>
              </a:rPr>
              <a:t> based on the exam board’s advanced information topics</a:t>
            </a:r>
            <a:r>
              <a:rPr lang="en-GB" sz="1200">
                <a:solidFill>
                  <a:schemeClr val="dk1"/>
                </a:solidFill>
                <a:latin typeface="Nunito Sans"/>
                <a:ea typeface="Nunito Sans"/>
                <a:cs typeface="Nunito Sans"/>
                <a:sym typeface="Nunito Sans"/>
              </a:rPr>
              <a:t>: 3 papers each for Foundation and Higher for OCR, Edexcel, AQA</a:t>
            </a:r>
            <a:endParaRPr sz="1200">
              <a:solidFill>
                <a:schemeClr val="dk1"/>
              </a:solidFill>
              <a:latin typeface="Nunito Sans"/>
              <a:ea typeface="Nunito Sans"/>
              <a:cs typeface="Nunito Sans"/>
              <a:sym typeface="Nunito Sans"/>
            </a:endParaRPr>
          </a:p>
          <a:p>
            <a:pPr marL="0" lvl="0" indent="0" algn="l" rtl="0">
              <a:lnSpc>
                <a:spcPct val="115000"/>
              </a:lnSpc>
              <a:spcBef>
                <a:spcPts val="1200"/>
              </a:spcBef>
              <a:spcAft>
                <a:spcPts val="0"/>
              </a:spcAft>
              <a:buNone/>
            </a:pPr>
            <a:r>
              <a:rPr lang="en-GB" sz="1100">
                <a:solidFill>
                  <a:schemeClr val="dk1"/>
                </a:solidFill>
              </a:rPr>
              <a:t>				</a:t>
            </a:r>
            <a:endParaRPr sz="1100">
              <a:solidFill>
                <a:schemeClr val="dk1"/>
              </a:solidFill>
            </a:endParaRPr>
          </a:p>
          <a:p>
            <a:pPr marL="0" lvl="0" indent="0" algn="l" rtl="0">
              <a:lnSpc>
                <a:spcPct val="115000"/>
              </a:lnSpc>
              <a:spcBef>
                <a:spcPts val="1200"/>
              </a:spcBef>
              <a:spcAft>
                <a:spcPts val="0"/>
              </a:spcAft>
              <a:buNone/>
            </a:pPr>
            <a:r>
              <a:rPr lang="en-GB" sz="1100">
                <a:solidFill>
                  <a:schemeClr val="dk1"/>
                </a:solidFill>
              </a:rPr>
              <a:t>			</a:t>
            </a:r>
            <a:endParaRPr sz="1100">
              <a:solidFill>
                <a:schemeClr val="dk1"/>
              </a:solidFill>
            </a:endParaRPr>
          </a:p>
          <a:p>
            <a:pPr marL="0" lvl="0" indent="0" algn="l" rtl="0">
              <a:lnSpc>
                <a:spcPct val="115000"/>
              </a:lnSpc>
              <a:spcBef>
                <a:spcPts val="1200"/>
              </a:spcBef>
              <a:spcAft>
                <a:spcPts val="0"/>
              </a:spcAft>
              <a:buNone/>
            </a:pPr>
            <a:r>
              <a:rPr lang="en-GB" sz="1100">
                <a:solidFill>
                  <a:schemeClr val="dk1"/>
                </a:solidFill>
              </a:rPr>
              <a:t>		</a:t>
            </a:r>
            <a:endParaRPr sz="1100">
              <a:solidFill>
                <a:schemeClr val="dk1"/>
              </a:solidFill>
            </a:endParaRPr>
          </a:p>
          <a:p>
            <a:pPr marL="0" lvl="0" indent="0" algn="l" rtl="0">
              <a:lnSpc>
                <a:spcPct val="115000"/>
              </a:lnSpc>
              <a:spcBef>
                <a:spcPts val="1200"/>
              </a:spcBef>
              <a:spcAft>
                <a:spcPts val="0"/>
              </a:spcAft>
              <a:buClr>
                <a:schemeClr val="dk1"/>
              </a:buClr>
              <a:buSzPts val="1100"/>
              <a:buFont typeface="Arial"/>
              <a:buNone/>
            </a:pPr>
            <a:endParaRPr sz="120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GB" sz="1100">
                <a:solidFill>
                  <a:schemeClr val="dk1"/>
                </a:solidFill>
              </a:rPr>
              <a:t>				</a:t>
            </a:r>
            <a:endParaRPr sz="11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GB" sz="1100">
                <a:solidFill>
                  <a:schemeClr val="dk1"/>
                </a:solidFill>
              </a:rPr>
              <a:t>			</a:t>
            </a:r>
            <a:endParaRPr sz="11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GB" sz="1100">
                <a:solidFill>
                  <a:schemeClr val="dk1"/>
                </a:solidFill>
              </a:rPr>
              <a:t>		</a:t>
            </a:r>
            <a:endParaRPr sz="1100">
              <a:solidFill>
                <a:schemeClr val="dk1"/>
              </a:solidFill>
            </a:endParaRPr>
          </a:p>
          <a:p>
            <a:pPr marL="0" lvl="0" indent="0" algn="l" rtl="0">
              <a:lnSpc>
                <a:spcPct val="115000"/>
              </a:lnSpc>
              <a:spcBef>
                <a:spcPts val="0"/>
              </a:spcBef>
              <a:spcAft>
                <a:spcPts val="0"/>
              </a:spcAft>
              <a:buNone/>
            </a:pPr>
            <a:endParaRPr sz="900">
              <a:solidFill>
                <a:schemeClr val="dk1"/>
              </a:solidFill>
              <a:latin typeface="Nunito Sans"/>
              <a:ea typeface="Nunito Sans"/>
              <a:cs typeface="Nunito Sans"/>
              <a:sym typeface="Nunito Sans"/>
            </a:endParaRPr>
          </a:p>
        </p:txBody>
      </p:sp>
      <p:sp>
        <p:nvSpPr>
          <p:cNvPr id="94" name="Google Shape;94;p19"/>
          <p:cNvSpPr txBox="1"/>
          <p:nvPr/>
        </p:nvSpPr>
        <p:spPr>
          <a:xfrm>
            <a:off x="80050" y="361775"/>
            <a:ext cx="7178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Additional 2024 GCSE maths revision support from Third Space Learning</a:t>
            </a:r>
            <a:endParaRPr b="1" dirty="0">
              <a:solidFill>
                <a:srgbClr val="FFFFFF"/>
              </a:solidFill>
              <a:latin typeface="Nunito Sans"/>
              <a:ea typeface="Nunito Sans"/>
              <a:cs typeface="Nunito Sans"/>
              <a:sym typeface="Nunito Sans"/>
            </a:endParaRPr>
          </a:p>
        </p:txBody>
      </p:sp>
      <p:pic>
        <p:nvPicPr>
          <p:cNvPr id="95" name="Google Shape;95;p19"/>
          <p:cNvPicPr preferRelativeResize="0"/>
          <p:nvPr/>
        </p:nvPicPr>
        <p:blipFill>
          <a:blip r:embed="rId12">
            <a:alphaModFix/>
          </a:blip>
          <a:stretch>
            <a:fillRect/>
          </a:stretch>
        </p:blipFill>
        <p:spPr>
          <a:xfrm>
            <a:off x="190500" y="3581400"/>
            <a:ext cx="8448674" cy="914400"/>
          </a:xfrm>
          <a:prstGeom prst="rect">
            <a:avLst/>
          </a:prstGeom>
          <a:noFill/>
          <a:ln>
            <a:noFill/>
          </a:ln>
        </p:spPr>
      </p:pic>
      <p:sp>
        <p:nvSpPr>
          <p:cNvPr id="96" name="Google Shape;96;p19"/>
          <p:cNvSpPr txBox="1"/>
          <p:nvPr/>
        </p:nvSpPr>
        <p:spPr>
          <a:xfrm>
            <a:off x="437038" y="3669150"/>
            <a:ext cx="81153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200">
                <a:latin typeface="Nunito Sans"/>
                <a:ea typeface="Nunito Sans"/>
                <a:cs typeface="Nunito Sans"/>
                <a:sym typeface="Nunito Sans"/>
              </a:rPr>
              <a:t>Personalised </a:t>
            </a:r>
            <a:r>
              <a:rPr lang="en-GB" sz="1200" b="1" u="sng">
                <a:solidFill>
                  <a:schemeClr val="accent1"/>
                </a:solidFill>
                <a:latin typeface="Nunito Sans"/>
                <a:ea typeface="Nunito Sans"/>
                <a:cs typeface="Nunito Sans"/>
                <a:sym typeface="Nunito Sans"/>
                <a:hlinkClick r:id="rId13">
                  <a:extLst>
                    <a:ext uri="{A12FA001-AC4F-418D-AE19-62706E023703}">
                      <ahyp:hlinkClr xmlns:ahyp="http://schemas.microsoft.com/office/drawing/2018/hyperlinkcolor" val="tx"/>
                    </a:ext>
                  </a:extLst>
                </a:hlinkClick>
              </a:rPr>
              <a:t>online one to one GCSE maths tuition</a:t>
            </a:r>
            <a:r>
              <a:rPr lang="en-GB" sz="1200">
                <a:latin typeface="Nunito Sans"/>
                <a:ea typeface="Nunito Sans"/>
                <a:cs typeface="Nunito Sans"/>
                <a:sym typeface="Nunito Sans"/>
              </a:rPr>
              <a:t> delivered by specialist tutors and designed to guide students through GCSE-style questions on the topics they struggle most with. Available with a 70% subsidy through the </a:t>
            </a:r>
            <a:r>
              <a:rPr lang="en-GB" sz="1200" u="sng">
                <a:solidFill>
                  <a:schemeClr val="accent1"/>
                </a:solidFill>
                <a:latin typeface="Nunito Sans"/>
                <a:ea typeface="Nunito Sans"/>
                <a:cs typeface="Nunito Sans"/>
                <a:sym typeface="Nunito Sans"/>
                <a:hlinkClick r:id="rId14">
                  <a:extLst>
                    <a:ext uri="{A12FA001-AC4F-418D-AE19-62706E023703}">
                      <ahyp:hlinkClr xmlns:ahyp="http://schemas.microsoft.com/office/drawing/2018/hyperlinkcolor" val="tx"/>
                    </a:ext>
                  </a:extLst>
                </a:hlinkClick>
              </a:rPr>
              <a:t>National Tutoring Programme</a:t>
            </a:r>
            <a:r>
              <a:rPr lang="en-GB" sz="1200">
                <a:latin typeface="Nunito Sans"/>
                <a:ea typeface="Nunito Sans"/>
                <a:cs typeface="Nunito Sans"/>
                <a:sym typeface="Nunito Sans"/>
              </a:rPr>
              <a:t>.</a:t>
            </a:r>
            <a:endParaRPr sz="1200">
              <a:latin typeface="Nunito Sans"/>
              <a:ea typeface="Nunito Sans"/>
              <a:cs typeface="Nunito Sans"/>
              <a:sym typeface="Nunito Sans"/>
            </a:endParaRPr>
          </a:p>
        </p:txBody>
      </p:sp>
      <p:sp>
        <p:nvSpPr>
          <p:cNvPr id="97" name="Google Shape;97;p19"/>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9"/>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b="1">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graphicFrame>
        <p:nvGraphicFramePr>
          <p:cNvPr id="103" name="Google Shape;103;p20"/>
          <p:cNvGraphicFramePr/>
          <p:nvPr/>
        </p:nvGraphicFramePr>
        <p:xfrm>
          <a:off x="193350" y="415675"/>
          <a:ext cx="7180150" cy="4358405"/>
        </p:xfrm>
        <a:graphic>
          <a:graphicData uri="http://schemas.openxmlformats.org/drawingml/2006/table">
            <a:tbl>
              <a:tblPr>
                <a:noFill/>
                <a:tableStyleId>{66524C80-C18B-4428-85A2-95DE562A2BEF}</a:tableStyleId>
              </a:tblPr>
              <a:tblGrid>
                <a:gridCol w="400950">
                  <a:extLst>
                    <a:ext uri="{9D8B030D-6E8A-4147-A177-3AD203B41FA5}">
                      <a16:colId xmlns:a16="http://schemas.microsoft.com/office/drawing/2014/main" val="20000"/>
                    </a:ext>
                  </a:extLst>
                </a:gridCol>
                <a:gridCol w="1251150">
                  <a:extLst>
                    <a:ext uri="{9D8B030D-6E8A-4147-A177-3AD203B41FA5}">
                      <a16:colId xmlns:a16="http://schemas.microsoft.com/office/drawing/2014/main" val="20001"/>
                    </a:ext>
                  </a:extLst>
                </a:gridCol>
                <a:gridCol w="1167000">
                  <a:extLst>
                    <a:ext uri="{9D8B030D-6E8A-4147-A177-3AD203B41FA5}">
                      <a16:colId xmlns:a16="http://schemas.microsoft.com/office/drawing/2014/main" val="20002"/>
                    </a:ext>
                  </a:extLst>
                </a:gridCol>
                <a:gridCol w="1167000">
                  <a:extLst>
                    <a:ext uri="{9D8B030D-6E8A-4147-A177-3AD203B41FA5}">
                      <a16:colId xmlns:a16="http://schemas.microsoft.com/office/drawing/2014/main" val="20003"/>
                    </a:ext>
                  </a:extLst>
                </a:gridCol>
                <a:gridCol w="1120475">
                  <a:extLst>
                    <a:ext uri="{9D8B030D-6E8A-4147-A177-3AD203B41FA5}">
                      <a16:colId xmlns:a16="http://schemas.microsoft.com/office/drawing/2014/main" val="20004"/>
                    </a:ext>
                  </a:extLst>
                </a:gridCol>
                <a:gridCol w="1195075">
                  <a:extLst>
                    <a:ext uri="{9D8B030D-6E8A-4147-A177-3AD203B41FA5}">
                      <a16:colId xmlns:a16="http://schemas.microsoft.com/office/drawing/2014/main" val="20005"/>
                    </a:ext>
                  </a:extLst>
                </a:gridCol>
                <a:gridCol w="878500">
                  <a:extLst>
                    <a:ext uri="{9D8B030D-6E8A-4147-A177-3AD203B41FA5}">
                      <a16:colId xmlns:a16="http://schemas.microsoft.com/office/drawing/2014/main" val="20006"/>
                    </a:ext>
                  </a:extLst>
                </a:gridCol>
              </a:tblGrid>
              <a:tr h="363100">
                <a:tc>
                  <a:txBody>
                    <a:bodyPr/>
                    <a:lstStyle/>
                    <a:p>
                      <a:pPr marL="0" lvl="0" indent="0" algn="ctr" rtl="0">
                        <a:spcBef>
                          <a:spcPts val="0"/>
                        </a:spcBef>
                        <a:spcAft>
                          <a:spcPts val="0"/>
                        </a:spcAft>
                        <a:buNone/>
                      </a:pPr>
                      <a:endParaRPr sz="8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9217B"/>
                    </a:solidFill>
                  </a:tcPr>
                </a:tc>
                <a:tc>
                  <a:txBody>
                    <a:bodyPr/>
                    <a:lstStyle/>
                    <a:p>
                      <a:pPr marL="0" lvl="0" indent="0" algn="ctr" rtl="0">
                        <a:spcBef>
                          <a:spcPts val="0"/>
                        </a:spcBef>
                        <a:spcAft>
                          <a:spcPts val="0"/>
                        </a:spcAft>
                        <a:buNone/>
                      </a:pPr>
                      <a:r>
                        <a:rPr lang="en-GB" sz="800" b="1">
                          <a:solidFill>
                            <a:schemeClr val="lt1"/>
                          </a:solidFill>
                        </a:rPr>
                        <a:t>M</a:t>
                      </a:r>
                      <a:endParaRPr sz="800" b="1">
                        <a:solidFill>
                          <a:schemeClr val="lt1"/>
                        </a:solidFill>
                      </a:endParaRPr>
                    </a:p>
                  </a:txBody>
                  <a:tcPr marL="91425" marR="91425" marT="91425" marB="91425">
                    <a:lnL w="9525" cap="flat" cmpd="sng">
                      <a:solidFill>
                        <a:srgbClr val="000000"/>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09217B"/>
                    </a:solidFill>
                  </a:tcPr>
                </a:tc>
                <a:tc>
                  <a:txBody>
                    <a:bodyPr/>
                    <a:lstStyle/>
                    <a:p>
                      <a:pPr marL="0" lvl="0" indent="0" algn="ctr" rtl="0">
                        <a:spcBef>
                          <a:spcPts val="0"/>
                        </a:spcBef>
                        <a:spcAft>
                          <a:spcPts val="0"/>
                        </a:spcAft>
                        <a:buNone/>
                      </a:pPr>
                      <a:r>
                        <a:rPr lang="en-GB" sz="800" b="1">
                          <a:solidFill>
                            <a:schemeClr val="lt1"/>
                          </a:solidFill>
                        </a:rPr>
                        <a:t>T</a:t>
                      </a:r>
                      <a:endParaRPr sz="800" b="1">
                        <a:solidFill>
                          <a:schemeClr val="lt1"/>
                        </a:solidFill>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09217B"/>
                    </a:solidFill>
                  </a:tcPr>
                </a:tc>
                <a:tc>
                  <a:txBody>
                    <a:bodyPr/>
                    <a:lstStyle/>
                    <a:p>
                      <a:pPr marL="0" lvl="0" indent="0" algn="ctr" rtl="0">
                        <a:spcBef>
                          <a:spcPts val="0"/>
                        </a:spcBef>
                        <a:spcAft>
                          <a:spcPts val="0"/>
                        </a:spcAft>
                        <a:buNone/>
                      </a:pPr>
                      <a:r>
                        <a:rPr lang="en-GB" sz="800" b="1">
                          <a:solidFill>
                            <a:schemeClr val="lt1"/>
                          </a:solidFill>
                        </a:rPr>
                        <a:t>W</a:t>
                      </a:r>
                      <a:endParaRPr sz="800" b="1">
                        <a:solidFill>
                          <a:schemeClr val="lt1"/>
                        </a:solidFill>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09217B"/>
                    </a:solidFill>
                  </a:tcPr>
                </a:tc>
                <a:tc>
                  <a:txBody>
                    <a:bodyPr/>
                    <a:lstStyle/>
                    <a:p>
                      <a:pPr marL="0" lvl="0" indent="0" algn="ctr" rtl="0">
                        <a:spcBef>
                          <a:spcPts val="0"/>
                        </a:spcBef>
                        <a:spcAft>
                          <a:spcPts val="0"/>
                        </a:spcAft>
                        <a:buNone/>
                      </a:pPr>
                      <a:r>
                        <a:rPr lang="en-GB" sz="800" b="1">
                          <a:solidFill>
                            <a:schemeClr val="lt1"/>
                          </a:solidFill>
                        </a:rPr>
                        <a:t>T</a:t>
                      </a:r>
                      <a:endParaRPr sz="800" b="1">
                        <a:solidFill>
                          <a:schemeClr val="lt1"/>
                        </a:solidFill>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09217B"/>
                    </a:solidFill>
                  </a:tcPr>
                </a:tc>
                <a:tc>
                  <a:txBody>
                    <a:bodyPr/>
                    <a:lstStyle/>
                    <a:p>
                      <a:pPr marL="0" lvl="0" indent="0" algn="ctr" rtl="0">
                        <a:spcBef>
                          <a:spcPts val="0"/>
                        </a:spcBef>
                        <a:spcAft>
                          <a:spcPts val="0"/>
                        </a:spcAft>
                        <a:buNone/>
                      </a:pPr>
                      <a:r>
                        <a:rPr lang="en-GB" sz="800" b="1">
                          <a:solidFill>
                            <a:schemeClr val="lt1"/>
                          </a:solidFill>
                        </a:rPr>
                        <a:t>F</a:t>
                      </a:r>
                      <a:endParaRPr sz="800" b="1">
                        <a:solidFill>
                          <a:schemeClr val="lt1"/>
                        </a:solidFill>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09217B"/>
                    </a:solidFill>
                  </a:tcPr>
                </a:tc>
                <a:tc>
                  <a:txBody>
                    <a:bodyPr/>
                    <a:lstStyle/>
                    <a:p>
                      <a:pPr marL="0" lvl="0" indent="0" algn="ctr" rtl="0">
                        <a:spcBef>
                          <a:spcPts val="0"/>
                        </a:spcBef>
                        <a:spcAft>
                          <a:spcPts val="0"/>
                        </a:spcAft>
                        <a:buNone/>
                      </a:pPr>
                      <a:r>
                        <a:rPr lang="en-GB" sz="800" b="1">
                          <a:solidFill>
                            <a:schemeClr val="lt1"/>
                          </a:solidFill>
                        </a:rPr>
                        <a:t>S</a:t>
                      </a:r>
                      <a:endParaRPr sz="800" b="1">
                        <a:solidFill>
                          <a:schemeClr val="lt1"/>
                        </a:solidFill>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09217B"/>
                    </a:solidFill>
                  </a:tcPr>
                </a:tc>
                <a:extLst>
                  <a:ext uri="{0D108BD9-81ED-4DB2-BD59-A6C34878D82A}">
                    <a16:rowId xmlns:a16="http://schemas.microsoft.com/office/drawing/2014/main" val="10000"/>
                  </a:ext>
                </a:extLst>
              </a:tr>
              <a:tr h="666625">
                <a:tc rowSpan="2">
                  <a:txBody>
                    <a:bodyPr/>
                    <a:lstStyle/>
                    <a:p>
                      <a:pPr marL="0" lvl="0" indent="0" algn="l" rtl="0">
                        <a:spcBef>
                          <a:spcPts val="0"/>
                        </a:spcBef>
                        <a:spcAft>
                          <a:spcPts val="0"/>
                        </a:spcAft>
                        <a:buNone/>
                      </a:pPr>
                      <a:endParaRPr sz="800">
                        <a:latin typeface="Nunito Sans"/>
                        <a:ea typeface="Nunito Sans"/>
                        <a:cs typeface="Nunito Sans"/>
                        <a:sym typeface="Nunito Sans"/>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9217B"/>
                    </a:solidFill>
                  </a:tcPr>
                </a:tc>
                <a:tc>
                  <a:txBody>
                    <a:bodyPr/>
                    <a:lstStyle/>
                    <a:p>
                      <a:pPr marL="0" lvl="0" indent="0" algn="l" rtl="0">
                        <a:spcBef>
                          <a:spcPts val="0"/>
                        </a:spcBef>
                        <a:spcAft>
                          <a:spcPts val="0"/>
                        </a:spcAft>
                        <a:buNone/>
                      </a:pPr>
                      <a:r>
                        <a:rPr lang="en-GB" sz="800" i="1">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Review</a:t>
                      </a:r>
                      <a:endParaRPr sz="800" b="1">
                        <a:latin typeface="Nunito Sans"/>
                        <a:ea typeface="Nunito Sans"/>
                        <a:cs typeface="Nunito Sans"/>
                        <a:sym typeface="Nunito Sans"/>
                      </a:endParaRPr>
                    </a:p>
                  </a:txBody>
                  <a:tcPr marL="91425" marR="91425" marT="91425" marB="91425">
                    <a:lnL w="9525" cap="flat" cmpd="sng">
                      <a:solidFill>
                        <a:srgbClr val="000000"/>
                      </a:solidFill>
                      <a:prstDash val="solid"/>
                      <a:round/>
                      <a:headEnd type="none" w="sm" len="sm"/>
                      <a:tailEnd type="none" w="sm" len="sm"/>
                    </a:lnL>
                    <a:lnT w="9525" cap="flat" cmpd="sng">
                      <a:solidFill>
                        <a:schemeClr val="dk1"/>
                      </a:solidFill>
                      <a:prstDash val="solid"/>
                      <a:round/>
                      <a:headEnd type="none" w="sm" len="sm"/>
                      <a:tailEnd type="none" w="sm" len="sm"/>
                    </a:lnT>
                  </a:tcPr>
                </a:tc>
                <a:tc>
                  <a:txBody>
                    <a:bodyPr/>
                    <a:lstStyle/>
                    <a:p>
                      <a:pPr marL="0" lvl="0" indent="0" algn="l" rtl="0">
                        <a:spcBef>
                          <a:spcPts val="0"/>
                        </a:spcBef>
                        <a:spcAft>
                          <a:spcPts val="0"/>
                        </a:spcAft>
                        <a:buNone/>
                      </a:pPr>
                      <a:r>
                        <a:rPr lang="en-GB" sz="800" i="1">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Review</a:t>
                      </a:r>
                      <a:endParaRPr sz="800" b="1">
                        <a:latin typeface="Nunito Sans"/>
                        <a:ea typeface="Nunito Sans"/>
                        <a:cs typeface="Nunito Sans"/>
                        <a:sym typeface="Nunito Sans"/>
                      </a:endParaRPr>
                    </a:p>
                  </a:txBody>
                  <a:tcPr marL="91425" marR="91425" marT="91425" marB="91425">
                    <a:lnT w="9525" cap="flat" cmpd="sng">
                      <a:solidFill>
                        <a:schemeClr val="dk1"/>
                      </a:solidFill>
                      <a:prstDash val="solid"/>
                      <a:round/>
                      <a:headEnd type="none" w="sm" len="sm"/>
                      <a:tailEnd type="none" w="sm" len="sm"/>
                    </a:lnT>
                  </a:tcPr>
                </a:tc>
                <a:tc>
                  <a:txBody>
                    <a:bodyPr/>
                    <a:lstStyle/>
                    <a:p>
                      <a:pPr marL="0" lvl="0" indent="0" algn="l" rtl="0">
                        <a:spcBef>
                          <a:spcPts val="0"/>
                        </a:spcBef>
                        <a:spcAft>
                          <a:spcPts val="0"/>
                        </a:spcAft>
                        <a:buNone/>
                      </a:pPr>
                      <a:r>
                        <a:rPr lang="en-GB" sz="800">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Review</a:t>
                      </a:r>
                      <a:endParaRPr sz="800" b="1">
                        <a:latin typeface="Nunito Sans"/>
                        <a:ea typeface="Nunito Sans"/>
                        <a:cs typeface="Nunito Sans"/>
                        <a:sym typeface="Nunito Sans"/>
                      </a:endParaRPr>
                    </a:p>
                  </a:txBody>
                  <a:tcPr marL="91425" marR="91425" marT="91425" marB="91425">
                    <a:lnT w="9525" cap="flat" cmpd="sng">
                      <a:solidFill>
                        <a:schemeClr val="dk1"/>
                      </a:solidFill>
                      <a:prstDash val="solid"/>
                      <a:round/>
                      <a:headEnd type="none" w="sm" len="sm"/>
                      <a:tailEnd type="none" w="sm" len="sm"/>
                    </a:lnT>
                  </a:tcPr>
                </a:tc>
                <a:tc>
                  <a:txBody>
                    <a:bodyPr/>
                    <a:lstStyle/>
                    <a:p>
                      <a:pPr marL="0" lvl="0" indent="0" algn="l" rtl="0">
                        <a:spcBef>
                          <a:spcPts val="0"/>
                        </a:spcBef>
                        <a:spcAft>
                          <a:spcPts val="0"/>
                        </a:spcAft>
                        <a:buNone/>
                      </a:pPr>
                      <a:r>
                        <a:rPr lang="en-GB" sz="800" i="1">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Worked examples</a:t>
                      </a:r>
                      <a:endParaRPr sz="800" b="1">
                        <a:latin typeface="Nunito Sans"/>
                        <a:ea typeface="Nunito Sans"/>
                        <a:cs typeface="Nunito Sans"/>
                        <a:sym typeface="Nunito Sans"/>
                      </a:endParaRPr>
                    </a:p>
                  </a:txBody>
                  <a:tcPr marL="91425" marR="91425" marT="91425" marB="91425">
                    <a:lnT w="9525" cap="flat" cmpd="sng">
                      <a:solidFill>
                        <a:schemeClr val="dk1"/>
                      </a:solidFill>
                      <a:prstDash val="solid"/>
                      <a:round/>
                      <a:headEnd type="none" w="sm" len="sm"/>
                      <a:tailEnd type="none" w="sm" len="sm"/>
                    </a:lnT>
                  </a:tcPr>
                </a:tc>
                <a:tc>
                  <a:txBody>
                    <a:bodyPr/>
                    <a:lstStyle/>
                    <a:p>
                      <a:pPr marL="0" lvl="0" indent="0" algn="l" rtl="0">
                        <a:spcBef>
                          <a:spcPts val="0"/>
                        </a:spcBef>
                        <a:spcAft>
                          <a:spcPts val="0"/>
                        </a:spcAft>
                        <a:buNone/>
                      </a:pPr>
                      <a:r>
                        <a:rPr lang="en-GB" sz="800">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Worked examples</a:t>
                      </a:r>
                      <a:endParaRPr sz="800" b="1">
                        <a:latin typeface="Nunito Sans"/>
                        <a:ea typeface="Nunito Sans"/>
                        <a:cs typeface="Nunito Sans"/>
                        <a:sym typeface="Nunito Sans"/>
                      </a:endParaRPr>
                    </a:p>
                  </a:txBody>
                  <a:tcPr marL="91425" marR="91425" marT="91425" marB="91425">
                    <a:lnT w="9525" cap="flat" cmpd="sng">
                      <a:solidFill>
                        <a:schemeClr val="dk1"/>
                      </a:solidFill>
                      <a:prstDash val="solid"/>
                      <a:round/>
                      <a:headEnd type="none" w="sm" len="sm"/>
                      <a:tailEnd type="none" w="sm" len="sm"/>
                    </a:lnT>
                  </a:tcPr>
                </a:tc>
                <a:tc rowSpan="2">
                  <a:txBody>
                    <a:bodyPr/>
                    <a:lstStyle/>
                    <a:p>
                      <a:pPr marL="0" lvl="0" indent="0" algn="ctr" rtl="0">
                        <a:spcBef>
                          <a:spcPts val="0"/>
                        </a:spcBef>
                        <a:spcAft>
                          <a:spcPts val="0"/>
                        </a:spcAft>
                        <a:buNone/>
                      </a:pPr>
                      <a:r>
                        <a:rPr lang="en-GB" sz="800" b="1">
                          <a:latin typeface="Nunito Sans"/>
                          <a:ea typeface="Nunito Sans"/>
                          <a:cs typeface="Nunito Sans"/>
                          <a:sym typeface="Nunito Sans"/>
                        </a:rPr>
                        <a:t>Flashcard review</a:t>
                      </a:r>
                      <a:endParaRPr sz="800" b="1">
                        <a:latin typeface="Nunito Sans"/>
                        <a:ea typeface="Nunito Sans"/>
                        <a:cs typeface="Nunito Sans"/>
                        <a:sym typeface="Nunito Sans"/>
                      </a:endParaRPr>
                    </a:p>
                  </a:txBody>
                  <a:tcPr marL="91425" marR="91425" marT="91425" marB="91425" anchor="ctr">
                    <a:lnT w="9525" cap="flat" cmpd="sng">
                      <a:solidFill>
                        <a:schemeClr val="dk1"/>
                      </a:solidFill>
                      <a:prstDash val="solid"/>
                      <a:round/>
                      <a:headEnd type="none" w="sm" len="sm"/>
                      <a:tailEnd type="none" w="sm" len="sm"/>
                    </a:lnT>
                  </a:tcPr>
                </a:tc>
                <a:extLst>
                  <a:ext uri="{0D108BD9-81ED-4DB2-BD59-A6C34878D82A}">
                    <a16:rowId xmlns:a16="http://schemas.microsoft.com/office/drawing/2014/main" val="10001"/>
                  </a:ext>
                </a:extLst>
              </a:tr>
              <a:tr h="658450">
                <a:tc vMerge="1">
                  <a:txBody>
                    <a:bodyPr/>
                    <a:lstStyle/>
                    <a:p>
                      <a:endParaRPr lang="en-US"/>
                    </a:p>
                  </a:txBody>
                  <a:tcPr/>
                </a:tc>
                <a:tc>
                  <a:txBody>
                    <a:bodyPr/>
                    <a:lstStyle/>
                    <a:p>
                      <a:pPr marL="0" lvl="0" indent="0" algn="l" rtl="0">
                        <a:spcBef>
                          <a:spcPts val="0"/>
                        </a:spcBef>
                        <a:spcAft>
                          <a:spcPts val="0"/>
                        </a:spcAft>
                        <a:buNone/>
                      </a:pPr>
                      <a:r>
                        <a:rPr lang="en-GB" sz="800" i="1">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Review</a:t>
                      </a:r>
                      <a:endParaRPr sz="800" b="1">
                        <a:latin typeface="Nunito Sans"/>
                        <a:ea typeface="Nunito Sans"/>
                        <a:cs typeface="Nunito Sans"/>
                        <a:sym typeface="Nunito Sans"/>
                      </a:endParaRPr>
                    </a:p>
                  </a:txBody>
                  <a:tcPr marL="91425" marR="91425" marT="91425" marB="91425">
                    <a:lnL w="9525" cap="flat" cmpd="sng">
                      <a:solidFill>
                        <a:srgbClr val="000000"/>
                      </a:solidFill>
                      <a:prstDash val="solid"/>
                      <a:round/>
                      <a:headEnd type="none" w="sm" len="sm"/>
                      <a:tailEnd type="none" w="sm" len="sm"/>
                    </a:lnL>
                  </a:tcPr>
                </a:tc>
                <a:tc>
                  <a:txBody>
                    <a:bodyPr/>
                    <a:lstStyle/>
                    <a:p>
                      <a:pPr marL="0" lvl="0" indent="0" algn="l" rtl="0">
                        <a:spcBef>
                          <a:spcPts val="0"/>
                        </a:spcBef>
                        <a:spcAft>
                          <a:spcPts val="0"/>
                        </a:spcAft>
                        <a:buNone/>
                      </a:pPr>
                      <a:r>
                        <a:rPr lang="en-GB" sz="800" i="1">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Review</a:t>
                      </a:r>
                      <a:endParaRPr sz="800"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GB" sz="800">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Worked examples</a:t>
                      </a:r>
                      <a:endParaRPr sz="800"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GB" sz="800">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Worked examples</a:t>
                      </a:r>
                      <a:endParaRPr sz="800"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GB" sz="800">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Worked examples</a:t>
                      </a:r>
                      <a:endParaRPr sz="800" b="1">
                        <a:latin typeface="Nunito Sans"/>
                        <a:ea typeface="Nunito Sans"/>
                        <a:cs typeface="Nunito Sans"/>
                        <a:sym typeface="Nunito Sans"/>
                      </a:endParaRPr>
                    </a:p>
                  </a:txBody>
                  <a:tcPr marL="91425" marR="91425" marT="91425" marB="91425"/>
                </a:tc>
                <a:tc vMerge="1">
                  <a:txBody>
                    <a:bodyPr/>
                    <a:lstStyle/>
                    <a:p>
                      <a:endParaRPr lang="en-US"/>
                    </a:p>
                  </a:txBody>
                  <a:tcPr/>
                </a:tc>
                <a:extLst>
                  <a:ext uri="{0D108BD9-81ED-4DB2-BD59-A6C34878D82A}">
                    <a16:rowId xmlns:a16="http://schemas.microsoft.com/office/drawing/2014/main" val="10002"/>
                  </a:ext>
                </a:extLst>
              </a:tr>
              <a:tr h="655800">
                <a:tc rowSpan="2">
                  <a:txBody>
                    <a:bodyPr/>
                    <a:lstStyle/>
                    <a:p>
                      <a:pPr marL="0" lvl="0" indent="0" algn="l" rtl="0">
                        <a:spcBef>
                          <a:spcPts val="0"/>
                        </a:spcBef>
                        <a:spcAft>
                          <a:spcPts val="0"/>
                        </a:spcAft>
                        <a:buNone/>
                      </a:pPr>
                      <a:endParaRPr sz="800">
                        <a:latin typeface="Nunito Sans"/>
                        <a:ea typeface="Nunito Sans"/>
                        <a:cs typeface="Nunito Sans"/>
                        <a:sym typeface="Nunito Sans"/>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9217B"/>
                    </a:solidFill>
                  </a:tcPr>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Skills worksheet</a:t>
                      </a:r>
                      <a:endParaRPr sz="800" b="1">
                        <a:latin typeface="Nunito Sans"/>
                        <a:ea typeface="Nunito Sans"/>
                        <a:cs typeface="Nunito Sans"/>
                        <a:sym typeface="Nunito Sans"/>
                      </a:endParaRPr>
                    </a:p>
                  </a:txBody>
                  <a:tcPr marL="91425" marR="91425" marT="91425" marB="91425">
                    <a:lnL w="9525" cap="flat" cmpd="sng">
                      <a:solidFill>
                        <a:srgbClr val="000000"/>
                      </a:solidFill>
                      <a:prstDash val="solid"/>
                      <a:round/>
                      <a:headEnd type="none" w="sm" len="sm"/>
                      <a:tailEnd type="none" w="sm" len="sm"/>
                    </a:lnL>
                  </a:tcPr>
                </a:tc>
                <a:tc>
                  <a:txBody>
                    <a:bodyPr/>
                    <a:lstStyle/>
                    <a:p>
                      <a:pPr marL="0" lvl="0" indent="0" algn="l" rtl="0">
                        <a:spcBef>
                          <a:spcPts val="0"/>
                        </a:spcBef>
                        <a:spcAft>
                          <a:spcPts val="0"/>
                        </a:spcAft>
                        <a:buNone/>
                      </a:pPr>
                      <a:r>
                        <a:rPr lang="en-GB" sz="800" i="1">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Skills worksheet</a:t>
                      </a:r>
                      <a:endParaRPr sz="800"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GB" sz="800">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Skills worksheet</a:t>
                      </a:r>
                      <a:endParaRPr sz="800"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Applied questions</a:t>
                      </a:r>
                      <a:endParaRPr sz="800"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GB" sz="800">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Applied questions</a:t>
                      </a:r>
                      <a:endParaRPr sz="800" b="1">
                        <a:latin typeface="Nunito Sans"/>
                        <a:ea typeface="Nunito Sans"/>
                        <a:cs typeface="Nunito Sans"/>
                        <a:sym typeface="Nunito Sans"/>
                      </a:endParaRPr>
                    </a:p>
                  </a:txBody>
                  <a:tcPr marL="91425" marR="91425" marT="91425" marB="91425"/>
                </a:tc>
                <a:tc rowSpan="2">
                  <a:txBody>
                    <a:bodyPr/>
                    <a:lstStyle/>
                    <a:p>
                      <a:pPr marL="0" lvl="0" indent="0" algn="ctr" rtl="0">
                        <a:spcBef>
                          <a:spcPts val="0"/>
                        </a:spcBef>
                        <a:spcAft>
                          <a:spcPts val="0"/>
                        </a:spcAft>
                        <a:buNone/>
                      </a:pPr>
                      <a:r>
                        <a:rPr lang="en-GB" sz="800" b="1">
                          <a:latin typeface="Nunito Sans"/>
                          <a:ea typeface="Nunito Sans"/>
                          <a:cs typeface="Nunito Sans"/>
                          <a:sym typeface="Nunito Sans"/>
                        </a:rPr>
                        <a:t>Flashcard review</a:t>
                      </a:r>
                      <a:endParaRPr sz="800" b="1">
                        <a:latin typeface="Nunito Sans"/>
                        <a:ea typeface="Nunito Sans"/>
                        <a:cs typeface="Nunito Sans"/>
                        <a:sym typeface="Nunito Sans"/>
                      </a:endParaRPr>
                    </a:p>
                  </a:txBody>
                  <a:tcPr marL="91425" marR="91425" marT="91425" marB="91425" anchor="ctr"/>
                </a:tc>
                <a:extLst>
                  <a:ext uri="{0D108BD9-81ED-4DB2-BD59-A6C34878D82A}">
                    <a16:rowId xmlns:a16="http://schemas.microsoft.com/office/drawing/2014/main" val="10003"/>
                  </a:ext>
                </a:extLst>
              </a:tr>
              <a:tr h="671475">
                <a:tc vMerge="1">
                  <a:txBody>
                    <a:bodyPr/>
                    <a:lstStyle/>
                    <a:p>
                      <a:endParaRPr lang="en-US"/>
                    </a:p>
                  </a:txBody>
                  <a:tcPr/>
                </a:tc>
                <a:tc>
                  <a:txBody>
                    <a:bodyPr/>
                    <a:lstStyle/>
                    <a:p>
                      <a:pPr marL="0" lvl="0" indent="0" algn="l" rtl="0">
                        <a:spcBef>
                          <a:spcPts val="0"/>
                        </a:spcBef>
                        <a:spcAft>
                          <a:spcPts val="0"/>
                        </a:spcAft>
                        <a:buNone/>
                      </a:pPr>
                      <a:r>
                        <a:rPr lang="en-GB" sz="800">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Skills worksheet</a:t>
                      </a:r>
                      <a:endParaRPr sz="800" b="1">
                        <a:latin typeface="Nunito Sans"/>
                        <a:ea typeface="Nunito Sans"/>
                        <a:cs typeface="Nunito Sans"/>
                        <a:sym typeface="Nunito Sans"/>
                      </a:endParaRPr>
                    </a:p>
                  </a:txBody>
                  <a:tcPr marL="91425" marR="91425" marT="91425" marB="91425">
                    <a:lnL w="9525" cap="flat" cmpd="sng">
                      <a:solidFill>
                        <a:srgbClr val="000000"/>
                      </a:solidFill>
                      <a:prstDash val="solid"/>
                      <a:round/>
                      <a:headEnd type="none" w="sm" len="sm"/>
                      <a:tailEnd type="none" w="sm" len="sm"/>
                    </a:lnL>
                  </a:tcPr>
                </a:tc>
                <a:tc>
                  <a:txBody>
                    <a:bodyPr/>
                    <a:lstStyle/>
                    <a:p>
                      <a:pPr marL="0" lvl="0" indent="0" algn="l" rtl="0">
                        <a:spcBef>
                          <a:spcPts val="0"/>
                        </a:spcBef>
                        <a:spcAft>
                          <a:spcPts val="0"/>
                        </a:spcAft>
                        <a:buNone/>
                      </a:pPr>
                      <a:r>
                        <a:rPr lang="en-GB" sz="800">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Skills worksheet</a:t>
                      </a:r>
                      <a:endParaRPr sz="800"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Applied questions</a:t>
                      </a:r>
                      <a:endParaRPr sz="800"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GB" sz="800">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Applied questions</a:t>
                      </a:r>
                      <a:endParaRPr sz="800"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GB" sz="800">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Applied questions</a:t>
                      </a:r>
                      <a:endParaRPr sz="800" b="1">
                        <a:latin typeface="Nunito Sans"/>
                        <a:ea typeface="Nunito Sans"/>
                        <a:cs typeface="Nunito Sans"/>
                        <a:sym typeface="Nunito Sans"/>
                      </a:endParaRPr>
                    </a:p>
                  </a:txBody>
                  <a:tcPr marL="91425" marR="91425" marT="91425" marB="91425"/>
                </a:tc>
                <a:tc vMerge="1">
                  <a:txBody>
                    <a:bodyPr/>
                    <a:lstStyle/>
                    <a:p>
                      <a:endParaRPr lang="en-US"/>
                    </a:p>
                  </a:txBody>
                  <a:tcPr/>
                </a:tc>
                <a:extLst>
                  <a:ext uri="{0D108BD9-81ED-4DB2-BD59-A6C34878D82A}">
                    <a16:rowId xmlns:a16="http://schemas.microsoft.com/office/drawing/2014/main" val="10004"/>
                  </a:ext>
                </a:extLst>
              </a:tr>
              <a:tr h="356200">
                <a:tc rowSpan="2">
                  <a:txBody>
                    <a:bodyPr/>
                    <a:lstStyle/>
                    <a:p>
                      <a:pPr marL="0" lvl="0" indent="0" algn="l" rtl="0">
                        <a:spcBef>
                          <a:spcPts val="0"/>
                        </a:spcBef>
                        <a:spcAft>
                          <a:spcPts val="0"/>
                        </a:spcAft>
                        <a:buNone/>
                      </a:pPr>
                      <a:endParaRPr sz="800">
                        <a:latin typeface="Nunito Sans"/>
                        <a:ea typeface="Nunito Sans"/>
                        <a:cs typeface="Nunito Sans"/>
                        <a:sym typeface="Nunito Sans"/>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9217B"/>
                    </a:solidFill>
                  </a:tcPr>
                </a:tc>
                <a:tc>
                  <a:txBody>
                    <a:bodyPr/>
                    <a:lstStyle/>
                    <a:p>
                      <a:pPr marL="0" lvl="0" indent="0" algn="l" rtl="0">
                        <a:spcBef>
                          <a:spcPts val="0"/>
                        </a:spcBef>
                        <a:spcAft>
                          <a:spcPts val="0"/>
                        </a:spcAft>
                        <a:buNone/>
                      </a:pPr>
                      <a:r>
                        <a:rPr lang="en-GB" sz="800">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Exam worksheet</a:t>
                      </a:r>
                      <a:endParaRPr sz="800" b="1">
                        <a:latin typeface="Nunito Sans"/>
                        <a:ea typeface="Nunito Sans"/>
                        <a:cs typeface="Nunito Sans"/>
                        <a:sym typeface="Nunito Sans"/>
                      </a:endParaRPr>
                    </a:p>
                  </a:txBody>
                  <a:tcPr marL="91425" marR="91425" marT="91425" marB="91425">
                    <a:lnL w="9525" cap="flat" cmpd="sng">
                      <a:solidFill>
                        <a:srgbClr val="000000"/>
                      </a:solidFill>
                      <a:prstDash val="solid"/>
                      <a:round/>
                      <a:headEnd type="none" w="sm" len="sm"/>
                      <a:tailEnd type="none" w="sm" len="sm"/>
                    </a:lnL>
                  </a:tcPr>
                </a:tc>
                <a:tc>
                  <a:txBody>
                    <a:bodyPr/>
                    <a:lstStyle/>
                    <a:p>
                      <a:pPr marL="0" lvl="0" indent="0" algn="l" rtl="0">
                        <a:spcBef>
                          <a:spcPts val="0"/>
                        </a:spcBef>
                        <a:spcAft>
                          <a:spcPts val="0"/>
                        </a:spcAft>
                        <a:buNone/>
                      </a:pPr>
                      <a:r>
                        <a:rPr lang="en-GB" sz="800">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Exam worksheet</a:t>
                      </a:r>
                      <a:endParaRPr sz="800"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GB" sz="800">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Exam worksheet</a:t>
                      </a:r>
                      <a:endParaRPr sz="800" b="1">
                        <a:latin typeface="Nunito Sans"/>
                        <a:ea typeface="Nunito Sans"/>
                        <a:cs typeface="Nunito Sans"/>
                        <a:sym typeface="Nunito Sans"/>
                      </a:endParaRPr>
                    </a:p>
                    <a:p>
                      <a:pPr marL="0" lvl="0" indent="0" algn="l" rtl="0">
                        <a:spcBef>
                          <a:spcPts val="0"/>
                        </a:spcBef>
                        <a:spcAft>
                          <a:spcPts val="0"/>
                        </a:spcAft>
                        <a:buNone/>
                      </a:pPr>
                      <a:endParaRPr sz="800">
                        <a:latin typeface="Kalam"/>
                        <a:ea typeface="Kalam"/>
                        <a:cs typeface="Kalam"/>
                        <a:sym typeface="Kalam"/>
                      </a:endParaRPr>
                    </a:p>
                  </a:txBody>
                  <a:tcPr marL="91425" marR="91425" marT="91425" marB="91425"/>
                </a:tc>
                <a:tc rowSpan="2">
                  <a:txBody>
                    <a:bodyPr/>
                    <a:lstStyle/>
                    <a:p>
                      <a:pPr marL="0" lvl="0" indent="0" algn="ctr" rtl="0">
                        <a:spcBef>
                          <a:spcPts val="0"/>
                        </a:spcBef>
                        <a:spcAft>
                          <a:spcPts val="0"/>
                        </a:spcAft>
                        <a:buNone/>
                      </a:pPr>
                      <a:r>
                        <a:rPr lang="en-GB" sz="800" b="1">
                          <a:latin typeface="Nunito Sans"/>
                          <a:ea typeface="Nunito Sans"/>
                          <a:cs typeface="Nunito Sans"/>
                          <a:sym typeface="Nunito Sans"/>
                        </a:rPr>
                        <a:t>Past papers</a:t>
                      </a:r>
                      <a:endParaRPr sz="800" b="1">
                        <a:latin typeface="Nunito Sans"/>
                        <a:ea typeface="Nunito Sans"/>
                        <a:cs typeface="Nunito Sans"/>
                        <a:sym typeface="Nunito Sans"/>
                      </a:endParaRPr>
                    </a:p>
                  </a:txBody>
                  <a:tcPr marL="91425" marR="91425" marT="91425" marB="91425" anchor="ctr"/>
                </a:tc>
                <a:tc rowSpan="2">
                  <a:txBody>
                    <a:bodyPr/>
                    <a:lstStyle/>
                    <a:p>
                      <a:pPr marL="0" lvl="0" indent="0" algn="ctr" rtl="0">
                        <a:spcBef>
                          <a:spcPts val="0"/>
                        </a:spcBef>
                        <a:spcAft>
                          <a:spcPts val="0"/>
                        </a:spcAft>
                        <a:buNone/>
                      </a:pPr>
                      <a:r>
                        <a:rPr lang="en-GB" sz="800" b="1">
                          <a:latin typeface="Nunito Sans"/>
                          <a:ea typeface="Nunito Sans"/>
                          <a:cs typeface="Nunito Sans"/>
                          <a:sym typeface="Nunito Sans"/>
                        </a:rPr>
                        <a:t>Past papers</a:t>
                      </a:r>
                      <a:endParaRPr sz="800" b="1">
                        <a:latin typeface="Nunito Sans"/>
                        <a:ea typeface="Nunito Sans"/>
                        <a:cs typeface="Nunito Sans"/>
                        <a:sym typeface="Nunito Sans"/>
                      </a:endParaRPr>
                    </a:p>
                  </a:txBody>
                  <a:tcPr marL="91425" marR="91425" marT="91425" marB="91425" anchor="ctr"/>
                </a:tc>
                <a:tc rowSpan="2">
                  <a:txBody>
                    <a:bodyPr/>
                    <a:lstStyle/>
                    <a:p>
                      <a:pPr marL="0" lvl="0" indent="0" algn="ctr" rtl="0">
                        <a:spcBef>
                          <a:spcPts val="0"/>
                        </a:spcBef>
                        <a:spcAft>
                          <a:spcPts val="0"/>
                        </a:spcAft>
                        <a:buNone/>
                      </a:pPr>
                      <a:r>
                        <a:rPr lang="en-GB" sz="800" b="1">
                          <a:latin typeface="Nunito Sans"/>
                          <a:ea typeface="Nunito Sans"/>
                          <a:cs typeface="Nunito Sans"/>
                          <a:sym typeface="Nunito Sans"/>
                        </a:rPr>
                        <a:t>Flashcard review</a:t>
                      </a:r>
                      <a:endParaRPr sz="800" b="1">
                        <a:latin typeface="Nunito Sans"/>
                        <a:ea typeface="Nunito Sans"/>
                        <a:cs typeface="Nunito Sans"/>
                        <a:sym typeface="Nunito Sans"/>
                      </a:endParaRPr>
                    </a:p>
                  </a:txBody>
                  <a:tcPr marL="91425" marR="91425" marT="91425" marB="91425" anchor="ctr"/>
                </a:tc>
                <a:extLst>
                  <a:ext uri="{0D108BD9-81ED-4DB2-BD59-A6C34878D82A}">
                    <a16:rowId xmlns:a16="http://schemas.microsoft.com/office/drawing/2014/main" val="10005"/>
                  </a:ext>
                </a:extLst>
              </a:tr>
              <a:tr h="672425">
                <a:tc vMerge="1">
                  <a:txBody>
                    <a:bodyPr/>
                    <a:lstStyle/>
                    <a:p>
                      <a:endParaRPr lang="en-US"/>
                    </a:p>
                  </a:txBody>
                  <a:tcPr/>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Exam worksheet</a:t>
                      </a:r>
                      <a:endParaRPr sz="800" b="1">
                        <a:latin typeface="Nunito Sans"/>
                        <a:ea typeface="Nunito Sans"/>
                        <a:cs typeface="Nunito Sans"/>
                        <a:sym typeface="Nunito Sans"/>
                      </a:endParaRPr>
                    </a:p>
                  </a:txBody>
                  <a:tcPr marL="91425" marR="91425" marT="91425" marB="91425">
                    <a:lnL w="9525" cap="flat" cmpd="sng">
                      <a:solidFill>
                        <a:srgbClr val="000000"/>
                      </a:solidFill>
                      <a:prstDash val="solid"/>
                      <a:round/>
                      <a:headEnd type="none" w="sm" len="sm"/>
                      <a:tailEnd type="none" w="sm" len="sm"/>
                    </a:lnL>
                  </a:tcPr>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   </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Exam worksheet</a:t>
                      </a:r>
                      <a:endParaRPr sz="800" b="1">
                        <a:latin typeface="Nunito Sans"/>
                        <a:ea typeface="Nunito Sans"/>
                        <a:cs typeface="Nunito Sans"/>
                        <a:sym typeface="Nunito Sans"/>
                      </a:endParaRPr>
                    </a:p>
                  </a:txBody>
                  <a:tcPr marL="91425" marR="91425" marT="91425" marB="91425"/>
                </a:tc>
                <a:tc>
                  <a:txBody>
                    <a:bodyPr/>
                    <a:lstStyle/>
                    <a:p>
                      <a:pPr marL="0" lvl="0" indent="0" algn="ctr" rtl="0">
                        <a:spcBef>
                          <a:spcPts val="0"/>
                        </a:spcBef>
                        <a:spcAft>
                          <a:spcPts val="0"/>
                        </a:spcAft>
                        <a:buNone/>
                      </a:pPr>
                      <a:r>
                        <a:rPr lang="en-GB" sz="800" b="1">
                          <a:latin typeface="Nunito Sans"/>
                          <a:ea typeface="Nunito Sans"/>
                          <a:cs typeface="Nunito Sans"/>
                          <a:sym typeface="Nunito Sans"/>
                        </a:rPr>
                        <a:t>Past papers</a:t>
                      </a:r>
                      <a:endParaRPr sz="800" b="1">
                        <a:latin typeface="Nunito Sans"/>
                        <a:ea typeface="Nunito Sans"/>
                        <a:cs typeface="Nunito Sans"/>
                        <a:sym typeface="Nunito Sans"/>
                      </a:endParaRPr>
                    </a:p>
                  </a:txBody>
                  <a:tcPr marL="91425" marR="91425" marT="91425" marB="91425" anchor="ct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6"/>
                  </a:ext>
                </a:extLst>
              </a:tr>
            </a:tbl>
          </a:graphicData>
        </a:graphic>
      </p:graphicFrame>
      <p:sp>
        <p:nvSpPr>
          <p:cNvPr id="104" name="Google Shape;104;p20"/>
          <p:cNvSpPr txBox="1"/>
          <p:nvPr/>
        </p:nvSpPr>
        <p:spPr>
          <a:xfrm rot="-5400000">
            <a:off x="11850" y="1272250"/>
            <a:ext cx="8262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b="1">
                <a:solidFill>
                  <a:schemeClr val="lt1"/>
                </a:solidFill>
                <a:latin typeface="Nunito Sans"/>
                <a:ea typeface="Nunito Sans"/>
                <a:cs typeface="Nunito Sans"/>
                <a:sym typeface="Nunito Sans"/>
              </a:rPr>
              <a:t>Week 1</a:t>
            </a:r>
            <a:endParaRPr sz="1000" b="1">
              <a:solidFill>
                <a:schemeClr val="lt1"/>
              </a:solidFill>
              <a:latin typeface="Nunito Sans"/>
              <a:ea typeface="Nunito Sans"/>
              <a:cs typeface="Nunito Sans"/>
              <a:sym typeface="Nunito Sans"/>
            </a:endParaRPr>
          </a:p>
        </p:txBody>
      </p:sp>
      <p:sp>
        <p:nvSpPr>
          <p:cNvPr id="105" name="Google Shape;105;p20"/>
          <p:cNvSpPr txBox="1"/>
          <p:nvPr/>
        </p:nvSpPr>
        <p:spPr>
          <a:xfrm rot="-5400000">
            <a:off x="11850" y="2621400"/>
            <a:ext cx="8262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b="1">
                <a:solidFill>
                  <a:schemeClr val="lt1"/>
                </a:solidFill>
                <a:latin typeface="Nunito Sans"/>
                <a:ea typeface="Nunito Sans"/>
                <a:cs typeface="Nunito Sans"/>
                <a:sym typeface="Nunito Sans"/>
              </a:rPr>
              <a:t>Week 2</a:t>
            </a:r>
            <a:endParaRPr sz="1000" b="1">
              <a:solidFill>
                <a:schemeClr val="lt1"/>
              </a:solidFill>
              <a:latin typeface="Nunito Sans"/>
              <a:ea typeface="Nunito Sans"/>
              <a:cs typeface="Nunito Sans"/>
              <a:sym typeface="Nunito Sans"/>
            </a:endParaRPr>
          </a:p>
        </p:txBody>
      </p:sp>
      <p:sp>
        <p:nvSpPr>
          <p:cNvPr id="106" name="Google Shape;106;p20"/>
          <p:cNvSpPr txBox="1"/>
          <p:nvPr/>
        </p:nvSpPr>
        <p:spPr>
          <a:xfrm rot="-5400000">
            <a:off x="11850" y="3941550"/>
            <a:ext cx="8262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b="1">
                <a:solidFill>
                  <a:schemeClr val="lt1"/>
                </a:solidFill>
                <a:latin typeface="Nunito Sans"/>
                <a:ea typeface="Nunito Sans"/>
                <a:cs typeface="Nunito Sans"/>
                <a:sym typeface="Nunito Sans"/>
              </a:rPr>
              <a:t>Week 3</a:t>
            </a:r>
            <a:endParaRPr sz="1000" b="1">
              <a:solidFill>
                <a:schemeClr val="lt1"/>
              </a:solidFill>
              <a:latin typeface="Nunito Sans"/>
              <a:ea typeface="Nunito Sans"/>
              <a:cs typeface="Nunito Sans"/>
              <a:sym typeface="Nunito Sans"/>
            </a:endParaRPr>
          </a:p>
        </p:txBody>
      </p:sp>
      <p:pic>
        <p:nvPicPr>
          <p:cNvPr id="107" name="Google Shape;107;p20"/>
          <p:cNvPicPr preferRelativeResize="0"/>
          <p:nvPr/>
        </p:nvPicPr>
        <p:blipFill>
          <a:blip r:embed="rId3">
            <a:alphaModFix/>
          </a:blip>
          <a:stretch>
            <a:fillRect/>
          </a:stretch>
        </p:blipFill>
        <p:spPr>
          <a:xfrm>
            <a:off x="683375" y="852550"/>
            <a:ext cx="172525" cy="182672"/>
          </a:xfrm>
          <a:prstGeom prst="rect">
            <a:avLst/>
          </a:prstGeom>
          <a:noFill/>
          <a:ln>
            <a:noFill/>
          </a:ln>
        </p:spPr>
      </p:pic>
      <p:pic>
        <p:nvPicPr>
          <p:cNvPr id="108" name="Google Shape;108;p20"/>
          <p:cNvPicPr preferRelativeResize="0"/>
          <p:nvPr/>
        </p:nvPicPr>
        <p:blipFill>
          <a:blip r:embed="rId4">
            <a:alphaModFix/>
          </a:blip>
          <a:stretch>
            <a:fillRect/>
          </a:stretch>
        </p:blipFill>
        <p:spPr>
          <a:xfrm>
            <a:off x="1932050" y="852549"/>
            <a:ext cx="172525" cy="182672"/>
          </a:xfrm>
          <a:prstGeom prst="rect">
            <a:avLst/>
          </a:prstGeom>
          <a:noFill/>
          <a:ln>
            <a:noFill/>
          </a:ln>
        </p:spPr>
      </p:pic>
      <p:pic>
        <p:nvPicPr>
          <p:cNvPr id="109" name="Google Shape;109;p20"/>
          <p:cNvPicPr preferRelativeResize="0"/>
          <p:nvPr/>
        </p:nvPicPr>
        <p:blipFill>
          <a:blip r:embed="rId5">
            <a:alphaModFix/>
          </a:blip>
          <a:stretch>
            <a:fillRect/>
          </a:stretch>
        </p:blipFill>
        <p:spPr>
          <a:xfrm>
            <a:off x="3118449" y="845821"/>
            <a:ext cx="172525" cy="182672"/>
          </a:xfrm>
          <a:prstGeom prst="rect">
            <a:avLst/>
          </a:prstGeom>
          <a:noFill/>
          <a:ln>
            <a:noFill/>
          </a:ln>
        </p:spPr>
      </p:pic>
      <p:pic>
        <p:nvPicPr>
          <p:cNvPr id="110" name="Google Shape;110;p20"/>
          <p:cNvPicPr preferRelativeResize="0"/>
          <p:nvPr/>
        </p:nvPicPr>
        <p:blipFill rotWithShape="1">
          <a:blip r:embed="rId6">
            <a:alphaModFix/>
          </a:blip>
          <a:srcRect r="-12346" b="-12346"/>
          <a:stretch/>
        </p:blipFill>
        <p:spPr>
          <a:xfrm>
            <a:off x="672725" y="1521612"/>
            <a:ext cx="193825" cy="205225"/>
          </a:xfrm>
          <a:prstGeom prst="rect">
            <a:avLst/>
          </a:prstGeom>
          <a:noFill/>
          <a:ln>
            <a:noFill/>
          </a:ln>
        </p:spPr>
      </p:pic>
      <p:pic>
        <p:nvPicPr>
          <p:cNvPr id="111" name="Google Shape;111;p20"/>
          <p:cNvPicPr preferRelativeResize="0"/>
          <p:nvPr/>
        </p:nvPicPr>
        <p:blipFill>
          <a:blip r:embed="rId7">
            <a:alphaModFix/>
          </a:blip>
          <a:stretch>
            <a:fillRect/>
          </a:stretch>
        </p:blipFill>
        <p:spPr>
          <a:xfrm>
            <a:off x="1932050" y="1532877"/>
            <a:ext cx="172525" cy="182672"/>
          </a:xfrm>
          <a:prstGeom prst="rect">
            <a:avLst/>
          </a:prstGeom>
          <a:noFill/>
          <a:ln>
            <a:noFill/>
          </a:ln>
        </p:spPr>
      </p:pic>
      <p:pic>
        <p:nvPicPr>
          <p:cNvPr id="112" name="Google Shape;112;p20"/>
          <p:cNvPicPr preferRelativeResize="0"/>
          <p:nvPr/>
        </p:nvPicPr>
        <p:blipFill>
          <a:blip r:embed="rId8">
            <a:alphaModFix/>
          </a:blip>
          <a:stretch>
            <a:fillRect/>
          </a:stretch>
        </p:blipFill>
        <p:spPr>
          <a:xfrm>
            <a:off x="7529525" y="2176525"/>
            <a:ext cx="1260600" cy="2458427"/>
          </a:xfrm>
          <a:prstGeom prst="rect">
            <a:avLst/>
          </a:prstGeom>
          <a:noFill/>
          <a:ln>
            <a:noFill/>
          </a:ln>
        </p:spPr>
      </p:pic>
      <p:pic>
        <p:nvPicPr>
          <p:cNvPr id="113" name="Google Shape;113;p20"/>
          <p:cNvPicPr preferRelativeResize="0"/>
          <p:nvPr/>
        </p:nvPicPr>
        <p:blipFill>
          <a:blip r:embed="rId3">
            <a:alphaModFix/>
          </a:blip>
          <a:stretch>
            <a:fillRect/>
          </a:stretch>
        </p:blipFill>
        <p:spPr>
          <a:xfrm>
            <a:off x="672725" y="2176863"/>
            <a:ext cx="172525" cy="182672"/>
          </a:xfrm>
          <a:prstGeom prst="rect">
            <a:avLst/>
          </a:prstGeom>
          <a:noFill/>
          <a:ln>
            <a:noFill/>
          </a:ln>
        </p:spPr>
      </p:pic>
      <p:pic>
        <p:nvPicPr>
          <p:cNvPr id="114" name="Google Shape;114;p20"/>
          <p:cNvPicPr preferRelativeResize="0"/>
          <p:nvPr/>
        </p:nvPicPr>
        <p:blipFill>
          <a:blip r:embed="rId3">
            <a:alphaModFix/>
          </a:blip>
          <a:stretch>
            <a:fillRect/>
          </a:stretch>
        </p:blipFill>
        <p:spPr>
          <a:xfrm>
            <a:off x="672725" y="3514850"/>
            <a:ext cx="172525" cy="182672"/>
          </a:xfrm>
          <a:prstGeom prst="rect">
            <a:avLst/>
          </a:prstGeom>
          <a:noFill/>
          <a:ln>
            <a:noFill/>
          </a:ln>
        </p:spPr>
      </p:pic>
      <p:pic>
        <p:nvPicPr>
          <p:cNvPr id="115" name="Google Shape;115;p20"/>
          <p:cNvPicPr preferRelativeResize="0"/>
          <p:nvPr/>
        </p:nvPicPr>
        <p:blipFill rotWithShape="1">
          <a:blip r:embed="rId6">
            <a:alphaModFix/>
          </a:blip>
          <a:srcRect r="-12346" b="-12346"/>
          <a:stretch/>
        </p:blipFill>
        <p:spPr>
          <a:xfrm>
            <a:off x="662075" y="2861350"/>
            <a:ext cx="193825" cy="205225"/>
          </a:xfrm>
          <a:prstGeom prst="rect">
            <a:avLst/>
          </a:prstGeom>
          <a:noFill/>
          <a:ln>
            <a:noFill/>
          </a:ln>
        </p:spPr>
      </p:pic>
      <p:pic>
        <p:nvPicPr>
          <p:cNvPr id="116" name="Google Shape;116;p20"/>
          <p:cNvPicPr preferRelativeResize="0"/>
          <p:nvPr/>
        </p:nvPicPr>
        <p:blipFill rotWithShape="1">
          <a:blip r:embed="rId6">
            <a:alphaModFix/>
          </a:blip>
          <a:srcRect r="-12346" b="-12346"/>
          <a:stretch/>
        </p:blipFill>
        <p:spPr>
          <a:xfrm>
            <a:off x="662075" y="4169150"/>
            <a:ext cx="193825" cy="205225"/>
          </a:xfrm>
          <a:prstGeom prst="rect">
            <a:avLst/>
          </a:prstGeom>
          <a:noFill/>
          <a:ln>
            <a:noFill/>
          </a:ln>
        </p:spPr>
      </p:pic>
      <p:pic>
        <p:nvPicPr>
          <p:cNvPr id="117" name="Google Shape;117;p20"/>
          <p:cNvPicPr preferRelativeResize="0"/>
          <p:nvPr/>
        </p:nvPicPr>
        <p:blipFill>
          <a:blip r:embed="rId4">
            <a:alphaModFix/>
          </a:blip>
          <a:stretch>
            <a:fillRect/>
          </a:stretch>
        </p:blipFill>
        <p:spPr>
          <a:xfrm>
            <a:off x="1932050" y="2183711"/>
            <a:ext cx="172525" cy="182672"/>
          </a:xfrm>
          <a:prstGeom prst="rect">
            <a:avLst/>
          </a:prstGeom>
          <a:noFill/>
          <a:ln>
            <a:noFill/>
          </a:ln>
        </p:spPr>
      </p:pic>
      <p:pic>
        <p:nvPicPr>
          <p:cNvPr id="118" name="Google Shape;118;p20"/>
          <p:cNvPicPr preferRelativeResize="0"/>
          <p:nvPr/>
        </p:nvPicPr>
        <p:blipFill>
          <a:blip r:embed="rId4">
            <a:alphaModFix/>
          </a:blip>
          <a:stretch>
            <a:fillRect/>
          </a:stretch>
        </p:blipFill>
        <p:spPr>
          <a:xfrm>
            <a:off x="1932050" y="3514861"/>
            <a:ext cx="172525" cy="182672"/>
          </a:xfrm>
          <a:prstGeom prst="rect">
            <a:avLst/>
          </a:prstGeom>
          <a:noFill/>
          <a:ln>
            <a:noFill/>
          </a:ln>
        </p:spPr>
      </p:pic>
      <p:pic>
        <p:nvPicPr>
          <p:cNvPr id="119" name="Google Shape;119;p20"/>
          <p:cNvPicPr preferRelativeResize="0"/>
          <p:nvPr/>
        </p:nvPicPr>
        <p:blipFill>
          <a:blip r:embed="rId4">
            <a:alphaModFix/>
          </a:blip>
          <a:stretch>
            <a:fillRect/>
          </a:stretch>
        </p:blipFill>
        <p:spPr>
          <a:xfrm>
            <a:off x="4304875" y="1532886"/>
            <a:ext cx="172525" cy="182672"/>
          </a:xfrm>
          <a:prstGeom prst="rect">
            <a:avLst/>
          </a:prstGeom>
          <a:noFill/>
          <a:ln>
            <a:noFill/>
          </a:ln>
        </p:spPr>
      </p:pic>
      <p:pic>
        <p:nvPicPr>
          <p:cNvPr id="120" name="Google Shape;120;p20"/>
          <p:cNvPicPr preferRelativeResize="0"/>
          <p:nvPr/>
        </p:nvPicPr>
        <p:blipFill>
          <a:blip r:embed="rId4">
            <a:alphaModFix/>
          </a:blip>
          <a:stretch>
            <a:fillRect/>
          </a:stretch>
        </p:blipFill>
        <p:spPr>
          <a:xfrm>
            <a:off x="4252675" y="2834524"/>
            <a:ext cx="172525" cy="182672"/>
          </a:xfrm>
          <a:prstGeom prst="rect">
            <a:avLst/>
          </a:prstGeom>
          <a:noFill/>
          <a:ln>
            <a:noFill/>
          </a:ln>
        </p:spPr>
      </p:pic>
      <p:pic>
        <p:nvPicPr>
          <p:cNvPr id="121" name="Google Shape;121;p20"/>
          <p:cNvPicPr preferRelativeResize="0"/>
          <p:nvPr/>
        </p:nvPicPr>
        <p:blipFill>
          <a:blip r:embed="rId3">
            <a:alphaModFix/>
          </a:blip>
          <a:stretch>
            <a:fillRect/>
          </a:stretch>
        </p:blipFill>
        <p:spPr>
          <a:xfrm>
            <a:off x="3102988" y="1532875"/>
            <a:ext cx="172525" cy="182672"/>
          </a:xfrm>
          <a:prstGeom prst="rect">
            <a:avLst/>
          </a:prstGeom>
          <a:noFill/>
          <a:ln>
            <a:noFill/>
          </a:ln>
        </p:spPr>
      </p:pic>
      <p:pic>
        <p:nvPicPr>
          <p:cNvPr id="122" name="Google Shape;122;p20"/>
          <p:cNvPicPr preferRelativeResize="0"/>
          <p:nvPr/>
        </p:nvPicPr>
        <p:blipFill>
          <a:blip r:embed="rId3">
            <a:alphaModFix/>
          </a:blip>
          <a:stretch>
            <a:fillRect/>
          </a:stretch>
        </p:blipFill>
        <p:spPr>
          <a:xfrm>
            <a:off x="3092350" y="2845850"/>
            <a:ext cx="172525" cy="182672"/>
          </a:xfrm>
          <a:prstGeom prst="rect">
            <a:avLst/>
          </a:prstGeom>
          <a:noFill/>
          <a:ln>
            <a:noFill/>
          </a:ln>
        </p:spPr>
      </p:pic>
      <p:pic>
        <p:nvPicPr>
          <p:cNvPr id="123" name="Google Shape;123;p20"/>
          <p:cNvPicPr preferRelativeResize="0"/>
          <p:nvPr/>
        </p:nvPicPr>
        <p:blipFill>
          <a:blip r:embed="rId5">
            <a:alphaModFix/>
          </a:blip>
          <a:stretch>
            <a:fillRect/>
          </a:stretch>
        </p:blipFill>
        <p:spPr>
          <a:xfrm>
            <a:off x="3102999" y="2176859"/>
            <a:ext cx="172525" cy="182672"/>
          </a:xfrm>
          <a:prstGeom prst="rect">
            <a:avLst/>
          </a:prstGeom>
          <a:noFill/>
          <a:ln>
            <a:noFill/>
          </a:ln>
        </p:spPr>
      </p:pic>
      <p:pic>
        <p:nvPicPr>
          <p:cNvPr id="124" name="Google Shape;124;p20"/>
          <p:cNvPicPr preferRelativeResize="0"/>
          <p:nvPr/>
        </p:nvPicPr>
        <p:blipFill>
          <a:blip r:embed="rId5">
            <a:alphaModFix/>
          </a:blip>
          <a:stretch>
            <a:fillRect/>
          </a:stretch>
        </p:blipFill>
        <p:spPr>
          <a:xfrm>
            <a:off x="3102999" y="3514859"/>
            <a:ext cx="172525" cy="182672"/>
          </a:xfrm>
          <a:prstGeom prst="rect">
            <a:avLst/>
          </a:prstGeom>
          <a:noFill/>
          <a:ln>
            <a:noFill/>
          </a:ln>
        </p:spPr>
      </p:pic>
      <p:pic>
        <p:nvPicPr>
          <p:cNvPr id="125" name="Google Shape;125;p20"/>
          <p:cNvPicPr preferRelativeResize="0"/>
          <p:nvPr/>
        </p:nvPicPr>
        <p:blipFill>
          <a:blip r:embed="rId5">
            <a:alphaModFix/>
          </a:blip>
          <a:stretch>
            <a:fillRect/>
          </a:stretch>
        </p:blipFill>
        <p:spPr>
          <a:xfrm>
            <a:off x="5412999" y="2820834"/>
            <a:ext cx="172525" cy="182672"/>
          </a:xfrm>
          <a:prstGeom prst="rect">
            <a:avLst/>
          </a:prstGeom>
          <a:noFill/>
          <a:ln>
            <a:noFill/>
          </a:ln>
        </p:spPr>
      </p:pic>
      <p:pic>
        <p:nvPicPr>
          <p:cNvPr id="126" name="Google Shape;126;p20"/>
          <p:cNvPicPr preferRelativeResize="0"/>
          <p:nvPr/>
        </p:nvPicPr>
        <p:blipFill>
          <a:blip r:embed="rId5">
            <a:alphaModFix/>
          </a:blip>
          <a:stretch>
            <a:fillRect/>
          </a:stretch>
        </p:blipFill>
        <p:spPr>
          <a:xfrm>
            <a:off x="5402349" y="1532871"/>
            <a:ext cx="172525" cy="182672"/>
          </a:xfrm>
          <a:prstGeom prst="rect">
            <a:avLst/>
          </a:prstGeom>
          <a:noFill/>
          <a:ln>
            <a:noFill/>
          </a:ln>
        </p:spPr>
      </p:pic>
      <p:pic>
        <p:nvPicPr>
          <p:cNvPr id="127" name="Google Shape;127;p20"/>
          <p:cNvPicPr preferRelativeResize="0"/>
          <p:nvPr/>
        </p:nvPicPr>
        <p:blipFill>
          <a:blip r:embed="rId7">
            <a:alphaModFix/>
          </a:blip>
          <a:stretch>
            <a:fillRect/>
          </a:stretch>
        </p:blipFill>
        <p:spPr>
          <a:xfrm>
            <a:off x="1932025" y="2849277"/>
            <a:ext cx="172525" cy="182672"/>
          </a:xfrm>
          <a:prstGeom prst="rect">
            <a:avLst/>
          </a:prstGeom>
          <a:noFill/>
          <a:ln>
            <a:noFill/>
          </a:ln>
        </p:spPr>
      </p:pic>
      <p:pic>
        <p:nvPicPr>
          <p:cNvPr id="128" name="Google Shape;128;p20"/>
          <p:cNvPicPr preferRelativeResize="0"/>
          <p:nvPr/>
        </p:nvPicPr>
        <p:blipFill>
          <a:blip r:embed="rId7">
            <a:alphaModFix/>
          </a:blip>
          <a:stretch>
            <a:fillRect/>
          </a:stretch>
        </p:blipFill>
        <p:spPr>
          <a:xfrm>
            <a:off x="1932050" y="4180427"/>
            <a:ext cx="172525" cy="182672"/>
          </a:xfrm>
          <a:prstGeom prst="rect">
            <a:avLst/>
          </a:prstGeom>
          <a:noFill/>
          <a:ln>
            <a:noFill/>
          </a:ln>
        </p:spPr>
      </p:pic>
      <p:pic>
        <p:nvPicPr>
          <p:cNvPr id="129" name="Google Shape;129;p20"/>
          <p:cNvPicPr preferRelativeResize="0"/>
          <p:nvPr/>
        </p:nvPicPr>
        <p:blipFill>
          <a:blip r:embed="rId7">
            <a:alphaModFix/>
          </a:blip>
          <a:stretch>
            <a:fillRect/>
          </a:stretch>
        </p:blipFill>
        <p:spPr>
          <a:xfrm>
            <a:off x="5402350" y="845827"/>
            <a:ext cx="172525" cy="182672"/>
          </a:xfrm>
          <a:prstGeom prst="rect">
            <a:avLst/>
          </a:prstGeom>
          <a:noFill/>
          <a:ln>
            <a:noFill/>
          </a:ln>
        </p:spPr>
      </p:pic>
      <p:pic>
        <p:nvPicPr>
          <p:cNvPr id="130" name="Google Shape;130;p20"/>
          <p:cNvPicPr preferRelativeResize="0"/>
          <p:nvPr/>
        </p:nvPicPr>
        <p:blipFill>
          <a:blip r:embed="rId7">
            <a:alphaModFix/>
          </a:blip>
          <a:stretch>
            <a:fillRect/>
          </a:stretch>
        </p:blipFill>
        <p:spPr>
          <a:xfrm>
            <a:off x="5402350" y="2176852"/>
            <a:ext cx="172525" cy="182672"/>
          </a:xfrm>
          <a:prstGeom prst="rect">
            <a:avLst/>
          </a:prstGeom>
          <a:noFill/>
          <a:ln>
            <a:noFill/>
          </a:ln>
        </p:spPr>
      </p:pic>
      <p:pic>
        <p:nvPicPr>
          <p:cNvPr id="131" name="Google Shape;131;p20"/>
          <p:cNvPicPr preferRelativeResize="0"/>
          <p:nvPr/>
        </p:nvPicPr>
        <p:blipFill rotWithShape="1">
          <a:blip r:embed="rId6">
            <a:alphaModFix/>
          </a:blip>
          <a:srcRect r="-12346" b="-12346"/>
          <a:stretch/>
        </p:blipFill>
        <p:spPr>
          <a:xfrm>
            <a:off x="4304850" y="845825"/>
            <a:ext cx="193825" cy="205225"/>
          </a:xfrm>
          <a:prstGeom prst="rect">
            <a:avLst/>
          </a:prstGeom>
          <a:noFill/>
          <a:ln>
            <a:noFill/>
          </a:ln>
        </p:spPr>
      </p:pic>
      <p:pic>
        <p:nvPicPr>
          <p:cNvPr id="132" name="Google Shape;132;p20"/>
          <p:cNvPicPr preferRelativeResize="0"/>
          <p:nvPr/>
        </p:nvPicPr>
        <p:blipFill rotWithShape="1">
          <a:blip r:embed="rId6">
            <a:alphaModFix/>
          </a:blip>
          <a:srcRect r="-12346" b="-12346"/>
          <a:stretch/>
        </p:blipFill>
        <p:spPr>
          <a:xfrm>
            <a:off x="4273950" y="2172437"/>
            <a:ext cx="193825" cy="205225"/>
          </a:xfrm>
          <a:prstGeom prst="rect">
            <a:avLst/>
          </a:prstGeom>
          <a:noFill/>
          <a:ln>
            <a:noFill/>
          </a:ln>
        </p:spPr>
      </p:pic>
      <p:pic>
        <p:nvPicPr>
          <p:cNvPr id="133" name="Google Shape;133;p20"/>
          <p:cNvPicPr preferRelativeResize="0"/>
          <p:nvPr/>
        </p:nvPicPr>
        <p:blipFill>
          <a:blip r:embed="rId9">
            <a:alphaModFix/>
          </a:blip>
          <a:stretch>
            <a:fillRect/>
          </a:stretch>
        </p:blipFill>
        <p:spPr>
          <a:xfrm>
            <a:off x="7529525" y="549025"/>
            <a:ext cx="1260600" cy="149726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graphicFrame>
        <p:nvGraphicFramePr>
          <p:cNvPr id="138" name="Google Shape;138;p21"/>
          <p:cNvGraphicFramePr/>
          <p:nvPr/>
        </p:nvGraphicFramePr>
        <p:xfrm>
          <a:off x="193350" y="415675"/>
          <a:ext cx="7180150" cy="4358405"/>
        </p:xfrm>
        <a:graphic>
          <a:graphicData uri="http://schemas.openxmlformats.org/drawingml/2006/table">
            <a:tbl>
              <a:tblPr>
                <a:noFill/>
                <a:tableStyleId>{66524C80-C18B-4428-85A2-95DE562A2BEF}</a:tableStyleId>
              </a:tblPr>
              <a:tblGrid>
                <a:gridCol w="400950">
                  <a:extLst>
                    <a:ext uri="{9D8B030D-6E8A-4147-A177-3AD203B41FA5}">
                      <a16:colId xmlns:a16="http://schemas.microsoft.com/office/drawing/2014/main" val="20000"/>
                    </a:ext>
                  </a:extLst>
                </a:gridCol>
                <a:gridCol w="1251150">
                  <a:extLst>
                    <a:ext uri="{9D8B030D-6E8A-4147-A177-3AD203B41FA5}">
                      <a16:colId xmlns:a16="http://schemas.microsoft.com/office/drawing/2014/main" val="20001"/>
                    </a:ext>
                  </a:extLst>
                </a:gridCol>
                <a:gridCol w="1167000">
                  <a:extLst>
                    <a:ext uri="{9D8B030D-6E8A-4147-A177-3AD203B41FA5}">
                      <a16:colId xmlns:a16="http://schemas.microsoft.com/office/drawing/2014/main" val="20002"/>
                    </a:ext>
                  </a:extLst>
                </a:gridCol>
                <a:gridCol w="1167000">
                  <a:extLst>
                    <a:ext uri="{9D8B030D-6E8A-4147-A177-3AD203B41FA5}">
                      <a16:colId xmlns:a16="http://schemas.microsoft.com/office/drawing/2014/main" val="20003"/>
                    </a:ext>
                  </a:extLst>
                </a:gridCol>
                <a:gridCol w="1120475">
                  <a:extLst>
                    <a:ext uri="{9D8B030D-6E8A-4147-A177-3AD203B41FA5}">
                      <a16:colId xmlns:a16="http://schemas.microsoft.com/office/drawing/2014/main" val="20004"/>
                    </a:ext>
                  </a:extLst>
                </a:gridCol>
                <a:gridCol w="1195075">
                  <a:extLst>
                    <a:ext uri="{9D8B030D-6E8A-4147-A177-3AD203B41FA5}">
                      <a16:colId xmlns:a16="http://schemas.microsoft.com/office/drawing/2014/main" val="20005"/>
                    </a:ext>
                  </a:extLst>
                </a:gridCol>
                <a:gridCol w="878500">
                  <a:extLst>
                    <a:ext uri="{9D8B030D-6E8A-4147-A177-3AD203B41FA5}">
                      <a16:colId xmlns:a16="http://schemas.microsoft.com/office/drawing/2014/main" val="20006"/>
                    </a:ext>
                  </a:extLst>
                </a:gridCol>
              </a:tblGrid>
              <a:tr h="363100">
                <a:tc>
                  <a:txBody>
                    <a:bodyPr/>
                    <a:lstStyle/>
                    <a:p>
                      <a:pPr marL="0" lvl="0" indent="0" algn="ctr" rtl="0">
                        <a:spcBef>
                          <a:spcPts val="0"/>
                        </a:spcBef>
                        <a:spcAft>
                          <a:spcPts val="0"/>
                        </a:spcAft>
                        <a:buNone/>
                      </a:pPr>
                      <a:endParaRPr sz="8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9217B"/>
                    </a:solidFill>
                  </a:tcPr>
                </a:tc>
                <a:tc>
                  <a:txBody>
                    <a:bodyPr/>
                    <a:lstStyle/>
                    <a:p>
                      <a:pPr marL="0" lvl="0" indent="0" algn="ctr" rtl="0">
                        <a:spcBef>
                          <a:spcPts val="0"/>
                        </a:spcBef>
                        <a:spcAft>
                          <a:spcPts val="0"/>
                        </a:spcAft>
                        <a:buNone/>
                      </a:pPr>
                      <a:r>
                        <a:rPr lang="en-GB" sz="800" b="1">
                          <a:solidFill>
                            <a:schemeClr val="lt1"/>
                          </a:solidFill>
                        </a:rPr>
                        <a:t>M</a:t>
                      </a:r>
                      <a:endParaRPr sz="800" b="1">
                        <a:solidFill>
                          <a:schemeClr val="lt1"/>
                        </a:solidFill>
                      </a:endParaRPr>
                    </a:p>
                  </a:txBody>
                  <a:tcPr marL="91425" marR="91425" marT="91425" marB="91425">
                    <a:lnL w="9525" cap="flat" cmpd="sng">
                      <a:solidFill>
                        <a:srgbClr val="000000"/>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09217B"/>
                    </a:solidFill>
                  </a:tcPr>
                </a:tc>
                <a:tc>
                  <a:txBody>
                    <a:bodyPr/>
                    <a:lstStyle/>
                    <a:p>
                      <a:pPr marL="0" lvl="0" indent="0" algn="ctr" rtl="0">
                        <a:spcBef>
                          <a:spcPts val="0"/>
                        </a:spcBef>
                        <a:spcAft>
                          <a:spcPts val="0"/>
                        </a:spcAft>
                        <a:buNone/>
                      </a:pPr>
                      <a:r>
                        <a:rPr lang="en-GB" sz="800" b="1">
                          <a:solidFill>
                            <a:schemeClr val="lt1"/>
                          </a:solidFill>
                        </a:rPr>
                        <a:t>T</a:t>
                      </a:r>
                      <a:endParaRPr sz="800" b="1">
                        <a:solidFill>
                          <a:schemeClr val="lt1"/>
                        </a:solidFill>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09217B"/>
                    </a:solidFill>
                  </a:tcPr>
                </a:tc>
                <a:tc>
                  <a:txBody>
                    <a:bodyPr/>
                    <a:lstStyle/>
                    <a:p>
                      <a:pPr marL="0" lvl="0" indent="0" algn="ctr" rtl="0">
                        <a:spcBef>
                          <a:spcPts val="0"/>
                        </a:spcBef>
                        <a:spcAft>
                          <a:spcPts val="0"/>
                        </a:spcAft>
                        <a:buNone/>
                      </a:pPr>
                      <a:r>
                        <a:rPr lang="en-GB" sz="800" b="1">
                          <a:solidFill>
                            <a:schemeClr val="lt1"/>
                          </a:solidFill>
                        </a:rPr>
                        <a:t>W</a:t>
                      </a:r>
                      <a:endParaRPr sz="800" b="1">
                        <a:solidFill>
                          <a:schemeClr val="lt1"/>
                        </a:solidFill>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09217B"/>
                    </a:solidFill>
                  </a:tcPr>
                </a:tc>
                <a:tc>
                  <a:txBody>
                    <a:bodyPr/>
                    <a:lstStyle/>
                    <a:p>
                      <a:pPr marL="0" lvl="0" indent="0" algn="ctr" rtl="0">
                        <a:spcBef>
                          <a:spcPts val="0"/>
                        </a:spcBef>
                        <a:spcAft>
                          <a:spcPts val="0"/>
                        </a:spcAft>
                        <a:buNone/>
                      </a:pPr>
                      <a:r>
                        <a:rPr lang="en-GB" sz="800" b="1">
                          <a:solidFill>
                            <a:schemeClr val="lt1"/>
                          </a:solidFill>
                        </a:rPr>
                        <a:t>T</a:t>
                      </a:r>
                      <a:endParaRPr sz="800" b="1">
                        <a:solidFill>
                          <a:schemeClr val="lt1"/>
                        </a:solidFill>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09217B"/>
                    </a:solidFill>
                  </a:tcPr>
                </a:tc>
                <a:tc>
                  <a:txBody>
                    <a:bodyPr/>
                    <a:lstStyle/>
                    <a:p>
                      <a:pPr marL="0" lvl="0" indent="0" algn="ctr" rtl="0">
                        <a:spcBef>
                          <a:spcPts val="0"/>
                        </a:spcBef>
                        <a:spcAft>
                          <a:spcPts val="0"/>
                        </a:spcAft>
                        <a:buNone/>
                      </a:pPr>
                      <a:r>
                        <a:rPr lang="en-GB" sz="800" b="1">
                          <a:solidFill>
                            <a:schemeClr val="lt1"/>
                          </a:solidFill>
                        </a:rPr>
                        <a:t>F</a:t>
                      </a:r>
                      <a:endParaRPr sz="800" b="1">
                        <a:solidFill>
                          <a:schemeClr val="lt1"/>
                        </a:solidFill>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09217B"/>
                    </a:solidFill>
                  </a:tcPr>
                </a:tc>
                <a:tc>
                  <a:txBody>
                    <a:bodyPr/>
                    <a:lstStyle/>
                    <a:p>
                      <a:pPr marL="0" lvl="0" indent="0" algn="ctr" rtl="0">
                        <a:spcBef>
                          <a:spcPts val="0"/>
                        </a:spcBef>
                        <a:spcAft>
                          <a:spcPts val="0"/>
                        </a:spcAft>
                        <a:buNone/>
                      </a:pPr>
                      <a:r>
                        <a:rPr lang="en-GB" sz="800" b="1">
                          <a:solidFill>
                            <a:schemeClr val="lt1"/>
                          </a:solidFill>
                        </a:rPr>
                        <a:t>S</a:t>
                      </a:r>
                      <a:endParaRPr sz="800" b="1">
                        <a:solidFill>
                          <a:schemeClr val="lt1"/>
                        </a:solidFill>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09217B"/>
                    </a:solidFill>
                  </a:tcPr>
                </a:tc>
                <a:extLst>
                  <a:ext uri="{0D108BD9-81ED-4DB2-BD59-A6C34878D82A}">
                    <a16:rowId xmlns:a16="http://schemas.microsoft.com/office/drawing/2014/main" val="10000"/>
                  </a:ext>
                </a:extLst>
              </a:tr>
              <a:tr h="666625">
                <a:tc rowSpan="2">
                  <a:txBody>
                    <a:bodyPr/>
                    <a:lstStyle/>
                    <a:p>
                      <a:pPr marL="0" lvl="0" indent="0" algn="l" rtl="0">
                        <a:spcBef>
                          <a:spcPts val="0"/>
                        </a:spcBef>
                        <a:spcAft>
                          <a:spcPts val="0"/>
                        </a:spcAft>
                        <a:buNone/>
                      </a:pPr>
                      <a:endParaRPr sz="800">
                        <a:latin typeface="Nunito Sans"/>
                        <a:ea typeface="Nunito Sans"/>
                        <a:cs typeface="Nunito Sans"/>
                        <a:sym typeface="Nunito Sans"/>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9217B"/>
                    </a:solidFill>
                  </a:tcPr>
                </a:tc>
                <a:tc>
                  <a:txBody>
                    <a:bodyPr/>
                    <a:lstStyle/>
                    <a:p>
                      <a:pPr marL="0" lvl="0" indent="0" algn="l" rtl="0">
                        <a:spcBef>
                          <a:spcPts val="0"/>
                        </a:spcBef>
                        <a:spcAft>
                          <a:spcPts val="0"/>
                        </a:spcAft>
                        <a:buNone/>
                      </a:pPr>
                      <a:r>
                        <a:rPr lang="en-GB" sz="800" i="1">
                          <a:latin typeface="Kalam"/>
                          <a:ea typeface="Kalam"/>
                          <a:cs typeface="Kalam"/>
                          <a:sym typeface="Kalam"/>
                        </a:rPr>
                        <a:t>     Pythagoras</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Review</a:t>
                      </a:r>
                      <a:endParaRPr sz="800" b="1">
                        <a:latin typeface="Nunito Sans"/>
                        <a:ea typeface="Nunito Sans"/>
                        <a:cs typeface="Nunito Sans"/>
                        <a:sym typeface="Nunito Sans"/>
                      </a:endParaRPr>
                    </a:p>
                  </a:txBody>
                  <a:tcPr marL="91425" marR="91425" marT="91425" marB="91425">
                    <a:lnL w="9525" cap="flat" cmpd="sng">
                      <a:solidFill>
                        <a:srgbClr val="000000"/>
                      </a:solidFill>
                      <a:prstDash val="solid"/>
                      <a:round/>
                      <a:headEnd type="none" w="sm" len="sm"/>
                      <a:tailEnd type="none" w="sm" len="sm"/>
                    </a:lnL>
                    <a:lnT w="9525" cap="flat" cmpd="sng">
                      <a:solidFill>
                        <a:schemeClr val="dk1"/>
                      </a:solidFill>
                      <a:prstDash val="solid"/>
                      <a:round/>
                      <a:headEnd type="none" w="sm" len="sm"/>
                      <a:tailEnd type="none" w="sm" len="sm"/>
                    </a:lnT>
                  </a:tcPr>
                </a:tc>
                <a:tc>
                  <a:txBody>
                    <a:bodyPr/>
                    <a:lstStyle/>
                    <a:p>
                      <a:pPr marL="0" lvl="0" indent="0" algn="l" rtl="0">
                        <a:spcBef>
                          <a:spcPts val="0"/>
                        </a:spcBef>
                        <a:spcAft>
                          <a:spcPts val="0"/>
                        </a:spcAft>
                        <a:buNone/>
                      </a:pPr>
                      <a:r>
                        <a:rPr lang="en-GB" sz="800" i="1">
                          <a:latin typeface="Kalam"/>
                          <a:ea typeface="Kalam"/>
                          <a:cs typeface="Kalam"/>
                          <a:sym typeface="Kalam"/>
                        </a:rPr>
                        <a:t>     Index Laws</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Review</a:t>
                      </a:r>
                      <a:endParaRPr sz="800" b="1">
                        <a:latin typeface="Nunito Sans"/>
                        <a:ea typeface="Nunito Sans"/>
                        <a:cs typeface="Nunito Sans"/>
                        <a:sym typeface="Nunito Sans"/>
                      </a:endParaRPr>
                    </a:p>
                  </a:txBody>
                  <a:tcPr marL="91425" marR="91425" marT="91425" marB="91425">
                    <a:lnT w="9525" cap="flat" cmpd="sng">
                      <a:solidFill>
                        <a:schemeClr val="dk1"/>
                      </a:solidFill>
                      <a:prstDash val="solid"/>
                      <a:round/>
                      <a:headEnd type="none" w="sm" len="sm"/>
                      <a:tailEnd type="none" w="sm" len="sm"/>
                    </a:lnT>
                  </a:tcPr>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Sector area</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Review</a:t>
                      </a:r>
                      <a:endParaRPr sz="800" b="1">
                        <a:latin typeface="Nunito Sans"/>
                        <a:ea typeface="Nunito Sans"/>
                        <a:cs typeface="Nunito Sans"/>
                        <a:sym typeface="Nunito Sans"/>
                      </a:endParaRPr>
                    </a:p>
                  </a:txBody>
                  <a:tcPr marL="91425" marR="91425" marT="91425" marB="91425">
                    <a:lnT w="9525" cap="flat" cmpd="sng">
                      <a:solidFill>
                        <a:schemeClr val="dk1"/>
                      </a:solidFill>
                      <a:prstDash val="solid"/>
                      <a:round/>
                      <a:headEnd type="none" w="sm" len="sm"/>
                      <a:tailEnd type="none" w="sm" len="sm"/>
                    </a:lnT>
                  </a:tcPr>
                </a:tc>
                <a:tc>
                  <a:txBody>
                    <a:bodyPr/>
                    <a:lstStyle/>
                    <a:p>
                      <a:pPr marL="0" lvl="0" indent="0" algn="l" rtl="0">
                        <a:spcBef>
                          <a:spcPts val="0"/>
                        </a:spcBef>
                        <a:spcAft>
                          <a:spcPts val="0"/>
                        </a:spcAft>
                        <a:buNone/>
                      </a:pPr>
                      <a:r>
                        <a:rPr lang="en-GB" sz="800" i="1">
                          <a:latin typeface="Kalam"/>
                          <a:ea typeface="Kalam"/>
                          <a:cs typeface="Kalam"/>
                          <a:sym typeface="Kalam"/>
                        </a:rPr>
                        <a:t>      Sim. eqns</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Worked examples</a:t>
                      </a:r>
                      <a:endParaRPr sz="800" b="1">
                        <a:latin typeface="Nunito Sans"/>
                        <a:ea typeface="Nunito Sans"/>
                        <a:cs typeface="Nunito Sans"/>
                        <a:sym typeface="Nunito Sans"/>
                      </a:endParaRPr>
                    </a:p>
                  </a:txBody>
                  <a:tcPr marL="91425" marR="91425" marT="91425" marB="91425">
                    <a:lnT w="9525" cap="flat" cmpd="sng">
                      <a:solidFill>
                        <a:schemeClr val="dk1"/>
                      </a:solidFill>
                      <a:prstDash val="solid"/>
                      <a:round/>
                      <a:headEnd type="none" w="sm" len="sm"/>
                      <a:tailEnd type="none" w="sm" len="sm"/>
                    </a:lnT>
                  </a:tcPr>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Surds</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Worked examples</a:t>
                      </a:r>
                      <a:endParaRPr sz="800" b="1">
                        <a:latin typeface="Nunito Sans"/>
                        <a:ea typeface="Nunito Sans"/>
                        <a:cs typeface="Nunito Sans"/>
                        <a:sym typeface="Nunito Sans"/>
                      </a:endParaRPr>
                    </a:p>
                  </a:txBody>
                  <a:tcPr marL="91425" marR="91425" marT="91425" marB="91425">
                    <a:lnT w="9525" cap="flat" cmpd="sng">
                      <a:solidFill>
                        <a:schemeClr val="dk1"/>
                      </a:solidFill>
                      <a:prstDash val="solid"/>
                      <a:round/>
                      <a:headEnd type="none" w="sm" len="sm"/>
                      <a:tailEnd type="none" w="sm" len="sm"/>
                    </a:lnT>
                  </a:tcPr>
                </a:tc>
                <a:tc rowSpan="2">
                  <a:txBody>
                    <a:bodyPr/>
                    <a:lstStyle/>
                    <a:p>
                      <a:pPr marL="0" lvl="0" indent="0" algn="ctr" rtl="0">
                        <a:spcBef>
                          <a:spcPts val="0"/>
                        </a:spcBef>
                        <a:spcAft>
                          <a:spcPts val="0"/>
                        </a:spcAft>
                        <a:buNone/>
                      </a:pPr>
                      <a:r>
                        <a:rPr lang="en-GB" sz="800" b="1">
                          <a:latin typeface="Nunito Sans"/>
                          <a:ea typeface="Nunito Sans"/>
                          <a:cs typeface="Nunito Sans"/>
                          <a:sym typeface="Nunito Sans"/>
                        </a:rPr>
                        <a:t>Flashcard review</a:t>
                      </a:r>
                      <a:endParaRPr sz="800" b="1">
                        <a:latin typeface="Nunito Sans"/>
                        <a:ea typeface="Nunito Sans"/>
                        <a:cs typeface="Nunito Sans"/>
                        <a:sym typeface="Nunito Sans"/>
                      </a:endParaRPr>
                    </a:p>
                  </a:txBody>
                  <a:tcPr marL="91425" marR="91425" marT="91425" marB="91425" anchor="ctr">
                    <a:lnT w="9525" cap="flat" cmpd="sng">
                      <a:solidFill>
                        <a:schemeClr val="dk1"/>
                      </a:solidFill>
                      <a:prstDash val="solid"/>
                      <a:round/>
                      <a:headEnd type="none" w="sm" len="sm"/>
                      <a:tailEnd type="none" w="sm" len="sm"/>
                    </a:lnT>
                  </a:tcPr>
                </a:tc>
                <a:extLst>
                  <a:ext uri="{0D108BD9-81ED-4DB2-BD59-A6C34878D82A}">
                    <a16:rowId xmlns:a16="http://schemas.microsoft.com/office/drawing/2014/main" val="10001"/>
                  </a:ext>
                </a:extLst>
              </a:tr>
              <a:tr h="658450">
                <a:tc vMerge="1">
                  <a:txBody>
                    <a:bodyPr/>
                    <a:lstStyle/>
                    <a:p>
                      <a:endParaRPr lang="en-US"/>
                    </a:p>
                  </a:txBody>
                  <a:tcPr/>
                </a:tc>
                <a:tc>
                  <a:txBody>
                    <a:bodyPr/>
                    <a:lstStyle/>
                    <a:p>
                      <a:pPr marL="0" lvl="0" indent="0" algn="l" rtl="0">
                        <a:spcBef>
                          <a:spcPts val="0"/>
                        </a:spcBef>
                        <a:spcAft>
                          <a:spcPts val="0"/>
                        </a:spcAft>
                        <a:buNone/>
                      </a:pPr>
                      <a:r>
                        <a:rPr lang="en-GB" sz="800" i="1">
                          <a:latin typeface="Kalam"/>
                          <a:ea typeface="Kalam"/>
                          <a:cs typeface="Kalam"/>
                          <a:sym typeface="Kalam"/>
                        </a:rPr>
                        <a:t>    Sim. eqns</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Review</a:t>
                      </a:r>
                      <a:endParaRPr sz="800" b="1">
                        <a:latin typeface="Nunito Sans"/>
                        <a:ea typeface="Nunito Sans"/>
                        <a:cs typeface="Nunito Sans"/>
                        <a:sym typeface="Nunito Sans"/>
                      </a:endParaRPr>
                    </a:p>
                  </a:txBody>
                  <a:tcPr marL="91425" marR="91425" marT="91425" marB="91425">
                    <a:lnL w="9525" cap="flat" cmpd="sng">
                      <a:solidFill>
                        <a:srgbClr val="000000"/>
                      </a:solidFill>
                      <a:prstDash val="solid"/>
                      <a:round/>
                      <a:headEnd type="none" w="sm" len="sm"/>
                      <a:tailEnd type="none" w="sm" len="sm"/>
                    </a:lnL>
                  </a:tcPr>
                </a:tc>
                <a:tc>
                  <a:txBody>
                    <a:bodyPr/>
                    <a:lstStyle/>
                    <a:p>
                      <a:pPr marL="0" lvl="0" indent="0" algn="l" rtl="0">
                        <a:spcBef>
                          <a:spcPts val="0"/>
                        </a:spcBef>
                        <a:spcAft>
                          <a:spcPts val="0"/>
                        </a:spcAft>
                        <a:buNone/>
                      </a:pPr>
                      <a:r>
                        <a:rPr lang="en-GB" sz="800" i="1">
                          <a:latin typeface="Kalam"/>
                          <a:ea typeface="Kalam"/>
                          <a:cs typeface="Kalam"/>
                          <a:sym typeface="Kalam"/>
                        </a:rPr>
                        <a:t>     Surds</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Review</a:t>
                      </a:r>
                      <a:endParaRPr sz="800"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Pythagoras</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Worked examples</a:t>
                      </a:r>
                      <a:endParaRPr sz="800"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Index Laws</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Worked examples</a:t>
                      </a:r>
                      <a:endParaRPr sz="800"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Sector area</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Worked examples</a:t>
                      </a:r>
                      <a:endParaRPr sz="800" b="1">
                        <a:latin typeface="Nunito Sans"/>
                        <a:ea typeface="Nunito Sans"/>
                        <a:cs typeface="Nunito Sans"/>
                        <a:sym typeface="Nunito Sans"/>
                      </a:endParaRPr>
                    </a:p>
                  </a:txBody>
                  <a:tcPr marL="91425" marR="91425" marT="91425" marB="91425"/>
                </a:tc>
                <a:tc vMerge="1">
                  <a:txBody>
                    <a:bodyPr/>
                    <a:lstStyle/>
                    <a:p>
                      <a:endParaRPr lang="en-US"/>
                    </a:p>
                  </a:txBody>
                  <a:tcPr/>
                </a:tc>
                <a:extLst>
                  <a:ext uri="{0D108BD9-81ED-4DB2-BD59-A6C34878D82A}">
                    <a16:rowId xmlns:a16="http://schemas.microsoft.com/office/drawing/2014/main" val="10002"/>
                  </a:ext>
                </a:extLst>
              </a:tr>
              <a:tr h="655800">
                <a:tc rowSpan="2">
                  <a:txBody>
                    <a:bodyPr/>
                    <a:lstStyle/>
                    <a:p>
                      <a:pPr marL="0" lvl="0" indent="0" algn="l" rtl="0">
                        <a:spcBef>
                          <a:spcPts val="0"/>
                        </a:spcBef>
                        <a:spcAft>
                          <a:spcPts val="0"/>
                        </a:spcAft>
                        <a:buNone/>
                      </a:pPr>
                      <a:endParaRPr sz="800">
                        <a:latin typeface="Nunito Sans"/>
                        <a:ea typeface="Nunito Sans"/>
                        <a:cs typeface="Nunito Sans"/>
                        <a:sym typeface="Nunito Sans"/>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9217B"/>
                    </a:solidFill>
                  </a:tcPr>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   Pythagoras</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Skills worksheet</a:t>
                      </a:r>
                      <a:endParaRPr sz="800" b="1">
                        <a:latin typeface="Nunito Sans"/>
                        <a:ea typeface="Nunito Sans"/>
                        <a:cs typeface="Nunito Sans"/>
                        <a:sym typeface="Nunito Sans"/>
                      </a:endParaRPr>
                    </a:p>
                  </a:txBody>
                  <a:tcPr marL="91425" marR="91425" marT="91425" marB="91425">
                    <a:lnL w="9525" cap="flat" cmpd="sng">
                      <a:solidFill>
                        <a:srgbClr val="000000"/>
                      </a:solidFill>
                      <a:prstDash val="solid"/>
                      <a:round/>
                      <a:headEnd type="none" w="sm" len="sm"/>
                      <a:tailEnd type="none" w="sm" len="sm"/>
                    </a:lnL>
                  </a:tcPr>
                </a:tc>
                <a:tc>
                  <a:txBody>
                    <a:bodyPr/>
                    <a:lstStyle/>
                    <a:p>
                      <a:pPr marL="0" lvl="0" indent="0" algn="l" rtl="0">
                        <a:spcBef>
                          <a:spcPts val="0"/>
                        </a:spcBef>
                        <a:spcAft>
                          <a:spcPts val="0"/>
                        </a:spcAft>
                        <a:buNone/>
                      </a:pPr>
                      <a:r>
                        <a:rPr lang="en-GB" sz="800" i="1">
                          <a:latin typeface="Kalam"/>
                          <a:ea typeface="Kalam"/>
                          <a:cs typeface="Kalam"/>
                          <a:sym typeface="Kalam"/>
                        </a:rPr>
                        <a:t>     Index Laws</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Skills worksheet</a:t>
                      </a:r>
                      <a:endParaRPr sz="800"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Sector area</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Skills worksheet</a:t>
                      </a:r>
                      <a:endParaRPr sz="800"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    Sim eqns.</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Applied questions</a:t>
                      </a:r>
                      <a:endParaRPr sz="800"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Surds</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Applied questions</a:t>
                      </a:r>
                      <a:endParaRPr sz="800" b="1">
                        <a:latin typeface="Nunito Sans"/>
                        <a:ea typeface="Nunito Sans"/>
                        <a:cs typeface="Nunito Sans"/>
                        <a:sym typeface="Nunito Sans"/>
                      </a:endParaRPr>
                    </a:p>
                  </a:txBody>
                  <a:tcPr marL="91425" marR="91425" marT="91425" marB="91425"/>
                </a:tc>
                <a:tc rowSpan="2">
                  <a:txBody>
                    <a:bodyPr/>
                    <a:lstStyle/>
                    <a:p>
                      <a:pPr marL="0" lvl="0" indent="0" algn="ctr" rtl="0">
                        <a:spcBef>
                          <a:spcPts val="0"/>
                        </a:spcBef>
                        <a:spcAft>
                          <a:spcPts val="0"/>
                        </a:spcAft>
                        <a:buNone/>
                      </a:pPr>
                      <a:r>
                        <a:rPr lang="en-GB" sz="800" b="1">
                          <a:latin typeface="Nunito Sans"/>
                          <a:ea typeface="Nunito Sans"/>
                          <a:cs typeface="Nunito Sans"/>
                          <a:sym typeface="Nunito Sans"/>
                        </a:rPr>
                        <a:t>Flashcard review</a:t>
                      </a:r>
                      <a:endParaRPr sz="800" b="1">
                        <a:latin typeface="Nunito Sans"/>
                        <a:ea typeface="Nunito Sans"/>
                        <a:cs typeface="Nunito Sans"/>
                        <a:sym typeface="Nunito Sans"/>
                      </a:endParaRPr>
                    </a:p>
                  </a:txBody>
                  <a:tcPr marL="91425" marR="91425" marT="91425" marB="91425" anchor="ctr"/>
                </a:tc>
                <a:extLst>
                  <a:ext uri="{0D108BD9-81ED-4DB2-BD59-A6C34878D82A}">
                    <a16:rowId xmlns:a16="http://schemas.microsoft.com/office/drawing/2014/main" val="10003"/>
                  </a:ext>
                </a:extLst>
              </a:tr>
              <a:tr h="671475">
                <a:tc vMerge="1">
                  <a:txBody>
                    <a:bodyPr/>
                    <a:lstStyle/>
                    <a:p>
                      <a:endParaRPr lang="en-US"/>
                    </a:p>
                  </a:txBody>
                  <a:tcPr/>
                </a:tc>
                <a:tc>
                  <a:txBody>
                    <a:bodyPr/>
                    <a:lstStyle/>
                    <a:p>
                      <a:pPr marL="0" lvl="0" indent="0" algn="l" rtl="0">
                        <a:spcBef>
                          <a:spcPts val="0"/>
                        </a:spcBef>
                        <a:spcAft>
                          <a:spcPts val="0"/>
                        </a:spcAft>
                        <a:buNone/>
                      </a:pPr>
                      <a:r>
                        <a:rPr lang="en-GB" sz="800">
                          <a:latin typeface="Kalam"/>
                          <a:ea typeface="Kalam"/>
                          <a:cs typeface="Kalam"/>
                          <a:sym typeface="Kalam"/>
                        </a:rPr>
                        <a:t>    S</a:t>
                      </a:r>
                      <a:r>
                        <a:rPr lang="en-GB" sz="800" i="1">
                          <a:latin typeface="Kalam"/>
                          <a:ea typeface="Kalam"/>
                          <a:cs typeface="Kalam"/>
                          <a:sym typeface="Kalam"/>
                        </a:rPr>
                        <a:t>im. eqns</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Skills worksheet</a:t>
                      </a:r>
                      <a:endParaRPr sz="800" b="1">
                        <a:latin typeface="Nunito Sans"/>
                        <a:ea typeface="Nunito Sans"/>
                        <a:cs typeface="Nunito Sans"/>
                        <a:sym typeface="Nunito Sans"/>
                      </a:endParaRPr>
                    </a:p>
                  </a:txBody>
                  <a:tcPr marL="91425" marR="91425" marT="91425" marB="91425">
                    <a:lnL w="9525" cap="flat" cmpd="sng">
                      <a:solidFill>
                        <a:srgbClr val="000000"/>
                      </a:solidFill>
                      <a:prstDash val="solid"/>
                      <a:round/>
                      <a:headEnd type="none" w="sm" len="sm"/>
                      <a:tailEnd type="none" w="sm" len="sm"/>
                    </a:lnL>
                  </a:tcPr>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Surds</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Skills worksheet</a:t>
                      </a:r>
                      <a:endParaRPr sz="800"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   Pythagoras</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Applied questions</a:t>
                      </a:r>
                      <a:endParaRPr sz="800"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Index Laws</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Applied questions</a:t>
                      </a:r>
                      <a:endParaRPr sz="800"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Sector area</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Applied questions</a:t>
                      </a:r>
                      <a:endParaRPr sz="800" b="1">
                        <a:latin typeface="Nunito Sans"/>
                        <a:ea typeface="Nunito Sans"/>
                        <a:cs typeface="Nunito Sans"/>
                        <a:sym typeface="Nunito Sans"/>
                      </a:endParaRPr>
                    </a:p>
                  </a:txBody>
                  <a:tcPr marL="91425" marR="91425" marT="91425" marB="91425"/>
                </a:tc>
                <a:tc vMerge="1">
                  <a:txBody>
                    <a:bodyPr/>
                    <a:lstStyle/>
                    <a:p>
                      <a:endParaRPr lang="en-US"/>
                    </a:p>
                  </a:txBody>
                  <a:tcPr/>
                </a:tc>
                <a:extLst>
                  <a:ext uri="{0D108BD9-81ED-4DB2-BD59-A6C34878D82A}">
                    <a16:rowId xmlns:a16="http://schemas.microsoft.com/office/drawing/2014/main" val="10004"/>
                  </a:ext>
                </a:extLst>
              </a:tr>
              <a:tr h="356200">
                <a:tc rowSpan="2">
                  <a:txBody>
                    <a:bodyPr/>
                    <a:lstStyle/>
                    <a:p>
                      <a:pPr marL="0" lvl="0" indent="0" algn="l" rtl="0">
                        <a:spcBef>
                          <a:spcPts val="0"/>
                        </a:spcBef>
                        <a:spcAft>
                          <a:spcPts val="0"/>
                        </a:spcAft>
                        <a:buNone/>
                      </a:pPr>
                      <a:endParaRPr sz="800">
                        <a:latin typeface="Nunito Sans"/>
                        <a:ea typeface="Nunito Sans"/>
                        <a:cs typeface="Nunito Sans"/>
                        <a:sym typeface="Nunito Sans"/>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9217B"/>
                    </a:solidFill>
                  </a:tcPr>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Pythagoras</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Exam worksheet</a:t>
                      </a:r>
                      <a:endParaRPr sz="800" b="1">
                        <a:latin typeface="Nunito Sans"/>
                        <a:ea typeface="Nunito Sans"/>
                        <a:cs typeface="Nunito Sans"/>
                        <a:sym typeface="Nunito Sans"/>
                      </a:endParaRPr>
                    </a:p>
                  </a:txBody>
                  <a:tcPr marL="91425" marR="91425" marT="91425" marB="91425">
                    <a:lnL w="9525" cap="flat" cmpd="sng">
                      <a:solidFill>
                        <a:srgbClr val="000000"/>
                      </a:solidFill>
                      <a:prstDash val="solid"/>
                      <a:round/>
                      <a:headEnd type="none" w="sm" len="sm"/>
                      <a:tailEnd type="none" w="sm" len="sm"/>
                    </a:lnL>
                  </a:tcPr>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Index Laws</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Exam worksheet</a:t>
                      </a:r>
                      <a:endParaRPr sz="800" b="1">
                        <a:latin typeface="Nunito Sans"/>
                        <a:ea typeface="Nunito Sans"/>
                        <a:cs typeface="Nunito Sans"/>
                        <a:sym typeface="Nunito Sans"/>
                      </a:endParaRPr>
                    </a:p>
                  </a:txBody>
                  <a:tcPr marL="91425" marR="91425" marT="91425" marB="91425"/>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Sector area</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Exam worksheet</a:t>
                      </a:r>
                      <a:endParaRPr sz="800" b="1">
                        <a:latin typeface="Nunito Sans"/>
                        <a:ea typeface="Nunito Sans"/>
                        <a:cs typeface="Nunito Sans"/>
                        <a:sym typeface="Nunito Sans"/>
                      </a:endParaRPr>
                    </a:p>
                    <a:p>
                      <a:pPr marL="0" lvl="0" indent="0" algn="l" rtl="0">
                        <a:spcBef>
                          <a:spcPts val="0"/>
                        </a:spcBef>
                        <a:spcAft>
                          <a:spcPts val="0"/>
                        </a:spcAft>
                        <a:buNone/>
                      </a:pPr>
                      <a:endParaRPr sz="800">
                        <a:latin typeface="Kalam"/>
                        <a:ea typeface="Kalam"/>
                        <a:cs typeface="Kalam"/>
                        <a:sym typeface="Kalam"/>
                      </a:endParaRPr>
                    </a:p>
                  </a:txBody>
                  <a:tcPr marL="91425" marR="91425" marT="91425" marB="91425"/>
                </a:tc>
                <a:tc rowSpan="2">
                  <a:txBody>
                    <a:bodyPr/>
                    <a:lstStyle/>
                    <a:p>
                      <a:pPr marL="0" lvl="0" indent="0" algn="ctr" rtl="0">
                        <a:spcBef>
                          <a:spcPts val="0"/>
                        </a:spcBef>
                        <a:spcAft>
                          <a:spcPts val="0"/>
                        </a:spcAft>
                        <a:buNone/>
                      </a:pPr>
                      <a:r>
                        <a:rPr lang="en-GB" sz="800" b="1">
                          <a:latin typeface="Nunito Sans"/>
                          <a:ea typeface="Nunito Sans"/>
                          <a:cs typeface="Nunito Sans"/>
                          <a:sym typeface="Nunito Sans"/>
                        </a:rPr>
                        <a:t>Past papers</a:t>
                      </a:r>
                      <a:endParaRPr sz="800" b="1">
                        <a:latin typeface="Nunito Sans"/>
                        <a:ea typeface="Nunito Sans"/>
                        <a:cs typeface="Nunito Sans"/>
                        <a:sym typeface="Nunito Sans"/>
                      </a:endParaRPr>
                    </a:p>
                  </a:txBody>
                  <a:tcPr marL="91425" marR="91425" marT="91425" marB="91425" anchor="ctr"/>
                </a:tc>
                <a:tc rowSpan="2">
                  <a:txBody>
                    <a:bodyPr/>
                    <a:lstStyle/>
                    <a:p>
                      <a:pPr marL="0" lvl="0" indent="0" algn="ctr" rtl="0">
                        <a:spcBef>
                          <a:spcPts val="0"/>
                        </a:spcBef>
                        <a:spcAft>
                          <a:spcPts val="0"/>
                        </a:spcAft>
                        <a:buNone/>
                      </a:pPr>
                      <a:r>
                        <a:rPr lang="en-GB" sz="800" b="1">
                          <a:latin typeface="Nunito Sans"/>
                          <a:ea typeface="Nunito Sans"/>
                          <a:cs typeface="Nunito Sans"/>
                          <a:sym typeface="Nunito Sans"/>
                        </a:rPr>
                        <a:t>Past papers</a:t>
                      </a:r>
                      <a:endParaRPr sz="800" b="1">
                        <a:latin typeface="Nunito Sans"/>
                        <a:ea typeface="Nunito Sans"/>
                        <a:cs typeface="Nunito Sans"/>
                        <a:sym typeface="Nunito Sans"/>
                      </a:endParaRPr>
                    </a:p>
                  </a:txBody>
                  <a:tcPr marL="91425" marR="91425" marT="91425" marB="91425" anchor="ctr"/>
                </a:tc>
                <a:tc rowSpan="2">
                  <a:txBody>
                    <a:bodyPr/>
                    <a:lstStyle/>
                    <a:p>
                      <a:pPr marL="0" lvl="0" indent="0" algn="ctr" rtl="0">
                        <a:spcBef>
                          <a:spcPts val="0"/>
                        </a:spcBef>
                        <a:spcAft>
                          <a:spcPts val="0"/>
                        </a:spcAft>
                        <a:buNone/>
                      </a:pPr>
                      <a:r>
                        <a:rPr lang="en-GB" sz="800" b="1">
                          <a:latin typeface="Nunito Sans"/>
                          <a:ea typeface="Nunito Sans"/>
                          <a:cs typeface="Nunito Sans"/>
                          <a:sym typeface="Nunito Sans"/>
                        </a:rPr>
                        <a:t>Flashcard review</a:t>
                      </a:r>
                      <a:endParaRPr sz="800" b="1">
                        <a:latin typeface="Nunito Sans"/>
                        <a:ea typeface="Nunito Sans"/>
                        <a:cs typeface="Nunito Sans"/>
                        <a:sym typeface="Nunito Sans"/>
                      </a:endParaRPr>
                    </a:p>
                  </a:txBody>
                  <a:tcPr marL="91425" marR="91425" marT="91425" marB="91425" anchor="ctr"/>
                </a:tc>
                <a:extLst>
                  <a:ext uri="{0D108BD9-81ED-4DB2-BD59-A6C34878D82A}">
                    <a16:rowId xmlns:a16="http://schemas.microsoft.com/office/drawing/2014/main" val="10005"/>
                  </a:ext>
                </a:extLst>
              </a:tr>
              <a:tr h="672425">
                <a:tc vMerge="1">
                  <a:txBody>
                    <a:bodyPr/>
                    <a:lstStyle/>
                    <a:p>
                      <a:endParaRPr lang="en-US"/>
                    </a:p>
                  </a:txBody>
                  <a:tcPr/>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  Sim. eqns</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Exam worksheet</a:t>
                      </a:r>
                      <a:endParaRPr sz="800" b="1">
                        <a:latin typeface="Nunito Sans"/>
                        <a:ea typeface="Nunito Sans"/>
                        <a:cs typeface="Nunito Sans"/>
                        <a:sym typeface="Nunito Sans"/>
                      </a:endParaRPr>
                    </a:p>
                  </a:txBody>
                  <a:tcPr marL="91425" marR="91425" marT="91425" marB="91425">
                    <a:lnL w="9525" cap="flat" cmpd="sng">
                      <a:solidFill>
                        <a:srgbClr val="000000"/>
                      </a:solidFill>
                      <a:prstDash val="solid"/>
                      <a:round/>
                      <a:headEnd type="none" w="sm" len="sm"/>
                      <a:tailEnd type="none" w="sm" len="sm"/>
                    </a:lnL>
                  </a:tcPr>
                </a:tc>
                <a:tc>
                  <a:txBody>
                    <a:bodyPr/>
                    <a:lstStyle/>
                    <a:p>
                      <a:pPr marL="0" lvl="0" indent="0" algn="l" rtl="0">
                        <a:spcBef>
                          <a:spcPts val="0"/>
                        </a:spcBef>
                        <a:spcAft>
                          <a:spcPts val="0"/>
                        </a:spcAft>
                        <a:buNone/>
                      </a:pPr>
                      <a:r>
                        <a:rPr lang="en-GB" sz="800">
                          <a:latin typeface="Kalam"/>
                          <a:ea typeface="Kalam"/>
                          <a:cs typeface="Kalam"/>
                          <a:sym typeface="Kalam"/>
                        </a:rPr>
                        <a:t>  </a:t>
                      </a:r>
                      <a:r>
                        <a:rPr lang="en-GB" sz="800" i="1">
                          <a:latin typeface="Kalam"/>
                          <a:ea typeface="Kalam"/>
                          <a:cs typeface="Kalam"/>
                          <a:sym typeface="Kalam"/>
                        </a:rPr>
                        <a:t>   Surds</a:t>
                      </a:r>
                      <a:endParaRPr sz="800" i="1">
                        <a:latin typeface="Kalam"/>
                        <a:ea typeface="Kalam"/>
                        <a:cs typeface="Kalam"/>
                        <a:sym typeface="Kalam"/>
                      </a:endParaRPr>
                    </a:p>
                    <a:p>
                      <a:pPr marL="0" lvl="0" indent="0" algn="l" rtl="0">
                        <a:spcBef>
                          <a:spcPts val="0"/>
                        </a:spcBef>
                        <a:spcAft>
                          <a:spcPts val="0"/>
                        </a:spcAft>
                        <a:buNone/>
                      </a:pPr>
                      <a:endParaRPr sz="800">
                        <a:latin typeface="Kalam"/>
                        <a:ea typeface="Kalam"/>
                        <a:cs typeface="Kalam"/>
                        <a:sym typeface="Kalam"/>
                      </a:endParaRPr>
                    </a:p>
                    <a:p>
                      <a:pPr marL="0" lvl="0" indent="0" algn="l" rtl="0">
                        <a:spcBef>
                          <a:spcPts val="0"/>
                        </a:spcBef>
                        <a:spcAft>
                          <a:spcPts val="0"/>
                        </a:spcAft>
                        <a:buNone/>
                      </a:pPr>
                      <a:r>
                        <a:rPr lang="en-GB" sz="800" b="1">
                          <a:latin typeface="Nunito Sans"/>
                          <a:ea typeface="Nunito Sans"/>
                          <a:cs typeface="Nunito Sans"/>
                          <a:sym typeface="Nunito Sans"/>
                        </a:rPr>
                        <a:t>Exam worksheet</a:t>
                      </a:r>
                      <a:endParaRPr sz="800" b="1">
                        <a:latin typeface="Nunito Sans"/>
                        <a:ea typeface="Nunito Sans"/>
                        <a:cs typeface="Nunito Sans"/>
                        <a:sym typeface="Nunito Sans"/>
                      </a:endParaRPr>
                    </a:p>
                  </a:txBody>
                  <a:tcPr marL="91425" marR="91425" marT="91425" marB="91425"/>
                </a:tc>
                <a:tc>
                  <a:txBody>
                    <a:bodyPr/>
                    <a:lstStyle/>
                    <a:p>
                      <a:pPr marL="0" lvl="0" indent="0" algn="ctr" rtl="0">
                        <a:spcBef>
                          <a:spcPts val="0"/>
                        </a:spcBef>
                        <a:spcAft>
                          <a:spcPts val="0"/>
                        </a:spcAft>
                        <a:buNone/>
                      </a:pPr>
                      <a:r>
                        <a:rPr lang="en-GB" sz="800" b="1">
                          <a:latin typeface="Nunito Sans"/>
                          <a:ea typeface="Nunito Sans"/>
                          <a:cs typeface="Nunito Sans"/>
                          <a:sym typeface="Nunito Sans"/>
                        </a:rPr>
                        <a:t>Past papers</a:t>
                      </a:r>
                      <a:endParaRPr sz="800" b="1">
                        <a:latin typeface="Nunito Sans"/>
                        <a:ea typeface="Nunito Sans"/>
                        <a:cs typeface="Nunito Sans"/>
                        <a:sym typeface="Nunito Sans"/>
                      </a:endParaRPr>
                    </a:p>
                  </a:txBody>
                  <a:tcPr marL="91425" marR="91425" marT="91425" marB="91425" anchor="ct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6"/>
                  </a:ext>
                </a:extLst>
              </a:tr>
            </a:tbl>
          </a:graphicData>
        </a:graphic>
      </p:graphicFrame>
      <p:sp>
        <p:nvSpPr>
          <p:cNvPr id="139" name="Google Shape;139;p21"/>
          <p:cNvSpPr txBox="1"/>
          <p:nvPr/>
        </p:nvSpPr>
        <p:spPr>
          <a:xfrm rot="-5400000">
            <a:off x="11850" y="1272250"/>
            <a:ext cx="8262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b="1">
                <a:solidFill>
                  <a:schemeClr val="lt1"/>
                </a:solidFill>
                <a:latin typeface="Nunito Sans"/>
                <a:ea typeface="Nunito Sans"/>
                <a:cs typeface="Nunito Sans"/>
                <a:sym typeface="Nunito Sans"/>
              </a:rPr>
              <a:t>Week 1</a:t>
            </a:r>
            <a:endParaRPr sz="1000" b="1">
              <a:solidFill>
                <a:schemeClr val="lt1"/>
              </a:solidFill>
              <a:latin typeface="Nunito Sans"/>
              <a:ea typeface="Nunito Sans"/>
              <a:cs typeface="Nunito Sans"/>
              <a:sym typeface="Nunito Sans"/>
            </a:endParaRPr>
          </a:p>
        </p:txBody>
      </p:sp>
      <p:sp>
        <p:nvSpPr>
          <p:cNvPr id="140" name="Google Shape;140;p21"/>
          <p:cNvSpPr txBox="1"/>
          <p:nvPr/>
        </p:nvSpPr>
        <p:spPr>
          <a:xfrm rot="-5400000">
            <a:off x="11850" y="2621400"/>
            <a:ext cx="8262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b="1">
                <a:solidFill>
                  <a:schemeClr val="lt1"/>
                </a:solidFill>
                <a:latin typeface="Nunito Sans"/>
                <a:ea typeface="Nunito Sans"/>
                <a:cs typeface="Nunito Sans"/>
                <a:sym typeface="Nunito Sans"/>
              </a:rPr>
              <a:t>Week 2</a:t>
            </a:r>
            <a:endParaRPr sz="1000" b="1">
              <a:solidFill>
                <a:schemeClr val="lt1"/>
              </a:solidFill>
              <a:latin typeface="Nunito Sans"/>
              <a:ea typeface="Nunito Sans"/>
              <a:cs typeface="Nunito Sans"/>
              <a:sym typeface="Nunito Sans"/>
            </a:endParaRPr>
          </a:p>
        </p:txBody>
      </p:sp>
      <p:sp>
        <p:nvSpPr>
          <p:cNvPr id="141" name="Google Shape;141;p21"/>
          <p:cNvSpPr txBox="1"/>
          <p:nvPr/>
        </p:nvSpPr>
        <p:spPr>
          <a:xfrm rot="-5400000">
            <a:off x="11850" y="3941550"/>
            <a:ext cx="8262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b="1">
                <a:solidFill>
                  <a:schemeClr val="lt1"/>
                </a:solidFill>
                <a:latin typeface="Nunito Sans"/>
                <a:ea typeface="Nunito Sans"/>
                <a:cs typeface="Nunito Sans"/>
                <a:sym typeface="Nunito Sans"/>
              </a:rPr>
              <a:t>Week 3</a:t>
            </a:r>
            <a:endParaRPr sz="1000" b="1">
              <a:solidFill>
                <a:schemeClr val="lt1"/>
              </a:solidFill>
              <a:latin typeface="Nunito Sans"/>
              <a:ea typeface="Nunito Sans"/>
              <a:cs typeface="Nunito Sans"/>
              <a:sym typeface="Nunito Sans"/>
            </a:endParaRPr>
          </a:p>
        </p:txBody>
      </p:sp>
      <p:pic>
        <p:nvPicPr>
          <p:cNvPr id="142" name="Google Shape;142;p21"/>
          <p:cNvPicPr preferRelativeResize="0"/>
          <p:nvPr/>
        </p:nvPicPr>
        <p:blipFill>
          <a:blip r:embed="rId3">
            <a:alphaModFix/>
          </a:blip>
          <a:stretch>
            <a:fillRect/>
          </a:stretch>
        </p:blipFill>
        <p:spPr>
          <a:xfrm>
            <a:off x="683375" y="852550"/>
            <a:ext cx="172525" cy="182672"/>
          </a:xfrm>
          <a:prstGeom prst="rect">
            <a:avLst/>
          </a:prstGeom>
          <a:noFill/>
          <a:ln>
            <a:noFill/>
          </a:ln>
        </p:spPr>
      </p:pic>
      <p:pic>
        <p:nvPicPr>
          <p:cNvPr id="143" name="Google Shape;143;p21"/>
          <p:cNvPicPr preferRelativeResize="0"/>
          <p:nvPr/>
        </p:nvPicPr>
        <p:blipFill>
          <a:blip r:embed="rId4">
            <a:alphaModFix/>
          </a:blip>
          <a:stretch>
            <a:fillRect/>
          </a:stretch>
        </p:blipFill>
        <p:spPr>
          <a:xfrm>
            <a:off x="1932050" y="852549"/>
            <a:ext cx="172525" cy="182672"/>
          </a:xfrm>
          <a:prstGeom prst="rect">
            <a:avLst/>
          </a:prstGeom>
          <a:noFill/>
          <a:ln>
            <a:noFill/>
          </a:ln>
        </p:spPr>
      </p:pic>
      <p:pic>
        <p:nvPicPr>
          <p:cNvPr id="144" name="Google Shape;144;p21"/>
          <p:cNvPicPr preferRelativeResize="0"/>
          <p:nvPr/>
        </p:nvPicPr>
        <p:blipFill>
          <a:blip r:embed="rId5">
            <a:alphaModFix/>
          </a:blip>
          <a:stretch>
            <a:fillRect/>
          </a:stretch>
        </p:blipFill>
        <p:spPr>
          <a:xfrm>
            <a:off x="3118449" y="845821"/>
            <a:ext cx="172525" cy="182672"/>
          </a:xfrm>
          <a:prstGeom prst="rect">
            <a:avLst/>
          </a:prstGeom>
          <a:noFill/>
          <a:ln>
            <a:noFill/>
          </a:ln>
        </p:spPr>
      </p:pic>
      <p:pic>
        <p:nvPicPr>
          <p:cNvPr id="145" name="Google Shape;145;p21"/>
          <p:cNvPicPr preferRelativeResize="0"/>
          <p:nvPr/>
        </p:nvPicPr>
        <p:blipFill rotWithShape="1">
          <a:blip r:embed="rId6">
            <a:alphaModFix/>
          </a:blip>
          <a:srcRect r="-12346" b="-12346"/>
          <a:stretch/>
        </p:blipFill>
        <p:spPr>
          <a:xfrm>
            <a:off x="672725" y="1521612"/>
            <a:ext cx="193825" cy="205225"/>
          </a:xfrm>
          <a:prstGeom prst="rect">
            <a:avLst/>
          </a:prstGeom>
          <a:noFill/>
          <a:ln>
            <a:noFill/>
          </a:ln>
        </p:spPr>
      </p:pic>
      <p:pic>
        <p:nvPicPr>
          <p:cNvPr id="146" name="Google Shape;146;p21"/>
          <p:cNvPicPr preferRelativeResize="0"/>
          <p:nvPr/>
        </p:nvPicPr>
        <p:blipFill>
          <a:blip r:embed="rId7">
            <a:alphaModFix/>
          </a:blip>
          <a:stretch>
            <a:fillRect/>
          </a:stretch>
        </p:blipFill>
        <p:spPr>
          <a:xfrm>
            <a:off x="1932050" y="1532877"/>
            <a:ext cx="172525" cy="182672"/>
          </a:xfrm>
          <a:prstGeom prst="rect">
            <a:avLst/>
          </a:prstGeom>
          <a:noFill/>
          <a:ln>
            <a:noFill/>
          </a:ln>
        </p:spPr>
      </p:pic>
      <p:pic>
        <p:nvPicPr>
          <p:cNvPr id="147" name="Google Shape;147;p21"/>
          <p:cNvPicPr preferRelativeResize="0"/>
          <p:nvPr/>
        </p:nvPicPr>
        <p:blipFill>
          <a:blip r:embed="rId8">
            <a:alphaModFix/>
          </a:blip>
          <a:stretch>
            <a:fillRect/>
          </a:stretch>
        </p:blipFill>
        <p:spPr>
          <a:xfrm>
            <a:off x="7529525" y="2176525"/>
            <a:ext cx="1260600" cy="2458427"/>
          </a:xfrm>
          <a:prstGeom prst="rect">
            <a:avLst/>
          </a:prstGeom>
          <a:noFill/>
          <a:ln>
            <a:noFill/>
          </a:ln>
        </p:spPr>
      </p:pic>
      <p:pic>
        <p:nvPicPr>
          <p:cNvPr id="148" name="Google Shape;148;p21"/>
          <p:cNvPicPr preferRelativeResize="0"/>
          <p:nvPr/>
        </p:nvPicPr>
        <p:blipFill>
          <a:blip r:embed="rId3">
            <a:alphaModFix/>
          </a:blip>
          <a:stretch>
            <a:fillRect/>
          </a:stretch>
        </p:blipFill>
        <p:spPr>
          <a:xfrm>
            <a:off x="672725" y="2176863"/>
            <a:ext cx="172525" cy="182672"/>
          </a:xfrm>
          <a:prstGeom prst="rect">
            <a:avLst/>
          </a:prstGeom>
          <a:noFill/>
          <a:ln>
            <a:noFill/>
          </a:ln>
        </p:spPr>
      </p:pic>
      <p:pic>
        <p:nvPicPr>
          <p:cNvPr id="149" name="Google Shape;149;p21"/>
          <p:cNvPicPr preferRelativeResize="0"/>
          <p:nvPr/>
        </p:nvPicPr>
        <p:blipFill>
          <a:blip r:embed="rId3">
            <a:alphaModFix/>
          </a:blip>
          <a:stretch>
            <a:fillRect/>
          </a:stretch>
        </p:blipFill>
        <p:spPr>
          <a:xfrm>
            <a:off x="672725" y="3514850"/>
            <a:ext cx="172525" cy="182672"/>
          </a:xfrm>
          <a:prstGeom prst="rect">
            <a:avLst/>
          </a:prstGeom>
          <a:noFill/>
          <a:ln>
            <a:noFill/>
          </a:ln>
        </p:spPr>
      </p:pic>
      <p:pic>
        <p:nvPicPr>
          <p:cNvPr id="150" name="Google Shape;150;p21"/>
          <p:cNvPicPr preferRelativeResize="0"/>
          <p:nvPr/>
        </p:nvPicPr>
        <p:blipFill rotWithShape="1">
          <a:blip r:embed="rId6">
            <a:alphaModFix/>
          </a:blip>
          <a:srcRect r="-12346" b="-12346"/>
          <a:stretch/>
        </p:blipFill>
        <p:spPr>
          <a:xfrm>
            <a:off x="662075" y="2861350"/>
            <a:ext cx="193825" cy="205225"/>
          </a:xfrm>
          <a:prstGeom prst="rect">
            <a:avLst/>
          </a:prstGeom>
          <a:noFill/>
          <a:ln>
            <a:noFill/>
          </a:ln>
        </p:spPr>
      </p:pic>
      <p:pic>
        <p:nvPicPr>
          <p:cNvPr id="151" name="Google Shape;151;p21"/>
          <p:cNvPicPr preferRelativeResize="0"/>
          <p:nvPr/>
        </p:nvPicPr>
        <p:blipFill rotWithShape="1">
          <a:blip r:embed="rId6">
            <a:alphaModFix/>
          </a:blip>
          <a:srcRect r="-12346" b="-12346"/>
          <a:stretch/>
        </p:blipFill>
        <p:spPr>
          <a:xfrm>
            <a:off x="662075" y="4169150"/>
            <a:ext cx="193825" cy="205225"/>
          </a:xfrm>
          <a:prstGeom prst="rect">
            <a:avLst/>
          </a:prstGeom>
          <a:noFill/>
          <a:ln>
            <a:noFill/>
          </a:ln>
        </p:spPr>
      </p:pic>
      <p:pic>
        <p:nvPicPr>
          <p:cNvPr id="152" name="Google Shape;152;p21"/>
          <p:cNvPicPr preferRelativeResize="0"/>
          <p:nvPr/>
        </p:nvPicPr>
        <p:blipFill>
          <a:blip r:embed="rId4">
            <a:alphaModFix/>
          </a:blip>
          <a:stretch>
            <a:fillRect/>
          </a:stretch>
        </p:blipFill>
        <p:spPr>
          <a:xfrm>
            <a:off x="1932050" y="2183711"/>
            <a:ext cx="172525" cy="182672"/>
          </a:xfrm>
          <a:prstGeom prst="rect">
            <a:avLst/>
          </a:prstGeom>
          <a:noFill/>
          <a:ln>
            <a:noFill/>
          </a:ln>
        </p:spPr>
      </p:pic>
      <p:pic>
        <p:nvPicPr>
          <p:cNvPr id="153" name="Google Shape;153;p21"/>
          <p:cNvPicPr preferRelativeResize="0"/>
          <p:nvPr/>
        </p:nvPicPr>
        <p:blipFill>
          <a:blip r:embed="rId4">
            <a:alphaModFix/>
          </a:blip>
          <a:stretch>
            <a:fillRect/>
          </a:stretch>
        </p:blipFill>
        <p:spPr>
          <a:xfrm>
            <a:off x="1932050" y="3514861"/>
            <a:ext cx="172525" cy="182672"/>
          </a:xfrm>
          <a:prstGeom prst="rect">
            <a:avLst/>
          </a:prstGeom>
          <a:noFill/>
          <a:ln>
            <a:noFill/>
          </a:ln>
        </p:spPr>
      </p:pic>
      <p:pic>
        <p:nvPicPr>
          <p:cNvPr id="154" name="Google Shape;154;p21"/>
          <p:cNvPicPr preferRelativeResize="0"/>
          <p:nvPr/>
        </p:nvPicPr>
        <p:blipFill>
          <a:blip r:embed="rId4">
            <a:alphaModFix/>
          </a:blip>
          <a:stretch>
            <a:fillRect/>
          </a:stretch>
        </p:blipFill>
        <p:spPr>
          <a:xfrm>
            <a:off x="4304875" y="1532886"/>
            <a:ext cx="172525" cy="182672"/>
          </a:xfrm>
          <a:prstGeom prst="rect">
            <a:avLst/>
          </a:prstGeom>
          <a:noFill/>
          <a:ln>
            <a:noFill/>
          </a:ln>
        </p:spPr>
      </p:pic>
      <p:pic>
        <p:nvPicPr>
          <p:cNvPr id="155" name="Google Shape;155;p21"/>
          <p:cNvPicPr preferRelativeResize="0"/>
          <p:nvPr/>
        </p:nvPicPr>
        <p:blipFill>
          <a:blip r:embed="rId4">
            <a:alphaModFix/>
          </a:blip>
          <a:stretch>
            <a:fillRect/>
          </a:stretch>
        </p:blipFill>
        <p:spPr>
          <a:xfrm>
            <a:off x="4252675" y="2834524"/>
            <a:ext cx="172525" cy="182672"/>
          </a:xfrm>
          <a:prstGeom prst="rect">
            <a:avLst/>
          </a:prstGeom>
          <a:noFill/>
          <a:ln>
            <a:noFill/>
          </a:ln>
        </p:spPr>
      </p:pic>
      <p:pic>
        <p:nvPicPr>
          <p:cNvPr id="156" name="Google Shape;156;p21"/>
          <p:cNvPicPr preferRelativeResize="0"/>
          <p:nvPr/>
        </p:nvPicPr>
        <p:blipFill>
          <a:blip r:embed="rId3">
            <a:alphaModFix/>
          </a:blip>
          <a:stretch>
            <a:fillRect/>
          </a:stretch>
        </p:blipFill>
        <p:spPr>
          <a:xfrm>
            <a:off x="3102988" y="1532875"/>
            <a:ext cx="172525" cy="182672"/>
          </a:xfrm>
          <a:prstGeom prst="rect">
            <a:avLst/>
          </a:prstGeom>
          <a:noFill/>
          <a:ln>
            <a:noFill/>
          </a:ln>
        </p:spPr>
      </p:pic>
      <p:pic>
        <p:nvPicPr>
          <p:cNvPr id="157" name="Google Shape;157;p21"/>
          <p:cNvPicPr preferRelativeResize="0"/>
          <p:nvPr/>
        </p:nvPicPr>
        <p:blipFill>
          <a:blip r:embed="rId3">
            <a:alphaModFix/>
          </a:blip>
          <a:stretch>
            <a:fillRect/>
          </a:stretch>
        </p:blipFill>
        <p:spPr>
          <a:xfrm>
            <a:off x="3092350" y="2845850"/>
            <a:ext cx="172525" cy="182672"/>
          </a:xfrm>
          <a:prstGeom prst="rect">
            <a:avLst/>
          </a:prstGeom>
          <a:noFill/>
          <a:ln>
            <a:noFill/>
          </a:ln>
        </p:spPr>
      </p:pic>
      <p:pic>
        <p:nvPicPr>
          <p:cNvPr id="158" name="Google Shape;158;p21"/>
          <p:cNvPicPr preferRelativeResize="0"/>
          <p:nvPr/>
        </p:nvPicPr>
        <p:blipFill>
          <a:blip r:embed="rId5">
            <a:alphaModFix/>
          </a:blip>
          <a:stretch>
            <a:fillRect/>
          </a:stretch>
        </p:blipFill>
        <p:spPr>
          <a:xfrm>
            <a:off x="3102999" y="2176859"/>
            <a:ext cx="172525" cy="182672"/>
          </a:xfrm>
          <a:prstGeom prst="rect">
            <a:avLst/>
          </a:prstGeom>
          <a:noFill/>
          <a:ln>
            <a:noFill/>
          </a:ln>
        </p:spPr>
      </p:pic>
      <p:pic>
        <p:nvPicPr>
          <p:cNvPr id="159" name="Google Shape;159;p21"/>
          <p:cNvPicPr preferRelativeResize="0"/>
          <p:nvPr/>
        </p:nvPicPr>
        <p:blipFill>
          <a:blip r:embed="rId5">
            <a:alphaModFix/>
          </a:blip>
          <a:stretch>
            <a:fillRect/>
          </a:stretch>
        </p:blipFill>
        <p:spPr>
          <a:xfrm>
            <a:off x="3102999" y="3514859"/>
            <a:ext cx="172525" cy="182672"/>
          </a:xfrm>
          <a:prstGeom prst="rect">
            <a:avLst/>
          </a:prstGeom>
          <a:noFill/>
          <a:ln>
            <a:noFill/>
          </a:ln>
        </p:spPr>
      </p:pic>
      <p:pic>
        <p:nvPicPr>
          <p:cNvPr id="160" name="Google Shape;160;p21"/>
          <p:cNvPicPr preferRelativeResize="0"/>
          <p:nvPr/>
        </p:nvPicPr>
        <p:blipFill>
          <a:blip r:embed="rId5">
            <a:alphaModFix/>
          </a:blip>
          <a:stretch>
            <a:fillRect/>
          </a:stretch>
        </p:blipFill>
        <p:spPr>
          <a:xfrm>
            <a:off x="5412999" y="2820834"/>
            <a:ext cx="172525" cy="182672"/>
          </a:xfrm>
          <a:prstGeom prst="rect">
            <a:avLst/>
          </a:prstGeom>
          <a:noFill/>
          <a:ln>
            <a:noFill/>
          </a:ln>
        </p:spPr>
      </p:pic>
      <p:pic>
        <p:nvPicPr>
          <p:cNvPr id="161" name="Google Shape;161;p21"/>
          <p:cNvPicPr preferRelativeResize="0"/>
          <p:nvPr/>
        </p:nvPicPr>
        <p:blipFill>
          <a:blip r:embed="rId5">
            <a:alphaModFix/>
          </a:blip>
          <a:stretch>
            <a:fillRect/>
          </a:stretch>
        </p:blipFill>
        <p:spPr>
          <a:xfrm>
            <a:off x="5402349" y="1532871"/>
            <a:ext cx="172525" cy="182672"/>
          </a:xfrm>
          <a:prstGeom prst="rect">
            <a:avLst/>
          </a:prstGeom>
          <a:noFill/>
          <a:ln>
            <a:noFill/>
          </a:ln>
        </p:spPr>
      </p:pic>
      <p:pic>
        <p:nvPicPr>
          <p:cNvPr id="162" name="Google Shape;162;p21"/>
          <p:cNvPicPr preferRelativeResize="0"/>
          <p:nvPr/>
        </p:nvPicPr>
        <p:blipFill>
          <a:blip r:embed="rId7">
            <a:alphaModFix/>
          </a:blip>
          <a:stretch>
            <a:fillRect/>
          </a:stretch>
        </p:blipFill>
        <p:spPr>
          <a:xfrm>
            <a:off x="1932025" y="2849277"/>
            <a:ext cx="172525" cy="182672"/>
          </a:xfrm>
          <a:prstGeom prst="rect">
            <a:avLst/>
          </a:prstGeom>
          <a:noFill/>
          <a:ln>
            <a:noFill/>
          </a:ln>
        </p:spPr>
      </p:pic>
      <p:pic>
        <p:nvPicPr>
          <p:cNvPr id="163" name="Google Shape;163;p21"/>
          <p:cNvPicPr preferRelativeResize="0"/>
          <p:nvPr/>
        </p:nvPicPr>
        <p:blipFill>
          <a:blip r:embed="rId7">
            <a:alphaModFix/>
          </a:blip>
          <a:stretch>
            <a:fillRect/>
          </a:stretch>
        </p:blipFill>
        <p:spPr>
          <a:xfrm>
            <a:off x="1932050" y="4180427"/>
            <a:ext cx="172525" cy="182672"/>
          </a:xfrm>
          <a:prstGeom prst="rect">
            <a:avLst/>
          </a:prstGeom>
          <a:noFill/>
          <a:ln>
            <a:noFill/>
          </a:ln>
        </p:spPr>
      </p:pic>
      <p:pic>
        <p:nvPicPr>
          <p:cNvPr id="164" name="Google Shape;164;p21"/>
          <p:cNvPicPr preferRelativeResize="0"/>
          <p:nvPr/>
        </p:nvPicPr>
        <p:blipFill>
          <a:blip r:embed="rId7">
            <a:alphaModFix/>
          </a:blip>
          <a:stretch>
            <a:fillRect/>
          </a:stretch>
        </p:blipFill>
        <p:spPr>
          <a:xfrm>
            <a:off x="5402350" y="845827"/>
            <a:ext cx="172525" cy="182672"/>
          </a:xfrm>
          <a:prstGeom prst="rect">
            <a:avLst/>
          </a:prstGeom>
          <a:noFill/>
          <a:ln>
            <a:noFill/>
          </a:ln>
        </p:spPr>
      </p:pic>
      <p:pic>
        <p:nvPicPr>
          <p:cNvPr id="165" name="Google Shape;165;p21"/>
          <p:cNvPicPr preferRelativeResize="0"/>
          <p:nvPr/>
        </p:nvPicPr>
        <p:blipFill>
          <a:blip r:embed="rId7">
            <a:alphaModFix/>
          </a:blip>
          <a:stretch>
            <a:fillRect/>
          </a:stretch>
        </p:blipFill>
        <p:spPr>
          <a:xfrm>
            <a:off x="5402350" y="2176852"/>
            <a:ext cx="172525" cy="182672"/>
          </a:xfrm>
          <a:prstGeom prst="rect">
            <a:avLst/>
          </a:prstGeom>
          <a:noFill/>
          <a:ln>
            <a:noFill/>
          </a:ln>
        </p:spPr>
      </p:pic>
      <p:pic>
        <p:nvPicPr>
          <p:cNvPr id="166" name="Google Shape;166;p21"/>
          <p:cNvPicPr preferRelativeResize="0"/>
          <p:nvPr/>
        </p:nvPicPr>
        <p:blipFill rotWithShape="1">
          <a:blip r:embed="rId6">
            <a:alphaModFix/>
          </a:blip>
          <a:srcRect r="-12346" b="-12346"/>
          <a:stretch/>
        </p:blipFill>
        <p:spPr>
          <a:xfrm>
            <a:off x="4304850" y="845825"/>
            <a:ext cx="193825" cy="205225"/>
          </a:xfrm>
          <a:prstGeom prst="rect">
            <a:avLst/>
          </a:prstGeom>
          <a:noFill/>
          <a:ln>
            <a:noFill/>
          </a:ln>
        </p:spPr>
      </p:pic>
      <p:pic>
        <p:nvPicPr>
          <p:cNvPr id="167" name="Google Shape;167;p21"/>
          <p:cNvPicPr preferRelativeResize="0"/>
          <p:nvPr/>
        </p:nvPicPr>
        <p:blipFill rotWithShape="1">
          <a:blip r:embed="rId6">
            <a:alphaModFix/>
          </a:blip>
          <a:srcRect r="-12346" b="-12346"/>
          <a:stretch/>
        </p:blipFill>
        <p:spPr>
          <a:xfrm>
            <a:off x="4273950" y="2172437"/>
            <a:ext cx="193825" cy="205225"/>
          </a:xfrm>
          <a:prstGeom prst="rect">
            <a:avLst/>
          </a:prstGeom>
          <a:noFill/>
          <a:ln>
            <a:noFill/>
          </a:ln>
        </p:spPr>
      </p:pic>
      <p:pic>
        <p:nvPicPr>
          <p:cNvPr id="168" name="Google Shape;168;p21"/>
          <p:cNvPicPr preferRelativeResize="0"/>
          <p:nvPr/>
        </p:nvPicPr>
        <p:blipFill>
          <a:blip r:embed="rId9">
            <a:alphaModFix/>
          </a:blip>
          <a:stretch>
            <a:fillRect/>
          </a:stretch>
        </p:blipFill>
        <p:spPr>
          <a:xfrm>
            <a:off x="7529525" y="549025"/>
            <a:ext cx="1260600" cy="1497264"/>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878</Words>
  <Application>Microsoft Macintosh PowerPoint</Application>
  <PresentationFormat>On-screen Show (16:9)</PresentationFormat>
  <Paragraphs>211</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Kalam</vt:lpstr>
      <vt:lpstr>Nunito Sans</vt:lpstr>
      <vt:lpstr>Calibri</vt:lpstr>
      <vt:lpstr>Arial</vt:lpstr>
      <vt:lpstr>Simple Light</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Amy Holden</cp:lastModifiedBy>
  <cp:revision>1</cp:revision>
  <dcterms:modified xsi:type="dcterms:W3CDTF">2024-03-21T11:57:43Z</dcterms:modified>
</cp:coreProperties>
</file>