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7"/>
  </p:notesMasterIdLst>
  <p:sldIdLst>
    <p:sldId id="256" r:id="rId2"/>
    <p:sldId id="257" r:id="rId3"/>
    <p:sldId id="258" r:id="rId4"/>
    <p:sldId id="281" r:id="rId5"/>
    <p:sldId id="282" r:id="rId6"/>
    <p:sldId id="283" r:id="rId7"/>
    <p:sldId id="284" r:id="rId8"/>
    <p:sldId id="285" r:id="rId9"/>
    <p:sldId id="286" r:id="rId10"/>
    <p:sldId id="287" r:id="rId11"/>
    <p:sldId id="288" r:id="rId12"/>
    <p:sldId id="289" r:id="rId13"/>
    <p:sldId id="290"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Cambria Math" panose="02040503050406030204" pitchFamily="18" charset="0"/>
      <p:regular r:id="rId32"/>
    </p:embeddedFont>
    <p:embeddedFont>
      <p:font typeface="Nunito" pitchFamily="2" charset="0"/>
      <p:regular r:id="rId33"/>
      <p:bold r:id="rId34"/>
      <p:italic r:id="rId35"/>
      <p:boldItalic r:id="rId36"/>
    </p:embeddedFont>
    <p:embeddedFont>
      <p:font typeface="Nunito Sans" pitchFamily="2"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jk4eE/f0EKbeM9OMf+3kHB9qbvP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F72495-F875-446B-AEA7-7CB42EC0757B}" v="149" dt="2023-09-08T09:09:25.851"/>
  </p1510:revLst>
</p1510:revInfo>
</file>

<file path=ppt/tableStyles.xml><?xml version="1.0" encoding="utf-8"?>
<a:tblStyleLst xmlns:a="http://schemas.openxmlformats.org/drawingml/2006/main" def="{379619E0-9DD0-448E-B37E-4D749BDB8240}">
  <a:tblStyle styleId="{379619E0-9DD0-448E-B37E-4D749BDB8240}"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401B95A1-6360-4A0A-A901-510F73162AA8}"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19"/>
    <p:restoredTop sz="94701"/>
  </p:normalViewPr>
  <p:slideViewPr>
    <p:cSldViewPr snapToGrid="0">
      <p:cViewPr varScale="1">
        <p:scale>
          <a:sx n="108" d="100"/>
          <a:sy n="108" d="100"/>
        </p:scale>
        <p:origin x="78" y="55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tableStyles" Target="tableStyles.xml"/><Relationship Id="rId20" Type="http://schemas.openxmlformats.org/officeDocument/2006/relationships/slide" Target="slides/slide19.xml"/><Relationship Id="rId41"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6EF72495-F875-446B-AEA7-7CB42EC0757B}"/>
    <pc:docChg chg="custSel modSld">
      <pc:chgData name="Janette Warburton" userId="3e27661f259abf4c" providerId="LiveId" clId="{6EF72495-F875-446B-AEA7-7CB42EC0757B}" dt="2023-09-08T09:09:25.851" v="203" actId="20577"/>
      <pc:docMkLst>
        <pc:docMk/>
      </pc:docMkLst>
      <pc:sldChg chg="modSp mod">
        <pc:chgData name="Janette Warburton" userId="3e27661f259abf4c" providerId="LiveId" clId="{6EF72495-F875-446B-AEA7-7CB42EC0757B}" dt="2023-09-08T08:15:12.759" v="24" actId="20577"/>
        <pc:sldMkLst>
          <pc:docMk/>
          <pc:sldMk cId="0" sldId="257"/>
        </pc:sldMkLst>
        <pc:spChg chg="mod">
          <ac:chgData name="Janette Warburton" userId="3e27661f259abf4c" providerId="LiveId" clId="{6EF72495-F875-446B-AEA7-7CB42EC0757B}" dt="2023-09-08T08:15:12.759" v="24" actId="20577"/>
          <ac:spMkLst>
            <pc:docMk/>
            <pc:sldMk cId="0" sldId="257"/>
            <ac:spMk id="109" creationId="{00000000-0000-0000-0000-000000000000}"/>
          </ac:spMkLst>
        </pc:spChg>
      </pc:sldChg>
      <pc:sldChg chg="modSp mod">
        <pc:chgData name="Janette Warburton" userId="3e27661f259abf4c" providerId="LiveId" clId="{6EF72495-F875-446B-AEA7-7CB42EC0757B}" dt="2023-09-08T08:46:34.806" v="173" actId="20577"/>
        <pc:sldMkLst>
          <pc:docMk/>
          <pc:sldMk cId="0" sldId="273"/>
        </pc:sldMkLst>
        <pc:graphicFrameChg chg="modGraphic">
          <ac:chgData name="Janette Warburton" userId="3e27661f259abf4c" providerId="LiveId" clId="{6EF72495-F875-446B-AEA7-7CB42EC0757B}" dt="2023-09-08T08:46:34.806" v="173" actId="20577"/>
          <ac:graphicFrameMkLst>
            <pc:docMk/>
            <pc:sldMk cId="0" sldId="273"/>
            <ac:graphicFrameMk id="4" creationId="{697588B0-DDF0-A3B6-DD11-428198CCF881}"/>
          </ac:graphicFrameMkLst>
        </pc:graphicFrameChg>
      </pc:sldChg>
      <pc:sldChg chg="modSp mod">
        <pc:chgData name="Janette Warburton" userId="3e27661f259abf4c" providerId="LiveId" clId="{6EF72495-F875-446B-AEA7-7CB42EC0757B}" dt="2023-09-08T08:47:21.956" v="179" actId="20577"/>
        <pc:sldMkLst>
          <pc:docMk/>
          <pc:sldMk cId="0" sldId="274"/>
        </pc:sldMkLst>
        <pc:graphicFrameChg chg="mod modGraphic">
          <ac:chgData name="Janette Warburton" userId="3e27661f259abf4c" providerId="LiveId" clId="{6EF72495-F875-446B-AEA7-7CB42EC0757B}" dt="2023-09-08T08:47:21.956" v="179" actId="20577"/>
          <ac:graphicFrameMkLst>
            <pc:docMk/>
            <pc:sldMk cId="0" sldId="274"/>
            <ac:graphicFrameMk id="4" creationId="{667AA0F8-CB9A-1DB2-EEB4-FF7F66E8C115}"/>
          </ac:graphicFrameMkLst>
        </pc:graphicFrameChg>
      </pc:sldChg>
      <pc:sldChg chg="modSp mod">
        <pc:chgData name="Janette Warburton" userId="3e27661f259abf4c" providerId="LiveId" clId="{6EF72495-F875-446B-AEA7-7CB42EC0757B}" dt="2023-09-08T08:54:21.033" v="197" actId="20577"/>
        <pc:sldMkLst>
          <pc:docMk/>
          <pc:sldMk cId="0" sldId="277"/>
        </pc:sldMkLst>
        <pc:graphicFrameChg chg="mod modGraphic">
          <ac:chgData name="Janette Warburton" userId="3e27661f259abf4c" providerId="LiveId" clId="{6EF72495-F875-446B-AEA7-7CB42EC0757B}" dt="2023-09-08T08:54:21.033" v="197" actId="20577"/>
          <ac:graphicFrameMkLst>
            <pc:docMk/>
            <pc:sldMk cId="0" sldId="277"/>
            <ac:graphicFrameMk id="4" creationId="{B7B00A77-B594-9010-3AB7-FC74BB6AEE37}"/>
          </ac:graphicFrameMkLst>
        </pc:graphicFrameChg>
      </pc:sldChg>
      <pc:sldChg chg="modSp mod">
        <pc:chgData name="Janette Warburton" userId="3e27661f259abf4c" providerId="LiveId" clId="{6EF72495-F875-446B-AEA7-7CB42EC0757B}" dt="2023-09-08T08:37:13.350" v="116" actId="20577"/>
        <pc:sldMkLst>
          <pc:docMk/>
          <pc:sldMk cId="0" sldId="278"/>
        </pc:sldMkLst>
        <pc:graphicFrameChg chg="mod modGraphic">
          <ac:chgData name="Janette Warburton" userId="3e27661f259abf4c" providerId="LiveId" clId="{6EF72495-F875-446B-AEA7-7CB42EC0757B}" dt="2023-09-08T08:37:13.350" v="116" actId="20577"/>
          <ac:graphicFrameMkLst>
            <pc:docMk/>
            <pc:sldMk cId="0" sldId="278"/>
            <ac:graphicFrameMk id="5" creationId="{BCA97DC0-16C1-FB3F-3FA2-AB7C89B8EC91}"/>
          </ac:graphicFrameMkLst>
        </pc:graphicFrameChg>
      </pc:sldChg>
      <pc:sldChg chg="modSp">
        <pc:chgData name="Janette Warburton" userId="3e27661f259abf4c" providerId="LiveId" clId="{6EF72495-F875-446B-AEA7-7CB42EC0757B}" dt="2023-09-08T09:08:47.640" v="200" actId="20577"/>
        <pc:sldMkLst>
          <pc:docMk/>
          <pc:sldMk cId="0" sldId="279"/>
        </pc:sldMkLst>
        <pc:graphicFrameChg chg="mod">
          <ac:chgData name="Janette Warburton" userId="3e27661f259abf4c" providerId="LiveId" clId="{6EF72495-F875-446B-AEA7-7CB42EC0757B}" dt="2023-09-08T09:08:47.640" v="200" actId="20577"/>
          <ac:graphicFrameMkLst>
            <pc:docMk/>
            <pc:sldMk cId="0" sldId="279"/>
            <ac:graphicFrameMk id="301" creationId="{00000000-0000-0000-0000-000000000000}"/>
          </ac:graphicFrameMkLst>
        </pc:graphicFrameChg>
      </pc:sldChg>
      <pc:sldChg chg="modSp">
        <pc:chgData name="Janette Warburton" userId="3e27661f259abf4c" providerId="LiveId" clId="{6EF72495-F875-446B-AEA7-7CB42EC0757B}" dt="2023-09-08T08:28:52.879" v="28"/>
        <pc:sldMkLst>
          <pc:docMk/>
          <pc:sldMk cId="1869021334" sldId="288"/>
        </pc:sldMkLst>
        <pc:graphicFrameChg chg="mod">
          <ac:chgData name="Janette Warburton" userId="3e27661f259abf4c" providerId="LiveId" clId="{6EF72495-F875-446B-AEA7-7CB42EC0757B}" dt="2023-09-08T08:28:52.879" v="28"/>
          <ac:graphicFrameMkLst>
            <pc:docMk/>
            <pc:sldMk cId="1869021334" sldId="288"/>
            <ac:graphicFrameMk id="4" creationId="{B7B00A77-B594-9010-3AB7-FC74BB6AEE37}"/>
          </ac:graphicFrameMkLst>
        </pc:graphicFrameChg>
      </pc:sldChg>
      <pc:sldChg chg="addSp delSp modSp mod">
        <pc:chgData name="Janette Warburton" userId="3e27661f259abf4c" providerId="LiveId" clId="{6EF72495-F875-446B-AEA7-7CB42EC0757B}" dt="2023-09-08T09:09:25.851" v="203" actId="20577"/>
        <pc:sldMkLst>
          <pc:docMk/>
          <pc:sldMk cId="849148440" sldId="290"/>
        </pc:sldMkLst>
        <pc:graphicFrameChg chg="add mod">
          <ac:chgData name="Janette Warburton" userId="3e27661f259abf4c" providerId="LiveId" clId="{6EF72495-F875-446B-AEA7-7CB42EC0757B}" dt="2023-09-08T09:09:25.851" v="203" actId="20577"/>
          <ac:graphicFrameMkLst>
            <pc:docMk/>
            <pc:sldMk cId="849148440" sldId="290"/>
            <ac:graphicFrameMk id="3" creationId="{54B751B2-8D6E-806F-EE6C-008381A9F1E5}"/>
          </ac:graphicFrameMkLst>
        </pc:graphicFrameChg>
        <pc:graphicFrameChg chg="del">
          <ac:chgData name="Janette Warburton" userId="3e27661f259abf4c" providerId="LiveId" clId="{6EF72495-F875-446B-AEA7-7CB42EC0757B}" dt="2023-09-08T08:43:35.718" v="159" actId="478"/>
          <ac:graphicFrameMkLst>
            <pc:docMk/>
            <pc:sldMk cId="849148440" sldId="290"/>
            <ac:graphicFrameMk id="301"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5fd53652b7_0_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5" name="Google Shape;275;g25fd53652b7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87194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25fd53652b7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3" name="Google Shape;283;g25fd53652b7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53735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25fd53652b7_0_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0" name="Google Shape;290;g25fd53652b7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11391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5fd53652b7_0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8" name="Google Shape;298;g25fd53652b7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58428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1" name="Google Shape;211;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25fd53652b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5" name="Google Shape;215;g25fd53652b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5fd53652b7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2" name="Google Shape;222;g25fd53652b7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25fd53652b7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9" name="Google Shape;229;g25fd53652b7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25fd53652b7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6" name="Google Shape;236;g25fd53652b7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5fd53652b7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4" name="Google Shape;244;g25fd53652b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5fd53652b7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2" name="Google Shape;252;g25fd53652b7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5fd53652b7_0_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5" name="Google Shape;275;g25fd53652b7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25fd53652b7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3" name="Google Shape;283;g25fd53652b7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25fd53652b7_0_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0" name="Google Shape;290;g25fd53652b7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5fd53652b7_0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8" name="Google Shape;298;g25fd53652b7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6" name="Google Shape;306;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25fd53652b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5" name="Google Shape;215;g25fd53652b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59660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5fd53652b7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2" name="Google Shape;222;g25fd53652b7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7728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25fd53652b7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9" name="Google Shape;229;g25fd53652b7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73718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25fd53652b7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6" name="Google Shape;236;g25fd53652b7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02285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5fd53652b7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4" name="Google Shape;244;g25fd53652b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781306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5fd53652b7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2" name="Google Shape;252;g25fd53652b7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420937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Trial &amp; Improvement</a:t>
            </a:r>
            <a:r>
              <a:rPr lang="en-GB" sz="2000" b="0" i="0" u="none" strike="noStrike" cap="none">
                <a:solidFill>
                  <a:schemeClr val="accent2"/>
                </a:solidFill>
                <a:latin typeface="Nunito Sans"/>
                <a:ea typeface="Nunito Sans"/>
                <a:cs typeface="Nunito Sans"/>
                <a:sym typeface="Nunito Sans"/>
              </a:rPr>
              <a:t> | Algebra</a:t>
            </a:r>
            <a:endParaRPr sz="2000" b="0" i="0" u="none" strike="noStrike" cap="none">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38799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Algebra | Diagnostic Questions | </a:t>
            </a:r>
            <a:r>
              <a:rPr lang="en-GB" sz="1000">
                <a:solidFill>
                  <a:srgbClr val="2779F5"/>
                </a:solidFill>
                <a:latin typeface="Nunito Sans"/>
                <a:ea typeface="Nunito Sans"/>
                <a:cs typeface="Nunito Sans"/>
                <a:sym typeface="Nunito Sans"/>
              </a:rPr>
              <a:t>Trial &amp; Improvement</a:t>
            </a:r>
            <a:endParaRPr sz="1200" b="0" i="0" u="none" strike="noStrike" cap="none">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38925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Algebra | Diagnostic Questions | </a:t>
            </a:r>
            <a:r>
              <a:rPr lang="en-GB" sz="1000">
                <a:solidFill>
                  <a:srgbClr val="2779F5"/>
                </a:solidFill>
                <a:latin typeface="Nunito Sans"/>
                <a:ea typeface="Nunito Sans"/>
                <a:cs typeface="Nunito Sans"/>
                <a:sym typeface="Nunito Sans"/>
              </a:rPr>
              <a:t>Trial &amp; Improvement</a:t>
            </a:r>
            <a:endParaRPr sz="1200" b="0" i="0" u="none" strike="noStrike" cap="none">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445151" y="2290457"/>
            <a:ext cx="3651000" cy="492600"/>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Trial &amp; Improvement</a:t>
            </a:r>
            <a:r>
              <a:rPr lang="en-GB" sz="2000" b="0" i="0" u="none" strike="noStrike" cap="none">
                <a:solidFill>
                  <a:schemeClr val="accent2"/>
                </a:solidFill>
                <a:latin typeface="Nunito Sans"/>
                <a:ea typeface="Nunito Sans"/>
                <a:cs typeface="Nunito Sans"/>
                <a:sym typeface="Nunito Sans"/>
              </a:rPr>
              <a:t> | Algebra</a:t>
            </a:r>
            <a:endParaRPr sz="2000" b="0" i="0" u="none" strike="noStrike" cap="none">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sz="1400" b="0" i="0" u="none" strike="noStrike" cap="none">
              <a:solidFill>
                <a:srgbClr val="000000"/>
              </a:solidFill>
              <a:latin typeface="Arial"/>
              <a:ea typeface="Arial"/>
              <a:cs typeface="Arial"/>
              <a:sym typeface="Arial"/>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7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20.png"/></Relationships>
</file>

<file path=ppt/slides/_rels/slide21.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 name="Google Shape;217;g25fd53652b7_0_0">
            <a:extLst>
              <a:ext uri="{FF2B5EF4-FFF2-40B4-BE49-F238E27FC236}">
                <a16:creationId xmlns:a16="http://schemas.microsoft.com/office/drawing/2014/main" id="{67F6D6A6-5A57-5419-FF8A-3BD783FB41FB}"/>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26;g25fd53652b7_0_6">
                <a:extLst>
                  <a:ext uri="{FF2B5EF4-FFF2-40B4-BE49-F238E27FC236}">
                    <a16:creationId xmlns:a16="http://schemas.microsoft.com/office/drawing/2014/main" id="{20CE7722-3065-2841-6D9E-AA581EFBCFB1}"/>
                  </a:ext>
                </a:extLst>
              </p:cNvPr>
              <p:cNvGraphicFramePr/>
              <p:nvPr>
                <p:extLst>
                  <p:ext uri="{D42A27DB-BD31-4B8C-83A1-F6EECF244321}">
                    <p14:modId xmlns:p14="http://schemas.microsoft.com/office/powerpoint/2010/main" val="4083980608"/>
                  </p:ext>
                </p:extLst>
              </p:nvPr>
            </p:nvGraphicFramePr>
            <p:xfrm>
              <a:off x="952500" y="2182361"/>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2.828</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baseline="-250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2.327</m:t>
                              </m:r>
                            </m:oMath>
                          </a14:m>
                          <a:endParaRPr lang="en-GB" sz="1600" u="none" strike="noStrike" cap="none"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600"/>
                            <a:buFont typeface="Arial"/>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2.303</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i="1" dirty="0">
                                  <a:solidFill>
                                    <a:schemeClr val="tx1"/>
                                  </a:solidFill>
                                  <a:latin typeface="Cambria Math" panose="02040503050406030204" pitchFamily="18" charset="0"/>
                                  <a:ea typeface="Nunito Sans"/>
                                  <a:cs typeface="Nunito Sans"/>
                                  <a:sym typeface="Nunito Sans"/>
                                </a:rPr>
                                <m:t>414</m:t>
                              </m:r>
                            </m:oMath>
                          </a14:m>
                          <a:endParaRPr lang="en-GB"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600"/>
                            <a:buFont typeface="Arial"/>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226;g25fd53652b7_0_6">
                <a:extLst>
                  <a:ext uri="{FF2B5EF4-FFF2-40B4-BE49-F238E27FC236}">
                    <a16:creationId xmlns:a16="http://schemas.microsoft.com/office/drawing/2014/main" id="{20CE7722-3065-2841-6D9E-AA581EFBCFB1}"/>
                  </a:ext>
                </a:extLst>
              </p:cNvPr>
              <p:cNvGraphicFramePr/>
              <p:nvPr>
                <p:extLst>
                  <p:ext uri="{D42A27DB-BD31-4B8C-83A1-F6EECF244321}">
                    <p14:modId xmlns:p14="http://schemas.microsoft.com/office/powerpoint/2010/main" val="4083980608"/>
                  </p:ext>
                </p:extLst>
              </p:nvPr>
            </p:nvGraphicFramePr>
            <p:xfrm>
              <a:off x="952500" y="2182361"/>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r="-100337" b="-10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r="-337" b="-101235"/>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000" r="-100337" b="-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000" r="-337" b="-123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225;g25fd53652b7_0_6">
                <a:extLst>
                  <a:ext uri="{FF2B5EF4-FFF2-40B4-BE49-F238E27FC236}">
                    <a16:creationId xmlns:a16="http://schemas.microsoft.com/office/drawing/2014/main" id="{C90D1541-3C5B-4096-A329-09BBFCF3F962}"/>
                  </a:ext>
                </a:extLst>
              </p:cNvPr>
              <p:cNvGraphicFramePr/>
              <p:nvPr/>
            </p:nvGraphicFramePr>
            <p:xfrm>
              <a:off x="108044" y="862525"/>
              <a:ext cx="8882075" cy="62232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Find the value of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𝑥</m:t>
                              </m:r>
                            </m:oMath>
                          </a14:m>
                          <a:r>
                            <a:rPr lang="en-GB" sz="1600" b="0" dirty="0">
                              <a:solidFill>
                                <a:schemeClr val="dk1"/>
                              </a:solidFill>
                              <a:latin typeface="Nunito Sans"/>
                              <a:ea typeface="Nunito Sans"/>
                              <a:cs typeface="Nunito Sans"/>
                              <a:sym typeface="Nunito Sans"/>
                            </a:rPr>
                            <a:t> to three decimal places when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𝑥</m:t>
                              </m:r>
                              <m:r>
                                <a:rPr lang="en-GB" sz="1600" b="0" i="1" baseline="-25000" dirty="0" smtClean="0">
                                  <a:solidFill>
                                    <a:schemeClr val="dk1"/>
                                  </a:solidFill>
                                  <a:latin typeface="Cambria Math" panose="02040503050406030204" pitchFamily="18" charset="0"/>
                                  <a:ea typeface="Nunito Sans"/>
                                  <a:cs typeface="Nunito Sans"/>
                                  <a:sym typeface="Nunito Sans"/>
                                </a:rPr>
                                <m:t>1</m:t>
                              </m:r>
                              <m:r>
                                <a:rPr lang="en-GB" sz="1600" b="0" i="1" dirty="0" smtClean="0">
                                  <a:solidFill>
                                    <a:schemeClr val="dk1"/>
                                  </a:solidFill>
                                  <a:latin typeface="Cambria Math" panose="02040503050406030204" pitchFamily="18" charset="0"/>
                                  <a:ea typeface="Nunito Sans"/>
                                  <a:cs typeface="Nunito Sans"/>
                                  <a:sym typeface="Nunito Sans"/>
                                </a:rPr>
                                <m:t>=5</m:t>
                              </m:r>
                            </m:oMath>
                          </a14:m>
                          <a:r>
                            <a:rPr lang="en-GB" sz="1600" b="0" dirty="0">
                              <a:solidFill>
                                <a:schemeClr val="dk1"/>
                              </a:solidFill>
                              <a:latin typeface="Nunito Sans"/>
                              <a:ea typeface="Nunito Sans"/>
                              <a:cs typeface="Nunito Sans"/>
                              <a:sym typeface="Nunito Sans"/>
                            </a:rPr>
                            <a:t> and</a:t>
                          </a:r>
                          <a:r>
                            <a:rPr lang="en-GB" sz="1600" b="0" dirty="0">
                              <a:solidFill>
                                <a:schemeClr val="dk1"/>
                              </a:solidFill>
                              <a:latin typeface="Arial"/>
                              <a:ea typeface="Arial"/>
                              <a:cs typeface="Arial"/>
                              <a:sym typeface="Arial"/>
                            </a:rPr>
                            <a:t> </a:t>
                          </a:r>
                          <a14:m>
                            <m:oMath xmlns:m="http://schemas.openxmlformats.org/officeDocument/2006/math">
                              <m:sSub>
                                <m:sSubPr>
                                  <m:ctrlPr>
                                    <a:rPr lang="en-GB" sz="1600" b="0" i="1" smtClean="0">
                                      <a:solidFill>
                                        <a:schemeClr val="dk1"/>
                                      </a:solidFill>
                                      <a:latin typeface="Cambria Math" panose="02040503050406030204" pitchFamily="18" charset="0"/>
                                      <a:ea typeface="Arial"/>
                                      <a:cs typeface="Arial"/>
                                      <a:sym typeface="Arial"/>
                                    </a:rPr>
                                  </m:ctrlPr>
                                </m:sSubPr>
                                <m:e>
                                  <m:r>
                                    <a:rPr lang="en-GB" sz="1600" b="0" i="1" smtClean="0">
                                      <a:solidFill>
                                        <a:schemeClr val="dk1"/>
                                      </a:solidFill>
                                      <a:latin typeface="Cambria Math" panose="02040503050406030204" pitchFamily="18" charset="0"/>
                                      <a:ea typeface="Arial"/>
                                      <a:cs typeface="Arial"/>
                                      <a:sym typeface="Arial"/>
                                    </a:rPr>
                                    <m:t>𝑥</m:t>
                                  </m:r>
                                </m:e>
                                <m:sub>
                                  <m:r>
                                    <a:rPr lang="en-GB" sz="1600" b="0" i="1" smtClean="0">
                                      <a:solidFill>
                                        <a:schemeClr val="dk1"/>
                                      </a:solidFill>
                                      <a:latin typeface="Cambria Math" panose="02040503050406030204" pitchFamily="18" charset="0"/>
                                      <a:ea typeface="Arial"/>
                                      <a:cs typeface="Arial"/>
                                      <a:sym typeface="Arial"/>
                                    </a:rPr>
                                    <m:t>𝑛</m:t>
                                  </m:r>
                                  <m:r>
                                    <a:rPr lang="en-GB" sz="1600" b="0" i="1" smtClean="0">
                                      <a:solidFill>
                                        <a:schemeClr val="dk1"/>
                                      </a:solidFill>
                                      <a:latin typeface="Cambria Math" panose="02040503050406030204" pitchFamily="18" charset="0"/>
                                      <a:ea typeface="Arial"/>
                                      <a:cs typeface="Arial"/>
                                      <a:sym typeface="Arial"/>
                                    </a:rPr>
                                    <m:t>+1</m:t>
                                  </m:r>
                                </m:sub>
                              </m:sSub>
                              <m:r>
                                <a:rPr lang="en-GB" sz="1600" b="0" i="1" smtClean="0">
                                  <a:solidFill>
                                    <a:schemeClr val="dk1"/>
                                  </a:solidFill>
                                  <a:latin typeface="Cambria Math" panose="02040503050406030204" pitchFamily="18" charset="0"/>
                                  <a:ea typeface="Arial"/>
                                  <a:cs typeface="Arial"/>
                                  <a:sym typeface="Arial"/>
                                </a:rPr>
                                <m:t>=</m:t>
                              </m:r>
                              <m:rad>
                                <m:radPr>
                                  <m:degHide m:val="on"/>
                                  <m:ctrlPr>
                                    <a:rPr lang="en-GB" sz="1600" b="0" i="1" smtClean="0">
                                      <a:solidFill>
                                        <a:schemeClr val="dk1"/>
                                      </a:solidFill>
                                      <a:latin typeface="Cambria Math" panose="02040503050406030204" pitchFamily="18" charset="0"/>
                                      <a:ea typeface="Arial"/>
                                      <a:cs typeface="Arial"/>
                                      <a:sym typeface="Arial"/>
                                    </a:rPr>
                                  </m:ctrlPr>
                                </m:radPr>
                                <m:deg/>
                                <m:e>
                                  <m:sSub>
                                    <m:sSubPr>
                                      <m:ctrlPr>
                                        <a:rPr lang="en-GB" sz="1600" b="0" i="1" smtClean="0">
                                          <a:solidFill>
                                            <a:schemeClr val="dk1"/>
                                          </a:solidFill>
                                          <a:latin typeface="Cambria Math" panose="02040503050406030204" pitchFamily="18" charset="0"/>
                                          <a:ea typeface="Arial"/>
                                          <a:cs typeface="Arial"/>
                                          <a:sym typeface="Arial"/>
                                        </a:rPr>
                                      </m:ctrlPr>
                                    </m:sSubPr>
                                    <m:e>
                                      <m:r>
                                        <a:rPr lang="en-GB" sz="1600" b="0" i="1" smtClean="0">
                                          <a:solidFill>
                                            <a:schemeClr val="dk1"/>
                                          </a:solidFill>
                                          <a:latin typeface="Cambria Math" panose="02040503050406030204" pitchFamily="18" charset="0"/>
                                          <a:ea typeface="Arial"/>
                                          <a:cs typeface="Arial"/>
                                          <a:sym typeface="Arial"/>
                                        </a:rPr>
                                        <m:t>𝑥</m:t>
                                      </m:r>
                                    </m:e>
                                    <m:sub>
                                      <m:r>
                                        <a:rPr lang="en-GB" sz="1600" b="0" i="1" smtClean="0">
                                          <a:solidFill>
                                            <a:schemeClr val="dk1"/>
                                          </a:solidFill>
                                          <a:latin typeface="Cambria Math" panose="02040503050406030204" pitchFamily="18" charset="0"/>
                                          <a:ea typeface="Arial"/>
                                          <a:cs typeface="Arial"/>
                                          <a:sym typeface="Arial"/>
                                        </a:rPr>
                                        <m:t>𝑛</m:t>
                                      </m:r>
                                    </m:sub>
                                  </m:sSub>
                                  <m:r>
                                    <a:rPr lang="en-GB" sz="1600" b="0" i="1" smtClean="0">
                                      <a:solidFill>
                                        <a:schemeClr val="dk1"/>
                                      </a:solidFill>
                                      <a:latin typeface="Cambria Math" panose="02040503050406030204" pitchFamily="18" charset="0"/>
                                      <a:ea typeface="Arial"/>
                                      <a:cs typeface="Arial"/>
                                      <a:sym typeface="Arial"/>
                                    </a:rPr>
                                    <m:t>+3</m:t>
                                  </m:r>
                                </m:e>
                              </m:rad>
                            </m:oMath>
                          </a14:m>
                          <a:r>
                            <a:rPr lang="en-US" sz="16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225;g25fd53652b7_0_6">
                <a:extLst>
                  <a:ext uri="{FF2B5EF4-FFF2-40B4-BE49-F238E27FC236}">
                    <a16:creationId xmlns:a16="http://schemas.microsoft.com/office/drawing/2014/main" id="{C90D1541-3C5B-4096-A329-09BBFCF3F962}"/>
                  </a:ext>
                </a:extLst>
              </p:cNvPr>
              <p:cNvGraphicFramePr/>
              <p:nvPr/>
            </p:nvGraphicFramePr>
            <p:xfrm>
              <a:off x="108044" y="862525"/>
              <a:ext cx="8882075" cy="62232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971" r="-137" b="-1942"/>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617036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 name="Google Shape;217;g25fd53652b7_0_0">
            <a:extLst>
              <a:ext uri="{FF2B5EF4-FFF2-40B4-BE49-F238E27FC236}">
                <a16:creationId xmlns:a16="http://schemas.microsoft.com/office/drawing/2014/main" id="{A8135652-F6CA-5F09-8771-EAF0C3AD1E0C}"/>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25;g25fd53652b7_0_6">
                <a:extLst>
                  <a:ext uri="{FF2B5EF4-FFF2-40B4-BE49-F238E27FC236}">
                    <a16:creationId xmlns:a16="http://schemas.microsoft.com/office/drawing/2014/main" id="{872FF09C-46D0-56C5-A01A-6AF46B46BF7E}"/>
                  </a:ext>
                </a:extLst>
              </p:cNvPr>
              <p:cNvGraphicFramePr/>
              <p:nvPr/>
            </p:nvGraphicFramePr>
            <p:xfrm>
              <a:off x="108044" y="862525"/>
              <a:ext cx="8882075" cy="670570"/>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US" sz="1600" b="0" dirty="0">
                              <a:solidFill>
                                <a:schemeClr val="dk1"/>
                              </a:solidFill>
                              <a:latin typeface="Nunito Sans"/>
                              <a:ea typeface="Nunito Sans"/>
                              <a:cs typeface="Nunito Sans"/>
                              <a:sym typeface="Nunito Sans"/>
                            </a:rPr>
                            <a:t>The equation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30000" dirty="0" smtClean="0">
                                  <a:solidFill>
                                    <a:schemeClr val="dk1"/>
                                  </a:solidFill>
                                  <a:latin typeface="Cambria Math" panose="02040503050406030204" pitchFamily="18" charset="0"/>
                                  <a:ea typeface="Nunito Sans"/>
                                  <a:cs typeface="Nunito Sans"/>
                                  <a:sym typeface="Nunito Sans"/>
                                </a:rPr>
                                <m:t>4</m:t>
                              </m:r>
                              <m:r>
                                <a:rPr lang="en-US" sz="1600" b="0" i="1" dirty="0" smtClean="0">
                                  <a:solidFill>
                                    <a:schemeClr val="dk1"/>
                                  </a:solidFill>
                                  <a:latin typeface="Cambria Math" panose="02040503050406030204" pitchFamily="18" charset="0"/>
                                  <a:ea typeface="Nunito Sans"/>
                                  <a:cs typeface="Nunito Sans"/>
                                  <a:sym typeface="Nunito Sans"/>
                                </a:rPr>
                                <m:t>=</m:t>
                              </m:r>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30000" dirty="0" smtClean="0">
                                  <a:solidFill>
                                    <a:schemeClr val="dk1"/>
                                  </a:solidFill>
                                  <a:latin typeface="Cambria Math" panose="02040503050406030204" pitchFamily="18" charset="0"/>
                                  <a:ea typeface="Nunito Sans"/>
                                  <a:cs typeface="Nunito Sans"/>
                                  <a:sym typeface="Nunito Sans"/>
                                </a:rPr>
                                <m:t>2</m:t>
                              </m:r>
                              <m:r>
                                <a:rPr lang="en-US" sz="1600" b="0" i="1" dirty="0" smtClean="0">
                                  <a:solidFill>
                                    <a:schemeClr val="dk1"/>
                                  </a:solidFill>
                                  <a:latin typeface="Cambria Math" panose="02040503050406030204" pitchFamily="18" charset="0"/>
                                  <a:ea typeface="Nunito Sans"/>
                                  <a:cs typeface="Nunito Sans"/>
                                  <a:sym typeface="Nunito Sans"/>
                                </a:rPr>
                                <m:t>+4542</m:t>
                              </m:r>
                            </m:oMath>
                          </a14:m>
                          <a:r>
                            <a:rPr lang="en-US" sz="1600" b="0" dirty="0">
                              <a:solidFill>
                                <a:schemeClr val="dk1"/>
                              </a:solidFill>
                              <a:latin typeface="Nunito Sans"/>
                              <a:ea typeface="Nunito Sans"/>
                              <a:cs typeface="Nunito Sans"/>
                              <a:sym typeface="Nunito Sans"/>
                            </a:rPr>
                            <a:t> has a solution between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8</m:t>
                              </m:r>
                            </m:oMath>
                          </a14:m>
                          <a:r>
                            <a:rPr lang="en-US" sz="1600" b="0" dirty="0">
                              <a:solidFill>
                                <a:schemeClr val="dk1"/>
                              </a:solidFill>
                              <a:latin typeface="Nunito Sans"/>
                              <a:ea typeface="Nunito Sans"/>
                              <a:cs typeface="Nunito Sans"/>
                              <a:sym typeface="Nunito Sans"/>
                            </a:rPr>
                            <a:t> and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9</m:t>
                              </m:r>
                            </m:oMath>
                          </a14:m>
                          <a:r>
                            <a:rPr lang="en-US"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Use a trial and improvement method to find this solution correct to two decimal places:</a:t>
                          </a:r>
                          <a:endParaRPr lang="en-US" sz="23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25;g25fd53652b7_0_6">
                <a:extLst>
                  <a:ext uri="{FF2B5EF4-FFF2-40B4-BE49-F238E27FC236}">
                    <a16:creationId xmlns:a16="http://schemas.microsoft.com/office/drawing/2014/main" id="{872FF09C-46D0-56C5-A01A-6AF46B46BF7E}"/>
                  </a:ext>
                </a:extLst>
              </p:cNvPr>
              <p:cNvGraphicFramePr/>
              <p:nvPr/>
            </p:nvGraphicFramePr>
            <p:xfrm>
              <a:off x="108044" y="862525"/>
              <a:ext cx="8882075" cy="670570"/>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Google Shape;226;g25fd53652b7_0_6">
                <a:extLst>
                  <a:ext uri="{FF2B5EF4-FFF2-40B4-BE49-F238E27FC236}">
                    <a16:creationId xmlns:a16="http://schemas.microsoft.com/office/drawing/2014/main" id="{B7B00A77-B594-9010-3AB7-FC74BB6AEE37}"/>
                  </a:ext>
                </a:extLst>
              </p:cNvPr>
              <p:cNvGraphicFramePr/>
              <p:nvPr>
                <p:extLst>
                  <p:ext uri="{D42A27DB-BD31-4B8C-83A1-F6EECF244321}">
                    <p14:modId xmlns:p14="http://schemas.microsoft.com/office/powerpoint/2010/main" val="484558313"/>
                  </p:ext>
                </p:extLst>
              </p:nvPr>
            </p:nvGraphicFramePr>
            <p:xfrm>
              <a:off x="952500" y="2182361"/>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8.72</m:t>
                              </m:r>
                            </m:oMath>
                          </a14:m>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8.23</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8.24</m:t>
                              </m:r>
                            </m:oMath>
                          </a14:m>
                          <a:endParaRPr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dk1"/>
                                  </a:solidFill>
                                  <a:latin typeface="Cambria Math" panose="02040503050406030204" pitchFamily="18" charset="0"/>
                                  <a:ea typeface="Nunito Sans"/>
                                  <a:cs typeface="Nunito Sans"/>
                                  <a:sym typeface="Nunito Sans"/>
                                </a:rPr>
                                <m:t>8.18</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226;g25fd53652b7_0_6">
                <a:extLst>
                  <a:ext uri="{FF2B5EF4-FFF2-40B4-BE49-F238E27FC236}">
                    <a16:creationId xmlns:a16="http://schemas.microsoft.com/office/drawing/2014/main" id="{B7B00A77-B594-9010-3AB7-FC74BB6AEE37}"/>
                  </a:ext>
                </a:extLst>
              </p:cNvPr>
              <p:cNvGraphicFramePr/>
              <p:nvPr>
                <p:extLst>
                  <p:ext uri="{D42A27DB-BD31-4B8C-83A1-F6EECF244321}">
                    <p14:modId xmlns:p14="http://schemas.microsoft.com/office/powerpoint/2010/main" val="484558313"/>
                  </p:ext>
                </p:extLst>
              </p:nvPr>
            </p:nvGraphicFramePr>
            <p:xfrm>
              <a:off x="952500" y="2182361"/>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r="-100337" b="-10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r="-337" b="-101235"/>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000" r="-100337" b="-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000" r="-337" b="-123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869021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3" name="Picture 2">
            <a:extLst>
              <a:ext uri="{FF2B5EF4-FFF2-40B4-BE49-F238E27FC236}">
                <a16:creationId xmlns:a16="http://schemas.microsoft.com/office/drawing/2014/main" id="{9FE81D9A-C380-D9A2-C880-E170E6A9D526}"/>
              </a:ext>
            </a:extLst>
          </p:cNvPr>
          <p:cNvPicPr>
            <a:picLocks noChangeAspect="1"/>
          </p:cNvPicPr>
          <p:nvPr/>
        </p:nvPicPr>
        <p:blipFill>
          <a:blip r:embed="rId3"/>
          <a:stretch>
            <a:fillRect/>
          </a:stretch>
        </p:blipFill>
        <p:spPr>
          <a:xfrm>
            <a:off x="578379" y="1982312"/>
            <a:ext cx="3653665" cy="2509588"/>
          </a:xfrm>
          <a:prstGeom prst="rect">
            <a:avLst/>
          </a:prstGeom>
        </p:spPr>
      </p:pic>
      <p:sp>
        <p:nvSpPr>
          <p:cNvPr id="2" name="Google Shape;217;g25fd53652b7_0_0">
            <a:extLst>
              <a:ext uri="{FF2B5EF4-FFF2-40B4-BE49-F238E27FC236}">
                <a16:creationId xmlns:a16="http://schemas.microsoft.com/office/drawing/2014/main" id="{91DAF2DB-21A1-1CBB-24BC-10B9D89813C1}"/>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225;g25fd53652b7_0_6">
                <a:extLst>
                  <a:ext uri="{FF2B5EF4-FFF2-40B4-BE49-F238E27FC236}">
                    <a16:creationId xmlns:a16="http://schemas.microsoft.com/office/drawing/2014/main" id="{BCA97DC0-16C1-FB3F-3FA2-AB7C89B8EC91}"/>
                  </a:ext>
                </a:extLst>
              </p:cNvPr>
              <p:cNvGraphicFramePr/>
              <p:nvPr/>
            </p:nvGraphicFramePr>
            <p:xfrm>
              <a:off x="108044" y="862525"/>
              <a:ext cx="8882075" cy="1035441"/>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9747">
                    <a:tc>
                      <a:txBody>
                        <a:bodyPr/>
                        <a:lstStyle/>
                        <a:p>
                          <a:pPr marL="0" lvl="0" indent="0" algn="l" rtl="0">
                            <a:lnSpc>
                              <a:spcPct val="100000"/>
                            </a:lnSpc>
                            <a:spcBef>
                              <a:spcPts val="0"/>
                            </a:spcBef>
                            <a:spcAft>
                              <a:spcPts val="0"/>
                            </a:spcAft>
                            <a:buNone/>
                          </a:pPr>
                          <a:r>
                            <a:rPr lang="en-GB" sz="1600" b="0" dirty="0">
                              <a:solidFill>
                                <a:schemeClr val="dk1"/>
                              </a:solidFill>
                              <a:latin typeface="Nunito Sans"/>
                              <a:ea typeface="Nunito Sans"/>
                              <a:cs typeface="Nunito Sans"/>
                              <a:sym typeface="Nunito Sans"/>
                            </a:rPr>
                            <a:t>9) </a:t>
                          </a:r>
                          <a:r>
                            <a:rPr lang="en-US" sz="1600" b="0" dirty="0">
                              <a:solidFill>
                                <a:schemeClr val="dk1"/>
                              </a:solidFill>
                              <a:latin typeface="Nunito Sans"/>
                              <a:ea typeface="Nunito Sans"/>
                              <a:cs typeface="Nunito Sans"/>
                              <a:sym typeface="Nunito Sans"/>
                            </a:rPr>
                            <a:t>By considering the graph below, and using a trial and improvement method, find the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oMath>
                          </a14:m>
                          <a:r>
                            <a:rPr lang="en-US" sz="1600" b="0" dirty="0">
                              <a:solidFill>
                                <a:schemeClr val="dk1"/>
                              </a:solidFill>
                              <a:latin typeface="Nunito Sans"/>
                              <a:ea typeface="Nunito Sans"/>
                              <a:cs typeface="Nunito Sans"/>
                              <a:sym typeface="Nunito Sans"/>
                            </a:rPr>
                            <a:t> </a:t>
                          </a:r>
                          <a:r>
                            <a:rPr lang="en-US" sz="1600" b="0" dirty="0">
                              <a:solidFill>
                                <a:schemeClr val="bg1"/>
                              </a:solidFill>
                              <a:latin typeface="Nunito Sans"/>
                              <a:ea typeface="Nunito Sans"/>
                              <a:cs typeface="Nunito Sans"/>
                              <a:sym typeface="Nunito Sans"/>
                            </a:rPr>
                            <a:t>…..</a:t>
                          </a:r>
                        </a:p>
                        <a:p>
                          <a:pPr marL="0" lvl="0" indent="0" algn="l" rtl="0">
                            <a:lnSpc>
                              <a:spcPct val="150000"/>
                            </a:lnSpc>
                            <a:spcBef>
                              <a:spcPts val="0"/>
                            </a:spcBef>
                            <a:spcAft>
                              <a:spcPts val="0"/>
                            </a:spcAft>
                            <a:buNone/>
                          </a:pPr>
                          <a:r>
                            <a:rPr lang="en-US" sz="1600" b="0" dirty="0">
                              <a:solidFill>
                                <a:schemeClr val="bg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value (correct to three significant figures) for the solution to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𝑦</m:t>
                              </m:r>
                              <m:r>
                                <a:rPr lang="en-GB" sz="1600" b="0" i="1" dirty="0" smtClean="0">
                                  <a:solidFill>
                                    <a:schemeClr val="dk1"/>
                                  </a:solidFill>
                                  <a:latin typeface="Cambria Math" panose="02040503050406030204" pitchFamily="18" charset="0"/>
                                  <a:ea typeface="Times New Roman"/>
                                  <a:cs typeface="Times New Roman"/>
                                  <a:sym typeface="Times New Roman"/>
                                </a:rPr>
                                <m:t>=</m:t>
                              </m:r>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30000" dirty="0" smtClean="0">
                                  <a:solidFill>
                                    <a:schemeClr val="dk1"/>
                                  </a:solidFill>
                                  <a:latin typeface="Cambria Math" panose="02040503050406030204" pitchFamily="18" charset="0"/>
                                  <a:ea typeface="Nunito Sans"/>
                                  <a:cs typeface="Nunito Sans"/>
                                  <a:sym typeface="Nunito Sans"/>
                                </a:rPr>
                                <m:t>2</m:t>
                              </m:r>
                            </m:oMath>
                          </a14:m>
                          <a:r>
                            <a:rPr lang="en-US" sz="1600" b="0" dirty="0">
                              <a:solidFill>
                                <a:schemeClr val="dk1"/>
                              </a:solidFill>
                              <a:latin typeface="Nunito Sans"/>
                              <a:ea typeface="Nunito Sans"/>
                              <a:cs typeface="Nunito Sans"/>
                              <a:sym typeface="Nunito Sans"/>
                            </a:rPr>
                            <a:t> and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𝑦</m:t>
                              </m:r>
                              <m:r>
                                <a:rPr lang="en-US" sz="1600" b="0" i="1" dirty="0" smtClean="0">
                                  <a:solidFill>
                                    <a:schemeClr val="dk1"/>
                                  </a:solidFill>
                                  <a:latin typeface="Cambria Math" panose="02040503050406030204" pitchFamily="18" charset="0"/>
                                  <a:ea typeface="Nunito Sans"/>
                                  <a:cs typeface="Nunito Sans"/>
                                  <a:sym typeface="Nunito Sans"/>
                                </a:rPr>
                                <m:t>=</m:t>
                              </m:r>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dirty="0" smtClean="0">
                                  <a:solidFill>
                                    <a:schemeClr val="dk1"/>
                                  </a:solidFill>
                                  <a:latin typeface="Cambria Math" panose="02040503050406030204" pitchFamily="18" charset="0"/>
                                  <a:ea typeface="Nunito Sans"/>
                                  <a:cs typeface="Nunito Sans"/>
                                  <a:sym typeface="Nunito Sans"/>
                                </a:rPr>
                                <m:t>+5</m:t>
                              </m:r>
                            </m:oMath>
                          </a14:m>
                          <a:r>
                            <a:rPr lang="en-US" sz="1600" b="0" dirty="0">
                              <a:solidFill>
                                <a:schemeClr val="dk1"/>
                              </a:solidFill>
                              <a:latin typeface="Nunito Sans"/>
                              <a:ea typeface="Nunito Sans"/>
                              <a:cs typeface="Nunito Sans"/>
                              <a:sym typeface="Nunito Sans"/>
                            </a:rPr>
                            <a:t>, given that </a:t>
                          </a:r>
                        </a:p>
                        <a:p>
                          <a:pPr marL="0" lvl="0" indent="0" algn="l" rtl="0">
                            <a:lnSpc>
                              <a:spcPct val="150000"/>
                            </a:lnSpc>
                            <a:spcBef>
                              <a:spcPts val="0"/>
                            </a:spcBef>
                            <a:spcAft>
                              <a:spcPts val="0"/>
                            </a:spcAft>
                            <a:buNone/>
                          </a:pPr>
                          <a:r>
                            <a:rPr lang="en-US" sz="1600" b="0" i="1" dirty="0">
                              <a:solidFill>
                                <a:schemeClr val="dk1"/>
                              </a:solidFill>
                              <a:latin typeface="Nunito Sans"/>
                              <a:ea typeface="Times New Roman"/>
                              <a:cs typeface="Times New Roman"/>
                              <a:sym typeface="Nunito Sans"/>
                            </a:rPr>
                            <a:t>     </a:t>
                          </a:r>
                          <a14:m>
                            <m:oMath xmlns:m="http://schemas.openxmlformats.org/officeDocument/2006/math">
                              <m:r>
                                <a:rPr lang="en-GB" sz="1600" b="0" i="1" smtClean="0">
                                  <a:solidFill>
                                    <a:schemeClr val="dk1"/>
                                  </a:solidFill>
                                  <a:latin typeface="Cambria Math" panose="02040503050406030204" pitchFamily="18" charset="0"/>
                                  <a:ea typeface="Times New Roman"/>
                                  <a:cs typeface="Times New Roman"/>
                                  <a:sym typeface="Nunito Sans"/>
                                </a:rPr>
                                <m:t>𝑥</m:t>
                              </m:r>
                              <m:r>
                                <a:rPr lang="en-GB" sz="1600" b="0" i="1" smtClean="0">
                                  <a:solidFill>
                                    <a:schemeClr val="dk1"/>
                                  </a:solidFill>
                                  <a:latin typeface="Cambria Math" panose="02040503050406030204" pitchFamily="18" charset="0"/>
                                  <a:ea typeface="Times New Roman"/>
                                  <a:cs typeface="Times New Roman"/>
                                  <a:sym typeface="Nunito Sans"/>
                                </a:rPr>
                                <m:t>&lt;0</m:t>
                              </m:r>
                            </m:oMath>
                          </a14:m>
                          <a:r>
                            <a:rPr lang="en-US" sz="1600" b="0" dirty="0">
                              <a:solidFill>
                                <a:schemeClr val="dk1"/>
                              </a:solidFill>
                              <a:latin typeface="Nunito Sans"/>
                              <a:ea typeface="Nunito Sans"/>
                              <a:cs typeface="Nunito Sans"/>
                              <a:sym typeface="Nunito Sans"/>
                            </a:rPr>
                            <a:t>.</a:t>
                          </a:r>
                          <a:endParaRPr lang="en-US" sz="23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5" name="Google Shape;225;g25fd53652b7_0_6">
                <a:extLst>
                  <a:ext uri="{FF2B5EF4-FFF2-40B4-BE49-F238E27FC236}">
                    <a16:creationId xmlns:a16="http://schemas.microsoft.com/office/drawing/2014/main" id="{BCA97DC0-16C1-FB3F-3FA2-AB7C89B8EC91}"/>
                  </a:ext>
                </a:extLst>
              </p:cNvPr>
              <p:cNvGraphicFramePr/>
              <p:nvPr/>
            </p:nvGraphicFramePr>
            <p:xfrm>
              <a:off x="108044" y="862525"/>
              <a:ext cx="8882075" cy="1035441"/>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10354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170" r="-137" b="-760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DE5ECBC7-5769-037C-7C9F-B288D4401140}"/>
                  </a:ext>
                </a:extLst>
              </p:cNvPr>
              <p:cNvGraphicFramePr/>
              <p:nvPr>
                <p:extLst>
                  <p:ext uri="{D42A27DB-BD31-4B8C-83A1-F6EECF244321}">
                    <p14:modId xmlns:p14="http://schemas.microsoft.com/office/powerpoint/2010/main" val="508878115"/>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−2.79</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−1.79</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3.21</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m:t>
                              </m:r>
                              <m:r>
                                <a:rPr lang="en-GB" sz="1600" i="1" dirty="0">
                                  <a:solidFill>
                                    <a:schemeClr val="tx1"/>
                                  </a:solidFill>
                                  <a:latin typeface="Cambria Math" panose="02040503050406030204" pitchFamily="18" charset="0"/>
                                  <a:ea typeface="Nunito Sans"/>
                                  <a:cs typeface="Nunito Sans"/>
                                  <a:sym typeface="Nunito Sans"/>
                                </a:rPr>
                                <m:t>1.75</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DE5ECBC7-5769-037C-7C9F-B288D4401140}"/>
                  </a:ext>
                </a:extLst>
              </p:cNvPr>
              <p:cNvGraphicFramePr/>
              <p:nvPr>
                <p:extLst>
                  <p:ext uri="{D42A27DB-BD31-4B8C-83A1-F6EECF244321}">
                    <p14:modId xmlns:p14="http://schemas.microsoft.com/office/powerpoint/2010/main" val="508878115"/>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−2.79</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−1.79</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3.21</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m:t>
                              </m:r>
                              <m:r>
                                <a:rPr lang="en-GB" sz="1600" i="1" dirty="0">
                                  <a:solidFill>
                                    <a:schemeClr val="tx1"/>
                                  </a:solidFill>
                                  <a:latin typeface="Cambria Math" panose="02040503050406030204" pitchFamily="18" charset="0"/>
                                  <a:ea typeface="Nunito Sans"/>
                                  <a:cs typeface="Nunito Sans"/>
                                  <a:sym typeface="Nunito Sans"/>
                                </a:rPr>
                                <m:t>1.75</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2964762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2" name="Google Shape;217;g25fd53652b7_0_0">
            <a:extLst>
              <a:ext uri="{FF2B5EF4-FFF2-40B4-BE49-F238E27FC236}">
                <a16:creationId xmlns:a16="http://schemas.microsoft.com/office/drawing/2014/main" id="{B8C723A6-2B36-9F85-3BC4-DF81BF5516C3}"/>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23E92110-7713-CA42-5B44-512658EE1D6E}"/>
                  </a:ext>
                </a:extLst>
              </p:cNvPr>
              <p:cNvGraphicFramePr/>
              <p:nvPr>
                <p:extLst>
                  <p:ext uri="{D42A27DB-BD31-4B8C-83A1-F6EECF244321}">
                    <p14:modId xmlns:p14="http://schemas.microsoft.com/office/powerpoint/2010/main" val="3553396828"/>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1.6</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14:m>
                            <m:oMath xmlns:m="http://schemas.openxmlformats.org/officeDocument/2006/math">
                              <m:r>
                                <a:rPr lang="en-GB" sz="1600" i="1" u="none" strike="noStrike" cap="none" dirty="0" smtClean="0">
                                  <a:solidFill>
                                    <a:schemeClr val="tx1"/>
                                  </a:solidFill>
                                  <a:latin typeface="Cambria Math" panose="02040503050406030204" pitchFamily="18" charset="0"/>
                                  <a:ea typeface="Times New Roman"/>
                                  <a:cs typeface="Times New Roman"/>
                                  <a:sym typeface="Times New Roman"/>
                                </a:rPr>
                                <m:t> </m:t>
                              </m:r>
                              <m:r>
                                <a:rPr lang="en-GB" sz="1600" i="1" dirty="0">
                                  <a:solidFill>
                                    <a:schemeClr val="tx1"/>
                                  </a:solidFill>
                                  <a:latin typeface="Cambria Math" panose="02040503050406030204" pitchFamily="18" charset="0"/>
                                  <a:ea typeface="Nunito"/>
                                  <a:cs typeface="Nunito"/>
                                  <a:sym typeface="Nunito"/>
                                </a:rPr>
                                <m:t>0.615 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1.615 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2.6 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23E92110-7713-CA42-5B44-512658EE1D6E}"/>
                  </a:ext>
                </a:extLst>
              </p:cNvPr>
              <p:cNvGraphicFramePr/>
              <p:nvPr>
                <p:extLst>
                  <p:ext uri="{D42A27DB-BD31-4B8C-83A1-F6EECF244321}">
                    <p14:modId xmlns:p14="http://schemas.microsoft.com/office/powerpoint/2010/main" val="3553396828"/>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1.6</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14:m xmlns:a14="http://schemas.microsoft.com/office/drawing/2010/main">
                            <m:oMath xmlns:m="http://schemas.openxmlformats.org/officeDocument/2006/math">
                              <m:r>
                                <a:rPr lang="en-GB" sz="1600" i="1" u="none" strike="noStrike" cap="none" dirty="0" smtClean="0">
                                  <a:solidFill>
                                    <a:schemeClr val="tx1"/>
                                  </a:solidFill>
                                  <a:latin typeface="Cambria Math" panose="02040503050406030204" pitchFamily="18" charset="0"/>
                                  <a:ea typeface="Times New Roman"/>
                                  <a:cs typeface="Times New Roman"/>
                                  <a:sym typeface="Times New Roman"/>
                                </a:rPr>
                                <m:t> </m:t>
                              </m:r>
                              <m:r>
                                <a:rPr lang="en-GB" sz="1600" i="1" dirty="0">
                                  <a:solidFill>
                                    <a:schemeClr val="tx1"/>
                                  </a:solidFill>
                                  <a:latin typeface="Cambria Math" panose="02040503050406030204" pitchFamily="18" charset="0"/>
                                  <a:ea typeface="Nunito"/>
                                  <a:cs typeface="Nunito"/>
                                  <a:sym typeface="Nunito"/>
                                </a:rPr>
                                <m:t>0.615 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1.615 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2.6 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F94295E-5F5D-5488-6A17-CFA8C1197145}"/>
                  </a:ext>
                </a:extLst>
              </p:cNvPr>
              <p:cNvSpPr txBox="1"/>
              <p:nvPr/>
            </p:nvSpPr>
            <p:spPr>
              <a:xfrm>
                <a:off x="263572" y="1888741"/>
                <a:ext cx="4048672" cy="228569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𝑎</m:t>
                          </m:r>
                        </m:e>
                        <m:sub>
                          <m:r>
                            <a:rPr lang="en-GB" sz="3200" b="0" i="1" smtClean="0">
                              <a:latin typeface="Cambria Math" panose="02040503050406030204" pitchFamily="18" charset="0"/>
                            </a:rPr>
                            <m:t>0</m:t>
                          </m:r>
                        </m:sub>
                      </m:sSub>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1</m:t>
                          </m:r>
                        </m:num>
                        <m:den>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𝑎</m:t>
                              </m:r>
                            </m:e>
                            <m:sub>
                              <m:r>
                                <a:rPr lang="en-GB" sz="3200" b="0" i="1" smtClean="0">
                                  <a:latin typeface="Cambria Math" panose="02040503050406030204" pitchFamily="18" charset="0"/>
                                </a:rPr>
                                <m:t>1</m:t>
                              </m:r>
                            </m:sub>
                          </m:sSub>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1</m:t>
                              </m:r>
                            </m:num>
                            <m:den>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𝑎</m:t>
                                  </m:r>
                                </m:e>
                                <m:sub>
                                  <m:r>
                                    <a:rPr lang="en-GB" sz="3200" b="0" i="1" smtClean="0">
                                      <a:latin typeface="Cambria Math" panose="02040503050406030204" pitchFamily="18" charset="0"/>
                                    </a:rPr>
                                    <m:t>2</m:t>
                                  </m:r>
                                </m:sub>
                              </m:sSub>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1</m:t>
                                  </m:r>
                                </m:num>
                                <m:den>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1</m:t>
                                      </m:r>
                                    </m:num>
                                    <m:den>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𝑎</m:t>
                                          </m:r>
                                        </m:e>
                                        <m:sub>
                                          <m:r>
                                            <a:rPr lang="en-GB" sz="3200" b="0" i="1" smtClean="0">
                                              <a:latin typeface="Cambria Math" panose="02040503050406030204" pitchFamily="18" charset="0"/>
                                            </a:rPr>
                                            <m:t>𝑛</m:t>
                                          </m:r>
                                        </m:sub>
                                      </m:sSub>
                                    </m:den>
                                  </m:f>
                                </m:den>
                              </m:f>
                            </m:den>
                          </m:f>
                        </m:den>
                      </m:f>
                    </m:oMath>
                  </m:oMathPara>
                </a14:m>
                <a:endParaRPr lang="en-GB" sz="3200" dirty="0"/>
              </a:p>
            </p:txBody>
          </p:sp>
        </mc:Choice>
        <mc:Fallback xmlns="">
          <p:sp>
            <p:nvSpPr>
              <p:cNvPr id="22" name="TextBox 21">
                <a:extLst>
                  <a:ext uri="{FF2B5EF4-FFF2-40B4-BE49-F238E27FC236}">
                    <a16:creationId xmlns:a16="http://schemas.microsoft.com/office/drawing/2014/main" id="{6F94295E-5F5D-5488-6A17-CFA8C1197145}"/>
                  </a:ext>
                </a:extLst>
              </p:cNvPr>
              <p:cNvSpPr txBox="1">
                <a:spLocks noRot="1" noChangeAspect="1" noMove="1" noResize="1" noEditPoints="1" noAdjustHandles="1" noChangeArrowheads="1" noChangeShapeType="1" noTextEdit="1"/>
              </p:cNvSpPr>
              <p:nvPr/>
            </p:nvSpPr>
            <p:spPr>
              <a:xfrm>
                <a:off x="263572" y="1888741"/>
                <a:ext cx="4048672" cy="228569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graphicFrame>
            <p:nvGraphicFramePr>
              <p:cNvPr id="3" name="Google Shape;301;g25fd53652b7_0_75">
                <a:extLst>
                  <a:ext uri="{FF2B5EF4-FFF2-40B4-BE49-F238E27FC236}">
                    <a16:creationId xmlns:a16="http://schemas.microsoft.com/office/drawing/2014/main" id="{54B751B2-8D6E-806F-EE6C-008381A9F1E5}"/>
                  </a:ext>
                </a:extLst>
              </p:cNvPr>
              <p:cNvGraphicFramePr/>
              <p:nvPr>
                <p:extLst>
                  <p:ext uri="{D42A27DB-BD31-4B8C-83A1-F6EECF244321}">
                    <p14:modId xmlns:p14="http://schemas.microsoft.com/office/powerpoint/2010/main" val="4034438444"/>
                  </p:ext>
                </p:extLst>
              </p:nvPr>
            </p:nvGraphicFramePr>
            <p:xfrm>
              <a:off x="108044" y="862525"/>
              <a:ext cx="8882075" cy="669681"/>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13937">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10) A continued fraction is a number representation based on iteration.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By setting</a:t>
                          </a:r>
                          <a:r>
                            <a:rPr lang="en-US" sz="1600" b="0" baseline="0" dirty="0">
                              <a:solidFill>
                                <a:schemeClr val="dk1"/>
                              </a:solidFill>
                              <a:latin typeface="Nunito Sans"/>
                              <a:ea typeface="Nunito Sans"/>
                              <a:cs typeface="Nunito Sans"/>
                              <a:sym typeface="Nunito Sans"/>
                            </a:rPr>
                            <a:t> </a:t>
                          </a:r>
                          <a14:m>
                            <m:oMath xmlns:m="http://schemas.openxmlformats.org/officeDocument/2006/math">
                              <m:sSub>
                                <m:sSubPr>
                                  <m:ctrlPr>
                                    <a:rPr lang="en-GB" sz="1600" b="0" i="1" baseline="0" smtClean="0">
                                      <a:solidFill>
                                        <a:schemeClr val="dk1"/>
                                      </a:solidFill>
                                      <a:latin typeface="Cambria Math" panose="02040503050406030204" pitchFamily="18" charset="0"/>
                                      <a:ea typeface="Nunito Sans"/>
                                      <a:cs typeface="Nunito Sans"/>
                                      <a:sym typeface="Nunito Sans"/>
                                    </a:rPr>
                                  </m:ctrlPr>
                                </m:sSubPr>
                                <m:e>
                                  <m:r>
                                    <a:rPr lang="en-GB" sz="1600" b="0" i="1" baseline="0" smtClean="0">
                                      <a:solidFill>
                                        <a:schemeClr val="dk1"/>
                                      </a:solidFill>
                                      <a:latin typeface="Cambria Math" panose="02040503050406030204" pitchFamily="18" charset="0"/>
                                      <a:ea typeface="Nunito Sans"/>
                                      <a:cs typeface="Nunito Sans"/>
                                      <a:sym typeface="Nunito Sans"/>
                                    </a:rPr>
                                    <m:t>𝑎</m:t>
                                  </m:r>
                                </m:e>
                                <m:sub>
                                  <m:r>
                                    <a:rPr lang="en-GB" sz="1600" b="0" i="1" baseline="0" smtClean="0">
                                      <a:solidFill>
                                        <a:schemeClr val="dk1"/>
                                      </a:solidFill>
                                      <a:latin typeface="Cambria Math" panose="02040503050406030204" pitchFamily="18" charset="0"/>
                                      <a:ea typeface="Nunito Sans"/>
                                      <a:cs typeface="Nunito Sans"/>
                                      <a:sym typeface="Nunito Sans"/>
                                    </a:rPr>
                                    <m:t>𝑛</m:t>
                                  </m:r>
                                </m:sub>
                              </m:sSub>
                              <m:r>
                                <a:rPr lang="en-GB" sz="1600" b="0" i="1" baseline="0" smtClean="0">
                                  <a:solidFill>
                                    <a:schemeClr val="dk1"/>
                                  </a:solidFill>
                                  <a:latin typeface="Cambria Math" panose="02040503050406030204" pitchFamily="18" charset="0"/>
                                  <a:ea typeface="Nunito Sans"/>
                                  <a:cs typeface="Nunito Sans"/>
                                  <a:sym typeface="Nunito Sans"/>
                                </a:rPr>
                                <m:t>=1</m:t>
                              </m:r>
                            </m:oMath>
                          </a14:m>
                          <a:r>
                            <a:rPr lang="en-US" sz="1600" b="0" dirty="0">
                              <a:solidFill>
                                <a:schemeClr val="dk1"/>
                              </a:solidFill>
                              <a:latin typeface="Nunito Sans"/>
                              <a:ea typeface="Nunito Sans"/>
                              <a:cs typeface="Nunito Sans"/>
                              <a:sym typeface="Nunito Sans"/>
                            </a:rPr>
                            <a:t> for</a:t>
                          </a:r>
                          <a:r>
                            <a:rPr lang="en-US" sz="1600" b="0" baseline="0" dirty="0">
                              <a:solidFill>
                                <a:schemeClr val="dk1"/>
                              </a:solidFill>
                              <a:latin typeface="Nunito Sans"/>
                              <a:ea typeface="Nunito Sans"/>
                              <a:cs typeface="Nunito Sans"/>
                              <a:sym typeface="Nunito Sans"/>
                            </a:rPr>
                            <a:t>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𝑛</m:t>
                              </m:r>
                              <m:r>
                                <a:rPr lang="en-GB" sz="1600" b="0" i="1" baseline="0" smtClean="0">
                                  <a:solidFill>
                                    <a:schemeClr val="dk1"/>
                                  </a:solidFill>
                                  <a:latin typeface="Cambria Math" panose="02040503050406030204" pitchFamily="18" charset="0"/>
                                  <a:ea typeface="Nunito Sans"/>
                                  <a:cs typeface="Nunito Sans"/>
                                  <a:sym typeface="Nunito Sans"/>
                                </a:rPr>
                                <m:t>=0, 1, 2, 3, 4</m:t>
                              </m:r>
                            </m:oMath>
                          </a14:m>
                          <a:r>
                            <a:rPr lang="en-US" sz="1600" b="0" dirty="0">
                              <a:solidFill>
                                <a:schemeClr val="dk1"/>
                              </a:solidFill>
                              <a:latin typeface="Nunito Sans"/>
                              <a:ea typeface="Nunito Sans"/>
                              <a:cs typeface="Nunito Sans"/>
                              <a:sym typeface="Nunito Sans"/>
                            </a:rPr>
                            <a:t> find an approximation to the number</a:t>
                          </a:r>
                          <a:r>
                            <a:rPr lang="en-US" sz="1600" b="0" baseline="0" dirty="0">
                              <a:solidFill>
                                <a:schemeClr val="dk1"/>
                              </a:solidFill>
                              <a:latin typeface="Nunito Sans"/>
                              <a:ea typeface="Nunito Sans"/>
                              <a:cs typeface="Nunito Sans"/>
                              <a:sym typeface="Nunito Sans"/>
                            </a:rPr>
                            <a:t> </a:t>
                          </a:r>
                          <a14:m>
                            <m:oMath xmlns:m="http://schemas.openxmlformats.org/officeDocument/2006/math">
                              <m:r>
                                <m:rPr>
                                  <m:sty m:val="p"/>
                                </m:rPr>
                                <a:rPr lang="el-GR" sz="1600" b="0" i="1" baseline="0" smtClean="0">
                                  <a:solidFill>
                                    <a:schemeClr val="dk1"/>
                                  </a:solidFill>
                                  <a:latin typeface="Cambria Math" panose="02040503050406030204" pitchFamily="18" charset="0"/>
                                  <a:ea typeface="Cambria Math" panose="02040503050406030204" pitchFamily="18" charset="0"/>
                                  <a:cs typeface="Nunito Sans"/>
                                  <a:sym typeface="Nunito Sans"/>
                                </a:rPr>
                                <m:t>Φ</m:t>
                              </m:r>
                            </m:oMath>
                          </a14:m>
                          <a:r>
                            <a:rPr lang="en-GB" sz="1600" b="0" dirty="0">
                              <a:solidFill>
                                <a:schemeClr val="dk1"/>
                              </a:solidFill>
                              <a:latin typeface="Nunito Sans"/>
                              <a:ea typeface="Nunito Sans"/>
                              <a:cs typeface="Nunito Sans"/>
                              <a:sym typeface="Nunito Sans"/>
                            </a:rPr>
                            <a:t>:</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3" name="Google Shape;301;g25fd53652b7_0_75">
                <a:extLst>
                  <a:ext uri="{FF2B5EF4-FFF2-40B4-BE49-F238E27FC236}">
                    <a16:creationId xmlns:a16="http://schemas.microsoft.com/office/drawing/2014/main" id="{54B751B2-8D6E-806F-EE6C-008381A9F1E5}"/>
                  </a:ext>
                </a:extLst>
              </p:cNvPr>
              <p:cNvGraphicFramePr/>
              <p:nvPr>
                <p:extLst>
                  <p:ext uri="{D42A27DB-BD31-4B8C-83A1-F6EECF244321}">
                    <p14:modId xmlns:p14="http://schemas.microsoft.com/office/powerpoint/2010/main" val="4034438444"/>
                  </p:ext>
                </p:extLst>
              </p:nvPr>
            </p:nvGraphicFramePr>
            <p:xfrm>
              <a:off x="108044" y="862525"/>
              <a:ext cx="8882075" cy="669681"/>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696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5"/>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849148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25fd53652b7_0_0"/>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6;p20">
                <a:extLst>
                  <a:ext uri="{FF2B5EF4-FFF2-40B4-BE49-F238E27FC236}">
                    <a16:creationId xmlns:a16="http://schemas.microsoft.com/office/drawing/2014/main" id="{22D7ABFD-F54A-998B-14A0-CAF1497973E0}"/>
                  </a:ext>
                </a:extLst>
              </p:cNvPr>
              <p:cNvGraphicFramePr/>
              <p:nvPr>
                <p:extLst>
                  <p:ext uri="{D42A27DB-BD31-4B8C-83A1-F6EECF244321}">
                    <p14:modId xmlns:p14="http://schemas.microsoft.com/office/powerpoint/2010/main" val="4069185168"/>
                  </p:ext>
                </p:extLst>
              </p:nvPr>
            </p:nvGraphicFramePr>
            <p:xfrm>
              <a:off x="952500" y="2190750"/>
              <a:ext cx="7239000" cy="196694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2.8</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dk1"/>
                                  </a:solidFill>
                                  <a:latin typeface="Cambria Math" panose="02040503050406030204" pitchFamily="18" charset="0"/>
                                  <a:ea typeface="Nunito Sans"/>
                                  <a:cs typeface="Nunito Sans"/>
                                  <a:sym typeface="Nunito Sans"/>
                                </a:rPr>
                                <m:t>2</m:t>
                              </m:r>
                              <m:rad>
                                <m:radPr>
                                  <m:degHide m:val="on"/>
                                  <m:ctrlPr>
                                    <a:rPr lang="en-US"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e>
                              </m:rad>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gave answer as simplified surd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64</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the solution process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2.83</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answer correct to two decimal places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06;p20">
                <a:extLst>
                  <a:ext uri="{FF2B5EF4-FFF2-40B4-BE49-F238E27FC236}">
                    <a16:creationId xmlns:a16="http://schemas.microsoft.com/office/drawing/2014/main" id="{22D7ABFD-F54A-998B-14A0-CAF1497973E0}"/>
                  </a:ext>
                </a:extLst>
              </p:cNvPr>
              <p:cNvGraphicFramePr/>
              <p:nvPr>
                <p:extLst>
                  <p:ext uri="{D42A27DB-BD31-4B8C-83A1-F6EECF244321}">
                    <p14:modId xmlns:p14="http://schemas.microsoft.com/office/powerpoint/2010/main" val="4069185168"/>
                  </p:ext>
                </p:extLst>
              </p:nvPr>
            </p:nvGraphicFramePr>
            <p:xfrm>
              <a:off x="952500" y="2190750"/>
              <a:ext cx="7239000" cy="196694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2.8</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US" sz="1600" i="1" u="none" strike="noStrike" cap="none" dirty="0" smtClean="0">
                                  <a:solidFill>
                                    <a:schemeClr val="dk1"/>
                                  </a:solidFill>
                                  <a:latin typeface="Cambria Math" panose="02040503050406030204" pitchFamily="18" charset="0"/>
                                  <a:ea typeface="Nunito Sans"/>
                                  <a:cs typeface="Nunito Sans"/>
                                  <a:sym typeface="Nunito Sans"/>
                                </a:rPr>
                                <m:t>2</m:t>
                              </m:r>
                              <m:rad>
                                <m:radPr>
                                  <m:degHide m:val="on"/>
                                  <m:ctrlPr>
                                    <a:rPr lang="en-US" sz="1600" b="0" i="1" u="none" strike="noStrike" cap="none" dirty="0" smtClean="0">
                                      <a:solidFill>
                                        <a:schemeClr val="dk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e>
                              </m:rad>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gave answer as simplified surd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64</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does not understand the solution process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2.83</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answer correct to two decimal places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Google Shape;225;g25fd53652b7_0_6">
                <a:extLst>
                  <a:ext uri="{FF2B5EF4-FFF2-40B4-BE49-F238E27FC236}">
                    <a16:creationId xmlns:a16="http://schemas.microsoft.com/office/drawing/2014/main" id="{422C1A6F-CED1-A169-1994-FFC487052111}"/>
                  </a:ext>
                </a:extLst>
              </p:cNvPr>
              <p:cNvGraphicFramePr/>
              <p:nvPr>
                <p:extLst>
                  <p:ext uri="{D42A27DB-BD31-4B8C-83A1-F6EECF244321}">
                    <p14:modId xmlns:p14="http://schemas.microsoft.com/office/powerpoint/2010/main" val="2719517062"/>
                  </p:ext>
                </p:extLst>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Use trial and improvement to find the positive solution (correct to two significant figures) to:</a:t>
                          </a:r>
                        </a:p>
                        <a:p>
                          <a:pPr marL="0" lvl="0" indent="0" algn="l" rtl="0">
                            <a:spcBef>
                              <a:spcPts val="0"/>
                            </a:spcBef>
                            <a:spcAft>
                              <a:spcPts val="0"/>
                            </a:spcAft>
                            <a:buNone/>
                          </a:pPr>
                          <a:endParaRPr lang="en-GB" sz="1600" b="0" baseline="0" dirty="0">
                            <a:solidFill>
                              <a:schemeClr val="dk1"/>
                            </a:solidFill>
                            <a:latin typeface="Nunito Sans"/>
                            <a:ea typeface="Times New Roman"/>
                            <a:cs typeface="Times New Roman"/>
                            <a:sym typeface="Nunito Sans"/>
                          </a:endParaRPr>
                        </a:p>
                        <a:p>
                          <a:pPr marL="0" lvl="0" indent="0" algn="l" rtl="0">
                            <a:spcBef>
                              <a:spcPts val="0"/>
                            </a:spcBef>
                            <a:spcAft>
                              <a:spcPts val="0"/>
                            </a:spcAft>
                            <a:buNone/>
                          </a:pPr>
                          <a14:m>
                            <m:oMathPara xmlns:m="http://schemas.openxmlformats.org/officeDocument/2006/math">
                              <m:oMathParaPr>
                                <m:jc m:val="centerGroup"/>
                              </m:oMathParaPr>
                              <m:oMath xmlns:m="http://schemas.openxmlformats.org/officeDocument/2006/math">
                                <m:sSup>
                                  <m:sSupPr>
                                    <m:ctrlPr>
                                      <a:rPr lang="en-GB" sz="2300" b="0" i="1" baseline="0" smtClean="0">
                                        <a:solidFill>
                                          <a:schemeClr val="dk1"/>
                                        </a:solidFill>
                                        <a:latin typeface="Cambria Math" panose="02040503050406030204" pitchFamily="18" charset="0"/>
                                        <a:ea typeface="Times New Roman"/>
                                        <a:cs typeface="Times New Roman"/>
                                        <a:sym typeface="Nunito Sans"/>
                                      </a:rPr>
                                    </m:ctrlPr>
                                  </m:sSupPr>
                                  <m:e>
                                    <m:r>
                                      <a:rPr lang="en-GB" sz="2300" b="0" i="1" baseline="0" smtClean="0">
                                        <a:solidFill>
                                          <a:schemeClr val="dk1"/>
                                        </a:solidFill>
                                        <a:latin typeface="Cambria Math" panose="02040503050406030204" pitchFamily="18" charset="0"/>
                                        <a:ea typeface="Times New Roman"/>
                                        <a:cs typeface="Times New Roman"/>
                                        <a:sym typeface="Nunito Sans"/>
                                      </a:rPr>
                                      <m:t>𝑥</m:t>
                                    </m:r>
                                  </m:e>
                                  <m:sup>
                                    <m:r>
                                      <a:rPr lang="en-GB" sz="2300" b="0" i="1" baseline="0" smtClean="0">
                                        <a:solidFill>
                                          <a:schemeClr val="dk1"/>
                                        </a:solidFill>
                                        <a:latin typeface="Cambria Math" panose="02040503050406030204" pitchFamily="18" charset="0"/>
                                        <a:ea typeface="Times New Roman"/>
                                        <a:cs typeface="Times New Roman"/>
                                        <a:sym typeface="Nunito Sans"/>
                                      </a:rPr>
                                      <m:t>2</m:t>
                                    </m:r>
                                  </m:sup>
                                </m:sSup>
                                <m:r>
                                  <a:rPr lang="en-GB" sz="2300" b="0" i="1" baseline="0" smtClean="0">
                                    <a:solidFill>
                                      <a:schemeClr val="dk1"/>
                                    </a:solidFill>
                                    <a:latin typeface="Cambria Math" panose="02040503050406030204" pitchFamily="18" charset="0"/>
                                    <a:ea typeface="Times New Roman"/>
                                    <a:cs typeface="Times New Roman"/>
                                    <a:sym typeface="Nunito Sans"/>
                                  </a:rPr>
                                  <m:t>−8=0</m:t>
                                </m:r>
                              </m:oMath>
                            </m:oMathPara>
                          </a14:m>
                          <a:endParaRPr lang="en-US" sz="2300" b="1"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7" name="Google Shape;225;g25fd53652b7_0_6">
                <a:extLst>
                  <a:ext uri="{FF2B5EF4-FFF2-40B4-BE49-F238E27FC236}">
                    <a16:creationId xmlns:a16="http://schemas.microsoft.com/office/drawing/2014/main" id="{422C1A6F-CED1-A169-1994-FFC487052111}"/>
                  </a:ext>
                </a:extLst>
              </p:cNvPr>
              <p:cNvGraphicFramePr/>
              <p:nvPr>
                <p:extLst>
                  <p:ext uri="{D42A27DB-BD31-4B8C-83A1-F6EECF244321}">
                    <p14:modId xmlns:p14="http://schemas.microsoft.com/office/powerpoint/2010/main" val="2719517062"/>
                  </p:ext>
                </p:extLst>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266" r="-137" b="-1266"/>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26" name="Google Shape;226;g25fd53652b7_0_6"/>
              <p:cNvGraphicFramePr/>
              <p:nvPr>
                <p:extLst>
                  <p:ext uri="{D42A27DB-BD31-4B8C-83A1-F6EECF244321}">
                    <p14:modId xmlns:p14="http://schemas.microsoft.com/office/powerpoint/2010/main" val="3163595776"/>
                  </p:ext>
                </p:extLst>
              </p:nvPr>
            </p:nvGraphicFramePr>
            <p:xfrm>
              <a:off x="952500" y="2190750"/>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5.4 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rounded to two significant figures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5.36</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rounded required solution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5.35</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−6.35 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find required solution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26" name="Google Shape;226;g25fd53652b7_0_6"/>
              <p:cNvGraphicFramePr/>
              <p:nvPr>
                <p:extLst>
                  <p:ext uri="{D42A27DB-BD31-4B8C-83A1-F6EECF244321}">
                    <p14:modId xmlns:p14="http://schemas.microsoft.com/office/powerpoint/2010/main" val="3163595776"/>
                  </p:ext>
                </p:extLst>
              </p:nvPr>
            </p:nvGraphicFramePr>
            <p:xfrm>
              <a:off x="952500" y="2190750"/>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2" name="Google Shape;217;g25fd53652b7_0_0">
            <a:extLst>
              <a:ext uri="{FF2B5EF4-FFF2-40B4-BE49-F238E27FC236}">
                <a16:creationId xmlns:a16="http://schemas.microsoft.com/office/drawing/2014/main" id="{CFF1E07C-42D5-D873-2A98-1F65F28B0BB7}"/>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25;g25fd53652b7_0_6">
                <a:extLst>
                  <a:ext uri="{FF2B5EF4-FFF2-40B4-BE49-F238E27FC236}">
                    <a16:creationId xmlns:a16="http://schemas.microsoft.com/office/drawing/2014/main" id="{5DE4B045-7AD7-E04E-9495-A6B805A16BF0}"/>
                  </a:ext>
                </a:extLst>
              </p:cNvPr>
              <p:cNvGraphicFramePr/>
              <p:nvPr>
                <p:extLst>
                  <p:ext uri="{D42A27DB-BD31-4B8C-83A1-F6EECF244321}">
                    <p14:modId xmlns:p14="http://schemas.microsoft.com/office/powerpoint/2010/main" val="888679556"/>
                  </p:ext>
                </p:extLst>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Sans"/>
                              <a:ea typeface="Nunito Sans"/>
                              <a:cs typeface="Nunito Sans"/>
                              <a:sym typeface="Nunito Sans"/>
                            </a:rPr>
                            <a:t>The equation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30000" dirty="0" smtClean="0">
                                  <a:solidFill>
                                    <a:schemeClr val="dk1"/>
                                  </a:solidFill>
                                  <a:latin typeface="Cambria Math" panose="02040503050406030204" pitchFamily="18" charset="0"/>
                                  <a:ea typeface="Nunito Sans"/>
                                  <a:cs typeface="Nunito Sans"/>
                                  <a:sym typeface="Nunito Sans"/>
                                </a:rPr>
                                <m:t>2</m:t>
                              </m:r>
                              <m:r>
                                <a:rPr lang="en-US" sz="1600" b="0" i="1" dirty="0" smtClean="0">
                                  <a:solidFill>
                                    <a:schemeClr val="dk1"/>
                                  </a:solidFill>
                                  <a:latin typeface="Cambria Math" panose="02040503050406030204" pitchFamily="18" charset="0"/>
                                  <a:ea typeface="Nunito Sans"/>
                                  <a:cs typeface="Nunito Sans"/>
                                  <a:sym typeface="Nunito Sans"/>
                                </a:rPr>
                                <m:t>+</m:t>
                              </m:r>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dirty="0" smtClean="0">
                                  <a:solidFill>
                                    <a:schemeClr val="dk1"/>
                                  </a:solidFill>
                                  <a:latin typeface="Cambria Math" panose="02040503050406030204" pitchFamily="18" charset="0"/>
                                  <a:ea typeface="Nunito Sans"/>
                                  <a:cs typeface="Nunito Sans"/>
                                  <a:sym typeface="Nunito Sans"/>
                                </a:rPr>
                                <m:t>=34</m:t>
                              </m:r>
                            </m:oMath>
                          </a14:m>
                          <a:r>
                            <a:rPr lang="en-US" sz="1600" b="0" dirty="0">
                              <a:solidFill>
                                <a:schemeClr val="dk1"/>
                              </a:solidFill>
                              <a:latin typeface="Nunito Sans"/>
                              <a:ea typeface="Nunito Sans"/>
                              <a:cs typeface="Nunito Sans"/>
                              <a:sym typeface="Nunito Sans"/>
                            </a:rPr>
                            <a:t> has a solution between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5</m:t>
                              </m:r>
                            </m:oMath>
                          </a14:m>
                          <a:r>
                            <a:rPr lang="en-US" sz="1600" b="0" dirty="0">
                              <a:solidFill>
                                <a:schemeClr val="dk1"/>
                              </a:solidFill>
                              <a:latin typeface="Nunito Sans"/>
                              <a:ea typeface="Nunito Sans"/>
                              <a:cs typeface="Nunito Sans"/>
                              <a:sym typeface="Nunito Sans"/>
                            </a:rPr>
                            <a:t> and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6</m:t>
                              </m:r>
                            </m:oMath>
                          </a14:m>
                          <a:r>
                            <a:rPr lang="en-US" sz="1600" b="0" dirty="0">
                              <a:solidFill>
                                <a:schemeClr val="dk1"/>
                              </a:solidFill>
                              <a:latin typeface="Nunito Sans"/>
                              <a:ea typeface="Nunito Sans"/>
                              <a:cs typeface="Nunito Sans"/>
                              <a:sym typeface="Nunito Sans"/>
                            </a:rPr>
                            <a:t>.</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Use trial and improvement to find this solution correct to two decimal places.</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25;g25fd53652b7_0_6">
                <a:extLst>
                  <a:ext uri="{FF2B5EF4-FFF2-40B4-BE49-F238E27FC236}">
                    <a16:creationId xmlns:a16="http://schemas.microsoft.com/office/drawing/2014/main" id="{5DE4B045-7AD7-E04E-9495-A6B805A16BF0}"/>
                  </a:ext>
                </a:extLst>
              </p:cNvPr>
              <p:cNvGraphicFramePr/>
              <p:nvPr>
                <p:extLst>
                  <p:ext uri="{D42A27DB-BD31-4B8C-83A1-F6EECF244321}">
                    <p14:modId xmlns:p14="http://schemas.microsoft.com/office/powerpoint/2010/main" val="888679556"/>
                  </p:ext>
                </p:extLst>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266" r="-137" b="-1266"/>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33" name="Google Shape;233;g25fd53652b7_0_12"/>
              <p:cNvGraphicFramePr/>
              <p:nvPr>
                <p:extLst>
                  <p:ext uri="{D42A27DB-BD31-4B8C-83A1-F6EECF244321}">
                    <p14:modId xmlns:p14="http://schemas.microsoft.com/office/powerpoint/2010/main" val="1043418508"/>
                  </p:ext>
                </p:extLst>
              </p:nvPr>
            </p:nvGraphicFramePr>
            <p:xfrm>
              <a:off x="952500" y="2190750"/>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7.66</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cube root of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450</m:t>
                              </m:r>
                            </m:oMath>
                          </a14:m>
                          <a:endParaRPr sz="14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7.62 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solved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r>
                                <a:rPr lang="en-GB" sz="1400" i="1" baseline="30000" dirty="0">
                                  <a:solidFill>
                                    <a:schemeClr val="dk1"/>
                                  </a:solidFill>
                                  <a:latin typeface="Cambria Math" panose="02040503050406030204" pitchFamily="18" charset="0"/>
                                  <a:ea typeface="Nunito Sans"/>
                                  <a:cs typeface="Nunito Sans"/>
                                  <a:sym typeface="Nunito Sans"/>
                                </a:rPr>
                                <m:t>3</m:t>
                              </m:r>
                              <m:r>
                                <a:rPr lang="en-GB" sz="1400" i="1" dirty="0">
                                  <a:solidFill>
                                    <a:schemeClr val="dk1"/>
                                  </a:solidFill>
                                  <a:latin typeface="Cambria Math" panose="02040503050406030204" pitchFamily="18" charset="0"/>
                                  <a:ea typeface="Nunito Sans"/>
                                  <a:cs typeface="Nunito Sans"/>
                                  <a:sym typeface="Nunito Sans"/>
                                </a:rPr>
                                <m:t>+</m:t>
                              </m:r>
                              <m:r>
                                <a:rPr lang="en-GB" sz="1400" i="1" dirty="0">
                                  <a:solidFill>
                                    <a:schemeClr val="dk1"/>
                                  </a:solidFill>
                                  <a:latin typeface="Cambria Math" panose="02040503050406030204" pitchFamily="18" charset="0"/>
                                  <a:ea typeface="Times New Roman"/>
                                  <a:cs typeface="Times New Roman"/>
                                  <a:sym typeface="Times New Roman"/>
                                </a:rPr>
                                <m:t>𝑥</m:t>
                              </m:r>
                              <m:r>
                                <a:rPr lang="en-GB" sz="1400" i="1" dirty="0">
                                  <a:solidFill>
                                    <a:schemeClr val="dk1"/>
                                  </a:solidFill>
                                  <a:latin typeface="Cambria Math" panose="02040503050406030204" pitchFamily="18" charset="0"/>
                                  <a:ea typeface="Nunito Sans"/>
                                  <a:cs typeface="Nunito Sans"/>
                                  <a:sym typeface="Nunito Sans"/>
                                </a:rPr>
                                <m:t>=450</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21.72</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solved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r>
                                <a:rPr lang="en-GB" sz="1400" i="1" baseline="30000" dirty="0">
                                  <a:solidFill>
                                    <a:schemeClr val="dk1"/>
                                  </a:solidFill>
                                  <a:latin typeface="Cambria Math" panose="02040503050406030204" pitchFamily="18" charset="0"/>
                                  <a:ea typeface="Nunito Sans"/>
                                  <a:cs typeface="Nunito Sans"/>
                                  <a:sym typeface="Nunito Sans"/>
                                </a:rPr>
                                <m:t>2</m:t>
                              </m:r>
                              <m:r>
                                <a:rPr lang="en-GB" sz="1400" i="1" dirty="0" smtClean="0">
                                  <a:solidFill>
                                    <a:schemeClr val="dk1"/>
                                  </a:solidFill>
                                  <a:latin typeface="Cambria Math" panose="02040503050406030204" pitchFamily="18" charset="0"/>
                                  <a:ea typeface="Nunito Sans"/>
                                  <a:cs typeface="Nunito Sans"/>
                                  <a:sym typeface="Nunito Sans"/>
                                </a:rPr>
                                <m:t>−</m:t>
                              </m:r>
                              <m:r>
                                <a:rPr lang="en-GB" sz="1400" i="1" dirty="0">
                                  <a:solidFill>
                                    <a:schemeClr val="dk1"/>
                                  </a:solidFill>
                                  <a:latin typeface="Cambria Math" panose="02040503050406030204" pitchFamily="18" charset="0"/>
                                  <a:ea typeface="Times New Roman"/>
                                  <a:cs typeface="Times New Roman"/>
                                  <a:sym typeface="Times New Roman"/>
                                </a:rPr>
                                <m:t>𝑥</m:t>
                              </m:r>
                              <m:r>
                                <a:rPr lang="en-GB" sz="1400" i="1" dirty="0">
                                  <a:solidFill>
                                    <a:schemeClr val="dk1"/>
                                  </a:solidFill>
                                  <a:latin typeface="Cambria Math" panose="02040503050406030204" pitchFamily="18" charset="0"/>
                                  <a:ea typeface="Nunito Sans"/>
                                  <a:cs typeface="Nunito Sans"/>
                                  <a:sym typeface="Nunito Sans"/>
                                </a:rPr>
                                <m:t>=450</m:t>
                              </m:r>
                            </m:oMath>
                          </a14:m>
                          <a:endParaRPr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7.71</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33" name="Google Shape;233;g25fd53652b7_0_12"/>
              <p:cNvGraphicFramePr/>
              <p:nvPr>
                <p:extLst>
                  <p:ext uri="{D42A27DB-BD31-4B8C-83A1-F6EECF244321}">
                    <p14:modId xmlns:p14="http://schemas.microsoft.com/office/powerpoint/2010/main" val="1043418508"/>
                  </p:ext>
                </p:extLst>
              </p:nvPr>
            </p:nvGraphicFramePr>
            <p:xfrm>
              <a:off x="952500" y="2190750"/>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2" name="Google Shape;217;g25fd53652b7_0_0">
            <a:extLst>
              <a:ext uri="{FF2B5EF4-FFF2-40B4-BE49-F238E27FC236}">
                <a16:creationId xmlns:a16="http://schemas.microsoft.com/office/drawing/2014/main" id="{72CFA5C3-A713-2CF9-4033-EAF18E85B8BC}"/>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25;g25fd53652b7_0_6">
                <a:extLst>
                  <a:ext uri="{FF2B5EF4-FFF2-40B4-BE49-F238E27FC236}">
                    <a16:creationId xmlns:a16="http://schemas.microsoft.com/office/drawing/2014/main" id="{41074E7D-131F-5C00-BC6B-464F1A337555}"/>
                  </a:ext>
                </a:extLst>
              </p:cNvPr>
              <p:cNvGraphicFramePr/>
              <p:nvPr>
                <p:extLst>
                  <p:ext uri="{D42A27DB-BD31-4B8C-83A1-F6EECF244321}">
                    <p14:modId xmlns:p14="http://schemas.microsoft.com/office/powerpoint/2010/main" val="3610945497"/>
                  </p:ext>
                </p:extLst>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a:t>
                          </a:r>
                          <a:r>
                            <a:rPr lang="en-US" sz="1600" b="0" dirty="0">
                              <a:solidFill>
                                <a:schemeClr val="dk1"/>
                              </a:solidFill>
                              <a:latin typeface="Nunito Sans"/>
                              <a:ea typeface="Nunito Sans"/>
                              <a:cs typeface="Nunito Sans"/>
                              <a:sym typeface="Nunito Sans"/>
                            </a:rPr>
                            <a:t>The equation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30000" dirty="0" smtClean="0">
                                  <a:solidFill>
                                    <a:schemeClr val="dk1"/>
                                  </a:solidFill>
                                  <a:latin typeface="Cambria Math" panose="02040503050406030204" pitchFamily="18" charset="0"/>
                                  <a:ea typeface="Nunito Sans"/>
                                  <a:cs typeface="Nunito Sans"/>
                                  <a:sym typeface="Nunito Sans"/>
                                </a:rPr>
                                <m:t>3</m:t>
                              </m:r>
                              <m:r>
                                <a:rPr lang="en-US" sz="1600" b="0" i="1" dirty="0" smtClean="0">
                                  <a:solidFill>
                                    <a:schemeClr val="dk1"/>
                                  </a:solidFill>
                                  <a:latin typeface="Cambria Math" panose="02040503050406030204" pitchFamily="18" charset="0"/>
                                  <a:ea typeface="Nunito Sans"/>
                                  <a:cs typeface="Nunito Sans"/>
                                  <a:sym typeface="Nunito Sans"/>
                                </a:rPr>
                                <m:t>−</m:t>
                              </m:r>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dirty="0" smtClean="0">
                                  <a:solidFill>
                                    <a:schemeClr val="dk1"/>
                                  </a:solidFill>
                                  <a:latin typeface="Cambria Math" panose="02040503050406030204" pitchFamily="18" charset="0"/>
                                  <a:ea typeface="Nunito Sans"/>
                                  <a:cs typeface="Nunito Sans"/>
                                  <a:sym typeface="Nunito Sans"/>
                                </a:rPr>
                                <m:t>=450</m:t>
                              </m:r>
                            </m:oMath>
                          </a14:m>
                          <a:r>
                            <a:rPr lang="en-US" sz="1600" b="0" dirty="0">
                              <a:solidFill>
                                <a:schemeClr val="dk1"/>
                              </a:solidFill>
                              <a:latin typeface="Nunito Sans"/>
                              <a:ea typeface="Nunito Sans"/>
                              <a:cs typeface="Nunito Sans"/>
                              <a:sym typeface="Nunito Sans"/>
                            </a:rPr>
                            <a:t> has only one solution.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Use trial and improvement to find this solution correct to two decimal places.</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25;g25fd53652b7_0_6">
                <a:extLst>
                  <a:ext uri="{FF2B5EF4-FFF2-40B4-BE49-F238E27FC236}">
                    <a16:creationId xmlns:a16="http://schemas.microsoft.com/office/drawing/2014/main" id="{41074E7D-131F-5C00-BC6B-464F1A337555}"/>
                  </a:ext>
                </a:extLst>
              </p:cNvPr>
              <p:cNvGraphicFramePr/>
              <p:nvPr>
                <p:extLst>
                  <p:ext uri="{D42A27DB-BD31-4B8C-83A1-F6EECF244321}">
                    <p14:modId xmlns:p14="http://schemas.microsoft.com/office/powerpoint/2010/main" val="3610945497"/>
                  </p:ext>
                </p:extLst>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266" r="-137" b="-1266"/>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3" name="Picture 2">
            <a:extLst>
              <a:ext uri="{FF2B5EF4-FFF2-40B4-BE49-F238E27FC236}">
                <a16:creationId xmlns:a16="http://schemas.microsoft.com/office/drawing/2014/main" id="{BDBB8CC8-1B9E-764C-85F9-67934BEB86B1}"/>
              </a:ext>
            </a:extLst>
          </p:cNvPr>
          <p:cNvPicPr>
            <a:picLocks noChangeAspect="1"/>
          </p:cNvPicPr>
          <p:nvPr/>
        </p:nvPicPr>
        <p:blipFill>
          <a:blip r:embed="rId3"/>
          <a:stretch>
            <a:fillRect/>
          </a:stretch>
        </p:blipFill>
        <p:spPr>
          <a:xfrm>
            <a:off x="337630" y="1839130"/>
            <a:ext cx="3740511" cy="2531817"/>
          </a:xfrm>
          <a:prstGeom prst="rect">
            <a:avLst/>
          </a:prstGeom>
        </p:spPr>
      </p:pic>
      <p:sp>
        <p:nvSpPr>
          <p:cNvPr id="2" name="Google Shape;217;g25fd53652b7_0_0">
            <a:extLst>
              <a:ext uri="{FF2B5EF4-FFF2-40B4-BE49-F238E27FC236}">
                <a16:creationId xmlns:a16="http://schemas.microsoft.com/office/drawing/2014/main" id="{AB0BB774-9D79-4F98-69E9-D48975B843C5}"/>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242;g25ae1fbd052_0_121">
                <a:extLst>
                  <a:ext uri="{FF2B5EF4-FFF2-40B4-BE49-F238E27FC236}">
                    <a16:creationId xmlns:a16="http://schemas.microsoft.com/office/drawing/2014/main" id="{697588B0-DDF0-A3B6-DD11-428198CCF881}"/>
                  </a:ext>
                </a:extLst>
              </p:cNvPr>
              <p:cNvGraphicFramePr/>
              <p:nvPr>
                <p:extLst>
                  <p:ext uri="{D42A27DB-BD31-4B8C-83A1-F6EECF244321}">
                    <p14:modId xmlns:p14="http://schemas.microsoft.com/office/powerpoint/2010/main" val="1386908750"/>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8.25 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area and perimeter</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2.74 </m:t>
                              </m:r>
                              <m:r>
                                <a:rPr lang="en-GB" sz="1600" i="1" dirty="0" smtClean="0">
                                  <a:solidFill>
                                    <a:srgbClr val="00BC89"/>
                                  </a:solidFill>
                                  <a:latin typeface="Cambria Math" panose="02040503050406030204" pitchFamily="18" charset="0"/>
                                  <a:ea typeface="Nunito"/>
                                  <a:cs typeface="Nunito"/>
                                  <a:sym typeface="Nunito"/>
                                </a:rPr>
                                <m:t>𝑐𝑚</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−9.74 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did not consider the context</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42.82 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squared the area before initiating their method</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242;g25ae1fbd052_0_121">
                <a:extLst>
                  <a:ext uri="{FF2B5EF4-FFF2-40B4-BE49-F238E27FC236}">
                    <a16:creationId xmlns:a16="http://schemas.microsoft.com/office/drawing/2014/main" id="{697588B0-DDF0-A3B6-DD11-428198CCF881}"/>
                  </a:ext>
                </a:extLst>
              </p:cNvPr>
              <p:cNvGraphicFramePr/>
              <p:nvPr>
                <p:extLst>
                  <p:ext uri="{D42A27DB-BD31-4B8C-83A1-F6EECF244321}">
                    <p14:modId xmlns:p14="http://schemas.microsoft.com/office/powerpoint/2010/main" val="1386908750"/>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225;g25fd53652b7_0_6">
                <a:extLst>
                  <a:ext uri="{FF2B5EF4-FFF2-40B4-BE49-F238E27FC236}">
                    <a16:creationId xmlns:a16="http://schemas.microsoft.com/office/drawing/2014/main" id="{03C8CD80-7316-5C86-3ECD-AFE569CFC481}"/>
                  </a:ext>
                </a:extLst>
              </p:cNvPr>
              <p:cNvGraphicFramePr/>
              <p:nvPr>
                <p:extLst>
                  <p:ext uri="{D42A27DB-BD31-4B8C-83A1-F6EECF244321}">
                    <p14:modId xmlns:p14="http://schemas.microsoft.com/office/powerpoint/2010/main" val="420666129"/>
                  </p:ext>
                </p:extLst>
              </p:nvPr>
            </p:nvGraphicFramePr>
            <p:xfrm>
              <a:off x="108044" y="862525"/>
              <a:ext cx="8882075" cy="773328"/>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773328">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a:t>
                          </a:r>
                          <a:r>
                            <a:rPr lang="en-US" sz="1600" b="0" dirty="0">
                              <a:solidFill>
                                <a:schemeClr val="dk1"/>
                              </a:solidFill>
                              <a:latin typeface="Nunito Sans"/>
                              <a:ea typeface="Nunito Sans"/>
                              <a:cs typeface="Nunito Sans"/>
                              <a:sym typeface="Nunito Sans"/>
                            </a:rPr>
                            <a:t>Use a trial and improvement method to find the value of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𝑦</m:t>
                              </m:r>
                            </m:oMath>
                          </a14:m>
                          <a:r>
                            <a:rPr lang="en-US" sz="1600" b="0" dirty="0">
                              <a:solidFill>
                                <a:schemeClr val="dk1"/>
                              </a:solidFill>
                              <a:latin typeface="Nunito Sans"/>
                              <a:ea typeface="Nunito Sans"/>
                              <a:cs typeface="Nunito Sans"/>
                              <a:sym typeface="Nunito Sans"/>
                            </a:rPr>
                            <a:t> (correct to two decimal places)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that solves the geometric problem pictured:</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5" name="Google Shape;225;g25fd53652b7_0_6">
                <a:extLst>
                  <a:ext uri="{FF2B5EF4-FFF2-40B4-BE49-F238E27FC236}">
                    <a16:creationId xmlns:a16="http://schemas.microsoft.com/office/drawing/2014/main" id="{03C8CD80-7316-5C86-3ECD-AFE569CFC481}"/>
                  </a:ext>
                </a:extLst>
              </p:cNvPr>
              <p:cNvGraphicFramePr/>
              <p:nvPr>
                <p:extLst>
                  <p:ext uri="{D42A27DB-BD31-4B8C-83A1-F6EECF244321}">
                    <p14:modId xmlns:p14="http://schemas.microsoft.com/office/powerpoint/2010/main" val="420666129"/>
                  </p:ext>
                </p:extLst>
              </p:nvPr>
            </p:nvGraphicFramePr>
            <p:xfrm>
              <a:off x="108044" y="862525"/>
              <a:ext cx="8882075" cy="773328"/>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77332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5"/>
                          <a:stretch>
                            <a:fillRect l="-69" t="-1563" r="-137" b="-1563"/>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pic>
        <p:nvPicPr>
          <p:cNvPr id="3" name="Picture 2">
            <a:extLst>
              <a:ext uri="{FF2B5EF4-FFF2-40B4-BE49-F238E27FC236}">
                <a16:creationId xmlns:a16="http://schemas.microsoft.com/office/drawing/2014/main" id="{EC2F3E2D-BC78-CDAF-8011-D5A423252143}"/>
              </a:ext>
            </a:extLst>
          </p:cNvPr>
          <p:cNvPicPr>
            <a:picLocks noChangeAspect="1"/>
          </p:cNvPicPr>
          <p:nvPr/>
        </p:nvPicPr>
        <p:blipFill>
          <a:blip r:embed="rId3"/>
          <a:stretch>
            <a:fillRect/>
          </a:stretch>
        </p:blipFill>
        <p:spPr>
          <a:xfrm>
            <a:off x="715782" y="1904390"/>
            <a:ext cx="3185099" cy="2791602"/>
          </a:xfrm>
          <a:prstGeom prst="rect">
            <a:avLst/>
          </a:prstGeom>
        </p:spPr>
      </p:pic>
      <p:sp>
        <p:nvSpPr>
          <p:cNvPr id="2" name="Google Shape;217;g25fd53652b7_0_0">
            <a:extLst>
              <a:ext uri="{FF2B5EF4-FFF2-40B4-BE49-F238E27FC236}">
                <a16:creationId xmlns:a16="http://schemas.microsoft.com/office/drawing/2014/main" id="{6833DD18-D86E-0F7B-5F32-C02CC8CD7E5C}"/>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242;g25ae1fbd052_0_121">
                <a:extLst>
                  <a:ext uri="{FF2B5EF4-FFF2-40B4-BE49-F238E27FC236}">
                    <a16:creationId xmlns:a16="http://schemas.microsoft.com/office/drawing/2014/main" id="{667AA0F8-CB9A-1DB2-EEB4-FF7F66E8C115}"/>
                  </a:ext>
                </a:extLst>
              </p:cNvPr>
              <p:cNvGraphicFramePr/>
              <p:nvPr>
                <p:extLst>
                  <p:ext uri="{D42A27DB-BD31-4B8C-83A1-F6EECF244321}">
                    <p14:modId xmlns:p14="http://schemas.microsoft.com/office/powerpoint/2010/main" val="3548841129"/>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33.46 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set up problem incorrectly, solving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r>
                                <a:rPr lang="en-GB" sz="1400" i="1" dirty="0">
                                  <a:solidFill>
                                    <a:schemeClr val="dk1"/>
                                  </a:solidFill>
                                  <a:latin typeface="Cambria Math" panose="02040503050406030204" pitchFamily="18" charset="0"/>
                                  <a:ea typeface="Nunito"/>
                                  <a:cs typeface="Nunito"/>
                                  <a:sym typeface="Nunito"/>
                                </a:rPr>
                                <m:t>(</m:t>
                              </m:r>
                              <m:r>
                                <a:rPr lang="en-GB" sz="1400" i="1" dirty="0">
                                  <a:solidFill>
                                    <a:schemeClr val="dk1"/>
                                  </a:solidFill>
                                  <a:latin typeface="Cambria Math" panose="02040503050406030204" pitchFamily="18" charset="0"/>
                                  <a:ea typeface="Times New Roman"/>
                                  <a:cs typeface="Times New Roman"/>
                                  <a:sym typeface="Times New Roman"/>
                                </a:rPr>
                                <m:t>𝑥</m:t>
                              </m:r>
                              <m:r>
                                <a:rPr lang="en-GB" sz="1400" i="1" dirty="0">
                                  <a:solidFill>
                                    <a:schemeClr val="dk1"/>
                                  </a:solidFill>
                                  <a:latin typeface="Cambria Math" panose="02040503050406030204" pitchFamily="18" charset="0"/>
                                  <a:ea typeface="Nunito"/>
                                  <a:cs typeface="Nunito"/>
                                  <a:sym typeface="Nunito"/>
                                </a:rPr>
                                <m:t>+6)=1320</m:t>
                              </m:r>
                            </m:oMath>
                          </a14:m>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35.75 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set up problem incorrectly, solving </a:t>
                          </a:r>
                        </a:p>
                        <a:p>
                          <a:pPr marL="0" marR="0" lvl="0" indent="0" algn="l" rtl="0">
                            <a:lnSpc>
                              <a:spcPct val="115000"/>
                            </a:lnSpc>
                            <a:spcBef>
                              <a:spcPts val="0"/>
                            </a:spcBef>
                            <a:spcAft>
                              <a:spcPts val="0"/>
                            </a:spcAft>
                            <a:buClr>
                              <a:srgbClr val="000000"/>
                            </a:buClr>
                            <a:buSzPts val="1600"/>
                            <a:buFont typeface="Arial"/>
                            <a:buNone/>
                          </a:pP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r>
                                <a:rPr lang="en-GB" sz="1400" i="1" baseline="30000" dirty="0">
                                  <a:solidFill>
                                    <a:schemeClr val="dk1"/>
                                  </a:solidFill>
                                  <a:latin typeface="Cambria Math" panose="02040503050406030204" pitchFamily="18" charset="0"/>
                                  <a:ea typeface="Nunito"/>
                                  <a:cs typeface="Nunito"/>
                                  <a:sym typeface="Nunito"/>
                                </a:rPr>
                                <m:t>2</m:t>
                              </m:r>
                              <m:r>
                                <a:rPr lang="en-GB" sz="1400" i="1" dirty="0">
                                  <a:solidFill>
                                    <a:schemeClr val="dk1"/>
                                  </a:solidFill>
                                  <a:latin typeface="Cambria Math" panose="02040503050406030204" pitchFamily="18" charset="0"/>
                                  <a:ea typeface="Nunito"/>
                                  <a:cs typeface="Nunito"/>
                                  <a:sym typeface="Nunito"/>
                                </a:rPr>
                                <m:t>+</m:t>
                              </m:r>
                              <m:r>
                                <a:rPr lang="en-GB" sz="1400" i="1" dirty="0">
                                  <a:solidFill>
                                    <a:schemeClr val="dk1"/>
                                  </a:solidFill>
                                  <a:latin typeface="Cambria Math" panose="02040503050406030204" pitchFamily="18" charset="0"/>
                                  <a:ea typeface="Times New Roman"/>
                                  <a:cs typeface="Times New Roman"/>
                                  <a:sym typeface="Times New Roman"/>
                                </a:rPr>
                                <m:t>𝑥</m:t>
                              </m:r>
                              <m:r>
                                <a:rPr lang="en-GB" sz="1400" i="1" dirty="0">
                                  <a:solidFill>
                                    <a:schemeClr val="dk1"/>
                                  </a:solidFill>
                                  <a:latin typeface="Cambria Math" panose="02040503050406030204" pitchFamily="18" charset="0"/>
                                  <a:ea typeface="Nunito"/>
                                  <a:cs typeface="Nunito"/>
                                  <a:sym typeface="Nunito"/>
                                </a:rPr>
                                <m:t>+6=1320</m:t>
                              </m:r>
                            </m:oMath>
                          </a14:m>
                          <a:r>
                            <a:rPr lang="en-GB" sz="1400" dirty="0">
                              <a:solidFill>
                                <a:schemeClr val="dk1"/>
                              </a:solidFill>
                              <a:latin typeface="Times New Roman"/>
                              <a:ea typeface="Times New Roman"/>
                              <a:cs typeface="Times New Roman"/>
                              <a:sym typeface="Times New Roman"/>
                            </a:rPr>
                            <a:t> </a:t>
                          </a:r>
                          <a:endParaRPr sz="14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9.29 </m:t>
                              </m:r>
                              <m:r>
                                <a:rPr lang="en-GB" sz="1600" i="1" dirty="0" smtClean="0">
                                  <a:solidFill>
                                    <a:srgbClr val="00BC89"/>
                                  </a:solidFill>
                                  <a:latin typeface="Cambria Math" panose="02040503050406030204" pitchFamily="18" charset="0"/>
                                  <a:ea typeface="Nunito"/>
                                  <a:cs typeface="Nunito"/>
                                  <a:sym typeface="Nunito"/>
                                </a:rPr>
                                <m:t>𝑐𝑚</m:t>
                              </m:r>
                              <m:r>
                                <a:rPr lang="en-GB" sz="1600" i="1" dirty="0" smtClean="0">
                                  <a:solidFill>
                                    <a:srgbClr val="00BC89"/>
                                  </a:solidFill>
                                  <a:latin typeface="Cambria Math" panose="02040503050406030204" pitchFamily="18" charset="0"/>
                                  <a:ea typeface="Nunito"/>
                                  <a:cs typeface="Nunito"/>
                                  <a:sym typeface="Nunito"/>
                                </a:rPr>
                                <m:t>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10.97 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approximated the cube root of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1320</m:t>
                              </m:r>
                            </m:oMath>
                          </a14:m>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242;g25ae1fbd052_0_121">
                <a:extLst>
                  <a:ext uri="{FF2B5EF4-FFF2-40B4-BE49-F238E27FC236}">
                    <a16:creationId xmlns:a16="http://schemas.microsoft.com/office/drawing/2014/main" id="{667AA0F8-CB9A-1DB2-EEB4-FF7F66E8C115}"/>
                  </a:ext>
                </a:extLst>
              </p:cNvPr>
              <p:cNvGraphicFramePr/>
              <p:nvPr>
                <p:extLst>
                  <p:ext uri="{D42A27DB-BD31-4B8C-83A1-F6EECF244321}">
                    <p14:modId xmlns:p14="http://schemas.microsoft.com/office/powerpoint/2010/main" val="3548841129"/>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225;g25fd53652b7_0_6">
                <a:extLst>
                  <a:ext uri="{FF2B5EF4-FFF2-40B4-BE49-F238E27FC236}">
                    <a16:creationId xmlns:a16="http://schemas.microsoft.com/office/drawing/2014/main" id="{FFD0A255-FC3A-3DA4-C2F2-AF2FF909ABD2}"/>
                  </a:ext>
                </a:extLst>
              </p:cNvPr>
              <p:cNvGraphicFramePr/>
              <p:nvPr>
                <p:extLst>
                  <p:ext uri="{D42A27DB-BD31-4B8C-83A1-F6EECF244321}">
                    <p14:modId xmlns:p14="http://schemas.microsoft.com/office/powerpoint/2010/main" val="1728329183"/>
                  </p:ext>
                </p:extLst>
              </p:nvPr>
            </p:nvGraphicFramePr>
            <p:xfrm>
              <a:off x="108044" y="862525"/>
              <a:ext cx="8882075" cy="773328"/>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773328">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a:t>
                          </a:r>
                          <a:r>
                            <a:rPr lang="en-US" sz="1600" b="0" dirty="0">
                              <a:solidFill>
                                <a:schemeClr val="dk1"/>
                              </a:solidFill>
                              <a:latin typeface="Nunito Sans"/>
                              <a:ea typeface="Nunito Sans"/>
                              <a:cs typeface="Nunito Sans"/>
                              <a:sym typeface="Nunito Sans"/>
                            </a:rPr>
                            <a:t>The cuboid pictured has volume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1320 </m:t>
                              </m:r>
                              <m:r>
                                <a:rPr lang="en-US" sz="1600" b="0" i="1" dirty="0" smtClean="0">
                                  <a:solidFill>
                                    <a:schemeClr val="dk1"/>
                                  </a:solidFill>
                                  <a:latin typeface="Cambria Math" panose="02040503050406030204" pitchFamily="18" charset="0"/>
                                  <a:ea typeface="Nunito Sans"/>
                                  <a:cs typeface="Nunito Sans"/>
                                  <a:sym typeface="Nunito Sans"/>
                                </a:rPr>
                                <m:t>𝑐𝑚</m:t>
                              </m:r>
                              <m:r>
                                <a:rPr lang="en-US" sz="1600" b="0" i="1" baseline="30000" dirty="0" smtClean="0">
                                  <a:solidFill>
                                    <a:schemeClr val="dk1"/>
                                  </a:solidFill>
                                  <a:latin typeface="Cambria Math" panose="02040503050406030204" pitchFamily="18" charset="0"/>
                                  <a:ea typeface="Nunito Sans"/>
                                  <a:cs typeface="Nunito Sans"/>
                                  <a:sym typeface="Nunito Sans"/>
                                </a:rPr>
                                <m:t>3</m:t>
                              </m:r>
                            </m:oMath>
                          </a14:m>
                          <a:r>
                            <a:rPr lang="en-US" sz="1600" b="0" dirty="0">
                              <a:solidFill>
                                <a:schemeClr val="dk1"/>
                              </a:solidFill>
                              <a:latin typeface="Nunito Sans"/>
                              <a:ea typeface="Nunito Sans"/>
                              <a:cs typeface="Nunito Sans"/>
                              <a:sym typeface="Nunito Sans"/>
                            </a:rPr>
                            <a:t>. Use a trial and improvement method to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determine the value of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oMath>
                          </a14:m>
                          <a:r>
                            <a:rPr lang="en-US" sz="1600" b="0" dirty="0">
                              <a:solidFill>
                                <a:schemeClr val="dk1"/>
                              </a:solidFill>
                              <a:latin typeface="Nunito Sans"/>
                              <a:ea typeface="Nunito Sans"/>
                              <a:cs typeface="Nunito Sans"/>
                              <a:sym typeface="Nunito Sans"/>
                            </a:rPr>
                            <a:t>, correct to two decimal places.</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5" name="Google Shape;225;g25fd53652b7_0_6">
                <a:extLst>
                  <a:ext uri="{FF2B5EF4-FFF2-40B4-BE49-F238E27FC236}">
                    <a16:creationId xmlns:a16="http://schemas.microsoft.com/office/drawing/2014/main" id="{FFD0A255-FC3A-3DA4-C2F2-AF2FF909ABD2}"/>
                  </a:ext>
                </a:extLst>
              </p:cNvPr>
              <p:cNvGraphicFramePr/>
              <p:nvPr>
                <p:extLst>
                  <p:ext uri="{D42A27DB-BD31-4B8C-83A1-F6EECF244321}">
                    <p14:modId xmlns:p14="http://schemas.microsoft.com/office/powerpoint/2010/main" val="1728329183"/>
                  </p:ext>
                </p:extLst>
              </p:nvPr>
            </p:nvGraphicFramePr>
            <p:xfrm>
              <a:off x="108044" y="862525"/>
              <a:ext cx="8882075" cy="773328"/>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77332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5"/>
                          <a:stretch>
                            <a:fillRect l="-69" t="-1563" r="-137" b="-1563"/>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08" name="Google Shape;10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sz="1400" b="0" i="0" u="none" strike="noStrike" cap="none">
              <a:solidFill>
                <a:srgbClr val="000000"/>
              </a:solidFill>
              <a:latin typeface="Arial"/>
              <a:ea typeface="Arial"/>
              <a:cs typeface="Arial"/>
              <a:sym typeface="Arial"/>
            </a:endParaRPr>
          </a:p>
        </p:txBody>
      </p:sp>
      <p:sp>
        <p:nvSpPr>
          <p:cNvPr id="109" name="Google Shape;10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Students may be struggling with </a:t>
            </a:r>
            <a:r>
              <a:rPr lang="en-GB" sz="1200" b="1" i="0" u="none" strike="noStrike" cap="none" dirty="0">
                <a:solidFill>
                  <a:srgbClr val="1C1C1C"/>
                </a:solidFill>
                <a:latin typeface="Nunito Sans"/>
                <a:ea typeface="Nunito Sans"/>
                <a:cs typeface="Nunito Sans"/>
                <a:sym typeface="Nunito Sans"/>
              </a:rPr>
              <a:t>trial and improvement </a:t>
            </a:r>
            <a:r>
              <a:rPr lang="en-GB" sz="1200" b="0" i="0" u="none" strike="noStrike" cap="none" dirty="0">
                <a:solidFill>
                  <a:srgbClr val="1C1C1C"/>
                </a:solidFill>
                <a:latin typeface="Nunito Sans"/>
                <a:ea typeface="Nunito Sans"/>
                <a:cs typeface="Nunito Sans"/>
                <a:sym typeface="Nunito Sans"/>
              </a:rPr>
              <a:t>for a number of different reasons. Diagnostic questions can help to identify the particular misconception that the student has and help to determine the specific support they will need in order to improve.</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10" name="Google Shape;11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 name="Google Shape;217;g25fd53652b7_0_0">
            <a:extLst>
              <a:ext uri="{FF2B5EF4-FFF2-40B4-BE49-F238E27FC236}">
                <a16:creationId xmlns:a16="http://schemas.microsoft.com/office/drawing/2014/main" id="{202FCEC3-A3AB-5BE6-2C38-727599C1C0C7}"/>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25;g25fd53652b7_0_6">
                <a:extLst>
                  <a:ext uri="{FF2B5EF4-FFF2-40B4-BE49-F238E27FC236}">
                    <a16:creationId xmlns:a16="http://schemas.microsoft.com/office/drawing/2014/main" id="{986674ED-5F72-57DA-3D00-A5E4FB20F4BC}"/>
                  </a:ext>
                </a:extLst>
              </p:cNvPr>
              <p:cNvGraphicFramePr/>
              <p:nvPr>
                <p:extLst>
                  <p:ext uri="{D42A27DB-BD31-4B8C-83A1-F6EECF244321}">
                    <p14:modId xmlns:p14="http://schemas.microsoft.com/office/powerpoint/2010/main" val="2627366648"/>
                  </p:ext>
                </p:extLst>
              </p:nvPr>
            </p:nvGraphicFramePr>
            <p:xfrm>
              <a:off x="108044" y="862525"/>
              <a:ext cx="8882075" cy="62232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US" sz="1600" b="0" dirty="0">
                              <a:solidFill>
                                <a:schemeClr val="dk1"/>
                              </a:solidFill>
                              <a:latin typeface="Nunito Sans"/>
                              <a:ea typeface="Nunito Sans"/>
                              <a:cs typeface="Nunito Sans"/>
                              <a:sym typeface="Nunito Sans"/>
                            </a:rPr>
                            <a:t>Given that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25000" dirty="0" smtClean="0">
                                  <a:solidFill>
                                    <a:schemeClr val="dk1"/>
                                  </a:solidFill>
                                  <a:latin typeface="Cambria Math" panose="02040503050406030204" pitchFamily="18" charset="0"/>
                                  <a:ea typeface="Nunito Sans"/>
                                  <a:cs typeface="Nunito Sans"/>
                                  <a:sym typeface="Nunito Sans"/>
                                </a:rPr>
                                <m:t>1</m:t>
                              </m:r>
                              <m:r>
                                <a:rPr lang="en-US" sz="1600" b="0" i="1" dirty="0" smtClean="0">
                                  <a:solidFill>
                                    <a:schemeClr val="dk1"/>
                                  </a:solidFill>
                                  <a:latin typeface="Cambria Math" panose="02040503050406030204" pitchFamily="18" charset="0"/>
                                  <a:ea typeface="Nunito Sans"/>
                                  <a:cs typeface="Nunito Sans"/>
                                  <a:sym typeface="Nunito Sans"/>
                                </a:rPr>
                                <m:t>=−2</m:t>
                              </m:r>
                            </m:oMath>
                          </a14:m>
                          <a:r>
                            <a:rPr lang="en-US" sz="1600" b="0" dirty="0">
                              <a:solidFill>
                                <a:schemeClr val="dk1"/>
                              </a:solidFill>
                              <a:latin typeface="Nunito Sans"/>
                              <a:ea typeface="Nunito Sans"/>
                              <a:cs typeface="Nunito Sans"/>
                              <a:sym typeface="Nunito Sans"/>
                            </a:rPr>
                            <a:t> and</a:t>
                          </a:r>
                          <a:r>
                            <a:rPr lang="en-US" sz="1600" b="0" baseline="0" dirty="0">
                              <a:solidFill>
                                <a:schemeClr val="dk1"/>
                              </a:solidFill>
                              <a:latin typeface="Nunito Sans"/>
                              <a:ea typeface="Nunito Sans"/>
                              <a:cs typeface="Nunito Sans"/>
                              <a:sym typeface="Nunito Sans"/>
                            </a:rPr>
                            <a:t> </a:t>
                          </a:r>
                          <a14:m>
                            <m:oMath xmlns:m="http://schemas.openxmlformats.org/officeDocument/2006/math">
                              <m:sSub>
                                <m:sSubPr>
                                  <m:ctrlPr>
                                    <a:rPr lang="en-GB" sz="1600" b="0" i="1" baseline="0" smtClean="0">
                                      <a:solidFill>
                                        <a:schemeClr val="dk1"/>
                                      </a:solidFill>
                                      <a:latin typeface="Cambria Math" panose="02040503050406030204" pitchFamily="18" charset="0"/>
                                      <a:ea typeface="Nunito Sans"/>
                                      <a:cs typeface="Nunito Sans"/>
                                      <a:sym typeface="Nunito Sans"/>
                                    </a:rPr>
                                  </m:ctrlPr>
                                </m:sSubPr>
                                <m:e>
                                  <m:r>
                                    <a:rPr lang="en-GB" sz="1600" b="0" i="1" baseline="0" smtClean="0">
                                      <a:solidFill>
                                        <a:schemeClr val="dk1"/>
                                      </a:solidFill>
                                      <a:latin typeface="Cambria Math" panose="02040503050406030204" pitchFamily="18" charset="0"/>
                                      <a:ea typeface="Nunito Sans"/>
                                      <a:cs typeface="Nunito Sans"/>
                                      <a:sym typeface="Nunito Sans"/>
                                    </a:rPr>
                                    <m:t>𝑥</m:t>
                                  </m:r>
                                </m:e>
                                <m:sub>
                                  <m:r>
                                    <a:rPr lang="en-GB" sz="1600" b="0" i="1" baseline="0" smtClean="0">
                                      <a:solidFill>
                                        <a:schemeClr val="dk1"/>
                                      </a:solidFill>
                                      <a:latin typeface="Cambria Math" panose="02040503050406030204" pitchFamily="18" charset="0"/>
                                      <a:ea typeface="Nunito Sans"/>
                                      <a:cs typeface="Nunito Sans"/>
                                      <a:sym typeface="Nunito Sans"/>
                                    </a:rPr>
                                    <m:t>𝑛</m:t>
                                  </m:r>
                                  <m:r>
                                    <a:rPr lang="en-GB" sz="1600" b="0" i="1" baseline="0" smtClean="0">
                                      <a:solidFill>
                                        <a:schemeClr val="dk1"/>
                                      </a:solidFill>
                                      <a:latin typeface="Cambria Math" panose="02040503050406030204" pitchFamily="18" charset="0"/>
                                      <a:ea typeface="Nunito Sans"/>
                                      <a:cs typeface="Nunito Sans"/>
                                      <a:sym typeface="Nunito Sans"/>
                                    </a:rPr>
                                    <m:t>+1</m:t>
                                  </m:r>
                                </m:sub>
                              </m:sSub>
                              <m:r>
                                <a:rPr lang="en-GB" sz="1600" b="0" i="1" baseline="0" smtClean="0">
                                  <a:solidFill>
                                    <a:schemeClr val="dk1"/>
                                  </a:solidFill>
                                  <a:latin typeface="Cambria Math" panose="02040503050406030204" pitchFamily="18" charset="0"/>
                                  <a:ea typeface="Nunito Sans"/>
                                  <a:cs typeface="Nunito Sans"/>
                                  <a:sym typeface="Nunito Sans"/>
                                </a:rPr>
                                <m:t>=</m:t>
                              </m:r>
                              <m:f>
                                <m:fPr>
                                  <m:ctrlPr>
                                    <a:rPr lang="en-GB" sz="1600" b="0" i="1" baseline="0" smtClean="0">
                                      <a:solidFill>
                                        <a:schemeClr val="dk1"/>
                                      </a:solidFill>
                                      <a:latin typeface="Cambria Math" panose="02040503050406030204" pitchFamily="18" charset="0"/>
                                      <a:ea typeface="Nunito Sans"/>
                                      <a:cs typeface="Nunito Sans"/>
                                      <a:sym typeface="Nunito Sans"/>
                                    </a:rPr>
                                  </m:ctrlPr>
                                </m:fPr>
                                <m:num>
                                  <m:r>
                                    <a:rPr lang="en-GB" sz="1600" b="0" i="1" baseline="0" smtClean="0">
                                      <a:solidFill>
                                        <a:schemeClr val="dk1"/>
                                      </a:solidFill>
                                      <a:latin typeface="Cambria Math" panose="02040503050406030204" pitchFamily="18" charset="0"/>
                                      <a:ea typeface="Nunito Sans"/>
                                      <a:cs typeface="Nunito Sans"/>
                                      <a:sym typeface="Nunito Sans"/>
                                    </a:rPr>
                                    <m:t>1</m:t>
                                  </m:r>
                                </m:num>
                                <m:den>
                                  <m:r>
                                    <a:rPr lang="en-GB" sz="1600" b="0" i="1" baseline="0" smtClean="0">
                                      <a:solidFill>
                                        <a:schemeClr val="dk1"/>
                                      </a:solidFill>
                                      <a:latin typeface="Cambria Math" panose="02040503050406030204" pitchFamily="18" charset="0"/>
                                      <a:ea typeface="Nunito Sans"/>
                                      <a:cs typeface="Nunito Sans"/>
                                      <a:sym typeface="Nunito Sans"/>
                                    </a:rPr>
                                    <m:t>3</m:t>
                                  </m:r>
                                  <m:sSubSup>
                                    <m:sSubSupPr>
                                      <m:ctrlPr>
                                        <a:rPr lang="en-GB" sz="1600" b="0" i="1" baseline="0" smtClean="0">
                                          <a:solidFill>
                                            <a:schemeClr val="dk1"/>
                                          </a:solidFill>
                                          <a:latin typeface="Cambria Math" panose="02040503050406030204" pitchFamily="18" charset="0"/>
                                          <a:sym typeface="Nunito Sans"/>
                                        </a:rPr>
                                      </m:ctrlPr>
                                    </m:sSubSupPr>
                                    <m:e>
                                      <m:r>
                                        <a:rPr lang="en-GB" sz="1600" b="0" i="1" baseline="0" smtClean="0">
                                          <a:solidFill>
                                            <a:schemeClr val="dk1"/>
                                          </a:solidFill>
                                          <a:latin typeface="Cambria Math" panose="02040503050406030204" pitchFamily="18" charset="0"/>
                                          <a:sym typeface="Nunito Sans"/>
                                        </a:rPr>
                                        <m:t>𝑥</m:t>
                                      </m:r>
                                    </m:e>
                                    <m:sub>
                                      <m:r>
                                        <a:rPr lang="en-GB" sz="1600" b="0" i="1" baseline="0" smtClean="0">
                                          <a:solidFill>
                                            <a:schemeClr val="dk1"/>
                                          </a:solidFill>
                                          <a:latin typeface="Cambria Math" panose="02040503050406030204" pitchFamily="18" charset="0"/>
                                          <a:sym typeface="Nunito Sans"/>
                                        </a:rPr>
                                        <m:t>𝑛</m:t>
                                      </m:r>
                                    </m:sub>
                                    <m:sup>
                                      <m:r>
                                        <a:rPr lang="en-GB" sz="1600" b="0" i="1" baseline="0" smtClean="0">
                                          <a:solidFill>
                                            <a:schemeClr val="dk1"/>
                                          </a:solidFill>
                                          <a:latin typeface="Cambria Math" panose="02040503050406030204" pitchFamily="18" charset="0"/>
                                          <a:sym typeface="Nunito Sans"/>
                                        </a:rPr>
                                        <m:t>2</m:t>
                                      </m:r>
                                    </m:sup>
                                  </m:sSubSup>
                                </m:den>
                              </m:f>
                              <m:r>
                                <a:rPr lang="en-GB" sz="1600" b="0" i="1" baseline="0" smtClean="0">
                                  <a:solidFill>
                                    <a:schemeClr val="dk1"/>
                                  </a:solidFill>
                                  <a:latin typeface="Cambria Math" panose="02040503050406030204" pitchFamily="18" charset="0"/>
                                  <a:ea typeface="Nunito Sans"/>
                                  <a:cs typeface="Nunito Sans"/>
                                  <a:sym typeface="Nunito Sans"/>
                                </a:rPr>
                                <m:t>+1</m:t>
                              </m:r>
                            </m:oMath>
                          </a14:m>
                          <a:r>
                            <a:rPr lang="en-US" sz="1600" b="0" baseline="0" dirty="0">
                              <a:solidFill>
                                <a:schemeClr val="dk1"/>
                              </a:solidFill>
                              <a:latin typeface="Nunito Sans"/>
                              <a:ea typeface="Nunito Sans"/>
                              <a:cs typeface="Nunito Sans"/>
                              <a:sym typeface="Nunito Sans"/>
                            </a:rPr>
                            <a:t>, f</a:t>
                          </a:r>
                          <a:r>
                            <a:rPr lang="en-US" sz="1600" b="0" dirty="0">
                              <a:solidFill>
                                <a:schemeClr val="dk1"/>
                              </a:solidFill>
                              <a:latin typeface="Nunito Sans"/>
                              <a:ea typeface="Nunito Sans"/>
                              <a:cs typeface="Nunito Sans"/>
                              <a:sym typeface="Nunito Sans"/>
                            </a:rPr>
                            <a:t>ind the value of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25000" dirty="0" smtClean="0">
                                  <a:solidFill>
                                    <a:schemeClr val="dk1"/>
                                  </a:solidFill>
                                  <a:latin typeface="Cambria Math" panose="02040503050406030204" pitchFamily="18" charset="0"/>
                                  <a:ea typeface="Nunito Sans"/>
                                  <a:cs typeface="Nunito Sans"/>
                                  <a:sym typeface="Nunito Sans"/>
                                </a:rPr>
                                <m:t>2</m:t>
                              </m:r>
                            </m:oMath>
                          </a14:m>
                          <a:r>
                            <a:rPr lang="en-US" sz="1600" b="0" dirty="0">
                              <a:solidFill>
                                <a:schemeClr val="dk1"/>
                              </a:solidFill>
                              <a:latin typeface="Nunito Sans"/>
                              <a:ea typeface="Nunito Sans"/>
                              <a:cs typeface="Nunito Sans"/>
                              <a:sym typeface="Nunito Sans"/>
                            </a:rPr>
                            <a:t>:</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225;g25fd53652b7_0_6">
                <a:extLst>
                  <a:ext uri="{FF2B5EF4-FFF2-40B4-BE49-F238E27FC236}">
                    <a16:creationId xmlns:a16="http://schemas.microsoft.com/office/drawing/2014/main" id="{986674ED-5F72-57DA-3D00-A5E4FB20F4BC}"/>
                  </a:ext>
                </a:extLst>
              </p:cNvPr>
              <p:cNvGraphicFramePr/>
              <p:nvPr>
                <p:extLst>
                  <p:ext uri="{D42A27DB-BD31-4B8C-83A1-F6EECF244321}">
                    <p14:modId xmlns:p14="http://schemas.microsoft.com/office/powerpoint/2010/main" val="2627366648"/>
                  </p:ext>
                </p:extLst>
              </p:nvPr>
            </p:nvGraphicFramePr>
            <p:xfrm>
              <a:off x="108044" y="862525"/>
              <a:ext cx="8882075" cy="62232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971" r="-137" b="-194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226;g25fd53652b7_0_6">
                <a:extLst>
                  <a:ext uri="{FF2B5EF4-FFF2-40B4-BE49-F238E27FC236}">
                    <a16:creationId xmlns:a16="http://schemas.microsoft.com/office/drawing/2014/main" id="{5043F826-D1AB-3C31-1815-321E165A6B4F}"/>
                  </a:ext>
                </a:extLst>
              </p:cNvPr>
              <p:cNvGraphicFramePr/>
              <p:nvPr>
                <p:extLst>
                  <p:ext uri="{D42A27DB-BD31-4B8C-83A1-F6EECF244321}">
                    <p14:modId xmlns:p14="http://schemas.microsoft.com/office/powerpoint/2010/main" val="1885317613"/>
                  </p:ext>
                </p:extLst>
              </p:nvPr>
            </p:nvGraphicFramePr>
            <p:xfrm>
              <a:off x="952500" y="2182361"/>
              <a:ext cx="7239000" cy="2125349"/>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11</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12</m:t>
                                  </m:r>
                                </m:den>
                              </m:f>
                            </m:oMath>
                          </a14:m>
                          <a:endParaRPr lang="en-GB"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deal with negative sign correctly</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f>
                                <m:fPr>
                                  <m:ctrlPr>
                                    <a:rPr lang="en-GB" sz="1600" b="0" i="1" u="none" strike="noStrike" cap="none"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smtClean="0">
                                      <a:solidFill>
                                        <a:srgbClr val="00BC89"/>
                                      </a:solidFill>
                                      <a:latin typeface="Cambria Math" panose="02040503050406030204" pitchFamily="18" charset="0"/>
                                      <a:ea typeface="Nunito Sans"/>
                                      <a:cs typeface="Nunito Sans"/>
                                      <a:sym typeface="Nunito Sans"/>
                                    </a:rPr>
                                    <m:t>13</m:t>
                                  </m:r>
                                </m:num>
                                <m:den>
                                  <m:r>
                                    <a:rPr lang="en-GB" sz="1600" b="0" i="1" u="none" strike="noStrike" cap="none" smtClean="0">
                                      <a:solidFill>
                                        <a:srgbClr val="00BC89"/>
                                      </a:solidFill>
                                      <a:latin typeface="Cambria Math" panose="02040503050406030204" pitchFamily="18" charset="0"/>
                                      <a:ea typeface="Nunito Sans"/>
                                      <a:cs typeface="Nunito Sans"/>
                                      <a:sym typeface="Nunito Sans"/>
                                    </a:rPr>
                                    <m:t>12</m:t>
                                  </m:r>
                                </m:den>
                              </m:f>
                            </m:oMath>
                          </a14:m>
                          <a:r>
                            <a:rPr lang="en-GB" sz="1600"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37</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36</m:t>
                                  </m:r>
                                </m:den>
                              </m:f>
                            </m:oMath>
                          </a14:m>
                          <a:endParaRPr lang="en-GB"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product in denominator before squaring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13</m:t>
                                  </m:r>
                                </m:den>
                              </m:f>
                            </m:oMath>
                          </a14:m>
                          <a:endParaRPr lang="en-GB"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added one to the denominator, rather than adding a whole one</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6" name="Google Shape;226;g25fd53652b7_0_6">
                <a:extLst>
                  <a:ext uri="{FF2B5EF4-FFF2-40B4-BE49-F238E27FC236}">
                    <a16:creationId xmlns:a16="http://schemas.microsoft.com/office/drawing/2014/main" id="{5043F826-D1AB-3C31-1815-321E165A6B4F}"/>
                  </a:ext>
                </a:extLst>
              </p:cNvPr>
              <p:cNvGraphicFramePr/>
              <p:nvPr>
                <p:extLst>
                  <p:ext uri="{D42A27DB-BD31-4B8C-83A1-F6EECF244321}">
                    <p14:modId xmlns:p14="http://schemas.microsoft.com/office/powerpoint/2010/main" val="1885317613"/>
                  </p:ext>
                </p:extLst>
              </p:nvPr>
            </p:nvGraphicFramePr>
            <p:xfrm>
              <a:off x="952500" y="2182361"/>
              <a:ext cx="7239000" cy="2125349"/>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0615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r="-100337" b="-10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r="-337" b="-101143"/>
                          </a:stretch>
                        </a:blipFill>
                      </a:tcPr>
                    </a:tc>
                    <a:extLst>
                      <a:ext uri="{0D108BD9-81ED-4DB2-BD59-A6C34878D82A}">
                        <a16:rowId xmlns:a16="http://schemas.microsoft.com/office/drawing/2014/main" val="10000"/>
                      </a:ext>
                    </a:extLst>
                  </a:tr>
                  <a:tr h="106384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000" r="-100337" b="-11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000" r="-337" b="-1143"/>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 name="Google Shape;217;g25fd53652b7_0_0">
            <a:extLst>
              <a:ext uri="{FF2B5EF4-FFF2-40B4-BE49-F238E27FC236}">
                <a16:creationId xmlns:a16="http://schemas.microsoft.com/office/drawing/2014/main" id="{67F6D6A6-5A57-5419-FF8A-3BD783FB41FB}"/>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26;g25fd53652b7_0_6">
                <a:extLst>
                  <a:ext uri="{FF2B5EF4-FFF2-40B4-BE49-F238E27FC236}">
                    <a16:creationId xmlns:a16="http://schemas.microsoft.com/office/drawing/2014/main" id="{20CE7722-3065-2841-6D9E-AA581EFBCFB1}"/>
                  </a:ext>
                </a:extLst>
              </p:cNvPr>
              <p:cNvGraphicFramePr/>
              <p:nvPr>
                <p:extLst>
                  <p:ext uri="{D42A27DB-BD31-4B8C-83A1-F6EECF244321}">
                    <p14:modId xmlns:p14="http://schemas.microsoft.com/office/powerpoint/2010/main" val="2620311458"/>
                  </p:ext>
                </p:extLst>
              </p:nvPr>
            </p:nvGraphicFramePr>
            <p:xfrm>
              <a:off x="952500" y="2182361"/>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2.828</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r>
                                <a:rPr lang="en-GB" sz="1400" i="1" baseline="-25000" dirty="0">
                                  <a:solidFill>
                                    <a:schemeClr val="dk1"/>
                                  </a:solidFill>
                                  <a:latin typeface="Cambria Math" panose="02040503050406030204" pitchFamily="18" charset="0"/>
                                  <a:ea typeface="Nunito Sans"/>
                                  <a:cs typeface="Nunito Sans"/>
                                  <a:sym typeface="Nunito Sans"/>
                                </a:rPr>
                                <m:t>2</m:t>
                              </m:r>
                            </m:oMath>
                          </a14:m>
                          <a:endParaRPr sz="1400" baseline="-250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2.327</m:t>
                              </m:r>
                            </m:oMath>
                          </a14:m>
                          <a:endParaRPr sz="1600" u="none" strike="noStrike" cap="none"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600"/>
                            <a:buFont typeface="Arial"/>
                            <a:buNone/>
                          </a:pPr>
                          <a:r>
                            <a:rPr lang="en-GB" sz="1400" dirty="0">
                              <a:solidFill>
                                <a:schemeClr val="dk1"/>
                              </a:solidFill>
                              <a:latin typeface="Nunito Sans"/>
                              <a:ea typeface="Nunito Sans"/>
                              <a:cs typeface="Nunito Sans"/>
                              <a:sym typeface="Nunito Sans"/>
                            </a:rPr>
                            <a:t>Student found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r>
                                <a:rPr lang="en-GB" sz="1400" i="1" baseline="-25000" dirty="0">
                                  <a:solidFill>
                                    <a:schemeClr val="dk1"/>
                                  </a:solidFill>
                                  <a:latin typeface="Cambria Math" panose="02040503050406030204" pitchFamily="18" charset="0"/>
                                  <a:ea typeface="Nunito Sans"/>
                                  <a:cs typeface="Nunito Sans"/>
                                  <a:sym typeface="Nunito Sans"/>
                                </a:rPr>
                                <m:t>4</m:t>
                              </m:r>
                            </m:oMath>
                          </a14:m>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2.303</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m:t>
                              </m:r>
                              <m:r>
                                <a:rPr lang="en-GB" sz="1600" i="1" dirty="0">
                                  <a:solidFill>
                                    <a:schemeClr val="dk1"/>
                                  </a:solidFill>
                                  <a:latin typeface="Cambria Math" panose="02040503050406030204" pitchFamily="18" charset="0"/>
                                  <a:ea typeface="Nunito Sans"/>
                                  <a:cs typeface="Nunito Sans"/>
                                  <a:sym typeface="Nunito Sans"/>
                                </a:rPr>
                                <m:t>414</m:t>
                              </m:r>
                            </m:oMath>
                          </a14:m>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600"/>
                            <a:buFont typeface="Arial"/>
                            <a:buNone/>
                          </a:pPr>
                          <a:r>
                            <a:rPr lang="en-GB" sz="1400" dirty="0">
                              <a:solidFill>
                                <a:schemeClr val="dk1"/>
                              </a:solidFill>
                              <a:latin typeface="Nunito Sans"/>
                              <a:ea typeface="Nunito Sans"/>
                              <a:cs typeface="Nunito Sans"/>
                              <a:sym typeface="Nunito Sans"/>
                            </a:rPr>
                            <a:t>Student found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r>
                                <a:rPr lang="en-GB" sz="1400" i="1" baseline="-25000" dirty="0">
                                  <a:solidFill>
                                    <a:schemeClr val="dk1"/>
                                  </a:solidFill>
                                  <a:latin typeface="Cambria Math" panose="02040503050406030204" pitchFamily="18" charset="0"/>
                                  <a:ea typeface="Nunito Sans"/>
                                  <a:cs typeface="Nunito Sans"/>
                                  <a:sym typeface="Nunito Sans"/>
                                </a:rPr>
                                <m:t>3</m:t>
                              </m:r>
                            </m:oMath>
                          </a14:m>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226;g25fd53652b7_0_6">
                <a:extLst>
                  <a:ext uri="{FF2B5EF4-FFF2-40B4-BE49-F238E27FC236}">
                    <a16:creationId xmlns:a16="http://schemas.microsoft.com/office/drawing/2014/main" id="{20CE7722-3065-2841-6D9E-AA581EFBCFB1}"/>
                  </a:ext>
                </a:extLst>
              </p:cNvPr>
              <p:cNvGraphicFramePr/>
              <p:nvPr>
                <p:extLst>
                  <p:ext uri="{D42A27DB-BD31-4B8C-83A1-F6EECF244321}">
                    <p14:modId xmlns:p14="http://schemas.microsoft.com/office/powerpoint/2010/main" val="2620311458"/>
                  </p:ext>
                </p:extLst>
              </p:nvPr>
            </p:nvGraphicFramePr>
            <p:xfrm>
              <a:off x="952500" y="2182361"/>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r="-100337" b="-10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r="-337" b="-101235"/>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000" r="-100337" b="-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000" r="-337" b="-123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225;g25fd53652b7_0_6">
                <a:extLst>
                  <a:ext uri="{FF2B5EF4-FFF2-40B4-BE49-F238E27FC236}">
                    <a16:creationId xmlns:a16="http://schemas.microsoft.com/office/drawing/2014/main" id="{C90D1541-3C5B-4096-A329-09BBFCF3F962}"/>
                  </a:ext>
                </a:extLst>
              </p:cNvPr>
              <p:cNvGraphicFramePr/>
              <p:nvPr>
                <p:extLst>
                  <p:ext uri="{D42A27DB-BD31-4B8C-83A1-F6EECF244321}">
                    <p14:modId xmlns:p14="http://schemas.microsoft.com/office/powerpoint/2010/main" val="3943479338"/>
                  </p:ext>
                </p:extLst>
              </p:nvPr>
            </p:nvGraphicFramePr>
            <p:xfrm>
              <a:off x="108044" y="862525"/>
              <a:ext cx="8882075" cy="62232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Find the value of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𝑥</m:t>
                              </m:r>
                            </m:oMath>
                          </a14:m>
                          <a:r>
                            <a:rPr lang="en-GB" sz="1600" b="0" dirty="0">
                              <a:solidFill>
                                <a:schemeClr val="dk1"/>
                              </a:solidFill>
                              <a:latin typeface="Nunito Sans"/>
                              <a:ea typeface="Nunito Sans"/>
                              <a:cs typeface="Nunito Sans"/>
                              <a:sym typeface="Nunito Sans"/>
                            </a:rPr>
                            <a:t> to three decimal places when </a:t>
                          </a:r>
                          <a14:m>
                            <m:oMath xmlns:m="http://schemas.openxmlformats.org/officeDocument/2006/math">
                              <m:r>
                                <a:rPr lang="en-GB" sz="1600" b="0" i="1" dirty="0" smtClean="0">
                                  <a:solidFill>
                                    <a:schemeClr val="dk1"/>
                                  </a:solidFill>
                                  <a:latin typeface="Cambria Math" panose="02040503050406030204" pitchFamily="18" charset="0"/>
                                  <a:ea typeface="Times New Roman"/>
                                  <a:cs typeface="Times New Roman"/>
                                  <a:sym typeface="Times New Roman"/>
                                </a:rPr>
                                <m:t>𝑥</m:t>
                              </m:r>
                              <m:r>
                                <a:rPr lang="en-GB" sz="1600" b="0" i="1" baseline="-25000" dirty="0" smtClean="0">
                                  <a:solidFill>
                                    <a:schemeClr val="dk1"/>
                                  </a:solidFill>
                                  <a:latin typeface="Cambria Math" panose="02040503050406030204" pitchFamily="18" charset="0"/>
                                  <a:ea typeface="Nunito Sans"/>
                                  <a:cs typeface="Nunito Sans"/>
                                  <a:sym typeface="Nunito Sans"/>
                                </a:rPr>
                                <m:t>1</m:t>
                              </m:r>
                              <m:r>
                                <a:rPr lang="en-GB" sz="1600" b="0" i="1" dirty="0" smtClean="0">
                                  <a:solidFill>
                                    <a:schemeClr val="dk1"/>
                                  </a:solidFill>
                                  <a:latin typeface="Cambria Math" panose="02040503050406030204" pitchFamily="18" charset="0"/>
                                  <a:ea typeface="Nunito Sans"/>
                                  <a:cs typeface="Nunito Sans"/>
                                  <a:sym typeface="Nunito Sans"/>
                                </a:rPr>
                                <m:t>=5</m:t>
                              </m:r>
                            </m:oMath>
                          </a14:m>
                          <a:r>
                            <a:rPr lang="en-GB" sz="1600" b="0" dirty="0">
                              <a:solidFill>
                                <a:schemeClr val="dk1"/>
                              </a:solidFill>
                              <a:latin typeface="Nunito Sans"/>
                              <a:ea typeface="Nunito Sans"/>
                              <a:cs typeface="Nunito Sans"/>
                              <a:sym typeface="Nunito Sans"/>
                            </a:rPr>
                            <a:t> and</a:t>
                          </a:r>
                          <a:r>
                            <a:rPr lang="en-GB" sz="1600" b="0" dirty="0">
                              <a:solidFill>
                                <a:schemeClr val="dk1"/>
                              </a:solidFill>
                              <a:latin typeface="Arial"/>
                              <a:ea typeface="Arial"/>
                              <a:cs typeface="Arial"/>
                              <a:sym typeface="Arial"/>
                            </a:rPr>
                            <a:t> </a:t>
                          </a:r>
                          <a14:m>
                            <m:oMath xmlns:m="http://schemas.openxmlformats.org/officeDocument/2006/math">
                              <m:sSub>
                                <m:sSubPr>
                                  <m:ctrlPr>
                                    <a:rPr lang="en-GB" sz="1600" b="0" i="1" smtClean="0">
                                      <a:solidFill>
                                        <a:schemeClr val="dk1"/>
                                      </a:solidFill>
                                      <a:latin typeface="Cambria Math" panose="02040503050406030204" pitchFamily="18" charset="0"/>
                                      <a:ea typeface="Arial"/>
                                      <a:cs typeface="Arial"/>
                                      <a:sym typeface="Arial"/>
                                    </a:rPr>
                                  </m:ctrlPr>
                                </m:sSubPr>
                                <m:e>
                                  <m:r>
                                    <a:rPr lang="en-GB" sz="1600" b="0" i="1" smtClean="0">
                                      <a:solidFill>
                                        <a:schemeClr val="dk1"/>
                                      </a:solidFill>
                                      <a:latin typeface="Cambria Math" panose="02040503050406030204" pitchFamily="18" charset="0"/>
                                      <a:ea typeface="Arial"/>
                                      <a:cs typeface="Arial"/>
                                      <a:sym typeface="Arial"/>
                                    </a:rPr>
                                    <m:t>𝑥</m:t>
                                  </m:r>
                                </m:e>
                                <m:sub>
                                  <m:r>
                                    <a:rPr lang="en-GB" sz="1600" b="0" i="1" smtClean="0">
                                      <a:solidFill>
                                        <a:schemeClr val="dk1"/>
                                      </a:solidFill>
                                      <a:latin typeface="Cambria Math" panose="02040503050406030204" pitchFamily="18" charset="0"/>
                                      <a:ea typeface="Arial"/>
                                      <a:cs typeface="Arial"/>
                                      <a:sym typeface="Arial"/>
                                    </a:rPr>
                                    <m:t>𝑛</m:t>
                                  </m:r>
                                  <m:r>
                                    <a:rPr lang="en-GB" sz="1600" b="0" i="1" smtClean="0">
                                      <a:solidFill>
                                        <a:schemeClr val="dk1"/>
                                      </a:solidFill>
                                      <a:latin typeface="Cambria Math" panose="02040503050406030204" pitchFamily="18" charset="0"/>
                                      <a:ea typeface="Arial"/>
                                      <a:cs typeface="Arial"/>
                                      <a:sym typeface="Arial"/>
                                    </a:rPr>
                                    <m:t>+1</m:t>
                                  </m:r>
                                </m:sub>
                              </m:sSub>
                              <m:r>
                                <a:rPr lang="en-GB" sz="1600" b="0" i="1" smtClean="0">
                                  <a:solidFill>
                                    <a:schemeClr val="dk1"/>
                                  </a:solidFill>
                                  <a:latin typeface="Cambria Math" panose="02040503050406030204" pitchFamily="18" charset="0"/>
                                  <a:ea typeface="Arial"/>
                                  <a:cs typeface="Arial"/>
                                  <a:sym typeface="Arial"/>
                                </a:rPr>
                                <m:t>=</m:t>
                              </m:r>
                              <m:rad>
                                <m:radPr>
                                  <m:degHide m:val="on"/>
                                  <m:ctrlPr>
                                    <a:rPr lang="en-GB" sz="1600" b="0" i="1" smtClean="0">
                                      <a:solidFill>
                                        <a:schemeClr val="dk1"/>
                                      </a:solidFill>
                                      <a:latin typeface="Cambria Math" panose="02040503050406030204" pitchFamily="18" charset="0"/>
                                      <a:ea typeface="Arial"/>
                                      <a:cs typeface="Arial"/>
                                      <a:sym typeface="Arial"/>
                                    </a:rPr>
                                  </m:ctrlPr>
                                </m:radPr>
                                <m:deg/>
                                <m:e>
                                  <m:sSub>
                                    <m:sSubPr>
                                      <m:ctrlPr>
                                        <a:rPr lang="en-GB" sz="1600" b="0" i="1" smtClean="0">
                                          <a:solidFill>
                                            <a:schemeClr val="dk1"/>
                                          </a:solidFill>
                                          <a:latin typeface="Cambria Math" panose="02040503050406030204" pitchFamily="18" charset="0"/>
                                          <a:ea typeface="Arial"/>
                                          <a:cs typeface="Arial"/>
                                          <a:sym typeface="Arial"/>
                                        </a:rPr>
                                      </m:ctrlPr>
                                    </m:sSubPr>
                                    <m:e>
                                      <m:r>
                                        <a:rPr lang="en-GB" sz="1600" b="0" i="1" smtClean="0">
                                          <a:solidFill>
                                            <a:schemeClr val="dk1"/>
                                          </a:solidFill>
                                          <a:latin typeface="Cambria Math" panose="02040503050406030204" pitchFamily="18" charset="0"/>
                                          <a:ea typeface="Arial"/>
                                          <a:cs typeface="Arial"/>
                                          <a:sym typeface="Arial"/>
                                        </a:rPr>
                                        <m:t>𝑥</m:t>
                                      </m:r>
                                    </m:e>
                                    <m:sub>
                                      <m:r>
                                        <a:rPr lang="en-GB" sz="1600" b="0" i="1" smtClean="0">
                                          <a:solidFill>
                                            <a:schemeClr val="dk1"/>
                                          </a:solidFill>
                                          <a:latin typeface="Cambria Math" panose="02040503050406030204" pitchFamily="18" charset="0"/>
                                          <a:ea typeface="Arial"/>
                                          <a:cs typeface="Arial"/>
                                          <a:sym typeface="Arial"/>
                                        </a:rPr>
                                        <m:t>𝑛</m:t>
                                      </m:r>
                                    </m:sub>
                                  </m:sSub>
                                  <m:r>
                                    <a:rPr lang="en-GB" sz="1600" b="0" i="1" smtClean="0">
                                      <a:solidFill>
                                        <a:schemeClr val="dk1"/>
                                      </a:solidFill>
                                      <a:latin typeface="Cambria Math" panose="02040503050406030204" pitchFamily="18" charset="0"/>
                                      <a:ea typeface="Arial"/>
                                      <a:cs typeface="Arial"/>
                                      <a:sym typeface="Arial"/>
                                    </a:rPr>
                                    <m:t>+3</m:t>
                                  </m:r>
                                </m:e>
                              </m:rad>
                            </m:oMath>
                          </a14:m>
                          <a:r>
                            <a:rPr lang="en-US" sz="16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225;g25fd53652b7_0_6">
                <a:extLst>
                  <a:ext uri="{FF2B5EF4-FFF2-40B4-BE49-F238E27FC236}">
                    <a16:creationId xmlns:a16="http://schemas.microsoft.com/office/drawing/2014/main" id="{C90D1541-3C5B-4096-A329-09BBFCF3F962}"/>
                  </a:ext>
                </a:extLst>
              </p:cNvPr>
              <p:cNvGraphicFramePr/>
              <p:nvPr>
                <p:extLst>
                  <p:ext uri="{D42A27DB-BD31-4B8C-83A1-F6EECF244321}">
                    <p14:modId xmlns:p14="http://schemas.microsoft.com/office/powerpoint/2010/main" val="3943479338"/>
                  </p:ext>
                </p:extLst>
              </p:nvPr>
            </p:nvGraphicFramePr>
            <p:xfrm>
              <a:off x="108044" y="862525"/>
              <a:ext cx="8882075" cy="62232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971" r="-137" b="-1942"/>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 name="Google Shape;217;g25fd53652b7_0_0">
            <a:extLst>
              <a:ext uri="{FF2B5EF4-FFF2-40B4-BE49-F238E27FC236}">
                <a16:creationId xmlns:a16="http://schemas.microsoft.com/office/drawing/2014/main" id="{A8135652-F6CA-5F09-8771-EAF0C3AD1E0C}"/>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25;g25fd53652b7_0_6">
                <a:extLst>
                  <a:ext uri="{FF2B5EF4-FFF2-40B4-BE49-F238E27FC236}">
                    <a16:creationId xmlns:a16="http://schemas.microsoft.com/office/drawing/2014/main" id="{872FF09C-46D0-56C5-A01A-6AF46B46BF7E}"/>
                  </a:ext>
                </a:extLst>
              </p:cNvPr>
              <p:cNvGraphicFramePr/>
              <p:nvPr>
                <p:extLst>
                  <p:ext uri="{D42A27DB-BD31-4B8C-83A1-F6EECF244321}">
                    <p14:modId xmlns:p14="http://schemas.microsoft.com/office/powerpoint/2010/main" val="1276414570"/>
                  </p:ext>
                </p:extLst>
              </p:nvPr>
            </p:nvGraphicFramePr>
            <p:xfrm>
              <a:off x="108044" y="862525"/>
              <a:ext cx="8882075" cy="670570"/>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US" sz="1600" b="0" dirty="0">
                              <a:solidFill>
                                <a:schemeClr val="dk1"/>
                              </a:solidFill>
                              <a:latin typeface="Nunito Sans"/>
                              <a:ea typeface="Nunito Sans"/>
                              <a:cs typeface="Nunito Sans"/>
                              <a:sym typeface="Nunito Sans"/>
                            </a:rPr>
                            <a:t>The equation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30000" dirty="0" smtClean="0">
                                  <a:solidFill>
                                    <a:schemeClr val="dk1"/>
                                  </a:solidFill>
                                  <a:latin typeface="Cambria Math" panose="02040503050406030204" pitchFamily="18" charset="0"/>
                                  <a:ea typeface="Nunito Sans"/>
                                  <a:cs typeface="Nunito Sans"/>
                                  <a:sym typeface="Nunito Sans"/>
                                </a:rPr>
                                <m:t>4</m:t>
                              </m:r>
                              <m:r>
                                <a:rPr lang="en-US" sz="1600" b="0" i="1" dirty="0" smtClean="0">
                                  <a:solidFill>
                                    <a:schemeClr val="dk1"/>
                                  </a:solidFill>
                                  <a:latin typeface="Cambria Math" panose="02040503050406030204" pitchFamily="18" charset="0"/>
                                  <a:ea typeface="Nunito Sans"/>
                                  <a:cs typeface="Nunito Sans"/>
                                  <a:sym typeface="Nunito Sans"/>
                                </a:rPr>
                                <m:t>=</m:t>
                              </m:r>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30000" dirty="0" smtClean="0">
                                  <a:solidFill>
                                    <a:schemeClr val="dk1"/>
                                  </a:solidFill>
                                  <a:latin typeface="Cambria Math" panose="02040503050406030204" pitchFamily="18" charset="0"/>
                                  <a:ea typeface="Nunito Sans"/>
                                  <a:cs typeface="Nunito Sans"/>
                                  <a:sym typeface="Nunito Sans"/>
                                </a:rPr>
                                <m:t>2</m:t>
                              </m:r>
                              <m:r>
                                <a:rPr lang="en-US" sz="1600" b="0" i="1" dirty="0" smtClean="0">
                                  <a:solidFill>
                                    <a:schemeClr val="dk1"/>
                                  </a:solidFill>
                                  <a:latin typeface="Cambria Math" panose="02040503050406030204" pitchFamily="18" charset="0"/>
                                  <a:ea typeface="Nunito Sans"/>
                                  <a:cs typeface="Nunito Sans"/>
                                  <a:sym typeface="Nunito Sans"/>
                                </a:rPr>
                                <m:t>+4542</m:t>
                              </m:r>
                            </m:oMath>
                          </a14:m>
                          <a:r>
                            <a:rPr lang="en-US" sz="1600" b="0" dirty="0">
                              <a:solidFill>
                                <a:schemeClr val="dk1"/>
                              </a:solidFill>
                              <a:latin typeface="Nunito Sans"/>
                              <a:ea typeface="Nunito Sans"/>
                              <a:cs typeface="Nunito Sans"/>
                              <a:sym typeface="Nunito Sans"/>
                            </a:rPr>
                            <a:t> has a solution between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8</m:t>
                              </m:r>
                            </m:oMath>
                          </a14:m>
                          <a:r>
                            <a:rPr lang="en-US" sz="1600" b="0" dirty="0">
                              <a:solidFill>
                                <a:schemeClr val="dk1"/>
                              </a:solidFill>
                              <a:latin typeface="Nunito Sans"/>
                              <a:ea typeface="Nunito Sans"/>
                              <a:cs typeface="Nunito Sans"/>
                              <a:sym typeface="Nunito Sans"/>
                            </a:rPr>
                            <a:t> and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9</m:t>
                              </m:r>
                            </m:oMath>
                          </a14:m>
                          <a:r>
                            <a:rPr lang="en-US"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Use a trial and improvement method to find this solution correct to two decimal places:</a:t>
                          </a:r>
                          <a:endParaRPr lang="en-US" sz="23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25;g25fd53652b7_0_6">
                <a:extLst>
                  <a:ext uri="{FF2B5EF4-FFF2-40B4-BE49-F238E27FC236}">
                    <a16:creationId xmlns:a16="http://schemas.microsoft.com/office/drawing/2014/main" id="{872FF09C-46D0-56C5-A01A-6AF46B46BF7E}"/>
                  </a:ext>
                </a:extLst>
              </p:cNvPr>
              <p:cNvGraphicFramePr/>
              <p:nvPr>
                <p:extLst>
                  <p:ext uri="{D42A27DB-BD31-4B8C-83A1-F6EECF244321}">
                    <p14:modId xmlns:p14="http://schemas.microsoft.com/office/powerpoint/2010/main" val="1276414570"/>
                  </p:ext>
                </p:extLst>
              </p:nvPr>
            </p:nvGraphicFramePr>
            <p:xfrm>
              <a:off x="108044" y="862525"/>
              <a:ext cx="8882075" cy="670570"/>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Google Shape;226;g25fd53652b7_0_6">
                <a:extLst>
                  <a:ext uri="{FF2B5EF4-FFF2-40B4-BE49-F238E27FC236}">
                    <a16:creationId xmlns:a16="http://schemas.microsoft.com/office/drawing/2014/main" id="{B7B00A77-B594-9010-3AB7-FC74BB6AEE37}"/>
                  </a:ext>
                </a:extLst>
              </p:cNvPr>
              <p:cNvGraphicFramePr/>
              <p:nvPr>
                <p:extLst>
                  <p:ext uri="{D42A27DB-BD31-4B8C-83A1-F6EECF244321}">
                    <p14:modId xmlns:p14="http://schemas.microsoft.com/office/powerpoint/2010/main" val="1012130666"/>
                  </p:ext>
                </p:extLst>
              </p:nvPr>
            </p:nvGraphicFramePr>
            <p:xfrm>
              <a:off x="952500" y="2182361"/>
              <a:ext cx="7239000" cy="2174157"/>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8.72</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square rooted each term to simplify, before applying trial and improvement</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8.23</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truncated rather than rounded</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8.24</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solution</a:t>
                          </a:r>
                          <a:endParaRPr sz="14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dk1"/>
                                  </a:solidFill>
                                  <a:latin typeface="Cambria Math" panose="02040503050406030204" pitchFamily="18" charset="0"/>
                                  <a:ea typeface="Nunito Sans"/>
                                  <a:cs typeface="Nunito Sans"/>
                                  <a:sym typeface="Nunito Sans"/>
                                </a:rPr>
                                <m:t>8.18</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rearranged incorrectly, solving </a:t>
                          </a:r>
                        </a:p>
                        <a:p>
                          <a:pPr marL="0" marR="0" lvl="0" indent="0" algn="l" rtl="0">
                            <a:lnSpc>
                              <a:spcPct val="115000"/>
                            </a:lnSpc>
                            <a:spcBef>
                              <a:spcPts val="0"/>
                            </a:spcBef>
                            <a:spcAft>
                              <a:spcPts val="0"/>
                            </a:spcAft>
                            <a:buClr>
                              <a:srgbClr val="000000"/>
                            </a:buClr>
                            <a:buSzPts val="1600"/>
                            <a:buFont typeface="Arial"/>
                            <a:buNone/>
                          </a:pPr>
                          <a14:m>
                            <m:oMath xmlns:m="http://schemas.openxmlformats.org/officeDocument/2006/math">
                              <m:sSup>
                                <m:sSupPr>
                                  <m:ctrlPr>
                                    <a:rPr lang="en-GB" sz="1400" b="0" i="1" smtClean="0">
                                      <a:solidFill>
                                        <a:schemeClr val="dk1"/>
                                      </a:solidFill>
                                      <a:latin typeface="Cambria Math" panose="02040503050406030204" pitchFamily="18" charset="0"/>
                                      <a:ea typeface="Nunito Sans"/>
                                      <a:cs typeface="Nunito Sans"/>
                                      <a:sym typeface="Nunito Sans"/>
                                    </a:rPr>
                                  </m:ctrlPr>
                                </m:sSupPr>
                                <m:e>
                                  <m:r>
                                    <a:rPr lang="en-GB" sz="1400" b="0" i="1" smtClean="0">
                                      <a:solidFill>
                                        <a:schemeClr val="dk1"/>
                                      </a:solidFill>
                                      <a:latin typeface="Cambria Math" panose="02040503050406030204" pitchFamily="18" charset="0"/>
                                      <a:ea typeface="Nunito Sans"/>
                                      <a:cs typeface="Nunito Sans"/>
                                      <a:sym typeface="Nunito Sans"/>
                                    </a:rPr>
                                    <m:t>𝑥</m:t>
                                  </m:r>
                                </m:e>
                                <m:sup>
                                  <m:r>
                                    <a:rPr lang="en-GB" sz="1400" b="0" i="1" smtClean="0">
                                      <a:solidFill>
                                        <a:schemeClr val="dk1"/>
                                      </a:solidFill>
                                      <a:latin typeface="Cambria Math" panose="02040503050406030204" pitchFamily="18" charset="0"/>
                                      <a:ea typeface="Nunito Sans"/>
                                      <a:cs typeface="Nunito Sans"/>
                                      <a:sym typeface="Nunito Sans"/>
                                    </a:rPr>
                                    <m:t>4</m:t>
                                  </m:r>
                                </m:sup>
                              </m:sSup>
                              <m:r>
                                <a:rPr lang="en-GB" sz="1400" b="0" i="1" smtClean="0">
                                  <a:solidFill>
                                    <a:schemeClr val="dk1"/>
                                  </a:solidFill>
                                  <a:latin typeface="Cambria Math" panose="02040503050406030204" pitchFamily="18" charset="0"/>
                                  <a:ea typeface="Nunito Sans"/>
                                  <a:cs typeface="Nunito Sans"/>
                                  <a:sym typeface="Nunito Sans"/>
                                </a:rPr>
                                <m:t>+</m:t>
                              </m:r>
                              <m:sSup>
                                <m:sSupPr>
                                  <m:ctrlPr>
                                    <a:rPr lang="en-GB" sz="1400" b="0" i="1" smtClean="0">
                                      <a:solidFill>
                                        <a:schemeClr val="dk1"/>
                                      </a:solidFill>
                                      <a:latin typeface="Cambria Math" panose="02040503050406030204" pitchFamily="18" charset="0"/>
                                      <a:ea typeface="Nunito Sans"/>
                                      <a:cs typeface="Nunito Sans"/>
                                      <a:sym typeface="Nunito Sans"/>
                                    </a:rPr>
                                  </m:ctrlPr>
                                </m:sSupPr>
                                <m:e>
                                  <m:r>
                                    <a:rPr lang="en-GB" sz="1400" b="0" i="1" smtClean="0">
                                      <a:solidFill>
                                        <a:schemeClr val="dk1"/>
                                      </a:solidFill>
                                      <a:latin typeface="Cambria Math" panose="02040503050406030204" pitchFamily="18" charset="0"/>
                                      <a:ea typeface="Nunito Sans"/>
                                      <a:cs typeface="Nunito Sans"/>
                                      <a:sym typeface="Nunito Sans"/>
                                    </a:rPr>
                                    <m:t>𝑥</m:t>
                                  </m:r>
                                </m:e>
                                <m:sup>
                                  <m:r>
                                    <a:rPr lang="en-GB" sz="1400" b="0" i="1" smtClean="0">
                                      <a:solidFill>
                                        <a:schemeClr val="dk1"/>
                                      </a:solidFill>
                                      <a:latin typeface="Cambria Math" panose="02040503050406030204" pitchFamily="18" charset="0"/>
                                      <a:ea typeface="Nunito Sans"/>
                                      <a:cs typeface="Nunito Sans"/>
                                      <a:sym typeface="Nunito Sans"/>
                                    </a:rPr>
                                    <m:t>2</m:t>
                                  </m:r>
                                </m:sup>
                              </m:sSup>
                              <m:r>
                                <a:rPr lang="en-GB" sz="1400" b="0" i="1" smtClean="0">
                                  <a:solidFill>
                                    <a:schemeClr val="dk1"/>
                                  </a:solidFill>
                                  <a:latin typeface="Cambria Math" panose="02040503050406030204" pitchFamily="18" charset="0"/>
                                  <a:ea typeface="Nunito Sans"/>
                                  <a:cs typeface="Nunito Sans"/>
                                  <a:sym typeface="Nunito Sans"/>
                                </a:rPr>
                                <m:t>=4542</m:t>
                              </m:r>
                            </m:oMath>
                          </a14:m>
                          <a:r>
                            <a:rPr lang="en-GB" sz="1400" dirty="0">
                              <a:solidFill>
                                <a:schemeClr val="dk1"/>
                              </a:solidFill>
                              <a:latin typeface="Nunito Sans"/>
                              <a:ea typeface="Nunito Sans"/>
                              <a:cs typeface="Nunito Sans"/>
                              <a:sym typeface="Nunito Sans"/>
                            </a:rPr>
                            <a:t> </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226;g25fd53652b7_0_6">
                <a:extLst>
                  <a:ext uri="{FF2B5EF4-FFF2-40B4-BE49-F238E27FC236}">
                    <a16:creationId xmlns:a16="http://schemas.microsoft.com/office/drawing/2014/main" id="{B7B00A77-B594-9010-3AB7-FC74BB6AEE37}"/>
                  </a:ext>
                </a:extLst>
              </p:cNvPr>
              <p:cNvGraphicFramePr/>
              <p:nvPr>
                <p:extLst>
                  <p:ext uri="{D42A27DB-BD31-4B8C-83A1-F6EECF244321}">
                    <p14:modId xmlns:p14="http://schemas.microsoft.com/office/powerpoint/2010/main" val="1012130666"/>
                  </p:ext>
                </p:extLst>
              </p:nvPr>
            </p:nvGraphicFramePr>
            <p:xfrm>
              <a:off x="952500" y="2182361"/>
              <a:ext cx="7239000" cy="2174157"/>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9135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r="-100337" b="-8367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r="-337" b="-83673"/>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20988" r="-100337" b="-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20988" r="-337" b="-1235"/>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3" name="Picture 2">
            <a:extLst>
              <a:ext uri="{FF2B5EF4-FFF2-40B4-BE49-F238E27FC236}">
                <a16:creationId xmlns:a16="http://schemas.microsoft.com/office/drawing/2014/main" id="{9FE81D9A-C380-D9A2-C880-E170E6A9D526}"/>
              </a:ext>
            </a:extLst>
          </p:cNvPr>
          <p:cNvPicPr>
            <a:picLocks noChangeAspect="1"/>
          </p:cNvPicPr>
          <p:nvPr/>
        </p:nvPicPr>
        <p:blipFill>
          <a:blip r:embed="rId3"/>
          <a:stretch>
            <a:fillRect/>
          </a:stretch>
        </p:blipFill>
        <p:spPr>
          <a:xfrm>
            <a:off x="578379" y="1982312"/>
            <a:ext cx="3653665" cy="2509588"/>
          </a:xfrm>
          <a:prstGeom prst="rect">
            <a:avLst/>
          </a:prstGeom>
        </p:spPr>
      </p:pic>
      <p:sp>
        <p:nvSpPr>
          <p:cNvPr id="2" name="Google Shape;217;g25fd53652b7_0_0">
            <a:extLst>
              <a:ext uri="{FF2B5EF4-FFF2-40B4-BE49-F238E27FC236}">
                <a16:creationId xmlns:a16="http://schemas.microsoft.com/office/drawing/2014/main" id="{91DAF2DB-21A1-1CBB-24BC-10B9D89813C1}"/>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5" name="Google Shape;225;g25fd53652b7_0_6">
                <a:extLst>
                  <a:ext uri="{FF2B5EF4-FFF2-40B4-BE49-F238E27FC236}">
                    <a16:creationId xmlns:a16="http://schemas.microsoft.com/office/drawing/2014/main" id="{BCA97DC0-16C1-FB3F-3FA2-AB7C89B8EC91}"/>
                  </a:ext>
                </a:extLst>
              </p:cNvPr>
              <p:cNvGraphicFramePr/>
              <p:nvPr>
                <p:extLst>
                  <p:ext uri="{D42A27DB-BD31-4B8C-83A1-F6EECF244321}">
                    <p14:modId xmlns:p14="http://schemas.microsoft.com/office/powerpoint/2010/main" val="2087641811"/>
                  </p:ext>
                </p:extLst>
              </p:nvPr>
            </p:nvGraphicFramePr>
            <p:xfrm>
              <a:off x="108044" y="862525"/>
              <a:ext cx="8882075" cy="1035441"/>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9747">
                    <a:tc>
                      <a:txBody>
                        <a:bodyPr/>
                        <a:lstStyle/>
                        <a:p>
                          <a:pPr marL="0" lvl="0" indent="0" algn="l" rtl="0">
                            <a:lnSpc>
                              <a:spcPct val="100000"/>
                            </a:lnSpc>
                            <a:spcBef>
                              <a:spcPts val="0"/>
                            </a:spcBef>
                            <a:spcAft>
                              <a:spcPts val="0"/>
                            </a:spcAft>
                            <a:buNone/>
                          </a:pPr>
                          <a:r>
                            <a:rPr lang="en-GB" sz="1600" b="0" dirty="0">
                              <a:solidFill>
                                <a:schemeClr val="dk1"/>
                              </a:solidFill>
                              <a:latin typeface="Nunito Sans"/>
                              <a:ea typeface="Nunito Sans"/>
                              <a:cs typeface="Nunito Sans"/>
                              <a:sym typeface="Nunito Sans"/>
                            </a:rPr>
                            <a:t>9) </a:t>
                          </a:r>
                          <a:r>
                            <a:rPr lang="en-US" sz="1600" b="0" dirty="0">
                              <a:solidFill>
                                <a:schemeClr val="dk1"/>
                              </a:solidFill>
                              <a:latin typeface="Nunito Sans"/>
                              <a:ea typeface="Nunito Sans"/>
                              <a:cs typeface="Nunito Sans"/>
                              <a:sym typeface="Nunito Sans"/>
                            </a:rPr>
                            <a:t>By considering the graph below, and using a trial and improvement method, find the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oMath>
                          </a14:m>
                          <a:endParaRPr lang="en-US" sz="1600" b="0" dirty="0">
                            <a:solidFill>
                              <a:schemeClr val="bg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US" sz="1600" b="0" dirty="0">
                              <a:solidFill>
                                <a:schemeClr val="bg1"/>
                              </a:solidFill>
                              <a:latin typeface="Nunito Sans"/>
                              <a:ea typeface="Nunito Sans"/>
                              <a:cs typeface="Nunito Sans"/>
                              <a:sym typeface="Nunito Sans"/>
                            </a:rPr>
                            <a:t>     </a:t>
                          </a:r>
                          <a:r>
                            <a:rPr lang="en-US" sz="1600" b="0" dirty="0">
                              <a:solidFill>
                                <a:schemeClr val="dk1"/>
                              </a:solidFill>
                              <a:latin typeface="Nunito Sans"/>
                              <a:ea typeface="Nunito Sans"/>
                              <a:cs typeface="Nunito Sans"/>
                              <a:sym typeface="Nunito Sans"/>
                            </a:rPr>
                            <a:t>value (correct to three significant figures) for the solution to</a:t>
                          </a:r>
                          <a:r>
                            <a:rPr lang="en-US" sz="1600" b="0" baseline="0" dirty="0">
                              <a:solidFill>
                                <a:schemeClr val="dk1"/>
                              </a:solidFill>
                              <a:latin typeface="Nunito Sans"/>
                              <a:ea typeface="Nunito Sans"/>
                              <a:cs typeface="Nunito Sans"/>
                              <a:sym typeface="Nunito Sans"/>
                            </a:rPr>
                            <a:t>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𝑦</m:t>
                              </m:r>
                              <m:r>
                                <a:rPr lang="en-GB" sz="1600" b="0" i="1" baseline="0" smtClean="0">
                                  <a:solidFill>
                                    <a:schemeClr val="dk1"/>
                                  </a:solidFill>
                                  <a:latin typeface="Cambria Math" panose="02040503050406030204" pitchFamily="18" charset="0"/>
                                  <a:ea typeface="Nunito Sans"/>
                                  <a:cs typeface="Nunito Sans"/>
                                  <a:sym typeface="Nunito Sans"/>
                                </a:rPr>
                                <m:t>=</m:t>
                              </m:r>
                              <m:sSup>
                                <m:sSupPr>
                                  <m:ctrlPr>
                                    <a:rPr lang="en-GB" sz="1600" b="0" i="1" baseline="0" smtClean="0">
                                      <a:solidFill>
                                        <a:schemeClr val="dk1"/>
                                      </a:solidFill>
                                      <a:latin typeface="Cambria Math" panose="02040503050406030204" pitchFamily="18" charset="0"/>
                                      <a:ea typeface="Nunito Sans"/>
                                      <a:cs typeface="Nunito Sans"/>
                                      <a:sym typeface="Nunito Sans"/>
                                    </a:rPr>
                                  </m:ctrlPr>
                                </m:sSupPr>
                                <m:e>
                                  <m:r>
                                    <a:rPr lang="en-GB" sz="1600" b="0" i="1" baseline="0" smtClean="0">
                                      <a:solidFill>
                                        <a:schemeClr val="dk1"/>
                                      </a:solidFill>
                                      <a:latin typeface="Cambria Math" panose="02040503050406030204" pitchFamily="18" charset="0"/>
                                      <a:ea typeface="Nunito Sans"/>
                                      <a:cs typeface="Nunito Sans"/>
                                      <a:sym typeface="Nunito Sans"/>
                                    </a:rPr>
                                    <m:t>𝑥</m:t>
                                  </m:r>
                                </m:e>
                                <m:sup>
                                  <m:r>
                                    <a:rPr lang="en-GB" sz="1600" b="0" i="1" baseline="0" smtClean="0">
                                      <a:solidFill>
                                        <a:schemeClr val="dk1"/>
                                      </a:solidFill>
                                      <a:latin typeface="Cambria Math" panose="02040503050406030204" pitchFamily="18" charset="0"/>
                                      <a:ea typeface="Nunito Sans"/>
                                      <a:cs typeface="Nunito Sans"/>
                                      <a:sym typeface="Nunito Sans"/>
                                    </a:rPr>
                                    <m:t>2</m:t>
                                  </m:r>
                                </m:sup>
                              </m:sSup>
                            </m:oMath>
                          </a14:m>
                          <a:r>
                            <a:rPr lang="en-US"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𝑦</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𝑥</m:t>
                              </m:r>
                              <m:r>
                                <a:rPr lang="en-GB" sz="1600" b="0" i="1" smtClean="0">
                                  <a:solidFill>
                                    <a:schemeClr val="dk1"/>
                                  </a:solidFill>
                                  <a:latin typeface="Cambria Math" panose="02040503050406030204" pitchFamily="18" charset="0"/>
                                  <a:ea typeface="Nunito Sans"/>
                                  <a:cs typeface="Nunito Sans"/>
                                  <a:sym typeface="Nunito Sans"/>
                                </a:rPr>
                                <m:t>+5</m:t>
                              </m:r>
                            </m:oMath>
                          </a14:m>
                          <a:r>
                            <a:rPr lang="en-US" sz="1600" b="0" dirty="0">
                              <a:solidFill>
                                <a:schemeClr val="dk1"/>
                              </a:solidFill>
                              <a:latin typeface="Nunito Sans"/>
                              <a:ea typeface="Nunito Sans"/>
                              <a:cs typeface="Nunito Sans"/>
                              <a:sym typeface="Nunito Sans"/>
                            </a:rPr>
                            <a:t>, given that</a:t>
                          </a:r>
                        </a:p>
                        <a:p>
                          <a:pPr marL="0" lvl="0" indent="0" algn="l" rtl="0">
                            <a:lnSpc>
                              <a:spcPct val="150000"/>
                            </a:lnSpc>
                            <a:spcBef>
                              <a:spcPts val="0"/>
                            </a:spcBef>
                            <a:spcAft>
                              <a:spcPts val="0"/>
                            </a:spcAft>
                            <a:buNone/>
                          </a:pPr>
                          <a:r>
                            <a:rPr lang="en-US" sz="1600" b="0" baseline="0" dirty="0">
                              <a:solidFill>
                                <a:schemeClr val="dk1"/>
                              </a:solidFill>
                              <a:latin typeface="Nunito Sans"/>
                              <a:ea typeface="Nunito Sans"/>
                              <a:cs typeface="Nunito Sans"/>
                              <a:sym typeface="Nunito Sans"/>
                            </a:rPr>
                            <a:t>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𝑥</m:t>
                              </m:r>
                              <m:r>
                                <a:rPr lang="en-GB" sz="1600" b="0" i="1" baseline="0" smtClean="0">
                                  <a:solidFill>
                                    <a:schemeClr val="dk1"/>
                                  </a:solidFill>
                                  <a:latin typeface="Cambria Math" panose="02040503050406030204" pitchFamily="18" charset="0"/>
                                  <a:ea typeface="Nunito Sans"/>
                                  <a:cs typeface="Nunito Sans"/>
                                  <a:sym typeface="Nunito Sans"/>
                                </a:rPr>
                                <m:t>&lt;0</m:t>
                              </m:r>
                            </m:oMath>
                          </a14:m>
                          <a:r>
                            <a:rPr lang="en-US" sz="1600" b="0" dirty="0">
                              <a:solidFill>
                                <a:schemeClr val="dk1"/>
                              </a:solidFill>
                              <a:latin typeface="Nunito Sans"/>
                              <a:ea typeface="Nunito Sans"/>
                              <a:cs typeface="Nunito Sans"/>
                              <a:sym typeface="Nunito Sans"/>
                            </a:rPr>
                            <a:t>.</a:t>
                          </a:r>
                          <a:endParaRPr lang="en-US" sz="23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5" name="Google Shape;225;g25fd53652b7_0_6">
                <a:extLst>
                  <a:ext uri="{FF2B5EF4-FFF2-40B4-BE49-F238E27FC236}">
                    <a16:creationId xmlns:a16="http://schemas.microsoft.com/office/drawing/2014/main" id="{BCA97DC0-16C1-FB3F-3FA2-AB7C89B8EC91}"/>
                  </a:ext>
                </a:extLst>
              </p:cNvPr>
              <p:cNvGraphicFramePr/>
              <p:nvPr>
                <p:extLst>
                  <p:ext uri="{D42A27DB-BD31-4B8C-83A1-F6EECF244321}">
                    <p14:modId xmlns:p14="http://schemas.microsoft.com/office/powerpoint/2010/main" val="2087641811"/>
                  </p:ext>
                </p:extLst>
              </p:nvPr>
            </p:nvGraphicFramePr>
            <p:xfrm>
              <a:off x="108044" y="862525"/>
              <a:ext cx="8882075" cy="1035441"/>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10354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170" r="-137" b="-760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DE5ECBC7-5769-037C-7C9F-B288D4401140}"/>
                  </a:ext>
                </a:extLst>
              </p:cNvPr>
              <p:cNvGraphicFramePr/>
              <p:nvPr>
                <p:extLst>
                  <p:ext uri="{D42A27DB-BD31-4B8C-83A1-F6EECF244321}">
                    <p14:modId xmlns:p14="http://schemas.microsoft.com/office/powerpoint/2010/main" val="100082732"/>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−2.79</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rearranged to form one equation incorrectly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−1.79</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3.21</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the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𝑦</m:t>
                              </m:r>
                            </m:oMath>
                          </a14:m>
                          <a:r>
                            <a:rPr lang="en-GB" sz="1400" dirty="0">
                              <a:solidFill>
                                <a:schemeClr val="dk1"/>
                              </a:solidFill>
                              <a:latin typeface="Nunito Sans"/>
                              <a:ea typeface="Nunito Sans"/>
                              <a:cs typeface="Nunito Sans"/>
                              <a:sym typeface="Nunito Sans"/>
                            </a:rPr>
                            <a:t> value (not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oMath>
                          </a14:m>
                          <a:r>
                            <a:rPr lang="en-GB" sz="1400" dirty="0">
                              <a:solidFill>
                                <a:schemeClr val="dk1"/>
                              </a:solidFill>
                              <a:latin typeface="Nunito Sans"/>
                              <a:ea typeface="Nunito Sans"/>
                              <a:cs typeface="Nunito Sans"/>
                              <a:sym typeface="Nunito Sans"/>
                            </a:rPr>
                            <a:t> value)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m:t>
                              </m:r>
                              <m:r>
                                <a:rPr lang="en-GB" sz="1600" i="1" dirty="0">
                                  <a:solidFill>
                                    <a:schemeClr val="dk1"/>
                                  </a:solidFill>
                                  <a:latin typeface="Cambria Math" panose="02040503050406030204" pitchFamily="18" charset="0"/>
                                  <a:ea typeface="Nunito Sans"/>
                                  <a:cs typeface="Nunito Sans"/>
                                  <a:sym typeface="Nunito Sans"/>
                                </a:rPr>
                                <m:t>1.75</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attempted to approximate using only the graph</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DE5ECBC7-5769-037C-7C9F-B288D4401140}"/>
                  </a:ext>
                </a:extLst>
              </p:cNvPr>
              <p:cNvGraphicFramePr/>
              <p:nvPr>
                <p:extLst>
                  <p:ext uri="{D42A27DB-BD31-4B8C-83A1-F6EECF244321}">
                    <p14:modId xmlns:p14="http://schemas.microsoft.com/office/powerpoint/2010/main" val="100082732"/>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−2.79</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rearranged to form one equation incorrectly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xmlns:a14="http://schemas.microsoft.com/office/drawing/2010/main">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−1.79</m:t>
                              </m:r>
                            </m:oMath>
                          </a14:m>
                          <a:endParaRPr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3.21</m:t>
                              </m:r>
                            </m:oMath>
                          </a14:m>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the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𝑦</m:t>
                              </m:r>
                            </m:oMath>
                          </a14:m>
                          <a:r>
                            <a:rPr lang="en-GB" sz="1400" dirty="0">
                              <a:solidFill>
                                <a:schemeClr val="dk1"/>
                              </a:solidFill>
                              <a:latin typeface="Nunito Sans"/>
                              <a:ea typeface="Nunito Sans"/>
                              <a:cs typeface="Nunito Sans"/>
                              <a:sym typeface="Nunito Sans"/>
                            </a:rPr>
                            <a:t> value (not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oMath>
                          </a14:m>
                          <a:r>
                            <a:rPr lang="en-GB" sz="1400" dirty="0">
                              <a:solidFill>
                                <a:schemeClr val="dk1"/>
                              </a:solidFill>
                              <a:latin typeface="Nunito Sans"/>
                              <a:ea typeface="Nunito Sans"/>
                              <a:cs typeface="Nunito Sans"/>
                              <a:sym typeface="Nunito Sans"/>
                            </a:rPr>
                            <a:t> value)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m:t>
                              </m:r>
                              <m:r>
                                <a:rPr lang="en-GB" sz="1600" i="1" dirty="0">
                                  <a:solidFill>
                                    <a:schemeClr val="dk1"/>
                                  </a:solidFill>
                                  <a:latin typeface="Cambria Math" panose="02040503050406030204" pitchFamily="18" charset="0"/>
                                  <a:ea typeface="Nunito Sans"/>
                                  <a:cs typeface="Nunito Sans"/>
                                  <a:sym typeface="Nunito Sans"/>
                                </a:rPr>
                                <m:t>1.75</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attempted to approximate using only the graph</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301" name="Google Shape;301;g25fd53652b7_0_75"/>
              <p:cNvGraphicFramePr/>
              <p:nvPr>
                <p:extLst>
                  <p:ext uri="{D42A27DB-BD31-4B8C-83A1-F6EECF244321}">
                    <p14:modId xmlns:p14="http://schemas.microsoft.com/office/powerpoint/2010/main" val="369748680"/>
                  </p:ext>
                </p:extLst>
              </p:nvPr>
            </p:nvGraphicFramePr>
            <p:xfrm>
              <a:off x="108044" y="862525"/>
              <a:ext cx="8882075" cy="669681"/>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13937">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10) A continued fraction is a number representation based on iteration.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By setting</a:t>
                          </a:r>
                          <a:r>
                            <a:rPr lang="en-US" sz="1600" b="0" baseline="0" dirty="0">
                              <a:solidFill>
                                <a:schemeClr val="dk1"/>
                              </a:solidFill>
                              <a:latin typeface="Nunito Sans"/>
                              <a:ea typeface="Nunito Sans"/>
                              <a:cs typeface="Nunito Sans"/>
                              <a:sym typeface="Nunito Sans"/>
                            </a:rPr>
                            <a:t> </a:t>
                          </a:r>
                          <a14:m>
                            <m:oMath xmlns:m="http://schemas.openxmlformats.org/officeDocument/2006/math">
                              <m:sSub>
                                <m:sSubPr>
                                  <m:ctrlPr>
                                    <a:rPr lang="en-GB" sz="1600" b="0" i="1" baseline="0" smtClean="0">
                                      <a:solidFill>
                                        <a:schemeClr val="dk1"/>
                                      </a:solidFill>
                                      <a:latin typeface="Cambria Math" panose="02040503050406030204" pitchFamily="18" charset="0"/>
                                      <a:ea typeface="Nunito Sans"/>
                                      <a:cs typeface="Nunito Sans"/>
                                      <a:sym typeface="Nunito Sans"/>
                                    </a:rPr>
                                  </m:ctrlPr>
                                </m:sSubPr>
                                <m:e>
                                  <m:r>
                                    <a:rPr lang="en-GB" sz="1600" b="0" i="1" baseline="0" smtClean="0">
                                      <a:solidFill>
                                        <a:schemeClr val="dk1"/>
                                      </a:solidFill>
                                      <a:latin typeface="Cambria Math" panose="02040503050406030204" pitchFamily="18" charset="0"/>
                                      <a:ea typeface="Nunito Sans"/>
                                      <a:cs typeface="Nunito Sans"/>
                                      <a:sym typeface="Nunito Sans"/>
                                    </a:rPr>
                                    <m:t>𝑎</m:t>
                                  </m:r>
                                </m:e>
                                <m:sub>
                                  <m:r>
                                    <a:rPr lang="en-GB" sz="1600" b="0" i="1" baseline="0" smtClean="0">
                                      <a:solidFill>
                                        <a:schemeClr val="dk1"/>
                                      </a:solidFill>
                                      <a:latin typeface="Cambria Math" panose="02040503050406030204" pitchFamily="18" charset="0"/>
                                      <a:ea typeface="Nunito Sans"/>
                                      <a:cs typeface="Nunito Sans"/>
                                      <a:sym typeface="Nunito Sans"/>
                                    </a:rPr>
                                    <m:t>𝑛</m:t>
                                  </m:r>
                                </m:sub>
                              </m:sSub>
                              <m:r>
                                <a:rPr lang="en-GB" sz="1600" b="0" i="1" baseline="0" smtClean="0">
                                  <a:solidFill>
                                    <a:schemeClr val="dk1"/>
                                  </a:solidFill>
                                  <a:latin typeface="Cambria Math" panose="02040503050406030204" pitchFamily="18" charset="0"/>
                                  <a:ea typeface="Nunito Sans"/>
                                  <a:cs typeface="Nunito Sans"/>
                                  <a:sym typeface="Nunito Sans"/>
                                </a:rPr>
                                <m:t>=1</m:t>
                              </m:r>
                            </m:oMath>
                          </a14:m>
                          <a:r>
                            <a:rPr lang="en-US" sz="1600" b="0" dirty="0">
                              <a:solidFill>
                                <a:schemeClr val="dk1"/>
                              </a:solidFill>
                              <a:latin typeface="Nunito Sans"/>
                              <a:ea typeface="Nunito Sans"/>
                              <a:cs typeface="Nunito Sans"/>
                              <a:sym typeface="Nunito Sans"/>
                            </a:rPr>
                            <a:t> for</a:t>
                          </a:r>
                          <a:r>
                            <a:rPr lang="en-US" sz="1600" b="0" baseline="0" dirty="0">
                              <a:solidFill>
                                <a:schemeClr val="dk1"/>
                              </a:solidFill>
                              <a:latin typeface="Nunito Sans"/>
                              <a:ea typeface="Nunito Sans"/>
                              <a:cs typeface="Nunito Sans"/>
                              <a:sym typeface="Nunito Sans"/>
                            </a:rPr>
                            <a:t>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𝑛</m:t>
                              </m:r>
                              <m:r>
                                <a:rPr lang="en-GB" sz="1600" b="0" i="1" baseline="0" smtClean="0">
                                  <a:solidFill>
                                    <a:schemeClr val="dk1"/>
                                  </a:solidFill>
                                  <a:latin typeface="Cambria Math" panose="02040503050406030204" pitchFamily="18" charset="0"/>
                                  <a:ea typeface="Nunito Sans"/>
                                  <a:cs typeface="Nunito Sans"/>
                                  <a:sym typeface="Nunito Sans"/>
                                </a:rPr>
                                <m:t>=0, 1, 2, 3, 4</m:t>
                              </m:r>
                            </m:oMath>
                          </a14:m>
                          <a:r>
                            <a:rPr lang="en-US" sz="1600" b="0" dirty="0">
                              <a:solidFill>
                                <a:schemeClr val="dk1"/>
                              </a:solidFill>
                              <a:latin typeface="Nunito Sans"/>
                              <a:ea typeface="Nunito Sans"/>
                              <a:cs typeface="Nunito Sans"/>
                              <a:sym typeface="Nunito Sans"/>
                            </a:rPr>
                            <a:t> find an approximation to the number</a:t>
                          </a:r>
                          <a:r>
                            <a:rPr lang="en-US" sz="1600" b="0" baseline="0" dirty="0">
                              <a:solidFill>
                                <a:schemeClr val="dk1"/>
                              </a:solidFill>
                              <a:latin typeface="Nunito Sans"/>
                              <a:ea typeface="Nunito Sans"/>
                              <a:cs typeface="Nunito Sans"/>
                              <a:sym typeface="Nunito Sans"/>
                            </a:rPr>
                            <a:t> </a:t>
                          </a:r>
                          <a14:m>
                            <m:oMath xmlns:m="http://schemas.openxmlformats.org/officeDocument/2006/math">
                              <m:r>
                                <m:rPr>
                                  <m:sty m:val="p"/>
                                </m:rPr>
                                <a:rPr lang="el-GR" sz="1600" b="0" i="1" baseline="0" smtClean="0">
                                  <a:solidFill>
                                    <a:schemeClr val="dk1"/>
                                  </a:solidFill>
                                  <a:latin typeface="Cambria Math" panose="02040503050406030204" pitchFamily="18" charset="0"/>
                                  <a:ea typeface="Cambria Math" panose="02040503050406030204" pitchFamily="18" charset="0"/>
                                  <a:cs typeface="Nunito Sans"/>
                                  <a:sym typeface="Nunito Sans"/>
                                </a:rPr>
                                <m:t>Φ</m:t>
                              </m:r>
                            </m:oMath>
                          </a14:m>
                          <a:r>
                            <a:rPr lang="en-GB" sz="1600" b="0" dirty="0">
                              <a:solidFill>
                                <a:schemeClr val="dk1"/>
                              </a:solidFill>
                              <a:latin typeface="Nunito Sans"/>
                              <a:ea typeface="Nunito Sans"/>
                              <a:cs typeface="Nunito Sans"/>
                              <a:sym typeface="Nunito Sans"/>
                            </a:rPr>
                            <a:t>:</a:t>
                          </a:r>
                          <a:endParaRPr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301" name="Google Shape;301;g25fd53652b7_0_75"/>
              <p:cNvGraphicFramePr/>
              <p:nvPr>
                <p:extLst>
                  <p:ext uri="{D42A27DB-BD31-4B8C-83A1-F6EECF244321}">
                    <p14:modId xmlns:p14="http://schemas.microsoft.com/office/powerpoint/2010/main" val="369748680"/>
                  </p:ext>
                </p:extLst>
              </p:nvPr>
            </p:nvGraphicFramePr>
            <p:xfrm>
              <a:off x="108044" y="862525"/>
              <a:ext cx="8882075" cy="669681"/>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696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sp>
        <p:nvSpPr>
          <p:cNvPr id="2" name="Google Shape;217;g25fd53652b7_0_0">
            <a:extLst>
              <a:ext uri="{FF2B5EF4-FFF2-40B4-BE49-F238E27FC236}">
                <a16:creationId xmlns:a16="http://schemas.microsoft.com/office/drawing/2014/main" id="{B8C723A6-2B36-9F85-3BC4-DF81BF5516C3}"/>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23E92110-7713-CA42-5B44-512658EE1D6E}"/>
                  </a:ext>
                </a:extLst>
              </p:cNvPr>
              <p:cNvGraphicFramePr/>
              <p:nvPr>
                <p:extLst>
                  <p:ext uri="{D42A27DB-BD31-4B8C-83A1-F6EECF244321}">
                    <p14:modId xmlns:p14="http://schemas.microsoft.com/office/powerpoint/2010/main" val="2480658802"/>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1.6</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14:m>
                            <m:oMath xmlns:m="http://schemas.openxmlformats.org/officeDocument/2006/math">
                              <m:r>
                                <a:rPr lang="en-GB" sz="1600" i="1" u="none" strike="noStrike" cap="none" dirty="0" smtClean="0">
                                  <a:solidFill>
                                    <a:schemeClr val="dk1"/>
                                  </a:solidFill>
                                  <a:latin typeface="Cambria Math" panose="02040503050406030204" pitchFamily="18" charset="0"/>
                                  <a:ea typeface="Times New Roman"/>
                                  <a:cs typeface="Times New Roman"/>
                                  <a:sym typeface="Times New Roman"/>
                                </a:rPr>
                                <m:t> </m:t>
                              </m:r>
                              <m:r>
                                <a:rPr lang="en-GB" sz="1600" i="1" dirty="0">
                                  <a:solidFill>
                                    <a:schemeClr val="dk1"/>
                                  </a:solidFill>
                                  <a:latin typeface="Cambria Math" panose="02040503050406030204" pitchFamily="18" charset="0"/>
                                  <a:ea typeface="Nunito"/>
                                  <a:cs typeface="Nunito"/>
                                  <a:sym typeface="Nunito"/>
                                </a:rPr>
                                <m:t>0.615 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structured the calculation incorrectly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1.615 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iterated beyond the required step</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2.6 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made an error using their calculator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23E92110-7713-CA42-5B44-512658EE1D6E}"/>
                  </a:ext>
                </a:extLst>
              </p:cNvPr>
              <p:cNvGraphicFramePr/>
              <p:nvPr>
                <p:extLst>
                  <p:ext uri="{D42A27DB-BD31-4B8C-83A1-F6EECF244321}">
                    <p14:modId xmlns:p14="http://schemas.microsoft.com/office/powerpoint/2010/main" val="2480658802"/>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1.6</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14:m xmlns:a14="http://schemas.microsoft.com/office/drawing/2010/main">
                            <m:oMath xmlns:m="http://schemas.openxmlformats.org/officeDocument/2006/math">
                              <m:r>
                                <a:rPr lang="en-GB" sz="1600" i="1" u="none" strike="noStrike" cap="none" dirty="0" smtClean="0">
                                  <a:solidFill>
                                    <a:schemeClr val="dk1"/>
                                  </a:solidFill>
                                  <a:latin typeface="Cambria Math" panose="02040503050406030204" pitchFamily="18" charset="0"/>
                                  <a:ea typeface="Times New Roman"/>
                                  <a:cs typeface="Times New Roman"/>
                                  <a:sym typeface="Times New Roman"/>
                                </a:rPr>
                                <m:t> </m:t>
                              </m:r>
                              <m:r>
                                <a:rPr lang="en-GB" sz="1600" i="1" dirty="0">
                                  <a:solidFill>
                                    <a:schemeClr val="dk1"/>
                                  </a:solidFill>
                                  <a:latin typeface="Cambria Math" panose="02040503050406030204" pitchFamily="18" charset="0"/>
                                  <a:ea typeface="Nunito"/>
                                  <a:cs typeface="Nunito"/>
                                  <a:sym typeface="Nunito"/>
                                </a:rPr>
                                <m:t>0.615 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structured the calculation incorrectly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1.615 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iterated beyond the required step</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2.6 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made an error using their calculator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F94295E-5F5D-5488-6A17-CFA8C1197145}"/>
                  </a:ext>
                </a:extLst>
              </p:cNvPr>
              <p:cNvSpPr txBox="1"/>
              <p:nvPr/>
            </p:nvSpPr>
            <p:spPr>
              <a:xfrm>
                <a:off x="263572" y="1888741"/>
                <a:ext cx="4048672" cy="228569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𝑎</m:t>
                          </m:r>
                        </m:e>
                        <m:sub>
                          <m:r>
                            <a:rPr lang="en-GB" sz="3200" b="0" i="1" smtClean="0">
                              <a:latin typeface="Cambria Math" panose="02040503050406030204" pitchFamily="18" charset="0"/>
                            </a:rPr>
                            <m:t>0</m:t>
                          </m:r>
                        </m:sub>
                      </m:sSub>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1</m:t>
                          </m:r>
                        </m:num>
                        <m:den>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𝑎</m:t>
                              </m:r>
                            </m:e>
                            <m:sub>
                              <m:r>
                                <a:rPr lang="en-GB" sz="3200" b="0" i="1" smtClean="0">
                                  <a:latin typeface="Cambria Math" panose="02040503050406030204" pitchFamily="18" charset="0"/>
                                </a:rPr>
                                <m:t>1</m:t>
                              </m:r>
                            </m:sub>
                          </m:sSub>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1</m:t>
                              </m:r>
                            </m:num>
                            <m:den>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𝑎</m:t>
                                  </m:r>
                                </m:e>
                                <m:sub>
                                  <m:r>
                                    <a:rPr lang="en-GB" sz="3200" b="0" i="1" smtClean="0">
                                      <a:latin typeface="Cambria Math" panose="02040503050406030204" pitchFamily="18" charset="0"/>
                                    </a:rPr>
                                    <m:t>2</m:t>
                                  </m:r>
                                </m:sub>
                              </m:sSub>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1</m:t>
                                  </m:r>
                                </m:num>
                                <m:den>
                                  <m:r>
                                    <a:rPr lang="en-GB" sz="3200" b="0" i="1" smtClean="0">
                                      <a:latin typeface="Cambria Math" panose="02040503050406030204" pitchFamily="18" charset="0"/>
                                    </a:rPr>
                                    <m:t>…+</m:t>
                                  </m:r>
                                  <m:f>
                                    <m:fPr>
                                      <m:ctrlPr>
                                        <a:rPr lang="en-GB" sz="3200" b="0" i="1" smtClean="0">
                                          <a:latin typeface="Cambria Math" panose="02040503050406030204" pitchFamily="18" charset="0"/>
                                        </a:rPr>
                                      </m:ctrlPr>
                                    </m:fPr>
                                    <m:num>
                                      <m:r>
                                        <a:rPr lang="en-GB" sz="3200" b="0" i="1" smtClean="0">
                                          <a:latin typeface="Cambria Math" panose="02040503050406030204" pitchFamily="18" charset="0"/>
                                        </a:rPr>
                                        <m:t>1</m:t>
                                      </m:r>
                                    </m:num>
                                    <m:den>
                                      <m:sSub>
                                        <m:sSubPr>
                                          <m:ctrlPr>
                                            <a:rPr lang="en-GB" sz="3200" b="0" i="1" smtClean="0">
                                              <a:latin typeface="Cambria Math" panose="02040503050406030204" pitchFamily="18" charset="0"/>
                                            </a:rPr>
                                          </m:ctrlPr>
                                        </m:sSubPr>
                                        <m:e>
                                          <m:r>
                                            <a:rPr lang="en-GB" sz="3200" b="0" i="1" smtClean="0">
                                              <a:latin typeface="Cambria Math" panose="02040503050406030204" pitchFamily="18" charset="0"/>
                                            </a:rPr>
                                            <m:t>𝑎</m:t>
                                          </m:r>
                                        </m:e>
                                        <m:sub>
                                          <m:r>
                                            <a:rPr lang="en-GB" sz="3200" b="0" i="1" smtClean="0">
                                              <a:latin typeface="Cambria Math" panose="02040503050406030204" pitchFamily="18" charset="0"/>
                                            </a:rPr>
                                            <m:t>𝑛</m:t>
                                          </m:r>
                                        </m:sub>
                                      </m:sSub>
                                    </m:den>
                                  </m:f>
                                </m:den>
                              </m:f>
                            </m:den>
                          </m:f>
                        </m:den>
                      </m:f>
                    </m:oMath>
                  </m:oMathPara>
                </a14:m>
                <a:endParaRPr lang="en-GB" sz="3200" dirty="0"/>
              </a:p>
            </p:txBody>
          </p:sp>
        </mc:Choice>
        <mc:Fallback xmlns="">
          <p:sp>
            <p:nvSpPr>
              <p:cNvPr id="22" name="TextBox 21">
                <a:extLst>
                  <a:ext uri="{FF2B5EF4-FFF2-40B4-BE49-F238E27FC236}">
                    <a16:creationId xmlns:a16="http://schemas.microsoft.com/office/drawing/2014/main" id="{6F94295E-5F5D-5488-6A17-CFA8C1197145}"/>
                  </a:ext>
                </a:extLst>
              </p:cNvPr>
              <p:cNvSpPr txBox="1">
                <a:spLocks noRot="1" noChangeAspect="1" noMove="1" noResize="1" noEditPoints="1" noAdjustHandles="1" noChangeArrowheads="1" noChangeShapeType="1" noTextEdit="1"/>
              </p:cNvSpPr>
              <p:nvPr/>
            </p:nvSpPr>
            <p:spPr>
              <a:xfrm>
                <a:off x="263572" y="1888741"/>
                <a:ext cx="4048672" cy="2285690"/>
              </a:xfrm>
              <a:prstGeom prst="rect">
                <a:avLst/>
              </a:prstGeom>
              <a:blipFill>
                <a:blip r:embed="rId4"/>
                <a:stretch>
                  <a:fillRect/>
                </a:stretch>
              </a:blipFill>
            </p:spPr>
            <p:txBody>
              <a:bodyPr/>
              <a:lstStyle/>
              <a:p>
                <a:r>
                  <a:rPr lang="en-GB">
                    <a:noFill/>
                  </a:rPr>
                  <a:t> </a:t>
                </a:r>
              </a:p>
            </p:txBody>
          </p:sp>
        </mc:Fallback>
      </mc:AlternateContent>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sz="1400" b="0" i="0" u="none" strike="noStrike" cap="none">
              <a:solidFill>
                <a:srgbClr val="000000"/>
              </a:solidFill>
              <a:latin typeface="Arial"/>
              <a:ea typeface="Arial"/>
              <a:cs typeface="Arial"/>
              <a:sym typeface="Arial"/>
            </a:endParaRPr>
          </a:p>
        </p:txBody>
      </p:sp>
      <p:sp>
        <p:nvSpPr>
          <p:cNvPr id="116" name="Google Shape;116;p4"/>
          <p:cNvSpPr txBox="1"/>
          <p:nvPr/>
        </p:nvSpPr>
        <p:spPr>
          <a:xfrm>
            <a:off x="80049" y="920867"/>
            <a:ext cx="8468691" cy="293128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a:t>
            </a:r>
            <a:r>
              <a:rPr lang="en-GB" sz="1200" dirty="0">
                <a:solidFill>
                  <a:srgbClr val="1C1C1C"/>
                </a:solidFill>
                <a:latin typeface="Nunito Sans"/>
                <a:ea typeface="Nunito Sans"/>
                <a:cs typeface="Nunito Sans"/>
                <a:sym typeface="Nunito Sans"/>
              </a:rPr>
              <a:t>1</a:t>
            </a:r>
            <a:r>
              <a:rPr lang="en-GB" sz="1200" b="0" i="0" u="none" strike="noStrike" cap="none" dirty="0">
                <a:solidFill>
                  <a:srgbClr val="1C1C1C"/>
                </a:solidFill>
                <a:latin typeface="Nunito Sans"/>
                <a:ea typeface="Nunito Sans"/>
                <a:cs typeface="Nunito Sans"/>
                <a:sym typeface="Nunito Sans"/>
              </a:rPr>
              <a:t>0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trial and improvement</a:t>
            </a:r>
            <a:r>
              <a:rPr lang="en-GB" sz="1200" b="0" i="0" u="none" strike="noStrike" cap="none" dirty="0">
                <a:solidFill>
                  <a:srgbClr val="1C1C1C"/>
                </a:solidFill>
                <a:latin typeface="Nunito Sans"/>
                <a:ea typeface="Nunito Sans"/>
                <a:cs typeface="Nunito Sans"/>
                <a:sym typeface="Nunito Sans"/>
              </a:rPr>
              <a:t>. </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Incorrect rounding</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Laws of indices</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Confusing area and perimeter</a:t>
            </a:r>
            <a:r>
              <a:rPr lang="en-GB" sz="1200" b="0" i="0" u="none" strike="noStrike" cap="none" dirty="0">
                <a:solidFill>
                  <a:srgbClr val="1C1C1C"/>
                </a:solidFill>
                <a:latin typeface="Nunito Sans"/>
                <a:ea typeface="Nunito Sans"/>
                <a:cs typeface="Nunito Sans"/>
                <a:sym typeface="Nunito Sans"/>
              </a:rPr>
              <a:t>, and </a:t>
            </a:r>
            <a:r>
              <a:rPr lang="en-GB" sz="1200" b="1" i="0" u="none" strike="noStrike" cap="none" dirty="0">
                <a:solidFill>
                  <a:srgbClr val="1C1C1C"/>
                </a:solidFill>
                <a:latin typeface="Nunito Sans"/>
                <a:ea typeface="Nunito Sans"/>
                <a:cs typeface="Nunito Sans"/>
                <a:sym typeface="Nunito Sans"/>
              </a:rPr>
              <a:t>Rearranging equations</a:t>
            </a:r>
            <a:r>
              <a:rPr lang="en-GB" sz="1200" b="0" i="0" u="none" strike="noStrike" cap="none" dirty="0">
                <a:solidFill>
                  <a:srgbClr val="1C1C1C"/>
                </a:solidFill>
                <a:latin typeface="Nunito Sans"/>
                <a:ea typeface="Nunito Sans"/>
                <a:cs typeface="Nunito Sans"/>
                <a:sym typeface="Nunito Sans"/>
              </a:rPr>
              <a:t>. </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sz="1400" b="0" i="0" u="none" strike="noStrike" cap="none" dirty="0">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25fd53652b7_0_0"/>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6;p20">
                <a:extLst>
                  <a:ext uri="{FF2B5EF4-FFF2-40B4-BE49-F238E27FC236}">
                    <a16:creationId xmlns:a16="http://schemas.microsoft.com/office/drawing/2014/main" id="{22D7ABFD-F54A-998B-14A0-CAF1497973E0}"/>
                  </a:ext>
                </a:extLst>
              </p:cNvPr>
              <p:cNvGraphicFramePr/>
              <p:nvPr>
                <p:extLst>
                  <p:ext uri="{D42A27DB-BD31-4B8C-83A1-F6EECF244321}">
                    <p14:modId xmlns:p14="http://schemas.microsoft.com/office/powerpoint/2010/main" val="2803351140"/>
                  </p:ext>
                </p:extLst>
              </p:nvPr>
            </p:nvGraphicFramePr>
            <p:xfrm>
              <a:off x="952500" y="2190750"/>
              <a:ext cx="7239000" cy="196694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2.8</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64</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m:t>
                              </m:r>
                              <m:r>
                                <a:rPr lang="en-GB" sz="1600" i="1" dirty="0" smtClean="0">
                                  <a:solidFill>
                                    <a:schemeClr val="tx1"/>
                                  </a:solidFill>
                                  <a:latin typeface="Cambria Math" panose="02040503050406030204" pitchFamily="18" charset="0"/>
                                  <a:ea typeface="Nunito Sans"/>
                                  <a:cs typeface="Nunito Sans"/>
                                  <a:sym typeface="Nunito Sans"/>
                                </a:rPr>
                                <m:t>.</m:t>
                              </m:r>
                              <m:r>
                                <a:rPr lang="en-GB" sz="1600" i="1" dirty="0" smtClean="0">
                                  <a:solidFill>
                                    <a:schemeClr val="tx1"/>
                                  </a:solidFill>
                                  <a:latin typeface="Cambria Math" panose="02040503050406030204" pitchFamily="18" charset="0"/>
                                  <a:ea typeface="Nunito Sans"/>
                                  <a:cs typeface="Nunito Sans"/>
                                  <a:sym typeface="Nunito Sans"/>
                                </a:rPr>
                                <m:t>83</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06;p20">
                <a:extLst>
                  <a:ext uri="{FF2B5EF4-FFF2-40B4-BE49-F238E27FC236}">
                    <a16:creationId xmlns:a16="http://schemas.microsoft.com/office/drawing/2014/main" id="{22D7ABFD-F54A-998B-14A0-CAF1497973E0}"/>
                  </a:ext>
                </a:extLst>
              </p:cNvPr>
              <p:cNvGraphicFramePr/>
              <p:nvPr>
                <p:extLst>
                  <p:ext uri="{D42A27DB-BD31-4B8C-83A1-F6EECF244321}">
                    <p14:modId xmlns:p14="http://schemas.microsoft.com/office/powerpoint/2010/main" val="2803351140"/>
                  </p:ext>
                </p:extLst>
              </p:nvPr>
            </p:nvGraphicFramePr>
            <p:xfrm>
              <a:off x="952500" y="2190750"/>
              <a:ext cx="7239000" cy="196694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m:t>
                              </m:r>
                              <m:r>
                                <a:rPr lang="en-GB" sz="1600" i="1" dirty="0" smtClean="0">
                                  <a:solidFill>
                                    <a:schemeClr val="tx1"/>
                                  </a:solidFill>
                                  <a:latin typeface="Cambria Math" panose="02040503050406030204" pitchFamily="18" charset="0"/>
                                  <a:ea typeface="Nunito Sans"/>
                                  <a:cs typeface="Nunito Sans"/>
                                  <a:sym typeface="Nunito Sans"/>
                                </a:rPr>
                                <m:t>.</m:t>
                              </m:r>
                              <m:r>
                                <a:rPr lang="en-GB" sz="1600" i="1" dirty="0" smtClean="0">
                                  <a:solidFill>
                                    <a:schemeClr val="tx1"/>
                                  </a:solidFill>
                                  <a:latin typeface="Cambria Math" panose="02040503050406030204" pitchFamily="18" charset="0"/>
                                  <a:ea typeface="Nunito Sans"/>
                                  <a:cs typeface="Nunito Sans"/>
                                  <a:sym typeface="Nunito Sans"/>
                                </a:rPr>
                                <m:t>8</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e>
                              </m:rad>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64</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m:t>
                              </m:r>
                              <m:r>
                                <a:rPr lang="en-GB" sz="1600" i="1" dirty="0" smtClean="0">
                                  <a:solidFill>
                                    <a:schemeClr val="tx1"/>
                                  </a:solidFill>
                                  <a:latin typeface="Cambria Math" panose="02040503050406030204" pitchFamily="18" charset="0"/>
                                  <a:ea typeface="Nunito Sans"/>
                                  <a:cs typeface="Nunito Sans"/>
                                  <a:sym typeface="Nunito Sans"/>
                                </a:rPr>
                                <m:t>.</m:t>
                              </m:r>
                              <m:r>
                                <a:rPr lang="en-GB" sz="1600" i="1" dirty="0" smtClean="0">
                                  <a:solidFill>
                                    <a:schemeClr val="tx1"/>
                                  </a:solidFill>
                                  <a:latin typeface="Cambria Math" panose="02040503050406030204" pitchFamily="18" charset="0"/>
                                  <a:ea typeface="Nunito Sans"/>
                                  <a:cs typeface="Nunito Sans"/>
                                  <a:sym typeface="Nunito Sans"/>
                                </a:rPr>
                                <m:t>83</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Google Shape;225;g25fd53652b7_0_6">
                <a:extLst>
                  <a:ext uri="{FF2B5EF4-FFF2-40B4-BE49-F238E27FC236}">
                    <a16:creationId xmlns:a16="http://schemas.microsoft.com/office/drawing/2014/main" id="{422C1A6F-CED1-A169-1994-FFC487052111}"/>
                  </a:ext>
                </a:extLst>
              </p:cNvPr>
              <p:cNvGraphicFramePr/>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Use trial and improvement to find the positive solution (correct to two significant figures) to:</a:t>
                          </a:r>
                        </a:p>
                        <a:p>
                          <a:pPr marL="0" lvl="0" indent="0" algn="l" rtl="0">
                            <a:spcBef>
                              <a:spcPts val="0"/>
                            </a:spcBef>
                            <a:spcAft>
                              <a:spcPts val="0"/>
                            </a:spcAft>
                            <a:buNone/>
                          </a:pPr>
                          <a:endParaRPr lang="en-GB" sz="1600" b="0" baseline="0" dirty="0">
                            <a:solidFill>
                              <a:schemeClr val="dk1"/>
                            </a:solidFill>
                            <a:latin typeface="Nunito Sans"/>
                            <a:ea typeface="Times New Roman"/>
                            <a:cs typeface="Times New Roman"/>
                            <a:sym typeface="Nunito Sans"/>
                          </a:endParaRPr>
                        </a:p>
                        <a:p>
                          <a:pPr marL="0" lvl="0" indent="0" algn="l" rtl="0">
                            <a:spcBef>
                              <a:spcPts val="0"/>
                            </a:spcBef>
                            <a:spcAft>
                              <a:spcPts val="0"/>
                            </a:spcAft>
                            <a:buNone/>
                          </a:pPr>
                          <a14:m>
                            <m:oMathPara xmlns:m="http://schemas.openxmlformats.org/officeDocument/2006/math">
                              <m:oMathParaPr>
                                <m:jc m:val="centerGroup"/>
                              </m:oMathParaPr>
                              <m:oMath xmlns:m="http://schemas.openxmlformats.org/officeDocument/2006/math">
                                <m:sSup>
                                  <m:sSupPr>
                                    <m:ctrlPr>
                                      <a:rPr lang="en-GB" sz="2300" b="0" i="1" baseline="0" smtClean="0">
                                        <a:solidFill>
                                          <a:schemeClr val="dk1"/>
                                        </a:solidFill>
                                        <a:latin typeface="Cambria Math" panose="02040503050406030204" pitchFamily="18" charset="0"/>
                                        <a:ea typeface="Times New Roman"/>
                                        <a:cs typeface="Times New Roman"/>
                                        <a:sym typeface="Nunito Sans"/>
                                      </a:rPr>
                                    </m:ctrlPr>
                                  </m:sSupPr>
                                  <m:e>
                                    <m:r>
                                      <a:rPr lang="en-GB" sz="2300" b="0" i="1" baseline="0" smtClean="0">
                                        <a:solidFill>
                                          <a:schemeClr val="dk1"/>
                                        </a:solidFill>
                                        <a:latin typeface="Cambria Math" panose="02040503050406030204" pitchFamily="18" charset="0"/>
                                        <a:ea typeface="Times New Roman"/>
                                        <a:cs typeface="Times New Roman"/>
                                        <a:sym typeface="Nunito Sans"/>
                                      </a:rPr>
                                      <m:t>𝑥</m:t>
                                    </m:r>
                                  </m:e>
                                  <m:sup>
                                    <m:r>
                                      <a:rPr lang="en-GB" sz="2300" b="0" i="1" baseline="0" smtClean="0">
                                        <a:solidFill>
                                          <a:schemeClr val="dk1"/>
                                        </a:solidFill>
                                        <a:latin typeface="Cambria Math" panose="02040503050406030204" pitchFamily="18" charset="0"/>
                                        <a:ea typeface="Times New Roman"/>
                                        <a:cs typeface="Times New Roman"/>
                                        <a:sym typeface="Nunito Sans"/>
                                      </a:rPr>
                                      <m:t>2</m:t>
                                    </m:r>
                                  </m:sup>
                                </m:sSup>
                                <m:r>
                                  <a:rPr lang="en-GB" sz="2300" b="0" i="1" baseline="0" smtClean="0">
                                    <a:solidFill>
                                      <a:schemeClr val="dk1"/>
                                    </a:solidFill>
                                    <a:latin typeface="Cambria Math" panose="02040503050406030204" pitchFamily="18" charset="0"/>
                                    <a:ea typeface="Times New Roman"/>
                                    <a:cs typeface="Times New Roman"/>
                                    <a:sym typeface="Nunito Sans"/>
                                  </a:rPr>
                                  <m:t>−</m:t>
                                </m:r>
                                <m:r>
                                  <a:rPr lang="en-GB" sz="2300" b="0" i="1" baseline="0" smtClean="0">
                                    <a:solidFill>
                                      <a:schemeClr val="dk1"/>
                                    </a:solidFill>
                                    <a:latin typeface="Cambria Math" panose="02040503050406030204" pitchFamily="18" charset="0"/>
                                    <a:ea typeface="Times New Roman"/>
                                    <a:cs typeface="Times New Roman"/>
                                    <a:sym typeface="Nunito Sans"/>
                                  </a:rPr>
                                  <m:t>8</m:t>
                                </m:r>
                                <m:r>
                                  <a:rPr lang="en-GB" sz="2300" b="0" i="1" baseline="0" smtClean="0">
                                    <a:solidFill>
                                      <a:schemeClr val="dk1"/>
                                    </a:solidFill>
                                    <a:latin typeface="Cambria Math" panose="02040503050406030204" pitchFamily="18" charset="0"/>
                                    <a:ea typeface="Times New Roman"/>
                                    <a:cs typeface="Times New Roman"/>
                                    <a:sym typeface="Nunito Sans"/>
                                  </a:rPr>
                                  <m:t>=</m:t>
                                </m:r>
                                <m:r>
                                  <a:rPr lang="en-GB" sz="2300" b="0" i="1" baseline="0" smtClean="0">
                                    <a:solidFill>
                                      <a:schemeClr val="dk1"/>
                                    </a:solidFill>
                                    <a:latin typeface="Cambria Math" panose="02040503050406030204" pitchFamily="18" charset="0"/>
                                    <a:ea typeface="Times New Roman"/>
                                    <a:cs typeface="Times New Roman"/>
                                    <a:sym typeface="Nunito Sans"/>
                                  </a:rPr>
                                  <m:t>0</m:t>
                                </m:r>
                              </m:oMath>
                            </m:oMathPara>
                          </a14:m>
                          <a:endParaRPr lang="en-US" sz="2300" b="1"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7" name="Google Shape;225;g25fd53652b7_0_6">
                <a:extLst>
                  <a:ext uri="{FF2B5EF4-FFF2-40B4-BE49-F238E27FC236}">
                    <a16:creationId xmlns:a16="http://schemas.microsoft.com/office/drawing/2014/main" id="{422C1A6F-CED1-A169-1994-FFC487052111}"/>
                  </a:ext>
                </a:extLst>
              </p:cNvPr>
              <p:cNvGraphicFramePr/>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266" r="-137" b="-1266"/>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7761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26" name="Google Shape;226;g25fd53652b7_0_6"/>
              <p:cNvGraphicFramePr/>
              <p:nvPr>
                <p:extLst>
                  <p:ext uri="{D42A27DB-BD31-4B8C-83A1-F6EECF244321}">
                    <p14:modId xmlns:p14="http://schemas.microsoft.com/office/powerpoint/2010/main" val="671292560"/>
                  </p:ext>
                </p:extLst>
              </p:nvPr>
            </p:nvGraphicFramePr>
            <p:xfrm>
              <a:off x="952500" y="2190750"/>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5.4 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5.36</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5.35</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endParaRPr lang="en-GB"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−6.35 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26" name="Google Shape;226;g25fd53652b7_0_6"/>
              <p:cNvGraphicFramePr/>
              <p:nvPr>
                <p:extLst>
                  <p:ext uri="{D42A27DB-BD31-4B8C-83A1-F6EECF244321}">
                    <p14:modId xmlns:p14="http://schemas.microsoft.com/office/powerpoint/2010/main" val="671292560"/>
                  </p:ext>
                </p:extLst>
              </p:nvPr>
            </p:nvGraphicFramePr>
            <p:xfrm>
              <a:off x="952500" y="2190750"/>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2" name="Google Shape;217;g25fd53652b7_0_0">
            <a:extLst>
              <a:ext uri="{FF2B5EF4-FFF2-40B4-BE49-F238E27FC236}">
                <a16:creationId xmlns:a16="http://schemas.microsoft.com/office/drawing/2014/main" id="{CFF1E07C-42D5-D873-2A98-1F65F28B0BB7}"/>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25;g25fd53652b7_0_6">
                <a:extLst>
                  <a:ext uri="{FF2B5EF4-FFF2-40B4-BE49-F238E27FC236}">
                    <a16:creationId xmlns:a16="http://schemas.microsoft.com/office/drawing/2014/main" id="{5DE4B045-7AD7-E04E-9495-A6B805A16BF0}"/>
                  </a:ext>
                </a:extLst>
              </p:cNvPr>
              <p:cNvGraphicFramePr/>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Sans"/>
                              <a:ea typeface="Nunito Sans"/>
                              <a:cs typeface="Nunito Sans"/>
                              <a:sym typeface="Nunito Sans"/>
                            </a:rPr>
                            <a:t>The equation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30000" dirty="0" smtClean="0">
                                  <a:solidFill>
                                    <a:schemeClr val="dk1"/>
                                  </a:solidFill>
                                  <a:latin typeface="Cambria Math" panose="02040503050406030204" pitchFamily="18" charset="0"/>
                                  <a:ea typeface="Nunito Sans"/>
                                  <a:cs typeface="Nunito Sans"/>
                                  <a:sym typeface="Nunito Sans"/>
                                </a:rPr>
                                <m:t>2</m:t>
                              </m:r>
                              <m:r>
                                <a:rPr lang="en-US" sz="1600" b="0" i="1" dirty="0" smtClean="0">
                                  <a:solidFill>
                                    <a:schemeClr val="dk1"/>
                                  </a:solidFill>
                                  <a:latin typeface="Cambria Math" panose="02040503050406030204" pitchFamily="18" charset="0"/>
                                  <a:ea typeface="Nunito Sans"/>
                                  <a:cs typeface="Nunito Sans"/>
                                  <a:sym typeface="Nunito Sans"/>
                                </a:rPr>
                                <m:t>+</m:t>
                              </m:r>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dirty="0" smtClean="0">
                                  <a:solidFill>
                                    <a:schemeClr val="dk1"/>
                                  </a:solidFill>
                                  <a:latin typeface="Cambria Math" panose="02040503050406030204" pitchFamily="18" charset="0"/>
                                  <a:ea typeface="Nunito Sans"/>
                                  <a:cs typeface="Nunito Sans"/>
                                  <a:sym typeface="Nunito Sans"/>
                                </a:rPr>
                                <m:t>=34</m:t>
                              </m:r>
                            </m:oMath>
                          </a14:m>
                          <a:r>
                            <a:rPr lang="en-US" sz="1600" b="0" dirty="0">
                              <a:solidFill>
                                <a:schemeClr val="dk1"/>
                              </a:solidFill>
                              <a:latin typeface="Nunito Sans"/>
                              <a:ea typeface="Nunito Sans"/>
                              <a:cs typeface="Nunito Sans"/>
                              <a:sym typeface="Nunito Sans"/>
                            </a:rPr>
                            <a:t> has a solution between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5</m:t>
                              </m:r>
                            </m:oMath>
                          </a14:m>
                          <a:r>
                            <a:rPr lang="en-US" sz="1600" b="0" dirty="0">
                              <a:solidFill>
                                <a:schemeClr val="dk1"/>
                              </a:solidFill>
                              <a:latin typeface="Nunito Sans"/>
                              <a:ea typeface="Nunito Sans"/>
                              <a:cs typeface="Nunito Sans"/>
                              <a:sym typeface="Nunito Sans"/>
                            </a:rPr>
                            <a:t> and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6</m:t>
                              </m:r>
                            </m:oMath>
                          </a14:m>
                          <a:r>
                            <a:rPr lang="en-US" sz="1600" b="0" dirty="0">
                              <a:solidFill>
                                <a:schemeClr val="dk1"/>
                              </a:solidFill>
                              <a:latin typeface="Nunito Sans"/>
                              <a:ea typeface="Nunito Sans"/>
                              <a:cs typeface="Nunito Sans"/>
                              <a:sym typeface="Nunito Sans"/>
                            </a:rPr>
                            <a:t>.</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Use trial and improvement to find this solution correct to two decimal places.</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25;g25fd53652b7_0_6">
                <a:extLst>
                  <a:ext uri="{FF2B5EF4-FFF2-40B4-BE49-F238E27FC236}">
                    <a16:creationId xmlns:a16="http://schemas.microsoft.com/office/drawing/2014/main" id="{5DE4B045-7AD7-E04E-9495-A6B805A16BF0}"/>
                  </a:ext>
                </a:extLst>
              </p:cNvPr>
              <p:cNvGraphicFramePr/>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266" r="-137" b="-1266"/>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43489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33" name="Google Shape;233;g25fd53652b7_0_12"/>
              <p:cNvGraphicFramePr/>
              <p:nvPr>
                <p:extLst>
                  <p:ext uri="{D42A27DB-BD31-4B8C-83A1-F6EECF244321}">
                    <p14:modId xmlns:p14="http://schemas.microsoft.com/office/powerpoint/2010/main" val="2409024617"/>
                  </p:ext>
                </p:extLst>
              </p:nvPr>
            </p:nvGraphicFramePr>
            <p:xfrm>
              <a:off x="952500" y="2190750"/>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7.66</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endParaRPr lang="en-GB"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7.62 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21.72</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7.71</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33" name="Google Shape;233;g25fd53652b7_0_12"/>
              <p:cNvGraphicFramePr/>
              <p:nvPr>
                <p:extLst>
                  <p:ext uri="{D42A27DB-BD31-4B8C-83A1-F6EECF244321}">
                    <p14:modId xmlns:p14="http://schemas.microsoft.com/office/powerpoint/2010/main" val="2409024617"/>
                  </p:ext>
                </p:extLst>
              </p:nvPr>
            </p:nvGraphicFramePr>
            <p:xfrm>
              <a:off x="952500" y="2190750"/>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2" name="Google Shape;217;g25fd53652b7_0_0">
            <a:extLst>
              <a:ext uri="{FF2B5EF4-FFF2-40B4-BE49-F238E27FC236}">
                <a16:creationId xmlns:a16="http://schemas.microsoft.com/office/drawing/2014/main" id="{72CFA5C3-A713-2CF9-4033-EAF18E85B8BC}"/>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25;g25fd53652b7_0_6">
                <a:extLst>
                  <a:ext uri="{FF2B5EF4-FFF2-40B4-BE49-F238E27FC236}">
                    <a16:creationId xmlns:a16="http://schemas.microsoft.com/office/drawing/2014/main" id="{41074E7D-131F-5C00-BC6B-464F1A337555}"/>
                  </a:ext>
                </a:extLst>
              </p:cNvPr>
              <p:cNvGraphicFramePr/>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a:t>
                          </a:r>
                          <a:r>
                            <a:rPr lang="en-US" sz="1600" b="0" dirty="0">
                              <a:solidFill>
                                <a:schemeClr val="dk1"/>
                              </a:solidFill>
                              <a:latin typeface="Nunito Sans"/>
                              <a:ea typeface="Nunito Sans"/>
                              <a:cs typeface="Nunito Sans"/>
                              <a:sym typeface="Nunito Sans"/>
                            </a:rPr>
                            <a:t>The equation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30000" dirty="0" smtClean="0">
                                  <a:solidFill>
                                    <a:schemeClr val="dk1"/>
                                  </a:solidFill>
                                  <a:latin typeface="Cambria Math" panose="02040503050406030204" pitchFamily="18" charset="0"/>
                                  <a:ea typeface="Nunito Sans"/>
                                  <a:cs typeface="Nunito Sans"/>
                                  <a:sym typeface="Nunito Sans"/>
                                </a:rPr>
                                <m:t>3</m:t>
                              </m:r>
                              <m:r>
                                <a:rPr lang="en-US" sz="1600" b="0" i="1" dirty="0" smtClean="0">
                                  <a:solidFill>
                                    <a:schemeClr val="dk1"/>
                                  </a:solidFill>
                                  <a:latin typeface="Cambria Math" panose="02040503050406030204" pitchFamily="18" charset="0"/>
                                  <a:ea typeface="Nunito Sans"/>
                                  <a:cs typeface="Nunito Sans"/>
                                  <a:sym typeface="Nunito Sans"/>
                                </a:rPr>
                                <m:t>−</m:t>
                              </m:r>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dirty="0" smtClean="0">
                                  <a:solidFill>
                                    <a:schemeClr val="dk1"/>
                                  </a:solidFill>
                                  <a:latin typeface="Cambria Math" panose="02040503050406030204" pitchFamily="18" charset="0"/>
                                  <a:ea typeface="Nunito Sans"/>
                                  <a:cs typeface="Nunito Sans"/>
                                  <a:sym typeface="Nunito Sans"/>
                                </a:rPr>
                                <m:t>=450</m:t>
                              </m:r>
                            </m:oMath>
                          </a14:m>
                          <a:r>
                            <a:rPr lang="en-US" sz="1600" b="0" dirty="0">
                              <a:solidFill>
                                <a:schemeClr val="dk1"/>
                              </a:solidFill>
                              <a:latin typeface="Nunito Sans"/>
                              <a:ea typeface="Nunito Sans"/>
                              <a:cs typeface="Nunito Sans"/>
                              <a:sym typeface="Nunito Sans"/>
                            </a:rPr>
                            <a:t> has only one solution.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Use trial and improvement to find this solution correct to two decimal places.</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25;g25fd53652b7_0_6">
                <a:extLst>
                  <a:ext uri="{FF2B5EF4-FFF2-40B4-BE49-F238E27FC236}">
                    <a16:creationId xmlns:a16="http://schemas.microsoft.com/office/drawing/2014/main" id="{41074E7D-131F-5C00-BC6B-464F1A337555}"/>
                  </a:ext>
                </a:extLst>
              </p:cNvPr>
              <p:cNvGraphicFramePr/>
              <p:nvPr/>
            </p:nvGraphicFramePr>
            <p:xfrm>
              <a:off x="108044" y="862525"/>
              <a:ext cx="8882075" cy="95788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9578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266" r="-137" b="-1266"/>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88699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3" name="Picture 2">
            <a:extLst>
              <a:ext uri="{FF2B5EF4-FFF2-40B4-BE49-F238E27FC236}">
                <a16:creationId xmlns:a16="http://schemas.microsoft.com/office/drawing/2014/main" id="{BDBB8CC8-1B9E-764C-85F9-67934BEB86B1}"/>
              </a:ext>
            </a:extLst>
          </p:cNvPr>
          <p:cNvPicPr>
            <a:picLocks noChangeAspect="1"/>
          </p:cNvPicPr>
          <p:nvPr/>
        </p:nvPicPr>
        <p:blipFill>
          <a:blip r:embed="rId3"/>
          <a:stretch>
            <a:fillRect/>
          </a:stretch>
        </p:blipFill>
        <p:spPr>
          <a:xfrm>
            <a:off x="337630" y="1839130"/>
            <a:ext cx="3740511" cy="2531817"/>
          </a:xfrm>
          <a:prstGeom prst="rect">
            <a:avLst/>
          </a:prstGeom>
        </p:spPr>
      </p:pic>
      <p:sp>
        <p:nvSpPr>
          <p:cNvPr id="2" name="Google Shape;217;g25fd53652b7_0_0">
            <a:extLst>
              <a:ext uri="{FF2B5EF4-FFF2-40B4-BE49-F238E27FC236}">
                <a16:creationId xmlns:a16="http://schemas.microsoft.com/office/drawing/2014/main" id="{AB0BB774-9D79-4F98-69E9-D48975B843C5}"/>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697588B0-DDF0-A3B6-DD11-428198CCF881}"/>
                  </a:ext>
                </a:extLst>
              </p:cNvPr>
              <p:cNvGraphicFramePr/>
              <p:nvPr>
                <p:extLst>
                  <p:ext uri="{D42A27DB-BD31-4B8C-83A1-F6EECF244321}">
                    <p14:modId xmlns:p14="http://schemas.microsoft.com/office/powerpoint/2010/main" val="1702869116"/>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8.25 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2.74 </m:t>
                              </m:r>
                              <m:r>
                                <a:rPr lang="en-GB" sz="1600" i="1" dirty="0" smtClean="0">
                                  <a:solidFill>
                                    <a:schemeClr val="tx1"/>
                                  </a:solidFill>
                                  <a:latin typeface="Cambria Math" panose="02040503050406030204" pitchFamily="18" charset="0"/>
                                  <a:ea typeface="Nunito"/>
                                  <a:cs typeface="Nunito"/>
                                  <a:sym typeface="Nunito"/>
                                </a:rPr>
                                <m:t>𝑐𝑚</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−9.74 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42.82 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697588B0-DDF0-A3B6-DD11-428198CCF881}"/>
                  </a:ext>
                </a:extLst>
              </p:cNvPr>
              <p:cNvGraphicFramePr/>
              <p:nvPr>
                <p:extLst>
                  <p:ext uri="{D42A27DB-BD31-4B8C-83A1-F6EECF244321}">
                    <p14:modId xmlns:p14="http://schemas.microsoft.com/office/powerpoint/2010/main" val="1702869116"/>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8.25 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2.74 </m:t>
                              </m:r>
                              <m:r>
                                <a:rPr lang="en-GB" sz="1600" i="1" dirty="0" smtClean="0">
                                  <a:solidFill>
                                    <a:schemeClr val="tx1"/>
                                  </a:solidFill>
                                  <a:latin typeface="Cambria Math" panose="02040503050406030204" pitchFamily="18" charset="0"/>
                                  <a:ea typeface="Nunito"/>
                                  <a:cs typeface="Nunito"/>
                                  <a:sym typeface="Nunito"/>
                                </a:rPr>
                                <m:t>𝑐𝑚</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−9.74 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42.82 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225;g25fd53652b7_0_6">
                <a:extLst>
                  <a:ext uri="{FF2B5EF4-FFF2-40B4-BE49-F238E27FC236}">
                    <a16:creationId xmlns:a16="http://schemas.microsoft.com/office/drawing/2014/main" id="{03C8CD80-7316-5C86-3ECD-AFE569CFC481}"/>
                  </a:ext>
                </a:extLst>
              </p:cNvPr>
              <p:cNvGraphicFramePr/>
              <p:nvPr/>
            </p:nvGraphicFramePr>
            <p:xfrm>
              <a:off x="108044" y="862525"/>
              <a:ext cx="8882075" cy="773328"/>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773328">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a:t>
                          </a:r>
                          <a:r>
                            <a:rPr lang="en-US" sz="1600" b="0" dirty="0">
                              <a:solidFill>
                                <a:schemeClr val="dk1"/>
                              </a:solidFill>
                              <a:latin typeface="Nunito Sans"/>
                              <a:ea typeface="Nunito Sans"/>
                              <a:cs typeface="Nunito Sans"/>
                              <a:sym typeface="Nunito Sans"/>
                            </a:rPr>
                            <a:t>Use a trial and improvement method to find the value of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𝑦</m:t>
                              </m:r>
                            </m:oMath>
                          </a14:m>
                          <a:r>
                            <a:rPr lang="en-US" sz="1600" b="0" dirty="0">
                              <a:solidFill>
                                <a:schemeClr val="dk1"/>
                              </a:solidFill>
                              <a:latin typeface="Nunito Sans"/>
                              <a:ea typeface="Nunito Sans"/>
                              <a:cs typeface="Nunito Sans"/>
                              <a:sym typeface="Nunito Sans"/>
                            </a:rPr>
                            <a:t> (correct to two decimal places)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that solves the geometric problem pictured:</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5" name="Google Shape;225;g25fd53652b7_0_6">
                <a:extLst>
                  <a:ext uri="{FF2B5EF4-FFF2-40B4-BE49-F238E27FC236}">
                    <a16:creationId xmlns:a16="http://schemas.microsoft.com/office/drawing/2014/main" id="{03C8CD80-7316-5C86-3ECD-AFE569CFC481}"/>
                  </a:ext>
                </a:extLst>
              </p:cNvPr>
              <p:cNvGraphicFramePr/>
              <p:nvPr/>
            </p:nvGraphicFramePr>
            <p:xfrm>
              <a:off x="108044" y="862525"/>
              <a:ext cx="8882075" cy="773328"/>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77332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563" r="-137" b="-15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290940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pic>
        <p:nvPicPr>
          <p:cNvPr id="3" name="Picture 2">
            <a:extLst>
              <a:ext uri="{FF2B5EF4-FFF2-40B4-BE49-F238E27FC236}">
                <a16:creationId xmlns:a16="http://schemas.microsoft.com/office/drawing/2014/main" id="{EC2F3E2D-BC78-CDAF-8011-D5A423252143}"/>
              </a:ext>
            </a:extLst>
          </p:cNvPr>
          <p:cNvPicPr>
            <a:picLocks noChangeAspect="1"/>
          </p:cNvPicPr>
          <p:nvPr/>
        </p:nvPicPr>
        <p:blipFill>
          <a:blip r:embed="rId3"/>
          <a:stretch>
            <a:fillRect/>
          </a:stretch>
        </p:blipFill>
        <p:spPr>
          <a:xfrm>
            <a:off x="715782" y="1904390"/>
            <a:ext cx="3185099" cy="2791602"/>
          </a:xfrm>
          <a:prstGeom prst="rect">
            <a:avLst/>
          </a:prstGeom>
        </p:spPr>
      </p:pic>
      <p:sp>
        <p:nvSpPr>
          <p:cNvPr id="2" name="Google Shape;217;g25fd53652b7_0_0">
            <a:extLst>
              <a:ext uri="{FF2B5EF4-FFF2-40B4-BE49-F238E27FC236}">
                <a16:creationId xmlns:a16="http://schemas.microsoft.com/office/drawing/2014/main" id="{6833DD18-D86E-0F7B-5F32-C02CC8CD7E5C}"/>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667AA0F8-CB9A-1DB2-EEB4-FF7F66E8C115}"/>
                  </a:ext>
                </a:extLst>
              </p:cNvPr>
              <p:cNvGraphicFramePr/>
              <p:nvPr>
                <p:extLst>
                  <p:ext uri="{D42A27DB-BD31-4B8C-83A1-F6EECF244321}">
                    <p14:modId xmlns:p14="http://schemas.microsoft.com/office/powerpoint/2010/main" val="2750092541"/>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33.46 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35.75 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9.29 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10.97 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667AA0F8-CB9A-1DB2-EEB4-FF7F66E8C115}"/>
                  </a:ext>
                </a:extLst>
              </p:cNvPr>
              <p:cNvGraphicFramePr/>
              <p:nvPr>
                <p:extLst>
                  <p:ext uri="{D42A27DB-BD31-4B8C-83A1-F6EECF244321}">
                    <p14:modId xmlns:p14="http://schemas.microsoft.com/office/powerpoint/2010/main" val="2750092541"/>
                  </p:ext>
                </p:extLst>
              </p:nvPr>
            </p:nvGraphicFramePr>
            <p:xfrm>
              <a:off x="4702378" y="1698172"/>
              <a:ext cx="4178050" cy="2935640"/>
            </p:xfrm>
            <a:graphic>
              <a:graphicData uri="http://schemas.openxmlformats.org/drawingml/2006/table">
                <a:tbl>
                  <a:tblPr>
                    <a:noFill/>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33.46 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35.75 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9.29 </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10.97 </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225;g25fd53652b7_0_6">
                <a:extLst>
                  <a:ext uri="{FF2B5EF4-FFF2-40B4-BE49-F238E27FC236}">
                    <a16:creationId xmlns:a16="http://schemas.microsoft.com/office/drawing/2014/main" id="{FFD0A255-FC3A-3DA4-C2F2-AF2FF909ABD2}"/>
                  </a:ext>
                </a:extLst>
              </p:cNvPr>
              <p:cNvGraphicFramePr/>
              <p:nvPr/>
            </p:nvGraphicFramePr>
            <p:xfrm>
              <a:off x="108044" y="862525"/>
              <a:ext cx="8882075" cy="773328"/>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773328">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a:t>
                          </a:r>
                          <a:r>
                            <a:rPr lang="en-US" sz="1600" b="0" dirty="0">
                              <a:solidFill>
                                <a:schemeClr val="dk1"/>
                              </a:solidFill>
                              <a:latin typeface="Nunito Sans"/>
                              <a:ea typeface="Nunito Sans"/>
                              <a:cs typeface="Nunito Sans"/>
                              <a:sym typeface="Nunito Sans"/>
                            </a:rPr>
                            <a:t>The cuboid pictured has volume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1320 </m:t>
                              </m:r>
                              <m:r>
                                <a:rPr lang="en-US" sz="1600" b="0" i="1" dirty="0" smtClean="0">
                                  <a:solidFill>
                                    <a:schemeClr val="dk1"/>
                                  </a:solidFill>
                                  <a:latin typeface="Cambria Math" panose="02040503050406030204" pitchFamily="18" charset="0"/>
                                  <a:ea typeface="Nunito Sans"/>
                                  <a:cs typeface="Nunito Sans"/>
                                  <a:sym typeface="Nunito Sans"/>
                                </a:rPr>
                                <m:t>𝑐𝑚</m:t>
                              </m:r>
                              <m:r>
                                <a:rPr lang="en-US" sz="1600" b="0" i="1" baseline="30000" dirty="0" smtClean="0">
                                  <a:solidFill>
                                    <a:schemeClr val="dk1"/>
                                  </a:solidFill>
                                  <a:latin typeface="Cambria Math" panose="02040503050406030204" pitchFamily="18" charset="0"/>
                                  <a:ea typeface="Nunito Sans"/>
                                  <a:cs typeface="Nunito Sans"/>
                                  <a:sym typeface="Nunito Sans"/>
                                </a:rPr>
                                <m:t>3</m:t>
                              </m:r>
                            </m:oMath>
                          </a14:m>
                          <a:r>
                            <a:rPr lang="en-US" sz="1600" b="0" dirty="0">
                              <a:solidFill>
                                <a:schemeClr val="dk1"/>
                              </a:solidFill>
                              <a:latin typeface="Nunito Sans"/>
                              <a:ea typeface="Nunito Sans"/>
                              <a:cs typeface="Nunito Sans"/>
                              <a:sym typeface="Nunito Sans"/>
                            </a:rPr>
                            <a:t>. Use a trial and improvement method to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determine the value of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oMath>
                          </a14:m>
                          <a:r>
                            <a:rPr lang="en-US" sz="1600" b="0" dirty="0">
                              <a:solidFill>
                                <a:schemeClr val="dk1"/>
                              </a:solidFill>
                              <a:latin typeface="Nunito Sans"/>
                              <a:ea typeface="Nunito Sans"/>
                              <a:cs typeface="Nunito Sans"/>
                              <a:sym typeface="Nunito Sans"/>
                            </a:rPr>
                            <a:t>, correct to two decimal places.</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5" name="Google Shape;225;g25fd53652b7_0_6">
                <a:extLst>
                  <a:ext uri="{FF2B5EF4-FFF2-40B4-BE49-F238E27FC236}">
                    <a16:creationId xmlns:a16="http://schemas.microsoft.com/office/drawing/2014/main" id="{FFD0A255-FC3A-3DA4-C2F2-AF2FF909ABD2}"/>
                  </a:ext>
                </a:extLst>
              </p:cNvPr>
              <p:cNvGraphicFramePr/>
              <p:nvPr/>
            </p:nvGraphicFramePr>
            <p:xfrm>
              <a:off x="108044" y="862525"/>
              <a:ext cx="8882075" cy="773328"/>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77332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563" r="-137" b="-15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13883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 name="Google Shape;217;g25fd53652b7_0_0">
            <a:extLst>
              <a:ext uri="{FF2B5EF4-FFF2-40B4-BE49-F238E27FC236}">
                <a16:creationId xmlns:a16="http://schemas.microsoft.com/office/drawing/2014/main" id="{202FCEC3-A3AB-5BE6-2C38-727599C1C0C7}"/>
              </a:ext>
            </a:extLst>
          </p:cNvPr>
          <p:cNvSpPr txBox="1"/>
          <p:nvPr/>
        </p:nvSpPr>
        <p:spPr>
          <a:xfrm>
            <a:off x="169850" y="378100"/>
            <a:ext cx="475419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Trial &amp; Improvement</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25;g25fd53652b7_0_6">
                <a:extLst>
                  <a:ext uri="{FF2B5EF4-FFF2-40B4-BE49-F238E27FC236}">
                    <a16:creationId xmlns:a16="http://schemas.microsoft.com/office/drawing/2014/main" id="{986674ED-5F72-57DA-3D00-A5E4FB20F4BC}"/>
                  </a:ext>
                </a:extLst>
              </p:cNvPr>
              <p:cNvGraphicFramePr/>
              <p:nvPr/>
            </p:nvGraphicFramePr>
            <p:xfrm>
              <a:off x="108044" y="862525"/>
              <a:ext cx="8882075" cy="62232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US" sz="1600" b="0" dirty="0">
                              <a:solidFill>
                                <a:schemeClr val="dk1"/>
                              </a:solidFill>
                              <a:latin typeface="Nunito Sans"/>
                              <a:ea typeface="Nunito Sans"/>
                              <a:cs typeface="Nunito Sans"/>
                              <a:sym typeface="Nunito Sans"/>
                            </a:rPr>
                            <a:t>Given that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25000" dirty="0" smtClean="0">
                                  <a:solidFill>
                                    <a:schemeClr val="dk1"/>
                                  </a:solidFill>
                                  <a:latin typeface="Cambria Math" panose="02040503050406030204" pitchFamily="18" charset="0"/>
                                  <a:ea typeface="Nunito Sans"/>
                                  <a:cs typeface="Nunito Sans"/>
                                  <a:sym typeface="Nunito Sans"/>
                                </a:rPr>
                                <m:t>1</m:t>
                              </m:r>
                              <m:r>
                                <a:rPr lang="en-US" sz="1600" b="0" i="1" dirty="0" smtClean="0">
                                  <a:solidFill>
                                    <a:schemeClr val="dk1"/>
                                  </a:solidFill>
                                  <a:latin typeface="Cambria Math" panose="02040503050406030204" pitchFamily="18" charset="0"/>
                                  <a:ea typeface="Nunito Sans"/>
                                  <a:cs typeface="Nunito Sans"/>
                                  <a:sym typeface="Nunito Sans"/>
                                </a:rPr>
                                <m:t>=−2</m:t>
                              </m:r>
                            </m:oMath>
                          </a14:m>
                          <a:r>
                            <a:rPr lang="en-US" sz="1600" b="0" dirty="0">
                              <a:solidFill>
                                <a:schemeClr val="dk1"/>
                              </a:solidFill>
                              <a:latin typeface="Nunito Sans"/>
                              <a:ea typeface="Nunito Sans"/>
                              <a:cs typeface="Nunito Sans"/>
                              <a:sym typeface="Nunito Sans"/>
                            </a:rPr>
                            <a:t> and</a:t>
                          </a:r>
                          <a:r>
                            <a:rPr lang="en-US" sz="1600" b="0" baseline="0" dirty="0">
                              <a:solidFill>
                                <a:schemeClr val="dk1"/>
                              </a:solidFill>
                              <a:latin typeface="Nunito Sans"/>
                              <a:ea typeface="Nunito Sans"/>
                              <a:cs typeface="Nunito Sans"/>
                              <a:sym typeface="Nunito Sans"/>
                            </a:rPr>
                            <a:t> </a:t>
                          </a:r>
                          <a14:m>
                            <m:oMath xmlns:m="http://schemas.openxmlformats.org/officeDocument/2006/math">
                              <m:sSub>
                                <m:sSubPr>
                                  <m:ctrlPr>
                                    <a:rPr lang="en-GB" sz="1600" b="0" i="1" baseline="0" smtClean="0">
                                      <a:solidFill>
                                        <a:schemeClr val="dk1"/>
                                      </a:solidFill>
                                      <a:latin typeface="Cambria Math" panose="02040503050406030204" pitchFamily="18" charset="0"/>
                                      <a:ea typeface="Nunito Sans"/>
                                      <a:cs typeface="Nunito Sans"/>
                                      <a:sym typeface="Nunito Sans"/>
                                    </a:rPr>
                                  </m:ctrlPr>
                                </m:sSubPr>
                                <m:e>
                                  <m:r>
                                    <a:rPr lang="en-GB" sz="1600" b="0" i="1" baseline="0" smtClean="0">
                                      <a:solidFill>
                                        <a:schemeClr val="dk1"/>
                                      </a:solidFill>
                                      <a:latin typeface="Cambria Math" panose="02040503050406030204" pitchFamily="18" charset="0"/>
                                      <a:ea typeface="Nunito Sans"/>
                                      <a:cs typeface="Nunito Sans"/>
                                      <a:sym typeface="Nunito Sans"/>
                                    </a:rPr>
                                    <m:t>𝑥</m:t>
                                  </m:r>
                                </m:e>
                                <m:sub>
                                  <m:r>
                                    <a:rPr lang="en-GB" sz="1600" b="0" i="1" baseline="0" smtClean="0">
                                      <a:solidFill>
                                        <a:schemeClr val="dk1"/>
                                      </a:solidFill>
                                      <a:latin typeface="Cambria Math" panose="02040503050406030204" pitchFamily="18" charset="0"/>
                                      <a:ea typeface="Nunito Sans"/>
                                      <a:cs typeface="Nunito Sans"/>
                                      <a:sym typeface="Nunito Sans"/>
                                    </a:rPr>
                                    <m:t>𝑛</m:t>
                                  </m:r>
                                  <m:r>
                                    <a:rPr lang="en-GB" sz="1600" b="0" i="1" baseline="0" smtClean="0">
                                      <a:solidFill>
                                        <a:schemeClr val="dk1"/>
                                      </a:solidFill>
                                      <a:latin typeface="Cambria Math" panose="02040503050406030204" pitchFamily="18" charset="0"/>
                                      <a:ea typeface="Nunito Sans"/>
                                      <a:cs typeface="Nunito Sans"/>
                                      <a:sym typeface="Nunito Sans"/>
                                    </a:rPr>
                                    <m:t>+1</m:t>
                                  </m:r>
                                </m:sub>
                              </m:sSub>
                              <m:r>
                                <a:rPr lang="en-GB" sz="1600" b="0" i="1" baseline="0" smtClean="0">
                                  <a:solidFill>
                                    <a:schemeClr val="dk1"/>
                                  </a:solidFill>
                                  <a:latin typeface="Cambria Math" panose="02040503050406030204" pitchFamily="18" charset="0"/>
                                  <a:ea typeface="Nunito Sans"/>
                                  <a:cs typeface="Nunito Sans"/>
                                  <a:sym typeface="Nunito Sans"/>
                                </a:rPr>
                                <m:t>=</m:t>
                              </m:r>
                              <m:f>
                                <m:fPr>
                                  <m:ctrlPr>
                                    <a:rPr lang="en-GB" sz="1600" b="0" i="1" baseline="0" smtClean="0">
                                      <a:solidFill>
                                        <a:schemeClr val="dk1"/>
                                      </a:solidFill>
                                      <a:latin typeface="Cambria Math" panose="02040503050406030204" pitchFamily="18" charset="0"/>
                                      <a:ea typeface="Nunito Sans"/>
                                      <a:cs typeface="Nunito Sans"/>
                                      <a:sym typeface="Nunito Sans"/>
                                    </a:rPr>
                                  </m:ctrlPr>
                                </m:fPr>
                                <m:num>
                                  <m:r>
                                    <a:rPr lang="en-GB" sz="1600" b="0" i="1" baseline="0" smtClean="0">
                                      <a:solidFill>
                                        <a:schemeClr val="dk1"/>
                                      </a:solidFill>
                                      <a:latin typeface="Cambria Math" panose="02040503050406030204" pitchFamily="18" charset="0"/>
                                      <a:ea typeface="Nunito Sans"/>
                                      <a:cs typeface="Nunito Sans"/>
                                      <a:sym typeface="Nunito Sans"/>
                                    </a:rPr>
                                    <m:t>1</m:t>
                                  </m:r>
                                </m:num>
                                <m:den>
                                  <m:r>
                                    <a:rPr lang="en-GB" sz="1600" b="0" i="1" baseline="0" smtClean="0">
                                      <a:solidFill>
                                        <a:schemeClr val="dk1"/>
                                      </a:solidFill>
                                      <a:latin typeface="Cambria Math" panose="02040503050406030204" pitchFamily="18" charset="0"/>
                                      <a:ea typeface="Nunito Sans"/>
                                      <a:cs typeface="Nunito Sans"/>
                                      <a:sym typeface="Nunito Sans"/>
                                    </a:rPr>
                                    <m:t>3</m:t>
                                  </m:r>
                                  <m:sSubSup>
                                    <m:sSubSupPr>
                                      <m:ctrlPr>
                                        <a:rPr lang="en-GB" sz="1600" b="0" i="1" baseline="0" smtClean="0">
                                          <a:solidFill>
                                            <a:schemeClr val="dk1"/>
                                          </a:solidFill>
                                          <a:latin typeface="Cambria Math" panose="02040503050406030204" pitchFamily="18" charset="0"/>
                                          <a:sym typeface="Nunito Sans"/>
                                        </a:rPr>
                                      </m:ctrlPr>
                                    </m:sSubSupPr>
                                    <m:e>
                                      <m:r>
                                        <a:rPr lang="en-GB" sz="1600" b="0" i="1" baseline="0" smtClean="0">
                                          <a:solidFill>
                                            <a:schemeClr val="dk1"/>
                                          </a:solidFill>
                                          <a:latin typeface="Cambria Math" panose="02040503050406030204" pitchFamily="18" charset="0"/>
                                          <a:sym typeface="Nunito Sans"/>
                                        </a:rPr>
                                        <m:t>𝑥</m:t>
                                      </m:r>
                                    </m:e>
                                    <m:sub>
                                      <m:r>
                                        <a:rPr lang="en-GB" sz="1600" b="0" i="1" baseline="0" smtClean="0">
                                          <a:solidFill>
                                            <a:schemeClr val="dk1"/>
                                          </a:solidFill>
                                          <a:latin typeface="Cambria Math" panose="02040503050406030204" pitchFamily="18" charset="0"/>
                                          <a:sym typeface="Nunito Sans"/>
                                        </a:rPr>
                                        <m:t>𝑛</m:t>
                                      </m:r>
                                    </m:sub>
                                    <m:sup>
                                      <m:r>
                                        <a:rPr lang="en-GB" sz="1600" b="0" i="1" baseline="0" smtClean="0">
                                          <a:solidFill>
                                            <a:schemeClr val="dk1"/>
                                          </a:solidFill>
                                          <a:latin typeface="Cambria Math" panose="02040503050406030204" pitchFamily="18" charset="0"/>
                                          <a:sym typeface="Nunito Sans"/>
                                        </a:rPr>
                                        <m:t>2</m:t>
                                      </m:r>
                                    </m:sup>
                                  </m:sSubSup>
                                </m:den>
                              </m:f>
                              <m:r>
                                <a:rPr lang="en-GB" sz="1600" b="0" i="1" baseline="0" smtClean="0">
                                  <a:solidFill>
                                    <a:schemeClr val="dk1"/>
                                  </a:solidFill>
                                  <a:latin typeface="Cambria Math" panose="02040503050406030204" pitchFamily="18" charset="0"/>
                                  <a:ea typeface="Nunito Sans"/>
                                  <a:cs typeface="Nunito Sans"/>
                                  <a:sym typeface="Nunito Sans"/>
                                </a:rPr>
                                <m:t>+1</m:t>
                              </m:r>
                            </m:oMath>
                          </a14:m>
                          <a:r>
                            <a:rPr lang="en-US" sz="1600" b="0" baseline="0" dirty="0">
                              <a:solidFill>
                                <a:schemeClr val="dk1"/>
                              </a:solidFill>
                              <a:latin typeface="Nunito Sans"/>
                              <a:ea typeface="Nunito Sans"/>
                              <a:cs typeface="Nunito Sans"/>
                              <a:sym typeface="Nunito Sans"/>
                            </a:rPr>
                            <a:t>, f</a:t>
                          </a:r>
                          <a:r>
                            <a:rPr lang="en-US" sz="1600" b="0" dirty="0">
                              <a:solidFill>
                                <a:schemeClr val="dk1"/>
                              </a:solidFill>
                              <a:latin typeface="Nunito Sans"/>
                              <a:ea typeface="Nunito Sans"/>
                              <a:cs typeface="Nunito Sans"/>
                              <a:sym typeface="Nunito Sans"/>
                            </a:rPr>
                            <a:t>ind the value of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𝑥</m:t>
                              </m:r>
                              <m:r>
                                <a:rPr lang="en-US" sz="1600" b="0" i="1" baseline="-25000" dirty="0" smtClean="0">
                                  <a:solidFill>
                                    <a:schemeClr val="dk1"/>
                                  </a:solidFill>
                                  <a:latin typeface="Cambria Math" panose="02040503050406030204" pitchFamily="18" charset="0"/>
                                  <a:ea typeface="Nunito Sans"/>
                                  <a:cs typeface="Nunito Sans"/>
                                  <a:sym typeface="Nunito Sans"/>
                                </a:rPr>
                                <m:t>2</m:t>
                              </m:r>
                            </m:oMath>
                          </a14:m>
                          <a:r>
                            <a:rPr lang="en-US" sz="1600" b="0" dirty="0">
                              <a:solidFill>
                                <a:schemeClr val="dk1"/>
                              </a:solidFill>
                              <a:latin typeface="Nunito Sans"/>
                              <a:ea typeface="Nunito Sans"/>
                              <a:cs typeface="Nunito Sans"/>
                              <a:sym typeface="Nunito Sans"/>
                            </a:rPr>
                            <a:t>:</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225;g25fd53652b7_0_6">
                <a:extLst>
                  <a:ext uri="{FF2B5EF4-FFF2-40B4-BE49-F238E27FC236}">
                    <a16:creationId xmlns:a16="http://schemas.microsoft.com/office/drawing/2014/main" id="{986674ED-5F72-57DA-3D00-A5E4FB20F4BC}"/>
                  </a:ext>
                </a:extLst>
              </p:cNvPr>
              <p:cNvGraphicFramePr/>
              <p:nvPr/>
            </p:nvGraphicFramePr>
            <p:xfrm>
              <a:off x="108044" y="862525"/>
              <a:ext cx="8882075" cy="622326"/>
            </p:xfrm>
            <a:graphic>
              <a:graphicData uri="http://schemas.openxmlformats.org/drawingml/2006/table">
                <a:tbl>
                  <a:tblPr firstRow="1" bandRow="1">
                    <a:noFill/>
                    <a:tableStyleId>{379619E0-9DD0-448E-B37E-4D749BDB8240}</a:tableStyleId>
                  </a:tblPr>
                  <a:tblGrid>
                    <a:gridCol w="8882075">
                      <a:extLst>
                        <a:ext uri="{9D8B030D-6E8A-4147-A177-3AD203B41FA5}">
                          <a16:colId xmlns:a16="http://schemas.microsoft.com/office/drawing/2014/main" val="20000"/>
                        </a:ext>
                      </a:extLst>
                    </a:gridCol>
                  </a:tblGrid>
                  <a:tr h="62232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971" r="-137" b="-194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Google Shape;226;g25fd53652b7_0_6">
                <a:extLst>
                  <a:ext uri="{FF2B5EF4-FFF2-40B4-BE49-F238E27FC236}">
                    <a16:creationId xmlns:a16="http://schemas.microsoft.com/office/drawing/2014/main" id="{5043F826-D1AB-3C31-1815-321E165A6B4F}"/>
                  </a:ext>
                </a:extLst>
              </p:cNvPr>
              <p:cNvGraphicFramePr/>
              <p:nvPr>
                <p:extLst>
                  <p:ext uri="{D42A27DB-BD31-4B8C-83A1-F6EECF244321}">
                    <p14:modId xmlns:p14="http://schemas.microsoft.com/office/powerpoint/2010/main" val="459167666"/>
                  </p:ext>
                </p:extLst>
              </p:nvPr>
            </p:nvGraphicFramePr>
            <p:xfrm>
              <a:off x="952500" y="2182361"/>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11</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12</m:t>
                                  </m:r>
                                </m:den>
                              </m:f>
                            </m:oMath>
                          </a14:m>
                          <a:endParaRPr lang="ar-AE"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13</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12</m:t>
                                  </m:r>
                                </m:den>
                              </m:f>
                            </m:oMath>
                          </a14:m>
                          <a:r>
                            <a:rPr lang="ar-AE"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ar-AE"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37</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36</m:t>
                                  </m:r>
                                </m:den>
                              </m:f>
                            </m:oMath>
                          </a14:m>
                          <a:endParaRPr lang="ar-AE"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dirty="0">
                              <a:solidFill>
                                <a:schemeClr val="tx1"/>
                              </a:solidFill>
                              <a:latin typeface="Nunito Sans"/>
                              <a:ea typeface="Nunito Sans"/>
                              <a:cs typeface="Nunito Sans"/>
                              <a:sym typeface="Nunito Sans"/>
                            </a:rPr>
                            <a:t> </a:t>
                          </a:r>
                          <a:endParaRPr lang="ar-AE"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1</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13</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6" name="Google Shape;226;g25fd53652b7_0_6">
                <a:extLst>
                  <a:ext uri="{FF2B5EF4-FFF2-40B4-BE49-F238E27FC236}">
                    <a16:creationId xmlns:a16="http://schemas.microsoft.com/office/drawing/2014/main" id="{5043F826-D1AB-3C31-1815-321E165A6B4F}"/>
                  </a:ext>
                </a:extLst>
              </p:cNvPr>
              <p:cNvGraphicFramePr/>
              <p:nvPr>
                <p:extLst>
                  <p:ext uri="{D42A27DB-BD31-4B8C-83A1-F6EECF244321}">
                    <p14:modId xmlns:p14="http://schemas.microsoft.com/office/powerpoint/2010/main" val="459167666"/>
                  </p:ext>
                </p:extLst>
              </p:nvPr>
            </p:nvGraphicFramePr>
            <p:xfrm>
              <a:off x="952500" y="2182361"/>
              <a:ext cx="7239000" cy="1965600"/>
            </p:xfrm>
            <a:graphic>
              <a:graphicData uri="http://schemas.openxmlformats.org/drawingml/2006/table">
                <a:tbl>
                  <a:tblPr>
                    <a:noFill/>
                    <a:tableStyleId>{401B95A1-6360-4A0A-A901-510F73162AA8}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r="-100337" b="-10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r="-337" b="-101235"/>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000" r="-100337" b="-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000" r="-337" b="-123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81648370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1596</Words>
  <Application>Microsoft Office PowerPoint</Application>
  <PresentationFormat>On-screen Show (16:9)</PresentationFormat>
  <Paragraphs>243</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Cambria Math</vt:lpstr>
      <vt:lpstr>Arial</vt:lpstr>
      <vt:lpstr>Nunito</vt:lpstr>
      <vt:lpstr>Calibri</vt:lpstr>
      <vt:lpstr>Nunito Sans</vt:lpstr>
      <vt:lpstr>Times New Roman</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Jenelle</dc:creator>
  <cp:lastModifiedBy>Janette Warburton</cp:lastModifiedBy>
  <cp:revision>3</cp:revision>
  <dcterms:modified xsi:type="dcterms:W3CDTF">2023-09-08T09:09:38Z</dcterms:modified>
</cp:coreProperties>
</file>