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7"/>
  </p:notesMasterIdLst>
  <p:sldIdLst>
    <p:sldId id="256" r:id="rId2"/>
    <p:sldId id="257" r:id="rId3"/>
    <p:sldId id="258" r:id="rId4"/>
    <p:sldId id="281" r:id="rId5"/>
    <p:sldId id="282" r:id="rId6"/>
    <p:sldId id="283" r:id="rId7"/>
    <p:sldId id="284" r:id="rId8"/>
    <p:sldId id="285" r:id="rId9"/>
    <p:sldId id="286" r:id="rId10"/>
    <p:sldId id="287" r:id="rId11"/>
    <p:sldId id="288" r:id="rId12"/>
    <p:sldId id="289" r:id="rId13"/>
    <p:sldId id="290"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5143500" type="screen16x9"/>
  <p:notesSz cx="6858000" cy="9144000"/>
  <p:embeddedFontLst>
    <p:embeddedFont>
      <p:font typeface="Calibri" panose="020F0502020204030204" pitchFamily="34" charset="0"/>
      <p:regular r:id="rId28"/>
      <p:bold r:id="rId29"/>
      <p:italic r:id="rId30"/>
      <p:boldItalic r:id="rId31"/>
    </p:embeddedFont>
    <p:embeddedFont>
      <p:font typeface="Nunito" pitchFamily="2" charset="0"/>
      <p:regular r:id="rId32"/>
      <p:bold r:id="rId33"/>
      <p:italic r:id="rId34"/>
      <p:boldItalic r:id="rId35"/>
    </p:embeddedFont>
    <p:embeddedFont>
      <p:font typeface="Nunito Sans" pitchFamily="2" charset="0"/>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1" roundtripDataSignature="AMtx7mgDsJbwcLFHISV5LsaTg6Ubxr/ui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F9E745C-67B4-42B6-B398-59B9A3CC99BF}">
  <a:tblStyle styleId="{5F9E745C-67B4-42B6-B398-59B9A3CC99BF}"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994BC017-F61B-4254-BFDF-90FF4D028248}"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3679"/>
    <p:restoredTop sz="94648"/>
  </p:normalViewPr>
  <p:slideViewPr>
    <p:cSldViewPr snapToGrid="0">
      <p:cViewPr varScale="1">
        <p:scale>
          <a:sx n="61" d="100"/>
          <a:sy n="61" d="100"/>
        </p:scale>
        <p:origin x="64" y="14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2.fntdata"/><Relationship Id="rId21" Type="http://schemas.openxmlformats.org/officeDocument/2006/relationships/slide" Target="slides/slide20.xml"/><Relationship Id="rId34" Type="http://schemas.openxmlformats.org/officeDocument/2006/relationships/font" Target="fonts/font7.fntdata"/><Relationship Id="rId42" Type="http://schemas.openxmlformats.org/officeDocument/2006/relationships/commentAuthors" Target="commentAuthors.xml"/><Relationship Id="rId47"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font" Target="fonts/font10.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font" Target="fonts/font11.fntdata"/><Relationship Id="rId46" Type="http://schemas.openxmlformats.org/officeDocument/2006/relationships/tableStyles" Target="tableStyles.xml"/><Relationship Id="rId20" Type="http://schemas.openxmlformats.org/officeDocument/2006/relationships/slide" Target="slides/slide19.xml"/><Relationship Id="rId41" Type="http://customschemas.google.com/relationships/presentationmetadata" Target="meta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tte Warburton" userId="3e27661f259abf4c" providerId="LiveId" clId="{0D22286A-22BB-4BF7-9C3D-FCA6BA126F4B}"/>
    <pc:docChg chg="custSel modSld">
      <pc:chgData name="Janette Warburton" userId="3e27661f259abf4c" providerId="LiveId" clId="{0D22286A-22BB-4BF7-9C3D-FCA6BA126F4B}" dt="2023-09-14T08:14:12.571" v="22" actId="313"/>
      <pc:docMkLst>
        <pc:docMk/>
      </pc:docMkLst>
      <pc:sldChg chg="modSp mod">
        <pc:chgData name="Janette Warburton" userId="3e27661f259abf4c" providerId="LiveId" clId="{0D22286A-22BB-4BF7-9C3D-FCA6BA126F4B}" dt="2023-09-14T08:14:10.243" v="13" actId="313"/>
        <pc:sldMkLst>
          <pc:docMk/>
          <pc:sldMk cId="0" sldId="270"/>
        </pc:sldMkLst>
        <pc:spChg chg="mod">
          <ac:chgData name="Janette Warburton" userId="3e27661f259abf4c" providerId="LiveId" clId="{0D22286A-22BB-4BF7-9C3D-FCA6BA126F4B}" dt="2023-09-14T08:14:10.243" v="13" actId="313"/>
          <ac:spMkLst>
            <pc:docMk/>
            <pc:sldMk cId="0" sldId="270"/>
            <ac:spMk id="175" creationId="{00000000-0000-0000-0000-000000000000}"/>
          </ac:spMkLst>
        </pc:spChg>
      </pc:sldChg>
      <pc:sldChg chg="modSp mod">
        <pc:chgData name="Janette Warburton" userId="3e27661f259abf4c" providerId="LiveId" clId="{0D22286A-22BB-4BF7-9C3D-FCA6BA126F4B}" dt="2023-09-14T08:14:10.424" v="14" actId="313"/>
        <pc:sldMkLst>
          <pc:docMk/>
          <pc:sldMk cId="0" sldId="271"/>
        </pc:sldMkLst>
        <pc:spChg chg="mod">
          <ac:chgData name="Janette Warburton" userId="3e27661f259abf4c" providerId="LiveId" clId="{0D22286A-22BB-4BF7-9C3D-FCA6BA126F4B}" dt="2023-09-14T08:14:10.424" v="14" actId="313"/>
          <ac:spMkLst>
            <pc:docMk/>
            <pc:sldMk cId="0" sldId="271"/>
            <ac:spMk id="2" creationId="{E18D4C7F-46F4-27AD-3AB3-A6E8EA220F01}"/>
          </ac:spMkLst>
        </pc:spChg>
      </pc:sldChg>
      <pc:sldChg chg="modSp mod">
        <pc:chgData name="Janette Warburton" userId="3e27661f259abf4c" providerId="LiveId" clId="{0D22286A-22BB-4BF7-9C3D-FCA6BA126F4B}" dt="2023-09-14T08:14:10.588" v="15" actId="313"/>
        <pc:sldMkLst>
          <pc:docMk/>
          <pc:sldMk cId="0" sldId="272"/>
        </pc:sldMkLst>
        <pc:spChg chg="mod">
          <ac:chgData name="Janette Warburton" userId="3e27661f259abf4c" providerId="LiveId" clId="{0D22286A-22BB-4BF7-9C3D-FCA6BA126F4B}" dt="2023-09-14T08:14:10.588" v="15" actId="313"/>
          <ac:spMkLst>
            <pc:docMk/>
            <pc:sldMk cId="0" sldId="272"/>
            <ac:spMk id="2" creationId="{6A2DAFF9-FB98-1902-5FB5-836D7B26BA81}"/>
          </ac:spMkLst>
        </pc:spChg>
      </pc:sldChg>
      <pc:sldChg chg="modSp mod">
        <pc:chgData name="Janette Warburton" userId="3e27661f259abf4c" providerId="LiveId" clId="{0D22286A-22BB-4BF7-9C3D-FCA6BA126F4B}" dt="2023-09-14T08:14:10.761" v="16" actId="313"/>
        <pc:sldMkLst>
          <pc:docMk/>
          <pc:sldMk cId="0" sldId="273"/>
        </pc:sldMkLst>
        <pc:spChg chg="mod">
          <ac:chgData name="Janette Warburton" userId="3e27661f259abf4c" providerId="LiveId" clId="{0D22286A-22BB-4BF7-9C3D-FCA6BA126F4B}" dt="2023-09-14T08:14:10.761" v="16" actId="313"/>
          <ac:spMkLst>
            <pc:docMk/>
            <pc:sldMk cId="0" sldId="273"/>
            <ac:spMk id="2" creationId="{80D6FCB5-0426-EA44-7923-5B8DCE321A6E}"/>
          </ac:spMkLst>
        </pc:spChg>
      </pc:sldChg>
      <pc:sldChg chg="modSp mod">
        <pc:chgData name="Janette Warburton" userId="3e27661f259abf4c" providerId="LiveId" clId="{0D22286A-22BB-4BF7-9C3D-FCA6BA126F4B}" dt="2023-09-14T08:14:11.068" v="17" actId="313"/>
        <pc:sldMkLst>
          <pc:docMk/>
          <pc:sldMk cId="0" sldId="274"/>
        </pc:sldMkLst>
        <pc:spChg chg="mod">
          <ac:chgData name="Janette Warburton" userId="3e27661f259abf4c" providerId="LiveId" clId="{0D22286A-22BB-4BF7-9C3D-FCA6BA126F4B}" dt="2023-09-14T08:14:11.068" v="17" actId="313"/>
          <ac:spMkLst>
            <pc:docMk/>
            <pc:sldMk cId="0" sldId="274"/>
            <ac:spMk id="2" creationId="{1F082530-3957-999D-32E9-288DE5E56BB5}"/>
          </ac:spMkLst>
        </pc:spChg>
      </pc:sldChg>
      <pc:sldChg chg="modSp mod">
        <pc:chgData name="Janette Warburton" userId="3e27661f259abf4c" providerId="LiveId" clId="{0D22286A-22BB-4BF7-9C3D-FCA6BA126F4B}" dt="2023-09-14T08:14:11.225" v="18" actId="313"/>
        <pc:sldMkLst>
          <pc:docMk/>
          <pc:sldMk cId="0" sldId="275"/>
        </pc:sldMkLst>
        <pc:spChg chg="mod">
          <ac:chgData name="Janette Warburton" userId="3e27661f259abf4c" providerId="LiveId" clId="{0D22286A-22BB-4BF7-9C3D-FCA6BA126F4B}" dt="2023-09-14T08:14:11.225" v="18" actId="313"/>
          <ac:spMkLst>
            <pc:docMk/>
            <pc:sldMk cId="0" sldId="275"/>
            <ac:spMk id="2" creationId="{D0F34200-B29A-D01A-5804-78693BA3D87D}"/>
          </ac:spMkLst>
        </pc:spChg>
      </pc:sldChg>
      <pc:sldChg chg="modSp mod">
        <pc:chgData name="Janette Warburton" userId="3e27661f259abf4c" providerId="LiveId" clId="{0D22286A-22BB-4BF7-9C3D-FCA6BA126F4B}" dt="2023-09-14T08:14:11.387" v="19" actId="313"/>
        <pc:sldMkLst>
          <pc:docMk/>
          <pc:sldMk cId="0" sldId="276"/>
        </pc:sldMkLst>
        <pc:spChg chg="mod">
          <ac:chgData name="Janette Warburton" userId="3e27661f259abf4c" providerId="LiveId" clId="{0D22286A-22BB-4BF7-9C3D-FCA6BA126F4B}" dt="2023-09-14T08:14:11.387" v="19" actId="313"/>
          <ac:spMkLst>
            <pc:docMk/>
            <pc:sldMk cId="0" sldId="276"/>
            <ac:spMk id="2" creationId="{A1EEB01E-C69C-AE65-5055-04110AD2277D}"/>
          </ac:spMkLst>
        </pc:spChg>
        <pc:graphicFrameChg chg="modGraphic">
          <ac:chgData name="Janette Warburton" userId="3e27661f259abf4c" providerId="LiveId" clId="{0D22286A-22BB-4BF7-9C3D-FCA6BA126F4B}" dt="2023-09-14T08:10:28.633" v="0" actId="20577"/>
          <ac:graphicFrameMkLst>
            <pc:docMk/>
            <pc:sldMk cId="0" sldId="276"/>
            <ac:graphicFrameMk id="4" creationId="{192E38D9-075B-E07B-C4EE-A9FB8D062BD7}"/>
          </ac:graphicFrameMkLst>
        </pc:graphicFrameChg>
      </pc:sldChg>
      <pc:sldChg chg="modSp mod">
        <pc:chgData name="Janette Warburton" userId="3e27661f259abf4c" providerId="LiveId" clId="{0D22286A-22BB-4BF7-9C3D-FCA6BA126F4B}" dt="2023-09-14T08:14:11.553" v="20" actId="313"/>
        <pc:sldMkLst>
          <pc:docMk/>
          <pc:sldMk cId="0" sldId="277"/>
        </pc:sldMkLst>
        <pc:spChg chg="mod">
          <ac:chgData name="Janette Warburton" userId="3e27661f259abf4c" providerId="LiveId" clId="{0D22286A-22BB-4BF7-9C3D-FCA6BA126F4B}" dt="2023-09-14T08:14:11.553" v="20" actId="313"/>
          <ac:spMkLst>
            <pc:docMk/>
            <pc:sldMk cId="0" sldId="277"/>
            <ac:spMk id="2" creationId="{478340EC-B90A-5D55-5A9B-C33B96D03C56}"/>
          </ac:spMkLst>
        </pc:spChg>
      </pc:sldChg>
      <pc:sldChg chg="modSp mod">
        <pc:chgData name="Janette Warburton" userId="3e27661f259abf4c" providerId="LiveId" clId="{0D22286A-22BB-4BF7-9C3D-FCA6BA126F4B}" dt="2023-09-14T08:14:11.734" v="21" actId="313"/>
        <pc:sldMkLst>
          <pc:docMk/>
          <pc:sldMk cId="0" sldId="278"/>
        </pc:sldMkLst>
        <pc:spChg chg="mod">
          <ac:chgData name="Janette Warburton" userId="3e27661f259abf4c" providerId="LiveId" clId="{0D22286A-22BB-4BF7-9C3D-FCA6BA126F4B}" dt="2023-09-14T08:14:11.734" v="21" actId="313"/>
          <ac:spMkLst>
            <pc:docMk/>
            <pc:sldMk cId="0" sldId="278"/>
            <ac:spMk id="2" creationId="{DDCFA788-4849-1853-A598-1F61D8F6CC4A}"/>
          </ac:spMkLst>
        </pc:spChg>
      </pc:sldChg>
      <pc:sldChg chg="modSp mod">
        <pc:chgData name="Janette Warburton" userId="3e27661f259abf4c" providerId="LiveId" clId="{0D22286A-22BB-4BF7-9C3D-FCA6BA126F4B}" dt="2023-09-14T08:14:12.571" v="22" actId="313"/>
        <pc:sldMkLst>
          <pc:docMk/>
          <pc:sldMk cId="0" sldId="279"/>
        </pc:sldMkLst>
        <pc:spChg chg="mod">
          <ac:chgData name="Janette Warburton" userId="3e27661f259abf4c" providerId="LiveId" clId="{0D22286A-22BB-4BF7-9C3D-FCA6BA126F4B}" dt="2023-09-14T08:14:12.571" v="22" actId="313"/>
          <ac:spMkLst>
            <pc:docMk/>
            <pc:sldMk cId="0" sldId="279"/>
            <ac:spMk id="2" creationId="{EAB6E15E-EB11-055C-F538-702F01C4D75C}"/>
          </ac:spMkLst>
        </pc:spChg>
        <pc:graphicFrameChg chg="modGraphic">
          <ac:chgData name="Janette Warburton" userId="3e27661f259abf4c" providerId="LiveId" clId="{0D22286A-22BB-4BF7-9C3D-FCA6BA126F4B}" dt="2023-09-14T08:13:30.962" v="2" actId="20577"/>
          <ac:graphicFrameMkLst>
            <pc:docMk/>
            <pc:sldMk cId="0" sldId="279"/>
            <ac:graphicFrameMk id="4" creationId="{3186B78B-BCE0-7B74-433A-34C034D510B6}"/>
          </ac:graphicFrameMkLst>
        </pc:graphicFrameChg>
      </pc:sldChg>
      <pc:sldChg chg="modSp mod">
        <pc:chgData name="Janette Warburton" userId="3e27661f259abf4c" providerId="LiveId" clId="{0D22286A-22BB-4BF7-9C3D-FCA6BA126F4B}" dt="2023-09-14T08:14:06.998" v="3" actId="313"/>
        <pc:sldMkLst>
          <pc:docMk/>
          <pc:sldMk cId="1232962235" sldId="281"/>
        </pc:sldMkLst>
        <pc:spChg chg="mod">
          <ac:chgData name="Janette Warburton" userId="3e27661f259abf4c" providerId="LiveId" clId="{0D22286A-22BB-4BF7-9C3D-FCA6BA126F4B}" dt="2023-09-14T08:14:06.998" v="3" actId="313"/>
          <ac:spMkLst>
            <pc:docMk/>
            <pc:sldMk cId="1232962235" sldId="281"/>
            <ac:spMk id="175" creationId="{00000000-0000-0000-0000-000000000000}"/>
          </ac:spMkLst>
        </pc:spChg>
      </pc:sldChg>
      <pc:sldChg chg="modSp mod">
        <pc:chgData name="Janette Warburton" userId="3e27661f259abf4c" providerId="LiveId" clId="{0D22286A-22BB-4BF7-9C3D-FCA6BA126F4B}" dt="2023-09-14T08:14:07.451" v="4" actId="313"/>
        <pc:sldMkLst>
          <pc:docMk/>
          <pc:sldMk cId="3091645185" sldId="282"/>
        </pc:sldMkLst>
        <pc:spChg chg="mod">
          <ac:chgData name="Janette Warburton" userId="3e27661f259abf4c" providerId="LiveId" clId="{0D22286A-22BB-4BF7-9C3D-FCA6BA126F4B}" dt="2023-09-14T08:14:07.451" v="4" actId="313"/>
          <ac:spMkLst>
            <pc:docMk/>
            <pc:sldMk cId="3091645185" sldId="282"/>
            <ac:spMk id="2" creationId="{E18D4C7F-46F4-27AD-3AB3-A6E8EA220F01}"/>
          </ac:spMkLst>
        </pc:spChg>
      </pc:sldChg>
      <pc:sldChg chg="modSp mod">
        <pc:chgData name="Janette Warburton" userId="3e27661f259abf4c" providerId="LiveId" clId="{0D22286A-22BB-4BF7-9C3D-FCA6BA126F4B}" dt="2023-09-14T08:14:07.911" v="5" actId="313"/>
        <pc:sldMkLst>
          <pc:docMk/>
          <pc:sldMk cId="918697322" sldId="283"/>
        </pc:sldMkLst>
        <pc:spChg chg="mod">
          <ac:chgData name="Janette Warburton" userId="3e27661f259abf4c" providerId="LiveId" clId="{0D22286A-22BB-4BF7-9C3D-FCA6BA126F4B}" dt="2023-09-14T08:14:07.911" v="5" actId="313"/>
          <ac:spMkLst>
            <pc:docMk/>
            <pc:sldMk cId="918697322" sldId="283"/>
            <ac:spMk id="2" creationId="{6A2DAFF9-FB98-1902-5FB5-836D7B26BA81}"/>
          </ac:spMkLst>
        </pc:spChg>
      </pc:sldChg>
      <pc:sldChg chg="modSp mod">
        <pc:chgData name="Janette Warburton" userId="3e27661f259abf4c" providerId="LiveId" clId="{0D22286A-22BB-4BF7-9C3D-FCA6BA126F4B}" dt="2023-09-14T08:14:08.088" v="6" actId="313"/>
        <pc:sldMkLst>
          <pc:docMk/>
          <pc:sldMk cId="1275590546" sldId="284"/>
        </pc:sldMkLst>
        <pc:spChg chg="mod">
          <ac:chgData name="Janette Warburton" userId="3e27661f259abf4c" providerId="LiveId" clId="{0D22286A-22BB-4BF7-9C3D-FCA6BA126F4B}" dt="2023-09-14T08:14:08.088" v="6" actId="313"/>
          <ac:spMkLst>
            <pc:docMk/>
            <pc:sldMk cId="1275590546" sldId="284"/>
            <ac:spMk id="2" creationId="{80D6FCB5-0426-EA44-7923-5B8DCE321A6E}"/>
          </ac:spMkLst>
        </pc:spChg>
      </pc:sldChg>
      <pc:sldChg chg="modSp mod">
        <pc:chgData name="Janette Warburton" userId="3e27661f259abf4c" providerId="LiveId" clId="{0D22286A-22BB-4BF7-9C3D-FCA6BA126F4B}" dt="2023-09-14T08:14:08.275" v="7" actId="313"/>
        <pc:sldMkLst>
          <pc:docMk/>
          <pc:sldMk cId="1558911221" sldId="285"/>
        </pc:sldMkLst>
        <pc:spChg chg="mod">
          <ac:chgData name="Janette Warburton" userId="3e27661f259abf4c" providerId="LiveId" clId="{0D22286A-22BB-4BF7-9C3D-FCA6BA126F4B}" dt="2023-09-14T08:14:08.275" v="7" actId="313"/>
          <ac:spMkLst>
            <pc:docMk/>
            <pc:sldMk cId="1558911221" sldId="285"/>
            <ac:spMk id="2" creationId="{1F082530-3957-999D-32E9-288DE5E56BB5}"/>
          </ac:spMkLst>
        </pc:spChg>
      </pc:sldChg>
      <pc:sldChg chg="modSp mod">
        <pc:chgData name="Janette Warburton" userId="3e27661f259abf4c" providerId="LiveId" clId="{0D22286A-22BB-4BF7-9C3D-FCA6BA126F4B}" dt="2023-09-14T08:14:08.439" v="8" actId="313"/>
        <pc:sldMkLst>
          <pc:docMk/>
          <pc:sldMk cId="3880093986" sldId="286"/>
        </pc:sldMkLst>
        <pc:spChg chg="mod">
          <ac:chgData name="Janette Warburton" userId="3e27661f259abf4c" providerId="LiveId" clId="{0D22286A-22BB-4BF7-9C3D-FCA6BA126F4B}" dt="2023-09-14T08:14:08.439" v="8" actId="313"/>
          <ac:spMkLst>
            <pc:docMk/>
            <pc:sldMk cId="3880093986" sldId="286"/>
            <ac:spMk id="2" creationId="{D0F34200-B29A-D01A-5804-78693BA3D87D}"/>
          </ac:spMkLst>
        </pc:spChg>
      </pc:sldChg>
      <pc:sldChg chg="modSp mod">
        <pc:chgData name="Janette Warburton" userId="3e27661f259abf4c" providerId="LiveId" clId="{0D22286A-22BB-4BF7-9C3D-FCA6BA126F4B}" dt="2023-09-14T08:14:08.635" v="9" actId="313"/>
        <pc:sldMkLst>
          <pc:docMk/>
          <pc:sldMk cId="1081526764" sldId="287"/>
        </pc:sldMkLst>
        <pc:spChg chg="mod">
          <ac:chgData name="Janette Warburton" userId="3e27661f259abf4c" providerId="LiveId" clId="{0D22286A-22BB-4BF7-9C3D-FCA6BA126F4B}" dt="2023-09-14T08:14:08.635" v="9" actId="313"/>
          <ac:spMkLst>
            <pc:docMk/>
            <pc:sldMk cId="1081526764" sldId="287"/>
            <ac:spMk id="2" creationId="{A1EEB01E-C69C-AE65-5055-04110AD2277D}"/>
          </ac:spMkLst>
        </pc:spChg>
      </pc:sldChg>
      <pc:sldChg chg="modSp mod">
        <pc:chgData name="Janette Warburton" userId="3e27661f259abf4c" providerId="LiveId" clId="{0D22286A-22BB-4BF7-9C3D-FCA6BA126F4B}" dt="2023-09-14T08:14:08.894" v="10" actId="313"/>
        <pc:sldMkLst>
          <pc:docMk/>
          <pc:sldMk cId="3953268641" sldId="288"/>
        </pc:sldMkLst>
        <pc:spChg chg="mod">
          <ac:chgData name="Janette Warburton" userId="3e27661f259abf4c" providerId="LiveId" clId="{0D22286A-22BB-4BF7-9C3D-FCA6BA126F4B}" dt="2023-09-14T08:14:08.894" v="10" actId="313"/>
          <ac:spMkLst>
            <pc:docMk/>
            <pc:sldMk cId="3953268641" sldId="288"/>
            <ac:spMk id="2" creationId="{478340EC-B90A-5D55-5A9B-C33B96D03C56}"/>
          </ac:spMkLst>
        </pc:spChg>
      </pc:sldChg>
      <pc:sldChg chg="modSp mod">
        <pc:chgData name="Janette Warburton" userId="3e27661f259abf4c" providerId="LiveId" clId="{0D22286A-22BB-4BF7-9C3D-FCA6BA126F4B}" dt="2023-09-14T08:14:09.279" v="11" actId="313"/>
        <pc:sldMkLst>
          <pc:docMk/>
          <pc:sldMk cId="2412119565" sldId="289"/>
        </pc:sldMkLst>
        <pc:spChg chg="mod">
          <ac:chgData name="Janette Warburton" userId="3e27661f259abf4c" providerId="LiveId" clId="{0D22286A-22BB-4BF7-9C3D-FCA6BA126F4B}" dt="2023-09-14T08:14:09.279" v="11" actId="313"/>
          <ac:spMkLst>
            <pc:docMk/>
            <pc:sldMk cId="2412119565" sldId="289"/>
            <ac:spMk id="2" creationId="{DDCFA788-4849-1853-A598-1F61D8F6CC4A}"/>
          </ac:spMkLst>
        </pc:spChg>
      </pc:sldChg>
      <pc:sldChg chg="modSp mod">
        <pc:chgData name="Janette Warburton" userId="3e27661f259abf4c" providerId="LiveId" clId="{0D22286A-22BB-4BF7-9C3D-FCA6BA126F4B}" dt="2023-09-14T08:14:09.701" v="12" actId="313"/>
        <pc:sldMkLst>
          <pc:docMk/>
          <pc:sldMk cId="3005388689" sldId="290"/>
        </pc:sldMkLst>
        <pc:spChg chg="mod">
          <ac:chgData name="Janette Warburton" userId="3e27661f259abf4c" providerId="LiveId" clId="{0D22286A-22BB-4BF7-9C3D-FCA6BA126F4B}" dt="2023-09-14T08:14:09.701" v="12" actId="313"/>
          <ac:spMkLst>
            <pc:docMk/>
            <pc:sldMk cId="3005388689" sldId="290"/>
            <ac:spMk id="2" creationId="{EAB6E15E-EB11-055C-F538-702F01C4D75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 name="Google Shape;80;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257b45ffa35_0_1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6" name="Google Shape;216;g257b45ffa35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375808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257b45ffa35_0_1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3" name="Google Shape;223;g257b45ffa35_0_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078021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257b45ffa35_0_1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0" name="Google Shape;230;g257b45ffa35_0_1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42434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257b45ffa35_0_1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7" name="Google Shape;237;g257b45ffa35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608095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257b45ffa35_0_9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3" name="Google Shape;173;g257b45ffa35_0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257b45ffa35_0_9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0" name="Google Shape;180;g257b45ffa35_0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257b45ffa35_0_10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7" name="Google Shape;187;g257b45ffa35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257b45ffa35_0_1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4" name="Google Shape;194;g257b45ffa35_0_1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257b45ffa35_0_1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2" name="Google Shape;202;g257b45ffa35_0_1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257b45ffa35_0_1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9" name="Google Shape;209;g257b45ffa35_0_1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257b45ffa35_0_1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6" name="Google Shape;216;g257b45ffa35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257b45ffa35_0_1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3" name="Google Shape;223;g257b45ffa35_0_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257b45ffa35_0_1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0" name="Google Shape;230;g257b45ffa35_0_1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257b45ffa35_0_1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7" name="Google Shape;237;g257b45ffa35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4" name="Google Shape;244;p8: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 name="Google Shape;92;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257b45ffa35_0_9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3" name="Google Shape;173;g257b45ffa35_0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994073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257b45ffa35_0_9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0" name="Google Shape;180;g257b45ffa35_0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413002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257b45ffa35_0_10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7" name="Google Shape;187;g257b45ffa35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071822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257b45ffa35_0_1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4" name="Google Shape;194;g257b45ffa35_0_1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74428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257b45ffa35_0_1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2" name="Google Shape;202;g257b45ffa35_0_1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8458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257b45ffa35_0_1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9" name="Google Shape;209;g257b45ffa35_0_1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268498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5.png"/><Relationship Id="rId7" Type="http://schemas.openxmlformats.org/officeDocument/2006/relationships/hyperlink" Target="https://thirdspacelearning.com/gcse-maths/"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0" y="2290450"/>
            <a:ext cx="37758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dirty="0">
                <a:solidFill>
                  <a:schemeClr val="accent2"/>
                </a:solidFill>
                <a:latin typeface="Nunito Sans"/>
                <a:ea typeface="Nunito Sans"/>
                <a:cs typeface="Nunito Sans"/>
                <a:sym typeface="Nunito Sans"/>
              </a:rPr>
              <a:t>Data Handling Cycle</a:t>
            </a:r>
            <a:r>
              <a:rPr lang="en-GB" sz="2000" b="0" i="0" u="none" strike="noStrike" cap="none" dirty="0">
                <a:solidFill>
                  <a:schemeClr val="accent2"/>
                </a:solidFill>
                <a:latin typeface="Nunito Sans"/>
                <a:ea typeface="Nunito Sans"/>
                <a:cs typeface="Nunito Sans"/>
                <a:sym typeface="Nunito Sans"/>
              </a:rPr>
              <a:t> | Statistics</a:t>
            </a:r>
            <a:endParaRPr sz="2000" b="0" i="0" u="none" strike="noStrike" cap="none" dirty="0">
              <a:solidFill>
                <a:schemeClr val="accent2"/>
              </a:solidFill>
              <a:latin typeface="Nunito Sans"/>
              <a:ea typeface="Nunito Sans"/>
              <a:cs typeface="Nunito Sans"/>
              <a:sym typeface="Nunito Sans"/>
            </a:endParaRPr>
          </a:p>
        </p:txBody>
      </p:sp>
      <p:pic>
        <p:nvPicPr>
          <p:cNvPr id="14" name="Google Shape;14;p10" descr="Logo&#10;&#10;Description automatically generated"/>
          <p:cNvPicPr preferRelativeResize="0"/>
          <p:nvPr/>
        </p:nvPicPr>
        <p:blipFill rotWithShape="1">
          <a:blip r:embed="rId3">
            <a:alphaModFix/>
          </a:blip>
          <a:srcRect/>
          <a:stretch/>
        </p:blipFill>
        <p:spPr>
          <a:xfrm>
            <a:off x="5506208" y="-2860"/>
            <a:ext cx="3637792" cy="51435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7"/>
        <p:cNvGrpSpPr/>
        <p:nvPr/>
      </p:nvGrpSpPr>
      <p:grpSpPr>
        <a:xfrm>
          <a:off x="0" y="0"/>
          <a:ext cx="0" cy="0"/>
          <a:chOff x="0" y="0"/>
          <a:chExt cx="0" cy="0"/>
        </a:xfrm>
      </p:grpSpPr>
      <p:sp>
        <p:nvSpPr>
          <p:cNvPr id="58" name="Google Shape;58;p1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1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60" name="Google Shape;60;p1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1" name="Google Shape;61;p1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62" name="Google Shape;62;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3"/>
        <p:cNvGrpSpPr/>
        <p:nvPr/>
      </p:nvGrpSpPr>
      <p:grpSpPr>
        <a:xfrm>
          <a:off x="0" y="0"/>
          <a:ext cx="0" cy="0"/>
          <a:chOff x="0" y="0"/>
          <a:chExt cx="0" cy="0"/>
        </a:xfrm>
      </p:grpSpPr>
      <p:sp>
        <p:nvSpPr>
          <p:cNvPr id="64" name="Google Shape;64;p2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65" name="Google Shape;65;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6"/>
        <p:cNvGrpSpPr/>
        <p:nvPr/>
      </p:nvGrpSpPr>
      <p:grpSpPr>
        <a:xfrm>
          <a:off x="0" y="0"/>
          <a:ext cx="0" cy="0"/>
          <a:chOff x="0" y="0"/>
          <a:chExt cx="0" cy="0"/>
        </a:xfrm>
      </p:grpSpPr>
      <p:sp>
        <p:nvSpPr>
          <p:cNvPr id="67" name="Google Shape;67;p2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68" name="Google Shape;68;p2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69" name="Google Shape;69;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sp>
        <p:nvSpPr>
          <p:cNvPr id="71" name="Google Shape;71;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2"/>
        <p:cNvGrpSpPr/>
        <p:nvPr/>
      </p:nvGrpSpPr>
      <p:grpSpPr>
        <a:xfrm>
          <a:off x="0" y="0"/>
          <a:ext cx="0" cy="0"/>
          <a:chOff x="0" y="0"/>
          <a:chExt cx="0" cy="0"/>
        </a:xfrm>
      </p:grpSpPr>
      <p:sp>
        <p:nvSpPr>
          <p:cNvPr id="73" name="Google Shape;73;p2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4" name="Google Shape;74;p2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75" name="Google Shape;75;p2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76" name="Google Shape;76;p2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77" name="Google Shape;77;p2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11"/>
          <p:cNvSpPr txBox="1"/>
          <p:nvPr/>
        </p:nvSpPr>
        <p:spPr>
          <a:xfrm>
            <a:off x="0" y="0"/>
            <a:ext cx="38418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a:solidFill>
                  <a:srgbClr val="2779F5"/>
                </a:solidFill>
                <a:latin typeface="Nunito Sans"/>
                <a:ea typeface="Nunito Sans"/>
                <a:cs typeface="Nunito Sans"/>
                <a:sym typeface="Nunito Sans"/>
              </a:rPr>
              <a:t>  GCSE Statistics | Diagnostic Questions | </a:t>
            </a:r>
            <a:r>
              <a:rPr lang="en-GB" sz="1000">
                <a:solidFill>
                  <a:srgbClr val="2779F5"/>
                </a:solidFill>
                <a:latin typeface="Nunito Sans"/>
                <a:ea typeface="Nunito Sans"/>
                <a:cs typeface="Nunito Sans"/>
                <a:sym typeface="Nunito Sans"/>
              </a:rPr>
              <a:t>Data Handling Cycle</a:t>
            </a:r>
            <a:endParaRPr sz="1200" b="0" i="0" u="none" strike="noStrike" cap="none">
              <a:solidFill>
                <a:srgbClr val="000000"/>
              </a:solidFill>
              <a:latin typeface="Arial"/>
              <a:ea typeface="Arial"/>
              <a:cs typeface="Arial"/>
              <a:sym typeface="Arial"/>
            </a:endParaRPr>
          </a:p>
        </p:txBody>
      </p:sp>
      <p:pic>
        <p:nvPicPr>
          <p:cNvPr id="17" name="Google Shape;17;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8" name="Google Shape;18;p11"/>
          <p:cNvSpPr/>
          <p:nvPr/>
        </p:nvSpPr>
        <p:spPr>
          <a:xfrm>
            <a:off x="0" y="369300"/>
            <a:ext cx="5696712" cy="396200"/>
          </a:xfrm>
          <a:prstGeom prst="rect">
            <a:avLst/>
          </a:prstGeom>
          <a:solidFill>
            <a:srgbClr val="0025C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19"/>
        <p:cNvGrpSpPr/>
        <p:nvPr/>
      </p:nvGrpSpPr>
      <p:grpSpPr>
        <a:xfrm>
          <a:off x="0" y="0"/>
          <a:ext cx="0" cy="0"/>
          <a:chOff x="0" y="0"/>
          <a:chExt cx="0" cy="0"/>
        </a:xfrm>
      </p:grpSpPr>
      <p:sp>
        <p:nvSpPr>
          <p:cNvPr id="20" name="Google Shape;20;p12"/>
          <p:cNvSpPr txBox="1"/>
          <p:nvPr/>
        </p:nvSpPr>
        <p:spPr>
          <a:xfrm>
            <a:off x="0" y="0"/>
            <a:ext cx="37788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a:solidFill>
                  <a:srgbClr val="2779F5"/>
                </a:solidFill>
                <a:latin typeface="Nunito Sans"/>
                <a:ea typeface="Nunito Sans"/>
                <a:cs typeface="Nunito Sans"/>
                <a:sym typeface="Nunito Sans"/>
              </a:rPr>
              <a:t>  GCSE Statistics | Diagnostic Questions | </a:t>
            </a:r>
            <a:r>
              <a:rPr lang="en-GB" sz="1000">
                <a:solidFill>
                  <a:srgbClr val="2779F5"/>
                </a:solidFill>
                <a:latin typeface="Nunito Sans"/>
                <a:ea typeface="Nunito Sans"/>
                <a:cs typeface="Nunito Sans"/>
                <a:sym typeface="Nunito Sans"/>
              </a:rPr>
              <a:t>Data Handling Cycle</a:t>
            </a:r>
            <a:endParaRPr sz="1200" b="0" i="0" u="none" strike="noStrike" cap="none">
              <a:solidFill>
                <a:srgbClr val="000000"/>
              </a:solidFill>
              <a:latin typeface="Arial"/>
              <a:ea typeface="Arial"/>
              <a:cs typeface="Arial"/>
              <a:sym typeface="Arial"/>
            </a:endParaRPr>
          </a:p>
        </p:txBody>
      </p:sp>
      <p:sp>
        <p:nvSpPr>
          <p:cNvPr id="21" name="Google Shape;21;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3" name="Google Shape;23;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4" name="Google Shape;24;p12"/>
          <p:cNvSpPr/>
          <p:nvPr/>
        </p:nvSpPr>
        <p:spPr>
          <a:xfrm>
            <a:off x="0" y="369300"/>
            <a:ext cx="5696712" cy="396200"/>
          </a:xfrm>
          <a:prstGeom prst="rect">
            <a:avLst/>
          </a:prstGeom>
          <a:solidFill>
            <a:srgbClr val="0025C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5"/>
        <p:cNvGrpSpPr/>
        <p:nvPr/>
      </p:nvGrpSpPr>
      <p:grpSpPr>
        <a:xfrm>
          <a:off x="0" y="0"/>
          <a:ext cx="0" cy="0"/>
          <a:chOff x="0" y="0"/>
          <a:chExt cx="0" cy="0"/>
        </a:xfrm>
      </p:grpSpPr>
      <p:sp>
        <p:nvSpPr>
          <p:cNvPr id="26" name="Google Shape;26;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7" name="Google Shape;27;p13"/>
          <p:cNvSpPr txBox="1"/>
          <p:nvPr/>
        </p:nvSpPr>
        <p:spPr>
          <a:xfrm>
            <a:off x="47548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8" name="Google Shape;28;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29" name="Google Shape;29;p13">
            <a:hlinkClick r:id="" action="ppaction://hlinkshowjump?jump=firstslide"/>
          </p:cNvPr>
          <p:cNvSpPr txBox="1"/>
          <p:nvPr/>
        </p:nvSpPr>
        <p:spPr>
          <a:xfrm>
            <a:off x="500025" y="2290450"/>
            <a:ext cx="37968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a:solidFill>
                  <a:schemeClr val="accent2"/>
                </a:solidFill>
                <a:latin typeface="Nunito Sans"/>
                <a:ea typeface="Nunito Sans"/>
                <a:cs typeface="Nunito Sans"/>
                <a:sym typeface="Nunito Sans"/>
              </a:rPr>
              <a:t>Data Handling Cycle</a:t>
            </a:r>
            <a:r>
              <a:rPr lang="en-GB" sz="2000" b="0" i="0" u="none" strike="noStrike" cap="none">
                <a:solidFill>
                  <a:schemeClr val="accent2"/>
                </a:solidFill>
                <a:latin typeface="Nunito Sans"/>
                <a:ea typeface="Nunito Sans"/>
                <a:cs typeface="Nunito Sans"/>
                <a:sym typeface="Nunito Sans"/>
              </a:rPr>
              <a:t> | Statistics</a:t>
            </a:r>
            <a:endParaRPr sz="2000" b="0" i="0" u="none" strike="noStrike" cap="none">
              <a:solidFill>
                <a:schemeClr val="accent2"/>
              </a:solidFill>
              <a:latin typeface="Nunito Sans"/>
              <a:ea typeface="Nunito Sans"/>
              <a:cs typeface="Nunito Sans"/>
              <a:sym typeface="Nunito Sans"/>
            </a:endParaRPr>
          </a:p>
        </p:txBody>
      </p:sp>
      <p:pic>
        <p:nvPicPr>
          <p:cNvPr id="30" name="Google Shape;30;p13" descr="Logo&#10;&#10;Description automatically generated"/>
          <p:cNvPicPr preferRelativeResize="0"/>
          <p:nvPr/>
        </p:nvPicPr>
        <p:blipFill rotWithShape="1">
          <a:blip r:embed="rId3">
            <a:alphaModFix/>
          </a:blip>
          <a:srcRect/>
          <a:stretch/>
        </p:blipFill>
        <p:spPr>
          <a:xfrm>
            <a:off x="5506208" y="-2860"/>
            <a:ext cx="3637792" cy="51435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1"/>
        <p:cNvGrpSpPr/>
        <p:nvPr/>
      </p:nvGrpSpPr>
      <p:grpSpPr>
        <a:xfrm>
          <a:off x="0" y="0"/>
          <a:ext cx="0" cy="0"/>
          <a:chOff x="0" y="0"/>
          <a:chExt cx="0" cy="0"/>
        </a:xfrm>
      </p:grpSpPr>
      <p:pic>
        <p:nvPicPr>
          <p:cNvPr id="32" name="Google Shape;32;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3" name="Google Shape;33;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4" name="Google Shape;34;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5" name="Google Shape;35;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6" name="Google Shape;36;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7" name="Google Shape;37;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38" name="Google Shape;38;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39" name="Google Shape;39;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0" name="Google Shape;40;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1" name="Google Shape;41;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2"/>
        <p:cNvGrpSpPr/>
        <p:nvPr/>
      </p:nvGrpSpPr>
      <p:grpSpPr>
        <a:xfrm>
          <a:off x="0" y="0"/>
          <a:ext cx="0" cy="0"/>
          <a:chOff x="0" y="0"/>
          <a:chExt cx="0" cy="0"/>
        </a:xfrm>
      </p:grpSpPr>
      <p:sp>
        <p:nvSpPr>
          <p:cNvPr id="43" name="Google Shape;43;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4" name="Google Shape;44;p1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5" name="Google Shape;45;p1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7"/>
        <p:cNvGrpSpPr/>
        <p:nvPr/>
      </p:nvGrpSpPr>
      <p:grpSpPr>
        <a:xfrm>
          <a:off x="0" y="0"/>
          <a:ext cx="0" cy="0"/>
          <a:chOff x="0" y="0"/>
          <a:chExt cx="0" cy="0"/>
        </a:xfrm>
      </p:grpSpPr>
      <p:sp>
        <p:nvSpPr>
          <p:cNvPr id="48" name="Google Shape;48;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9" name="Google Shape;49;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0"/>
        <p:cNvGrpSpPr/>
        <p:nvPr/>
      </p:nvGrpSpPr>
      <p:grpSpPr>
        <a:xfrm>
          <a:off x="0" y="0"/>
          <a:ext cx="0" cy="0"/>
          <a:chOff x="0" y="0"/>
          <a:chExt cx="0" cy="0"/>
        </a:xfrm>
      </p:grpSpPr>
      <p:sp>
        <p:nvSpPr>
          <p:cNvPr id="51" name="Google Shape;51;p1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2" name="Google Shape;52;p1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3" name="Google Shape;53;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4"/>
        <p:cNvGrpSpPr/>
        <p:nvPr/>
      </p:nvGrpSpPr>
      <p:grpSpPr>
        <a:xfrm>
          <a:off x="0" y="0"/>
          <a:ext cx="0" cy="0"/>
          <a:chOff x="0" y="0"/>
          <a:chExt cx="0" cy="0"/>
        </a:xfrm>
      </p:grpSpPr>
      <p:sp>
        <p:nvSpPr>
          <p:cNvPr id="55" name="Google Shape;55;p1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56" name="Google Shape;56;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graphicFrame>
        <p:nvGraphicFramePr>
          <p:cNvPr id="219" name="Google Shape;219;g257b45ffa35_0_128"/>
          <p:cNvGraphicFramePr/>
          <p:nvPr>
            <p:extLst>
              <p:ext uri="{D42A27DB-BD31-4B8C-83A1-F6EECF244321}">
                <p14:modId xmlns:p14="http://schemas.microsoft.com/office/powerpoint/2010/main" val="2645483067"/>
              </p:ext>
            </p:extLst>
          </p:nvPr>
        </p:nvGraphicFramePr>
        <p:xfrm>
          <a:off x="108044" y="862525"/>
          <a:ext cx="8882075" cy="679948"/>
        </p:xfrm>
        <a:graphic>
          <a:graphicData uri="http://schemas.openxmlformats.org/drawingml/2006/table">
            <a:tbl>
              <a:tblPr firstRow="1" bandRow="1">
                <a:noFill/>
                <a:tableStyleId>{5F9E745C-67B4-42B6-B398-59B9A3CC99BF}</a:tableStyleId>
              </a:tblPr>
              <a:tblGrid>
                <a:gridCol w="8882075">
                  <a:extLst>
                    <a:ext uri="{9D8B030D-6E8A-4147-A177-3AD203B41FA5}">
                      <a16:colId xmlns:a16="http://schemas.microsoft.com/office/drawing/2014/main" val="20000"/>
                    </a:ext>
                  </a:extLst>
                </a:gridCol>
              </a:tblGrid>
              <a:tr h="679948">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7) Gill is investigating the popularity of musical genres over time.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Out of the sources of data that Gill uses, which one is the primary data?</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2" name="Google Shape;175;g257b45ffa35_0_91">
            <a:extLst>
              <a:ext uri="{FF2B5EF4-FFF2-40B4-BE49-F238E27FC236}">
                <a16:creationId xmlns:a16="http://schemas.microsoft.com/office/drawing/2014/main" id="{A1EEB01E-C69C-AE65-5055-04110AD2277D}"/>
              </a:ext>
            </a:extLst>
          </p:cNvPr>
          <p:cNvSpPr txBox="1"/>
          <p:nvPr/>
        </p:nvSpPr>
        <p:spPr>
          <a:xfrm>
            <a:off x="169849" y="378100"/>
            <a:ext cx="473004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Data handling cycle</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20;g257b45ffa35_0_128">
            <a:extLst>
              <a:ext uri="{FF2B5EF4-FFF2-40B4-BE49-F238E27FC236}">
                <a16:creationId xmlns:a16="http://schemas.microsoft.com/office/drawing/2014/main" id="{192E38D9-075B-E07B-C4EE-A9FB8D062BD7}"/>
              </a:ext>
            </a:extLst>
          </p:cNvPr>
          <p:cNvGraphicFramePr/>
          <p:nvPr>
            <p:extLst>
              <p:ext uri="{D42A27DB-BD31-4B8C-83A1-F6EECF244321}">
                <p14:modId xmlns:p14="http://schemas.microsoft.com/office/powerpoint/2010/main" val="3299111654"/>
              </p:ext>
            </p:extLst>
          </p:nvPr>
        </p:nvGraphicFramePr>
        <p:xfrm>
          <a:off x="952500" y="2181204"/>
          <a:ext cx="7239000" cy="1965600"/>
        </p:xfrm>
        <a:graphic>
          <a:graphicData uri="http://schemas.openxmlformats.org/drawingml/2006/table">
            <a:tbl>
              <a:tblPr>
                <a:noFill/>
                <a:tableStyleId>{994BC017-F61B-4254-BFDF-90FF4D028248}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A detailed history from </a:t>
                      </a:r>
                      <a:r>
                        <a:rPr lang="en-GB" sz="1600" i="1" dirty="0">
                          <a:solidFill>
                            <a:schemeClr val="tx1"/>
                          </a:solidFill>
                          <a:latin typeface="Nunito Sans"/>
                          <a:ea typeface="Nunito Sans"/>
                          <a:cs typeface="Nunito Sans"/>
                          <a:sym typeface="Nunito Sans"/>
                        </a:rPr>
                        <a:t>Wikipedia</a:t>
                      </a:r>
                      <a:r>
                        <a:rPr lang="en-GB" sz="1600" dirty="0">
                          <a:solidFill>
                            <a:schemeClr val="tx1"/>
                          </a:solidFill>
                          <a:latin typeface="Nunito Sans"/>
                          <a:ea typeface="Nunito Sans"/>
                          <a:cs typeface="Nunito Sans"/>
                          <a:sym typeface="Nunito Sans"/>
                        </a:rPr>
                        <a:t>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Sales records from </a:t>
                      </a:r>
                      <a:r>
                        <a:rPr lang="en-GB" sz="1600" i="1" dirty="0" err="1">
                          <a:solidFill>
                            <a:schemeClr val="tx1"/>
                          </a:solidFill>
                          <a:latin typeface="Nunito Sans"/>
                          <a:ea typeface="Nunito Sans"/>
                          <a:cs typeface="Nunito Sans"/>
                          <a:sym typeface="Nunito Sans"/>
                        </a:rPr>
                        <a:t>Itunes</a:t>
                      </a:r>
                      <a:r>
                        <a:rPr lang="en-GB" sz="1600" dirty="0">
                          <a:solidFill>
                            <a:schemeClr val="tx1"/>
                          </a:solidFill>
                          <a:latin typeface="Nunito Sans"/>
                          <a:ea typeface="Nunito Sans"/>
                          <a:cs typeface="Nunito Sans"/>
                          <a:sym typeface="Nunito Sans"/>
                        </a:rPr>
                        <a:t>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Streaming records from </a:t>
                      </a:r>
                      <a:r>
                        <a:rPr lang="en-GB" sz="1600" i="1" dirty="0">
                          <a:solidFill>
                            <a:schemeClr val="tx1"/>
                          </a:solidFill>
                          <a:latin typeface="Nunito Sans"/>
                          <a:ea typeface="Nunito Sans"/>
                          <a:cs typeface="Nunito Sans"/>
                          <a:sym typeface="Nunito Sans"/>
                        </a:rPr>
                        <a:t>Spotify</a:t>
                      </a:r>
                      <a:r>
                        <a:rPr lang="en-GB" sz="1600" dirty="0">
                          <a:solidFill>
                            <a:schemeClr val="tx1"/>
                          </a:solidFill>
                          <a:latin typeface="Nunito Sans"/>
                          <a:ea typeface="Nunito Sans"/>
                          <a:cs typeface="Nunito Sans"/>
                          <a:sym typeface="Nunito Sans"/>
                        </a:rPr>
                        <a:t>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Interviews conducted by Gill </a:t>
                      </a:r>
                      <a:r>
                        <a:rPr lang="en-GB" sz="1400" dirty="0">
                          <a:solidFill>
                            <a:schemeClr val="tx1"/>
                          </a:solidFill>
                          <a:latin typeface="Nunito"/>
                          <a:ea typeface="Nunito"/>
                          <a:cs typeface="Nunito"/>
                          <a:sym typeface="Nunito"/>
                        </a:rPr>
                        <a:t> </a:t>
                      </a:r>
                      <a:endParaRPr sz="16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0815267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graphicFrame>
        <p:nvGraphicFramePr>
          <p:cNvPr id="226" name="Google Shape;226;g257b45ffa35_0_134"/>
          <p:cNvGraphicFramePr/>
          <p:nvPr>
            <p:extLst>
              <p:ext uri="{D42A27DB-BD31-4B8C-83A1-F6EECF244321}">
                <p14:modId xmlns:p14="http://schemas.microsoft.com/office/powerpoint/2010/main" val="1896126059"/>
              </p:ext>
            </p:extLst>
          </p:nvPr>
        </p:nvGraphicFramePr>
        <p:xfrm>
          <a:off x="108044" y="862525"/>
          <a:ext cx="8882075" cy="707657"/>
        </p:xfrm>
        <a:graphic>
          <a:graphicData uri="http://schemas.openxmlformats.org/drawingml/2006/table">
            <a:tbl>
              <a:tblPr firstRow="1" bandRow="1">
                <a:noFill/>
                <a:tableStyleId>{5F9E745C-67B4-42B6-B398-59B9A3CC99BF}</a:tableStyleId>
              </a:tblPr>
              <a:tblGrid>
                <a:gridCol w="8882075">
                  <a:extLst>
                    <a:ext uri="{9D8B030D-6E8A-4147-A177-3AD203B41FA5}">
                      <a16:colId xmlns:a16="http://schemas.microsoft.com/office/drawing/2014/main" val="20000"/>
                    </a:ext>
                  </a:extLst>
                </a:gridCol>
              </a:tblGrid>
              <a:tr h="707657">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8) </a:t>
                      </a:r>
                      <a:r>
                        <a:rPr lang="en-GB" sz="1600" b="0" dirty="0">
                          <a:solidFill>
                            <a:schemeClr val="dk1"/>
                          </a:solidFill>
                          <a:latin typeface="Nunito"/>
                          <a:ea typeface="Nunito"/>
                          <a:cs typeface="Nunito"/>
                          <a:sym typeface="Nunito"/>
                        </a:rPr>
                        <a:t>Stevie is investigating opinions about the food served in the school canteen. </a:t>
                      </a:r>
                      <a:endParaRPr sz="1600" b="0" dirty="0">
                        <a:solidFill>
                          <a:schemeClr val="dk1"/>
                        </a:solidFill>
                        <a:latin typeface="Nunito"/>
                        <a:ea typeface="Nunito"/>
                        <a:cs typeface="Nunito"/>
                        <a:sym typeface="Nunito"/>
                      </a:endParaRP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     Which would be the best option for the number of participants that Stevie should ask?</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2" name="Google Shape;175;g257b45ffa35_0_91">
            <a:extLst>
              <a:ext uri="{FF2B5EF4-FFF2-40B4-BE49-F238E27FC236}">
                <a16:creationId xmlns:a16="http://schemas.microsoft.com/office/drawing/2014/main" id="{478340EC-B90A-5D55-5A9B-C33B96D03C56}"/>
              </a:ext>
            </a:extLst>
          </p:cNvPr>
          <p:cNvSpPr txBox="1"/>
          <p:nvPr/>
        </p:nvSpPr>
        <p:spPr>
          <a:xfrm>
            <a:off x="169849" y="378100"/>
            <a:ext cx="473004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Data handling cycle</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27;g257b45ffa35_0_134">
            <a:extLst>
              <a:ext uri="{FF2B5EF4-FFF2-40B4-BE49-F238E27FC236}">
                <a16:creationId xmlns:a16="http://schemas.microsoft.com/office/drawing/2014/main" id="{741692CC-0F13-9DDE-8FC9-4C44CAD7261C}"/>
              </a:ext>
            </a:extLst>
          </p:cNvPr>
          <p:cNvGraphicFramePr/>
          <p:nvPr>
            <p:extLst>
              <p:ext uri="{D42A27DB-BD31-4B8C-83A1-F6EECF244321}">
                <p14:modId xmlns:p14="http://schemas.microsoft.com/office/powerpoint/2010/main" val="4195531430"/>
              </p:ext>
            </p:extLst>
          </p:nvPr>
        </p:nvGraphicFramePr>
        <p:xfrm>
          <a:off x="952500" y="2182363"/>
          <a:ext cx="7239000" cy="1965600"/>
        </p:xfrm>
        <a:graphic>
          <a:graphicData uri="http://schemas.openxmlformats.org/drawingml/2006/table">
            <a:tbl>
              <a:tblPr>
                <a:noFill/>
                <a:tableStyleId>{994BC017-F61B-4254-BFDF-90FF4D028248}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3000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30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3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300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9532686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graphicFrame>
        <p:nvGraphicFramePr>
          <p:cNvPr id="233" name="Google Shape;233;g257b45ffa35_0_140"/>
          <p:cNvGraphicFramePr/>
          <p:nvPr>
            <p:extLst>
              <p:ext uri="{D42A27DB-BD31-4B8C-83A1-F6EECF244321}">
                <p14:modId xmlns:p14="http://schemas.microsoft.com/office/powerpoint/2010/main" val="2051299024"/>
              </p:ext>
            </p:extLst>
          </p:nvPr>
        </p:nvGraphicFramePr>
        <p:xfrm>
          <a:off x="108044" y="862525"/>
          <a:ext cx="8882075" cy="707657"/>
        </p:xfrm>
        <a:graphic>
          <a:graphicData uri="http://schemas.openxmlformats.org/drawingml/2006/table">
            <a:tbl>
              <a:tblPr firstRow="1" bandRow="1">
                <a:noFill/>
                <a:tableStyleId>{5F9E745C-67B4-42B6-B398-59B9A3CC99BF}</a:tableStyleId>
              </a:tblPr>
              <a:tblGrid>
                <a:gridCol w="8882075">
                  <a:extLst>
                    <a:ext uri="{9D8B030D-6E8A-4147-A177-3AD203B41FA5}">
                      <a16:colId xmlns:a16="http://schemas.microsoft.com/office/drawing/2014/main" val="20000"/>
                    </a:ext>
                  </a:extLst>
                </a:gridCol>
              </a:tblGrid>
              <a:tr h="707657">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9) Finn is investigating usage of the local leisure centre. He is going to conduct a survey. </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Which of these options provides the best plan for when to conduct the survey?</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2" name="Google Shape;175;g257b45ffa35_0_91">
            <a:extLst>
              <a:ext uri="{FF2B5EF4-FFF2-40B4-BE49-F238E27FC236}">
                <a16:creationId xmlns:a16="http://schemas.microsoft.com/office/drawing/2014/main" id="{DDCFA788-4849-1853-A598-1F61D8F6CC4A}"/>
              </a:ext>
            </a:extLst>
          </p:cNvPr>
          <p:cNvSpPr txBox="1"/>
          <p:nvPr/>
        </p:nvSpPr>
        <p:spPr>
          <a:xfrm>
            <a:off x="169849" y="378100"/>
            <a:ext cx="473004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Data handling cycle</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34;g257b45ffa35_0_140">
            <a:extLst>
              <a:ext uri="{FF2B5EF4-FFF2-40B4-BE49-F238E27FC236}">
                <a16:creationId xmlns:a16="http://schemas.microsoft.com/office/drawing/2014/main" id="{25C1F8CF-4545-43C4-AED6-D0A6E008A5B8}"/>
              </a:ext>
            </a:extLst>
          </p:cNvPr>
          <p:cNvGraphicFramePr/>
          <p:nvPr>
            <p:extLst>
              <p:ext uri="{D42A27DB-BD31-4B8C-83A1-F6EECF244321}">
                <p14:modId xmlns:p14="http://schemas.microsoft.com/office/powerpoint/2010/main" val="3641020768"/>
              </p:ext>
            </p:extLst>
          </p:nvPr>
        </p:nvGraphicFramePr>
        <p:xfrm>
          <a:off x="952500" y="2181513"/>
          <a:ext cx="7239000" cy="1965600"/>
        </p:xfrm>
        <a:graphic>
          <a:graphicData uri="http://schemas.openxmlformats.org/drawingml/2006/table">
            <a:tbl>
              <a:tblPr>
                <a:noFill/>
                <a:tableStyleId>{994BC017-F61B-4254-BFDF-90FF4D028248}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On Saturday morning as soon as       the centre opens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At lunch time, Monday to Friday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At different times of day throughout the week </a:t>
                      </a:r>
                      <a:endParaRPr lang="en-GB" sz="1400" u="none" strike="noStrike" cap="none" dirty="0">
                        <a:solidFill>
                          <a:schemeClr val="tx1"/>
                        </a:solidFill>
                        <a:latin typeface="Times New Roman"/>
                        <a:ea typeface="Nunito Sans"/>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As people are leaving the </a:t>
                      </a:r>
                      <a:r>
                        <a:rPr lang="en-GB" sz="1600" i="1" dirty="0" err="1">
                          <a:solidFill>
                            <a:schemeClr val="tx1"/>
                          </a:solidFill>
                          <a:latin typeface="Nunito Sans"/>
                          <a:ea typeface="Nunito Sans"/>
                          <a:cs typeface="Nunito Sans"/>
                          <a:sym typeface="Nunito Sans"/>
                        </a:rPr>
                        <a:t>SwimFit</a:t>
                      </a:r>
                      <a:r>
                        <a:rPr lang="en-GB" sz="1600" i="1" dirty="0">
                          <a:solidFill>
                            <a:schemeClr val="tx1"/>
                          </a:solidFill>
                          <a:latin typeface="Nunito Sans"/>
                          <a:ea typeface="Nunito Sans"/>
                          <a:cs typeface="Nunito Sans"/>
                          <a:sym typeface="Nunito Sans"/>
                        </a:rPr>
                        <a:t> </a:t>
                      </a:r>
                      <a:r>
                        <a:rPr lang="en-GB" sz="1600" dirty="0">
                          <a:solidFill>
                            <a:schemeClr val="tx1"/>
                          </a:solidFill>
                          <a:latin typeface="Nunito Sans"/>
                          <a:ea typeface="Nunito Sans"/>
                          <a:cs typeface="Nunito Sans"/>
                          <a:sym typeface="Nunito Sans"/>
                        </a:rPr>
                        <a:t>session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412119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graphicFrame>
        <p:nvGraphicFramePr>
          <p:cNvPr id="240" name="Google Shape;240;g257b45ffa35_0_146"/>
          <p:cNvGraphicFramePr/>
          <p:nvPr>
            <p:extLst>
              <p:ext uri="{D42A27DB-BD31-4B8C-83A1-F6EECF244321}">
                <p14:modId xmlns:p14="http://schemas.microsoft.com/office/powerpoint/2010/main" val="1384004396"/>
              </p:ext>
            </p:extLst>
          </p:nvPr>
        </p:nvGraphicFramePr>
        <p:xfrm>
          <a:off x="108044" y="862525"/>
          <a:ext cx="8882075" cy="3682150"/>
        </p:xfrm>
        <a:graphic>
          <a:graphicData uri="http://schemas.openxmlformats.org/drawingml/2006/table">
            <a:tbl>
              <a:tblPr firstRow="1" bandRow="1">
                <a:noFill/>
                <a:tableStyleId>{5F9E745C-67B4-42B6-B398-59B9A3CC99BF}</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62125">
                <a:tc gridSpan="5">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10)  </a:t>
                      </a:r>
                      <a:r>
                        <a:rPr lang="en-GB" sz="1600" b="0" dirty="0">
                          <a:solidFill>
                            <a:schemeClr val="dk1"/>
                          </a:solidFill>
                          <a:latin typeface="Nunito"/>
                          <a:ea typeface="Nunito"/>
                          <a:cs typeface="Nunito"/>
                          <a:sym typeface="Nunito"/>
                        </a:rPr>
                        <a:t>Sal is investigating the change in daily maximum temperature in 50 cities around the  </a:t>
                      </a:r>
                      <a:endParaRPr sz="1600" b="0" dirty="0">
                        <a:solidFill>
                          <a:schemeClr val="dk1"/>
                        </a:solidFill>
                        <a:latin typeface="Nunito"/>
                        <a:ea typeface="Nunito"/>
                        <a:cs typeface="Nunito"/>
                        <a:sym typeface="Nunito"/>
                      </a:endParaRP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        world over the past century. Sal’s hypothesis is,</a:t>
                      </a:r>
                      <a:endParaRPr sz="1600" b="0" dirty="0">
                        <a:solidFill>
                          <a:schemeClr val="dk1"/>
                        </a:solidFill>
                        <a:latin typeface="Nunito"/>
                        <a:ea typeface="Nunito"/>
                        <a:cs typeface="Nunito"/>
                        <a:sym typeface="Nunito"/>
                      </a:endParaRPr>
                    </a:p>
                    <a:p>
                      <a:pPr marL="0" lvl="0" indent="0" algn="l" rtl="0">
                        <a:lnSpc>
                          <a:spcPct val="115000"/>
                        </a:lnSpc>
                        <a:spcBef>
                          <a:spcPts val="0"/>
                        </a:spcBef>
                        <a:spcAft>
                          <a:spcPts val="0"/>
                        </a:spcAft>
                        <a:buNone/>
                      </a:pPr>
                      <a:endParaRPr sz="600" b="0" dirty="0">
                        <a:solidFill>
                          <a:schemeClr val="dk1"/>
                        </a:solidFill>
                        <a:latin typeface="Arial"/>
                        <a:ea typeface="Arial"/>
                        <a:cs typeface="Arial"/>
                        <a:sym typeface="Arial"/>
                      </a:endParaRPr>
                    </a:p>
                    <a:p>
                      <a:pPr marL="0" lvl="0" indent="0" algn="l" rtl="0">
                        <a:lnSpc>
                          <a:spcPct val="115000"/>
                        </a:lnSpc>
                        <a:spcBef>
                          <a:spcPts val="0"/>
                        </a:spcBef>
                        <a:spcAft>
                          <a:spcPts val="0"/>
                        </a:spcAft>
                        <a:buNone/>
                      </a:pPr>
                      <a:r>
                        <a:rPr lang="en-GB" sz="1600" b="0" dirty="0">
                          <a:solidFill>
                            <a:schemeClr val="dk1"/>
                          </a:solidFill>
                          <a:latin typeface="Nunito Sans"/>
                          <a:ea typeface="Nunito Sans"/>
                          <a:cs typeface="Nunito Sans"/>
                          <a:sym typeface="Nunito Sans"/>
                        </a:rPr>
                        <a:t>                         “</a:t>
                      </a:r>
                      <a:r>
                        <a:rPr lang="en-GB" sz="1600" b="0" i="1" dirty="0">
                          <a:solidFill>
                            <a:schemeClr val="dk1"/>
                          </a:solidFill>
                          <a:latin typeface="Nunito Sans"/>
                          <a:ea typeface="Nunito Sans"/>
                          <a:cs typeface="Nunito Sans"/>
                          <a:sym typeface="Nunito Sans"/>
                        </a:rPr>
                        <a:t>Daily maximum temperature has increased over the past century</a:t>
                      </a:r>
                      <a:r>
                        <a:rPr lang="en-GB" sz="1600" b="0" dirty="0">
                          <a:solidFill>
                            <a:schemeClr val="dk1"/>
                          </a:solidFill>
                          <a:latin typeface="Nunito Sans"/>
                          <a:ea typeface="Nunito Sans"/>
                          <a:cs typeface="Nunito Sans"/>
                          <a:sym typeface="Nunito Sans"/>
                        </a:rPr>
                        <a:t>.”</a:t>
                      </a:r>
                      <a:endParaRPr sz="160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sz="60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600" b="0" dirty="0">
                          <a:solidFill>
                            <a:schemeClr val="dk1"/>
                          </a:solidFill>
                          <a:latin typeface="Nunito Sans"/>
                          <a:ea typeface="Nunito Sans"/>
                          <a:cs typeface="Nunito Sans"/>
                          <a:sym typeface="Nunito Sans"/>
                        </a:rPr>
                        <a:t>        What is the dependent variable in this investigation?</a:t>
                      </a:r>
                      <a:endParaRPr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219100">
                <a:tc gridSpan="3">
                  <a:txBody>
                    <a:bodyPr/>
                    <a:lstStyle/>
                    <a:p>
                      <a:pPr marL="0" marR="0" lvl="0" indent="0" algn="l" rtl="0">
                        <a:lnSpc>
                          <a:spcPct val="115000"/>
                        </a:lnSpc>
                        <a:spcBef>
                          <a:spcPts val="0"/>
                        </a:spcBef>
                        <a:spcAft>
                          <a:spcPts val="0"/>
                        </a:spcAft>
                        <a:buClr>
                          <a:srgbClr val="000000"/>
                        </a:buClr>
                        <a:buSzPts val="1600"/>
                        <a:buFont typeface="Arial"/>
                        <a:buNone/>
                      </a:pPr>
                      <a:endParaRPr sz="1600" u="none" strike="noStrike" cap="none">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sp>
        <p:nvSpPr>
          <p:cNvPr id="2" name="Google Shape;175;g257b45ffa35_0_91">
            <a:extLst>
              <a:ext uri="{FF2B5EF4-FFF2-40B4-BE49-F238E27FC236}">
                <a16:creationId xmlns:a16="http://schemas.microsoft.com/office/drawing/2014/main" id="{EAB6E15E-EB11-055C-F538-702F01C4D75C}"/>
              </a:ext>
            </a:extLst>
          </p:cNvPr>
          <p:cNvSpPr txBox="1"/>
          <p:nvPr/>
        </p:nvSpPr>
        <p:spPr>
          <a:xfrm>
            <a:off x="169849" y="378100"/>
            <a:ext cx="473004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Data handling cycle</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41;g257b45ffa35_0_146">
            <a:extLst>
              <a:ext uri="{FF2B5EF4-FFF2-40B4-BE49-F238E27FC236}">
                <a16:creationId xmlns:a16="http://schemas.microsoft.com/office/drawing/2014/main" id="{3186B78B-BCE0-7B74-433A-34C034D510B6}"/>
              </a:ext>
            </a:extLst>
          </p:cNvPr>
          <p:cNvGraphicFramePr/>
          <p:nvPr>
            <p:extLst>
              <p:ext uri="{D42A27DB-BD31-4B8C-83A1-F6EECF244321}">
                <p14:modId xmlns:p14="http://schemas.microsoft.com/office/powerpoint/2010/main" val="773289944"/>
              </p:ext>
            </p:extLst>
          </p:nvPr>
        </p:nvGraphicFramePr>
        <p:xfrm>
          <a:off x="952499" y="2370834"/>
          <a:ext cx="7239000" cy="1965600"/>
        </p:xfrm>
        <a:graphic>
          <a:graphicData uri="http://schemas.openxmlformats.org/drawingml/2006/table">
            <a:tbl>
              <a:tblPr>
                <a:noFill/>
                <a:tableStyleId>{994BC017-F61B-4254-BFDF-90FF4D028248}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Passage of time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r>
                        <a:rPr lang="en-GB" sz="1600" u="none" strike="noStrike" cap="none" dirty="0">
                          <a:solidFill>
                            <a:schemeClr val="tx1"/>
                          </a:solidFill>
                          <a:latin typeface="Nunito"/>
                          <a:ea typeface="Times New Roman"/>
                          <a:cs typeface="Times New Roman"/>
                          <a:sym typeface="Nunito"/>
                        </a:rPr>
                        <a:t>C</a:t>
                      </a:r>
                      <a:r>
                        <a:rPr lang="en-GB" sz="1600" dirty="0">
                          <a:solidFill>
                            <a:schemeClr val="tx1"/>
                          </a:solidFill>
                          <a:latin typeface="Nunito"/>
                          <a:ea typeface="Nunito"/>
                          <a:cs typeface="Nunito"/>
                          <a:sym typeface="Nunito"/>
                        </a:rPr>
                        <a:t>ity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50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Temperature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6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0053886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g257b45ffa35_0_91"/>
          <p:cNvSpPr txBox="1"/>
          <p:nvPr/>
        </p:nvSpPr>
        <p:spPr>
          <a:xfrm>
            <a:off x="169849" y="378100"/>
            <a:ext cx="473004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Data handling cycle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2" name="Google Shape;176;g257b45ffa35_0_91">
            <a:extLst>
              <a:ext uri="{FF2B5EF4-FFF2-40B4-BE49-F238E27FC236}">
                <a16:creationId xmlns:a16="http://schemas.microsoft.com/office/drawing/2014/main" id="{90E58EB4-A230-1302-037F-4A151E1B0327}"/>
              </a:ext>
            </a:extLst>
          </p:cNvPr>
          <p:cNvGraphicFramePr/>
          <p:nvPr>
            <p:extLst>
              <p:ext uri="{D42A27DB-BD31-4B8C-83A1-F6EECF244321}">
                <p14:modId xmlns:p14="http://schemas.microsoft.com/office/powerpoint/2010/main" val="2123845213"/>
              </p:ext>
            </p:extLst>
          </p:nvPr>
        </p:nvGraphicFramePr>
        <p:xfrm>
          <a:off x="107872" y="866000"/>
          <a:ext cx="8882075" cy="979056"/>
        </p:xfrm>
        <a:graphic>
          <a:graphicData uri="http://schemas.openxmlformats.org/drawingml/2006/table">
            <a:tbl>
              <a:tblPr firstRow="1" bandRow="1">
                <a:noFill/>
                <a:tableStyleId>{5F9E745C-67B4-42B6-B398-59B9A3CC99BF}</a:tableStyleId>
              </a:tblPr>
              <a:tblGrid>
                <a:gridCol w="8882075">
                  <a:extLst>
                    <a:ext uri="{9D8B030D-6E8A-4147-A177-3AD203B41FA5}">
                      <a16:colId xmlns:a16="http://schemas.microsoft.com/office/drawing/2014/main" val="20000"/>
                    </a:ext>
                  </a:extLst>
                </a:gridCol>
              </a:tblGrid>
              <a:tr h="979056">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 Sav walks around the school car park and records the colour of every car.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The data that Sav has collected is: </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p:graphicFrame>
        <p:nvGraphicFramePr>
          <p:cNvPr id="4" name="Google Shape;177;g257b45ffa35_0_91">
            <a:extLst>
              <a:ext uri="{FF2B5EF4-FFF2-40B4-BE49-F238E27FC236}">
                <a16:creationId xmlns:a16="http://schemas.microsoft.com/office/drawing/2014/main" id="{EBA52101-3DC7-C93C-5E36-BE05592545AC}"/>
              </a:ext>
            </a:extLst>
          </p:cNvPr>
          <p:cNvGraphicFramePr/>
          <p:nvPr>
            <p:extLst>
              <p:ext uri="{D42A27DB-BD31-4B8C-83A1-F6EECF244321}">
                <p14:modId xmlns:p14="http://schemas.microsoft.com/office/powerpoint/2010/main" val="2577614677"/>
              </p:ext>
            </p:extLst>
          </p:nvPr>
        </p:nvGraphicFramePr>
        <p:xfrm>
          <a:off x="952500" y="2186558"/>
          <a:ext cx="7239000" cy="1908270"/>
        </p:xfrm>
        <a:graphic>
          <a:graphicData uri="http://schemas.openxmlformats.org/drawingml/2006/table">
            <a:tbl>
              <a:tblPr>
                <a:noFill/>
                <a:tableStyleId>{994BC017-F61B-4254-BFDF-90FF4D028248}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35515">
                <a:tc>
                  <a:txBody>
                    <a:bodyPr/>
                    <a:lstStyle/>
                    <a:p>
                      <a:pPr marL="0" marR="0" lvl="0" indent="0" algn="l" rtl="0">
                        <a:lnSpc>
                          <a:spcPct val="115000"/>
                        </a:lnSpc>
                        <a:spcBef>
                          <a:spcPts val="0"/>
                        </a:spcBef>
                        <a:spcAft>
                          <a:spcPts val="0"/>
                        </a:spcAft>
                        <a:buClr>
                          <a:srgbClr val="000000"/>
                        </a:buClr>
                        <a:buSzPts val="1600"/>
                        <a:buFont typeface="Arial"/>
                        <a:buNone/>
                      </a:pPr>
                      <a:r>
                        <a:rPr lang="en-GB" sz="1600" dirty="0">
                          <a:solidFill>
                            <a:schemeClr val="dk1"/>
                          </a:solidFill>
                          <a:latin typeface="Nunito Sans"/>
                          <a:ea typeface="Nunito Sans"/>
                          <a:cs typeface="Nunito Sans"/>
                          <a:sym typeface="Nunito Sans"/>
                        </a:rPr>
                        <a:t>A) Primary &amp; ordinal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confused categorical and</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ordinal</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r>
                        <a:rPr lang="en-GB" sz="1600" dirty="0">
                          <a:solidFill>
                            <a:schemeClr val="dk1"/>
                          </a:solidFill>
                          <a:latin typeface="Nunito Sans"/>
                          <a:ea typeface="Nunito Sans"/>
                          <a:cs typeface="Nunito Sans"/>
                          <a:sym typeface="Nunito Sans"/>
                        </a:rPr>
                        <a:t>Secondary &amp; categorical </a:t>
                      </a:r>
                      <a:endParaRPr lang="en-US"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Sans"/>
                          <a:ea typeface="Nunito Sans"/>
                          <a:cs typeface="Nunito Sans"/>
                          <a:sym typeface="Nunito Sans"/>
                        </a:rPr>
                        <a:t>Student confused primary and secondary data</a:t>
                      </a:r>
                      <a:endParaRPr lang="en-US"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62277">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r>
                        <a:rPr lang="en-GB" sz="1600" dirty="0">
                          <a:solidFill>
                            <a:srgbClr val="00BC89"/>
                          </a:solidFill>
                          <a:latin typeface="Nunito Sans"/>
                          <a:ea typeface="Nunito Sans"/>
                          <a:cs typeface="Nunito Sans"/>
                          <a:sym typeface="Nunito Sans"/>
                        </a:rPr>
                        <a:t>Primary &amp; categorical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dirty="0">
                          <a:solidFill>
                            <a:srgbClr val="1C1C1C"/>
                          </a:solidFill>
                          <a:latin typeface="Nunito Sans"/>
                          <a:ea typeface="Nunito Sans"/>
                          <a:cs typeface="Nunito Sans"/>
                          <a:sym typeface="Nunito Sans"/>
                        </a:rPr>
                        <a:t>Primary &amp; quantitative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lacks knowledge that categorical data is qualitative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graphicFrame>
        <p:nvGraphicFramePr>
          <p:cNvPr id="183" name="Google Shape;183;g257b45ffa35_0_97"/>
          <p:cNvGraphicFramePr/>
          <p:nvPr>
            <p:extLst>
              <p:ext uri="{D42A27DB-BD31-4B8C-83A1-F6EECF244321}">
                <p14:modId xmlns:p14="http://schemas.microsoft.com/office/powerpoint/2010/main" val="2184925765"/>
              </p:ext>
            </p:extLst>
          </p:nvPr>
        </p:nvGraphicFramePr>
        <p:xfrm>
          <a:off x="106218" y="862525"/>
          <a:ext cx="8883901" cy="670570"/>
        </p:xfrm>
        <a:graphic>
          <a:graphicData uri="http://schemas.openxmlformats.org/drawingml/2006/table">
            <a:tbl>
              <a:tblPr firstRow="1" bandRow="1">
                <a:noFill/>
                <a:tableStyleId>{5F9E745C-67B4-42B6-B398-59B9A3CC99BF}</a:tableStyleId>
              </a:tblPr>
              <a:tblGrid>
                <a:gridCol w="8883901">
                  <a:extLst>
                    <a:ext uri="{9D8B030D-6E8A-4147-A177-3AD203B41FA5}">
                      <a16:colId xmlns:a16="http://schemas.microsoft.com/office/drawing/2014/main" val="20000"/>
                    </a:ext>
                  </a:extLst>
                </a:gridCol>
              </a:tblGrid>
              <a:tr h="559875">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 The heights, in centimetres, of 100 plants in a field are recorded. What type of data has</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a:t>
                      </a:r>
                      <a:r>
                        <a:rPr lang="en-GB" sz="1600" b="0" dirty="0">
                          <a:solidFill>
                            <a:schemeClr val="bg1"/>
                          </a:solidFill>
                          <a:latin typeface="Nunito Sans"/>
                          <a:ea typeface="Nunito Sans"/>
                          <a:cs typeface="Nunito Sans"/>
                          <a:sym typeface="Nunito Sans"/>
                        </a:rPr>
                        <a:t> </a:t>
                      </a:r>
                      <a:r>
                        <a:rPr lang="en-GB" sz="1600" b="0" dirty="0">
                          <a:solidFill>
                            <a:schemeClr val="dk1"/>
                          </a:solidFill>
                          <a:latin typeface="Nunito Sans"/>
                          <a:ea typeface="Nunito Sans"/>
                          <a:cs typeface="Nunito Sans"/>
                          <a:sym typeface="Nunito Sans"/>
                        </a:rPr>
                        <a:t>been recorded?</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2" name="Google Shape;175;g257b45ffa35_0_91">
            <a:extLst>
              <a:ext uri="{FF2B5EF4-FFF2-40B4-BE49-F238E27FC236}">
                <a16:creationId xmlns:a16="http://schemas.microsoft.com/office/drawing/2014/main" id="{E18D4C7F-46F4-27AD-3AB3-A6E8EA220F01}"/>
              </a:ext>
            </a:extLst>
          </p:cNvPr>
          <p:cNvSpPr txBox="1"/>
          <p:nvPr/>
        </p:nvSpPr>
        <p:spPr>
          <a:xfrm>
            <a:off x="169849" y="378100"/>
            <a:ext cx="473004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Data handling cycle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6" name="Google Shape;184;g257b45ffa35_0_97">
            <a:extLst>
              <a:ext uri="{FF2B5EF4-FFF2-40B4-BE49-F238E27FC236}">
                <a16:creationId xmlns:a16="http://schemas.microsoft.com/office/drawing/2014/main" id="{CAA9D530-59E1-FE86-A501-2ED22F429F72}"/>
              </a:ext>
            </a:extLst>
          </p:cNvPr>
          <p:cNvGraphicFramePr/>
          <p:nvPr>
            <p:extLst>
              <p:ext uri="{D42A27DB-BD31-4B8C-83A1-F6EECF244321}">
                <p14:modId xmlns:p14="http://schemas.microsoft.com/office/powerpoint/2010/main" val="2499225671"/>
              </p:ext>
            </p:extLst>
          </p:nvPr>
        </p:nvGraphicFramePr>
        <p:xfrm>
          <a:off x="952500" y="2185307"/>
          <a:ext cx="7239000" cy="1891986"/>
        </p:xfrm>
        <a:graphic>
          <a:graphicData uri="http://schemas.openxmlformats.org/drawingml/2006/table">
            <a:tbl>
              <a:tblPr>
                <a:noFill/>
                <a:tableStyleId>{994BC017-F61B-4254-BFDF-90FF4D028248}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519287">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r>
                        <a:rPr lang="en-GB" sz="1600" dirty="0">
                          <a:solidFill>
                            <a:schemeClr val="dk1"/>
                          </a:solidFill>
                          <a:latin typeface="Nunito Sans"/>
                          <a:ea typeface="Nunito Sans"/>
                          <a:cs typeface="Nunito Sans"/>
                          <a:sym typeface="Nunito Sans"/>
                        </a:rPr>
                        <a:t>Ordinal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The plants are not ranked in height order, so the data are not ordinal</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r>
                        <a:rPr lang="en-GB" sz="1600" dirty="0">
                          <a:solidFill>
                            <a:srgbClr val="00BC89"/>
                          </a:solidFill>
                          <a:latin typeface="Nunito Sans"/>
                          <a:ea typeface="Nunito Sans"/>
                          <a:cs typeface="Nunito Sans"/>
                          <a:sym typeface="Nunito Sans"/>
                        </a:rPr>
                        <a:t>Continuous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426877">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r>
                        <a:rPr lang="en-GB" sz="1600" dirty="0">
                          <a:solidFill>
                            <a:schemeClr val="dk1"/>
                          </a:solidFill>
                          <a:latin typeface="Nunito Sans"/>
                          <a:ea typeface="Nunito Sans"/>
                          <a:cs typeface="Nunito Sans"/>
                          <a:sym typeface="Nunito Sans"/>
                        </a:rPr>
                        <a:t>Categorical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The height has been recorded, not  a qualitative descriptor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dirty="0">
                          <a:solidFill>
                            <a:schemeClr val="dk1"/>
                          </a:solidFill>
                          <a:latin typeface="Nunito Sans"/>
                          <a:ea typeface="Nunito Sans"/>
                          <a:cs typeface="Nunito Sans"/>
                          <a:sym typeface="Nunito Sans"/>
                        </a:rPr>
                        <a:t>Discrete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Height is not discrete as it can take a range of values to a given degree of accuracy</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graphicFrame>
        <p:nvGraphicFramePr>
          <p:cNvPr id="190" name="Google Shape;190;g257b45ffa35_0_103"/>
          <p:cNvGraphicFramePr/>
          <p:nvPr>
            <p:extLst>
              <p:ext uri="{D42A27DB-BD31-4B8C-83A1-F6EECF244321}">
                <p14:modId xmlns:p14="http://schemas.microsoft.com/office/powerpoint/2010/main" val="1106218448"/>
              </p:ext>
            </p:extLst>
          </p:nvPr>
        </p:nvGraphicFramePr>
        <p:xfrm>
          <a:off x="108044" y="862525"/>
          <a:ext cx="8882075" cy="670570"/>
        </p:xfrm>
        <a:graphic>
          <a:graphicData uri="http://schemas.openxmlformats.org/drawingml/2006/table">
            <a:tbl>
              <a:tblPr firstRow="1" bandRow="1">
                <a:noFill/>
                <a:tableStyleId>{5F9E745C-67B4-42B6-B398-59B9A3CC99BF}</a:tableStyleId>
              </a:tblPr>
              <a:tblGrid>
                <a:gridCol w="8882075">
                  <a:extLst>
                    <a:ext uri="{9D8B030D-6E8A-4147-A177-3AD203B41FA5}">
                      <a16:colId xmlns:a16="http://schemas.microsoft.com/office/drawing/2014/main" val="20000"/>
                    </a:ext>
                  </a:extLst>
                </a:gridCol>
              </a:tblGrid>
              <a:tr h="619911">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3) Students in Year 9 have their feet measured, and are then given a rank from longest to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shortest. The data is then stored in a list. This type of data is:</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2" name="Google Shape;175;g257b45ffa35_0_91">
            <a:extLst>
              <a:ext uri="{FF2B5EF4-FFF2-40B4-BE49-F238E27FC236}">
                <a16:creationId xmlns:a16="http://schemas.microsoft.com/office/drawing/2014/main" id="{6A2DAFF9-FB98-1902-5FB5-836D7B26BA81}"/>
              </a:ext>
            </a:extLst>
          </p:cNvPr>
          <p:cNvSpPr txBox="1"/>
          <p:nvPr/>
        </p:nvSpPr>
        <p:spPr>
          <a:xfrm>
            <a:off x="169849" y="378100"/>
            <a:ext cx="473004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Data handling cycle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191;g257b45ffa35_0_103">
            <a:extLst>
              <a:ext uri="{FF2B5EF4-FFF2-40B4-BE49-F238E27FC236}">
                <a16:creationId xmlns:a16="http://schemas.microsoft.com/office/drawing/2014/main" id="{F73BB0EB-3086-3B48-268A-F3F6A5ECAAD7}"/>
              </a:ext>
            </a:extLst>
          </p:cNvPr>
          <p:cNvGraphicFramePr/>
          <p:nvPr>
            <p:extLst>
              <p:ext uri="{D42A27DB-BD31-4B8C-83A1-F6EECF244321}">
                <p14:modId xmlns:p14="http://schemas.microsoft.com/office/powerpoint/2010/main" val="1381254013"/>
              </p:ext>
            </p:extLst>
          </p:nvPr>
        </p:nvGraphicFramePr>
        <p:xfrm>
          <a:off x="952500" y="2185531"/>
          <a:ext cx="7239000" cy="1890526"/>
        </p:xfrm>
        <a:graphic>
          <a:graphicData uri="http://schemas.openxmlformats.org/drawingml/2006/table">
            <a:tbl>
              <a:tblPr>
                <a:noFill/>
                <a:tableStyleId>{994BC017-F61B-4254-BFDF-90FF4D028248}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414481">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Sans"/>
                          <a:ea typeface="Nunito Sans"/>
                          <a:cs typeface="Nunito Sans"/>
                          <a:sym typeface="Nunito Sans"/>
                        </a:rPr>
                        <a:t>Continuous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The initial measurement is continuous, but the type of data stored is not</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Sans"/>
                          <a:ea typeface="Nunito Sans"/>
                          <a:cs typeface="Nunito Sans"/>
                          <a:sym typeface="Nunito Sans"/>
                        </a:rPr>
                        <a:t>Discrete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considered shoe size (discrete data) rather than the ranked data</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41499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Sans"/>
                          <a:ea typeface="Nunito Sans"/>
                          <a:cs typeface="Nunito Sans"/>
                          <a:sym typeface="Nunito Sans"/>
                        </a:rPr>
                        <a:t>Categorical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thinks that data given as a list is categorical</a:t>
                      </a:r>
                      <a:endParaRPr sz="1400" dirty="0">
                        <a:solidFill>
                          <a:schemeClr val="dk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lgn="ctr">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D)</a:t>
                      </a:r>
                      <a:r>
                        <a:rPr lang="en-GB" sz="1600" u="none" strike="noStrike" cap="none" dirty="0">
                          <a:solidFill>
                            <a:srgbClr val="00BC89"/>
                          </a:solidFill>
                          <a:latin typeface="Times New Roman"/>
                          <a:ea typeface="Times New Roman"/>
                          <a:cs typeface="Times New Roman"/>
                          <a:sym typeface="Times New Roman"/>
                        </a:rPr>
                        <a:t> </a:t>
                      </a:r>
                      <a:r>
                        <a:rPr lang="en-GB" sz="1600" dirty="0">
                          <a:solidFill>
                            <a:srgbClr val="00BC89"/>
                          </a:solidFill>
                          <a:latin typeface="Nunito Sans"/>
                          <a:ea typeface="Nunito Sans"/>
                          <a:cs typeface="Nunito Sans"/>
                          <a:sym typeface="Nunito Sans"/>
                        </a:rPr>
                        <a:t>Ordinal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r>
                        <a:rPr lang="en-GB" sz="1400" dirty="0">
                          <a:solidFill>
                            <a:srgbClr val="00BC89"/>
                          </a:solidFill>
                          <a:latin typeface="Nunito Sans"/>
                          <a:ea typeface="Nunito Sans"/>
                          <a:cs typeface="Nunito Sans"/>
                          <a:sym typeface="Nunito Sans"/>
                        </a:rPr>
                        <a:t> </a:t>
                      </a:r>
                      <a:endParaRPr sz="1600" u="none" strike="noStrike" cap="none" dirty="0"/>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graphicFrame>
        <p:nvGraphicFramePr>
          <p:cNvPr id="197" name="Google Shape;197;g257b45ffa35_0_109"/>
          <p:cNvGraphicFramePr/>
          <p:nvPr>
            <p:extLst>
              <p:ext uri="{D42A27DB-BD31-4B8C-83A1-F6EECF244321}">
                <p14:modId xmlns:p14="http://schemas.microsoft.com/office/powerpoint/2010/main" val="2274520146"/>
              </p:ext>
            </p:extLst>
          </p:nvPr>
        </p:nvGraphicFramePr>
        <p:xfrm>
          <a:off x="108044" y="862525"/>
          <a:ext cx="8882075" cy="1932442"/>
        </p:xfrm>
        <a:graphic>
          <a:graphicData uri="http://schemas.openxmlformats.org/drawingml/2006/table">
            <a:tbl>
              <a:tblPr firstRow="1" bandRow="1">
                <a:noFill/>
                <a:tableStyleId>{5F9E745C-67B4-42B6-B398-59B9A3CC99BF}</a:tableStyleId>
              </a:tblPr>
              <a:tblGrid>
                <a:gridCol w="8882075">
                  <a:extLst>
                    <a:ext uri="{9D8B030D-6E8A-4147-A177-3AD203B41FA5}">
                      <a16:colId xmlns:a16="http://schemas.microsoft.com/office/drawing/2014/main" val="20000"/>
                    </a:ext>
                  </a:extLst>
                </a:gridCol>
              </a:tblGrid>
              <a:tr h="1413750">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4) </a:t>
                      </a:r>
                      <a:r>
                        <a:rPr lang="en-GB" sz="1600" b="0" dirty="0">
                          <a:solidFill>
                            <a:schemeClr val="dk1"/>
                          </a:solidFill>
                          <a:latin typeface="Nunito"/>
                          <a:ea typeface="Nunito"/>
                          <a:cs typeface="Nunito"/>
                          <a:sym typeface="Nunito"/>
                        </a:rPr>
                        <a:t>Tami is conducting a survey to find out how students spend their money on snacks. </a:t>
                      </a:r>
                      <a:endParaRPr sz="1600" b="0" dirty="0">
                        <a:solidFill>
                          <a:schemeClr val="dk1"/>
                        </a:solidFill>
                        <a:latin typeface="Nunito"/>
                        <a:ea typeface="Nunito"/>
                        <a:cs typeface="Nunito"/>
                        <a:sym typeface="Nunito"/>
                      </a:endParaRP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     One of the survey questions is</a:t>
                      </a:r>
                      <a:endParaRPr sz="1600" b="0" dirty="0">
                        <a:solidFill>
                          <a:schemeClr val="dk1"/>
                        </a:solidFill>
                        <a:latin typeface="Nunito"/>
                        <a:ea typeface="Nunito"/>
                        <a:cs typeface="Nunito"/>
                        <a:sym typeface="Nunito"/>
                      </a:endParaRPr>
                    </a:p>
                    <a:p>
                      <a:pPr marL="0" lvl="0" indent="0" algn="l" rtl="0">
                        <a:spcBef>
                          <a:spcPts val="0"/>
                        </a:spcBef>
                        <a:spcAft>
                          <a:spcPts val="0"/>
                        </a:spcAft>
                        <a:buNone/>
                      </a:pPr>
                      <a:endParaRPr sz="1600" b="0" dirty="0">
                        <a:solidFill>
                          <a:schemeClr val="dk1"/>
                        </a:solidFill>
                        <a:latin typeface="Nunito"/>
                        <a:ea typeface="Nunito"/>
                        <a:cs typeface="Nunito"/>
                        <a:sym typeface="Nunito"/>
                      </a:endParaRPr>
                    </a:p>
                    <a:p>
                      <a:pPr marL="0" lvl="0" indent="0" algn="l" rtl="0">
                        <a:spcBef>
                          <a:spcPts val="0"/>
                        </a:spcBef>
                        <a:spcAft>
                          <a:spcPts val="0"/>
                        </a:spcAft>
                        <a:buNone/>
                      </a:pPr>
                      <a:endParaRPr sz="1600" b="0" dirty="0">
                        <a:solidFill>
                          <a:schemeClr val="dk1"/>
                        </a:solidFill>
                        <a:latin typeface="Nunito"/>
                        <a:ea typeface="Nunito"/>
                        <a:cs typeface="Nunito"/>
                        <a:sym typeface="Nunito"/>
                      </a:endParaRPr>
                    </a:p>
                    <a:p>
                      <a:pPr marL="0" lvl="0" indent="0" algn="l" rtl="0">
                        <a:spcBef>
                          <a:spcPts val="0"/>
                        </a:spcBef>
                        <a:spcAft>
                          <a:spcPts val="0"/>
                        </a:spcAft>
                        <a:buNone/>
                      </a:pPr>
                      <a:r>
                        <a:rPr lang="en-US" sz="700" b="0" dirty="0">
                          <a:solidFill>
                            <a:schemeClr val="dk1"/>
                          </a:solidFill>
                          <a:latin typeface="Nunito"/>
                          <a:ea typeface="Nunito"/>
                          <a:cs typeface="Nunito"/>
                          <a:sym typeface="Nunito"/>
                        </a:rPr>
                        <a:t> </a:t>
                      </a:r>
                      <a:endParaRPr lang="en-US" sz="1600" b="0" dirty="0">
                        <a:solidFill>
                          <a:schemeClr val="dk1"/>
                        </a:solidFill>
                        <a:latin typeface="Nunito"/>
                        <a:ea typeface="Nunito"/>
                        <a:cs typeface="Nunito"/>
                        <a:sym typeface="Nunito"/>
                      </a:endParaRPr>
                    </a:p>
                    <a:p>
                      <a:pPr marL="0" lvl="0" indent="0" algn="l" rtl="0">
                        <a:spcBef>
                          <a:spcPts val="0"/>
                        </a:spcBef>
                        <a:spcAft>
                          <a:spcPts val="0"/>
                        </a:spcAft>
                        <a:buNone/>
                      </a:pPr>
                      <a:r>
                        <a:rPr lang="en-GB" sz="800" b="0" dirty="0">
                          <a:solidFill>
                            <a:schemeClr val="dk1"/>
                          </a:solidFill>
                          <a:latin typeface="Nunito"/>
                          <a:ea typeface="Nunito"/>
                          <a:cs typeface="Nunito"/>
                          <a:sym typeface="Nunito"/>
                        </a:rPr>
                        <a:t> </a:t>
                      </a:r>
                      <a:endParaRPr lang="en-GB" sz="1600" b="0" dirty="0">
                        <a:solidFill>
                          <a:schemeClr val="dk1"/>
                        </a:solidFill>
                        <a:latin typeface="Nunito"/>
                        <a:ea typeface="Nunito"/>
                        <a:cs typeface="Nunito"/>
                        <a:sym typeface="Nunito"/>
                      </a:endParaRPr>
                    </a:p>
                    <a:p>
                      <a:pPr marL="0" lvl="0" indent="0" algn="l" rtl="0">
                        <a:spcBef>
                          <a:spcPts val="0"/>
                        </a:spcBef>
                        <a:spcAft>
                          <a:spcPts val="0"/>
                        </a:spcAft>
                        <a:buNone/>
                      </a:pPr>
                      <a:endParaRPr sz="1600" b="0" dirty="0">
                        <a:solidFill>
                          <a:schemeClr val="dk1"/>
                        </a:solidFill>
                        <a:latin typeface="Nunito"/>
                        <a:ea typeface="Nunito"/>
                        <a:cs typeface="Nunito"/>
                        <a:sym typeface="Nunito"/>
                      </a:endParaRPr>
                    </a:p>
                    <a:p>
                      <a:pPr marL="0" lvl="0" indent="0" algn="l" rtl="0">
                        <a:lnSpc>
                          <a:spcPct val="115000"/>
                        </a:lnSpc>
                        <a:spcBef>
                          <a:spcPts val="0"/>
                        </a:spcBef>
                        <a:spcAft>
                          <a:spcPts val="0"/>
                        </a:spcAft>
                        <a:buNone/>
                      </a:pPr>
                      <a:r>
                        <a:rPr lang="en-GB" sz="1600" b="0" dirty="0">
                          <a:solidFill>
                            <a:schemeClr val="dk1"/>
                          </a:solidFill>
                          <a:latin typeface="Nunito"/>
                          <a:ea typeface="Nunito"/>
                          <a:cs typeface="Nunito"/>
                          <a:sym typeface="Nunito"/>
                        </a:rPr>
                        <a:t>       State the problem with asking this question:</a:t>
                      </a:r>
                      <a:endParaRPr sz="1600" b="0" dirty="0">
                        <a:solidFill>
                          <a:schemeClr val="dk1"/>
                        </a:solidFill>
                        <a:latin typeface="Nunito"/>
                        <a:ea typeface="Nunito"/>
                        <a:cs typeface="Nunito"/>
                        <a:sym typeface="Nunito"/>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graphicFrame>
        <p:nvGraphicFramePr>
          <p:cNvPr id="198" name="Google Shape;198;g257b45ffa35_0_109"/>
          <p:cNvGraphicFramePr/>
          <p:nvPr>
            <p:extLst>
              <p:ext uri="{D42A27DB-BD31-4B8C-83A1-F6EECF244321}">
                <p14:modId xmlns:p14="http://schemas.microsoft.com/office/powerpoint/2010/main" val="4291611443"/>
              </p:ext>
            </p:extLst>
          </p:nvPr>
        </p:nvGraphicFramePr>
        <p:xfrm>
          <a:off x="952500" y="2840321"/>
          <a:ext cx="7239000" cy="1889066"/>
        </p:xfrm>
        <a:graphic>
          <a:graphicData uri="http://schemas.openxmlformats.org/drawingml/2006/table">
            <a:tbl>
              <a:tblPr>
                <a:noFill/>
                <a:tableStyleId>{994BC017-F61B-4254-BFDF-90FF4D028248}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4533">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A)</a:t>
                      </a:r>
                      <a:r>
                        <a:rPr lang="en-GB" sz="1600" u="none" strike="noStrike" cap="none" dirty="0">
                          <a:solidFill>
                            <a:srgbClr val="00BC89"/>
                          </a:solidFill>
                          <a:latin typeface="Times New Roman"/>
                          <a:ea typeface="Times New Roman"/>
                          <a:cs typeface="Times New Roman"/>
                          <a:sym typeface="Times New Roman"/>
                        </a:rPr>
                        <a:t> </a:t>
                      </a:r>
                      <a:r>
                        <a:rPr lang="en-GB" sz="1600" dirty="0">
                          <a:solidFill>
                            <a:srgbClr val="00BC89"/>
                          </a:solidFill>
                          <a:latin typeface="Nunito"/>
                          <a:ea typeface="Nunito"/>
                          <a:cs typeface="Nunito"/>
                          <a:sym typeface="Nunito"/>
                        </a:rPr>
                        <a:t>No time frame given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Student may not buy chocolate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This is accounted for in the first option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4533">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Student may not have used £s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The assumption of £ usage is valid in the UK</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Student may not like chocolate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The question is asking for an amount, not an opinion</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pic>
        <p:nvPicPr>
          <p:cNvPr id="5" name="Picture 4">
            <a:extLst>
              <a:ext uri="{FF2B5EF4-FFF2-40B4-BE49-F238E27FC236}">
                <a16:creationId xmlns:a16="http://schemas.microsoft.com/office/drawing/2014/main" id="{5787411A-08D7-2E2A-14EC-2B9991E02A69}"/>
              </a:ext>
            </a:extLst>
          </p:cNvPr>
          <p:cNvPicPr>
            <a:picLocks noChangeAspect="1"/>
          </p:cNvPicPr>
          <p:nvPr/>
        </p:nvPicPr>
        <p:blipFill>
          <a:blip r:embed="rId3"/>
          <a:stretch>
            <a:fillRect/>
          </a:stretch>
        </p:blipFill>
        <p:spPr>
          <a:xfrm>
            <a:off x="2202874" y="1512527"/>
            <a:ext cx="4738251" cy="873835"/>
          </a:xfrm>
          <a:prstGeom prst="rect">
            <a:avLst/>
          </a:prstGeom>
        </p:spPr>
      </p:pic>
      <p:sp>
        <p:nvSpPr>
          <p:cNvPr id="2" name="Google Shape;175;g257b45ffa35_0_91">
            <a:extLst>
              <a:ext uri="{FF2B5EF4-FFF2-40B4-BE49-F238E27FC236}">
                <a16:creationId xmlns:a16="http://schemas.microsoft.com/office/drawing/2014/main" id="{80D6FCB5-0426-EA44-7923-5B8DCE321A6E}"/>
              </a:ext>
            </a:extLst>
          </p:cNvPr>
          <p:cNvSpPr txBox="1"/>
          <p:nvPr/>
        </p:nvSpPr>
        <p:spPr>
          <a:xfrm>
            <a:off x="169849" y="378100"/>
            <a:ext cx="473004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Data handling cycle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graphicFrame>
        <p:nvGraphicFramePr>
          <p:cNvPr id="205" name="Google Shape;205;g257b45ffa35_0_116"/>
          <p:cNvGraphicFramePr/>
          <p:nvPr>
            <p:extLst>
              <p:ext uri="{D42A27DB-BD31-4B8C-83A1-F6EECF244321}">
                <p14:modId xmlns:p14="http://schemas.microsoft.com/office/powerpoint/2010/main" val="2208423764"/>
              </p:ext>
            </p:extLst>
          </p:nvPr>
        </p:nvGraphicFramePr>
        <p:xfrm>
          <a:off x="108044" y="862525"/>
          <a:ext cx="8882075" cy="1447810"/>
        </p:xfrm>
        <a:graphic>
          <a:graphicData uri="http://schemas.openxmlformats.org/drawingml/2006/table">
            <a:tbl>
              <a:tblPr firstRow="1" bandRow="1">
                <a:noFill/>
                <a:tableStyleId>{5F9E745C-67B4-42B6-B398-59B9A3CC99BF}</a:tableStyleId>
              </a:tblPr>
              <a:tblGrid>
                <a:gridCol w="8882075">
                  <a:extLst>
                    <a:ext uri="{9D8B030D-6E8A-4147-A177-3AD203B41FA5}">
                      <a16:colId xmlns:a16="http://schemas.microsoft.com/office/drawing/2014/main" val="20000"/>
                    </a:ext>
                  </a:extLst>
                </a:gridCol>
              </a:tblGrid>
              <a:tr h="1423150">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5) In a survey about movie viewing habits at a school, students are asked,</a:t>
                      </a:r>
                      <a:endParaRPr sz="160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sz="160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600" b="0" dirty="0">
                          <a:solidFill>
                            <a:schemeClr val="dk1"/>
                          </a:solidFill>
                          <a:latin typeface="Nunito Sans"/>
                          <a:ea typeface="Nunito Sans"/>
                          <a:cs typeface="Nunito Sans"/>
                          <a:sym typeface="Nunito Sans"/>
                        </a:rPr>
                        <a:t>                          “</a:t>
                      </a:r>
                      <a:r>
                        <a:rPr lang="en-GB" sz="1600" b="0" i="1" dirty="0">
                          <a:solidFill>
                            <a:schemeClr val="dk1"/>
                          </a:solidFill>
                          <a:latin typeface="Nunito Sans"/>
                          <a:ea typeface="Nunito Sans"/>
                          <a:cs typeface="Nunito Sans"/>
                          <a:sym typeface="Nunito Sans"/>
                        </a:rPr>
                        <a:t>Why are science-fiction movies so brilliant?</a:t>
                      </a:r>
                      <a:r>
                        <a:rPr lang="en-GB" sz="1600" b="0" dirty="0">
                          <a:solidFill>
                            <a:schemeClr val="dk1"/>
                          </a:solidFill>
                          <a:latin typeface="Nunito Sans"/>
                          <a:ea typeface="Nunito Sans"/>
                          <a:cs typeface="Nunito Sans"/>
                          <a:sym typeface="Nunito Sans"/>
                        </a:rPr>
                        <a:t>”</a:t>
                      </a:r>
                      <a:endParaRPr sz="160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sz="160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600" b="0" dirty="0">
                          <a:solidFill>
                            <a:schemeClr val="dk1"/>
                          </a:solidFill>
                          <a:latin typeface="Nunito Sans"/>
                          <a:ea typeface="Nunito Sans"/>
                          <a:cs typeface="Nunito Sans"/>
                          <a:sym typeface="Nunito Sans"/>
                        </a:rPr>
                        <a:t>This question would be </a:t>
                      </a:r>
                      <a:r>
                        <a:rPr lang="en-GB" sz="1600" b="0" u="sng" dirty="0">
                          <a:solidFill>
                            <a:schemeClr val="dk1"/>
                          </a:solidFill>
                          <a:latin typeface="Nunito Sans"/>
                          <a:ea typeface="Nunito Sans"/>
                          <a:cs typeface="Nunito Sans"/>
                          <a:sym typeface="Nunito Sans"/>
                        </a:rPr>
                        <a:t>                 </a:t>
                      </a:r>
                      <a:r>
                        <a:rPr lang="en-GB" sz="1600" b="0" dirty="0">
                          <a:solidFill>
                            <a:schemeClr val="dk1"/>
                          </a:solidFill>
                          <a:latin typeface="Nunito Sans"/>
                          <a:ea typeface="Nunito Sans"/>
                          <a:cs typeface="Nunito Sans"/>
                          <a:sym typeface="Nunito Sans"/>
                        </a:rPr>
                        <a:t>.</a:t>
                      </a:r>
                      <a:endParaRPr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graphicFrame>
        <p:nvGraphicFramePr>
          <p:cNvPr id="206" name="Google Shape;206;g257b45ffa35_0_116"/>
          <p:cNvGraphicFramePr/>
          <p:nvPr>
            <p:extLst>
              <p:ext uri="{D42A27DB-BD31-4B8C-83A1-F6EECF244321}">
                <p14:modId xmlns:p14="http://schemas.microsoft.com/office/powerpoint/2010/main" val="2324297906"/>
              </p:ext>
            </p:extLst>
          </p:nvPr>
        </p:nvGraphicFramePr>
        <p:xfrm>
          <a:off x="952500" y="2399850"/>
          <a:ext cx="7239000" cy="2191262"/>
        </p:xfrm>
        <a:graphic>
          <a:graphicData uri="http://schemas.openxmlformats.org/drawingml/2006/table">
            <a:tbl>
              <a:tblPr>
                <a:noFill/>
                <a:tableStyleId>{994BC017-F61B-4254-BFDF-90FF4D028248}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Sans"/>
                          <a:ea typeface="Nunito Sans"/>
                          <a:cs typeface="Nunito Sans"/>
                          <a:sym typeface="Nunito Sans"/>
                        </a:rPr>
                        <a:t>Unbiased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thinks this question is impartial</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Sans"/>
                          <a:ea typeface="Nunito Sans"/>
                          <a:cs typeface="Nunito Sans"/>
                          <a:sym typeface="Nunito Sans"/>
                        </a:rPr>
                        <a:t>Fair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lacks understanding of bias in questioning</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C)</a:t>
                      </a:r>
                      <a:r>
                        <a:rPr lang="en-GB" sz="1600" u="none" strike="noStrike" cap="none" dirty="0">
                          <a:solidFill>
                            <a:srgbClr val="00BC89"/>
                          </a:solidFill>
                          <a:latin typeface="Times New Roman"/>
                          <a:ea typeface="Times New Roman"/>
                          <a:cs typeface="Times New Roman"/>
                          <a:sym typeface="Times New Roman"/>
                        </a:rPr>
                        <a:t> </a:t>
                      </a:r>
                      <a:r>
                        <a:rPr lang="en-GB" sz="1600" dirty="0">
                          <a:solidFill>
                            <a:srgbClr val="00BC89"/>
                          </a:solidFill>
                          <a:latin typeface="Nunito Sans"/>
                          <a:ea typeface="Nunito Sans"/>
                          <a:cs typeface="Nunito Sans"/>
                          <a:sym typeface="Nunito Sans"/>
                        </a:rPr>
                        <a:t>Leading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rgbClr val="1C1C1C"/>
                          </a:solidFill>
                          <a:latin typeface="Nunito Sans"/>
                          <a:ea typeface="Nunito Sans"/>
                          <a:cs typeface="Nunito Sans"/>
                          <a:sym typeface="Nunito Sans"/>
                        </a:rPr>
                        <a:t>Insightful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lacks understanding why the data from this question would not be representative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Google Shape;175;g257b45ffa35_0_91">
            <a:extLst>
              <a:ext uri="{FF2B5EF4-FFF2-40B4-BE49-F238E27FC236}">
                <a16:creationId xmlns:a16="http://schemas.microsoft.com/office/drawing/2014/main" id="{1F082530-3957-999D-32E9-288DE5E56BB5}"/>
              </a:ext>
            </a:extLst>
          </p:cNvPr>
          <p:cNvSpPr txBox="1"/>
          <p:nvPr/>
        </p:nvSpPr>
        <p:spPr>
          <a:xfrm>
            <a:off x="169849" y="378100"/>
            <a:ext cx="473004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Data handling cycle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86" name="Google Shape;86;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87" name="Google Shape;87;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88" name="Google Shape;88;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Diagnostic questions are a quick and easy way of assessing your students’ knowledge and understanding of a particular topic. </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Students may be struggling with a given topic for a number of different reasons. Diagnostic questions can help to identify the particular misconception that the student has and help to determine the specific support they will need in order to improve.</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They are low stakes and support students developing metacognition around how their learning is progressing and what they need to do to improve further.</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p:txBody>
      </p:sp>
      <p:pic>
        <p:nvPicPr>
          <p:cNvPr id="89" name="Google Shape;89;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graphicFrame>
        <p:nvGraphicFramePr>
          <p:cNvPr id="212" name="Google Shape;212;g257b45ffa35_0_122"/>
          <p:cNvGraphicFramePr/>
          <p:nvPr>
            <p:extLst>
              <p:ext uri="{D42A27DB-BD31-4B8C-83A1-F6EECF244321}">
                <p14:modId xmlns:p14="http://schemas.microsoft.com/office/powerpoint/2010/main" val="1004961923"/>
              </p:ext>
            </p:extLst>
          </p:nvPr>
        </p:nvGraphicFramePr>
        <p:xfrm>
          <a:off x="108044" y="862525"/>
          <a:ext cx="8882075" cy="400079"/>
        </p:xfrm>
        <a:graphic>
          <a:graphicData uri="http://schemas.openxmlformats.org/drawingml/2006/table">
            <a:tbl>
              <a:tblPr firstRow="1" bandRow="1">
                <a:noFill/>
                <a:tableStyleId>{5F9E745C-67B4-42B6-B398-59B9A3CC99BF}</a:tableStyleId>
              </a:tblPr>
              <a:tblGrid>
                <a:gridCol w="8882075">
                  <a:extLst>
                    <a:ext uri="{9D8B030D-6E8A-4147-A177-3AD203B41FA5}">
                      <a16:colId xmlns:a16="http://schemas.microsoft.com/office/drawing/2014/main" val="20000"/>
                    </a:ext>
                  </a:extLst>
                </a:gridCol>
              </a:tblGrid>
              <a:tr h="40007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6) </a:t>
                      </a:r>
                      <a:r>
                        <a:rPr lang="en-GB" sz="1600" b="0" dirty="0">
                          <a:solidFill>
                            <a:schemeClr val="dk1"/>
                          </a:solidFill>
                          <a:latin typeface="Nunito"/>
                          <a:ea typeface="Nunito"/>
                          <a:cs typeface="Nunito"/>
                          <a:sym typeface="Nunito"/>
                        </a:rPr>
                        <a:t>What proportion of a population is used when conducting a census?</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2" name="Google Shape;175;g257b45ffa35_0_91">
            <a:extLst>
              <a:ext uri="{FF2B5EF4-FFF2-40B4-BE49-F238E27FC236}">
                <a16:creationId xmlns:a16="http://schemas.microsoft.com/office/drawing/2014/main" id="{D0F34200-B29A-D01A-5804-78693BA3D87D}"/>
              </a:ext>
            </a:extLst>
          </p:cNvPr>
          <p:cNvSpPr txBox="1"/>
          <p:nvPr/>
        </p:nvSpPr>
        <p:spPr>
          <a:xfrm>
            <a:off x="169849" y="378100"/>
            <a:ext cx="473004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Data handling cycle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13;g257b45ffa35_0_122">
            <a:extLst>
              <a:ext uri="{FF2B5EF4-FFF2-40B4-BE49-F238E27FC236}">
                <a16:creationId xmlns:a16="http://schemas.microsoft.com/office/drawing/2014/main" id="{BC919DE3-1286-66D5-4B0E-606B1F366704}"/>
              </a:ext>
            </a:extLst>
          </p:cNvPr>
          <p:cNvGraphicFramePr/>
          <p:nvPr>
            <p:extLst>
              <p:ext uri="{D42A27DB-BD31-4B8C-83A1-F6EECF244321}">
                <p14:modId xmlns:p14="http://schemas.microsoft.com/office/powerpoint/2010/main" val="1925104570"/>
              </p:ext>
            </p:extLst>
          </p:nvPr>
        </p:nvGraphicFramePr>
        <p:xfrm>
          <a:off x="952500" y="2183023"/>
          <a:ext cx="7239000" cy="1888812"/>
        </p:xfrm>
        <a:graphic>
          <a:graphicData uri="http://schemas.openxmlformats.org/drawingml/2006/table">
            <a:tbl>
              <a:tblPr>
                <a:noFill/>
                <a:tableStyleId>{994BC017-F61B-4254-BFDF-90FF4D028248}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A)</a:t>
                      </a:r>
                      <a:r>
                        <a:rPr lang="en-GB" sz="1600" u="none" strike="noStrike" cap="none" dirty="0">
                          <a:solidFill>
                            <a:srgbClr val="00BC89"/>
                          </a:solidFill>
                          <a:latin typeface="Times New Roman"/>
                          <a:ea typeface="Times New Roman"/>
                          <a:cs typeface="Times New Roman"/>
                          <a:sym typeface="Times New Roman"/>
                        </a:rPr>
                        <a:t> </a:t>
                      </a:r>
                      <a:r>
                        <a:rPr lang="en-GB" sz="1600" dirty="0">
                          <a:solidFill>
                            <a:srgbClr val="00BC89"/>
                          </a:solidFill>
                          <a:latin typeface="Nunito"/>
                          <a:ea typeface="Nunito"/>
                          <a:cs typeface="Nunito"/>
                          <a:sym typeface="Nunito"/>
                        </a:rPr>
                        <a:t>100%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At least 50%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thinks that a census has a lower bound</a:t>
                      </a: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Depends on the sampling method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does not understand the  difference between a census and a sample</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25% - 75%, depending on costs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does not know the definition of a census</a:t>
                      </a: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graphicFrame>
        <p:nvGraphicFramePr>
          <p:cNvPr id="219" name="Google Shape;219;g257b45ffa35_0_128"/>
          <p:cNvGraphicFramePr/>
          <p:nvPr>
            <p:extLst>
              <p:ext uri="{D42A27DB-BD31-4B8C-83A1-F6EECF244321}">
                <p14:modId xmlns:p14="http://schemas.microsoft.com/office/powerpoint/2010/main" val="4264059726"/>
              </p:ext>
            </p:extLst>
          </p:nvPr>
        </p:nvGraphicFramePr>
        <p:xfrm>
          <a:off x="108044" y="862525"/>
          <a:ext cx="8882075" cy="679948"/>
        </p:xfrm>
        <a:graphic>
          <a:graphicData uri="http://schemas.openxmlformats.org/drawingml/2006/table">
            <a:tbl>
              <a:tblPr firstRow="1" bandRow="1">
                <a:noFill/>
                <a:tableStyleId>{5F9E745C-67B4-42B6-B398-59B9A3CC99BF}</a:tableStyleId>
              </a:tblPr>
              <a:tblGrid>
                <a:gridCol w="8882075">
                  <a:extLst>
                    <a:ext uri="{9D8B030D-6E8A-4147-A177-3AD203B41FA5}">
                      <a16:colId xmlns:a16="http://schemas.microsoft.com/office/drawing/2014/main" val="20000"/>
                    </a:ext>
                  </a:extLst>
                </a:gridCol>
              </a:tblGrid>
              <a:tr h="679948">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7) Gill is investigating the popularity of musical genres over time.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Out of the sources of data that Gill uses, which one is the primary data?</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2" name="Google Shape;175;g257b45ffa35_0_91">
            <a:extLst>
              <a:ext uri="{FF2B5EF4-FFF2-40B4-BE49-F238E27FC236}">
                <a16:creationId xmlns:a16="http://schemas.microsoft.com/office/drawing/2014/main" id="{A1EEB01E-C69C-AE65-5055-04110AD2277D}"/>
              </a:ext>
            </a:extLst>
          </p:cNvPr>
          <p:cNvSpPr txBox="1"/>
          <p:nvPr/>
        </p:nvSpPr>
        <p:spPr>
          <a:xfrm>
            <a:off x="169849" y="378100"/>
            <a:ext cx="473004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Data handling cycle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20;g257b45ffa35_0_128">
            <a:extLst>
              <a:ext uri="{FF2B5EF4-FFF2-40B4-BE49-F238E27FC236}">
                <a16:creationId xmlns:a16="http://schemas.microsoft.com/office/drawing/2014/main" id="{192E38D9-075B-E07B-C4EE-A9FB8D062BD7}"/>
              </a:ext>
            </a:extLst>
          </p:cNvPr>
          <p:cNvGraphicFramePr/>
          <p:nvPr>
            <p:extLst>
              <p:ext uri="{D42A27DB-BD31-4B8C-83A1-F6EECF244321}">
                <p14:modId xmlns:p14="http://schemas.microsoft.com/office/powerpoint/2010/main" val="508980058"/>
              </p:ext>
            </p:extLst>
          </p:nvPr>
        </p:nvGraphicFramePr>
        <p:xfrm>
          <a:off x="544945" y="2181204"/>
          <a:ext cx="8054110" cy="2379794"/>
        </p:xfrm>
        <a:graphic>
          <a:graphicData uri="http://schemas.openxmlformats.org/drawingml/2006/table">
            <a:tbl>
              <a:tblPr>
                <a:noFill/>
                <a:tableStyleId>{994BC017-F61B-4254-BFDF-90FF4D028248}</a:tableStyleId>
              </a:tblPr>
              <a:tblGrid>
                <a:gridCol w="4027055">
                  <a:extLst>
                    <a:ext uri="{9D8B030D-6E8A-4147-A177-3AD203B41FA5}">
                      <a16:colId xmlns:a16="http://schemas.microsoft.com/office/drawing/2014/main" val="20000"/>
                    </a:ext>
                  </a:extLst>
                </a:gridCol>
                <a:gridCol w="4027055">
                  <a:extLst>
                    <a:ext uri="{9D8B030D-6E8A-4147-A177-3AD203B41FA5}">
                      <a16:colId xmlns:a16="http://schemas.microsoft.com/office/drawing/2014/main" val="20001"/>
                    </a:ext>
                  </a:extLst>
                </a:gridCol>
              </a:tblGrid>
              <a:tr h="58256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Sans"/>
                          <a:ea typeface="Nunito Sans"/>
                          <a:cs typeface="Nunito Sans"/>
                          <a:sym typeface="Nunito Sans"/>
                        </a:rPr>
                        <a:t>A detailed history from </a:t>
                      </a:r>
                      <a:r>
                        <a:rPr lang="en-GB" sz="1600" i="1" dirty="0">
                          <a:solidFill>
                            <a:schemeClr val="dk1"/>
                          </a:solidFill>
                          <a:latin typeface="Nunito Sans"/>
                          <a:ea typeface="Nunito Sans"/>
                          <a:cs typeface="Nunito Sans"/>
                          <a:sym typeface="Nunito Sans"/>
                        </a:rPr>
                        <a:t>Wikipedia</a:t>
                      </a:r>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Sans"/>
                          <a:ea typeface="Nunito Sans"/>
                          <a:cs typeface="Nunito Sans"/>
                          <a:sym typeface="Nunito Sans"/>
                        </a:rPr>
                        <a:t>Student does not understand the definition of primary data. This is secondary data as the data is collected from another source (Wikipedia).</a:t>
                      </a:r>
                      <a:endParaRPr lang="en-US"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Sans"/>
                          <a:ea typeface="Nunito Sans"/>
                          <a:cs typeface="Nunito Sans"/>
                          <a:sym typeface="Nunito Sans"/>
                        </a:rPr>
                        <a:t>Sales records from </a:t>
                      </a:r>
                      <a:r>
                        <a:rPr lang="en-GB" sz="1600" i="1" dirty="0" err="1">
                          <a:solidFill>
                            <a:schemeClr val="dk1"/>
                          </a:solidFill>
                          <a:latin typeface="Nunito Sans"/>
                          <a:ea typeface="Nunito Sans"/>
                          <a:cs typeface="Nunito Sans"/>
                          <a:sym typeface="Nunito Sans"/>
                        </a:rPr>
                        <a:t>Itunes</a:t>
                      </a:r>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Sans"/>
                          <a:ea typeface="Nunito Sans"/>
                          <a:cs typeface="Nunito Sans"/>
                          <a:sym typeface="Nunito Sans"/>
                        </a:rPr>
                        <a:t>Student does not understand the definition of primary data. This is secondary data as the data is collected from another source (</a:t>
                      </a:r>
                      <a:r>
                        <a:rPr lang="en-US" sz="1400" dirty="0" err="1">
                          <a:solidFill>
                            <a:schemeClr val="dk1"/>
                          </a:solidFill>
                          <a:latin typeface="Nunito Sans"/>
                          <a:ea typeface="Nunito Sans"/>
                          <a:cs typeface="Nunito Sans"/>
                          <a:sym typeface="Nunito Sans"/>
                        </a:rPr>
                        <a:t>Itunes</a:t>
                      </a:r>
                      <a:r>
                        <a:rPr lang="en-US" sz="1400" dirty="0">
                          <a:solidFill>
                            <a:schemeClr val="dk1"/>
                          </a:solidFill>
                          <a:latin typeface="Nunito Sans"/>
                          <a:ea typeface="Nunito Sans"/>
                          <a:cs typeface="Nunito Sans"/>
                          <a:sym typeface="Nunito Sans"/>
                        </a:rPr>
                        <a:t>).</a:t>
                      </a:r>
                      <a:endParaRPr lang="en-US"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703541">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Sans"/>
                          <a:ea typeface="Nunito Sans"/>
                          <a:cs typeface="Nunito Sans"/>
                          <a:sym typeface="Nunito Sans"/>
                        </a:rPr>
                        <a:t>Streaming records from </a:t>
                      </a:r>
                      <a:r>
                        <a:rPr lang="en-GB" sz="1600" i="1" dirty="0">
                          <a:solidFill>
                            <a:schemeClr val="dk1"/>
                          </a:solidFill>
                          <a:latin typeface="Nunito Sans"/>
                          <a:ea typeface="Nunito Sans"/>
                          <a:cs typeface="Nunito Sans"/>
                          <a:sym typeface="Nunito Sans"/>
                        </a:rPr>
                        <a:t>Spotify</a:t>
                      </a:r>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Sans"/>
                          <a:ea typeface="Nunito Sans"/>
                          <a:cs typeface="Nunito Sans"/>
                          <a:sym typeface="Nunito Sans"/>
                        </a:rPr>
                        <a:t>Student does not understand the definition of primary data. This is secondary data as the data is collected from another source (Spotify).</a:t>
                      </a:r>
                      <a:endParaRPr lang="en-US"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D)</a:t>
                      </a:r>
                      <a:r>
                        <a:rPr lang="en-GB" sz="1600" u="none" strike="noStrike" cap="none" dirty="0">
                          <a:solidFill>
                            <a:srgbClr val="00BC89"/>
                          </a:solidFill>
                          <a:latin typeface="Times New Roman"/>
                          <a:ea typeface="Times New Roman"/>
                          <a:cs typeface="Times New Roman"/>
                          <a:sym typeface="Times New Roman"/>
                        </a:rPr>
                        <a:t> </a:t>
                      </a:r>
                      <a:r>
                        <a:rPr lang="en-GB" sz="1600" dirty="0">
                          <a:solidFill>
                            <a:srgbClr val="00BC89"/>
                          </a:solidFill>
                          <a:latin typeface="Nunito Sans"/>
                          <a:ea typeface="Nunito Sans"/>
                          <a:cs typeface="Nunito Sans"/>
                          <a:sym typeface="Nunito Sans"/>
                        </a:rPr>
                        <a:t>Interviews conducted by Gill </a:t>
                      </a: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r>
                        <a:rPr lang="en-GB" sz="1400" dirty="0">
                          <a:solidFill>
                            <a:srgbClr val="00BC89"/>
                          </a:solidFill>
                          <a:latin typeface="Nunito Sans"/>
                          <a:ea typeface="Nunito Sans"/>
                          <a:cs typeface="Nunito Sans"/>
                          <a:sym typeface="Nunito Sans"/>
                        </a:rPr>
                        <a:t> </a:t>
                      </a: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graphicFrame>
        <p:nvGraphicFramePr>
          <p:cNvPr id="226" name="Google Shape;226;g257b45ffa35_0_134"/>
          <p:cNvGraphicFramePr/>
          <p:nvPr>
            <p:extLst>
              <p:ext uri="{D42A27DB-BD31-4B8C-83A1-F6EECF244321}">
                <p14:modId xmlns:p14="http://schemas.microsoft.com/office/powerpoint/2010/main" val="2305919454"/>
              </p:ext>
            </p:extLst>
          </p:nvPr>
        </p:nvGraphicFramePr>
        <p:xfrm>
          <a:off x="108044" y="862525"/>
          <a:ext cx="8882075" cy="707657"/>
        </p:xfrm>
        <a:graphic>
          <a:graphicData uri="http://schemas.openxmlformats.org/drawingml/2006/table">
            <a:tbl>
              <a:tblPr firstRow="1" bandRow="1">
                <a:noFill/>
                <a:tableStyleId>{5F9E745C-67B4-42B6-B398-59B9A3CC99BF}</a:tableStyleId>
              </a:tblPr>
              <a:tblGrid>
                <a:gridCol w="8882075">
                  <a:extLst>
                    <a:ext uri="{9D8B030D-6E8A-4147-A177-3AD203B41FA5}">
                      <a16:colId xmlns:a16="http://schemas.microsoft.com/office/drawing/2014/main" val="20000"/>
                    </a:ext>
                  </a:extLst>
                </a:gridCol>
              </a:tblGrid>
              <a:tr h="707657">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8) </a:t>
                      </a:r>
                      <a:r>
                        <a:rPr lang="en-GB" sz="1600" b="0" dirty="0">
                          <a:solidFill>
                            <a:schemeClr val="dk1"/>
                          </a:solidFill>
                          <a:latin typeface="Nunito"/>
                          <a:ea typeface="Nunito"/>
                          <a:cs typeface="Nunito"/>
                          <a:sym typeface="Nunito"/>
                        </a:rPr>
                        <a:t>Stevie is investigating opinions about the food served in the school canteen. </a:t>
                      </a:r>
                      <a:endParaRPr sz="1600" b="0" dirty="0">
                        <a:solidFill>
                          <a:schemeClr val="dk1"/>
                        </a:solidFill>
                        <a:latin typeface="Nunito"/>
                        <a:ea typeface="Nunito"/>
                        <a:cs typeface="Nunito"/>
                        <a:sym typeface="Nunito"/>
                      </a:endParaRP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     Which would be the best option for the number of participants that Stevie should ask?</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2" name="Google Shape;175;g257b45ffa35_0_91">
            <a:extLst>
              <a:ext uri="{FF2B5EF4-FFF2-40B4-BE49-F238E27FC236}">
                <a16:creationId xmlns:a16="http://schemas.microsoft.com/office/drawing/2014/main" id="{478340EC-B90A-5D55-5A9B-C33B96D03C56}"/>
              </a:ext>
            </a:extLst>
          </p:cNvPr>
          <p:cNvSpPr txBox="1"/>
          <p:nvPr/>
        </p:nvSpPr>
        <p:spPr>
          <a:xfrm>
            <a:off x="169849" y="378100"/>
            <a:ext cx="473004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Data handling cycle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27;g257b45ffa35_0_134">
            <a:extLst>
              <a:ext uri="{FF2B5EF4-FFF2-40B4-BE49-F238E27FC236}">
                <a16:creationId xmlns:a16="http://schemas.microsoft.com/office/drawing/2014/main" id="{741692CC-0F13-9DDE-8FC9-4C44CAD7261C}"/>
              </a:ext>
            </a:extLst>
          </p:cNvPr>
          <p:cNvGraphicFramePr/>
          <p:nvPr>
            <p:extLst>
              <p:ext uri="{D42A27DB-BD31-4B8C-83A1-F6EECF244321}">
                <p14:modId xmlns:p14="http://schemas.microsoft.com/office/powerpoint/2010/main" val="1759503530"/>
              </p:ext>
            </p:extLst>
          </p:nvPr>
        </p:nvGraphicFramePr>
        <p:xfrm>
          <a:off x="952500" y="2182363"/>
          <a:ext cx="7239000" cy="2379794"/>
        </p:xfrm>
        <a:graphic>
          <a:graphicData uri="http://schemas.openxmlformats.org/drawingml/2006/table">
            <a:tbl>
              <a:tblPr>
                <a:noFill/>
                <a:tableStyleId>{994BC017-F61B-4254-BFDF-90FF4D028248}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6763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3000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did not consider how feasible this sample size would be, and it may exceed the relevant population size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B)</a:t>
                      </a:r>
                      <a:r>
                        <a:rPr lang="en-GB" sz="1600" u="none" strike="noStrike" cap="none" dirty="0">
                          <a:solidFill>
                            <a:srgbClr val="00BC89"/>
                          </a:solidFill>
                          <a:latin typeface="Times New Roman"/>
                          <a:ea typeface="Times New Roman"/>
                          <a:cs typeface="Times New Roman"/>
                          <a:sym typeface="Times New Roman"/>
                        </a:rPr>
                        <a:t> </a:t>
                      </a:r>
                      <a:r>
                        <a:rPr lang="en-GB" sz="1600" dirty="0">
                          <a:solidFill>
                            <a:srgbClr val="00BC89"/>
                          </a:solidFill>
                          <a:latin typeface="Nunito"/>
                          <a:ea typeface="Nunito"/>
                          <a:cs typeface="Nunito"/>
                          <a:sym typeface="Nunito"/>
                        </a:rPr>
                        <a:t>30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559888">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3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does not understand that a sample size should be representative of the population as this could be too small.</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300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did not consider how practical or manageable this would be to carry out.</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graphicFrame>
        <p:nvGraphicFramePr>
          <p:cNvPr id="233" name="Google Shape;233;g257b45ffa35_0_140"/>
          <p:cNvGraphicFramePr/>
          <p:nvPr>
            <p:extLst>
              <p:ext uri="{D42A27DB-BD31-4B8C-83A1-F6EECF244321}">
                <p14:modId xmlns:p14="http://schemas.microsoft.com/office/powerpoint/2010/main" val="3123062776"/>
              </p:ext>
            </p:extLst>
          </p:nvPr>
        </p:nvGraphicFramePr>
        <p:xfrm>
          <a:off x="108044" y="862525"/>
          <a:ext cx="8882075" cy="707657"/>
        </p:xfrm>
        <a:graphic>
          <a:graphicData uri="http://schemas.openxmlformats.org/drawingml/2006/table">
            <a:tbl>
              <a:tblPr firstRow="1" bandRow="1">
                <a:noFill/>
                <a:tableStyleId>{5F9E745C-67B4-42B6-B398-59B9A3CC99BF}</a:tableStyleId>
              </a:tblPr>
              <a:tblGrid>
                <a:gridCol w="8882075">
                  <a:extLst>
                    <a:ext uri="{9D8B030D-6E8A-4147-A177-3AD203B41FA5}">
                      <a16:colId xmlns:a16="http://schemas.microsoft.com/office/drawing/2014/main" val="20000"/>
                    </a:ext>
                  </a:extLst>
                </a:gridCol>
              </a:tblGrid>
              <a:tr h="707657">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9) Finn is investigating usage of the local leisure centre. He is going to conduct a survey. </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Which of these options provides the best plan for when to conduct the survey?</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2" name="Google Shape;175;g257b45ffa35_0_91">
            <a:extLst>
              <a:ext uri="{FF2B5EF4-FFF2-40B4-BE49-F238E27FC236}">
                <a16:creationId xmlns:a16="http://schemas.microsoft.com/office/drawing/2014/main" id="{DDCFA788-4849-1853-A598-1F61D8F6CC4A}"/>
              </a:ext>
            </a:extLst>
          </p:cNvPr>
          <p:cNvSpPr txBox="1"/>
          <p:nvPr/>
        </p:nvSpPr>
        <p:spPr>
          <a:xfrm>
            <a:off x="169849" y="378100"/>
            <a:ext cx="473004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Data handling cycle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34;g257b45ffa35_0_140">
            <a:extLst>
              <a:ext uri="{FF2B5EF4-FFF2-40B4-BE49-F238E27FC236}">
                <a16:creationId xmlns:a16="http://schemas.microsoft.com/office/drawing/2014/main" id="{25C1F8CF-4545-43C4-AED6-D0A6E008A5B8}"/>
              </a:ext>
            </a:extLst>
          </p:cNvPr>
          <p:cNvGraphicFramePr/>
          <p:nvPr>
            <p:extLst>
              <p:ext uri="{D42A27DB-BD31-4B8C-83A1-F6EECF244321}">
                <p14:modId xmlns:p14="http://schemas.microsoft.com/office/powerpoint/2010/main" val="3055984577"/>
              </p:ext>
            </p:extLst>
          </p:nvPr>
        </p:nvGraphicFramePr>
        <p:xfrm>
          <a:off x="549564" y="1571909"/>
          <a:ext cx="8044872" cy="3185736"/>
        </p:xfrm>
        <a:graphic>
          <a:graphicData uri="http://schemas.openxmlformats.org/drawingml/2006/table">
            <a:tbl>
              <a:tblPr>
                <a:noFill/>
                <a:tableStyleId>{994BC017-F61B-4254-BFDF-90FF4D028248}</a:tableStyleId>
              </a:tblPr>
              <a:tblGrid>
                <a:gridCol w="4022436">
                  <a:extLst>
                    <a:ext uri="{9D8B030D-6E8A-4147-A177-3AD203B41FA5}">
                      <a16:colId xmlns:a16="http://schemas.microsoft.com/office/drawing/2014/main" val="20000"/>
                    </a:ext>
                  </a:extLst>
                </a:gridCol>
                <a:gridCol w="4022436">
                  <a:extLst>
                    <a:ext uri="{9D8B030D-6E8A-4147-A177-3AD203B41FA5}">
                      <a16:colId xmlns:a16="http://schemas.microsoft.com/office/drawing/2014/main" val="20001"/>
                    </a:ext>
                  </a:extLst>
                </a:gridCol>
              </a:tblGrid>
              <a:tr h="88070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Sans"/>
                          <a:ea typeface="Nunito Sans"/>
                          <a:cs typeface="Nunito Sans"/>
                          <a:sym typeface="Nunito Sans"/>
                        </a:rPr>
                        <a:t>On Saturday morning as soon as the centre opens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does not understand that a sample size should be representative of the population. This sample could be too specific</a:t>
                      </a:r>
                      <a:endParaRPr lang="en-US"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Sans"/>
                          <a:ea typeface="Nunito Sans"/>
                          <a:cs typeface="Nunito Sans"/>
                          <a:sym typeface="Nunito Sans"/>
                        </a:rPr>
                        <a:t>At lunch time, Monday to Friday </a:t>
                      </a:r>
                      <a:endParaRPr sz="1600" dirty="0">
                        <a:solidFill>
                          <a:schemeClr val="dk1"/>
                        </a:solidFill>
                        <a:latin typeface="Nunito Sans"/>
                        <a:ea typeface="Nunito Sans"/>
                        <a:cs typeface="Nunito Sans"/>
                        <a:sym typeface="Nunito Sans"/>
                      </a:endParaRPr>
                    </a:p>
                    <a:p>
                      <a:pPr marL="0" marR="0" lvl="0" indent="0" algn="l" defTabSz="914400" rtl="0" eaLnBrk="1" fontAlgn="auto" latinLnBrk="0" hangingPunct="1">
                        <a:lnSpc>
                          <a:spcPct val="115000"/>
                        </a:lnSpc>
                        <a:spcBef>
                          <a:spcPts val="0"/>
                        </a:spcBef>
                        <a:spcAft>
                          <a:spcPts val="0"/>
                        </a:spcAft>
                        <a:buClr>
                          <a:srgbClr val="000000"/>
                        </a:buClr>
                        <a:buSzPts val="1600"/>
                        <a:buFont typeface="Arial"/>
                        <a:buNone/>
                        <a:tabLst/>
                        <a:defRPr/>
                      </a:pPr>
                      <a:r>
                        <a:rPr lang="en-US" sz="1400" dirty="0">
                          <a:solidFill>
                            <a:schemeClr val="dk1"/>
                          </a:solidFill>
                          <a:latin typeface="Nunito"/>
                          <a:ea typeface="Nunito"/>
                          <a:cs typeface="Nunito"/>
                          <a:sym typeface="Nunito"/>
                        </a:rPr>
                        <a:t>Student does not understand that a sample size should be representative of the population as this</a:t>
                      </a:r>
                      <a:r>
                        <a:rPr lang="en-GB" sz="1400" dirty="0">
                          <a:solidFill>
                            <a:schemeClr val="dk1"/>
                          </a:solidFill>
                          <a:latin typeface="Nunito"/>
                          <a:ea typeface="Nunito"/>
                          <a:cs typeface="Nunito"/>
                          <a:sym typeface="Nunito"/>
                        </a:rPr>
                        <a:t> option </a:t>
                      </a:r>
                      <a:r>
                        <a:rPr lang="en-GB" sz="1400" dirty="0">
                          <a:solidFill>
                            <a:schemeClr val="dk1"/>
                          </a:solidFill>
                          <a:latin typeface="Nunito Sans"/>
                          <a:ea typeface="Nunito Sans"/>
                          <a:cs typeface="Nunito Sans"/>
                          <a:sym typeface="Nunito Sans"/>
                        </a:rPr>
                        <a:t>may only include people likely to be visiting due to lifestyle constraints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88070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C)</a:t>
                      </a:r>
                      <a:r>
                        <a:rPr lang="en-GB" sz="1600" u="none" strike="noStrike" cap="none" dirty="0">
                          <a:solidFill>
                            <a:srgbClr val="00BC89"/>
                          </a:solidFill>
                          <a:latin typeface="Times New Roman"/>
                          <a:ea typeface="Times New Roman"/>
                          <a:cs typeface="Times New Roman"/>
                          <a:sym typeface="Times New Roman"/>
                        </a:rPr>
                        <a:t> </a:t>
                      </a:r>
                      <a:r>
                        <a:rPr lang="en-GB" sz="1600" dirty="0">
                          <a:solidFill>
                            <a:srgbClr val="00BC89"/>
                          </a:solidFill>
                          <a:latin typeface="Nunito Sans"/>
                          <a:ea typeface="Nunito Sans"/>
                          <a:cs typeface="Nunito Sans"/>
                          <a:sym typeface="Nunito Sans"/>
                        </a:rPr>
                        <a:t>At different times of day throughout the week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rgbClr val="1C1C1C"/>
                          </a:solidFill>
                          <a:latin typeface="Nunito Sans"/>
                          <a:ea typeface="Nunito Sans"/>
                          <a:cs typeface="Nunito Sans"/>
                          <a:sym typeface="Nunito Sans"/>
                        </a:rPr>
                        <a:t>As people are leaving the </a:t>
                      </a:r>
                      <a:r>
                        <a:rPr lang="en-GB" sz="1600" i="1" dirty="0" err="1">
                          <a:solidFill>
                            <a:srgbClr val="1C1C1C"/>
                          </a:solidFill>
                          <a:latin typeface="Nunito Sans"/>
                          <a:ea typeface="Nunito Sans"/>
                          <a:cs typeface="Nunito Sans"/>
                          <a:sym typeface="Nunito Sans"/>
                        </a:rPr>
                        <a:t>SwimFit</a:t>
                      </a:r>
                      <a:r>
                        <a:rPr lang="en-GB" sz="1600" i="1" dirty="0">
                          <a:solidFill>
                            <a:srgbClr val="1C1C1C"/>
                          </a:solidFill>
                          <a:latin typeface="Nunito Sans"/>
                          <a:ea typeface="Nunito Sans"/>
                          <a:cs typeface="Nunito Sans"/>
                          <a:sym typeface="Nunito Sans"/>
                        </a:rPr>
                        <a:t> </a:t>
                      </a:r>
                      <a:r>
                        <a:rPr lang="en-GB" sz="1600" dirty="0">
                          <a:solidFill>
                            <a:srgbClr val="1C1C1C"/>
                          </a:solidFill>
                          <a:latin typeface="Nunito Sans"/>
                          <a:ea typeface="Nunito Sans"/>
                          <a:cs typeface="Nunito Sans"/>
                          <a:sym typeface="Nunito Sans"/>
                        </a:rPr>
                        <a:t>session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does not understand that a sample size should be representative of the population as this</a:t>
                      </a:r>
                      <a:r>
                        <a:rPr lang="en-GB" sz="1400" dirty="0">
                          <a:solidFill>
                            <a:schemeClr val="dk1"/>
                          </a:solidFill>
                          <a:latin typeface="Nunito"/>
                          <a:ea typeface="Nunito"/>
                          <a:cs typeface="Nunito"/>
                          <a:sym typeface="Nunito"/>
                        </a:rPr>
                        <a:t> option </a:t>
                      </a:r>
                      <a:r>
                        <a:rPr lang="en-GB" sz="1400" dirty="0">
                          <a:solidFill>
                            <a:srgbClr val="1C1C1C"/>
                          </a:solidFill>
                          <a:latin typeface="Nunito Sans"/>
                          <a:ea typeface="Nunito Sans"/>
                          <a:cs typeface="Nunito Sans"/>
                          <a:sym typeface="Nunito Sans"/>
                        </a:rPr>
                        <a:t>includes only those with a particular activity preference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graphicFrame>
        <p:nvGraphicFramePr>
          <p:cNvPr id="240" name="Google Shape;240;g257b45ffa35_0_146"/>
          <p:cNvGraphicFramePr/>
          <p:nvPr>
            <p:extLst>
              <p:ext uri="{D42A27DB-BD31-4B8C-83A1-F6EECF244321}">
                <p14:modId xmlns:p14="http://schemas.microsoft.com/office/powerpoint/2010/main" val="2795458033"/>
              </p:ext>
            </p:extLst>
          </p:nvPr>
        </p:nvGraphicFramePr>
        <p:xfrm>
          <a:off x="108044" y="862525"/>
          <a:ext cx="8882075" cy="3682150"/>
        </p:xfrm>
        <a:graphic>
          <a:graphicData uri="http://schemas.openxmlformats.org/drawingml/2006/table">
            <a:tbl>
              <a:tblPr firstRow="1" bandRow="1">
                <a:noFill/>
                <a:tableStyleId>{5F9E745C-67B4-42B6-B398-59B9A3CC99BF}</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62125">
                <a:tc gridSpan="5">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10)  </a:t>
                      </a:r>
                      <a:r>
                        <a:rPr lang="en-GB" sz="1600" b="0" dirty="0">
                          <a:solidFill>
                            <a:schemeClr val="dk1"/>
                          </a:solidFill>
                          <a:latin typeface="Nunito"/>
                          <a:ea typeface="Nunito"/>
                          <a:cs typeface="Nunito"/>
                          <a:sym typeface="Nunito"/>
                        </a:rPr>
                        <a:t>Sal is investigating the change in daily maximum temperature in 50 cities around the  </a:t>
                      </a:r>
                      <a:endParaRPr sz="1600" b="0" dirty="0">
                        <a:solidFill>
                          <a:schemeClr val="dk1"/>
                        </a:solidFill>
                        <a:latin typeface="Nunito"/>
                        <a:ea typeface="Nunito"/>
                        <a:cs typeface="Nunito"/>
                        <a:sym typeface="Nunito"/>
                      </a:endParaRP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        world over the past century. Sal’s hypothesis is,</a:t>
                      </a:r>
                      <a:endParaRPr sz="1600" b="0" dirty="0">
                        <a:solidFill>
                          <a:schemeClr val="dk1"/>
                        </a:solidFill>
                        <a:latin typeface="Nunito"/>
                        <a:ea typeface="Nunito"/>
                        <a:cs typeface="Nunito"/>
                        <a:sym typeface="Nunito"/>
                      </a:endParaRPr>
                    </a:p>
                    <a:p>
                      <a:pPr marL="0" lvl="0" indent="0" algn="l" rtl="0">
                        <a:lnSpc>
                          <a:spcPct val="115000"/>
                        </a:lnSpc>
                        <a:spcBef>
                          <a:spcPts val="0"/>
                        </a:spcBef>
                        <a:spcAft>
                          <a:spcPts val="0"/>
                        </a:spcAft>
                        <a:buNone/>
                      </a:pPr>
                      <a:endParaRPr sz="600" b="0" dirty="0">
                        <a:solidFill>
                          <a:schemeClr val="dk1"/>
                        </a:solidFill>
                        <a:latin typeface="Arial"/>
                        <a:ea typeface="Arial"/>
                        <a:cs typeface="Arial"/>
                        <a:sym typeface="Arial"/>
                      </a:endParaRPr>
                    </a:p>
                    <a:p>
                      <a:pPr marL="0" lvl="0" indent="0" algn="l" rtl="0">
                        <a:lnSpc>
                          <a:spcPct val="115000"/>
                        </a:lnSpc>
                        <a:spcBef>
                          <a:spcPts val="0"/>
                        </a:spcBef>
                        <a:spcAft>
                          <a:spcPts val="0"/>
                        </a:spcAft>
                        <a:buNone/>
                      </a:pPr>
                      <a:r>
                        <a:rPr lang="en-GB" sz="1600" b="0" dirty="0">
                          <a:solidFill>
                            <a:schemeClr val="dk1"/>
                          </a:solidFill>
                          <a:latin typeface="Nunito Sans"/>
                          <a:ea typeface="Nunito Sans"/>
                          <a:cs typeface="Nunito Sans"/>
                          <a:sym typeface="Nunito Sans"/>
                        </a:rPr>
                        <a:t>                         “</a:t>
                      </a:r>
                      <a:r>
                        <a:rPr lang="en-GB" sz="1600" b="0" i="1" dirty="0">
                          <a:solidFill>
                            <a:schemeClr val="dk1"/>
                          </a:solidFill>
                          <a:latin typeface="Nunito Sans"/>
                          <a:ea typeface="Nunito Sans"/>
                          <a:cs typeface="Nunito Sans"/>
                          <a:sym typeface="Nunito Sans"/>
                        </a:rPr>
                        <a:t>Daily maximum temperature has increased over the past century</a:t>
                      </a:r>
                      <a:r>
                        <a:rPr lang="en-GB" sz="1600" b="0" dirty="0">
                          <a:solidFill>
                            <a:schemeClr val="dk1"/>
                          </a:solidFill>
                          <a:latin typeface="Nunito Sans"/>
                          <a:ea typeface="Nunito Sans"/>
                          <a:cs typeface="Nunito Sans"/>
                          <a:sym typeface="Nunito Sans"/>
                        </a:rPr>
                        <a:t>.”</a:t>
                      </a:r>
                      <a:endParaRPr sz="160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sz="60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600" b="0" dirty="0">
                          <a:solidFill>
                            <a:schemeClr val="dk1"/>
                          </a:solidFill>
                          <a:latin typeface="Nunito Sans"/>
                          <a:ea typeface="Nunito Sans"/>
                          <a:cs typeface="Nunito Sans"/>
                          <a:sym typeface="Nunito Sans"/>
                        </a:rPr>
                        <a:t>        What is the dependent variable in this investigation?</a:t>
                      </a:r>
                      <a:endParaRPr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219100">
                <a:tc gridSpan="3">
                  <a:txBody>
                    <a:bodyPr/>
                    <a:lstStyle/>
                    <a:p>
                      <a:pPr marL="0" marR="0" lvl="0" indent="0" algn="l" rtl="0">
                        <a:lnSpc>
                          <a:spcPct val="115000"/>
                        </a:lnSpc>
                        <a:spcBef>
                          <a:spcPts val="0"/>
                        </a:spcBef>
                        <a:spcAft>
                          <a:spcPts val="0"/>
                        </a:spcAft>
                        <a:buClr>
                          <a:srgbClr val="000000"/>
                        </a:buClr>
                        <a:buSzPts val="1600"/>
                        <a:buFont typeface="Arial"/>
                        <a:buNone/>
                      </a:pPr>
                      <a:endParaRPr sz="1600" u="none" strike="noStrike" cap="none"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dirty="0">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600"/>
                        <a:buFont typeface="Arial"/>
                        <a:buNone/>
                      </a:pPr>
                      <a:r>
                        <a:rPr lang="en-GB" sz="1600" u="none" strike="noStrike" cap="none" dirty="0">
                          <a:solidFill>
                            <a:srgbClr val="000000"/>
                          </a:solidFill>
                          <a:latin typeface="Nunito Sans"/>
                          <a:ea typeface="Nunito Sans"/>
                          <a:cs typeface="Nunito Sans"/>
                          <a:sym typeface="Nunito Sans"/>
                        </a:rPr>
                        <a:t> </a:t>
                      </a: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sp>
        <p:nvSpPr>
          <p:cNvPr id="2" name="Google Shape;175;g257b45ffa35_0_91">
            <a:extLst>
              <a:ext uri="{FF2B5EF4-FFF2-40B4-BE49-F238E27FC236}">
                <a16:creationId xmlns:a16="http://schemas.microsoft.com/office/drawing/2014/main" id="{EAB6E15E-EB11-055C-F538-702F01C4D75C}"/>
              </a:ext>
            </a:extLst>
          </p:cNvPr>
          <p:cNvSpPr txBox="1"/>
          <p:nvPr/>
        </p:nvSpPr>
        <p:spPr>
          <a:xfrm>
            <a:off x="169849" y="378100"/>
            <a:ext cx="473004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Data handling cycle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41;g257b45ffa35_0_146">
            <a:extLst>
              <a:ext uri="{FF2B5EF4-FFF2-40B4-BE49-F238E27FC236}">
                <a16:creationId xmlns:a16="http://schemas.microsoft.com/office/drawing/2014/main" id="{3186B78B-BCE0-7B74-433A-34C034D510B6}"/>
              </a:ext>
            </a:extLst>
          </p:cNvPr>
          <p:cNvGraphicFramePr/>
          <p:nvPr>
            <p:extLst>
              <p:ext uri="{D42A27DB-BD31-4B8C-83A1-F6EECF244321}">
                <p14:modId xmlns:p14="http://schemas.microsoft.com/office/powerpoint/2010/main" val="888484729"/>
              </p:ext>
            </p:extLst>
          </p:nvPr>
        </p:nvGraphicFramePr>
        <p:xfrm>
          <a:off x="952499" y="2370834"/>
          <a:ext cx="7239000" cy="2134176"/>
        </p:xfrm>
        <a:graphic>
          <a:graphicData uri="http://schemas.openxmlformats.org/drawingml/2006/table">
            <a:tbl>
              <a:tblPr>
                <a:noFill/>
                <a:tableStyleId>{994BC017-F61B-4254-BFDF-90FF4D028248}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Passage of time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confused dependent and independent variables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r>
                        <a:rPr lang="en-GB" sz="1600" u="none" strike="noStrike" cap="none" dirty="0">
                          <a:solidFill>
                            <a:schemeClr val="dk1"/>
                          </a:solidFill>
                          <a:latin typeface="Nunito"/>
                          <a:ea typeface="Times New Roman"/>
                          <a:cs typeface="Times New Roman"/>
                          <a:sym typeface="Nunito"/>
                        </a:rPr>
                        <a:t>C</a:t>
                      </a:r>
                      <a:r>
                        <a:rPr lang="en-GB" sz="1600" dirty="0">
                          <a:solidFill>
                            <a:schemeClr val="dk1"/>
                          </a:solidFill>
                          <a:latin typeface="Nunito"/>
                          <a:ea typeface="Nunito"/>
                          <a:cs typeface="Nunito"/>
                          <a:sym typeface="Nunito"/>
                        </a:rPr>
                        <a:t>ity </a:t>
                      </a:r>
                      <a:endParaRPr sz="1600" dirty="0">
                        <a:solidFill>
                          <a:schemeClr val="dk1"/>
                        </a:solidFill>
                        <a:latin typeface="Nunito"/>
                        <a:ea typeface="Nunito"/>
                        <a:cs typeface="Nunito"/>
                        <a:sym typeface="Nunito"/>
                      </a:endParaRPr>
                    </a:p>
                    <a:p>
                      <a:pPr marL="0" marR="0" lvl="0" indent="0" algn="l" defTabSz="914400" rtl="0" eaLnBrk="1" fontAlgn="auto" latinLnBrk="0" hangingPunct="1">
                        <a:lnSpc>
                          <a:spcPct val="115000"/>
                        </a:lnSpc>
                        <a:spcBef>
                          <a:spcPts val="0"/>
                        </a:spcBef>
                        <a:spcAft>
                          <a:spcPts val="0"/>
                        </a:spcAft>
                        <a:buClr>
                          <a:srgbClr val="000000"/>
                        </a:buClr>
                        <a:buSzPts val="1600"/>
                        <a:buFont typeface="Arial"/>
                        <a:buNone/>
                        <a:tabLst/>
                        <a:defRPr/>
                      </a:pPr>
                      <a:r>
                        <a:rPr lang="en-US" sz="1400" dirty="0">
                          <a:solidFill>
                            <a:schemeClr val="dk1"/>
                          </a:solidFill>
                          <a:latin typeface="Nunito"/>
                          <a:ea typeface="Nunito"/>
                          <a:cs typeface="Nunito"/>
                          <a:sym typeface="Nunito"/>
                        </a:rPr>
                        <a:t>Student confused dependent and independent variables; </a:t>
                      </a:r>
                      <a:r>
                        <a:rPr lang="en-GB" sz="1400" dirty="0">
                          <a:solidFill>
                            <a:schemeClr val="dk1"/>
                          </a:solidFill>
                          <a:latin typeface="Nunito"/>
                          <a:ea typeface="Nunito"/>
                          <a:cs typeface="Nunito"/>
                          <a:sym typeface="Nunito"/>
                        </a:rPr>
                        <a:t>the city is chosen so it is an independent variable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50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assumed the answer should be a numerical value</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D)</a:t>
                      </a:r>
                      <a:r>
                        <a:rPr lang="en-GB" sz="1600" u="none" strike="noStrike" cap="none" dirty="0">
                          <a:solidFill>
                            <a:srgbClr val="00BC89"/>
                          </a:solidFill>
                          <a:latin typeface="Times New Roman"/>
                          <a:ea typeface="Times New Roman"/>
                          <a:cs typeface="Times New Roman"/>
                          <a:sym typeface="Times New Roman"/>
                        </a:rPr>
                        <a:t> </a:t>
                      </a:r>
                      <a:r>
                        <a:rPr lang="en-GB" sz="1600" dirty="0">
                          <a:solidFill>
                            <a:srgbClr val="00BC89"/>
                          </a:solidFill>
                          <a:latin typeface="Nunito"/>
                          <a:ea typeface="Nunito"/>
                          <a:cs typeface="Nunito"/>
                          <a:sym typeface="Nunito"/>
                        </a:rPr>
                        <a:t>Temperature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95" name="Google Shape;95;p4"/>
          <p:cNvSpPr txBox="1"/>
          <p:nvPr/>
        </p:nvSpPr>
        <p:spPr>
          <a:xfrm>
            <a:off x="80049" y="920867"/>
            <a:ext cx="8468691" cy="2931286"/>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There are </a:t>
            </a:r>
            <a:r>
              <a:rPr lang="en-GB" sz="1200" dirty="0">
                <a:solidFill>
                  <a:srgbClr val="1C1C1C"/>
                </a:solidFill>
                <a:latin typeface="Nunito Sans"/>
                <a:ea typeface="Nunito Sans"/>
                <a:cs typeface="Nunito Sans"/>
                <a:sym typeface="Nunito Sans"/>
              </a:rPr>
              <a:t>1</a:t>
            </a:r>
            <a:r>
              <a:rPr lang="en-GB" sz="1200" b="0" i="0" u="none" strike="noStrike" cap="none" dirty="0">
                <a:solidFill>
                  <a:srgbClr val="1C1C1C"/>
                </a:solidFill>
                <a:latin typeface="Nunito Sans"/>
                <a:ea typeface="Nunito Sans"/>
                <a:cs typeface="Nunito Sans"/>
                <a:sym typeface="Nunito Sans"/>
              </a:rPr>
              <a:t>0 multiple choice questions, each designed to assess each of the key skills required to master the </a:t>
            </a:r>
            <a:r>
              <a:rPr lang="en-GB" sz="1200" b="1" i="0" u="none" strike="noStrike" cap="none" dirty="0">
                <a:solidFill>
                  <a:srgbClr val="1C1C1C"/>
                </a:solidFill>
                <a:latin typeface="Nunito Sans"/>
                <a:ea typeface="Nunito Sans"/>
                <a:cs typeface="Nunito Sans"/>
                <a:sym typeface="Nunito Sans"/>
              </a:rPr>
              <a:t>data handling cycle</a:t>
            </a:r>
            <a:r>
              <a:rPr lang="en-GB" sz="1200" b="0" i="0" u="none" strike="noStrike" cap="none" dirty="0">
                <a:solidFill>
                  <a:srgbClr val="1C1C1C"/>
                </a:solidFill>
                <a:latin typeface="Nunito Sans"/>
                <a:ea typeface="Nunito Sans"/>
                <a:cs typeface="Nunito Sans"/>
                <a:sym typeface="Nunito Sans"/>
              </a:rPr>
              <a:t>. </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Each question has </a:t>
            </a:r>
            <a:r>
              <a:rPr lang="en-GB" sz="1200" b="1" i="0" u="none" strike="noStrike" cap="none" dirty="0">
                <a:solidFill>
                  <a:srgbClr val="1C1C1C"/>
                </a:solidFill>
                <a:latin typeface="Nunito Sans"/>
                <a:ea typeface="Nunito Sans"/>
                <a:cs typeface="Nunito Sans"/>
                <a:sym typeface="Nunito Sans"/>
              </a:rPr>
              <a:t>one correct answer </a:t>
            </a:r>
            <a:r>
              <a:rPr lang="en-GB" sz="1200" b="0" i="0" u="none" strike="noStrike" cap="none" dirty="0">
                <a:solidFill>
                  <a:srgbClr val="1C1C1C"/>
                </a:solidFill>
                <a:latin typeface="Nunito Sans"/>
                <a:ea typeface="Nunito Sans"/>
                <a:cs typeface="Nunito Sans"/>
                <a:sym typeface="Nunito Sans"/>
              </a:rPr>
              <a:t>and </a:t>
            </a:r>
            <a:r>
              <a:rPr lang="en-GB" sz="1200" b="1" i="0" u="none" strike="noStrike" cap="none" dirty="0">
                <a:solidFill>
                  <a:srgbClr val="1C1C1C"/>
                </a:solidFill>
                <a:latin typeface="Nunito Sans"/>
                <a:ea typeface="Nunito Sans"/>
                <a:cs typeface="Nunito Sans"/>
                <a:sym typeface="Nunito Sans"/>
              </a:rPr>
              <a:t>three carefully chosen incorrect answers </a:t>
            </a:r>
            <a:r>
              <a:rPr lang="en-GB" sz="1200" b="0" i="0" u="none" strike="noStrike" cap="none" dirty="0">
                <a:solidFill>
                  <a:srgbClr val="1C1C1C"/>
                </a:solidFill>
                <a:latin typeface="Nunito Sans"/>
                <a:ea typeface="Nunito Sans"/>
                <a:cs typeface="Nunito Sans"/>
                <a:sym typeface="Nunito Sans"/>
              </a:rPr>
              <a:t>that are designed to identify and highlight fundamental misconceptions, including: </a:t>
            </a:r>
            <a:r>
              <a:rPr lang="en-GB" sz="1200" b="1" i="0" u="none" strike="noStrike" cap="none" dirty="0">
                <a:solidFill>
                  <a:srgbClr val="1C1C1C"/>
                </a:solidFill>
                <a:latin typeface="Nunito Sans"/>
                <a:ea typeface="Nunito Sans"/>
                <a:cs typeface="Nunito Sans"/>
                <a:sym typeface="Nunito Sans"/>
              </a:rPr>
              <a:t>Confusing independent and dependent data</a:t>
            </a:r>
            <a:r>
              <a:rPr lang="en-GB" sz="1200" b="0" i="0" u="none" strike="noStrike" cap="none" dirty="0">
                <a:solidFill>
                  <a:srgbClr val="1C1C1C"/>
                </a:solidFill>
                <a:latin typeface="Nunito Sans"/>
                <a:ea typeface="Nunito Sans"/>
                <a:cs typeface="Nunito Sans"/>
                <a:sym typeface="Nunito Sans"/>
              </a:rPr>
              <a:t>, </a:t>
            </a:r>
            <a:r>
              <a:rPr lang="en-GB" sz="1200" b="1" i="0" u="none" strike="noStrike" cap="none" dirty="0">
                <a:solidFill>
                  <a:srgbClr val="1C1C1C"/>
                </a:solidFill>
                <a:latin typeface="Nunito Sans"/>
                <a:ea typeface="Nunito Sans"/>
                <a:cs typeface="Nunito Sans"/>
                <a:sym typeface="Nunito Sans"/>
              </a:rPr>
              <a:t>Confusing primary and secondary data</a:t>
            </a:r>
            <a:r>
              <a:rPr lang="en-GB" sz="1200" b="0" i="0" u="none" strike="noStrike" cap="none" dirty="0">
                <a:solidFill>
                  <a:srgbClr val="1C1C1C"/>
                </a:solidFill>
                <a:latin typeface="Nunito Sans"/>
                <a:ea typeface="Nunito Sans"/>
                <a:cs typeface="Nunito Sans"/>
                <a:sym typeface="Nunito Sans"/>
              </a:rPr>
              <a:t>, </a:t>
            </a:r>
            <a:r>
              <a:rPr lang="en-GB" sz="1200" b="1" i="0" u="none" strike="noStrike" cap="none" dirty="0">
                <a:solidFill>
                  <a:srgbClr val="1C1C1C"/>
                </a:solidFill>
                <a:latin typeface="Nunito Sans"/>
                <a:ea typeface="Nunito Sans"/>
                <a:cs typeface="Nunito Sans"/>
                <a:sym typeface="Nunito Sans"/>
              </a:rPr>
              <a:t>Sample size</a:t>
            </a:r>
            <a:r>
              <a:rPr lang="en-GB" sz="1200" b="0" i="0" u="none" strike="noStrike" cap="none" dirty="0">
                <a:solidFill>
                  <a:srgbClr val="1C1C1C"/>
                </a:solidFill>
                <a:latin typeface="Nunito Sans"/>
                <a:ea typeface="Nunito Sans"/>
                <a:cs typeface="Nunito Sans"/>
                <a:sym typeface="Nunito Sans"/>
              </a:rPr>
              <a:t>, and </a:t>
            </a:r>
            <a:r>
              <a:rPr lang="en-GB" sz="1200" b="1" i="0" u="none" strike="noStrike" cap="none" dirty="0">
                <a:solidFill>
                  <a:srgbClr val="1C1C1C"/>
                </a:solidFill>
                <a:latin typeface="Nunito Sans"/>
                <a:ea typeface="Nunito Sans"/>
                <a:cs typeface="Nunito Sans"/>
                <a:sym typeface="Nunito Sans"/>
              </a:rPr>
              <a:t>Key definitions e.g., bias, leading and census</a:t>
            </a:r>
            <a:r>
              <a:rPr lang="en-GB" sz="1200" b="0" i="0" u="none" strike="noStrike" cap="none" dirty="0">
                <a:solidFill>
                  <a:srgbClr val="1C1C1C"/>
                </a:solidFill>
                <a:latin typeface="Nunito Sans"/>
                <a:ea typeface="Nunito Sans"/>
                <a:cs typeface="Nunito Sans"/>
                <a:sym typeface="Nunito Sans"/>
              </a:rPr>
              <a:t>. </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When answering these questions, students should be </a:t>
            </a:r>
            <a:r>
              <a:rPr lang="en-GB" sz="1200" b="1" i="0" u="none" strike="noStrike" cap="none" dirty="0">
                <a:solidFill>
                  <a:srgbClr val="1C1C1C"/>
                </a:solidFill>
                <a:latin typeface="Nunito Sans"/>
                <a:ea typeface="Nunito Sans"/>
                <a:cs typeface="Nunito Sans"/>
                <a:sym typeface="Nunito Sans"/>
              </a:rPr>
              <a:t>encouraged to explain why they have chosen a particular answer</a:t>
            </a:r>
            <a:r>
              <a:rPr lang="en-GB" sz="1200" b="0" i="0" u="none" strike="noStrike" cap="none" dirty="0">
                <a:solidFill>
                  <a:srgbClr val="1C1C1C"/>
                </a:solidFill>
                <a:latin typeface="Nunito Sans"/>
                <a:ea typeface="Nunito Sans"/>
                <a:cs typeface="Nunito Sans"/>
                <a:sym typeface="Nunito Sans"/>
              </a:rPr>
              <a:t>, and why the other three answers are incorrect. This can be done verbally in small groups, or written down on the worksheet or in their books.</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This resource has been designed to be as </a:t>
            </a:r>
            <a:r>
              <a:rPr lang="en-GB" sz="1200" b="1" i="0" u="none" strike="noStrike" cap="none" dirty="0">
                <a:solidFill>
                  <a:srgbClr val="1C1C1C"/>
                </a:solidFill>
                <a:latin typeface="Nunito Sans"/>
                <a:ea typeface="Nunito Sans"/>
                <a:cs typeface="Nunito Sans"/>
                <a:sym typeface="Nunito Sans"/>
              </a:rPr>
              <a:t>flexible</a:t>
            </a:r>
            <a:r>
              <a:rPr lang="en-GB" sz="1200" b="0" i="0" u="none" strike="noStrike" cap="none" dirty="0">
                <a:solidFill>
                  <a:srgbClr val="1C1C1C"/>
                </a:solidFill>
                <a:latin typeface="Nunito Sans"/>
                <a:ea typeface="Nunito Sans"/>
                <a:cs typeface="Nunito Sans"/>
                <a:sym typeface="Nunito Sans"/>
              </a:rPr>
              <a:t> as possible with questions that can be easily chopped up and reordered, and come with a separate answer sheet that details all of the misconceptions highlighted in the answers.</a:t>
            </a:r>
            <a:endParaRPr dirty="0"/>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g257b45ffa35_0_91"/>
          <p:cNvSpPr txBox="1"/>
          <p:nvPr/>
        </p:nvSpPr>
        <p:spPr>
          <a:xfrm>
            <a:off x="169849" y="378100"/>
            <a:ext cx="473004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Data handling cycle</a:t>
            </a:r>
            <a:endParaRPr sz="1400" b="1" i="0" u="none" strike="noStrike" cap="none" dirty="0">
              <a:solidFill>
                <a:srgbClr val="FFFFFF"/>
              </a:solidFill>
              <a:latin typeface="Nunito Sans"/>
              <a:ea typeface="Nunito Sans"/>
              <a:cs typeface="Nunito Sans"/>
              <a:sym typeface="Nunito Sans"/>
            </a:endParaRPr>
          </a:p>
        </p:txBody>
      </p:sp>
      <p:graphicFrame>
        <p:nvGraphicFramePr>
          <p:cNvPr id="2" name="Google Shape;176;g257b45ffa35_0_91">
            <a:extLst>
              <a:ext uri="{FF2B5EF4-FFF2-40B4-BE49-F238E27FC236}">
                <a16:creationId xmlns:a16="http://schemas.microsoft.com/office/drawing/2014/main" id="{90E58EB4-A230-1302-037F-4A151E1B0327}"/>
              </a:ext>
            </a:extLst>
          </p:cNvPr>
          <p:cNvGraphicFramePr/>
          <p:nvPr>
            <p:extLst>
              <p:ext uri="{D42A27DB-BD31-4B8C-83A1-F6EECF244321}">
                <p14:modId xmlns:p14="http://schemas.microsoft.com/office/powerpoint/2010/main" val="691741863"/>
              </p:ext>
            </p:extLst>
          </p:nvPr>
        </p:nvGraphicFramePr>
        <p:xfrm>
          <a:off x="107872" y="866000"/>
          <a:ext cx="8882075" cy="979056"/>
        </p:xfrm>
        <a:graphic>
          <a:graphicData uri="http://schemas.openxmlformats.org/drawingml/2006/table">
            <a:tbl>
              <a:tblPr firstRow="1" bandRow="1">
                <a:noFill/>
                <a:tableStyleId>{5F9E745C-67B4-42B6-B398-59B9A3CC99BF}</a:tableStyleId>
              </a:tblPr>
              <a:tblGrid>
                <a:gridCol w="8882075">
                  <a:extLst>
                    <a:ext uri="{9D8B030D-6E8A-4147-A177-3AD203B41FA5}">
                      <a16:colId xmlns:a16="http://schemas.microsoft.com/office/drawing/2014/main" val="20000"/>
                    </a:ext>
                  </a:extLst>
                </a:gridCol>
              </a:tblGrid>
              <a:tr h="979056">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 Sav walks around the school car park and records the colour of every car.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The data that Sav has collected is: </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p:graphicFrame>
        <p:nvGraphicFramePr>
          <p:cNvPr id="4" name="Google Shape;177;g257b45ffa35_0_91">
            <a:extLst>
              <a:ext uri="{FF2B5EF4-FFF2-40B4-BE49-F238E27FC236}">
                <a16:creationId xmlns:a16="http://schemas.microsoft.com/office/drawing/2014/main" id="{EBA52101-3DC7-C93C-5E36-BE05592545AC}"/>
              </a:ext>
            </a:extLst>
          </p:cNvPr>
          <p:cNvGraphicFramePr/>
          <p:nvPr>
            <p:extLst>
              <p:ext uri="{D42A27DB-BD31-4B8C-83A1-F6EECF244321}">
                <p14:modId xmlns:p14="http://schemas.microsoft.com/office/powerpoint/2010/main" val="1537463411"/>
              </p:ext>
            </p:extLst>
          </p:nvPr>
        </p:nvGraphicFramePr>
        <p:xfrm>
          <a:off x="952500" y="2186558"/>
          <a:ext cx="7239000" cy="1965600"/>
        </p:xfrm>
        <a:graphic>
          <a:graphicData uri="http://schemas.openxmlformats.org/drawingml/2006/table">
            <a:tbl>
              <a:tblPr>
                <a:noFill/>
                <a:tableStyleId>{994BC017-F61B-4254-BFDF-90FF4D028248}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dirty="0">
                          <a:solidFill>
                            <a:schemeClr val="tx1"/>
                          </a:solidFill>
                          <a:latin typeface="Nunito Sans"/>
                          <a:ea typeface="Nunito Sans"/>
                          <a:cs typeface="Nunito Sans"/>
                          <a:sym typeface="Nunito Sans"/>
                        </a:rPr>
                        <a:t>A) Primary &amp; ordinal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r>
                        <a:rPr lang="en-GB" sz="1600" dirty="0">
                          <a:solidFill>
                            <a:schemeClr val="tx1"/>
                          </a:solidFill>
                          <a:latin typeface="Nunito Sans"/>
                          <a:ea typeface="Nunito Sans"/>
                          <a:cs typeface="Nunito Sans"/>
                          <a:sym typeface="Nunito Sans"/>
                        </a:rPr>
                        <a:t>Secondary &amp; categorical </a:t>
                      </a:r>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r>
                        <a:rPr lang="en-GB" sz="1600" dirty="0">
                          <a:solidFill>
                            <a:schemeClr val="tx1"/>
                          </a:solidFill>
                          <a:latin typeface="Nunito Sans"/>
                          <a:ea typeface="Nunito Sans"/>
                          <a:cs typeface="Nunito Sans"/>
                          <a:sym typeface="Nunito Sans"/>
                        </a:rPr>
                        <a:t>Primary &amp; categorical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r>
                        <a:rPr lang="en-GB" sz="1600" dirty="0">
                          <a:solidFill>
                            <a:schemeClr val="tx1"/>
                          </a:solidFill>
                          <a:latin typeface="Nunito Sans"/>
                          <a:ea typeface="Nunito Sans"/>
                          <a:cs typeface="Nunito Sans"/>
                          <a:sym typeface="Nunito Sans"/>
                        </a:rPr>
                        <a:t>Primary &amp; quantitative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232962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graphicFrame>
        <p:nvGraphicFramePr>
          <p:cNvPr id="183" name="Google Shape;183;g257b45ffa35_0_97"/>
          <p:cNvGraphicFramePr/>
          <p:nvPr>
            <p:extLst>
              <p:ext uri="{D42A27DB-BD31-4B8C-83A1-F6EECF244321}">
                <p14:modId xmlns:p14="http://schemas.microsoft.com/office/powerpoint/2010/main" val="1673050157"/>
              </p:ext>
            </p:extLst>
          </p:nvPr>
        </p:nvGraphicFramePr>
        <p:xfrm>
          <a:off x="106218" y="862525"/>
          <a:ext cx="8883901" cy="670570"/>
        </p:xfrm>
        <a:graphic>
          <a:graphicData uri="http://schemas.openxmlformats.org/drawingml/2006/table">
            <a:tbl>
              <a:tblPr firstRow="1" bandRow="1">
                <a:noFill/>
                <a:tableStyleId>{5F9E745C-67B4-42B6-B398-59B9A3CC99BF}</a:tableStyleId>
              </a:tblPr>
              <a:tblGrid>
                <a:gridCol w="8883901">
                  <a:extLst>
                    <a:ext uri="{9D8B030D-6E8A-4147-A177-3AD203B41FA5}">
                      <a16:colId xmlns:a16="http://schemas.microsoft.com/office/drawing/2014/main" val="20000"/>
                    </a:ext>
                  </a:extLst>
                </a:gridCol>
              </a:tblGrid>
              <a:tr h="559875">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 The heights, in centimetres, of 100 plants in a field are recorded. What type of data has</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a:t>
                      </a:r>
                      <a:r>
                        <a:rPr lang="en-GB" sz="1600" b="0" dirty="0">
                          <a:solidFill>
                            <a:schemeClr val="bg1"/>
                          </a:solidFill>
                          <a:latin typeface="Nunito Sans"/>
                          <a:ea typeface="Nunito Sans"/>
                          <a:cs typeface="Nunito Sans"/>
                          <a:sym typeface="Nunito Sans"/>
                        </a:rPr>
                        <a:t> </a:t>
                      </a:r>
                      <a:r>
                        <a:rPr lang="en-GB" sz="1600" b="0" dirty="0">
                          <a:solidFill>
                            <a:schemeClr val="dk1"/>
                          </a:solidFill>
                          <a:latin typeface="Nunito Sans"/>
                          <a:ea typeface="Nunito Sans"/>
                          <a:cs typeface="Nunito Sans"/>
                          <a:sym typeface="Nunito Sans"/>
                        </a:rPr>
                        <a:t>been recorded?</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2" name="Google Shape;175;g257b45ffa35_0_91">
            <a:extLst>
              <a:ext uri="{FF2B5EF4-FFF2-40B4-BE49-F238E27FC236}">
                <a16:creationId xmlns:a16="http://schemas.microsoft.com/office/drawing/2014/main" id="{E18D4C7F-46F4-27AD-3AB3-A6E8EA220F01}"/>
              </a:ext>
            </a:extLst>
          </p:cNvPr>
          <p:cNvSpPr txBox="1"/>
          <p:nvPr/>
        </p:nvSpPr>
        <p:spPr>
          <a:xfrm>
            <a:off x="169849" y="378100"/>
            <a:ext cx="473004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Data handling cycle</a:t>
            </a:r>
            <a:endParaRPr sz="1400" b="1" i="0" u="none" strike="noStrike" cap="none" dirty="0">
              <a:solidFill>
                <a:srgbClr val="FFFFFF"/>
              </a:solidFill>
              <a:latin typeface="Nunito Sans"/>
              <a:ea typeface="Nunito Sans"/>
              <a:cs typeface="Nunito Sans"/>
              <a:sym typeface="Nunito Sans"/>
            </a:endParaRPr>
          </a:p>
        </p:txBody>
      </p:sp>
      <p:graphicFrame>
        <p:nvGraphicFramePr>
          <p:cNvPr id="6" name="Google Shape;184;g257b45ffa35_0_97">
            <a:extLst>
              <a:ext uri="{FF2B5EF4-FFF2-40B4-BE49-F238E27FC236}">
                <a16:creationId xmlns:a16="http://schemas.microsoft.com/office/drawing/2014/main" id="{CAA9D530-59E1-FE86-A501-2ED22F429F72}"/>
              </a:ext>
            </a:extLst>
          </p:cNvPr>
          <p:cNvGraphicFramePr/>
          <p:nvPr>
            <p:extLst>
              <p:ext uri="{D42A27DB-BD31-4B8C-83A1-F6EECF244321}">
                <p14:modId xmlns:p14="http://schemas.microsoft.com/office/powerpoint/2010/main" val="319775330"/>
              </p:ext>
            </p:extLst>
          </p:nvPr>
        </p:nvGraphicFramePr>
        <p:xfrm>
          <a:off x="952500" y="2185307"/>
          <a:ext cx="7239000" cy="1965600"/>
        </p:xfrm>
        <a:graphic>
          <a:graphicData uri="http://schemas.openxmlformats.org/drawingml/2006/table">
            <a:tbl>
              <a:tblPr>
                <a:noFill/>
                <a:tableStyleId>{994BC017-F61B-4254-BFDF-90FF4D028248}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r>
                        <a:rPr lang="en-GB" sz="1600" dirty="0">
                          <a:solidFill>
                            <a:schemeClr val="tx1"/>
                          </a:solidFill>
                          <a:latin typeface="Nunito Sans"/>
                          <a:ea typeface="Nunito Sans"/>
                          <a:cs typeface="Nunito Sans"/>
                          <a:sym typeface="Nunito Sans"/>
                        </a:rPr>
                        <a:t>Ordinal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r>
                        <a:rPr lang="en-GB" sz="1600" dirty="0">
                          <a:solidFill>
                            <a:schemeClr val="tx1"/>
                          </a:solidFill>
                          <a:latin typeface="Nunito Sans"/>
                          <a:ea typeface="Nunito Sans"/>
                          <a:cs typeface="Nunito Sans"/>
                          <a:sym typeface="Nunito Sans"/>
                        </a:rPr>
                        <a:t>Continuous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r>
                        <a:rPr lang="en-GB" sz="1600" dirty="0">
                          <a:solidFill>
                            <a:schemeClr val="tx1"/>
                          </a:solidFill>
                          <a:latin typeface="Nunito Sans"/>
                          <a:ea typeface="Nunito Sans"/>
                          <a:cs typeface="Nunito Sans"/>
                          <a:sym typeface="Nunito Sans"/>
                        </a:rPr>
                        <a:t>Categorical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r>
                        <a:rPr lang="en-GB" sz="1600" dirty="0">
                          <a:solidFill>
                            <a:schemeClr val="tx1"/>
                          </a:solidFill>
                          <a:latin typeface="Nunito Sans"/>
                          <a:ea typeface="Nunito Sans"/>
                          <a:cs typeface="Nunito Sans"/>
                          <a:sym typeface="Nunito Sans"/>
                        </a:rPr>
                        <a:t>Discrete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091645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graphicFrame>
        <p:nvGraphicFramePr>
          <p:cNvPr id="190" name="Google Shape;190;g257b45ffa35_0_103"/>
          <p:cNvGraphicFramePr/>
          <p:nvPr>
            <p:extLst>
              <p:ext uri="{D42A27DB-BD31-4B8C-83A1-F6EECF244321}">
                <p14:modId xmlns:p14="http://schemas.microsoft.com/office/powerpoint/2010/main" val="86666291"/>
              </p:ext>
            </p:extLst>
          </p:nvPr>
        </p:nvGraphicFramePr>
        <p:xfrm>
          <a:off x="108044" y="862525"/>
          <a:ext cx="8882075" cy="670570"/>
        </p:xfrm>
        <a:graphic>
          <a:graphicData uri="http://schemas.openxmlformats.org/drawingml/2006/table">
            <a:tbl>
              <a:tblPr firstRow="1" bandRow="1">
                <a:noFill/>
                <a:tableStyleId>{5F9E745C-67B4-42B6-B398-59B9A3CC99BF}</a:tableStyleId>
              </a:tblPr>
              <a:tblGrid>
                <a:gridCol w="8882075">
                  <a:extLst>
                    <a:ext uri="{9D8B030D-6E8A-4147-A177-3AD203B41FA5}">
                      <a16:colId xmlns:a16="http://schemas.microsoft.com/office/drawing/2014/main" val="20000"/>
                    </a:ext>
                  </a:extLst>
                </a:gridCol>
              </a:tblGrid>
              <a:tr h="619911">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3) Students in Year 9 have their feet measured, and are then given a rank from longest to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shortest. The data is then stored in a list. This type of data is:</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2" name="Google Shape;175;g257b45ffa35_0_91">
            <a:extLst>
              <a:ext uri="{FF2B5EF4-FFF2-40B4-BE49-F238E27FC236}">
                <a16:creationId xmlns:a16="http://schemas.microsoft.com/office/drawing/2014/main" id="{6A2DAFF9-FB98-1902-5FB5-836D7B26BA81}"/>
              </a:ext>
            </a:extLst>
          </p:cNvPr>
          <p:cNvSpPr txBox="1"/>
          <p:nvPr/>
        </p:nvSpPr>
        <p:spPr>
          <a:xfrm>
            <a:off x="169849" y="378100"/>
            <a:ext cx="473004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Data handling cycle</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191;g257b45ffa35_0_103">
            <a:extLst>
              <a:ext uri="{FF2B5EF4-FFF2-40B4-BE49-F238E27FC236}">
                <a16:creationId xmlns:a16="http://schemas.microsoft.com/office/drawing/2014/main" id="{F73BB0EB-3086-3B48-268A-F3F6A5ECAAD7}"/>
              </a:ext>
            </a:extLst>
          </p:cNvPr>
          <p:cNvGraphicFramePr/>
          <p:nvPr>
            <p:extLst>
              <p:ext uri="{D42A27DB-BD31-4B8C-83A1-F6EECF244321}">
                <p14:modId xmlns:p14="http://schemas.microsoft.com/office/powerpoint/2010/main" val="476316450"/>
              </p:ext>
            </p:extLst>
          </p:nvPr>
        </p:nvGraphicFramePr>
        <p:xfrm>
          <a:off x="952500" y="2185531"/>
          <a:ext cx="7239000" cy="1965600"/>
        </p:xfrm>
        <a:graphic>
          <a:graphicData uri="http://schemas.openxmlformats.org/drawingml/2006/table">
            <a:tbl>
              <a:tblPr>
                <a:noFill/>
                <a:tableStyleId>{994BC017-F61B-4254-BFDF-90FF4D028248}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Continuous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Discrete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Categorical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dirty="0">
                        <a:solidFill>
                          <a:schemeClr val="tx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lgn="ctr">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Ordinal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600" u="none" strike="noStrike" cap="none" dirty="0">
                        <a:solidFill>
                          <a:schemeClr val="tx1"/>
                        </a:solidFill>
                      </a:endParaRP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lgn="ctr">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918697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graphicFrame>
        <p:nvGraphicFramePr>
          <p:cNvPr id="197" name="Google Shape;197;g257b45ffa35_0_109"/>
          <p:cNvGraphicFramePr/>
          <p:nvPr>
            <p:extLst>
              <p:ext uri="{D42A27DB-BD31-4B8C-83A1-F6EECF244321}">
                <p14:modId xmlns:p14="http://schemas.microsoft.com/office/powerpoint/2010/main" val="1489746242"/>
              </p:ext>
            </p:extLst>
          </p:nvPr>
        </p:nvGraphicFramePr>
        <p:xfrm>
          <a:off x="108044" y="862525"/>
          <a:ext cx="8882075" cy="1917202"/>
        </p:xfrm>
        <a:graphic>
          <a:graphicData uri="http://schemas.openxmlformats.org/drawingml/2006/table">
            <a:tbl>
              <a:tblPr firstRow="1" bandRow="1">
                <a:noFill/>
                <a:tableStyleId>{5F9E745C-67B4-42B6-B398-59B9A3CC99BF}</a:tableStyleId>
              </a:tblPr>
              <a:tblGrid>
                <a:gridCol w="8882075">
                  <a:extLst>
                    <a:ext uri="{9D8B030D-6E8A-4147-A177-3AD203B41FA5}">
                      <a16:colId xmlns:a16="http://schemas.microsoft.com/office/drawing/2014/main" val="20000"/>
                    </a:ext>
                  </a:extLst>
                </a:gridCol>
              </a:tblGrid>
              <a:tr h="1413750">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4) </a:t>
                      </a:r>
                      <a:r>
                        <a:rPr lang="en-GB" sz="1600" b="0" dirty="0">
                          <a:solidFill>
                            <a:schemeClr val="dk1"/>
                          </a:solidFill>
                          <a:latin typeface="Nunito"/>
                          <a:ea typeface="Nunito"/>
                          <a:cs typeface="Nunito"/>
                          <a:sym typeface="Nunito"/>
                        </a:rPr>
                        <a:t>Tami is conducting a survey to find out how students spend their money on snacks. </a:t>
                      </a:r>
                      <a:endParaRPr sz="1600" b="0" dirty="0">
                        <a:solidFill>
                          <a:schemeClr val="dk1"/>
                        </a:solidFill>
                        <a:latin typeface="Nunito"/>
                        <a:ea typeface="Nunito"/>
                        <a:cs typeface="Nunito"/>
                        <a:sym typeface="Nunito"/>
                      </a:endParaRP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     One of the survey questions is</a:t>
                      </a:r>
                      <a:endParaRPr sz="1600" b="0" dirty="0">
                        <a:solidFill>
                          <a:schemeClr val="dk1"/>
                        </a:solidFill>
                        <a:latin typeface="Nunito"/>
                        <a:ea typeface="Nunito"/>
                        <a:cs typeface="Nunito"/>
                        <a:sym typeface="Nunito"/>
                      </a:endParaRPr>
                    </a:p>
                    <a:p>
                      <a:pPr marL="0" lvl="0" indent="0" algn="l" rtl="0">
                        <a:spcBef>
                          <a:spcPts val="0"/>
                        </a:spcBef>
                        <a:spcAft>
                          <a:spcPts val="0"/>
                        </a:spcAft>
                        <a:buNone/>
                      </a:pPr>
                      <a:endParaRPr sz="1600" b="0" dirty="0">
                        <a:solidFill>
                          <a:schemeClr val="dk1"/>
                        </a:solidFill>
                        <a:latin typeface="Nunito"/>
                        <a:ea typeface="Nunito"/>
                        <a:cs typeface="Nunito"/>
                        <a:sym typeface="Nunito"/>
                      </a:endParaRPr>
                    </a:p>
                    <a:p>
                      <a:pPr marL="0" lvl="0" indent="0" algn="l" rtl="0">
                        <a:spcBef>
                          <a:spcPts val="0"/>
                        </a:spcBef>
                        <a:spcAft>
                          <a:spcPts val="0"/>
                        </a:spcAft>
                        <a:buNone/>
                      </a:pPr>
                      <a:endParaRPr sz="1600" b="0" dirty="0">
                        <a:solidFill>
                          <a:schemeClr val="dk1"/>
                        </a:solidFill>
                        <a:latin typeface="Nunito"/>
                        <a:ea typeface="Nunito"/>
                        <a:cs typeface="Nunito"/>
                        <a:sym typeface="Nunito"/>
                      </a:endParaRPr>
                    </a:p>
                    <a:p>
                      <a:pPr marL="0" lvl="0" indent="0" algn="l" rtl="0">
                        <a:spcBef>
                          <a:spcPts val="0"/>
                        </a:spcBef>
                        <a:spcAft>
                          <a:spcPts val="0"/>
                        </a:spcAft>
                        <a:buNone/>
                      </a:pPr>
                      <a:r>
                        <a:rPr lang="en-US" sz="600" b="0" dirty="0">
                          <a:solidFill>
                            <a:schemeClr val="dk1"/>
                          </a:solidFill>
                          <a:latin typeface="Nunito"/>
                          <a:ea typeface="Nunito"/>
                          <a:cs typeface="Nunito"/>
                          <a:sym typeface="Nunito"/>
                        </a:rPr>
                        <a:t> </a:t>
                      </a:r>
                      <a:endParaRPr lang="en-US" sz="1600" b="0" dirty="0">
                        <a:solidFill>
                          <a:schemeClr val="dk1"/>
                        </a:solidFill>
                        <a:latin typeface="Nunito"/>
                        <a:ea typeface="Nunito"/>
                        <a:cs typeface="Nunito"/>
                        <a:sym typeface="Nunito"/>
                      </a:endParaRPr>
                    </a:p>
                    <a:p>
                      <a:pPr marL="0" lvl="0" indent="0" algn="l" rtl="0">
                        <a:spcBef>
                          <a:spcPts val="0"/>
                        </a:spcBef>
                        <a:spcAft>
                          <a:spcPts val="0"/>
                        </a:spcAft>
                        <a:buNone/>
                      </a:pPr>
                      <a:r>
                        <a:rPr lang="en-GB" sz="800" b="0" dirty="0">
                          <a:solidFill>
                            <a:schemeClr val="dk1"/>
                          </a:solidFill>
                          <a:latin typeface="Nunito"/>
                          <a:ea typeface="Nunito"/>
                          <a:cs typeface="Nunito"/>
                          <a:sym typeface="Nunito"/>
                        </a:rPr>
                        <a:t> </a:t>
                      </a:r>
                      <a:endParaRPr lang="en-GB" sz="1600" b="0" dirty="0">
                        <a:solidFill>
                          <a:schemeClr val="dk1"/>
                        </a:solidFill>
                        <a:latin typeface="Nunito"/>
                        <a:ea typeface="Nunito"/>
                        <a:cs typeface="Nunito"/>
                        <a:sym typeface="Nunito"/>
                      </a:endParaRPr>
                    </a:p>
                    <a:p>
                      <a:pPr marL="0" lvl="0" indent="0" algn="l" rtl="0">
                        <a:spcBef>
                          <a:spcPts val="0"/>
                        </a:spcBef>
                        <a:spcAft>
                          <a:spcPts val="0"/>
                        </a:spcAft>
                        <a:buNone/>
                      </a:pPr>
                      <a:endParaRPr sz="1600" b="0" dirty="0">
                        <a:solidFill>
                          <a:schemeClr val="dk1"/>
                        </a:solidFill>
                        <a:latin typeface="Nunito"/>
                        <a:ea typeface="Nunito"/>
                        <a:cs typeface="Nunito"/>
                        <a:sym typeface="Nunito"/>
                      </a:endParaRPr>
                    </a:p>
                    <a:p>
                      <a:pPr marL="0" lvl="0" indent="0" algn="l" rtl="0">
                        <a:lnSpc>
                          <a:spcPct val="115000"/>
                        </a:lnSpc>
                        <a:spcBef>
                          <a:spcPts val="0"/>
                        </a:spcBef>
                        <a:spcAft>
                          <a:spcPts val="0"/>
                        </a:spcAft>
                        <a:buNone/>
                      </a:pPr>
                      <a:r>
                        <a:rPr lang="en-GB" sz="1600" b="0" dirty="0">
                          <a:solidFill>
                            <a:schemeClr val="dk1"/>
                          </a:solidFill>
                          <a:latin typeface="Nunito"/>
                          <a:ea typeface="Nunito"/>
                          <a:cs typeface="Nunito"/>
                          <a:sym typeface="Nunito"/>
                        </a:rPr>
                        <a:t>       State the problem with asking this question:</a:t>
                      </a:r>
                      <a:endParaRPr sz="1600" b="0" dirty="0">
                        <a:solidFill>
                          <a:schemeClr val="dk1"/>
                        </a:solidFill>
                        <a:latin typeface="Nunito"/>
                        <a:ea typeface="Nunito"/>
                        <a:cs typeface="Nunito"/>
                        <a:sym typeface="Nunito"/>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graphicFrame>
        <p:nvGraphicFramePr>
          <p:cNvPr id="198" name="Google Shape;198;g257b45ffa35_0_109"/>
          <p:cNvGraphicFramePr/>
          <p:nvPr>
            <p:extLst>
              <p:ext uri="{D42A27DB-BD31-4B8C-83A1-F6EECF244321}">
                <p14:modId xmlns:p14="http://schemas.microsoft.com/office/powerpoint/2010/main" val="1686153019"/>
              </p:ext>
            </p:extLst>
          </p:nvPr>
        </p:nvGraphicFramePr>
        <p:xfrm>
          <a:off x="952500" y="2840321"/>
          <a:ext cx="7239000" cy="1965600"/>
        </p:xfrm>
        <a:graphic>
          <a:graphicData uri="http://schemas.openxmlformats.org/drawingml/2006/table">
            <a:tbl>
              <a:tblPr>
                <a:noFill/>
                <a:tableStyleId>{994BC017-F61B-4254-BFDF-90FF4D028248}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No time frame given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Student may not buy chocolate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Student may not have used £s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Student may not like chocolate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pic>
        <p:nvPicPr>
          <p:cNvPr id="5" name="Picture 4">
            <a:extLst>
              <a:ext uri="{FF2B5EF4-FFF2-40B4-BE49-F238E27FC236}">
                <a16:creationId xmlns:a16="http://schemas.microsoft.com/office/drawing/2014/main" id="{5787411A-08D7-2E2A-14EC-2B9991E02A69}"/>
              </a:ext>
            </a:extLst>
          </p:cNvPr>
          <p:cNvPicPr>
            <a:picLocks noChangeAspect="1"/>
          </p:cNvPicPr>
          <p:nvPr/>
        </p:nvPicPr>
        <p:blipFill>
          <a:blip r:embed="rId3"/>
          <a:stretch>
            <a:fillRect/>
          </a:stretch>
        </p:blipFill>
        <p:spPr>
          <a:xfrm>
            <a:off x="2202874" y="1540235"/>
            <a:ext cx="4738251" cy="873835"/>
          </a:xfrm>
          <a:prstGeom prst="rect">
            <a:avLst/>
          </a:prstGeom>
        </p:spPr>
      </p:pic>
      <p:sp>
        <p:nvSpPr>
          <p:cNvPr id="2" name="Google Shape;175;g257b45ffa35_0_91">
            <a:extLst>
              <a:ext uri="{FF2B5EF4-FFF2-40B4-BE49-F238E27FC236}">
                <a16:creationId xmlns:a16="http://schemas.microsoft.com/office/drawing/2014/main" id="{80D6FCB5-0426-EA44-7923-5B8DCE321A6E}"/>
              </a:ext>
            </a:extLst>
          </p:cNvPr>
          <p:cNvSpPr txBox="1"/>
          <p:nvPr/>
        </p:nvSpPr>
        <p:spPr>
          <a:xfrm>
            <a:off x="169849" y="378100"/>
            <a:ext cx="473004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Data handling cycle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2755905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graphicFrame>
        <p:nvGraphicFramePr>
          <p:cNvPr id="205" name="Google Shape;205;g257b45ffa35_0_116"/>
          <p:cNvGraphicFramePr/>
          <p:nvPr/>
        </p:nvGraphicFramePr>
        <p:xfrm>
          <a:off x="108044" y="862525"/>
          <a:ext cx="8882075" cy="1447810"/>
        </p:xfrm>
        <a:graphic>
          <a:graphicData uri="http://schemas.openxmlformats.org/drawingml/2006/table">
            <a:tbl>
              <a:tblPr firstRow="1" bandRow="1">
                <a:noFill/>
                <a:tableStyleId>{5F9E745C-67B4-42B6-B398-59B9A3CC99BF}</a:tableStyleId>
              </a:tblPr>
              <a:tblGrid>
                <a:gridCol w="8882075">
                  <a:extLst>
                    <a:ext uri="{9D8B030D-6E8A-4147-A177-3AD203B41FA5}">
                      <a16:colId xmlns:a16="http://schemas.microsoft.com/office/drawing/2014/main" val="20000"/>
                    </a:ext>
                  </a:extLst>
                </a:gridCol>
              </a:tblGrid>
              <a:tr h="1423150">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5) In a survey about movie viewing habits at a school, students are asked,</a:t>
                      </a:r>
                      <a:endParaRPr sz="160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sz="160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600" b="0" dirty="0">
                          <a:solidFill>
                            <a:schemeClr val="dk1"/>
                          </a:solidFill>
                          <a:latin typeface="Nunito Sans"/>
                          <a:ea typeface="Nunito Sans"/>
                          <a:cs typeface="Nunito Sans"/>
                          <a:sym typeface="Nunito Sans"/>
                        </a:rPr>
                        <a:t>                          “</a:t>
                      </a:r>
                      <a:r>
                        <a:rPr lang="en-GB" sz="1600" b="0" i="1" dirty="0">
                          <a:solidFill>
                            <a:schemeClr val="dk1"/>
                          </a:solidFill>
                          <a:latin typeface="Nunito Sans"/>
                          <a:ea typeface="Nunito Sans"/>
                          <a:cs typeface="Nunito Sans"/>
                          <a:sym typeface="Nunito Sans"/>
                        </a:rPr>
                        <a:t>Why are science-fiction movies so brilliant?</a:t>
                      </a:r>
                      <a:r>
                        <a:rPr lang="en-GB" sz="1600" b="0" dirty="0">
                          <a:solidFill>
                            <a:schemeClr val="dk1"/>
                          </a:solidFill>
                          <a:latin typeface="Nunito Sans"/>
                          <a:ea typeface="Nunito Sans"/>
                          <a:cs typeface="Nunito Sans"/>
                          <a:sym typeface="Nunito Sans"/>
                        </a:rPr>
                        <a:t>”</a:t>
                      </a:r>
                      <a:endParaRPr sz="160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sz="160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600" b="0" dirty="0">
                          <a:solidFill>
                            <a:schemeClr val="dk1"/>
                          </a:solidFill>
                          <a:latin typeface="Nunito Sans"/>
                          <a:ea typeface="Nunito Sans"/>
                          <a:cs typeface="Nunito Sans"/>
                          <a:sym typeface="Nunito Sans"/>
                        </a:rPr>
                        <a:t>This question would be </a:t>
                      </a:r>
                      <a:r>
                        <a:rPr lang="en-GB" sz="1600" b="0" u="sng" dirty="0">
                          <a:solidFill>
                            <a:schemeClr val="dk1"/>
                          </a:solidFill>
                          <a:latin typeface="Nunito Sans"/>
                          <a:ea typeface="Nunito Sans"/>
                          <a:cs typeface="Nunito Sans"/>
                          <a:sym typeface="Nunito Sans"/>
                        </a:rPr>
                        <a:t>                 </a:t>
                      </a:r>
                      <a:r>
                        <a:rPr lang="en-GB" sz="1600" b="0" dirty="0">
                          <a:solidFill>
                            <a:schemeClr val="dk1"/>
                          </a:solidFill>
                          <a:latin typeface="Nunito Sans"/>
                          <a:ea typeface="Nunito Sans"/>
                          <a:cs typeface="Nunito Sans"/>
                          <a:sym typeface="Nunito Sans"/>
                        </a:rPr>
                        <a:t>.</a:t>
                      </a:r>
                      <a:endParaRPr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graphicFrame>
        <p:nvGraphicFramePr>
          <p:cNvPr id="206" name="Google Shape;206;g257b45ffa35_0_116"/>
          <p:cNvGraphicFramePr/>
          <p:nvPr>
            <p:extLst>
              <p:ext uri="{D42A27DB-BD31-4B8C-83A1-F6EECF244321}">
                <p14:modId xmlns:p14="http://schemas.microsoft.com/office/powerpoint/2010/main" val="1667801896"/>
              </p:ext>
            </p:extLst>
          </p:nvPr>
        </p:nvGraphicFramePr>
        <p:xfrm>
          <a:off x="952500" y="2399850"/>
          <a:ext cx="7239000" cy="1965600"/>
        </p:xfrm>
        <a:graphic>
          <a:graphicData uri="http://schemas.openxmlformats.org/drawingml/2006/table">
            <a:tbl>
              <a:tblPr>
                <a:noFill/>
                <a:tableStyleId>{994BC017-F61B-4254-BFDF-90FF4D028248}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Unbiased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Fair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Leading </a:t>
                      </a:r>
                    </a:p>
                    <a:p>
                      <a:pPr marL="0" marR="0" lvl="0" indent="0" algn="l" rtl="0">
                        <a:lnSpc>
                          <a:spcPct val="115000"/>
                        </a:lnSpc>
                        <a:spcBef>
                          <a:spcPts val="0"/>
                        </a:spcBef>
                        <a:spcAft>
                          <a:spcPts val="0"/>
                        </a:spcAft>
                        <a:buClr>
                          <a:srgbClr val="000000"/>
                        </a:buClr>
                        <a:buSzPts val="1600"/>
                        <a:buFont typeface="Arial"/>
                        <a:buNone/>
                      </a:pPr>
                      <a:endParaRPr sz="16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Sans"/>
                          <a:ea typeface="Nunito Sans"/>
                          <a:cs typeface="Nunito Sans"/>
                          <a:sym typeface="Nunito Sans"/>
                        </a:rPr>
                        <a:t>Insightful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Google Shape;175;g257b45ffa35_0_91">
            <a:extLst>
              <a:ext uri="{FF2B5EF4-FFF2-40B4-BE49-F238E27FC236}">
                <a16:creationId xmlns:a16="http://schemas.microsoft.com/office/drawing/2014/main" id="{1F082530-3957-999D-32E9-288DE5E56BB5}"/>
              </a:ext>
            </a:extLst>
          </p:cNvPr>
          <p:cNvSpPr txBox="1"/>
          <p:nvPr/>
        </p:nvSpPr>
        <p:spPr>
          <a:xfrm>
            <a:off x="169849" y="378100"/>
            <a:ext cx="473004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Data handling cycle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558911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graphicFrame>
        <p:nvGraphicFramePr>
          <p:cNvPr id="212" name="Google Shape;212;g257b45ffa35_0_122"/>
          <p:cNvGraphicFramePr/>
          <p:nvPr/>
        </p:nvGraphicFramePr>
        <p:xfrm>
          <a:off x="108044" y="862525"/>
          <a:ext cx="8882075" cy="400079"/>
        </p:xfrm>
        <a:graphic>
          <a:graphicData uri="http://schemas.openxmlformats.org/drawingml/2006/table">
            <a:tbl>
              <a:tblPr firstRow="1" bandRow="1">
                <a:noFill/>
                <a:tableStyleId>{5F9E745C-67B4-42B6-B398-59B9A3CC99BF}</a:tableStyleId>
              </a:tblPr>
              <a:tblGrid>
                <a:gridCol w="8882075">
                  <a:extLst>
                    <a:ext uri="{9D8B030D-6E8A-4147-A177-3AD203B41FA5}">
                      <a16:colId xmlns:a16="http://schemas.microsoft.com/office/drawing/2014/main" val="20000"/>
                    </a:ext>
                  </a:extLst>
                </a:gridCol>
              </a:tblGrid>
              <a:tr h="40007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6) </a:t>
                      </a:r>
                      <a:r>
                        <a:rPr lang="en-GB" sz="1600" b="0" dirty="0">
                          <a:solidFill>
                            <a:schemeClr val="dk1"/>
                          </a:solidFill>
                          <a:latin typeface="Nunito"/>
                          <a:ea typeface="Nunito"/>
                          <a:cs typeface="Nunito"/>
                          <a:sym typeface="Nunito"/>
                        </a:rPr>
                        <a:t>What proportion of a population is used when conducting a census?</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2" name="Google Shape;175;g257b45ffa35_0_91">
            <a:extLst>
              <a:ext uri="{FF2B5EF4-FFF2-40B4-BE49-F238E27FC236}">
                <a16:creationId xmlns:a16="http://schemas.microsoft.com/office/drawing/2014/main" id="{D0F34200-B29A-D01A-5804-78693BA3D87D}"/>
              </a:ext>
            </a:extLst>
          </p:cNvPr>
          <p:cNvSpPr txBox="1"/>
          <p:nvPr/>
        </p:nvSpPr>
        <p:spPr>
          <a:xfrm>
            <a:off x="169849" y="378100"/>
            <a:ext cx="473004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Data handling cycle</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13;g257b45ffa35_0_122">
            <a:extLst>
              <a:ext uri="{FF2B5EF4-FFF2-40B4-BE49-F238E27FC236}">
                <a16:creationId xmlns:a16="http://schemas.microsoft.com/office/drawing/2014/main" id="{BC919DE3-1286-66D5-4B0E-606B1F366704}"/>
              </a:ext>
            </a:extLst>
          </p:cNvPr>
          <p:cNvGraphicFramePr/>
          <p:nvPr>
            <p:extLst>
              <p:ext uri="{D42A27DB-BD31-4B8C-83A1-F6EECF244321}">
                <p14:modId xmlns:p14="http://schemas.microsoft.com/office/powerpoint/2010/main" val="4071441073"/>
              </p:ext>
            </p:extLst>
          </p:nvPr>
        </p:nvGraphicFramePr>
        <p:xfrm>
          <a:off x="952500" y="2183023"/>
          <a:ext cx="7239000" cy="1965600"/>
        </p:xfrm>
        <a:graphic>
          <a:graphicData uri="http://schemas.openxmlformats.org/drawingml/2006/table">
            <a:tbl>
              <a:tblPr>
                <a:noFill/>
                <a:tableStyleId>{994BC017-F61B-4254-BFDF-90FF4D028248}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100%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At least 50%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6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Depends on the sampling method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25% - 75%, depending on costs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6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88009398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699</TotalTime>
  <Words>1951</Words>
  <Application>Microsoft Office PowerPoint</Application>
  <PresentationFormat>On-screen Show (16:9)</PresentationFormat>
  <Paragraphs>265</Paragraphs>
  <Slides>25</Slides>
  <Notes>25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Nunito Sans</vt:lpstr>
      <vt:lpstr>Nunito</vt:lpstr>
      <vt:lpstr>Arial</vt:lpstr>
      <vt:lpstr>Calibri</vt:lpstr>
      <vt:lpstr>Times New Roman</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Jenelle</dc:creator>
  <cp:lastModifiedBy>Janette Warburton</cp:lastModifiedBy>
  <cp:revision>4</cp:revision>
  <dcterms:modified xsi:type="dcterms:W3CDTF">2023-09-14T08:14:17Z</dcterms:modified>
</cp:coreProperties>
</file>