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57" r:id="rId3"/>
    <p:sldId id="258" r:id="rId4"/>
    <p:sldId id="281" r:id="rId5"/>
    <p:sldId id="282" r:id="rId6"/>
    <p:sldId id="283" r:id="rId7"/>
    <p:sldId id="284" r:id="rId8"/>
    <p:sldId id="285" r:id="rId9"/>
    <p:sldId id="286" r:id="rId10"/>
    <p:sldId id="287" r:id="rId11"/>
    <p:sldId id="288" r:id="rId12"/>
    <p:sldId id="289" r:id="rId13"/>
    <p:sldId id="29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Cambria Math" panose="02040503050406030204" pitchFamily="18" charset="0"/>
      <p:regular r:id="rId32"/>
    </p:embeddedFont>
    <p:embeddedFont>
      <p:font typeface="Nunito" pitchFamily="2" charset="0"/>
      <p:regular r:id="rId33"/>
      <p:bold r:id="rId34"/>
      <p:italic r:id="rId35"/>
      <p:boldItalic r:id="rId36"/>
    </p:embeddedFont>
    <p:embeddedFont>
      <p:font typeface="Nunito Sans"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jbCjBYfytreIoARgueVEc0FjG51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F3C52A-9ABD-4CD0-9F48-477F55060BAD}" v="1" dt="2023-08-24T13:50:01.468"/>
    <p1510:client id="{DA3467A4-326B-44B3-9CAC-62AEE9907C59}" v="184" dt="2023-08-24T13:25:20.695"/>
  </p1510:revLst>
</p1510:revInfo>
</file>

<file path=ppt/tableStyles.xml><?xml version="1.0" encoding="utf-8"?>
<a:tblStyleLst xmlns:a="http://schemas.openxmlformats.org/drawingml/2006/main" def="{8DF025C0-8F16-4DF2-9BA9-BDDC193E616F}">
  <a:tblStyle styleId="{8DF025C0-8F16-4DF2-9BA9-BDDC193E616F}"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5C952A69-7FCC-4CC6-B5D4-1878E1995C0D}"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68"/>
    <p:restoredTop sz="94709"/>
  </p:normalViewPr>
  <p:slideViewPr>
    <p:cSldViewPr snapToGrid="0">
      <p:cViewPr varScale="1">
        <p:scale>
          <a:sx n="82" d="100"/>
          <a:sy n="82" d="100"/>
        </p:scale>
        <p:origin x="60" y="10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0" Type="http://schemas.openxmlformats.org/officeDocument/2006/relationships/slide" Target="slides/slide19.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1EF3C52A-9ABD-4CD0-9F48-477F55060BAD}"/>
    <pc:docChg chg="modSld">
      <pc:chgData name="Janette Warburton" userId="3e27661f259abf4c" providerId="LiveId" clId="{1EF3C52A-9ABD-4CD0-9F48-477F55060BAD}" dt="2023-08-24T13:50:01.468" v="0"/>
      <pc:docMkLst>
        <pc:docMk/>
      </pc:docMkLst>
      <pc:sldChg chg="modSp">
        <pc:chgData name="Janette Warburton" userId="3e27661f259abf4c" providerId="LiveId" clId="{1EF3C52A-9ABD-4CD0-9F48-477F55060BAD}" dt="2023-08-24T13:50:01.468" v="0"/>
        <pc:sldMkLst>
          <pc:docMk/>
          <pc:sldMk cId="1609008752" sldId="288"/>
        </pc:sldMkLst>
        <pc:graphicFrameChg chg="mod">
          <ac:chgData name="Janette Warburton" userId="3e27661f259abf4c" providerId="LiveId" clId="{1EF3C52A-9ABD-4CD0-9F48-477F55060BAD}" dt="2023-08-24T13:50:01.468" v="0"/>
          <ac:graphicFrameMkLst>
            <pc:docMk/>
            <pc:sldMk cId="1609008752" sldId="288"/>
            <ac:graphicFrameMk id="231"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5efa0ccee9_1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9" name="Google Shape;219;g25efa0ccee9_1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7257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5efa0ccee9_1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7" name="Google Shape;227;g25efa0ccee9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35793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5efa0ccee9_1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4" name="Google Shape;234;g25efa0ccee9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6287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5efa0ccee9_1_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1" name="Google Shape;241;g25efa0ccee9_1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6548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5efa0ccee9_1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5" name="Google Shape;175;g25efa0ccee9_1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5efa0ccee9_1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2" name="Google Shape;182;g25efa0ccee9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5efa0ccee9_1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g25efa0ccee9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25efa0ccee9_1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6" name="Google Shape;196;g25efa0ccee9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5efa0ccee9_1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3" name="Google Shape;203;g25efa0ccee9_1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5efa0ccee9_1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1" name="Google Shape;211;g25efa0ccee9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5efa0ccee9_1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9" name="Google Shape;219;g25efa0ccee9_1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5efa0ccee9_1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7" name="Google Shape;227;g25efa0ccee9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5efa0ccee9_1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4" name="Google Shape;234;g25efa0ccee9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5efa0ccee9_1_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1" name="Google Shape;241;g25efa0ccee9_1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5efa0ccee9_1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5" name="Google Shape;175;g25efa0ccee9_1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4396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5efa0ccee9_1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2" name="Google Shape;182;g25efa0ccee9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3075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5efa0ccee9_1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g25efa0ccee9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5691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25efa0ccee9_1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6" name="Google Shape;196;g25efa0ccee9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702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5efa0ccee9_1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3" name="Google Shape;203;g25efa0ccee9_1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47140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5efa0ccee9_1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1" name="Google Shape;211;g25efa0ccee9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152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Sampling Methods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Sampling Methods</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Sampling Methods</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Sampling Methods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2" name="Google Shape;222;g25efa0ccee9_1_42"/>
              <p:cNvGraphicFramePr/>
              <p:nvPr>
                <p:extLst>
                  <p:ext uri="{D42A27DB-BD31-4B8C-83A1-F6EECF244321}">
                    <p14:modId xmlns:p14="http://schemas.microsoft.com/office/powerpoint/2010/main" val="2385714433"/>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0950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 survey requires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50</m:t>
                              </m:r>
                            </m:oMath>
                          </a14:m>
                          <a:r>
                            <a:rPr lang="en-GB" sz="1600" b="0" dirty="0">
                              <a:solidFill>
                                <a:schemeClr val="dk1"/>
                              </a:solidFill>
                              <a:latin typeface="Nunito Sans"/>
                              <a:ea typeface="Nunito Sans"/>
                              <a:cs typeface="Nunito Sans"/>
                              <a:sym typeface="Nunito Sans"/>
                            </a:rPr>
                            <a:t> boys using stratified sampling by year.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year 8 boys should be included?</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22" name="Google Shape;222;g25efa0ccee9_1_42"/>
              <p:cNvGraphicFramePr/>
              <p:nvPr>
                <p:extLst>
                  <p:ext uri="{D42A27DB-BD31-4B8C-83A1-F6EECF244321}">
                    <p14:modId xmlns:p14="http://schemas.microsoft.com/office/powerpoint/2010/main" val="2385714433"/>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3731758E-E770-C616-D2C0-E5487D552666}"/>
              </a:ext>
            </a:extLst>
          </p:cNvPr>
          <p:cNvPicPr>
            <a:picLocks noChangeAspect="1"/>
          </p:cNvPicPr>
          <p:nvPr/>
        </p:nvPicPr>
        <p:blipFill>
          <a:blip r:embed="rId4"/>
          <a:stretch>
            <a:fillRect/>
          </a:stretch>
        </p:blipFill>
        <p:spPr>
          <a:xfrm>
            <a:off x="2607177" y="1518684"/>
            <a:ext cx="3929646" cy="1155394"/>
          </a:xfrm>
          <a:prstGeom prst="rect">
            <a:avLst/>
          </a:prstGeom>
        </p:spPr>
      </p:pic>
      <mc:AlternateContent xmlns:mc="http://schemas.openxmlformats.org/markup-compatibility/2006" xmlns:a14="http://schemas.microsoft.com/office/drawing/2010/main">
        <mc:Choice Requires="a14">
          <p:graphicFrame>
            <p:nvGraphicFramePr>
              <p:cNvPr id="4" name="Google Shape;207;g25efa0ccee9_1_28">
                <a:extLst>
                  <a:ext uri="{FF2B5EF4-FFF2-40B4-BE49-F238E27FC236}">
                    <a16:creationId xmlns:a16="http://schemas.microsoft.com/office/drawing/2014/main" id="{C894F3E6-2765-D63B-59D1-E30A305F6572}"/>
                  </a:ext>
                </a:extLst>
              </p:cNvPr>
              <p:cNvGraphicFramePr/>
              <p:nvPr>
                <p:extLst>
                  <p:ext uri="{D42A27DB-BD31-4B8C-83A1-F6EECF244321}">
                    <p14:modId xmlns:p14="http://schemas.microsoft.com/office/powerpoint/2010/main" val="3003519080"/>
                  </p:ext>
                </p:extLst>
              </p:nvPr>
            </p:nvGraphicFramePr>
            <p:xfrm>
              <a:off x="495656" y="2762219"/>
              <a:ext cx="8152694" cy="1722998"/>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149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17</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8</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86149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16</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23</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07;g25efa0ccee9_1_28">
                <a:extLst>
                  <a:ext uri="{FF2B5EF4-FFF2-40B4-BE49-F238E27FC236}">
                    <a16:creationId xmlns:a16="http://schemas.microsoft.com/office/drawing/2014/main" id="{C894F3E6-2765-D63B-59D1-E30A305F6572}"/>
                  </a:ext>
                </a:extLst>
              </p:cNvPr>
              <p:cNvGraphicFramePr/>
              <p:nvPr>
                <p:extLst>
                  <p:ext uri="{D42A27DB-BD31-4B8C-83A1-F6EECF244321}">
                    <p14:modId xmlns:p14="http://schemas.microsoft.com/office/powerpoint/2010/main" val="3003519080"/>
                  </p:ext>
                </p:extLst>
              </p:nvPr>
            </p:nvGraphicFramePr>
            <p:xfrm>
              <a:off x="495656" y="2762219"/>
              <a:ext cx="8152694" cy="1722998"/>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149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49" t="-704" r="-100299" b="-10070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49" t="-704" r="-299" b="-100704"/>
                          </a:stretch>
                        </a:blipFill>
                      </a:tcPr>
                    </a:tc>
                    <a:extLst>
                      <a:ext uri="{0D108BD9-81ED-4DB2-BD59-A6C34878D82A}">
                        <a16:rowId xmlns:a16="http://schemas.microsoft.com/office/drawing/2014/main" val="10000"/>
                      </a:ext>
                    </a:extLst>
                  </a:tr>
                  <a:tr h="86149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49" t="-101418" r="-100299" b="-141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49" t="-101418" r="-299" b="-1418"/>
                          </a:stretch>
                        </a:blipFill>
                      </a:tcPr>
                    </a:tc>
                    <a:extLst>
                      <a:ext uri="{0D108BD9-81ED-4DB2-BD59-A6C34878D82A}">
                        <a16:rowId xmlns:a16="http://schemas.microsoft.com/office/drawing/2014/main" val="10001"/>
                      </a:ext>
                    </a:extLst>
                  </a:tr>
                </a:tbl>
              </a:graphicData>
            </a:graphic>
          </p:graphicFrame>
        </mc:Fallback>
      </mc:AlternateContent>
      <p:sp>
        <p:nvSpPr>
          <p:cNvPr id="5" name="Google Shape;177;g25efa0ccee9_1_4">
            <a:extLst>
              <a:ext uri="{FF2B5EF4-FFF2-40B4-BE49-F238E27FC236}">
                <a16:creationId xmlns:a16="http://schemas.microsoft.com/office/drawing/2014/main" id="{076C2DDC-0EF9-21BE-87A3-956E493FCD3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93493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0" name="Google Shape;230;g25efa0ccee9_1_49"/>
              <p:cNvGraphicFramePr/>
              <p:nvPr/>
            </p:nvGraphicFramePr>
            <p:xfrm>
              <a:off x="108044" y="862526"/>
              <a:ext cx="8882075" cy="1401201"/>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91500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 hiring manager receives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80</m:t>
                              </m:r>
                            </m:oMath>
                          </a14:m>
                          <a:r>
                            <a:rPr lang="en-GB" sz="1600" b="0" dirty="0">
                              <a:solidFill>
                                <a:schemeClr val="dk1"/>
                              </a:solidFill>
                              <a:latin typeface="Nunito Sans"/>
                              <a:ea typeface="Nunito Sans"/>
                              <a:cs typeface="Nunito Sans"/>
                              <a:sym typeface="Nunito Sans"/>
                            </a:rPr>
                            <a:t> applications for a job. A random sample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30%</m:t>
                              </m:r>
                            </m:oMath>
                          </a14:m>
                          <a:r>
                            <a:rPr lang="en-GB" sz="1600" b="0" dirty="0">
                              <a:solidFill>
                                <a:schemeClr val="dk1"/>
                              </a:solidFill>
                              <a:latin typeface="Nunito Sans"/>
                              <a:ea typeface="Nunito Sans"/>
                              <a:cs typeface="Nunito Sans"/>
                              <a:sym typeface="Nunito Sans"/>
                            </a:rPr>
                            <a:t> of the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applicants is taken to find out how many have completed an apprenticeship. It is found that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applicants in this sample have completed an apprenticeship. Use this information to estimate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of the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80</m:t>
                              </m:r>
                            </m:oMath>
                          </a14:m>
                          <a:r>
                            <a:rPr lang="en-GB" sz="1600" b="0" dirty="0">
                              <a:solidFill>
                                <a:schemeClr val="dk1"/>
                              </a:solidFill>
                              <a:latin typeface="Nunito Sans"/>
                              <a:ea typeface="Nunito Sans"/>
                              <a:cs typeface="Nunito Sans"/>
                              <a:sym typeface="Nunito Sans"/>
                            </a:rPr>
                            <a:t> applicants have completed an apprenticeship:</a:t>
                          </a:r>
                          <a:r>
                            <a:rPr lang="en-GB" sz="1600" dirty="0">
                              <a:latin typeface="Nunito Sans"/>
                              <a:ea typeface="Nunito Sans"/>
                              <a:cs typeface="Nunito Sans"/>
                              <a:sym typeface="Nunito Sans"/>
                            </a:rPr>
                            <a:t> </a:t>
                          </a: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30" name="Google Shape;230;g25efa0ccee9_1_49"/>
              <p:cNvGraphicFramePr/>
              <p:nvPr/>
            </p:nvGraphicFramePr>
            <p:xfrm>
              <a:off x="108044" y="862526"/>
              <a:ext cx="8882075" cy="1401201"/>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0120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66" r="-137" b="-562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31" name="Google Shape;231;g25efa0ccee9_1_49"/>
              <p:cNvGraphicFramePr/>
              <p:nvPr>
                <p:extLst>
                  <p:ext uri="{D42A27DB-BD31-4B8C-83A1-F6EECF244321}">
                    <p14:modId xmlns:p14="http://schemas.microsoft.com/office/powerpoint/2010/main" val="3371225237"/>
                  </p:ext>
                </p:extLst>
              </p:nvPr>
            </p:nvGraphicFramePr>
            <p:xfrm>
              <a:off x="952500" y="2571750"/>
              <a:ext cx="7239000" cy="1959804"/>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990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24 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a:t>
                          </a:r>
                          <a:r>
                            <a:rPr lang="en-GB" sz="1600" dirty="0">
                              <a:solidFill>
                                <a:schemeClr val="tx1"/>
                              </a:solidFill>
                              <a:latin typeface="Nunito Sans"/>
                              <a:ea typeface="Nunito Sans"/>
                              <a:cs typeface="Nunito Sans"/>
                              <a:sym typeface="Nunito Sans"/>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17</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600" dirty="0">
                              <a:solidFill>
                                <a:schemeClr val="tx1"/>
                              </a:solidFill>
                              <a:latin typeface="Nunito Sans"/>
                              <a:ea typeface="Nunito Sans"/>
                              <a:cs typeface="Nunito Sans"/>
                              <a:sym typeface="Nunito Sans"/>
                            </a:rPr>
                            <a:t> </a:t>
                          </a: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7990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13</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19</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231" name="Google Shape;231;g25efa0ccee9_1_49"/>
              <p:cNvGraphicFramePr/>
              <p:nvPr>
                <p:extLst>
                  <p:ext uri="{D42A27DB-BD31-4B8C-83A1-F6EECF244321}">
                    <p14:modId xmlns:p14="http://schemas.microsoft.com/office/powerpoint/2010/main" val="3371225237"/>
                  </p:ext>
                </p:extLst>
              </p:nvPr>
            </p:nvGraphicFramePr>
            <p:xfrm>
              <a:off x="952500" y="2571750"/>
              <a:ext cx="7239000" cy="1959804"/>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990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100000"/>
                          </a:stretch>
                        </a:blipFill>
                      </a:tcPr>
                    </a:tc>
                    <a:extLst>
                      <a:ext uri="{0D108BD9-81ED-4DB2-BD59-A6C34878D82A}">
                        <a16:rowId xmlns:a16="http://schemas.microsoft.com/office/drawing/2014/main" val="10000"/>
                      </a:ext>
                    </a:extLst>
                  </a:tr>
                  <a:tr h="97990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21" r="-100337" b="-62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21" r="-337" b="-621"/>
                          </a:stretch>
                        </a:blipFill>
                      </a:tcPr>
                    </a:tc>
                    <a:extLst>
                      <a:ext uri="{0D108BD9-81ED-4DB2-BD59-A6C34878D82A}">
                        <a16:rowId xmlns:a16="http://schemas.microsoft.com/office/drawing/2014/main" val="10001"/>
                      </a:ext>
                    </a:extLst>
                  </a:tr>
                </a:tbl>
              </a:graphicData>
            </a:graphic>
          </p:graphicFrame>
        </mc:Fallback>
      </mc:AlternateContent>
      <p:sp>
        <p:nvSpPr>
          <p:cNvPr id="2" name="Google Shape;177;g25efa0ccee9_1_4">
            <a:extLst>
              <a:ext uri="{FF2B5EF4-FFF2-40B4-BE49-F238E27FC236}">
                <a16:creationId xmlns:a16="http://schemas.microsoft.com/office/drawing/2014/main" id="{6459D03C-CE07-56A5-B011-3F3D1DDB4EE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09008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7" name="Google Shape;237;g25efa0ccee9_1_55"/>
              <p:cNvGraphicFramePr/>
              <p:nvPr/>
            </p:nvGraphicFramePr>
            <p:xfrm>
              <a:off x="108044" y="862525"/>
              <a:ext cx="8882075" cy="142315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Tim is working out an estimate for the number of carp in a fishing lake. Tim captures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oMath>
                          </a14:m>
                          <a:r>
                            <a:rPr lang="en-GB" sz="1600" b="0" dirty="0">
                              <a:solidFill>
                                <a:schemeClr val="dk1"/>
                              </a:solidFill>
                              <a:latin typeface="Nunito Sans"/>
                              <a:ea typeface="Nunito Sans"/>
                              <a:cs typeface="Nunito Sans"/>
                              <a:sym typeface="Nunito Sans"/>
                            </a:rPr>
                            <a:t> carp,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tags them and returns them to the lake. The next day, Tim captures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60</m:t>
                              </m:r>
                            </m:oMath>
                          </a14:m>
                          <a:r>
                            <a:rPr lang="en-GB" sz="1600" b="0" dirty="0">
                              <a:solidFill>
                                <a:schemeClr val="dk1"/>
                              </a:solidFill>
                              <a:latin typeface="Nunito Sans"/>
                              <a:ea typeface="Nunito Sans"/>
                              <a:cs typeface="Nunito Sans"/>
                              <a:sym typeface="Nunito Sans"/>
                            </a:rPr>
                            <a:t> carp,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12</m:t>
                              </m:r>
                            </m:oMath>
                          </a14:m>
                          <a:r>
                            <a:rPr lang="en-GB" sz="1600" b="0" dirty="0">
                              <a:solidFill>
                                <a:schemeClr val="dk1"/>
                              </a:solidFill>
                              <a:latin typeface="Nunito Sans"/>
                              <a:ea typeface="Nunito Sans"/>
                              <a:cs typeface="Nunito Sans"/>
                              <a:sym typeface="Nunito Sans"/>
                            </a:rPr>
                            <a:t> of which are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tagged. Given that Tim’s estimate for the total number of carp in the lake is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400</m:t>
                              </m:r>
                            </m:oMath>
                          </a14:m>
                          <a:r>
                            <a:rPr lang="en-GB" sz="1600" b="0" dirty="0">
                              <a:solidFill>
                                <a:schemeClr val="dk1"/>
                              </a:solidFill>
                              <a:latin typeface="Nunito Sans"/>
                              <a:ea typeface="Nunito Sans"/>
                              <a:cs typeface="Nunito Sans"/>
                              <a:sym typeface="Nunito Sans"/>
                            </a:rPr>
                            <a:t>, work out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the</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number,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oMath>
                          </a14:m>
                          <a:r>
                            <a:rPr lang="en-GB" sz="1600" b="0" dirty="0">
                              <a:solidFill>
                                <a:schemeClr val="dk1"/>
                              </a:solidFill>
                              <a:latin typeface="Nunito Sans"/>
                              <a:ea typeface="Nunito Sans"/>
                              <a:cs typeface="Nunito Sans"/>
                              <a:sym typeface="Nunito Sans"/>
                            </a:rPr>
                            <a:t>, of carp Tim initially tagged. </a:t>
                          </a:r>
                          <a:r>
                            <a:rPr lang="en-GB" sz="1600" dirty="0">
                              <a:latin typeface="Nunito Sans"/>
                              <a:ea typeface="Nunito Sans"/>
                              <a:cs typeface="Nunito Sans"/>
                              <a:sym typeface="Nunito Sans"/>
                            </a:rPr>
                            <a:t> </a:t>
                          </a: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37" name="Google Shape;237;g25efa0ccee9_1_55"/>
              <p:cNvGraphicFramePr/>
              <p:nvPr/>
            </p:nvGraphicFramePr>
            <p:xfrm>
              <a:off x="108044" y="862525"/>
              <a:ext cx="8882075" cy="142315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55" r="-137" b="-4274"/>
                          </a:stretch>
                        </a:blipFill>
                      </a:tcPr>
                    </a:tc>
                    <a:extLst>
                      <a:ext uri="{0D108BD9-81ED-4DB2-BD59-A6C34878D82A}">
                        <a16:rowId xmlns:a16="http://schemas.microsoft.com/office/drawing/2014/main" val="10000"/>
                      </a:ext>
                    </a:extLst>
                  </a:tr>
                </a:tbl>
              </a:graphicData>
            </a:graphic>
          </p:graphicFrame>
        </mc:Fallback>
      </mc:AlternateContent>
      <p:sp>
        <p:nvSpPr>
          <p:cNvPr id="2" name="Google Shape;177;g25efa0ccee9_1_4">
            <a:extLst>
              <a:ext uri="{FF2B5EF4-FFF2-40B4-BE49-F238E27FC236}">
                <a16:creationId xmlns:a16="http://schemas.microsoft.com/office/drawing/2014/main" id="{C55C433D-9C3D-18C6-58F2-C6BB95C83A55}"/>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07;g25efa0ccee9_1_28">
                <a:extLst>
                  <a:ext uri="{FF2B5EF4-FFF2-40B4-BE49-F238E27FC236}">
                    <a16:creationId xmlns:a16="http://schemas.microsoft.com/office/drawing/2014/main" id="{0F210B88-4267-25BA-AE31-E764E743E5A9}"/>
                  </a:ext>
                </a:extLst>
              </p:cNvPr>
              <p:cNvGraphicFramePr/>
              <p:nvPr>
                <p:extLst>
                  <p:ext uri="{D42A27DB-BD31-4B8C-83A1-F6EECF244321}">
                    <p14:modId xmlns:p14="http://schemas.microsoft.com/office/powerpoint/2010/main" val="1868672640"/>
                  </p:ext>
                </p:extLst>
              </p:nvPr>
            </p:nvGraphicFramePr>
            <p:xfrm>
              <a:off x="495656" y="2762219"/>
              <a:ext cx="8152694" cy="1791365"/>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80</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2000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23991">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72</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48</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07;g25efa0ccee9_1_28">
                <a:extLst>
                  <a:ext uri="{FF2B5EF4-FFF2-40B4-BE49-F238E27FC236}">
                    <a16:creationId xmlns:a16="http://schemas.microsoft.com/office/drawing/2014/main" id="{0F210B88-4267-25BA-AE31-E764E743E5A9}"/>
                  </a:ext>
                </a:extLst>
              </p:cNvPr>
              <p:cNvGraphicFramePr/>
              <p:nvPr>
                <p:extLst>
                  <p:ext uri="{D42A27DB-BD31-4B8C-83A1-F6EECF244321}">
                    <p14:modId xmlns:p14="http://schemas.microsoft.com/office/powerpoint/2010/main" val="1868672640"/>
                  </p:ext>
                </p:extLst>
              </p:nvPr>
            </p:nvGraphicFramePr>
            <p:xfrm>
              <a:off x="495656" y="2762219"/>
              <a:ext cx="8152694" cy="1791365"/>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704" r="-100299" b="-10845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704" r="-299" b="-108451"/>
                          </a:stretch>
                        </a:blipFill>
                      </a:tcPr>
                    </a:tc>
                    <a:extLst>
                      <a:ext uri="{0D108BD9-81ED-4DB2-BD59-A6C34878D82A}">
                        <a16:rowId xmlns:a16="http://schemas.microsoft.com/office/drawing/2014/main" val="10000"/>
                      </a:ext>
                    </a:extLst>
                  </a:tr>
                  <a:tr h="92399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94079" r="-100299" b="-131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94079" r="-299" b="-131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559291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4" name="Google Shape;244;g25efa0ccee9_1_61"/>
              <p:cNvGraphicFramePr/>
              <p:nvPr/>
            </p:nvGraphicFramePr>
            <p:xfrm>
              <a:off x="108044" y="862525"/>
              <a:ext cx="8882075" cy="3948950"/>
            </p:xfrm>
            <a:graphic>
              <a:graphicData uri="http://schemas.openxmlformats.org/drawingml/2006/table">
                <a:tbl>
                  <a:tblPr firstRow="1" bandRow="1">
                    <a:noFill/>
                    <a:tableStyleId>{8DF025C0-8F16-4DF2-9BA9-BDDC193E616F}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In research about school canteen food, some of the canteen staff answered a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20</m:t>
                              </m:r>
                            </m:oMath>
                          </a14:m>
                          <a:r>
                            <a:rPr lang="en-GB" sz="1600" b="0" dirty="0">
                              <a:solidFill>
                                <a:schemeClr val="dk1"/>
                              </a:solidFill>
                              <a:latin typeface="Nunito Sans"/>
                              <a:ea typeface="Nunito Sans"/>
                              <a:cs typeface="Nunito Sans"/>
                              <a:sym typeface="Nunito Sans"/>
                            </a:rPr>
                            <a:t> question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survey. The findings of this survey can be generalised to…</a:t>
                          </a:r>
                          <a:endParaRPr sz="2300" b="1" baseline="30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244" name="Google Shape;244;g25efa0ccee9_1_61"/>
              <p:cNvGraphicFramePr/>
              <p:nvPr/>
            </p:nvGraphicFramePr>
            <p:xfrm>
              <a:off x="108044" y="862525"/>
              <a:ext cx="8882075" cy="3948950"/>
            </p:xfrm>
            <a:graphic>
              <a:graphicData uri="http://schemas.openxmlformats.org/drawingml/2006/table">
                <a:tbl>
                  <a:tblPr firstRow="1" bandRow="1">
                    <a:noFill/>
                    <a:tableStyleId>{8DF025C0-8F16-4DF2-9BA9-BDDC193E616F}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55" r="-137" b="-178205"/>
                          </a:stretch>
                        </a:blip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p:graphicFrame>
        <p:nvGraphicFramePr>
          <p:cNvPr id="245" name="Google Shape;245;g25efa0ccee9_1_61"/>
          <p:cNvGraphicFramePr/>
          <p:nvPr>
            <p:extLst>
              <p:ext uri="{D42A27DB-BD31-4B8C-83A1-F6EECF244321}">
                <p14:modId xmlns:p14="http://schemas.microsoft.com/office/powerpoint/2010/main" val="921544316"/>
              </p:ext>
            </p:extLst>
          </p:nvPr>
        </p:nvGraphicFramePr>
        <p:xfrm>
          <a:off x="952500" y="2190750"/>
          <a:ext cx="7239000" cy="1958662"/>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Times New Roman"/>
                          <a:ea typeface="Times New Roman"/>
                          <a:cs typeface="Times New Roman"/>
                          <a:sym typeface="Times New Roman"/>
                        </a:rPr>
                        <a:t>…</a:t>
                      </a:r>
                      <a:r>
                        <a:rPr lang="en-GB" sz="1600" dirty="0">
                          <a:solidFill>
                            <a:schemeClr val="tx1"/>
                          </a:solidFill>
                          <a:latin typeface="Nunito Sans"/>
                          <a:ea typeface="Nunito Sans"/>
                          <a:cs typeface="Nunito Sans"/>
                          <a:sym typeface="Nunito Sans"/>
                        </a:rPr>
                        <a:t>all staff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…all staff and students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…canteen staff at all schools </a:t>
                      </a:r>
                      <a:r>
                        <a:rPr lang="en-GB" sz="1400" dirty="0">
                          <a:solidFill>
                            <a:schemeClr val="tx1"/>
                          </a:solidFill>
                          <a:latin typeface="Nunito Sans"/>
                          <a:ea typeface="Nunito Sans"/>
                          <a:cs typeface="Nunito Sans"/>
                          <a:sym typeface="Nunito Sans"/>
                        </a:rPr>
                        <a:t> </a:t>
                      </a:r>
                      <a:endParaRPr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…all the canteen staff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Google Shape;177;g25efa0ccee9_1_4">
            <a:extLst>
              <a:ext uri="{FF2B5EF4-FFF2-40B4-BE49-F238E27FC236}">
                <a16:creationId xmlns:a16="http://schemas.microsoft.com/office/drawing/2014/main" id="{75217E38-2E1A-F22E-5D21-DA21AB75FF7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9814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785BA220-2B20-6F6B-7D29-233CC69ED098}"/>
                  </a:ext>
                </a:extLst>
              </p:cNvPr>
              <p:cNvGraphicFramePr/>
              <p:nvPr>
                <p:extLst>
                  <p:ext uri="{D42A27DB-BD31-4B8C-83A1-F6EECF244321}">
                    <p14:modId xmlns:p14="http://schemas.microsoft.com/office/powerpoint/2010/main" val="3597035688"/>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165000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to the nearest thousand</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Approximately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know the definition of a census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165457 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Anyone willing to take part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thinks a census is voluntary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785BA220-2B20-6F6B-7D29-233CC69ED098}"/>
                  </a:ext>
                </a:extLst>
              </p:cNvPr>
              <p:cNvGraphicFramePr/>
              <p:nvPr>
                <p:extLst>
                  <p:ext uri="{D42A27DB-BD31-4B8C-83A1-F6EECF244321}">
                    <p14:modId xmlns:p14="http://schemas.microsoft.com/office/powerpoint/2010/main" val="3597035688"/>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165000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to the nearest thousand</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Approximately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know the definition of a census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165457 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Anyone willing to take part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thinks a census is voluntary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177" name="Google Shape;177;g25efa0ccee9_1_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308;g1e4d2f82526_0_181">
                <a:extLst>
                  <a:ext uri="{FF2B5EF4-FFF2-40B4-BE49-F238E27FC236}">
                    <a16:creationId xmlns:a16="http://schemas.microsoft.com/office/drawing/2014/main" id="{52AB94D9-B00A-1F9D-6FEA-4AB6056070A1}"/>
                  </a:ext>
                </a:extLst>
              </p:cNvPr>
              <p:cNvGraphicFramePr/>
              <p:nvPr>
                <p:extLst>
                  <p:ext uri="{D42A27DB-BD31-4B8C-83A1-F6EECF244321}">
                    <p14:modId xmlns:p14="http://schemas.microsoft.com/office/powerpoint/2010/main" val="300518987"/>
                  </p:ext>
                </p:extLst>
              </p:nvPr>
            </p:nvGraphicFramePr>
            <p:xfrm>
              <a:off x="108044" y="862525"/>
              <a:ext cx="8882075" cy="86361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Sans"/>
                              <a:ea typeface="Nunito Sans"/>
                              <a:cs typeface="Nunito Sans"/>
                              <a:sym typeface="Nunito Sans"/>
                            </a:rPr>
                            <a:t>The island of </a:t>
                          </a:r>
                          <a:r>
                            <a:rPr lang="en-US" sz="1600" b="0" dirty="0" err="1">
                              <a:solidFill>
                                <a:schemeClr val="dk1"/>
                              </a:solidFill>
                              <a:latin typeface="Nunito Sans"/>
                              <a:ea typeface="Nunito Sans"/>
                              <a:cs typeface="Nunito Sans"/>
                              <a:sym typeface="Nunito Sans"/>
                            </a:rPr>
                            <a:t>Tiola</a:t>
                          </a:r>
                          <a:r>
                            <a:rPr lang="en-US" sz="1600" b="0" dirty="0">
                              <a:solidFill>
                                <a:schemeClr val="dk1"/>
                              </a:solidFill>
                              <a:latin typeface="Nunito Sans"/>
                              <a:ea typeface="Nunito Sans"/>
                              <a:cs typeface="Nunito Sans"/>
                              <a:sym typeface="Nunito Sans"/>
                            </a:rPr>
                            <a:t> has a population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165457</m:t>
                              </m:r>
                            </m:oMath>
                          </a14:m>
                          <a:r>
                            <a:rPr lang="en-US" sz="1600" b="0" dirty="0">
                              <a:solidFill>
                                <a:schemeClr val="dk1"/>
                              </a:solidFill>
                              <a:latin typeface="Nunito Sans"/>
                              <a:ea typeface="Nunito Sans"/>
                              <a:cs typeface="Nunito Sans"/>
                              <a:sym typeface="Nunito Sans"/>
                            </a:rPr>
                            <a:t> people.</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A census is being designed to gather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     data about the island population.</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How many people should be included in the census?</a:t>
                          </a:r>
                        </a:p>
                        <a:p>
                          <a:pPr marL="0" lvl="0" indent="0" algn="l" rtl="0">
                            <a:spcBef>
                              <a:spcPts val="0"/>
                            </a:spcBef>
                            <a:spcAft>
                              <a:spcPts val="0"/>
                            </a:spcAft>
                            <a:buNone/>
                          </a:pP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308;g1e4d2f82526_0_181">
                <a:extLst>
                  <a:ext uri="{FF2B5EF4-FFF2-40B4-BE49-F238E27FC236}">
                    <a16:creationId xmlns:a16="http://schemas.microsoft.com/office/drawing/2014/main" id="{52AB94D9-B00A-1F9D-6FEA-4AB6056070A1}"/>
                  </a:ext>
                </a:extLst>
              </p:cNvPr>
              <p:cNvGraphicFramePr/>
              <p:nvPr>
                <p:extLst>
                  <p:ext uri="{D42A27DB-BD31-4B8C-83A1-F6EECF244321}">
                    <p14:modId xmlns:p14="http://schemas.microsoft.com/office/powerpoint/2010/main" val="300518987"/>
                  </p:ext>
                </p:extLst>
              </p:nvPr>
            </p:nvGraphicFramePr>
            <p:xfrm>
              <a:off x="108044" y="862525"/>
              <a:ext cx="8882075" cy="86361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Sans"/>
                              <a:ea typeface="Nunito Sans"/>
                              <a:cs typeface="Nunito Sans"/>
                              <a:sym typeface="Nunito Sans"/>
                            </a:rPr>
                            <a:t>The island of </a:t>
                          </a:r>
                          <a:r>
                            <a:rPr lang="en-US" sz="1600" b="0" dirty="0" err="1">
                              <a:solidFill>
                                <a:schemeClr val="dk1"/>
                              </a:solidFill>
                              <a:latin typeface="Nunito Sans"/>
                              <a:ea typeface="Nunito Sans"/>
                              <a:cs typeface="Nunito Sans"/>
                              <a:sym typeface="Nunito Sans"/>
                            </a:rPr>
                            <a:t>Tiola</a:t>
                          </a:r>
                          <a:r>
                            <a:rPr lang="en-US" sz="1600" b="0" dirty="0">
                              <a:solidFill>
                                <a:schemeClr val="dk1"/>
                              </a:solidFill>
                              <a:latin typeface="Nunito Sans"/>
                              <a:ea typeface="Nunito Sans"/>
                              <a:cs typeface="Nunito Sans"/>
                              <a:sym typeface="Nunito Sans"/>
                            </a:rPr>
                            <a:t> has a population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165457</m:t>
                              </m:r>
                            </m:oMath>
                          </a14:m>
                          <a:r>
                            <a:rPr lang="en-US" sz="1600" b="0" dirty="0">
                              <a:solidFill>
                                <a:schemeClr val="dk1"/>
                              </a:solidFill>
                              <a:latin typeface="Nunito Sans"/>
                              <a:ea typeface="Nunito Sans"/>
                              <a:cs typeface="Nunito Sans"/>
                              <a:sym typeface="Nunito Sans"/>
                            </a:rPr>
                            <a:t> people.</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A census is being designed to gather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     data about the island population.</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How many people should be included in the census?</a:t>
                          </a:r>
                        </a:p>
                        <a:p>
                          <a:pPr marL="0" lvl="0" indent="0" algn="l" rtl="0">
                            <a:spcBef>
                              <a:spcPts val="0"/>
                            </a:spcBef>
                            <a:spcAft>
                              <a:spcPts val="0"/>
                            </a:spcAft>
                            <a:buNone/>
                          </a:pP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7DF2ED58-852E-BA96-916E-F4FF5DCAE72D}"/>
                  </a:ext>
                </a:extLst>
              </p:cNvPr>
              <p:cNvGraphicFramePr/>
              <p:nvPr>
                <p:extLst>
                  <p:ext uri="{D42A27DB-BD31-4B8C-83A1-F6EECF244321}">
                    <p14:modId xmlns:p14="http://schemas.microsoft.com/office/powerpoint/2010/main" val="3711167090"/>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restated the population size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restated the required sample size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175 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difference between population size and sample size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7DF2ED58-852E-BA96-916E-F4FF5DCAE72D}"/>
                  </a:ext>
                </a:extLst>
              </p:cNvPr>
              <p:cNvGraphicFramePr/>
              <p:nvPr>
                <p:extLst>
                  <p:ext uri="{D42A27DB-BD31-4B8C-83A1-F6EECF244321}">
                    <p14:modId xmlns:p14="http://schemas.microsoft.com/office/powerpoint/2010/main" val="3711167090"/>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restated the population size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restated the required sample size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175 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difference between population size and sample size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308;g1e4d2f82526_0_181">
                <a:extLst>
                  <a:ext uri="{FF2B5EF4-FFF2-40B4-BE49-F238E27FC236}">
                    <a16:creationId xmlns:a16="http://schemas.microsoft.com/office/drawing/2014/main" id="{F79BA793-8933-7EE7-D508-64AF23A1C75F}"/>
                  </a:ext>
                </a:extLst>
              </p:cNvPr>
              <p:cNvGraphicFramePr/>
              <p:nvPr>
                <p:extLst>
                  <p:ext uri="{D42A27DB-BD31-4B8C-83A1-F6EECF244321}">
                    <p14:modId xmlns:p14="http://schemas.microsoft.com/office/powerpoint/2010/main" val="1860529727"/>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Phil is taking a systematic sample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m:t>
                              </m:r>
                            </m:oMath>
                          </a14:m>
                          <a:r>
                            <a:rPr lang="en-US" sz="1600" b="0" dirty="0">
                              <a:solidFill>
                                <a:schemeClr val="dk1"/>
                              </a:solidFill>
                              <a:latin typeface="Nunito Sans"/>
                              <a:ea typeface="Nunito Sans"/>
                              <a:cs typeface="Nunito Sans"/>
                              <a:sym typeface="Nunito Sans"/>
                            </a:rPr>
                            <a:t> from a population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is the interval size for this sample?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308;g1e4d2f82526_0_181">
                <a:extLst>
                  <a:ext uri="{FF2B5EF4-FFF2-40B4-BE49-F238E27FC236}">
                    <a16:creationId xmlns:a16="http://schemas.microsoft.com/office/drawing/2014/main" id="{F79BA793-8933-7EE7-D508-64AF23A1C75F}"/>
                  </a:ext>
                </a:extLst>
              </p:cNvPr>
              <p:cNvGraphicFramePr/>
              <p:nvPr>
                <p:extLst>
                  <p:ext uri="{D42A27DB-BD31-4B8C-83A1-F6EECF244321}">
                    <p14:modId xmlns:p14="http://schemas.microsoft.com/office/powerpoint/2010/main" val="1860529727"/>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Phil is taking a systematic sample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m:t>
                              </m:r>
                            </m:oMath>
                          </a14:m>
                          <a:r>
                            <a:rPr lang="en-US" sz="1600" b="0" dirty="0">
                              <a:solidFill>
                                <a:schemeClr val="dk1"/>
                              </a:solidFill>
                              <a:latin typeface="Nunito Sans"/>
                              <a:ea typeface="Nunito Sans"/>
                              <a:cs typeface="Nunito Sans"/>
                              <a:sym typeface="Nunito Sans"/>
                            </a:rPr>
                            <a:t> from a population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is the interval size for this sample?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
        <p:nvSpPr>
          <p:cNvPr id="4" name="Google Shape;177;g25efa0ccee9_1_4">
            <a:extLst>
              <a:ext uri="{FF2B5EF4-FFF2-40B4-BE49-F238E27FC236}">
                <a16:creationId xmlns:a16="http://schemas.microsoft.com/office/drawing/2014/main" id="{235A4222-55E0-CFDB-2C0C-9E4AC91E648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2" name="Google Shape;308;g1e4d2f82526_0_181">
            <a:extLst>
              <a:ext uri="{FF2B5EF4-FFF2-40B4-BE49-F238E27FC236}">
                <a16:creationId xmlns:a16="http://schemas.microsoft.com/office/drawing/2014/main" id="{CFA713AA-9309-5D74-B0D3-E334E06542BD}"/>
              </a:ext>
            </a:extLst>
          </p:cNvPr>
          <p:cNvGraphicFramePr/>
          <p:nvPr>
            <p:extLst>
              <p:ext uri="{D42A27DB-BD31-4B8C-83A1-F6EECF244321}">
                <p14:modId xmlns:p14="http://schemas.microsoft.com/office/powerpoint/2010/main" val="551996660"/>
              </p:ext>
            </p:extLst>
          </p:nvPr>
        </p:nvGraphicFramePr>
        <p:xfrm>
          <a:off x="108044" y="862525"/>
          <a:ext cx="8882075" cy="33529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Random sampling is a method in which…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3" name="Google Shape;353;g1e4d2f82526_0_220">
            <a:extLst>
              <a:ext uri="{FF2B5EF4-FFF2-40B4-BE49-F238E27FC236}">
                <a16:creationId xmlns:a16="http://schemas.microsoft.com/office/drawing/2014/main" id="{D162F5A6-48A0-D60C-720C-A35991522816}"/>
              </a:ext>
            </a:extLst>
          </p:cNvPr>
          <p:cNvGraphicFramePr/>
          <p:nvPr>
            <p:extLst>
              <p:ext uri="{D42A27DB-BD31-4B8C-83A1-F6EECF244321}">
                <p14:modId xmlns:p14="http://schemas.microsoft.com/office/powerpoint/2010/main" val="1463184250"/>
              </p:ext>
            </p:extLst>
          </p:nvPr>
        </p:nvGraphicFramePr>
        <p:xfrm>
          <a:off x="952498" y="1742721"/>
          <a:ext cx="7239002" cy="248787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Sans"/>
                          <a:ea typeface="Nunito Sans"/>
                          <a:cs typeface="Nunito Sans"/>
                          <a:sym typeface="Nunito Sans"/>
                        </a:rPr>
                        <a:t>…the first people meeting the criteria are selected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quota sampling and random sampling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a:t>
                      </a:r>
                      <a:r>
                        <a:rPr lang="en-GB" sz="1600" dirty="0">
                          <a:solidFill>
                            <a:srgbClr val="00BC89"/>
                          </a:solidFill>
                          <a:latin typeface="Nunito Sans"/>
                          <a:ea typeface="Nunito Sans"/>
                          <a:cs typeface="Nunito Sans"/>
                          <a:sym typeface="Nunito Sans"/>
                        </a:rPr>
                        <a:t> …each member of the population has an equal chance of being selected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…participants are selected based on availability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convenience sampling and random sampling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a:t>
                      </a:r>
                      <a:r>
                        <a:rPr lang="en-GB" sz="1600" dirty="0">
                          <a:solidFill>
                            <a:srgbClr val="1C1C1C"/>
                          </a:solidFill>
                          <a:latin typeface="Nunito Sans"/>
                          <a:ea typeface="Nunito Sans"/>
                          <a:cs typeface="Nunito Sans"/>
                          <a:sym typeface="Nunito Sans"/>
                        </a:rPr>
                        <a:t>participation is based on members responding to an advert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Sans"/>
                          <a:ea typeface="Nunito Sans"/>
                          <a:cs typeface="Nunito Sans"/>
                          <a:sym typeface="Nunito Sans"/>
                        </a:rPr>
                        <a:t>confused self-selected sampling and random sampling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77;g25efa0ccee9_1_4">
            <a:extLst>
              <a:ext uri="{FF2B5EF4-FFF2-40B4-BE49-F238E27FC236}">
                <a16:creationId xmlns:a16="http://schemas.microsoft.com/office/drawing/2014/main" id="{1D3680F8-0A9D-31F7-D95F-B90A5824039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99" name="Google Shape;199;g25efa0ccee9_1_22"/>
              <p:cNvGraphicFramePr/>
              <p:nvPr>
                <p:extLst>
                  <p:ext uri="{D42A27DB-BD31-4B8C-83A1-F6EECF244321}">
                    <p14:modId xmlns:p14="http://schemas.microsoft.com/office/powerpoint/2010/main" val="3575768275"/>
                  </p:ext>
                </p:extLst>
              </p:nvPr>
            </p:nvGraphicFramePr>
            <p:xfrm>
              <a:off x="108044" y="862525"/>
              <a:ext cx="8882075" cy="40020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40020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How could you select a random sample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25</m:t>
                              </m:r>
                            </m:oMath>
                          </a14:m>
                          <a:r>
                            <a:rPr lang="en-GB" sz="1600" b="0" dirty="0">
                              <a:solidFill>
                                <a:schemeClr val="dk1"/>
                              </a:solidFill>
                              <a:latin typeface="Nunito Sans"/>
                              <a:ea typeface="Nunito Sans"/>
                              <a:cs typeface="Nunito Sans"/>
                              <a:sym typeface="Nunito Sans"/>
                            </a:rPr>
                            <a:t> pupils from a primary school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164</m:t>
                              </m:r>
                            </m:oMath>
                          </a14:m>
                          <a:r>
                            <a:rPr lang="en-GB" sz="1600" b="0" dirty="0">
                              <a:solidFill>
                                <a:schemeClr val="dk1"/>
                              </a:solidFill>
                              <a:latin typeface="Nunito Sans"/>
                              <a:ea typeface="Nunito Sans"/>
                              <a:cs typeface="Nunito Sans"/>
                              <a:sym typeface="Nunito Sans"/>
                            </a:rPr>
                            <a:t> pupils?</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99" name="Google Shape;199;g25efa0ccee9_1_22"/>
              <p:cNvGraphicFramePr/>
              <p:nvPr>
                <p:extLst>
                  <p:ext uri="{D42A27DB-BD31-4B8C-83A1-F6EECF244321}">
                    <p14:modId xmlns:p14="http://schemas.microsoft.com/office/powerpoint/2010/main" val="3575768275"/>
                  </p:ext>
                </p:extLst>
              </p:nvPr>
            </p:nvGraphicFramePr>
            <p:xfrm>
              <a:off x="108044" y="862525"/>
              <a:ext cx="8882075" cy="40020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40020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2985" r="-137" b="-298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9D0FA1D2-3221-FEE7-A426-1F852995755A}"/>
                  </a:ext>
                </a:extLst>
              </p:cNvPr>
              <p:cNvGraphicFramePr/>
              <p:nvPr>
                <p:extLst>
                  <p:ext uri="{D42A27DB-BD31-4B8C-83A1-F6EECF244321}">
                    <p14:modId xmlns:p14="http://schemas.microsoft.com/office/powerpoint/2010/main" val="139095614"/>
                  </p:ext>
                </p:extLst>
              </p:nvPr>
            </p:nvGraphicFramePr>
            <p:xfrm>
              <a:off x="952498" y="1742721"/>
              <a:ext cx="7239002" cy="2978598"/>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r>
                            <a:rPr lang="en-GB" sz="1600" dirty="0">
                              <a:solidFill>
                                <a:srgbClr val="00BC89"/>
                              </a:solidFill>
                              <a:latin typeface="Nunito Sans"/>
                              <a:ea typeface="Nunito Sans"/>
                              <a:cs typeface="Nunito Sans"/>
                              <a:sym typeface="Nunito Sans"/>
                            </a:rPr>
                            <a:t>Write each pupil’s name on a piece of paper, then draw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25</m:t>
                              </m:r>
                            </m:oMath>
                          </a14:m>
                          <a:r>
                            <a:rPr lang="en-GB" sz="1600" dirty="0">
                              <a:solidFill>
                                <a:srgbClr val="00BC89"/>
                              </a:solidFill>
                              <a:latin typeface="Nunito Sans"/>
                              <a:ea typeface="Nunito Sans"/>
                              <a:cs typeface="Nunito Sans"/>
                              <a:sym typeface="Nunito Sans"/>
                            </a:rPr>
                            <a:t> names from a bag without looking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Select the first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students to arrive at school in the morning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random sampling involves equal chance of selection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Look at the class lists and choose the class that has exactly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pupils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prioritised the sample size over the sampling method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During assembly, ask for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volunteer participants to come back at lunch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self-selection is not random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9D0FA1D2-3221-FEE7-A426-1F852995755A}"/>
                  </a:ext>
                </a:extLst>
              </p:cNvPr>
              <p:cNvGraphicFramePr/>
              <p:nvPr>
                <p:extLst>
                  <p:ext uri="{D42A27DB-BD31-4B8C-83A1-F6EECF244321}">
                    <p14:modId xmlns:p14="http://schemas.microsoft.com/office/powerpoint/2010/main" val="139095614"/>
                  </p:ext>
                </p:extLst>
              </p:nvPr>
            </p:nvGraphicFramePr>
            <p:xfrm>
              <a:off x="952498" y="1742721"/>
              <a:ext cx="7239002" cy="2978598"/>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r>
                            <a:rPr lang="en-GB" sz="1600" dirty="0">
                              <a:solidFill>
                                <a:srgbClr val="00BC89"/>
                              </a:solidFill>
                              <a:latin typeface="Nunito Sans"/>
                              <a:ea typeface="Nunito Sans"/>
                              <a:cs typeface="Nunito Sans"/>
                              <a:sym typeface="Nunito Sans"/>
                            </a:rPr>
                            <a:t>Write each pupil’s name on a piece of paper, then draw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25</m:t>
                              </m:r>
                            </m:oMath>
                          </a14:m>
                          <a:r>
                            <a:rPr lang="en-GB" sz="1600" dirty="0">
                              <a:solidFill>
                                <a:srgbClr val="00BC89"/>
                              </a:solidFill>
                              <a:latin typeface="Nunito Sans"/>
                              <a:ea typeface="Nunito Sans"/>
                              <a:cs typeface="Nunito Sans"/>
                              <a:sym typeface="Nunito Sans"/>
                            </a:rPr>
                            <a:t> names from a bag without looking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Select the first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students to arrive at school in the morning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random sampling involves equal chance of selection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Look at the class lists and choose the class that has exactly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pupils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prioritised the sample size over the sampling method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During assembly, ask for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volunteer participants to come back at lunch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self-selection is not random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3" name="Google Shape;177;g25efa0ccee9_1_4">
            <a:extLst>
              <a:ext uri="{FF2B5EF4-FFF2-40B4-BE49-F238E27FC236}">
                <a16:creationId xmlns:a16="http://schemas.microsoft.com/office/drawing/2014/main" id="{84A33F93-8A7F-E7B7-3E37-D368C49960B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06" name="Google Shape;206;g25efa0ccee9_1_28"/>
              <p:cNvGraphicFramePr/>
              <p:nvPr>
                <p:extLst>
                  <p:ext uri="{D42A27DB-BD31-4B8C-83A1-F6EECF244321}">
                    <p14:modId xmlns:p14="http://schemas.microsoft.com/office/powerpoint/2010/main" val="1511793272"/>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52296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 survey requires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40</m:t>
                              </m:r>
                            </m:oMath>
                          </a14:m>
                          <a:r>
                            <a:rPr lang="en-GB" sz="1600" b="0" dirty="0">
                              <a:solidFill>
                                <a:schemeClr val="dk1"/>
                              </a:solidFill>
                              <a:latin typeface="Nunito Sans"/>
                              <a:ea typeface="Nunito Sans"/>
                              <a:cs typeface="Nunito Sans"/>
                              <a:sym typeface="Nunito Sans"/>
                            </a:rPr>
                            <a:t> students using stratified sampling by year and gender.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year 12 males should be included?</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06" name="Google Shape;206;g25efa0ccee9_1_28"/>
              <p:cNvGraphicFramePr/>
              <p:nvPr>
                <p:extLst>
                  <p:ext uri="{D42A27DB-BD31-4B8C-83A1-F6EECF244321}">
                    <p14:modId xmlns:p14="http://schemas.microsoft.com/office/powerpoint/2010/main" val="1511793272"/>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7" name="Google Shape;207;g25efa0ccee9_1_28"/>
              <p:cNvGraphicFramePr/>
              <p:nvPr>
                <p:extLst>
                  <p:ext uri="{D42A27DB-BD31-4B8C-83A1-F6EECF244321}">
                    <p14:modId xmlns:p14="http://schemas.microsoft.com/office/powerpoint/2010/main" val="2051915806"/>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
                          </a:r>
                          <a:r>
                            <a:rPr lang="en-GB" sz="1400" dirty="0">
                              <a:solidFill>
                                <a:srgbClr val="1C1C1C"/>
                              </a:solidFill>
                              <a:latin typeface="Nunito Sans"/>
                              <a:ea typeface="Nunito Sans"/>
                              <a:cs typeface="Nunito Sans"/>
                              <a:sym typeface="Nunito Sans"/>
                            </a:rPr>
                            <a:t>used the total for Year 12 instead of the total number of students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 11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2399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22</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used the total number of males instead of the total number of students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10</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rounded their calculation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07" name="Google Shape;207;g25efa0ccee9_1_28"/>
              <p:cNvGraphicFramePr/>
              <p:nvPr>
                <p:extLst>
                  <p:ext uri="{D42A27DB-BD31-4B8C-83A1-F6EECF244321}">
                    <p14:modId xmlns:p14="http://schemas.microsoft.com/office/powerpoint/2010/main" val="2051915806"/>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641" r="-100299"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641" r="-299" b="-100641"/>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101290" r="-100299"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101290" r="-299" b="-1290"/>
                          </a:stretch>
                        </a:blipFill>
                      </a:tcPr>
                    </a:tc>
                    <a:extLst>
                      <a:ext uri="{0D108BD9-81ED-4DB2-BD59-A6C34878D82A}">
                        <a16:rowId xmlns:a16="http://schemas.microsoft.com/office/drawing/2014/main" val="10001"/>
                      </a:ext>
                    </a:extLst>
                  </a:tr>
                </a:tbl>
              </a:graphicData>
            </a:graphic>
          </p:graphicFrame>
        </mc:Fallback>
      </mc:AlternateContent>
      <p:pic>
        <p:nvPicPr>
          <p:cNvPr id="3" name="Picture 2">
            <a:extLst>
              <a:ext uri="{FF2B5EF4-FFF2-40B4-BE49-F238E27FC236}">
                <a16:creationId xmlns:a16="http://schemas.microsoft.com/office/drawing/2014/main" id="{764D0639-1FB1-2BF8-4BBD-136F456E7F74}"/>
              </a:ext>
            </a:extLst>
          </p:cNvPr>
          <p:cNvPicPr>
            <a:picLocks noChangeAspect="1"/>
          </p:cNvPicPr>
          <p:nvPr/>
        </p:nvPicPr>
        <p:blipFill>
          <a:blip r:embed="rId5"/>
          <a:stretch>
            <a:fillRect/>
          </a:stretch>
        </p:blipFill>
        <p:spPr>
          <a:xfrm>
            <a:off x="2152964" y="1533095"/>
            <a:ext cx="4838072" cy="1141208"/>
          </a:xfrm>
          <a:prstGeom prst="rect">
            <a:avLst/>
          </a:prstGeom>
        </p:spPr>
      </p:pic>
      <p:sp>
        <p:nvSpPr>
          <p:cNvPr id="2" name="Google Shape;177;g25efa0ccee9_1_4">
            <a:extLst>
              <a:ext uri="{FF2B5EF4-FFF2-40B4-BE49-F238E27FC236}">
                <a16:creationId xmlns:a16="http://schemas.microsoft.com/office/drawing/2014/main" id="{723CC834-F66E-1CF9-A5CE-6F2087E2F8F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graphicFrame>
        <p:nvGraphicFramePr>
          <p:cNvPr id="214" name="Google Shape;214;g25efa0ccee9_1_35"/>
          <p:cNvGraphicFramePr/>
          <p:nvPr>
            <p:extLst>
              <p:ext uri="{D42A27DB-BD31-4B8C-83A1-F6EECF244321}">
                <p14:modId xmlns:p14="http://schemas.microsoft.com/office/powerpoint/2010/main" val="2556564412"/>
              </p:ext>
            </p:extLst>
          </p:nvPr>
        </p:nvGraphicFramePr>
        <p:xfrm>
          <a:off x="108044" y="862525"/>
          <a:ext cx="8852171" cy="3474730"/>
        </p:xfrm>
        <a:graphic>
          <a:graphicData uri="http://schemas.openxmlformats.org/drawingml/2006/table">
            <a:tbl>
              <a:tblPr firstRow="1" bandRow="1">
                <a:noFill/>
                <a:tableStyleId>{8DF025C0-8F16-4DF2-9BA9-BDDC193E616F}</a:tableStyleId>
              </a:tblPr>
              <a:tblGrid>
                <a:gridCol w="8852171">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Sally is researching the numbers of ferrets in a woodland. The ferrets are captured over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two days and placed in a secure habitat before being marked and released. The experiment is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repeated three weeks later. This is Sally’s data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for the initial capture and the recapture:</a:t>
                      </a: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Determine an estimate for the overall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population size.</a:t>
                      </a:r>
                      <a:endParaRPr sz="2300" b="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BDDE007D-5663-2A14-8336-496393C59A91}"/>
              </a:ext>
            </a:extLst>
          </p:cNvPr>
          <p:cNvPicPr>
            <a:picLocks noChangeAspect="1"/>
          </p:cNvPicPr>
          <p:nvPr/>
        </p:nvPicPr>
        <p:blipFill>
          <a:blip r:embed="rId3"/>
          <a:stretch>
            <a:fillRect/>
          </a:stretch>
        </p:blipFill>
        <p:spPr>
          <a:xfrm>
            <a:off x="183785" y="2424076"/>
            <a:ext cx="4312478" cy="101722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53E3F109-DDD1-0AB3-0477-5BB50F2A8EC7}"/>
                  </a:ext>
                </a:extLst>
              </p:cNvPr>
              <p:cNvGraphicFramePr/>
              <p:nvPr>
                <p:extLst>
                  <p:ext uri="{D42A27DB-BD31-4B8C-83A1-F6EECF244321}">
                    <p14:modId xmlns:p14="http://schemas.microsoft.com/office/powerpoint/2010/main" val="1533085473"/>
                  </p:ext>
                </p:extLst>
              </p:nvPr>
            </p:nvGraphicFramePr>
            <p:xfrm>
              <a:off x="4702378" y="1589925"/>
              <a:ext cx="4182100" cy="3118806"/>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5929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43</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mean of the two samples (did not apply capture-recapture)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23</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mixed up the total recaptured with the number of marked recaptured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59144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55</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sum of sample sizes and subtracted the number marked in second sample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58</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53E3F109-DDD1-0AB3-0477-5BB50F2A8EC7}"/>
                  </a:ext>
                </a:extLst>
              </p:cNvPr>
              <p:cNvGraphicFramePr/>
              <p:nvPr>
                <p:extLst>
                  <p:ext uri="{D42A27DB-BD31-4B8C-83A1-F6EECF244321}">
                    <p14:modId xmlns:p14="http://schemas.microsoft.com/office/powerpoint/2010/main" val="1533085473"/>
                  </p:ext>
                </p:extLst>
              </p:nvPr>
            </p:nvGraphicFramePr>
            <p:xfrm>
              <a:off x="4702378" y="1589925"/>
              <a:ext cx="4182100" cy="3118806"/>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3672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r="-100000" b="-118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r="-292" b="-118220"/>
                          </a:stretch>
                        </a:blipFill>
                      </a:tcPr>
                    </a:tc>
                    <a:extLst>
                      <a:ext uri="{0D108BD9-81ED-4DB2-BD59-A6C34878D82A}">
                        <a16:rowId xmlns:a16="http://schemas.microsoft.com/office/drawing/2014/main" val="10000"/>
                      </a:ext>
                    </a:extLst>
                  </a:tr>
                  <a:tr h="168208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85199" r="-100000" b="-72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85199" r="-292" b="-722"/>
                          </a:stretch>
                        </a:blipFill>
                      </a:tcPr>
                    </a:tc>
                    <a:extLst>
                      <a:ext uri="{0D108BD9-81ED-4DB2-BD59-A6C34878D82A}">
                        <a16:rowId xmlns:a16="http://schemas.microsoft.com/office/drawing/2014/main" val="10001"/>
                      </a:ext>
                    </a:extLst>
                  </a:tr>
                </a:tbl>
              </a:graphicData>
            </a:graphic>
          </p:graphicFrame>
        </mc:Fallback>
      </mc:AlternateContent>
      <p:sp>
        <p:nvSpPr>
          <p:cNvPr id="5" name="Google Shape;177;g25efa0ccee9_1_4">
            <a:extLst>
              <a:ext uri="{FF2B5EF4-FFF2-40B4-BE49-F238E27FC236}">
                <a16:creationId xmlns:a16="http://schemas.microsoft.com/office/drawing/2014/main" id="{70026356-4CE6-DD3A-FF65-2415CBA9270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2" name="Google Shape;222;g25efa0ccee9_1_42"/>
              <p:cNvGraphicFramePr/>
              <p:nvPr>
                <p:extLst>
                  <p:ext uri="{D42A27DB-BD31-4B8C-83A1-F6EECF244321}">
                    <p14:modId xmlns:p14="http://schemas.microsoft.com/office/powerpoint/2010/main" val="3651943527"/>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0950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 survey requires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50</m:t>
                              </m:r>
                            </m:oMath>
                          </a14:m>
                          <a:r>
                            <a:rPr lang="en-GB" sz="1600" b="0" dirty="0">
                              <a:solidFill>
                                <a:schemeClr val="dk1"/>
                              </a:solidFill>
                              <a:latin typeface="Nunito Sans"/>
                              <a:ea typeface="Nunito Sans"/>
                              <a:cs typeface="Nunito Sans"/>
                              <a:sym typeface="Nunito Sans"/>
                            </a:rPr>
                            <a:t> boys using stratified sampling by year.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year 8 boys should be included?</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22" name="Google Shape;222;g25efa0ccee9_1_42"/>
              <p:cNvGraphicFramePr/>
              <p:nvPr>
                <p:extLst>
                  <p:ext uri="{D42A27DB-BD31-4B8C-83A1-F6EECF244321}">
                    <p14:modId xmlns:p14="http://schemas.microsoft.com/office/powerpoint/2010/main" val="3651943527"/>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3731758E-E770-C616-D2C0-E5487D552666}"/>
              </a:ext>
            </a:extLst>
          </p:cNvPr>
          <p:cNvPicPr>
            <a:picLocks noChangeAspect="1"/>
          </p:cNvPicPr>
          <p:nvPr/>
        </p:nvPicPr>
        <p:blipFill>
          <a:blip r:embed="rId4"/>
          <a:stretch>
            <a:fillRect/>
          </a:stretch>
        </p:blipFill>
        <p:spPr>
          <a:xfrm>
            <a:off x="2607177" y="1518684"/>
            <a:ext cx="3929646" cy="1155394"/>
          </a:xfrm>
          <a:prstGeom prst="rect">
            <a:avLst/>
          </a:prstGeom>
        </p:spPr>
      </p:pic>
      <mc:AlternateContent xmlns:mc="http://schemas.openxmlformats.org/markup-compatibility/2006" xmlns:a14="http://schemas.microsoft.com/office/drawing/2010/main">
        <mc:Choice Requires="a14">
          <p:graphicFrame>
            <p:nvGraphicFramePr>
              <p:cNvPr id="4" name="Google Shape;207;g25efa0ccee9_1_28">
                <a:extLst>
                  <a:ext uri="{FF2B5EF4-FFF2-40B4-BE49-F238E27FC236}">
                    <a16:creationId xmlns:a16="http://schemas.microsoft.com/office/drawing/2014/main" id="{C894F3E6-2765-D63B-59D1-E30A305F6572}"/>
                  </a:ext>
                </a:extLst>
              </p:cNvPr>
              <p:cNvGraphicFramePr/>
              <p:nvPr>
                <p:extLst>
                  <p:ext uri="{D42A27DB-BD31-4B8C-83A1-F6EECF244321}">
                    <p14:modId xmlns:p14="http://schemas.microsoft.com/office/powerpoint/2010/main" val="2016890669"/>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149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attempted to use one third of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50</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total number of students instead of the total number of boys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86149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16</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23</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Sans"/>
                              <a:ea typeface="Nunito Sans"/>
                              <a:cs typeface="Nunito Sans"/>
                              <a:sym typeface="Nunito Sans"/>
                            </a:rPr>
                            <a:t>used the total number of year 8s instead of the total number of boys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07;g25efa0ccee9_1_28">
                <a:extLst>
                  <a:ext uri="{FF2B5EF4-FFF2-40B4-BE49-F238E27FC236}">
                    <a16:creationId xmlns:a16="http://schemas.microsoft.com/office/drawing/2014/main" id="{C894F3E6-2765-D63B-59D1-E30A305F6572}"/>
                  </a:ext>
                </a:extLst>
              </p:cNvPr>
              <p:cNvGraphicFramePr/>
              <p:nvPr>
                <p:extLst>
                  <p:ext uri="{D42A27DB-BD31-4B8C-83A1-F6EECF244321}">
                    <p14:modId xmlns:p14="http://schemas.microsoft.com/office/powerpoint/2010/main" val="2016890669"/>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49" t="-641" r="-100299"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49" t="-641" r="-299" b="-100641"/>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49" t="-101290" r="-100299"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49" t="-101290" r="-299" b="-1290"/>
                          </a:stretch>
                        </a:blipFill>
                      </a:tcPr>
                    </a:tc>
                    <a:extLst>
                      <a:ext uri="{0D108BD9-81ED-4DB2-BD59-A6C34878D82A}">
                        <a16:rowId xmlns:a16="http://schemas.microsoft.com/office/drawing/2014/main" val="10001"/>
                      </a:ext>
                    </a:extLst>
                  </a:tr>
                </a:tbl>
              </a:graphicData>
            </a:graphic>
          </p:graphicFrame>
        </mc:Fallback>
      </mc:AlternateContent>
      <p:sp>
        <p:nvSpPr>
          <p:cNvPr id="5" name="Google Shape;177;g25efa0ccee9_1_4">
            <a:extLst>
              <a:ext uri="{FF2B5EF4-FFF2-40B4-BE49-F238E27FC236}">
                <a16:creationId xmlns:a16="http://schemas.microsoft.com/office/drawing/2014/main" id="{076C2DDC-0EF9-21BE-87A3-956E493FCD3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0" name="Google Shape;230;g25efa0ccee9_1_49"/>
              <p:cNvGraphicFramePr/>
              <p:nvPr>
                <p:extLst>
                  <p:ext uri="{D42A27DB-BD31-4B8C-83A1-F6EECF244321}">
                    <p14:modId xmlns:p14="http://schemas.microsoft.com/office/powerpoint/2010/main" val="2185235292"/>
                  </p:ext>
                </p:extLst>
              </p:nvPr>
            </p:nvGraphicFramePr>
            <p:xfrm>
              <a:off x="108044" y="862526"/>
              <a:ext cx="8882075" cy="1401201"/>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91500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 hiring manager receives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80</m:t>
                              </m:r>
                            </m:oMath>
                          </a14:m>
                          <a:r>
                            <a:rPr lang="en-GB" sz="1600" b="0" dirty="0">
                              <a:solidFill>
                                <a:schemeClr val="dk1"/>
                              </a:solidFill>
                              <a:latin typeface="Nunito Sans"/>
                              <a:ea typeface="Nunito Sans"/>
                              <a:cs typeface="Nunito Sans"/>
                              <a:sym typeface="Nunito Sans"/>
                            </a:rPr>
                            <a:t> applications for a job. A random sample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30%</m:t>
                              </m:r>
                            </m:oMath>
                          </a14:m>
                          <a:r>
                            <a:rPr lang="en-GB" sz="1600" b="0" dirty="0">
                              <a:solidFill>
                                <a:schemeClr val="dk1"/>
                              </a:solidFill>
                              <a:latin typeface="Nunito Sans"/>
                              <a:ea typeface="Nunito Sans"/>
                              <a:cs typeface="Nunito Sans"/>
                              <a:sym typeface="Nunito Sans"/>
                            </a:rPr>
                            <a:t> of the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applicants is taken to find out how many have completed an apprenticeship. It is found that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applicants in this sample have completed an apprenticeship. Use this information to estimate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of the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80</m:t>
                              </m:r>
                            </m:oMath>
                          </a14:m>
                          <a:r>
                            <a:rPr lang="en-GB" sz="1600" b="0" dirty="0">
                              <a:solidFill>
                                <a:schemeClr val="dk1"/>
                              </a:solidFill>
                              <a:latin typeface="Nunito Sans"/>
                              <a:ea typeface="Nunito Sans"/>
                              <a:cs typeface="Nunito Sans"/>
                              <a:sym typeface="Nunito Sans"/>
                            </a:rPr>
                            <a:t> applicants have completed an apprenticeship:</a:t>
                          </a:r>
                          <a:r>
                            <a:rPr lang="en-GB" sz="1600" dirty="0">
                              <a:latin typeface="Nunito Sans"/>
                              <a:ea typeface="Nunito Sans"/>
                              <a:cs typeface="Nunito Sans"/>
                              <a:sym typeface="Nunito Sans"/>
                            </a:rPr>
                            <a:t> </a:t>
                          </a: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30" name="Google Shape;230;g25efa0ccee9_1_49"/>
              <p:cNvGraphicFramePr/>
              <p:nvPr>
                <p:extLst>
                  <p:ext uri="{D42A27DB-BD31-4B8C-83A1-F6EECF244321}">
                    <p14:modId xmlns:p14="http://schemas.microsoft.com/office/powerpoint/2010/main" val="2185235292"/>
                  </p:ext>
                </p:extLst>
              </p:nvPr>
            </p:nvGraphicFramePr>
            <p:xfrm>
              <a:off x="108044" y="862526"/>
              <a:ext cx="8882075" cy="1401201"/>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0120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66" r="-137" b="-562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31" name="Google Shape;231;g25efa0ccee9_1_49"/>
              <p:cNvGraphicFramePr/>
              <p:nvPr>
                <p:extLst>
                  <p:ext uri="{D42A27DB-BD31-4B8C-83A1-F6EECF244321}">
                    <p14:modId xmlns:p14="http://schemas.microsoft.com/office/powerpoint/2010/main" val="3016151388"/>
                  </p:ext>
                </p:extLst>
              </p:nvPr>
            </p:nvGraphicFramePr>
            <p:xfrm>
              <a:off x="952500" y="2571750"/>
              <a:ext cx="7239000" cy="1925895"/>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24 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sample size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a:t>
                          </a:r>
                          <a:r>
                            <a:rPr lang="en-GB" sz="1600" dirty="0">
                              <a:solidFill>
                                <a:srgbClr val="00BC89"/>
                              </a:solidFill>
                              <a:latin typeface="Nunito Sans"/>
                              <a:ea typeface="Nunito Sans"/>
                              <a:cs typeface="Nunito Sans"/>
                              <a:sym typeface="Nunito Sans"/>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17</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600" dirty="0">
                              <a:solidFill>
                                <a:srgbClr val="00BC89"/>
                              </a:solidFill>
                              <a:latin typeface="Nunito Sans"/>
                              <a:ea typeface="Nunito Sans"/>
                              <a:cs typeface="Nunito Sans"/>
                              <a:sym typeface="Nunito Sans"/>
                            </a:rPr>
                            <a:t> </a:t>
                          </a:r>
                          <a:endParaRPr sz="16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13</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given percentage in place of the quantity represented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19</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used the information incorrectly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24 − 5 = 19</m:t>
                              </m:r>
                            </m:oMath>
                          </a14:m>
                          <a:r>
                            <a:rPr lang="en-GB" sz="1400" dirty="0">
                              <a:solidFill>
                                <a:srgbClr val="1C1C1C"/>
                              </a:solidFill>
                              <a:latin typeface="Nunito Sans"/>
                              <a:ea typeface="Nunito Sans"/>
                              <a:cs typeface="Nunito Sans"/>
                              <a:sym typeface="Nunito Sans"/>
                            </a:rPr>
                            <a: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31" name="Google Shape;231;g25efa0ccee9_1_49"/>
              <p:cNvGraphicFramePr/>
              <p:nvPr>
                <p:extLst>
                  <p:ext uri="{D42A27DB-BD31-4B8C-83A1-F6EECF244321}">
                    <p14:modId xmlns:p14="http://schemas.microsoft.com/office/powerpoint/2010/main" val="3016151388"/>
                  </p:ext>
                </p:extLst>
              </p:nvPr>
            </p:nvGraphicFramePr>
            <p:xfrm>
              <a:off x="952500" y="2571750"/>
              <a:ext cx="7239000" cy="1925895"/>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990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987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98758"/>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3205" r="-100337" b="-192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3205" r="-337" b="-1923"/>
                          </a:stretch>
                        </a:blipFill>
                      </a:tcPr>
                    </a:tc>
                    <a:extLst>
                      <a:ext uri="{0D108BD9-81ED-4DB2-BD59-A6C34878D82A}">
                        <a16:rowId xmlns:a16="http://schemas.microsoft.com/office/drawing/2014/main" val="10001"/>
                      </a:ext>
                    </a:extLst>
                  </a:tr>
                </a:tbl>
              </a:graphicData>
            </a:graphic>
          </p:graphicFrame>
        </mc:Fallback>
      </mc:AlternateContent>
      <p:sp>
        <p:nvSpPr>
          <p:cNvPr id="2" name="Google Shape;177;g25efa0ccee9_1_4">
            <a:extLst>
              <a:ext uri="{FF2B5EF4-FFF2-40B4-BE49-F238E27FC236}">
                <a16:creationId xmlns:a16="http://schemas.microsoft.com/office/drawing/2014/main" id="{6459D03C-CE07-56A5-B011-3F3D1DDB4EE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7" name="Google Shape;237;g25efa0ccee9_1_55"/>
              <p:cNvGraphicFramePr/>
              <p:nvPr>
                <p:extLst>
                  <p:ext uri="{D42A27DB-BD31-4B8C-83A1-F6EECF244321}">
                    <p14:modId xmlns:p14="http://schemas.microsoft.com/office/powerpoint/2010/main" val="523303687"/>
                  </p:ext>
                </p:extLst>
              </p:nvPr>
            </p:nvGraphicFramePr>
            <p:xfrm>
              <a:off x="108044" y="862525"/>
              <a:ext cx="8882075" cy="142315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Tim is working out an estimate for the number of carp in a fishing lake. Tim captures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oMath>
                          </a14:m>
                          <a:r>
                            <a:rPr lang="en-GB" sz="1600" b="0" dirty="0">
                              <a:solidFill>
                                <a:schemeClr val="dk1"/>
                              </a:solidFill>
                              <a:latin typeface="Nunito Sans"/>
                              <a:ea typeface="Nunito Sans"/>
                              <a:cs typeface="Nunito Sans"/>
                              <a:sym typeface="Nunito Sans"/>
                            </a:rPr>
                            <a:t> carp,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tags them and returns them to the lake. The next day, Tim captures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60</m:t>
                              </m:r>
                            </m:oMath>
                          </a14:m>
                          <a:r>
                            <a:rPr lang="en-GB" sz="1600" b="0" dirty="0">
                              <a:solidFill>
                                <a:schemeClr val="dk1"/>
                              </a:solidFill>
                              <a:latin typeface="Nunito Sans"/>
                              <a:ea typeface="Nunito Sans"/>
                              <a:cs typeface="Nunito Sans"/>
                              <a:sym typeface="Nunito Sans"/>
                            </a:rPr>
                            <a:t> carp,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12</m:t>
                              </m:r>
                            </m:oMath>
                          </a14:m>
                          <a:r>
                            <a:rPr lang="en-GB" sz="1600" b="0" dirty="0">
                              <a:solidFill>
                                <a:schemeClr val="dk1"/>
                              </a:solidFill>
                              <a:latin typeface="Nunito Sans"/>
                              <a:ea typeface="Nunito Sans"/>
                              <a:cs typeface="Nunito Sans"/>
                              <a:sym typeface="Nunito Sans"/>
                            </a:rPr>
                            <a:t> of which are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tagged. Given that Tim’s estimate for the total number of carp in the lake is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400</m:t>
                              </m:r>
                            </m:oMath>
                          </a14:m>
                          <a:r>
                            <a:rPr lang="en-GB" sz="1600" b="0" dirty="0">
                              <a:solidFill>
                                <a:schemeClr val="dk1"/>
                              </a:solidFill>
                              <a:latin typeface="Nunito Sans"/>
                              <a:ea typeface="Nunito Sans"/>
                              <a:cs typeface="Nunito Sans"/>
                              <a:sym typeface="Nunito Sans"/>
                            </a:rPr>
                            <a:t>, work out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the</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number,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oMath>
                          </a14:m>
                          <a:r>
                            <a:rPr lang="en-GB" sz="1600" b="0" dirty="0">
                              <a:solidFill>
                                <a:schemeClr val="dk1"/>
                              </a:solidFill>
                              <a:latin typeface="Nunito Sans"/>
                              <a:ea typeface="Nunito Sans"/>
                              <a:cs typeface="Nunito Sans"/>
                              <a:sym typeface="Nunito Sans"/>
                            </a:rPr>
                            <a:t>, of carp Tim initially tagged. </a:t>
                          </a:r>
                          <a:r>
                            <a:rPr lang="en-GB" sz="1600" dirty="0">
                              <a:latin typeface="Nunito Sans"/>
                              <a:ea typeface="Nunito Sans"/>
                              <a:cs typeface="Nunito Sans"/>
                              <a:sym typeface="Nunito Sans"/>
                            </a:rPr>
                            <a:t> </a:t>
                          </a: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37" name="Google Shape;237;g25efa0ccee9_1_55"/>
              <p:cNvGraphicFramePr/>
              <p:nvPr>
                <p:extLst>
                  <p:ext uri="{D42A27DB-BD31-4B8C-83A1-F6EECF244321}">
                    <p14:modId xmlns:p14="http://schemas.microsoft.com/office/powerpoint/2010/main" val="523303687"/>
                  </p:ext>
                </p:extLst>
              </p:nvPr>
            </p:nvGraphicFramePr>
            <p:xfrm>
              <a:off x="108044" y="862525"/>
              <a:ext cx="8882075" cy="142315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55" r="-137" b="-4274"/>
                          </a:stretch>
                        </a:blipFill>
                      </a:tcPr>
                    </a:tc>
                    <a:extLst>
                      <a:ext uri="{0D108BD9-81ED-4DB2-BD59-A6C34878D82A}">
                        <a16:rowId xmlns:a16="http://schemas.microsoft.com/office/drawing/2014/main" val="10000"/>
                      </a:ext>
                    </a:extLst>
                  </a:tr>
                </a:tbl>
              </a:graphicData>
            </a:graphic>
          </p:graphicFrame>
        </mc:Fallback>
      </mc:AlternateContent>
      <p:sp>
        <p:nvSpPr>
          <p:cNvPr id="2" name="Google Shape;177;g25efa0ccee9_1_4">
            <a:extLst>
              <a:ext uri="{FF2B5EF4-FFF2-40B4-BE49-F238E27FC236}">
                <a16:creationId xmlns:a16="http://schemas.microsoft.com/office/drawing/2014/main" id="{C55C433D-9C3D-18C6-58F2-C6BB95C83A55}"/>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07;g25efa0ccee9_1_28">
                <a:extLst>
                  <a:ext uri="{FF2B5EF4-FFF2-40B4-BE49-F238E27FC236}">
                    <a16:creationId xmlns:a16="http://schemas.microsoft.com/office/drawing/2014/main" id="{0F210B88-4267-25BA-AE31-E764E743E5A9}"/>
                  </a:ext>
                </a:extLst>
              </p:cNvPr>
              <p:cNvGraphicFramePr/>
              <p:nvPr>
                <p:extLst>
                  <p:ext uri="{D42A27DB-BD31-4B8C-83A1-F6EECF244321}">
                    <p14:modId xmlns:p14="http://schemas.microsoft.com/office/powerpoint/2010/main" val="3237793921"/>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80</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a:t>
                          </a:r>
                          <a:r>
                            <a:rPr lang="en-GB" sz="1600" dirty="0">
                              <a:solidFill>
                                <a:schemeClr val="dk1"/>
                              </a:solidFill>
                              <a:latin typeface="Nunito Sans"/>
                              <a:ea typeface="Nunito Sans"/>
                              <a:cs typeface="Nunito Sans"/>
                              <a:sym typeface="Nunito Sans"/>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2000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rearranged capture-recapture formula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2399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sum of carp tagged and carp recaptured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48</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Sans"/>
                              <a:ea typeface="Nunito Sans"/>
                              <a:cs typeface="Nunito Sans"/>
                              <a:sym typeface="Nunito Sans"/>
                            </a:rPr>
                            <a:t>found difference of carp tagged and carp recaptured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07;g25efa0ccee9_1_28">
                <a:extLst>
                  <a:ext uri="{FF2B5EF4-FFF2-40B4-BE49-F238E27FC236}">
                    <a16:creationId xmlns:a16="http://schemas.microsoft.com/office/drawing/2014/main" id="{0F210B88-4267-25BA-AE31-E764E743E5A9}"/>
                  </a:ext>
                </a:extLst>
              </p:cNvPr>
              <p:cNvGraphicFramePr/>
              <p:nvPr>
                <p:extLst>
                  <p:ext uri="{D42A27DB-BD31-4B8C-83A1-F6EECF244321}">
                    <p14:modId xmlns:p14="http://schemas.microsoft.com/office/powerpoint/2010/main" val="3237793921"/>
                  </p:ext>
                </p:extLst>
              </p:nvPr>
            </p:nvGraphicFramePr>
            <p:xfrm>
              <a:off x="495656" y="2762219"/>
              <a:ext cx="8152694" cy="1891986"/>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641" r="-100299"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641" r="-299" b="-100641"/>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101290" r="-100299"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101290" r="-299" b="-1290"/>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4" name="Google Shape;244;g25efa0ccee9_1_61"/>
              <p:cNvGraphicFramePr/>
              <p:nvPr>
                <p:extLst>
                  <p:ext uri="{D42A27DB-BD31-4B8C-83A1-F6EECF244321}">
                    <p14:modId xmlns:p14="http://schemas.microsoft.com/office/powerpoint/2010/main" val="895875719"/>
                  </p:ext>
                </p:extLst>
              </p:nvPr>
            </p:nvGraphicFramePr>
            <p:xfrm>
              <a:off x="108044" y="862525"/>
              <a:ext cx="8882075" cy="3948950"/>
            </p:xfrm>
            <a:graphic>
              <a:graphicData uri="http://schemas.openxmlformats.org/drawingml/2006/table">
                <a:tbl>
                  <a:tblPr firstRow="1" bandRow="1">
                    <a:noFill/>
                    <a:tableStyleId>{8DF025C0-8F16-4DF2-9BA9-BDDC193E616F}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In research about school canteen food, some of the canteen staff answered a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20</m:t>
                              </m:r>
                            </m:oMath>
                          </a14:m>
                          <a:r>
                            <a:rPr lang="en-GB" sz="1600" b="0" dirty="0">
                              <a:solidFill>
                                <a:schemeClr val="dk1"/>
                              </a:solidFill>
                              <a:latin typeface="Nunito Sans"/>
                              <a:ea typeface="Nunito Sans"/>
                              <a:cs typeface="Nunito Sans"/>
                              <a:sym typeface="Nunito Sans"/>
                            </a:rPr>
                            <a:t> question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survey. The findings of this survey can be generalised to…</a:t>
                          </a:r>
                          <a:endParaRPr sz="2300" b="1" baseline="30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b="1" dirty="0">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Choice>
        <mc:Fallback xmlns="">
          <p:graphicFrame>
            <p:nvGraphicFramePr>
              <p:cNvPr id="244" name="Google Shape;244;g25efa0ccee9_1_61"/>
              <p:cNvGraphicFramePr/>
              <p:nvPr>
                <p:extLst>
                  <p:ext uri="{D42A27DB-BD31-4B8C-83A1-F6EECF244321}">
                    <p14:modId xmlns:p14="http://schemas.microsoft.com/office/powerpoint/2010/main" val="895875719"/>
                  </p:ext>
                </p:extLst>
              </p:nvPr>
            </p:nvGraphicFramePr>
            <p:xfrm>
              <a:off x="108044" y="862525"/>
              <a:ext cx="8882075" cy="3948950"/>
            </p:xfrm>
            <a:graphic>
              <a:graphicData uri="http://schemas.openxmlformats.org/drawingml/2006/table">
                <a:tbl>
                  <a:tblPr firstRow="1" bandRow="1">
                    <a:noFill/>
                    <a:tableStyleId>{8DF025C0-8F16-4DF2-9BA9-BDDC193E616F}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855" r="-137" b="-178205"/>
                          </a:stretch>
                        </a:blip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Fallback>
      </mc:AlternateContent>
      <p:graphicFrame>
        <p:nvGraphicFramePr>
          <p:cNvPr id="245" name="Google Shape;245;g25efa0ccee9_1_61"/>
          <p:cNvGraphicFramePr/>
          <p:nvPr>
            <p:extLst>
              <p:ext uri="{D42A27DB-BD31-4B8C-83A1-F6EECF244321}">
                <p14:modId xmlns:p14="http://schemas.microsoft.com/office/powerpoint/2010/main" val="489729860"/>
              </p:ext>
            </p:extLst>
          </p:nvPr>
        </p:nvGraphicFramePr>
        <p:xfrm>
          <a:off x="952500" y="2190750"/>
          <a:ext cx="7239000" cy="2204026"/>
        </p:xfrm>
        <a:graphic>
          <a:graphicData uri="http://schemas.openxmlformats.org/drawingml/2006/table">
            <a:tbl>
              <a:tblPr>
                <a:noFill/>
                <a:tableStyleId>{5C952A69-7FCC-4CC6-B5D4-1878E1995C0D}</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Times New Roman"/>
                          <a:ea typeface="Times New Roman"/>
                          <a:cs typeface="Times New Roman"/>
                          <a:sym typeface="Times New Roman"/>
                        </a:rPr>
                        <a:t>…</a:t>
                      </a:r>
                      <a:r>
                        <a:rPr lang="en-GB" sz="1600" dirty="0">
                          <a:solidFill>
                            <a:schemeClr val="dk1"/>
                          </a:solidFill>
                          <a:latin typeface="Nunito Sans"/>
                          <a:ea typeface="Nunito Sans"/>
                          <a:cs typeface="Nunito Sans"/>
                          <a:sym typeface="Nunito Sans"/>
                        </a:rPr>
                        <a:t>all staff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assumes canteen staff are representative of all staff</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…all staff and students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assumes canteen staff are representative of all school members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…canteen staff at all schools </a:t>
                      </a:r>
                      <a:r>
                        <a:rPr lang="en-GB" sz="1400" dirty="0">
                          <a:solidFill>
                            <a:schemeClr val="dk1"/>
                          </a:solidFill>
                          <a:latin typeface="Nunito Sans"/>
                          <a:ea typeface="Nunito Sans"/>
                          <a:cs typeface="Nunito Sans"/>
                          <a:sym typeface="Nunito Sans"/>
                        </a:rPr>
                        <a:t>Student doesn’t understand the limits of sampling</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…all the canteen staff at this school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Google Shape;177;g25efa0ccee9_1_4">
            <a:extLst>
              <a:ext uri="{FF2B5EF4-FFF2-40B4-BE49-F238E27FC236}">
                <a16:creationId xmlns:a16="http://schemas.microsoft.com/office/drawing/2014/main" id="{75217E38-2E1A-F22E-5D21-DA21AB75FF7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a:t>
            </a:r>
            <a:r>
              <a:rPr lang="en-GB" sz="1200" b="0" i="0" u="none" strike="noStrike" cap="none" dirty="0">
                <a:solidFill>
                  <a:srgbClr val="1C1C1C"/>
                </a:solidFill>
                <a:latin typeface="Nunito Sans"/>
                <a:ea typeface="Nunito Sans"/>
                <a:cs typeface="Nunito Sans"/>
                <a:sym typeface="Nunito Sans"/>
              </a:rPr>
              <a:t>0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sampling methods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Confusing types of sampling methods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Using incorrect frequencies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Rearranging formulae (Capture-recapture)</a:t>
            </a:r>
            <a:r>
              <a:rPr lang="en-GB" sz="120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Proportion</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785BA220-2B20-6F6B-7D29-233CC69ED098}"/>
                  </a:ext>
                </a:extLst>
              </p:cNvPr>
              <p:cNvGraphicFramePr/>
              <p:nvPr>
                <p:extLst>
                  <p:ext uri="{D42A27DB-BD31-4B8C-83A1-F6EECF244321}">
                    <p14:modId xmlns:p14="http://schemas.microsoft.com/office/powerpoint/2010/main" val="1974242733"/>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165000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a:t>
                          </a:r>
                          <a:r>
                            <a:rPr lang="en-US" sz="1600" dirty="0">
                              <a:solidFill>
                                <a:schemeClr val="tx1"/>
                              </a:solidFill>
                              <a:latin typeface="Times New Roman"/>
                              <a:ea typeface="Times New Roman"/>
                              <a:cs typeface="Times New Roman"/>
                              <a:sym typeface="Times New Roman"/>
                            </a:rPr>
                            <a:t> </a:t>
                          </a:r>
                          <a:r>
                            <a:rPr lang="en-US" sz="1600" dirty="0">
                              <a:solidFill>
                                <a:schemeClr val="tx1"/>
                              </a:solidFill>
                              <a:latin typeface="Nunito Sans"/>
                              <a:ea typeface="Nunito Sans"/>
                              <a:cs typeface="Nunito Sans"/>
                              <a:sym typeface="Nunito Sans"/>
                            </a:rPr>
                            <a:t>Approximately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165457 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Anyone willing to take part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785BA220-2B20-6F6B-7D29-233CC69ED098}"/>
                  </a:ext>
                </a:extLst>
              </p:cNvPr>
              <p:cNvGraphicFramePr/>
              <p:nvPr>
                <p:extLst>
                  <p:ext uri="{D42A27DB-BD31-4B8C-83A1-F6EECF244321}">
                    <p14:modId xmlns:p14="http://schemas.microsoft.com/office/powerpoint/2010/main" val="1974242733"/>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165000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a:t>
                          </a:r>
                          <a:r>
                            <a:rPr lang="en-US" sz="1600" dirty="0">
                              <a:solidFill>
                                <a:schemeClr val="tx1"/>
                              </a:solidFill>
                              <a:latin typeface="Times New Roman"/>
                              <a:ea typeface="Times New Roman"/>
                              <a:cs typeface="Times New Roman"/>
                              <a:sym typeface="Times New Roman"/>
                            </a:rPr>
                            <a:t> </a:t>
                          </a:r>
                          <a:r>
                            <a:rPr lang="en-US" sz="1600" dirty="0">
                              <a:solidFill>
                                <a:schemeClr val="tx1"/>
                              </a:solidFill>
                              <a:latin typeface="Nunito Sans"/>
                              <a:ea typeface="Nunito Sans"/>
                              <a:cs typeface="Nunito Sans"/>
                              <a:sym typeface="Nunito Sans"/>
                            </a:rPr>
                            <a:t>Approximately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165457 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Anyone willing to take part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177" name="Google Shape;177;g25efa0ccee9_1_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308;g1e4d2f82526_0_181">
                <a:extLst>
                  <a:ext uri="{FF2B5EF4-FFF2-40B4-BE49-F238E27FC236}">
                    <a16:creationId xmlns:a16="http://schemas.microsoft.com/office/drawing/2014/main" id="{52AB94D9-B00A-1F9D-6FEA-4AB6056070A1}"/>
                  </a:ext>
                </a:extLst>
              </p:cNvPr>
              <p:cNvGraphicFramePr/>
              <p:nvPr/>
            </p:nvGraphicFramePr>
            <p:xfrm>
              <a:off x="108044" y="862525"/>
              <a:ext cx="8882075" cy="86361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Sans"/>
                              <a:ea typeface="Nunito Sans"/>
                              <a:cs typeface="Nunito Sans"/>
                              <a:sym typeface="Nunito Sans"/>
                            </a:rPr>
                            <a:t>The island of </a:t>
                          </a:r>
                          <a:r>
                            <a:rPr lang="en-US" sz="1600" b="0" dirty="0" err="1">
                              <a:solidFill>
                                <a:schemeClr val="dk1"/>
                              </a:solidFill>
                              <a:latin typeface="Nunito Sans"/>
                              <a:ea typeface="Nunito Sans"/>
                              <a:cs typeface="Nunito Sans"/>
                              <a:sym typeface="Nunito Sans"/>
                            </a:rPr>
                            <a:t>Tiola</a:t>
                          </a:r>
                          <a:r>
                            <a:rPr lang="en-US" sz="1600" b="0" dirty="0">
                              <a:solidFill>
                                <a:schemeClr val="dk1"/>
                              </a:solidFill>
                              <a:latin typeface="Nunito Sans"/>
                              <a:ea typeface="Nunito Sans"/>
                              <a:cs typeface="Nunito Sans"/>
                              <a:sym typeface="Nunito Sans"/>
                            </a:rPr>
                            <a:t> has a population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165457</m:t>
                              </m:r>
                            </m:oMath>
                          </a14:m>
                          <a:r>
                            <a:rPr lang="en-US" sz="1600" b="0" dirty="0">
                              <a:solidFill>
                                <a:schemeClr val="dk1"/>
                              </a:solidFill>
                              <a:latin typeface="Nunito Sans"/>
                              <a:ea typeface="Nunito Sans"/>
                              <a:cs typeface="Nunito Sans"/>
                              <a:sym typeface="Nunito Sans"/>
                            </a:rPr>
                            <a:t> people.</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A census is being designed to gather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     data about the island population.</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How many people should be included in the census?</a:t>
                          </a:r>
                        </a:p>
                        <a:p>
                          <a:pPr marL="0" lvl="0" indent="0" algn="l" rtl="0">
                            <a:spcBef>
                              <a:spcPts val="0"/>
                            </a:spcBef>
                            <a:spcAft>
                              <a:spcPts val="0"/>
                            </a:spcAft>
                            <a:buNone/>
                          </a:pP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308;g1e4d2f82526_0_181">
                <a:extLst>
                  <a:ext uri="{FF2B5EF4-FFF2-40B4-BE49-F238E27FC236}">
                    <a16:creationId xmlns:a16="http://schemas.microsoft.com/office/drawing/2014/main" id="{52AB94D9-B00A-1F9D-6FEA-4AB6056070A1}"/>
                  </a:ext>
                </a:extLst>
              </p:cNvPr>
              <p:cNvGraphicFramePr/>
              <p:nvPr/>
            </p:nvGraphicFramePr>
            <p:xfrm>
              <a:off x="108044" y="862525"/>
              <a:ext cx="8882075" cy="86361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Sans"/>
                              <a:ea typeface="Nunito Sans"/>
                              <a:cs typeface="Nunito Sans"/>
                              <a:sym typeface="Nunito Sans"/>
                            </a:rPr>
                            <a:t>The island of </a:t>
                          </a:r>
                          <a:r>
                            <a:rPr lang="en-US" sz="1600" b="0" dirty="0" err="1">
                              <a:solidFill>
                                <a:schemeClr val="dk1"/>
                              </a:solidFill>
                              <a:latin typeface="Nunito Sans"/>
                              <a:ea typeface="Nunito Sans"/>
                              <a:cs typeface="Nunito Sans"/>
                              <a:sym typeface="Nunito Sans"/>
                            </a:rPr>
                            <a:t>Tiola</a:t>
                          </a:r>
                          <a:r>
                            <a:rPr lang="en-US" sz="1600" b="0" dirty="0">
                              <a:solidFill>
                                <a:schemeClr val="dk1"/>
                              </a:solidFill>
                              <a:latin typeface="Nunito Sans"/>
                              <a:ea typeface="Nunito Sans"/>
                              <a:cs typeface="Nunito Sans"/>
                              <a:sym typeface="Nunito Sans"/>
                            </a:rPr>
                            <a:t> has a population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165457</m:t>
                              </m:r>
                            </m:oMath>
                          </a14:m>
                          <a:r>
                            <a:rPr lang="en-US" sz="1600" b="0" dirty="0">
                              <a:solidFill>
                                <a:schemeClr val="dk1"/>
                              </a:solidFill>
                              <a:latin typeface="Nunito Sans"/>
                              <a:ea typeface="Nunito Sans"/>
                              <a:cs typeface="Nunito Sans"/>
                              <a:sym typeface="Nunito Sans"/>
                            </a:rPr>
                            <a:t> people.</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A census is being designed to gather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     data about the island population.</a:t>
                          </a:r>
                          <a:r>
                            <a:rPr lang="en-US" sz="1600" b="0" baseline="0" dirty="0">
                              <a:solidFill>
                                <a:schemeClr val="dk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How many people should be included in the census?</a:t>
                          </a:r>
                        </a:p>
                        <a:p>
                          <a:pPr marL="0" lvl="0" indent="0" algn="l" rtl="0">
                            <a:spcBef>
                              <a:spcPts val="0"/>
                            </a:spcBef>
                            <a:spcAft>
                              <a:spcPts val="0"/>
                            </a:spcAft>
                            <a:buNone/>
                          </a:pP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381583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7DF2ED58-852E-BA96-916E-F4FF5DCAE72D}"/>
                  </a:ext>
                </a:extLst>
              </p:cNvPr>
              <p:cNvGraphicFramePr/>
              <p:nvPr>
                <p:extLst>
                  <p:ext uri="{D42A27DB-BD31-4B8C-83A1-F6EECF244321}">
                    <p14:modId xmlns:p14="http://schemas.microsoft.com/office/powerpoint/2010/main" val="736705210"/>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175 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7DF2ED58-852E-BA96-916E-F4FF5DCAE72D}"/>
                  </a:ext>
                </a:extLst>
              </p:cNvPr>
              <p:cNvGraphicFramePr/>
              <p:nvPr>
                <p:extLst>
                  <p:ext uri="{D42A27DB-BD31-4B8C-83A1-F6EECF244321}">
                    <p14:modId xmlns:p14="http://schemas.microsoft.com/office/powerpoint/2010/main" val="736705210"/>
                  </p:ext>
                </p:extLst>
              </p:nvPr>
            </p:nvGraphicFramePr>
            <p:xfrm>
              <a:off x="952498" y="2187106"/>
              <a:ext cx="7239002" cy="2215700"/>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175 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308;g1e4d2f82526_0_181">
                <a:extLst>
                  <a:ext uri="{FF2B5EF4-FFF2-40B4-BE49-F238E27FC236}">
                    <a16:creationId xmlns:a16="http://schemas.microsoft.com/office/drawing/2014/main" id="{F79BA793-8933-7EE7-D508-64AF23A1C75F}"/>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Phil is taking a systematic sample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m:t>
                              </m:r>
                            </m:oMath>
                          </a14:m>
                          <a:r>
                            <a:rPr lang="en-US" sz="1600" b="0" dirty="0">
                              <a:solidFill>
                                <a:schemeClr val="dk1"/>
                              </a:solidFill>
                              <a:latin typeface="Nunito Sans"/>
                              <a:ea typeface="Nunito Sans"/>
                              <a:cs typeface="Nunito Sans"/>
                              <a:sym typeface="Nunito Sans"/>
                            </a:rPr>
                            <a:t> from a population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is the interval size for this sample?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308;g1e4d2f82526_0_181">
                <a:extLst>
                  <a:ext uri="{FF2B5EF4-FFF2-40B4-BE49-F238E27FC236}">
                    <a16:creationId xmlns:a16="http://schemas.microsoft.com/office/drawing/2014/main" id="{F79BA793-8933-7EE7-D508-64AF23A1C75F}"/>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Phil is taking a systematic sample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m:t>
                              </m:r>
                            </m:oMath>
                          </a14:m>
                          <a:r>
                            <a:rPr lang="en-US" sz="1600" b="0" dirty="0">
                              <a:solidFill>
                                <a:schemeClr val="dk1"/>
                              </a:solidFill>
                              <a:latin typeface="Nunito Sans"/>
                              <a:ea typeface="Nunito Sans"/>
                              <a:cs typeface="Nunito Sans"/>
                              <a:sym typeface="Nunito Sans"/>
                            </a:rPr>
                            <a:t> from a population of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is the interval size for this sample?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
        <p:nvSpPr>
          <p:cNvPr id="4" name="Google Shape;177;g25efa0ccee9_1_4">
            <a:extLst>
              <a:ext uri="{FF2B5EF4-FFF2-40B4-BE49-F238E27FC236}">
                <a16:creationId xmlns:a16="http://schemas.microsoft.com/office/drawing/2014/main" id="{235A4222-55E0-CFDB-2C0C-9E4AC91E648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85920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2" name="Google Shape;308;g1e4d2f82526_0_181">
            <a:extLst>
              <a:ext uri="{FF2B5EF4-FFF2-40B4-BE49-F238E27FC236}">
                <a16:creationId xmlns:a16="http://schemas.microsoft.com/office/drawing/2014/main" id="{CFA713AA-9309-5D74-B0D3-E334E06542BD}"/>
              </a:ext>
            </a:extLst>
          </p:cNvPr>
          <p:cNvGraphicFramePr/>
          <p:nvPr/>
        </p:nvGraphicFramePr>
        <p:xfrm>
          <a:off x="108044" y="862525"/>
          <a:ext cx="8882075" cy="33529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Random sampling is a method in which…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3" name="Google Shape;353;g1e4d2f82526_0_220">
            <a:extLst>
              <a:ext uri="{FF2B5EF4-FFF2-40B4-BE49-F238E27FC236}">
                <a16:creationId xmlns:a16="http://schemas.microsoft.com/office/drawing/2014/main" id="{D162F5A6-48A0-D60C-720C-A35991522816}"/>
              </a:ext>
            </a:extLst>
          </p:cNvPr>
          <p:cNvGraphicFramePr/>
          <p:nvPr>
            <p:extLst>
              <p:ext uri="{D42A27DB-BD31-4B8C-83A1-F6EECF244321}">
                <p14:modId xmlns:p14="http://schemas.microsoft.com/office/powerpoint/2010/main" val="3290872219"/>
              </p:ext>
            </p:extLst>
          </p:nvPr>
        </p:nvGraphicFramePr>
        <p:xfrm>
          <a:off x="952498" y="1742721"/>
          <a:ext cx="7239002" cy="2358486"/>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r>
                        <a:rPr lang="en-US" sz="1600" dirty="0">
                          <a:solidFill>
                            <a:schemeClr val="tx1"/>
                          </a:solidFill>
                          <a:latin typeface="Nunito Sans"/>
                          <a:ea typeface="Nunito Sans"/>
                          <a:cs typeface="Nunito Sans"/>
                          <a:sym typeface="Nunito Sans"/>
                        </a:rPr>
                        <a:t>…the first people meeting the criteria are selected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a:t>
                      </a:r>
                      <a:r>
                        <a:rPr lang="en-GB" sz="1600" dirty="0">
                          <a:solidFill>
                            <a:schemeClr val="tx1"/>
                          </a:solidFill>
                          <a:latin typeface="Nunito Sans"/>
                          <a:ea typeface="Nunito Sans"/>
                          <a:cs typeface="Nunito Sans"/>
                          <a:sym typeface="Nunito Sans"/>
                        </a:rPr>
                        <a:t> …each member of the population has an equal chance of being selected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…participants are selected based on availability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…participation is based on members responding to an advert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77;g25efa0ccee9_1_4">
            <a:extLst>
              <a:ext uri="{FF2B5EF4-FFF2-40B4-BE49-F238E27FC236}">
                <a16:creationId xmlns:a16="http://schemas.microsoft.com/office/drawing/2014/main" id="{1D3680F8-0A9D-31F7-D95F-B90A5824039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79775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99" name="Google Shape;199;g25efa0ccee9_1_22"/>
              <p:cNvGraphicFramePr/>
              <p:nvPr/>
            </p:nvGraphicFramePr>
            <p:xfrm>
              <a:off x="108044" y="862525"/>
              <a:ext cx="8882075" cy="40020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40020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How could you select a random sample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25</m:t>
                              </m:r>
                            </m:oMath>
                          </a14:m>
                          <a:r>
                            <a:rPr lang="en-GB" sz="1600" b="0" dirty="0">
                              <a:solidFill>
                                <a:schemeClr val="dk1"/>
                              </a:solidFill>
                              <a:latin typeface="Nunito Sans"/>
                              <a:ea typeface="Nunito Sans"/>
                              <a:cs typeface="Nunito Sans"/>
                              <a:sym typeface="Nunito Sans"/>
                            </a:rPr>
                            <a:t> pupils from a primary school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164</m:t>
                              </m:r>
                            </m:oMath>
                          </a14:m>
                          <a:r>
                            <a:rPr lang="en-GB" sz="1600" b="0" dirty="0">
                              <a:solidFill>
                                <a:schemeClr val="dk1"/>
                              </a:solidFill>
                              <a:latin typeface="Nunito Sans"/>
                              <a:ea typeface="Nunito Sans"/>
                              <a:cs typeface="Nunito Sans"/>
                              <a:sym typeface="Nunito Sans"/>
                            </a:rPr>
                            <a:t> pupils?</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99" name="Google Shape;199;g25efa0ccee9_1_22"/>
              <p:cNvGraphicFramePr/>
              <p:nvPr/>
            </p:nvGraphicFramePr>
            <p:xfrm>
              <a:off x="108044" y="862525"/>
              <a:ext cx="8882075" cy="40020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40020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2985" r="-137" b="-298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353;g1e4d2f82526_0_220">
                <a:extLst>
                  <a:ext uri="{FF2B5EF4-FFF2-40B4-BE49-F238E27FC236}">
                    <a16:creationId xmlns:a16="http://schemas.microsoft.com/office/drawing/2014/main" id="{9D0FA1D2-3221-FEE7-A426-1F852995755A}"/>
                  </a:ext>
                </a:extLst>
              </p:cNvPr>
              <p:cNvGraphicFramePr/>
              <p:nvPr>
                <p:extLst>
                  <p:ext uri="{D42A27DB-BD31-4B8C-83A1-F6EECF244321}">
                    <p14:modId xmlns:p14="http://schemas.microsoft.com/office/powerpoint/2010/main" val="3295741649"/>
                  </p:ext>
                </p:extLst>
              </p:nvPr>
            </p:nvGraphicFramePr>
            <p:xfrm>
              <a:off x="952498" y="1742721"/>
              <a:ext cx="7239002" cy="2522922"/>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r>
                            <a:rPr lang="en-US" sz="1600" dirty="0">
                              <a:solidFill>
                                <a:schemeClr val="tx1"/>
                              </a:solidFill>
                              <a:latin typeface="Nunito Sans"/>
                              <a:ea typeface="Nunito Sans"/>
                              <a:cs typeface="Nunito Sans"/>
                              <a:sym typeface="Nunito Sans"/>
                            </a:rPr>
                            <a:t>Write each pupil’s name on a piece of paper, then draw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names from a bag without looking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Select the first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students to arrive at school in the morning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Look at the class lists and choose the class that has exactly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pupils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During assembly, ask for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volunteer participants to come back at lunch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353;g1e4d2f82526_0_220">
                <a:extLst>
                  <a:ext uri="{FF2B5EF4-FFF2-40B4-BE49-F238E27FC236}">
                    <a16:creationId xmlns:a16="http://schemas.microsoft.com/office/drawing/2014/main" id="{9D0FA1D2-3221-FEE7-A426-1F852995755A}"/>
                  </a:ext>
                </a:extLst>
              </p:cNvPr>
              <p:cNvGraphicFramePr/>
              <p:nvPr>
                <p:extLst>
                  <p:ext uri="{D42A27DB-BD31-4B8C-83A1-F6EECF244321}">
                    <p14:modId xmlns:p14="http://schemas.microsoft.com/office/powerpoint/2010/main" val="3295741649"/>
                  </p:ext>
                </p:extLst>
              </p:nvPr>
            </p:nvGraphicFramePr>
            <p:xfrm>
              <a:off x="952498" y="1742721"/>
              <a:ext cx="7239002" cy="2522922"/>
            </p:xfrm>
            <a:graphic>
              <a:graphicData uri="http://schemas.openxmlformats.org/drawingml/2006/table">
                <a:tbl>
                  <a:tblPr>
                    <a:noFill/>
                  </a:tblPr>
                  <a:tblGrid>
                    <a:gridCol w="3619501">
                      <a:extLst>
                        <a:ext uri="{9D8B030D-6E8A-4147-A177-3AD203B41FA5}">
                          <a16:colId xmlns:a16="http://schemas.microsoft.com/office/drawing/2014/main" val="20000"/>
                        </a:ext>
                      </a:extLst>
                    </a:gridCol>
                    <a:gridCol w="3619501">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r>
                            <a:rPr lang="en-US" sz="1600" dirty="0">
                              <a:solidFill>
                                <a:schemeClr val="tx1"/>
                              </a:solidFill>
                              <a:latin typeface="Nunito Sans"/>
                              <a:ea typeface="Nunito Sans"/>
                              <a:cs typeface="Nunito Sans"/>
                              <a:sym typeface="Nunito Sans"/>
                            </a:rPr>
                            <a:t>Write each pupil’s name on a piece of paper, then draw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names from a bag without looking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Select the first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m:t>
                              </m:r>
                            </m:oMath>
                          </a14:m>
                          <a:r>
                            <a:rPr lang="en-US" sz="1600" dirty="0">
                              <a:solidFill>
                                <a:schemeClr val="tx1"/>
                              </a:solidFill>
                              <a:latin typeface="Nunito Sans"/>
                              <a:ea typeface="Nunito Sans"/>
                              <a:cs typeface="Nunito Sans"/>
                              <a:sym typeface="Nunito Sans"/>
                            </a:rPr>
                            <a:t> students to arrive at school in the morning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Look at the class lists and choose the class that has exactly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pupils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During assembly, ask for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volunteer participants to come back at lunch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3" name="Google Shape;177;g25efa0ccee9_1_4">
            <a:extLst>
              <a:ext uri="{FF2B5EF4-FFF2-40B4-BE49-F238E27FC236}">
                <a16:creationId xmlns:a16="http://schemas.microsoft.com/office/drawing/2014/main" id="{84A33F93-8A7F-E7B7-3E37-D368C49960B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87889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06" name="Google Shape;206;g25efa0ccee9_1_28"/>
              <p:cNvGraphicFramePr/>
              <p:nvPr>
                <p:extLst>
                  <p:ext uri="{D42A27DB-BD31-4B8C-83A1-F6EECF244321}">
                    <p14:modId xmlns:p14="http://schemas.microsoft.com/office/powerpoint/2010/main" val="2451987319"/>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52296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 survey requires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40</m:t>
                              </m:r>
                            </m:oMath>
                          </a14:m>
                          <a:r>
                            <a:rPr lang="en-GB" sz="1600" b="0" dirty="0">
                              <a:solidFill>
                                <a:schemeClr val="dk1"/>
                              </a:solidFill>
                              <a:latin typeface="Nunito Sans"/>
                              <a:ea typeface="Nunito Sans"/>
                              <a:cs typeface="Nunito Sans"/>
                              <a:sym typeface="Nunito Sans"/>
                            </a:rPr>
                            <a:t> students using stratified sampling by year and gender.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year 12 males should be included?</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06" name="Google Shape;206;g25efa0ccee9_1_28"/>
              <p:cNvGraphicFramePr/>
              <p:nvPr>
                <p:extLst>
                  <p:ext uri="{D42A27DB-BD31-4B8C-83A1-F6EECF244321}">
                    <p14:modId xmlns:p14="http://schemas.microsoft.com/office/powerpoint/2010/main" val="2451987319"/>
                  </p:ext>
                </p:extLst>
              </p:nvPr>
            </p:nvGraphicFramePr>
            <p:xfrm>
              <a:off x="108044" y="862525"/>
              <a:ext cx="8882075" cy="670570"/>
            </p:xfrm>
            <a:graphic>
              <a:graphicData uri="http://schemas.openxmlformats.org/drawingml/2006/table">
                <a:tbl>
                  <a:tblPr firstRow="1" bandRow="1">
                    <a:noFill/>
                    <a:tableStyleId>{8DF025C0-8F16-4DF2-9BA9-BDDC193E616F}</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7" name="Google Shape;207;g25efa0ccee9_1_28"/>
              <p:cNvGraphicFramePr/>
              <p:nvPr>
                <p:extLst>
                  <p:ext uri="{D42A27DB-BD31-4B8C-83A1-F6EECF244321}">
                    <p14:modId xmlns:p14="http://schemas.microsoft.com/office/powerpoint/2010/main" val="139775061"/>
                  </p:ext>
                </p:extLst>
              </p:nvPr>
            </p:nvGraphicFramePr>
            <p:xfrm>
              <a:off x="495656" y="2762219"/>
              <a:ext cx="8152694" cy="1791365"/>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19</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 11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23991">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22</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07" name="Google Shape;207;g25efa0ccee9_1_28"/>
              <p:cNvGraphicFramePr/>
              <p:nvPr>
                <p:extLst>
                  <p:ext uri="{D42A27DB-BD31-4B8C-83A1-F6EECF244321}">
                    <p14:modId xmlns:p14="http://schemas.microsoft.com/office/powerpoint/2010/main" val="139775061"/>
                  </p:ext>
                </p:extLst>
              </p:nvPr>
            </p:nvGraphicFramePr>
            <p:xfrm>
              <a:off x="495656" y="2762219"/>
              <a:ext cx="8152694" cy="1791365"/>
            </p:xfrm>
            <a:graphic>
              <a:graphicData uri="http://schemas.openxmlformats.org/drawingml/2006/table">
                <a:tbl>
                  <a:tblPr>
                    <a:noFill/>
                    <a:tableStyleId>{5C952A69-7FCC-4CC6-B5D4-1878E1995C0D}</a:tableStyleId>
                  </a:tblPr>
                  <a:tblGrid>
                    <a:gridCol w="4076347">
                      <a:extLst>
                        <a:ext uri="{9D8B030D-6E8A-4147-A177-3AD203B41FA5}">
                          <a16:colId xmlns:a16="http://schemas.microsoft.com/office/drawing/2014/main" val="20000"/>
                        </a:ext>
                      </a:extLst>
                    </a:gridCol>
                    <a:gridCol w="4076347">
                      <a:extLst>
                        <a:ext uri="{9D8B030D-6E8A-4147-A177-3AD203B41FA5}">
                          <a16:colId xmlns:a16="http://schemas.microsoft.com/office/drawing/2014/main" val="20001"/>
                        </a:ext>
                      </a:extLst>
                    </a:gridCol>
                  </a:tblGrid>
                  <a:tr h="8673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704" r="-100299" b="-10845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704" r="-299" b="-108451"/>
                          </a:stretch>
                        </a:blipFill>
                      </a:tcPr>
                    </a:tc>
                    <a:extLst>
                      <a:ext uri="{0D108BD9-81ED-4DB2-BD59-A6C34878D82A}">
                        <a16:rowId xmlns:a16="http://schemas.microsoft.com/office/drawing/2014/main" val="10000"/>
                      </a:ext>
                    </a:extLst>
                  </a:tr>
                  <a:tr h="92399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9" t="-94079" r="-100299" b="-131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9" t="-94079" r="-299" b="-1316"/>
                          </a:stretch>
                        </a:blipFill>
                      </a:tcPr>
                    </a:tc>
                    <a:extLst>
                      <a:ext uri="{0D108BD9-81ED-4DB2-BD59-A6C34878D82A}">
                        <a16:rowId xmlns:a16="http://schemas.microsoft.com/office/drawing/2014/main" val="10001"/>
                      </a:ext>
                    </a:extLst>
                  </a:tr>
                </a:tbl>
              </a:graphicData>
            </a:graphic>
          </p:graphicFrame>
        </mc:Fallback>
      </mc:AlternateContent>
      <p:pic>
        <p:nvPicPr>
          <p:cNvPr id="3" name="Picture 2">
            <a:extLst>
              <a:ext uri="{FF2B5EF4-FFF2-40B4-BE49-F238E27FC236}">
                <a16:creationId xmlns:a16="http://schemas.microsoft.com/office/drawing/2014/main" id="{764D0639-1FB1-2BF8-4BBD-136F456E7F74}"/>
              </a:ext>
            </a:extLst>
          </p:cNvPr>
          <p:cNvPicPr>
            <a:picLocks noChangeAspect="1"/>
          </p:cNvPicPr>
          <p:nvPr/>
        </p:nvPicPr>
        <p:blipFill>
          <a:blip r:embed="rId5"/>
          <a:stretch>
            <a:fillRect/>
          </a:stretch>
        </p:blipFill>
        <p:spPr>
          <a:xfrm>
            <a:off x="2152964" y="1533095"/>
            <a:ext cx="4838072" cy="1141208"/>
          </a:xfrm>
          <a:prstGeom prst="rect">
            <a:avLst/>
          </a:prstGeom>
        </p:spPr>
      </p:pic>
      <p:sp>
        <p:nvSpPr>
          <p:cNvPr id="2" name="Google Shape;177;g25efa0ccee9_1_4">
            <a:extLst>
              <a:ext uri="{FF2B5EF4-FFF2-40B4-BE49-F238E27FC236}">
                <a16:creationId xmlns:a16="http://schemas.microsoft.com/office/drawing/2014/main" id="{723CC834-F66E-1CF9-A5CE-6F2087E2F8F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9264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graphicFrame>
        <p:nvGraphicFramePr>
          <p:cNvPr id="214" name="Google Shape;214;g25efa0ccee9_1_35"/>
          <p:cNvGraphicFramePr/>
          <p:nvPr/>
        </p:nvGraphicFramePr>
        <p:xfrm>
          <a:off x="108044" y="862525"/>
          <a:ext cx="8852171" cy="3474730"/>
        </p:xfrm>
        <a:graphic>
          <a:graphicData uri="http://schemas.openxmlformats.org/drawingml/2006/table">
            <a:tbl>
              <a:tblPr firstRow="1" bandRow="1">
                <a:noFill/>
                <a:tableStyleId>{8DF025C0-8F16-4DF2-9BA9-BDDC193E616F}</a:tableStyleId>
              </a:tblPr>
              <a:tblGrid>
                <a:gridCol w="8852171">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Sally is researching the numbers of ferrets in a woodland. The ferrets are captured over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two days and placed in a secure habitat before being marked and released. The experiment is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repeated three weeks later. This is Sally’s data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for the initial capture and the recapture:</a:t>
                      </a: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lang="en-GB" sz="1600" b="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Determine an estimate for the overall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population size.</a:t>
                      </a:r>
                      <a:endParaRPr sz="2300" b="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BDDE007D-5663-2A14-8336-496393C59A91}"/>
              </a:ext>
            </a:extLst>
          </p:cNvPr>
          <p:cNvPicPr>
            <a:picLocks noChangeAspect="1"/>
          </p:cNvPicPr>
          <p:nvPr/>
        </p:nvPicPr>
        <p:blipFill>
          <a:blip r:embed="rId3"/>
          <a:stretch>
            <a:fillRect/>
          </a:stretch>
        </p:blipFill>
        <p:spPr>
          <a:xfrm>
            <a:off x="183785" y="2424076"/>
            <a:ext cx="4312478" cy="101722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53E3F109-DDD1-0AB3-0477-5BB50F2A8EC7}"/>
                  </a:ext>
                </a:extLst>
              </p:cNvPr>
              <p:cNvGraphicFramePr/>
              <p:nvPr>
                <p:extLst>
                  <p:ext uri="{D42A27DB-BD31-4B8C-83A1-F6EECF244321}">
                    <p14:modId xmlns:p14="http://schemas.microsoft.com/office/powerpoint/2010/main" val="2305659277"/>
                  </p:ext>
                </p:extLst>
              </p:nvPr>
            </p:nvGraphicFramePr>
            <p:xfrm>
              <a:off x="4702378" y="1589925"/>
              <a:ext cx="4182100" cy="295073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753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43</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dirty="0">
                              <a:solidFill>
                                <a:schemeClr val="tx1"/>
                              </a:solidFill>
                              <a:latin typeface="Nunito Sans"/>
                              <a:ea typeface="Nunito Sans"/>
                              <a:cs typeface="Nunito Sans"/>
                              <a:sym typeface="Nunito Sans"/>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23</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53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55</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58</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53E3F109-DDD1-0AB3-0477-5BB50F2A8EC7}"/>
                  </a:ext>
                </a:extLst>
              </p:cNvPr>
              <p:cNvGraphicFramePr/>
              <p:nvPr>
                <p:extLst>
                  <p:ext uri="{D42A27DB-BD31-4B8C-83A1-F6EECF244321}">
                    <p14:modId xmlns:p14="http://schemas.microsoft.com/office/powerpoint/2010/main" val="2305659277"/>
                  </p:ext>
                </p:extLst>
              </p:nvPr>
            </p:nvGraphicFramePr>
            <p:xfrm>
              <a:off x="4702378" y="1589925"/>
              <a:ext cx="4182100" cy="295073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753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r="-100000" b="-10041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r="-292" b="-100412"/>
                          </a:stretch>
                        </a:blipFill>
                      </a:tcPr>
                    </a:tc>
                    <a:extLst>
                      <a:ext uri="{0D108BD9-81ED-4DB2-BD59-A6C34878D82A}">
                        <a16:rowId xmlns:a16="http://schemas.microsoft.com/office/drawing/2014/main" val="10000"/>
                      </a:ext>
                    </a:extLst>
                  </a:tr>
                  <a:tr h="14753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413" r="-100000" b="-8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413" r="-292" b="-826"/>
                          </a:stretch>
                        </a:blipFill>
                      </a:tcPr>
                    </a:tc>
                    <a:extLst>
                      <a:ext uri="{0D108BD9-81ED-4DB2-BD59-A6C34878D82A}">
                        <a16:rowId xmlns:a16="http://schemas.microsoft.com/office/drawing/2014/main" val="10001"/>
                      </a:ext>
                    </a:extLst>
                  </a:tr>
                </a:tbl>
              </a:graphicData>
            </a:graphic>
          </p:graphicFrame>
        </mc:Fallback>
      </mc:AlternateContent>
      <p:sp>
        <p:nvSpPr>
          <p:cNvPr id="5" name="Google Shape;177;g25efa0ccee9_1_4">
            <a:extLst>
              <a:ext uri="{FF2B5EF4-FFF2-40B4-BE49-F238E27FC236}">
                <a16:creationId xmlns:a16="http://schemas.microsoft.com/office/drawing/2014/main" id="{70026356-4CE6-DD3A-FF65-2415CBA9270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Sampling Methods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2289273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1973</Words>
  <Application>Microsoft Office PowerPoint</Application>
  <PresentationFormat>On-screen Show (16:9)</PresentationFormat>
  <Paragraphs>267</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Nunito Sans</vt:lpstr>
      <vt:lpstr>Cambria Math</vt:lpstr>
      <vt:lpstr>Times New Roman</vt:lpstr>
      <vt:lpstr>Nunito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3</cp:revision>
  <dcterms:modified xsi:type="dcterms:W3CDTF">2023-08-24T13:50:17Z</dcterms:modified>
</cp:coreProperties>
</file>