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5"/>
  </p:notesMasterIdLst>
  <p:sldIdLst>
    <p:sldId id="256" r:id="rId2"/>
    <p:sldId id="257" r:id="rId3"/>
    <p:sldId id="258"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6" r:id="rId22"/>
    <p:sldId id="327" r:id="rId23"/>
    <p:sldId id="328" r:id="rId24"/>
    <p:sldId id="329" r:id="rId25"/>
    <p:sldId id="330" r:id="rId26"/>
    <p:sldId id="331" r:id="rId27"/>
    <p:sldId id="33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Lst>
  <p:sldSz cx="9144000" cy="5143500" type="screen16x9"/>
  <p:notesSz cx="6858000" cy="9144000"/>
  <p:embeddedFontLst>
    <p:embeddedFont>
      <p:font typeface="Calibri" panose="020F0502020204030204" pitchFamily="34" charset="0"/>
      <p:regular r:id="rId56"/>
      <p:bold r:id="rId57"/>
      <p:italic r:id="rId58"/>
      <p:boldItalic r:id="rId59"/>
    </p:embeddedFont>
    <p:embeddedFont>
      <p:font typeface="Cambria Math" panose="02040503050406030204" pitchFamily="18" charset="0"/>
      <p:regular r:id="rId60"/>
    </p:embeddedFont>
    <p:embeddedFont>
      <p:font typeface="Nunito" pitchFamily="2" charset="0"/>
      <p:regular r:id="rId61"/>
      <p:bold r:id="rId62"/>
      <p:italic r:id="rId63"/>
      <p:boldItalic r:id="rId64"/>
    </p:embeddedFont>
    <p:embeddedFont>
      <p:font typeface="Nunito Sans" pitchFamily="2" charset="0"/>
      <p:regular r:id="rId65"/>
      <p:bold r:id="rId66"/>
      <p:italic r:id="rId67"/>
      <p:boldItalic r:id="rId6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9" roundtripDataSignature="AMtx7mjnIQLjbEUGpbyo+YlSWVOZO9nt6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CA2F82-4BF1-4BF5-B7B4-A9E598456F44}" v="2" dt="2023-08-16T09:35:01.036"/>
  </p1510:revLst>
</p1510:revInfo>
</file>

<file path=ppt/tableStyles.xml><?xml version="1.0" encoding="utf-8"?>
<a:tblStyleLst xmlns:a="http://schemas.openxmlformats.org/drawingml/2006/main" def="{808F6F39-DDDE-48CA-B3A2-13F38BAAE78C}">
  <a:tblStyle styleId="{808F6F39-DDDE-48CA-B3A2-13F38BAAE78C}"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11EAFEAD-4060-4D98-BFA4-0E3709CF5866}"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AD495263-433A-4006-AD84-AE72B9DFF06B}" styleName="Table_2">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108" y="61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8.fntdata"/><Relationship Id="rId68"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schemas.openxmlformats.org/officeDocument/2006/relationships/font" Target="fonts/font11.fntdata"/><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font" Target="fonts/font9.fntdata"/><Relationship Id="rId69" Type="http://customschemas.google.com/relationships/presentationmetadata" Target="meta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7.fntdata"/><Relationship Id="rId70" Type="http://schemas.openxmlformats.org/officeDocument/2006/relationships/commentAuthors" Target="commentAuthors.xml"/><Relationship Id="rId75"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font" Target="fonts/font10.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notesMaster" Target="notesMasters/notesMaster1.xml"/><Relationship Id="rId76"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B7CA2F82-4BF1-4BF5-B7B4-A9E598456F44}"/>
    <pc:docChg chg="custSel modSld">
      <pc:chgData name="Janette Warburton" userId="3e27661f259abf4c" providerId="LiveId" clId="{B7CA2F82-4BF1-4BF5-B7B4-A9E598456F44}" dt="2023-08-16T10:54:18.220" v="39" actId="20577"/>
      <pc:docMkLst>
        <pc:docMk/>
      </pc:docMkLst>
      <pc:sldChg chg="modSp mod">
        <pc:chgData name="Janette Warburton" userId="3e27661f259abf4c" providerId="LiveId" clId="{B7CA2F82-4BF1-4BF5-B7B4-A9E598456F44}" dt="2023-08-16T10:54:18.220" v="39" actId="20577"/>
        <pc:sldMkLst>
          <pc:docMk/>
          <pc:sldMk cId="0" sldId="258"/>
        </pc:sldMkLst>
        <pc:spChg chg="mod">
          <ac:chgData name="Janette Warburton" userId="3e27661f259abf4c" providerId="LiveId" clId="{B7CA2F82-4BF1-4BF5-B7B4-A9E598456F44}" dt="2023-08-16T10:54:18.220" v="39" actId="20577"/>
          <ac:spMkLst>
            <pc:docMk/>
            <pc:sldMk cId="0" sldId="258"/>
            <ac:spMk id="95" creationId="{00000000-0000-0000-0000-000000000000}"/>
          </ac:spMkLst>
        </pc:spChg>
      </pc:sldChg>
      <pc:sldChg chg="addSp delSp modSp mod">
        <pc:chgData name="Janette Warburton" userId="3e27661f259abf4c" providerId="LiveId" clId="{B7CA2F82-4BF1-4BF5-B7B4-A9E598456F44}" dt="2023-08-16T09:35:01.036" v="7"/>
        <pc:sldMkLst>
          <pc:docMk/>
          <pc:sldMk cId="0" sldId="287"/>
        </pc:sldMkLst>
        <pc:graphicFrameChg chg="ord">
          <ac:chgData name="Janette Warburton" userId="3e27661f259abf4c" providerId="LiveId" clId="{B7CA2F82-4BF1-4BF5-B7B4-A9E598456F44}" dt="2023-08-16T09:24:26.470" v="0" actId="167"/>
          <ac:graphicFrameMkLst>
            <pc:docMk/>
            <pc:sldMk cId="0" sldId="287"/>
            <ac:graphicFrameMk id="6" creationId="{F11FEC63-818C-2725-5C35-A35E36075A42}"/>
          </ac:graphicFrameMkLst>
        </pc:graphicFrameChg>
        <pc:graphicFrameChg chg="modGraphic">
          <ac:chgData name="Janette Warburton" userId="3e27661f259abf4c" providerId="LiveId" clId="{B7CA2F82-4BF1-4BF5-B7B4-A9E598456F44}" dt="2023-08-16T09:25:33.521" v="1" actId="14100"/>
          <ac:graphicFrameMkLst>
            <pc:docMk/>
            <pc:sldMk cId="0" sldId="287"/>
            <ac:graphicFrameMk id="324" creationId="{00000000-0000-0000-0000-000000000000}"/>
          </ac:graphicFrameMkLst>
        </pc:graphicFrameChg>
        <pc:picChg chg="del">
          <ac:chgData name="Janette Warburton" userId="3e27661f259abf4c" providerId="LiveId" clId="{B7CA2F82-4BF1-4BF5-B7B4-A9E598456F44}" dt="2023-08-16T09:35:00.023" v="6" actId="478"/>
          <ac:picMkLst>
            <pc:docMk/>
            <pc:sldMk cId="0" sldId="287"/>
            <ac:picMk id="7" creationId="{96179FF4-04BF-5FE0-4F7A-87B6980B1CE4}"/>
          </ac:picMkLst>
        </pc:picChg>
        <pc:picChg chg="add del mod">
          <ac:chgData name="Janette Warburton" userId="3e27661f259abf4c" providerId="LiveId" clId="{B7CA2F82-4BF1-4BF5-B7B4-A9E598456F44}" dt="2023-08-16T09:34:58.369" v="5" actId="21"/>
          <ac:picMkLst>
            <pc:docMk/>
            <pc:sldMk cId="0" sldId="287"/>
            <ac:picMk id="8" creationId="{0142034D-9F82-1A07-31A5-46464EA166D5}"/>
          </ac:picMkLst>
        </pc:picChg>
        <pc:picChg chg="add mod">
          <ac:chgData name="Janette Warburton" userId="3e27661f259abf4c" providerId="LiveId" clId="{B7CA2F82-4BF1-4BF5-B7B4-A9E598456F44}" dt="2023-08-16T09:35:01.036" v="7"/>
          <ac:picMkLst>
            <pc:docMk/>
            <pc:sldMk cId="0" sldId="287"/>
            <ac:picMk id="10" creationId="{C2F12D8E-2819-AAA3-E60C-65ADD3E232F0}"/>
          </ac:picMkLst>
        </pc:picChg>
      </pc:sldChg>
      <pc:sldChg chg="modSp mod">
        <pc:chgData name="Janette Warburton" userId="3e27661f259abf4c" providerId="LiveId" clId="{B7CA2F82-4BF1-4BF5-B7B4-A9E598456F44}" dt="2023-08-16T09:54:30.332" v="38" actId="1036"/>
        <pc:sldMkLst>
          <pc:docMk/>
          <pc:sldMk cId="0" sldId="290"/>
        </pc:sldMkLst>
        <pc:graphicFrameChg chg="mod">
          <ac:chgData name="Janette Warburton" userId="3e27661f259abf4c" providerId="LiveId" clId="{B7CA2F82-4BF1-4BF5-B7B4-A9E598456F44}" dt="2023-08-16T09:54:30.332" v="38" actId="1036"/>
          <ac:graphicFrameMkLst>
            <pc:docMk/>
            <pc:sldMk cId="0" sldId="290"/>
            <ac:graphicFrameMk id="353"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1e4d2f82526_0_2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9" name="Google Shape;349;g1e4d2f82526_0_2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6835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1e4d2f82526_0_2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6" name="Google Shape;356;g1e4d2f82526_0_2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73785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1e4d2f82526_0_2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1e4d2f82526_0_2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433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1e4d2f82526_0_2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3" name="Google Shape;373;g1e4d2f82526_0_2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87249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1e4d2f82526_0_2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1" name="Google Shape;381;g1e4d2f82526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539125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1e4d2f82526_0_2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8" name="Google Shape;388;g1e4d2f82526_0_2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009298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1e4d2f82526_0_2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6" name="Google Shape;396;g1e4d2f82526_0_2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060086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1e4d2f82526_0_2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4" name="Google Shape;404;g1e4d2f82526_0_2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7146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1e4d2f82526_0_2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2" name="Google Shape;412;g1e4d2f82526_0_2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125793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1e4d2f82526_0_28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0" name="Google Shape;420;g1e4d2f82526_0_2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93823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1e4d2f82526_0_28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8" name="Google Shape;428;g1e4d2f82526_0_2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62331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1e4d2f82526_0_2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36" name="Google Shape;436;g1e4d2f82526_0_2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673792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1e4d2f82526_0_30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4" name="Google Shape;444;g1e4d2f82526_0_3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416955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1e4d2f82526_0_3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2" name="Google Shape;452;g1e4d2f82526_0_3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73966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1e4d2f82526_0_3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0" name="Google Shape;460;g1e4d2f82526_0_3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414194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1e4d2f82526_0_3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8" name="Google Shape;468;g1e4d2f82526_0_3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786556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g1e4d2f82526_0_3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6" name="Google Shape;476;g1e4d2f82526_0_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616848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1e4d2f82526_0_3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4" name="Google Shape;484;g1e4d2f82526_0_3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341840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3" name="Google Shape;293;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1e4d2f82526_0_17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7" name="Google Shape;297;g1e4d2f82526_0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e4d2f82526_0_1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5" name="Google Shape;305;g1e4d2f82526_0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1e4d2f82526_0_1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3" name="Google Shape;313;g1e4d2f82526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1e4d2f82526_0_1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1" name="Google Shape;321;g1e4d2f82526_0_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e4d2f82526_0_2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3" name="Google Shape;333;g1e4d2f82526_0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1e4d2f82526_0_2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1" name="Google Shape;341;g1e4d2f82526_0_2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1e4d2f82526_0_2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9" name="Google Shape;349;g1e4d2f82526_0_2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1e4d2f82526_0_2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6" name="Google Shape;356;g1e4d2f82526_0_2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1e4d2f82526_0_2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g1e4d2f82526_0_2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1e4d2f82526_0_2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3" name="Google Shape;373;g1e4d2f82526_0_2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1e4d2f82526_0_2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1" name="Google Shape;381;g1e4d2f82526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1e4d2f82526_0_17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7" name="Google Shape;297;g1e4d2f82526_0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39400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1e4d2f82526_0_2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8" name="Google Shape;388;g1e4d2f82526_0_2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1e4d2f82526_0_2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6" name="Google Shape;396;g1e4d2f82526_0_2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1e4d2f82526_0_2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4" name="Google Shape;404;g1e4d2f82526_0_2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1e4d2f82526_0_2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2" name="Google Shape;412;g1e4d2f82526_0_2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1e4d2f82526_0_28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0" name="Google Shape;420;g1e4d2f82526_0_2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1e4d2f82526_0_28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8" name="Google Shape;428;g1e4d2f82526_0_2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1e4d2f82526_0_2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36" name="Google Shape;436;g1e4d2f82526_0_2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1e4d2f82526_0_30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4" name="Google Shape;444;g1e4d2f82526_0_3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1e4d2f82526_0_3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2" name="Google Shape;452;g1e4d2f82526_0_3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1e4d2f82526_0_3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0" name="Google Shape;460;g1e4d2f82526_0_3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e4d2f82526_0_1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5" name="Google Shape;305;g1e4d2f82526_0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6345385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1e4d2f82526_0_3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8" name="Google Shape;468;g1e4d2f82526_0_3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g1e4d2f82526_0_3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6" name="Google Shape;476;g1e4d2f82526_0_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1e4d2f82526_0_3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4" name="Google Shape;484;g1e4d2f82526_0_3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2" name="Google Shape;492;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1e4d2f82526_0_1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3" name="Google Shape;313;g1e4d2f82526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275406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1e4d2f82526_0_1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1" name="Google Shape;321;g1e4d2f82526_0_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36237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e4d2f82526_0_2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3" name="Google Shape;333;g1e4d2f82526_0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73177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1e4d2f82526_0_2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1" name="Google Shape;341;g1e4d2f82526_0_2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53477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5.png"/><Relationship Id="rId7" Type="http://schemas.openxmlformats.org/officeDocument/2006/relationships/hyperlink" Target="https://thirdspacelearning.com/gcse-maths/"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Representing Data</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14" name="Google Shape;14;p10"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7"/>
        <p:cNvGrpSpPr/>
        <p:nvPr/>
      </p:nvGrpSpPr>
      <p:grpSpPr>
        <a:xfrm>
          <a:off x="0" y="0"/>
          <a:ext cx="0" cy="0"/>
          <a:chOff x="0" y="0"/>
          <a:chExt cx="0" cy="0"/>
        </a:xfrm>
      </p:grpSpPr>
      <p:sp>
        <p:nvSpPr>
          <p:cNvPr id="58" name="Google Shape;58;p1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0" name="Google Shape;60;p1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1" name="Google Shape;61;p1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2" name="Google Shape;62;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3"/>
        <p:cNvGrpSpPr/>
        <p:nvPr/>
      </p:nvGrpSpPr>
      <p:grpSpPr>
        <a:xfrm>
          <a:off x="0" y="0"/>
          <a:ext cx="0" cy="0"/>
          <a:chOff x="0" y="0"/>
          <a:chExt cx="0" cy="0"/>
        </a:xfrm>
      </p:grpSpPr>
      <p:sp>
        <p:nvSpPr>
          <p:cNvPr id="64" name="Google Shape;64;p2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65" name="Google Shape;65;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6"/>
        <p:cNvGrpSpPr/>
        <p:nvPr/>
      </p:nvGrpSpPr>
      <p:grpSpPr>
        <a:xfrm>
          <a:off x="0" y="0"/>
          <a:ext cx="0" cy="0"/>
          <a:chOff x="0" y="0"/>
          <a:chExt cx="0" cy="0"/>
        </a:xfrm>
      </p:grpSpPr>
      <p:sp>
        <p:nvSpPr>
          <p:cNvPr id="67" name="Google Shape;67;p2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8" name="Google Shape;68;p2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69" name="Google Shape;6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Google Shape;7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4" name="Google Shape;74;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75" name="Google Shape;75;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6" name="Google Shape;76;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7" name="Google Shape;77;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11"/>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Representing Data</a:t>
            </a:r>
            <a:endParaRPr sz="1200" b="0" i="0" u="none" strike="noStrike" cap="none">
              <a:solidFill>
                <a:srgbClr val="000000"/>
              </a:solidFill>
              <a:latin typeface="Arial"/>
              <a:ea typeface="Arial"/>
              <a:cs typeface="Arial"/>
              <a:sym typeface="Arial"/>
            </a:endParaRPr>
          </a:p>
        </p:txBody>
      </p:sp>
      <p:pic>
        <p:nvPicPr>
          <p:cNvPr id="17" name="Google Shape;17;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8" name="Google Shape;18;p11"/>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19"/>
        <p:cNvGrpSpPr/>
        <p:nvPr/>
      </p:nvGrpSpPr>
      <p:grpSpPr>
        <a:xfrm>
          <a:off x="0" y="0"/>
          <a:ext cx="0" cy="0"/>
          <a:chOff x="0" y="0"/>
          <a:chExt cx="0" cy="0"/>
        </a:xfrm>
      </p:grpSpPr>
      <p:sp>
        <p:nvSpPr>
          <p:cNvPr id="20" name="Google Shape;20;p12"/>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Representing Data</a:t>
            </a:r>
            <a:endParaRPr sz="1200" b="0" i="0" u="none" strike="noStrike" cap="none">
              <a:solidFill>
                <a:srgbClr val="000000"/>
              </a:solidFill>
              <a:latin typeface="Arial"/>
              <a:ea typeface="Arial"/>
              <a:cs typeface="Arial"/>
              <a:sym typeface="Arial"/>
            </a:endParaRPr>
          </a:p>
        </p:txBody>
      </p:sp>
      <p:sp>
        <p:nvSpPr>
          <p:cNvPr id="21" name="Google Shape;21;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3" name="Google Shape;23;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4" name="Google Shape;24;p12"/>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5"/>
        <p:cNvGrpSpPr/>
        <p:nvPr/>
      </p:nvGrpSpPr>
      <p:grpSpPr>
        <a:xfrm>
          <a:off x="0" y="0"/>
          <a:ext cx="0" cy="0"/>
          <a:chOff x="0" y="0"/>
          <a:chExt cx="0" cy="0"/>
        </a:xfrm>
      </p:grpSpPr>
      <p:sp>
        <p:nvSpPr>
          <p:cNvPr id="26" name="Google Shape;26;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7" name="Google Shape;27;p13"/>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8" name="Google Shape;28;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29" name="Google Shape;29;p13">
            <a:hlinkClick r:id="" action="ppaction://hlinkshowjump?jump=firstslide"/>
          </p:cNvPr>
          <p:cNvSpPr txBox="1"/>
          <p:nvPr/>
        </p:nvSpPr>
        <p:spPr>
          <a:xfrm>
            <a:off x="500015"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Representing Data</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30" name="Google Shape;30;p13"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1"/>
        <p:cNvGrpSpPr/>
        <p:nvPr/>
      </p:nvGrpSpPr>
      <p:grpSpPr>
        <a:xfrm>
          <a:off x="0" y="0"/>
          <a:ext cx="0" cy="0"/>
          <a:chOff x="0" y="0"/>
          <a:chExt cx="0" cy="0"/>
        </a:xfrm>
      </p:grpSpPr>
      <p:pic>
        <p:nvPicPr>
          <p:cNvPr id="32" name="Google Shape;32;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3" name="Google Shape;33;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4" name="Google Shape;34;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5" name="Google Shape;35;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6" name="Google Shape;36;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7" name="Google Shape;37;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38" name="Google Shape;38;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39" name="Google Shape;39;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0" name="Google Shape;40;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1" name="Google Shape;41;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2"/>
        <p:cNvGrpSpPr/>
        <p:nvPr/>
      </p:nvGrpSpPr>
      <p:grpSpPr>
        <a:xfrm>
          <a:off x="0" y="0"/>
          <a:ext cx="0" cy="0"/>
          <a:chOff x="0" y="0"/>
          <a:chExt cx="0" cy="0"/>
        </a:xfrm>
      </p:grpSpPr>
      <p:sp>
        <p:nvSpPr>
          <p:cNvPr id="43" name="Google Shape;43;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4" name="Google Shape;44;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9" name="Google Shape;49;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0"/>
        <p:cNvGrpSpPr/>
        <p:nvPr/>
      </p:nvGrpSpPr>
      <p:grpSpPr>
        <a:xfrm>
          <a:off x="0" y="0"/>
          <a:ext cx="0" cy="0"/>
          <a:chOff x="0" y="0"/>
          <a:chExt cx="0" cy="0"/>
        </a:xfrm>
      </p:grpSpPr>
      <p:sp>
        <p:nvSpPr>
          <p:cNvPr id="51" name="Google Shape;51;p1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2" name="Google Shape;52;p1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3" name="Google Shape;53;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6" name="Google Shape;56;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42.pn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40.png"/></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32.xml.rels><?xml version="1.0" encoding="UTF-8" standalone="yes"?>
<Relationships xmlns="http://schemas.openxmlformats.org/package/2006/relationships"><Relationship Id="rId8" Type="http://schemas.openxmlformats.org/officeDocument/2006/relationships/image" Target="../media/image18.png"/><Relationship Id="rId7"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200.png"/><Relationship Id="rId11" Type="http://schemas.openxmlformats.org/officeDocument/2006/relationships/image" Target="../media/image20.png"/><Relationship Id="rId10" Type="http://schemas.openxmlformats.org/officeDocument/2006/relationships/image" Target="../media/image21.png"/><Relationship Id="rId9"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5.xml"/><Relationship Id="rId1" Type="http://schemas.openxmlformats.org/officeDocument/2006/relationships/slideLayout" Target="../slideLayouts/slideLayout3.xml"/><Relationship Id="rId5" Type="http://schemas.openxmlformats.org/officeDocument/2006/relationships/image" Target="../media/image42.png"/><Relationship Id="rId4" Type="http://schemas.openxmlformats.org/officeDocument/2006/relationships/image" Target="../media/image62.png"/></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image" Target="../media/image63.png"/></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9.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5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1.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2.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g1e4d2f82526_0_220"/>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graphicFrame>
        <p:nvGraphicFramePr>
          <p:cNvPr id="353" name="Google Shape;353;g1e4d2f82526_0_220"/>
          <p:cNvGraphicFramePr/>
          <p:nvPr>
            <p:extLst>
              <p:ext uri="{D42A27DB-BD31-4B8C-83A1-F6EECF244321}">
                <p14:modId xmlns:p14="http://schemas.microsoft.com/office/powerpoint/2010/main" val="815390817"/>
              </p:ext>
            </p:extLst>
          </p:nvPr>
        </p:nvGraphicFramePr>
        <p:xfrm>
          <a:off x="854950" y="2358025"/>
          <a:ext cx="7542800" cy="2215700"/>
        </p:xfrm>
        <a:graphic>
          <a:graphicData uri="http://schemas.openxmlformats.org/drawingml/2006/table">
            <a:tbl>
              <a:tblPr>
                <a:noFill/>
                <a:tableStyleId>{11EAFEAD-4060-4D98-BFA4-0E3709CF5866}</a:tableStyleId>
              </a:tblPr>
              <a:tblGrid>
                <a:gridCol w="3771400">
                  <a:extLst>
                    <a:ext uri="{9D8B030D-6E8A-4147-A177-3AD203B41FA5}">
                      <a16:colId xmlns:a16="http://schemas.microsoft.com/office/drawing/2014/main" val="20000"/>
                    </a:ext>
                  </a:extLst>
                </a:gridCol>
                <a:gridCol w="3771400">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r>
                        <a:rPr lang="en-GB" sz="1600" dirty="0">
                          <a:solidFill>
                            <a:schemeClr val="tx1"/>
                          </a:solidFill>
                          <a:latin typeface="Nunito Sans"/>
                          <a:ea typeface="Nunito Sans"/>
                          <a:cs typeface="Nunito Sans"/>
                          <a:sym typeface="Nunito Sans"/>
                        </a:rPr>
                        <a:t>Scatter graph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r>
                        <a:rPr lang="en-GB" sz="1600" dirty="0">
                          <a:solidFill>
                            <a:schemeClr val="tx1"/>
                          </a:solidFill>
                          <a:latin typeface="Nunito Sans"/>
                          <a:ea typeface="Nunito Sans"/>
                          <a:cs typeface="Nunito Sans"/>
                          <a:sym typeface="Nunito Sans"/>
                        </a:rPr>
                        <a:t>Pie chart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r>
                        <a:rPr lang="en-GB" sz="1600" dirty="0">
                          <a:solidFill>
                            <a:schemeClr val="tx1"/>
                          </a:solidFill>
                          <a:latin typeface="Nunito Sans"/>
                          <a:ea typeface="Nunito Sans"/>
                          <a:cs typeface="Nunito Sans"/>
                          <a:sym typeface="Nunito Sans"/>
                        </a:rPr>
                        <a:t>Dual bar chart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r>
                        <a:rPr lang="en-GB" sz="1600" dirty="0">
                          <a:solidFill>
                            <a:schemeClr val="tx1"/>
                          </a:solidFill>
                          <a:latin typeface="Nunito Sans"/>
                          <a:ea typeface="Nunito Sans"/>
                          <a:cs typeface="Nunito Sans"/>
                          <a:sym typeface="Nunito Sans"/>
                        </a:rPr>
                        <a:t>Line graph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2" name="Google Shape;308;g1e4d2f82526_0_181">
            <a:extLst>
              <a:ext uri="{FF2B5EF4-FFF2-40B4-BE49-F238E27FC236}">
                <a16:creationId xmlns:a16="http://schemas.microsoft.com/office/drawing/2014/main" id="{0B132658-DC3D-4F8F-2E88-AD041B8FA97A}"/>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a:t>
                      </a:r>
                      <a:r>
                        <a:rPr lang="en-US" sz="1600" b="0" dirty="0">
                          <a:solidFill>
                            <a:schemeClr val="dk1"/>
                          </a:solidFill>
                          <a:latin typeface="Nunito Sans"/>
                          <a:ea typeface="Nunito Sans"/>
                          <a:cs typeface="Nunito Sans"/>
                          <a:sym typeface="Nunito Sans"/>
                        </a:rPr>
                        <a:t>From these options, which type of diagram would be best used to represent the relationship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between two variables?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781583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g1e4d2f82526_0_226"/>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780F4B09-9E49-690C-7A23-9E431DB4126B}"/>
              </a:ext>
            </a:extLst>
          </p:cNvPr>
          <p:cNvPicPr>
            <a:picLocks noChangeAspect="1"/>
          </p:cNvPicPr>
          <p:nvPr/>
        </p:nvPicPr>
        <p:blipFill>
          <a:blip r:embed="rId3"/>
          <a:stretch>
            <a:fillRect/>
          </a:stretch>
        </p:blipFill>
        <p:spPr>
          <a:xfrm>
            <a:off x="963518" y="1653649"/>
            <a:ext cx="2980163" cy="2980163"/>
          </a:xfrm>
          <a:prstGeom prst="rect">
            <a:avLst/>
          </a:prstGeom>
        </p:spPr>
      </p:pic>
      <p:graphicFrame>
        <p:nvGraphicFramePr>
          <p:cNvPr id="2" name="Google Shape;308;g1e4d2f82526_0_181">
            <a:extLst>
              <a:ext uri="{FF2B5EF4-FFF2-40B4-BE49-F238E27FC236}">
                <a16:creationId xmlns:a16="http://schemas.microsoft.com/office/drawing/2014/main" id="{565DF517-D5A4-A3BA-6C5D-DBEAC6A18319}"/>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t>
                      </a:r>
                      <a:r>
                        <a:rPr lang="en-US" sz="1600" b="0" dirty="0">
                          <a:solidFill>
                            <a:schemeClr val="dk1"/>
                          </a:solidFill>
                          <a:latin typeface="Nunito Sans"/>
                          <a:ea typeface="Nunito Sans"/>
                          <a:cs typeface="Nunito Sans"/>
                          <a:sym typeface="Nunito Sans"/>
                        </a:rPr>
                        <a:t>This pie chart shows the results of a survey in which 240 participants were asked to give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their favourite type of TV show. How many chose comedy?</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9232E611-8D36-B461-9EEA-562DF6DA4CBA}"/>
                  </a:ext>
                </a:extLst>
              </p:cNvPr>
              <p:cNvGraphicFramePr/>
              <p:nvPr>
                <p:extLst>
                  <p:ext uri="{D42A27DB-BD31-4B8C-83A1-F6EECF244321}">
                    <p14:modId xmlns:p14="http://schemas.microsoft.com/office/powerpoint/2010/main" val="1978451469"/>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400" i="1" dirty="0" smtClean="0">
                                  <a:solidFill>
                                    <a:schemeClr val="tx1"/>
                                  </a:solidFill>
                                  <a:latin typeface="Cambria Math" panose="02040503050406030204" pitchFamily="18" charset="0"/>
                                  <a:ea typeface="Nunito"/>
                                  <a:cs typeface="Nunito"/>
                                  <a:sym typeface="Nunito"/>
                                </a:rPr>
                                <m:t>60 </m:t>
                              </m:r>
                            </m:oMath>
                          </a14:m>
                          <a:endParaRPr lang="en-US" sz="14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400" i="1" dirty="0" smtClean="0">
                                  <a:solidFill>
                                    <a:schemeClr val="tx1"/>
                                  </a:solidFill>
                                  <a:latin typeface="Cambria Math" panose="02040503050406030204" pitchFamily="18" charset="0"/>
                                  <a:ea typeface="Nunito"/>
                                  <a:cs typeface="Nunito"/>
                                  <a:sym typeface="Nunito"/>
                                </a:rPr>
                                <m:t>75</m:t>
                              </m:r>
                            </m:oMath>
                          </a14:m>
                          <a:r>
                            <a:rPr lang="en-US" sz="14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400" i="1" dirty="0" smtClean="0">
                                  <a:solidFill>
                                    <a:schemeClr val="tx1"/>
                                  </a:solidFill>
                                  <a:latin typeface="Cambria Math" panose="02040503050406030204" pitchFamily="18" charset="0"/>
                                  <a:ea typeface="Nunito"/>
                                  <a:cs typeface="Nunito"/>
                                  <a:sym typeface="Nunito"/>
                                </a:rPr>
                                <m:t>180</m:t>
                              </m:r>
                            </m:oMath>
                          </a14:m>
                          <a:r>
                            <a:rPr lang="en-US" sz="14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400" i="1" dirty="0" smtClean="0">
                                  <a:solidFill>
                                    <a:schemeClr val="tx1"/>
                                  </a:solidFill>
                                  <a:latin typeface="Cambria Math" panose="02040503050406030204" pitchFamily="18" charset="0"/>
                                  <a:ea typeface="Nunito Sans"/>
                                  <a:cs typeface="Nunito Sans"/>
                                  <a:sym typeface="Nunito Sans"/>
                                </a:rPr>
                                <m:t>50</m:t>
                              </m:r>
                            </m:oMath>
                          </a14:m>
                          <a:r>
                            <a:rPr lang="en-GB" sz="14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9232E611-8D36-B461-9EEA-562DF6DA4CBA}"/>
                  </a:ext>
                </a:extLst>
              </p:cNvPr>
              <p:cNvGraphicFramePr/>
              <p:nvPr>
                <p:extLst>
                  <p:ext uri="{D42A27DB-BD31-4B8C-83A1-F6EECF244321}">
                    <p14:modId xmlns:p14="http://schemas.microsoft.com/office/powerpoint/2010/main" val="1978451469"/>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877843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1e4d2f82526_0_233"/>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EFD05BF3-AE99-48A3-B46D-BB72A3D4C841}"/>
              </a:ext>
            </a:extLst>
          </p:cNvPr>
          <p:cNvPicPr>
            <a:picLocks noChangeAspect="1"/>
          </p:cNvPicPr>
          <p:nvPr/>
        </p:nvPicPr>
        <p:blipFill>
          <a:blip r:embed="rId3"/>
          <a:stretch>
            <a:fillRect/>
          </a:stretch>
        </p:blipFill>
        <p:spPr>
          <a:xfrm>
            <a:off x="356503" y="1698172"/>
            <a:ext cx="1911722" cy="2154480"/>
          </a:xfrm>
          <a:prstGeom prst="rect">
            <a:avLst/>
          </a:prstGeom>
        </p:spPr>
      </p:pic>
      <p:pic>
        <p:nvPicPr>
          <p:cNvPr id="5" name="Picture 4">
            <a:extLst>
              <a:ext uri="{FF2B5EF4-FFF2-40B4-BE49-F238E27FC236}">
                <a16:creationId xmlns:a16="http://schemas.microsoft.com/office/drawing/2014/main" id="{91AC70E0-458D-DCE4-0773-D30CA11F1D24}"/>
              </a:ext>
            </a:extLst>
          </p:cNvPr>
          <p:cNvPicPr>
            <a:picLocks noChangeAspect="1"/>
          </p:cNvPicPr>
          <p:nvPr/>
        </p:nvPicPr>
        <p:blipFill>
          <a:blip r:embed="rId4"/>
          <a:stretch>
            <a:fillRect/>
          </a:stretch>
        </p:blipFill>
        <p:spPr>
          <a:xfrm>
            <a:off x="2362406" y="2369498"/>
            <a:ext cx="1911722" cy="2154481"/>
          </a:xfrm>
          <a:prstGeom prst="rect">
            <a:avLst/>
          </a:prstGeom>
        </p:spPr>
      </p:pic>
      <p:graphicFrame>
        <p:nvGraphicFramePr>
          <p:cNvPr id="2" name="Google Shape;308;g1e4d2f82526_0_181">
            <a:extLst>
              <a:ext uri="{FF2B5EF4-FFF2-40B4-BE49-F238E27FC236}">
                <a16:creationId xmlns:a16="http://schemas.microsoft.com/office/drawing/2014/main" id="{67E2346B-8AD3-9CC3-5519-CCA5542FDBD5}"/>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9) </a:t>
                      </a:r>
                      <a:r>
                        <a:rPr lang="en-US" sz="1600" b="0" dirty="0">
                          <a:solidFill>
                            <a:schemeClr val="dk1"/>
                          </a:solidFill>
                          <a:latin typeface="Nunito Sans"/>
                          <a:ea typeface="Nunito Sans"/>
                          <a:cs typeface="Nunito Sans"/>
                          <a:sym typeface="Nunito Sans"/>
                        </a:rPr>
                        <a:t>A student counts the numbers of different coloured counters in two jars, then represents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their results as pie charts. Which jar had the greatest quantity of blue counters?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6" name="Google Shape;414;g21c43135d4d_0_150">
            <a:extLst>
              <a:ext uri="{FF2B5EF4-FFF2-40B4-BE49-F238E27FC236}">
                <a16:creationId xmlns:a16="http://schemas.microsoft.com/office/drawing/2014/main" id="{E6898135-8169-1F94-FC9F-06505F526CA0}"/>
              </a:ext>
            </a:extLst>
          </p:cNvPr>
          <p:cNvGraphicFramePr/>
          <p:nvPr>
            <p:extLst>
              <p:ext uri="{D42A27DB-BD31-4B8C-83A1-F6EECF244321}">
                <p14:modId xmlns:p14="http://schemas.microsoft.com/office/powerpoint/2010/main" val="2091307534"/>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r>
                        <a:rPr lang="en-US" sz="1600" dirty="0">
                          <a:solidFill>
                            <a:schemeClr val="tx1"/>
                          </a:solidFill>
                          <a:latin typeface="Nunito Sans"/>
                          <a:ea typeface="Nunito Sans"/>
                          <a:cs typeface="Nunito Sans"/>
                          <a:sym typeface="Nunito Sans"/>
                        </a:rPr>
                        <a:t>Jar B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r>
                        <a:rPr lang="en-US" sz="1600" dirty="0">
                          <a:solidFill>
                            <a:schemeClr val="tx1"/>
                          </a:solidFill>
                          <a:latin typeface="Nunito Sans"/>
                          <a:ea typeface="Nunito Sans"/>
                          <a:cs typeface="Nunito Sans"/>
                          <a:sym typeface="Nunito Sans"/>
                        </a:rPr>
                        <a:t>Impossible to tell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r>
                        <a:rPr lang="en-US" sz="1600" dirty="0">
                          <a:solidFill>
                            <a:schemeClr val="tx1"/>
                          </a:solidFill>
                          <a:latin typeface="Nunito"/>
                          <a:ea typeface="Nunito"/>
                          <a:cs typeface="Nunito"/>
                          <a:sym typeface="Nunito"/>
                        </a:rPr>
                        <a:t>Jar A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r>
                        <a:rPr lang="en-US" sz="1600" dirty="0">
                          <a:solidFill>
                            <a:schemeClr val="tx1"/>
                          </a:solidFill>
                          <a:latin typeface="Nunito Sans"/>
                          <a:ea typeface="Nunito Sans"/>
                          <a:cs typeface="Nunito Sans"/>
                          <a:sym typeface="Nunito Sans"/>
                        </a:rPr>
                        <a:t>Both contain the same quantity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94403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g1e4d2f82526_0_24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7EB65AD4-DBF5-185F-BAAC-05A0E5A16698}"/>
              </a:ext>
            </a:extLst>
          </p:cNvPr>
          <p:cNvPicPr>
            <a:picLocks noChangeAspect="1"/>
          </p:cNvPicPr>
          <p:nvPr/>
        </p:nvPicPr>
        <p:blipFill>
          <a:blip r:embed="rId3"/>
          <a:stretch>
            <a:fillRect/>
          </a:stretch>
        </p:blipFill>
        <p:spPr>
          <a:xfrm>
            <a:off x="749546" y="1454726"/>
            <a:ext cx="3107137" cy="3107137"/>
          </a:xfrm>
          <a:prstGeom prst="rect">
            <a:avLst/>
          </a:prstGeom>
        </p:spPr>
      </p:pic>
      <p:graphicFrame>
        <p:nvGraphicFramePr>
          <p:cNvPr id="2" name="Google Shape;308;g1e4d2f82526_0_181">
            <a:extLst>
              <a:ext uri="{FF2B5EF4-FFF2-40B4-BE49-F238E27FC236}">
                <a16:creationId xmlns:a16="http://schemas.microsoft.com/office/drawing/2014/main" id="{E13E7733-E6EB-45AF-E1A5-BDB639771CC9}"/>
              </a:ext>
            </a:extLst>
          </p:cNvPr>
          <p:cNvGraphicFramePr/>
          <p:nvPr/>
        </p:nvGraphicFramePr>
        <p:xfrm>
          <a:off x="108044" y="862525"/>
          <a:ext cx="8882075" cy="33529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a:t>
                      </a:r>
                      <a:r>
                        <a:rPr lang="en-GB" sz="1600" b="0" dirty="0">
                          <a:solidFill>
                            <a:schemeClr val="dk1"/>
                          </a:solidFill>
                          <a:latin typeface="Nunito"/>
                          <a:ea typeface="Nunito"/>
                          <a:cs typeface="Nunito"/>
                          <a:sym typeface="Nunito"/>
                        </a:rPr>
                        <a:t>What type of relationship is represented by this scatter graph</a:t>
                      </a:r>
                      <a:r>
                        <a:rPr lang="en-GB" sz="1600" b="0" dirty="0">
                          <a:solidFill>
                            <a:schemeClr val="dk1"/>
                          </a:solidFill>
                          <a:latin typeface="Arial"/>
                          <a:ea typeface="Arial"/>
                          <a:cs typeface="Arial"/>
                          <a:sym typeface="Arial"/>
                        </a:rPr>
                        <a:t>?</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4" name="Google Shape;414;g21c43135d4d_0_150">
            <a:extLst>
              <a:ext uri="{FF2B5EF4-FFF2-40B4-BE49-F238E27FC236}">
                <a16:creationId xmlns:a16="http://schemas.microsoft.com/office/drawing/2014/main" id="{D59DB5CD-FBA2-4537-0B13-B39737BEE04B}"/>
              </a:ext>
            </a:extLst>
          </p:cNvPr>
          <p:cNvGraphicFramePr/>
          <p:nvPr>
            <p:extLst>
              <p:ext uri="{D42A27DB-BD31-4B8C-83A1-F6EECF244321}">
                <p14:modId xmlns:p14="http://schemas.microsoft.com/office/powerpoint/2010/main" val="1157016181"/>
              </p:ext>
            </p:extLst>
          </p:nvPr>
        </p:nvGraphicFramePr>
        <p:xfrm>
          <a:off x="4702378" y="1421082"/>
          <a:ext cx="4182100" cy="2915392"/>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50751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r>
                        <a:rPr lang="en-GB" sz="1600" dirty="0">
                          <a:solidFill>
                            <a:schemeClr val="tx1"/>
                          </a:solidFill>
                          <a:latin typeface="Nunito Sans"/>
                          <a:ea typeface="Nunito Sans"/>
                          <a:cs typeface="Nunito Sans"/>
                          <a:sym typeface="Nunito Sans"/>
                        </a:rPr>
                        <a:t>Impossible to determine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r>
                        <a:rPr lang="en-GB" sz="1600" dirty="0">
                          <a:solidFill>
                            <a:schemeClr val="tx1"/>
                          </a:solidFill>
                          <a:latin typeface="Nunito"/>
                          <a:ea typeface="Nunito"/>
                          <a:cs typeface="Nunito"/>
                          <a:sym typeface="Nunito"/>
                        </a:rPr>
                        <a:t>Negative correlation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0788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r>
                        <a:rPr lang="en-GB" sz="1600" dirty="0">
                          <a:solidFill>
                            <a:schemeClr val="tx1"/>
                          </a:solidFill>
                          <a:latin typeface="Nunito"/>
                          <a:ea typeface="Nunito"/>
                          <a:cs typeface="Nunito"/>
                          <a:sym typeface="Nunito"/>
                        </a:rPr>
                        <a:t>Upward correlation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r>
                        <a:rPr lang="en-GB" sz="1600" dirty="0">
                          <a:solidFill>
                            <a:schemeClr val="tx1"/>
                          </a:solidFill>
                          <a:latin typeface="Nunito"/>
                          <a:ea typeface="Nunito"/>
                          <a:cs typeface="Nunito"/>
                          <a:sym typeface="Nunito"/>
                        </a:rPr>
                        <a:t>Strong positive correlation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917943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g1e4d2f82526_0_24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graphicFrame>
        <p:nvGraphicFramePr>
          <p:cNvPr id="385" name="Google Shape;385;g1e4d2f82526_0_248"/>
          <p:cNvGraphicFramePr/>
          <p:nvPr>
            <p:extLst>
              <p:ext uri="{D42A27DB-BD31-4B8C-83A1-F6EECF244321}">
                <p14:modId xmlns:p14="http://schemas.microsoft.com/office/powerpoint/2010/main" val="1194126258"/>
              </p:ext>
            </p:extLst>
          </p:nvPr>
        </p:nvGraphicFramePr>
        <p:xfrm>
          <a:off x="565113" y="2160225"/>
          <a:ext cx="7967950" cy="2288050"/>
        </p:xfrm>
        <a:graphic>
          <a:graphicData uri="http://schemas.openxmlformats.org/drawingml/2006/table">
            <a:tbl>
              <a:tblPr>
                <a:noFill/>
                <a:tableStyleId>{11EAFEAD-4060-4D98-BFA4-0E3709CF5866}</a:tableStyleId>
              </a:tblPr>
              <a:tblGrid>
                <a:gridCol w="3983975">
                  <a:extLst>
                    <a:ext uri="{9D8B030D-6E8A-4147-A177-3AD203B41FA5}">
                      <a16:colId xmlns:a16="http://schemas.microsoft.com/office/drawing/2014/main" val="20000"/>
                    </a:ext>
                  </a:extLst>
                </a:gridCol>
                <a:gridCol w="3983975">
                  <a:extLst>
                    <a:ext uri="{9D8B030D-6E8A-4147-A177-3AD203B41FA5}">
                      <a16:colId xmlns:a16="http://schemas.microsoft.com/office/drawing/2014/main" val="20001"/>
                    </a:ext>
                  </a:extLst>
                </a:gridCol>
              </a:tblGrid>
              <a:tr h="1155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r>
                        <a:rPr lang="en-GB" sz="1600" dirty="0">
                          <a:solidFill>
                            <a:schemeClr val="tx1"/>
                          </a:solidFill>
                          <a:latin typeface="Nunito Sans"/>
                          <a:ea typeface="Nunito Sans"/>
                          <a:cs typeface="Nunito Sans"/>
                          <a:sym typeface="Nunito Sans"/>
                        </a:rPr>
                        <a:t>Bar chart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r>
                        <a:rPr lang="en-GB" sz="1600" dirty="0">
                          <a:solidFill>
                            <a:schemeClr val="tx1"/>
                          </a:solidFill>
                          <a:latin typeface="Nunito Sans"/>
                          <a:ea typeface="Nunito Sans"/>
                          <a:cs typeface="Nunito Sans"/>
                          <a:sym typeface="Nunito Sans"/>
                        </a:rPr>
                        <a:t>Pie chart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13285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r>
                        <a:rPr lang="en-GB" sz="1600" dirty="0">
                          <a:solidFill>
                            <a:schemeClr val="tx1"/>
                          </a:solidFill>
                          <a:latin typeface="Nunito Sans"/>
                          <a:ea typeface="Nunito Sans"/>
                          <a:cs typeface="Nunito Sans"/>
                          <a:sym typeface="Nunito Sans"/>
                        </a:rPr>
                        <a:t>Scatter graph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r>
                        <a:rPr lang="en-GB" sz="1600" dirty="0">
                          <a:solidFill>
                            <a:schemeClr val="tx1"/>
                          </a:solidFill>
                          <a:latin typeface="Nunito Sans"/>
                          <a:ea typeface="Nunito Sans"/>
                          <a:cs typeface="Nunito Sans"/>
                          <a:sym typeface="Nunito Sans"/>
                        </a:rPr>
                        <a:t>Box plot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2" name="Google Shape;308;g1e4d2f82526_0_181">
            <a:extLst>
              <a:ext uri="{FF2B5EF4-FFF2-40B4-BE49-F238E27FC236}">
                <a16:creationId xmlns:a16="http://schemas.microsoft.com/office/drawing/2014/main" id="{9B0A5C49-0DDF-D043-F684-EFFE709245B9}"/>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11) </a:t>
                      </a:r>
                      <a:r>
                        <a:rPr lang="en-US" sz="1600" b="0" dirty="0">
                          <a:solidFill>
                            <a:schemeClr val="dk1"/>
                          </a:solidFill>
                          <a:latin typeface="Nunito Sans"/>
                          <a:ea typeface="Nunito Sans"/>
                          <a:cs typeface="Nunito Sans"/>
                          <a:sym typeface="Nunito Sans"/>
                        </a:rPr>
                        <a:t>Which of the following options would be best used to represent frequencies of categorical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data?</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880804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g1e4d2f82526_0_25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7AB96743-BDB9-C302-A112-9FF5D3A11420}"/>
              </a:ext>
            </a:extLst>
          </p:cNvPr>
          <p:cNvPicPr>
            <a:picLocks noChangeAspect="1"/>
          </p:cNvPicPr>
          <p:nvPr/>
        </p:nvPicPr>
        <p:blipFill>
          <a:blip r:embed="rId3"/>
          <a:stretch>
            <a:fillRect/>
          </a:stretch>
        </p:blipFill>
        <p:spPr>
          <a:xfrm>
            <a:off x="259522" y="1698172"/>
            <a:ext cx="4263265" cy="2726225"/>
          </a:xfrm>
          <a:prstGeom prst="rect">
            <a:avLst/>
          </a:prstGeom>
        </p:spPr>
      </p:pic>
      <p:graphicFrame>
        <p:nvGraphicFramePr>
          <p:cNvPr id="2" name="Google Shape;308;g1e4d2f82526_0_181">
            <a:extLst>
              <a:ext uri="{FF2B5EF4-FFF2-40B4-BE49-F238E27FC236}">
                <a16:creationId xmlns:a16="http://schemas.microsoft.com/office/drawing/2014/main" id="{16FB4D65-AA3A-4F18-626D-2DFBCB6B641E}"/>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12) </a:t>
                      </a:r>
                      <a:r>
                        <a:rPr lang="en-US" sz="1600" b="0" dirty="0">
                          <a:solidFill>
                            <a:schemeClr val="dk1"/>
                          </a:solidFill>
                          <a:latin typeface="Nunito Sans"/>
                          <a:ea typeface="Nunito Sans"/>
                          <a:cs typeface="Nunito Sans"/>
                          <a:sym typeface="Nunito Sans"/>
                        </a:rPr>
                        <a:t>A shopkeeper records how many umbrellas they sell each month.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Which two months had the same number of umbrella sales?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6" name="Google Shape;414;g21c43135d4d_0_150">
            <a:extLst>
              <a:ext uri="{FF2B5EF4-FFF2-40B4-BE49-F238E27FC236}">
                <a16:creationId xmlns:a16="http://schemas.microsoft.com/office/drawing/2014/main" id="{FD35D7AE-B74A-8FBC-195B-1CD2645AE8E1}"/>
              </a:ext>
            </a:extLst>
          </p:cNvPr>
          <p:cNvGraphicFramePr/>
          <p:nvPr>
            <p:extLst>
              <p:ext uri="{D42A27DB-BD31-4B8C-83A1-F6EECF244321}">
                <p14:modId xmlns:p14="http://schemas.microsoft.com/office/powerpoint/2010/main" val="165597870"/>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r>
                        <a:rPr lang="en-US" sz="1600" dirty="0">
                          <a:solidFill>
                            <a:schemeClr val="tx1"/>
                          </a:solidFill>
                          <a:latin typeface="Nunito Sans"/>
                          <a:ea typeface="Nunito Sans"/>
                          <a:cs typeface="Nunito Sans"/>
                          <a:sym typeface="Nunito Sans"/>
                        </a:rPr>
                        <a:t>January and December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r>
                        <a:rPr lang="en-US" sz="1600" dirty="0">
                          <a:solidFill>
                            <a:schemeClr val="tx1"/>
                          </a:solidFill>
                          <a:latin typeface="Nunito Sans"/>
                          <a:ea typeface="Nunito Sans"/>
                          <a:cs typeface="Nunito Sans"/>
                          <a:sym typeface="Nunito Sans"/>
                        </a:rPr>
                        <a:t>May and October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r>
                        <a:rPr lang="en-US" sz="1600" dirty="0">
                          <a:solidFill>
                            <a:schemeClr val="tx1"/>
                          </a:solidFill>
                          <a:latin typeface="Nunito Sans"/>
                          <a:ea typeface="Nunito Sans"/>
                          <a:cs typeface="Nunito Sans"/>
                          <a:sym typeface="Nunito Sans"/>
                        </a:rPr>
                        <a:t>February and March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r>
                        <a:rPr lang="en-US" sz="1600" dirty="0">
                          <a:solidFill>
                            <a:schemeClr val="tx1"/>
                          </a:solidFill>
                          <a:latin typeface="Nunito Sans"/>
                          <a:ea typeface="Nunito Sans"/>
                          <a:cs typeface="Nunito Sans"/>
                          <a:sym typeface="Nunito Sans"/>
                        </a:rPr>
                        <a:t>April and September</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472191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g1e4d2f82526_0_26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11B7CD78-88AE-2B76-1C86-878E22EC1CA5}"/>
              </a:ext>
            </a:extLst>
          </p:cNvPr>
          <p:cNvPicPr>
            <a:picLocks noChangeAspect="1"/>
          </p:cNvPicPr>
          <p:nvPr/>
        </p:nvPicPr>
        <p:blipFill>
          <a:blip r:embed="rId3"/>
          <a:stretch>
            <a:fillRect/>
          </a:stretch>
        </p:blipFill>
        <p:spPr>
          <a:xfrm>
            <a:off x="574285" y="1556525"/>
            <a:ext cx="3758629" cy="2758068"/>
          </a:xfrm>
          <a:prstGeom prst="rect">
            <a:avLst/>
          </a:prstGeom>
        </p:spPr>
      </p:pic>
      <p:graphicFrame>
        <p:nvGraphicFramePr>
          <p:cNvPr id="2" name="Google Shape;308;g1e4d2f82526_0_181">
            <a:extLst>
              <a:ext uri="{FF2B5EF4-FFF2-40B4-BE49-F238E27FC236}">
                <a16:creationId xmlns:a16="http://schemas.microsoft.com/office/drawing/2014/main" id="{42B2292D-A94C-4616-36F8-975B62E31DAC}"/>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13) </a:t>
                      </a:r>
                      <a:r>
                        <a:rPr lang="en-US" sz="1600" b="0" dirty="0">
                          <a:solidFill>
                            <a:schemeClr val="dk1"/>
                          </a:solidFill>
                          <a:latin typeface="Nunito Sans"/>
                          <a:ea typeface="Nunito Sans"/>
                          <a:cs typeface="Nunito Sans"/>
                          <a:sym typeface="Nunito Sans"/>
                        </a:rPr>
                        <a:t>The distribution of scores in a spelling test are represented in a bar chart.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What was the mean score in the spelling test for class 7A?</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8E86E605-1F7D-72E4-531F-655354D9A9D9}"/>
                  </a:ext>
                </a:extLst>
              </p:cNvPr>
              <p:cNvGraphicFramePr/>
              <p:nvPr>
                <p:extLst>
                  <p:ext uri="{D42A27DB-BD31-4B8C-83A1-F6EECF244321}">
                    <p14:modId xmlns:p14="http://schemas.microsoft.com/office/powerpoint/2010/main" val="2330177227"/>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7</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7.68</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8</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7.5</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8E86E605-1F7D-72E4-531F-655354D9A9D9}"/>
                  </a:ext>
                </a:extLst>
              </p:cNvPr>
              <p:cNvGraphicFramePr/>
              <p:nvPr>
                <p:extLst>
                  <p:ext uri="{D42A27DB-BD31-4B8C-83A1-F6EECF244321}">
                    <p14:modId xmlns:p14="http://schemas.microsoft.com/office/powerpoint/2010/main" val="2330177227"/>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422041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g1e4d2f82526_0_26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EE738EA6-968A-B0B4-8B6B-7CC30485F4C8}"/>
              </a:ext>
            </a:extLst>
          </p:cNvPr>
          <p:cNvPicPr>
            <a:picLocks noChangeAspect="1"/>
          </p:cNvPicPr>
          <p:nvPr/>
        </p:nvPicPr>
        <p:blipFill rotWithShape="1">
          <a:blip r:embed="rId3"/>
          <a:srcRect r="41269" b="-2189"/>
          <a:stretch/>
        </p:blipFill>
        <p:spPr>
          <a:xfrm>
            <a:off x="259522" y="1663846"/>
            <a:ext cx="3323676" cy="2363221"/>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7AFF2006-AFC4-5E27-2BA6-3070994F944F}"/>
                  </a:ext>
                </a:extLst>
              </p:cNvPr>
              <p:cNvGraphicFramePr/>
              <p:nvPr>
                <p:extLst>
                  <p:ext uri="{D42A27DB-BD31-4B8C-83A1-F6EECF244321}">
                    <p14:modId xmlns:p14="http://schemas.microsoft.com/office/powerpoint/2010/main" val="99329666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8</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27</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28</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32.5</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7AFF2006-AFC4-5E27-2BA6-3070994F944F}"/>
                  </a:ext>
                </a:extLst>
              </p:cNvPr>
              <p:cNvGraphicFramePr/>
              <p:nvPr>
                <p:extLst>
                  <p:ext uri="{D42A27DB-BD31-4B8C-83A1-F6EECF244321}">
                    <p14:modId xmlns:p14="http://schemas.microsoft.com/office/powerpoint/2010/main" val="99329666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B541B6D9-2FCC-9B66-0EDA-36970E8BED4D}"/>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14) </a:t>
                      </a:r>
                      <a:r>
                        <a:rPr lang="en-US" sz="1600" b="0" dirty="0">
                          <a:solidFill>
                            <a:schemeClr val="dk1"/>
                          </a:solidFill>
                          <a:latin typeface="Nunito"/>
                          <a:ea typeface="Nunito"/>
                          <a:cs typeface="Nunito"/>
                          <a:sym typeface="Nunito"/>
                        </a:rPr>
                        <a:t>This stem and leaf diagram represents the ages of participants in a karate session.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What is the median age of a participant?</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pic>
        <p:nvPicPr>
          <p:cNvPr id="5" name="Picture 4">
            <a:extLst>
              <a:ext uri="{FF2B5EF4-FFF2-40B4-BE49-F238E27FC236}">
                <a16:creationId xmlns:a16="http://schemas.microsoft.com/office/drawing/2014/main" id="{BCC5F9B3-1C3B-D9D3-C4CB-ECB648A71735}"/>
              </a:ext>
            </a:extLst>
          </p:cNvPr>
          <p:cNvPicPr>
            <a:picLocks noChangeAspect="1"/>
          </p:cNvPicPr>
          <p:nvPr/>
        </p:nvPicPr>
        <p:blipFill rotWithShape="1">
          <a:blip r:embed="rId3"/>
          <a:srcRect l="61669" t="76943"/>
          <a:stretch/>
        </p:blipFill>
        <p:spPr>
          <a:xfrm>
            <a:off x="1514229" y="4097741"/>
            <a:ext cx="2316553" cy="569441"/>
          </a:xfrm>
          <a:prstGeom prst="rect">
            <a:avLst/>
          </a:prstGeom>
        </p:spPr>
      </p:pic>
    </p:spTree>
    <p:extLst>
      <p:ext uri="{BB962C8B-B14F-4D97-AF65-F5344CB8AC3E}">
        <p14:creationId xmlns:p14="http://schemas.microsoft.com/office/powerpoint/2010/main" val="768907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1e4d2f82526_0_27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2F9BCD7B-5636-B1FE-8E4B-B3C73697CE41}"/>
              </a:ext>
            </a:extLst>
          </p:cNvPr>
          <p:cNvPicPr>
            <a:picLocks noChangeAspect="1"/>
          </p:cNvPicPr>
          <p:nvPr/>
        </p:nvPicPr>
        <p:blipFill>
          <a:blip r:embed="rId3"/>
          <a:stretch>
            <a:fillRect/>
          </a:stretch>
        </p:blipFill>
        <p:spPr>
          <a:xfrm>
            <a:off x="959569" y="1645750"/>
            <a:ext cx="2988062" cy="2988062"/>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1A99B852-24E8-C6E9-FA6B-6AE5457C1D43}"/>
                  </a:ext>
                </a:extLst>
              </p:cNvPr>
              <p:cNvGraphicFramePr/>
              <p:nvPr>
                <p:extLst>
                  <p:ext uri="{D42A27DB-BD31-4B8C-83A1-F6EECF244321}">
                    <p14:modId xmlns:p14="http://schemas.microsoft.com/office/powerpoint/2010/main" val="248461610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100</m:t>
                              </m:r>
                            </m:oMath>
                          </a14:m>
                          <a:r>
                            <a:rPr lang="en-GB" sz="1600" dirty="0">
                              <a:solidFill>
                                <a:schemeClr val="tx1"/>
                              </a:solidFill>
                              <a:latin typeface="Nunito Sans"/>
                              <a:ea typeface="Nunito Sans"/>
                              <a:cs typeface="Nunito Sans"/>
                              <a:sym typeface="Nunito Sans"/>
                            </a:rPr>
                            <a: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80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72</m:t>
                              </m:r>
                            </m:oMath>
                          </a14:m>
                          <a:r>
                            <a:rPr lang="en-GB" sz="1600" dirty="0">
                              <a:solidFill>
                                <a:schemeClr val="tx1"/>
                              </a:solidFill>
                              <a:latin typeface="Nunito Sans"/>
                              <a:ea typeface="Nunito Sans"/>
                              <a:cs typeface="Nunito Sans"/>
                              <a:sym typeface="Nunito Sans"/>
                            </a:rPr>
                            <a: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2000</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1A99B852-24E8-C6E9-FA6B-6AE5457C1D43}"/>
                  </a:ext>
                </a:extLst>
              </p:cNvPr>
              <p:cNvGraphicFramePr/>
              <p:nvPr>
                <p:extLst>
                  <p:ext uri="{D42A27DB-BD31-4B8C-83A1-F6EECF244321}">
                    <p14:modId xmlns:p14="http://schemas.microsoft.com/office/powerpoint/2010/main" val="248461610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2107E96F-DA24-0D4D-A7D6-B01BBD36CE7C}"/>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15) </a:t>
                      </a:r>
                      <a:r>
                        <a:rPr lang="en-US" sz="1600" b="0" dirty="0">
                          <a:solidFill>
                            <a:schemeClr val="dk1"/>
                          </a:solidFill>
                          <a:latin typeface="Nunito Sans"/>
                          <a:ea typeface="Nunito Sans"/>
                          <a:cs typeface="Nunito Sans"/>
                          <a:sym typeface="Nunito Sans"/>
                        </a:rPr>
                        <a:t>The results of a survey about favourite music genre are represented in a pie chart.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Given that 20 people chose dance music, how many people were surveyed?</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6688686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g1e4d2f82526_0_282"/>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4C92DB8B-5350-BBD1-FDFD-73F1DE176985}"/>
              </a:ext>
            </a:extLst>
          </p:cNvPr>
          <p:cNvPicPr>
            <a:picLocks noChangeAspect="1"/>
          </p:cNvPicPr>
          <p:nvPr/>
        </p:nvPicPr>
        <p:blipFill rotWithShape="1">
          <a:blip r:embed="rId3"/>
          <a:srcRect r="40011"/>
          <a:stretch/>
        </p:blipFill>
        <p:spPr>
          <a:xfrm>
            <a:off x="259522" y="1698172"/>
            <a:ext cx="3695951" cy="2126976"/>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F0AB8A43-A818-5FE1-DE96-ADF19E85FC4B}"/>
                  </a:ext>
                </a:extLst>
              </p:cNvPr>
              <p:cNvGraphicFramePr/>
              <p:nvPr>
                <p:extLst>
                  <p:ext uri="{D42A27DB-BD31-4B8C-83A1-F6EECF244321}">
                    <p14:modId xmlns:p14="http://schemas.microsoft.com/office/powerpoint/2010/main" val="2604544196"/>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174</m:t>
                              </m:r>
                              <m:r>
                                <a:rPr lang="en-US" sz="1600" i="1" dirty="0" smtClean="0">
                                  <a:solidFill>
                                    <a:schemeClr val="tx1"/>
                                  </a:solidFill>
                                  <a:latin typeface="Cambria Math" panose="02040503050406030204" pitchFamily="18" charset="0"/>
                                  <a:ea typeface="Nunito"/>
                                  <a:cs typeface="Nunito"/>
                                  <a:sym typeface="Nunito"/>
                                </a:rPr>
                                <m:t>𝑐𝑚</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180</m:t>
                              </m:r>
                              <m:r>
                                <a:rPr lang="en-US" sz="1600" i="1" dirty="0" smtClean="0">
                                  <a:solidFill>
                                    <a:schemeClr val="tx1"/>
                                  </a:solidFill>
                                  <a:latin typeface="Cambria Math" panose="02040503050406030204" pitchFamily="18" charset="0"/>
                                  <a:ea typeface="Nunito"/>
                                  <a:cs typeface="Nunito"/>
                                  <a:sym typeface="Nunito"/>
                                </a:rPr>
                                <m:t>𝑐𝑚</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188</m:t>
                              </m:r>
                              <m:r>
                                <a:rPr lang="en-US" sz="1600" i="1" dirty="0" smtClean="0">
                                  <a:solidFill>
                                    <a:schemeClr val="tx1"/>
                                  </a:solidFill>
                                  <a:latin typeface="Cambria Math" panose="02040503050406030204" pitchFamily="18" charset="0"/>
                                  <a:ea typeface="Nunito"/>
                                  <a:cs typeface="Nunito"/>
                                  <a:sym typeface="Nunito"/>
                                </a:rPr>
                                <m:t>𝑐𝑚</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185</m:t>
                              </m:r>
                              <m:r>
                                <a:rPr lang="en-US" sz="1600" i="1" dirty="0" smtClean="0">
                                  <a:solidFill>
                                    <a:schemeClr val="tx1"/>
                                  </a:solidFill>
                                  <a:latin typeface="Cambria Math" panose="02040503050406030204" pitchFamily="18" charset="0"/>
                                  <a:ea typeface="Nunito"/>
                                  <a:cs typeface="Nunito"/>
                                  <a:sym typeface="Nunito"/>
                                </a:rPr>
                                <m:t>𝑐𝑚</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F0AB8A43-A818-5FE1-DE96-ADF19E85FC4B}"/>
                  </a:ext>
                </a:extLst>
              </p:cNvPr>
              <p:cNvGraphicFramePr/>
              <p:nvPr>
                <p:extLst>
                  <p:ext uri="{D42A27DB-BD31-4B8C-83A1-F6EECF244321}">
                    <p14:modId xmlns:p14="http://schemas.microsoft.com/office/powerpoint/2010/main" val="2604544196"/>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E5F6A469-9CF1-0E72-78E1-3822F15D083B}"/>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16) </a:t>
                      </a:r>
                      <a:r>
                        <a:rPr lang="en-US" sz="1600" b="0" dirty="0">
                          <a:solidFill>
                            <a:schemeClr val="dk1"/>
                          </a:solidFill>
                          <a:latin typeface="Nunito"/>
                          <a:ea typeface="Nunito"/>
                          <a:cs typeface="Nunito"/>
                          <a:sym typeface="Nunito"/>
                        </a:rPr>
                        <a:t>This stem and leaf plot represents the heights of a squad of rugby players.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What is the modal height for a rugby player in this squad?</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pic>
        <p:nvPicPr>
          <p:cNvPr id="5" name="Picture 4">
            <a:extLst>
              <a:ext uri="{FF2B5EF4-FFF2-40B4-BE49-F238E27FC236}">
                <a16:creationId xmlns:a16="http://schemas.microsoft.com/office/drawing/2014/main" id="{0E3C6EC9-3954-630E-28AF-DB7CDD4DCCB0}"/>
              </a:ext>
            </a:extLst>
          </p:cNvPr>
          <p:cNvPicPr>
            <a:picLocks noChangeAspect="1"/>
          </p:cNvPicPr>
          <p:nvPr/>
        </p:nvPicPr>
        <p:blipFill rotWithShape="1">
          <a:blip r:embed="rId3"/>
          <a:srcRect l="61030" t="74555"/>
          <a:stretch/>
        </p:blipFill>
        <p:spPr>
          <a:xfrm>
            <a:off x="1634836" y="4080365"/>
            <a:ext cx="2382982" cy="537149"/>
          </a:xfrm>
          <a:prstGeom prst="rect">
            <a:avLst/>
          </a:prstGeom>
        </p:spPr>
      </p:pic>
    </p:spTree>
    <p:extLst>
      <p:ext uri="{BB962C8B-B14F-4D97-AF65-F5344CB8AC3E}">
        <p14:creationId xmlns:p14="http://schemas.microsoft.com/office/powerpoint/2010/main" val="184062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87" name="Google Shape;87;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88" name="Google Shape;88;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Diagnostic questions are a quick and easy way of assessing your students’ knowledge and understanding of a particular topic.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Students may be struggling with a given topic for a number of different reasons. Diagnostic questions can help to identify the particular misconception that the student has and help to determine the specific support they will need in order to improve.</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They are low stakes and support students developing metacognition around how their learning is progressing and what they need to do to improve further.</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89" name="Google Shape;89;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g1e4d2f82526_0_289"/>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0F255CB3-F23C-CADB-01EB-D28A1A05A5BC}"/>
              </a:ext>
            </a:extLst>
          </p:cNvPr>
          <p:cNvPicPr>
            <a:picLocks noChangeAspect="1"/>
          </p:cNvPicPr>
          <p:nvPr/>
        </p:nvPicPr>
        <p:blipFill>
          <a:blip r:embed="rId3"/>
          <a:stretch>
            <a:fillRect/>
          </a:stretch>
        </p:blipFill>
        <p:spPr>
          <a:xfrm>
            <a:off x="259522" y="1773890"/>
            <a:ext cx="4272084" cy="2661424"/>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F46F8795-EFBD-838C-78C2-5622849138E7}"/>
                  </a:ext>
                </a:extLst>
              </p:cNvPr>
              <p:cNvGraphicFramePr/>
              <p:nvPr>
                <p:extLst>
                  <p:ext uri="{D42A27DB-BD31-4B8C-83A1-F6EECF244321}">
                    <p14:modId xmlns:p14="http://schemas.microsoft.com/office/powerpoint/2010/main" val="286878653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87</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76</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84</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80</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F46F8795-EFBD-838C-78C2-5622849138E7}"/>
                  </a:ext>
                </a:extLst>
              </p:cNvPr>
              <p:cNvGraphicFramePr/>
              <p:nvPr>
                <p:extLst>
                  <p:ext uri="{D42A27DB-BD31-4B8C-83A1-F6EECF244321}">
                    <p14:modId xmlns:p14="http://schemas.microsoft.com/office/powerpoint/2010/main" val="286878653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308;g1e4d2f82526_0_181">
                <a:extLst>
                  <a:ext uri="{FF2B5EF4-FFF2-40B4-BE49-F238E27FC236}">
                    <a16:creationId xmlns:a16="http://schemas.microsoft.com/office/drawing/2014/main" id="{68F3CD8E-A2D9-979B-BFF7-5E0F7DE400E0}"/>
                  </a:ext>
                </a:extLst>
              </p:cNvPr>
              <p:cNvGraphicFramePr/>
              <p:nvPr>
                <p:extLst>
                  <p:ext uri="{D42A27DB-BD31-4B8C-83A1-F6EECF244321}">
                    <p14:modId xmlns:p14="http://schemas.microsoft.com/office/powerpoint/2010/main" val="1201316356"/>
                  </p:ext>
                </p:extLst>
              </p:nvPr>
            </p:nvGraphicFramePr>
            <p:xfrm>
              <a:off x="108044" y="862525"/>
              <a:ext cx="8882075" cy="669681"/>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17) </a:t>
                          </a:r>
                          <a:r>
                            <a:rPr lang="en-US" sz="1600" b="0" dirty="0">
                              <a:solidFill>
                                <a:schemeClr val="dk1"/>
                              </a:solidFill>
                              <a:latin typeface="Nunito Sans"/>
                              <a:ea typeface="Nunito Sans"/>
                              <a:cs typeface="Nunito Sans"/>
                              <a:sym typeface="Nunito Sans"/>
                            </a:rPr>
                            <a:t>Use this scatter graph and line of best fit to estimate the score in biology if a student scores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80</m:t>
                              </m:r>
                            </m:oMath>
                          </a14:m>
                          <a:r>
                            <a:rPr lang="en-US" sz="1600" b="0" dirty="0">
                              <a:solidFill>
                                <a:schemeClr val="dk1"/>
                              </a:solidFill>
                              <a:latin typeface="Nunito Sans"/>
                              <a:ea typeface="Nunito Sans"/>
                              <a:cs typeface="Nunito Sans"/>
                              <a:sym typeface="Nunito Sans"/>
                            </a:rPr>
                            <a:t> in chemistry:</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308;g1e4d2f82526_0_181">
                <a:extLst>
                  <a:ext uri="{FF2B5EF4-FFF2-40B4-BE49-F238E27FC236}">
                    <a16:creationId xmlns:a16="http://schemas.microsoft.com/office/drawing/2014/main" id="{68F3CD8E-A2D9-979B-BFF7-5E0F7DE400E0}"/>
                  </a:ext>
                </a:extLst>
              </p:cNvPr>
              <p:cNvGraphicFramePr/>
              <p:nvPr>
                <p:extLst>
                  <p:ext uri="{D42A27DB-BD31-4B8C-83A1-F6EECF244321}">
                    <p14:modId xmlns:p14="http://schemas.microsoft.com/office/powerpoint/2010/main" val="1201316356"/>
                  </p:ext>
                </p:extLst>
              </p:nvPr>
            </p:nvGraphicFramePr>
            <p:xfrm>
              <a:off x="108044" y="862525"/>
              <a:ext cx="8882075" cy="669681"/>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6696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5"/>
                          <a:stretch>
                            <a:fillRect l="-69" t="-1802" r="-137" b="-11712"/>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7732043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g1e4d2f82526_0_296"/>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graphicFrame>
        <p:nvGraphicFramePr>
          <p:cNvPr id="439" name="Google Shape;439;g1e4d2f82526_0_296"/>
          <p:cNvGraphicFramePr/>
          <p:nvPr/>
        </p:nvGraphicFramePr>
        <p:xfrm>
          <a:off x="108044" y="862525"/>
          <a:ext cx="8882075" cy="33529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5586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18) </a:t>
                      </a:r>
                      <a:r>
                        <a:rPr lang="en-GB" sz="1600" b="0" dirty="0">
                          <a:solidFill>
                            <a:schemeClr val="dk1"/>
                          </a:solidFill>
                          <a:latin typeface="Nunito"/>
                          <a:ea typeface="Nunito"/>
                          <a:cs typeface="Nunito"/>
                          <a:sym typeface="Nunito"/>
                        </a:rPr>
                        <a:t>Which scatter graph represents negative correlation?</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pic>
        <p:nvPicPr>
          <p:cNvPr id="3" name="Picture 2">
            <a:extLst>
              <a:ext uri="{FF2B5EF4-FFF2-40B4-BE49-F238E27FC236}">
                <a16:creationId xmlns:a16="http://schemas.microsoft.com/office/drawing/2014/main" id="{251B70B3-0DDA-03B3-DDC5-3869482107CF}"/>
              </a:ext>
            </a:extLst>
          </p:cNvPr>
          <p:cNvPicPr>
            <a:picLocks noChangeAspect="1"/>
          </p:cNvPicPr>
          <p:nvPr/>
        </p:nvPicPr>
        <p:blipFill rotWithShape="1">
          <a:blip r:embed="rId3"/>
          <a:srcRect r="77880"/>
          <a:stretch/>
        </p:blipFill>
        <p:spPr>
          <a:xfrm>
            <a:off x="648186" y="1295755"/>
            <a:ext cx="1478486" cy="1698597"/>
          </a:xfrm>
          <a:prstGeom prst="rect">
            <a:avLst/>
          </a:prstGeom>
        </p:spPr>
      </p:pic>
      <p:pic>
        <p:nvPicPr>
          <p:cNvPr id="2" name="Picture 1">
            <a:extLst>
              <a:ext uri="{FF2B5EF4-FFF2-40B4-BE49-F238E27FC236}">
                <a16:creationId xmlns:a16="http://schemas.microsoft.com/office/drawing/2014/main" id="{CFF8E8FA-FD17-0B72-9145-C8914D65BF59}"/>
              </a:ext>
            </a:extLst>
          </p:cNvPr>
          <p:cNvPicPr>
            <a:picLocks noChangeAspect="1"/>
          </p:cNvPicPr>
          <p:nvPr/>
        </p:nvPicPr>
        <p:blipFill rotWithShape="1">
          <a:blip r:embed="rId3"/>
          <a:srcRect l="52226" r="25655"/>
          <a:stretch/>
        </p:blipFill>
        <p:spPr>
          <a:xfrm>
            <a:off x="648186" y="3078577"/>
            <a:ext cx="1478487" cy="1698597"/>
          </a:xfrm>
          <a:prstGeom prst="rect">
            <a:avLst/>
          </a:prstGeom>
        </p:spPr>
      </p:pic>
      <p:graphicFrame>
        <p:nvGraphicFramePr>
          <p:cNvPr id="4" name="Google Shape;414;g21c43135d4d_0_150">
            <a:extLst>
              <a:ext uri="{FF2B5EF4-FFF2-40B4-BE49-F238E27FC236}">
                <a16:creationId xmlns:a16="http://schemas.microsoft.com/office/drawing/2014/main" id="{38682FA5-2655-02A6-C787-EB7B892FECA4}"/>
              </a:ext>
            </a:extLst>
          </p:cNvPr>
          <p:cNvGraphicFramePr/>
          <p:nvPr>
            <p:extLst>
              <p:ext uri="{D42A27DB-BD31-4B8C-83A1-F6EECF244321}">
                <p14:modId xmlns:p14="http://schemas.microsoft.com/office/powerpoint/2010/main" val="3029380335"/>
              </p:ext>
            </p:extLst>
          </p:nvPr>
        </p:nvGraphicFramePr>
        <p:xfrm>
          <a:off x="4702378" y="1440872"/>
          <a:ext cx="4182100" cy="31929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592308">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B</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600631">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C</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D</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5" name="Picture 4">
            <a:extLst>
              <a:ext uri="{FF2B5EF4-FFF2-40B4-BE49-F238E27FC236}">
                <a16:creationId xmlns:a16="http://schemas.microsoft.com/office/drawing/2014/main" id="{14D75990-667A-09BA-01EE-80806936BFFA}"/>
              </a:ext>
            </a:extLst>
          </p:cNvPr>
          <p:cNvPicPr>
            <a:picLocks noChangeAspect="1"/>
          </p:cNvPicPr>
          <p:nvPr/>
        </p:nvPicPr>
        <p:blipFill rotWithShape="1">
          <a:blip r:embed="rId3"/>
          <a:srcRect l="25655" r="52226"/>
          <a:stretch/>
        </p:blipFill>
        <p:spPr>
          <a:xfrm>
            <a:off x="2453599" y="1295754"/>
            <a:ext cx="1478486" cy="1698597"/>
          </a:xfrm>
          <a:prstGeom prst="rect">
            <a:avLst/>
          </a:prstGeom>
        </p:spPr>
      </p:pic>
      <p:pic>
        <p:nvPicPr>
          <p:cNvPr id="6" name="Picture 5">
            <a:extLst>
              <a:ext uri="{FF2B5EF4-FFF2-40B4-BE49-F238E27FC236}">
                <a16:creationId xmlns:a16="http://schemas.microsoft.com/office/drawing/2014/main" id="{CEAF7115-B5D2-D1A0-BBB9-9C174E9654BF}"/>
              </a:ext>
            </a:extLst>
          </p:cNvPr>
          <p:cNvPicPr>
            <a:picLocks noChangeAspect="1"/>
          </p:cNvPicPr>
          <p:nvPr/>
        </p:nvPicPr>
        <p:blipFill rotWithShape="1">
          <a:blip r:embed="rId3"/>
          <a:srcRect l="77880"/>
          <a:stretch/>
        </p:blipFill>
        <p:spPr>
          <a:xfrm>
            <a:off x="2453600" y="3080024"/>
            <a:ext cx="1478486" cy="1698597"/>
          </a:xfrm>
          <a:prstGeom prst="rect">
            <a:avLst/>
          </a:prstGeom>
        </p:spPr>
      </p:pic>
    </p:spTree>
    <p:extLst>
      <p:ext uri="{BB962C8B-B14F-4D97-AF65-F5344CB8AC3E}">
        <p14:creationId xmlns:p14="http://schemas.microsoft.com/office/powerpoint/2010/main" val="28925127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g1e4d2f82526_0_303"/>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9063A9D3-D953-AB7B-7AEA-C2C85DE2C4C1}"/>
              </a:ext>
            </a:extLst>
          </p:cNvPr>
          <p:cNvPicPr>
            <a:picLocks noChangeAspect="1"/>
          </p:cNvPicPr>
          <p:nvPr/>
        </p:nvPicPr>
        <p:blipFill>
          <a:blip r:embed="rId3"/>
          <a:stretch>
            <a:fillRect/>
          </a:stretch>
        </p:blipFill>
        <p:spPr>
          <a:xfrm>
            <a:off x="304738" y="2201566"/>
            <a:ext cx="4136885" cy="1244119"/>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3F91B781-F404-4FCB-57BD-E38625381368}"/>
                  </a:ext>
                </a:extLst>
              </p:cNvPr>
              <p:cNvGraphicFramePr/>
              <p:nvPr>
                <p:extLst>
                  <p:ext uri="{D42A27DB-BD31-4B8C-83A1-F6EECF244321}">
                    <p14:modId xmlns:p14="http://schemas.microsoft.com/office/powerpoint/2010/main" val="359333187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46 </m:t>
                              </m:r>
                              <m:r>
                                <a:rPr lang="en-US" sz="1600" i="1" dirty="0" smtClean="0">
                                  <a:solidFill>
                                    <a:schemeClr val="tx1"/>
                                  </a:solidFill>
                                  <a:latin typeface="Cambria Math" panose="02040503050406030204" pitchFamily="18" charset="0"/>
                                  <a:ea typeface="Nunito"/>
                                  <a:cs typeface="Nunito"/>
                                  <a:sym typeface="Nunito"/>
                                </a:rPr>
                                <m:t>𝑐𝑚</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52 </m:t>
                              </m:r>
                              <m:r>
                                <a:rPr lang="en-US" sz="1600" i="1" dirty="0" smtClean="0">
                                  <a:solidFill>
                                    <a:schemeClr val="tx1"/>
                                  </a:solidFill>
                                  <a:latin typeface="Cambria Math" panose="02040503050406030204" pitchFamily="18" charset="0"/>
                                  <a:ea typeface="Nunito"/>
                                  <a:cs typeface="Nunito"/>
                                  <a:sym typeface="Nunito"/>
                                </a:rPr>
                                <m:t>𝑐𝑚</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54 </m:t>
                              </m:r>
                              <m:r>
                                <a:rPr lang="en-US" sz="1600" i="1" dirty="0" smtClean="0">
                                  <a:solidFill>
                                    <a:schemeClr val="tx1"/>
                                  </a:solidFill>
                                  <a:latin typeface="Cambria Math" panose="02040503050406030204" pitchFamily="18" charset="0"/>
                                  <a:ea typeface="Nunito"/>
                                  <a:cs typeface="Nunito"/>
                                  <a:sym typeface="Nunito"/>
                                </a:rPr>
                                <m:t>𝑐𝑚</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62 </m:t>
                              </m:r>
                              <m:r>
                                <a:rPr lang="en-US" sz="1600" i="1" dirty="0" smtClean="0">
                                  <a:solidFill>
                                    <a:schemeClr val="tx1"/>
                                  </a:solidFill>
                                  <a:latin typeface="Cambria Math" panose="02040503050406030204" pitchFamily="18" charset="0"/>
                                  <a:ea typeface="Nunito"/>
                                  <a:cs typeface="Nunito"/>
                                  <a:sym typeface="Nunito"/>
                                </a:rPr>
                                <m:t>𝑐𝑚</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3F91B781-F404-4FCB-57BD-E38625381368}"/>
                  </a:ext>
                </a:extLst>
              </p:cNvPr>
              <p:cNvGraphicFramePr/>
              <p:nvPr>
                <p:extLst>
                  <p:ext uri="{D42A27DB-BD31-4B8C-83A1-F6EECF244321}">
                    <p14:modId xmlns:p14="http://schemas.microsoft.com/office/powerpoint/2010/main" val="359333187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DEED7C7F-F38E-3BA7-9055-939381631B73}"/>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19) </a:t>
                      </a:r>
                      <a:r>
                        <a:rPr lang="en-US" sz="1600" b="0" dirty="0">
                          <a:solidFill>
                            <a:schemeClr val="dk1"/>
                          </a:solidFill>
                          <a:latin typeface="Nunito"/>
                          <a:ea typeface="Nunito"/>
                          <a:cs typeface="Nunito"/>
                          <a:sym typeface="Nunito"/>
                        </a:rPr>
                        <a:t>The heights of plants in a field are recorded and the results represented using a box plot.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What is the median height of these plants?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1777719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g1e4d2f82526_0_310"/>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B3ED79CE-6BD8-AAF6-8454-911460BA92E5}"/>
              </a:ext>
            </a:extLst>
          </p:cNvPr>
          <p:cNvPicPr>
            <a:picLocks noChangeAspect="1"/>
          </p:cNvPicPr>
          <p:nvPr/>
        </p:nvPicPr>
        <p:blipFill>
          <a:blip r:embed="rId3"/>
          <a:stretch>
            <a:fillRect/>
          </a:stretch>
        </p:blipFill>
        <p:spPr>
          <a:xfrm>
            <a:off x="259522" y="1757416"/>
            <a:ext cx="4267692" cy="2675408"/>
          </a:xfrm>
          <a:prstGeom prst="rect">
            <a:avLst/>
          </a:prstGeom>
        </p:spPr>
      </p:pic>
      <p:graphicFrame>
        <p:nvGraphicFramePr>
          <p:cNvPr id="2" name="Google Shape;414;g21c43135d4d_0_150">
            <a:extLst>
              <a:ext uri="{FF2B5EF4-FFF2-40B4-BE49-F238E27FC236}">
                <a16:creationId xmlns:a16="http://schemas.microsoft.com/office/drawing/2014/main" id="{FB28BE6C-1A7E-EEB8-ADB2-15652BAF883A}"/>
              </a:ext>
            </a:extLst>
          </p:cNvPr>
          <p:cNvGraphicFramePr/>
          <p:nvPr>
            <p:extLst>
              <p:ext uri="{D42A27DB-BD31-4B8C-83A1-F6EECF244321}">
                <p14:modId xmlns:p14="http://schemas.microsoft.com/office/powerpoint/2010/main" val="1087266756"/>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B</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C</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D</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4" name="Google Shape;308;g1e4d2f82526_0_181">
            <a:extLst>
              <a:ext uri="{FF2B5EF4-FFF2-40B4-BE49-F238E27FC236}">
                <a16:creationId xmlns:a16="http://schemas.microsoft.com/office/drawing/2014/main" id="{E2F62A5F-6C77-8C9E-9996-04F37669DFDD}"/>
              </a:ext>
            </a:extLst>
          </p:cNvPr>
          <p:cNvGraphicFramePr/>
          <p:nvPr/>
        </p:nvGraphicFramePr>
        <p:xfrm>
          <a:off x="108044" y="862525"/>
          <a:ext cx="8882075" cy="33529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20) </a:t>
                      </a:r>
                      <a:r>
                        <a:rPr lang="en-GB" sz="1600" b="0" dirty="0">
                          <a:solidFill>
                            <a:schemeClr val="dk1"/>
                          </a:solidFill>
                          <a:latin typeface="Nunito"/>
                          <a:ea typeface="Nunito"/>
                          <a:cs typeface="Nunito"/>
                          <a:sym typeface="Nunito"/>
                        </a:rPr>
                        <a:t>Which data point should be considered an outlier?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7466597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g1e4d2f82526_0_317"/>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graphicFrame>
        <p:nvGraphicFramePr>
          <p:cNvPr id="463" name="Google Shape;463;g1e4d2f82526_0_317"/>
          <p:cNvGraphicFramePr/>
          <p:nvPr/>
        </p:nvGraphicFramePr>
        <p:xfrm>
          <a:off x="108044" y="862525"/>
          <a:ext cx="8882075" cy="3948950"/>
        </p:xfrm>
        <a:graphic>
          <a:graphicData uri="http://schemas.openxmlformats.org/drawingml/2006/table">
            <a:tbl>
              <a:tblPr firstRow="1" bandRow="1">
                <a:noFill/>
                <a:tableStyleId>{808F6F39-DDDE-48CA-B3A2-13F38BAAE78C}</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5">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21) </a:t>
                      </a:r>
                      <a:r>
                        <a:rPr lang="en-GB" sz="1600" b="0" dirty="0">
                          <a:solidFill>
                            <a:schemeClr val="dk1"/>
                          </a:solidFill>
                          <a:latin typeface="Nunito"/>
                          <a:ea typeface="Nunito"/>
                          <a:cs typeface="Nunito"/>
                          <a:sym typeface="Nunito"/>
                        </a:rPr>
                        <a:t>The mass of the cargo pallets in a truck are recorded and the results represented using a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box plot. What is the range of the mass?</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25800">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pic>
        <p:nvPicPr>
          <p:cNvPr id="3" name="Picture 2">
            <a:extLst>
              <a:ext uri="{FF2B5EF4-FFF2-40B4-BE49-F238E27FC236}">
                <a16:creationId xmlns:a16="http://schemas.microsoft.com/office/drawing/2014/main" id="{1DF9199A-C68A-0405-7E14-546DC287F000}"/>
              </a:ext>
            </a:extLst>
          </p:cNvPr>
          <p:cNvPicPr>
            <a:picLocks noChangeAspect="1"/>
          </p:cNvPicPr>
          <p:nvPr/>
        </p:nvPicPr>
        <p:blipFill>
          <a:blip r:embed="rId3"/>
          <a:stretch>
            <a:fillRect/>
          </a:stretch>
        </p:blipFill>
        <p:spPr>
          <a:xfrm>
            <a:off x="189291" y="2306308"/>
            <a:ext cx="4252332" cy="1278838"/>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8D96C2D9-6DC0-41D8-AD78-0EEF72C2265B}"/>
                  </a:ext>
                </a:extLst>
              </p:cNvPr>
              <p:cNvGraphicFramePr/>
              <p:nvPr>
                <p:extLst>
                  <p:ext uri="{D42A27DB-BD31-4B8C-83A1-F6EECF244321}">
                    <p14:modId xmlns:p14="http://schemas.microsoft.com/office/powerpoint/2010/main" val="49331024"/>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725</m:t>
                              </m:r>
                              <m:r>
                                <a:rPr lang="en-US" sz="1600" i="1" dirty="0" smtClean="0">
                                  <a:solidFill>
                                    <a:schemeClr val="tx1"/>
                                  </a:solidFill>
                                  <a:latin typeface="Cambria Math" panose="02040503050406030204" pitchFamily="18" charset="0"/>
                                  <a:ea typeface="Nunito"/>
                                  <a:cs typeface="Nunito"/>
                                  <a:sym typeface="Nunito"/>
                                </a:rPr>
                                <m:t>𝑘𝑔</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375</m:t>
                              </m:r>
                              <m:r>
                                <a:rPr lang="en-US" sz="1600" i="1" dirty="0" smtClean="0">
                                  <a:solidFill>
                                    <a:schemeClr val="tx1"/>
                                  </a:solidFill>
                                  <a:latin typeface="Cambria Math" panose="02040503050406030204" pitchFamily="18" charset="0"/>
                                  <a:ea typeface="Nunito"/>
                                  <a:cs typeface="Nunito"/>
                                  <a:sym typeface="Nunito"/>
                                </a:rPr>
                                <m:t>𝑘𝑔</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150</m:t>
                              </m:r>
                              <m:r>
                                <a:rPr lang="en-US" sz="1600" i="1" dirty="0" smtClean="0">
                                  <a:solidFill>
                                    <a:schemeClr val="tx1"/>
                                  </a:solidFill>
                                  <a:latin typeface="Cambria Math" panose="02040503050406030204" pitchFamily="18" charset="0"/>
                                  <a:ea typeface="Nunito"/>
                                  <a:cs typeface="Nunito"/>
                                  <a:sym typeface="Nunito"/>
                                </a:rPr>
                                <m:t>𝑘𝑔</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370</m:t>
                              </m:r>
                              <m:r>
                                <a:rPr lang="en-US" sz="1600" i="1" dirty="0" smtClean="0">
                                  <a:solidFill>
                                    <a:schemeClr val="tx1"/>
                                  </a:solidFill>
                                  <a:latin typeface="Cambria Math" panose="02040503050406030204" pitchFamily="18" charset="0"/>
                                  <a:ea typeface="Nunito"/>
                                  <a:cs typeface="Nunito"/>
                                  <a:sym typeface="Nunito"/>
                                </a:rPr>
                                <m:t>𝑘𝑔</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8D96C2D9-6DC0-41D8-AD78-0EEF72C2265B}"/>
                  </a:ext>
                </a:extLst>
              </p:cNvPr>
              <p:cNvGraphicFramePr/>
              <p:nvPr>
                <p:extLst>
                  <p:ext uri="{D42A27DB-BD31-4B8C-83A1-F6EECF244321}">
                    <p14:modId xmlns:p14="http://schemas.microsoft.com/office/powerpoint/2010/main" val="49331024"/>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260666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Google Shape;470;g1e4d2f82526_0_32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1BAFB0C7-2897-7D3E-D375-4B4B4CFDF252}"/>
              </a:ext>
            </a:extLst>
          </p:cNvPr>
          <p:cNvPicPr>
            <a:picLocks noChangeAspect="1"/>
          </p:cNvPicPr>
          <p:nvPr/>
        </p:nvPicPr>
        <p:blipFill>
          <a:blip r:embed="rId3"/>
          <a:stretch>
            <a:fillRect/>
          </a:stretch>
        </p:blipFill>
        <p:spPr>
          <a:xfrm>
            <a:off x="846029" y="1617320"/>
            <a:ext cx="3215142" cy="3069661"/>
          </a:xfrm>
          <a:prstGeom prst="rect">
            <a:avLst/>
          </a:prstGeom>
        </p:spPr>
      </p:pic>
      <p:graphicFrame>
        <p:nvGraphicFramePr>
          <p:cNvPr id="2" name="Google Shape;414;g21c43135d4d_0_150">
            <a:extLst>
              <a:ext uri="{FF2B5EF4-FFF2-40B4-BE49-F238E27FC236}">
                <a16:creationId xmlns:a16="http://schemas.microsoft.com/office/drawing/2014/main" id="{8E8EA688-498E-2141-13F0-DBB4C505070A}"/>
              </a:ext>
            </a:extLst>
          </p:cNvPr>
          <p:cNvGraphicFramePr/>
          <p:nvPr>
            <p:extLst>
              <p:ext uri="{D42A27DB-BD31-4B8C-83A1-F6EECF244321}">
                <p14:modId xmlns:p14="http://schemas.microsoft.com/office/powerpoint/2010/main" val="1893508682"/>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r>
                        <a:rPr lang="en-GB" sz="1600" dirty="0">
                          <a:solidFill>
                            <a:schemeClr val="tx1"/>
                          </a:solidFill>
                          <a:latin typeface="Nunito"/>
                          <a:ea typeface="Nunito"/>
                          <a:cs typeface="Nunito"/>
                          <a:sym typeface="Nunito"/>
                        </a:rPr>
                        <a:t>Athletic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r>
                        <a:rPr lang="en-GB" sz="1600" dirty="0">
                          <a:solidFill>
                            <a:schemeClr val="tx1"/>
                          </a:solidFill>
                          <a:latin typeface="Nunito"/>
                          <a:ea typeface="Nunito"/>
                          <a:cs typeface="Nunito"/>
                          <a:sym typeface="Nunito"/>
                        </a:rPr>
                        <a:t>United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r>
                        <a:rPr lang="en-GB" sz="1600" dirty="0">
                          <a:solidFill>
                            <a:schemeClr val="tx1"/>
                          </a:solidFill>
                          <a:latin typeface="Nunito"/>
                          <a:ea typeface="Nunito"/>
                          <a:cs typeface="Nunito"/>
                          <a:sym typeface="Nunito"/>
                        </a:rPr>
                        <a:t>Wanderers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endParaRPr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r>
                        <a:rPr lang="en-GB" sz="1600" dirty="0">
                          <a:solidFill>
                            <a:schemeClr val="tx1"/>
                          </a:solidFill>
                          <a:latin typeface="Nunito"/>
                          <a:ea typeface="Nunito"/>
                          <a:cs typeface="Nunito"/>
                          <a:sym typeface="Nunito"/>
                        </a:rPr>
                        <a:t>Town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4" name="Google Shape;308;g1e4d2f82526_0_181">
            <a:extLst>
              <a:ext uri="{FF2B5EF4-FFF2-40B4-BE49-F238E27FC236}">
                <a16:creationId xmlns:a16="http://schemas.microsoft.com/office/drawing/2014/main" id="{E8EE29D5-7671-D589-85EF-78AAA7346E63}"/>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22) </a:t>
                      </a:r>
                      <a:r>
                        <a:rPr lang="en-US" sz="1600" b="0" dirty="0">
                          <a:solidFill>
                            <a:schemeClr val="dk1"/>
                          </a:solidFill>
                          <a:latin typeface="Nunito"/>
                          <a:ea typeface="Nunito"/>
                          <a:cs typeface="Nunito"/>
                          <a:sym typeface="Nunito"/>
                        </a:rPr>
                        <a:t>This bar chart shows how many pupils in Y7 support each local football team.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Which team has the same number of supporters as Rovers?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7689592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g1e4d2f82526_0_33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3EA2A2CE-7582-161C-D924-B0FB863D6742}"/>
              </a:ext>
            </a:extLst>
          </p:cNvPr>
          <p:cNvPicPr>
            <a:picLocks noChangeAspect="1"/>
          </p:cNvPicPr>
          <p:nvPr/>
        </p:nvPicPr>
        <p:blipFill>
          <a:blip r:embed="rId3"/>
          <a:stretch>
            <a:fillRect/>
          </a:stretch>
        </p:blipFill>
        <p:spPr>
          <a:xfrm>
            <a:off x="289623" y="2145343"/>
            <a:ext cx="4152000" cy="1531167"/>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B6F34541-0350-6803-ABC2-03CC9DE88A52}"/>
                  </a:ext>
                </a:extLst>
              </p:cNvPr>
              <p:cNvGraphicFramePr/>
              <p:nvPr>
                <p:extLst>
                  <p:ext uri="{D42A27DB-BD31-4B8C-83A1-F6EECF244321}">
                    <p14:modId xmlns:p14="http://schemas.microsoft.com/office/powerpoint/2010/main" val="3772109935"/>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150</m:t>
                              </m:r>
                              <m:r>
                                <a:rPr lang="en-US" sz="1600" i="1" dirty="0" smtClean="0">
                                  <a:solidFill>
                                    <a:schemeClr val="tx1"/>
                                  </a:solidFill>
                                  <a:latin typeface="Cambria Math" panose="02040503050406030204" pitchFamily="18" charset="0"/>
                                  <a:ea typeface="Nunito"/>
                                  <a:cs typeface="Nunito"/>
                                  <a:sym typeface="Nunito"/>
                                </a:rPr>
                                <m:t>𝑚</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60</m:t>
                              </m:r>
                              <m:r>
                                <a:rPr lang="en-GB" sz="1600" i="1" dirty="0" smtClean="0">
                                  <a:solidFill>
                                    <a:schemeClr val="tx1"/>
                                  </a:solidFill>
                                  <a:latin typeface="Cambria Math" panose="02040503050406030204" pitchFamily="18" charset="0"/>
                                  <a:ea typeface="Nunito"/>
                                  <a:cs typeface="Nunito"/>
                                  <a:sym typeface="Nunito"/>
                                </a:rPr>
                                <m:t>𝑚</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70</m:t>
                              </m:r>
                              <m:r>
                                <a:rPr lang="en-US" sz="1600" i="1" dirty="0" smtClean="0">
                                  <a:solidFill>
                                    <a:schemeClr val="tx1"/>
                                  </a:solidFill>
                                  <a:latin typeface="Cambria Math" panose="02040503050406030204" pitchFamily="18" charset="0"/>
                                  <a:ea typeface="Nunito"/>
                                  <a:cs typeface="Nunito"/>
                                  <a:sym typeface="Nunito"/>
                                </a:rPr>
                                <m:t>𝑚</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30</m:t>
                              </m:r>
                              <m:r>
                                <a:rPr lang="en-US" sz="1600" i="1" dirty="0" smtClean="0">
                                  <a:solidFill>
                                    <a:schemeClr val="tx1"/>
                                  </a:solidFill>
                                  <a:latin typeface="Cambria Math" panose="02040503050406030204" pitchFamily="18" charset="0"/>
                                  <a:ea typeface="Nunito"/>
                                  <a:cs typeface="Nunito"/>
                                  <a:sym typeface="Nunito"/>
                                </a:rPr>
                                <m:t>𝑚</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B6F34541-0350-6803-ABC2-03CC9DE88A52}"/>
                  </a:ext>
                </a:extLst>
              </p:cNvPr>
              <p:cNvGraphicFramePr/>
              <p:nvPr>
                <p:extLst>
                  <p:ext uri="{D42A27DB-BD31-4B8C-83A1-F6EECF244321}">
                    <p14:modId xmlns:p14="http://schemas.microsoft.com/office/powerpoint/2010/main" val="3772109935"/>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BFD9EF62-BF18-5925-5851-0F2C592DA0B3}"/>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23) </a:t>
                      </a:r>
                      <a:r>
                        <a:rPr lang="en-US" sz="1600" b="0" dirty="0">
                          <a:solidFill>
                            <a:schemeClr val="dk1"/>
                          </a:solidFill>
                          <a:latin typeface="Nunito"/>
                          <a:ea typeface="Nunito"/>
                          <a:cs typeface="Nunito"/>
                          <a:sym typeface="Nunito"/>
                        </a:rPr>
                        <a:t>A golf club records the length of each member’s drive from the tee, and the results are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represented using a box plot. What is the interquartile range of these lengths?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6960157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g1e4d2f82526_0_33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0528116C-7A4A-3597-A851-391FA7E6D50C}"/>
              </a:ext>
            </a:extLst>
          </p:cNvPr>
          <p:cNvPicPr>
            <a:picLocks noChangeAspect="1"/>
          </p:cNvPicPr>
          <p:nvPr/>
        </p:nvPicPr>
        <p:blipFill>
          <a:blip r:embed="rId3"/>
          <a:stretch>
            <a:fillRect/>
          </a:stretch>
        </p:blipFill>
        <p:spPr>
          <a:xfrm>
            <a:off x="448172" y="1617320"/>
            <a:ext cx="3880359" cy="2965540"/>
          </a:xfrm>
          <a:prstGeom prst="rect">
            <a:avLst/>
          </a:prstGeom>
        </p:spPr>
      </p:pic>
      <p:graphicFrame>
        <p:nvGraphicFramePr>
          <p:cNvPr id="2" name="Google Shape;414;g21c43135d4d_0_150">
            <a:extLst>
              <a:ext uri="{FF2B5EF4-FFF2-40B4-BE49-F238E27FC236}">
                <a16:creationId xmlns:a16="http://schemas.microsoft.com/office/drawing/2014/main" id="{AD7534B8-8C47-8617-AAA9-C74B6ABE13B8}"/>
              </a:ext>
            </a:extLst>
          </p:cNvPr>
          <p:cNvGraphicFramePr/>
          <p:nvPr>
            <p:extLst>
              <p:ext uri="{D42A27DB-BD31-4B8C-83A1-F6EECF244321}">
                <p14:modId xmlns:p14="http://schemas.microsoft.com/office/powerpoint/2010/main" val="1127169755"/>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r>
                        <a:rPr lang="en-GB" sz="1600" dirty="0">
                          <a:solidFill>
                            <a:schemeClr val="tx1"/>
                          </a:solidFill>
                          <a:latin typeface="Nunito"/>
                          <a:ea typeface="Nunito"/>
                          <a:cs typeface="Nunito"/>
                          <a:sym typeface="Nunito"/>
                        </a:rPr>
                        <a:t>Q1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r>
                        <a:rPr lang="en-GB" sz="1600" dirty="0">
                          <a:solidFill>
                            <a:schemeClr val="tx1"/>
                          </a:solidFill>
                          <a:latin typeface="Nunito"/>
                          <a:ea typeface="Nunito"/>
                          <a:cs typeface="Nunito"/>
                          <a:sym typeface="Nunito"/>
                        </a:rPr>
                        <a:t>Q2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r>
                        <a:rPr lang="en-GB" sz="1600" dirty="0">
                          <a:solidFill>
                            <a:schemeClr val="tx1"/>
                          </a:solidFill>
                          <a:latin typeface="Nunito"/>
                          <a:ea typeface="Nunito"/>
                          <a:cs typeface="Nunito"/>
                          <a:sym typeface="Nunito"/>
                        </a:rPr>
                        <a:t>Q3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r>
                        <a:rPr lang="en-GB" sz="1600" dirty="0">
                          <a:solidFill>
                            <a:schemeClr val="tx1"/>
                          </a:solidFill>
                          <a:latin typeface="Nunito"/>
                          <a:ea typeface="Nunito"/>
                          <a:cs typeface="Nunito"/>
                          <a:sym typeface="Nunito"/>
                        </a:rPr>
                        <a:t>Q4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4" name="Google Shape;308;g1e4d2f82526_0_181">
            <a:extLst>
              <a:ext uri="{FF2B5EF4-FFF2-40B4-BE49-F238E27FC236}">
                <a16:creationId xmlns:a16="http://schemas.microsoft.com/office/drawing/2014/main" id="{50B371AB-C228-E1F3-BDFF-408B9DDB0D64}"/>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24) </a:t>
                      </a:r>
                      <a:r>
                        <a:rPr lang="en-US" sz="1600" b="0" dirty="0">
                          <a:solidFill>
                            <a:schemeClr val="dk1"/>
                          </a:solidFill>
                          <a:latin typeface="Nunito"/>
                          <a:ea typeface="Nunito"/>
                          <a:cs typeface="Nunito"/>
                          <a:sym typeface="Nunito"/>
                        </a:rPr>
                        <a:t>This line graph shows the sales for a small business over a three-year period.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In which quarter did sales increase year-on-year over this period?</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2999386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g1e4d2f82526_0_17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300" name="Google Shape;300;g1e4d2f82526_0_174"/>
          <p:cNvGraphicFramePr/>
          <p:nvPr>
            <p:extLst>
              <p:ext uri="{D42A27DB-BD31-4B8C-83A1-F6EECF244321}">
                <p14:modId xmlns:p14="http://schemas.microsoft.com/office/powerpoint/2010/main" val="4135015712"/>
              </p:ext>
            </p:extLst>
          </p:nvPr>
        </p:nvGraphicFramePr>
        <p:xfrm>
          <a:off x="108044" y="862525"/>
          <a:ext cx="8882075" cy="3948950"/>
        </p:xfrm>
        <a:graphic>
          <a:graphicData uri="http://schemas.openxmlformats.org/drawingml/2006/table">
            <a:tbl>
              <a:tblPr firstRow="1" bandRow="1">
                <a:noFill/>
                <a:tableStyleId>{808F6F39-DDDE-48CA-B3A2-13F38BAAE78C}</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5">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 Some primary school children were asked to name their favourite colour of the rainbow.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How many children were surveyed?</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25800">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pic>
        <p:nvPicPr>
          <p:cNvPr id="3" name="Picture 2">
            <a:extLst>
              <a:ext uri="{FF2B5EF4-FFF2-40B4-BE49-F238E27FC236}">
                <a16:creationId xmlns:a16="http://schemas.microsoft.com/office/drawing/2014/main" id="{03A8E49E-AE72-F202-5575-142F674C8E26}"/>
              </a:ext>
            </a:extLst>
          </p:cNvPr>
          <p:cNvPicPr>
            <a:picLocks noChangeAspect="1"/>
          </p:cNvPicPr>
          <p:nvPr/>
        </p:nvPicPr>
        <p:blipFill>
          <a:blip r:embed="rId3"/>
          <a:stretch>
            <a:fillRect/>
          </a:stretch>
        </p:blipFill>
        <p:spPr>
          <a:xfrm>
            <a:off x="259522" y="1894614"/>
            <a:ext cx="4203788" cy="2386361"/>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04E4959E-7556-EDDC-FBE0-E2FD6AC08626}"/>
                  </a:ext>
                </a:extLst>
              </p:cNvPr>
              <p:cNvGraphicFramePr/>
              <p:nvPr>
                <p:extLst>
                  <p:ext uri="{D42A27DB-BD31-4B8C-83A1-F6EECF244321}">
                    <p14:modId xmlns:p14="http://schemas.microsoft.com/office/powerpoint/2010/main" val="2480897160"/>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42</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misread the frequency axis, using an even number for each colour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9</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gave the largest category frequency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38</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34</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discounted one occurrence of the frequency </a:t>
                          </a:r>
                          <a14:m>
                            <m:oMath xmlns:m="http://schemas.openxmlformats.org/officeDocument/2006/math">
                              <m:r>
                                <a:rPr lang="en-GB" sz="1400" i="1" dirty="0" smtClean="0">
                                  <a:solidFill>
                                    <a:srgbClr val="1C1C1C"/>
                                  </a:solidFill>
                                  <a:latin typeface="Cambria Math" panose="02040503050406030204" pitchFamily="18" charset="0"/>
                                  <a:ea typeface="Nunito Sans"/>
                                  <a:cs typeface="Nunito Sans"/>
                                  <a:sym typeface="Nunito Sans"/>
                                </a:rPr>
                                <m:t>4</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04E4959E-7556-EDDC-FBE0-E2FD6AC08626}"/>
                  </a:ext>
                </a:extLst>
              </p:cNvPr>
              <p:cNvGraphicFramePr/>
              <p:nvPr>
                <p:extLst>
                  <p:ext uri="{D42A27DB-BD31-4B8C-83A1-F6EECF244321}">
                    <p14:modId xmlns:p14="http://schemas.microsoft.com/office/powerpoint/2010/main" val="2480897160"/>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95" name="Google Shape;95;p4"/>
          <p:cNvSpPr txBox="1"/>
          <p:nvPr/>
        </p:nvSpPr>
        <p:spPr>
          <a:xfrm>
            <a:off x="80049" y="920867"/>
            <a:ext cx="8468691" cy="293128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There are 2</a:t>
            </a:r>
            <a:r>
              <a:rPr lang="en-GB" sz="1200" dirty="0">
                <a:solidFill>
                  <a:srgbClr val="1C1C1C"/>
                </a:solidFill>
                <a:latin typeface="Nunito Sans"/>
                <a:ea typeface="Nunito Sans"/>
                <a:cs typeface="Nunito Sans"/>
                <a:sym typeface="Nunito Sans"/>
              </a:rPr>
              <a:t>4</a:t>
            </a:r>
            <a:r>
              <a:rPr lang="en-GB" sz="1200" b="0" i="0" u="none" strike="noStrike" cap="none" dirty="0">
                <a:solidFill>
                  <a:srgbClr val="1C1C1C"/>
                </a:solidFill>
                <a:latin typeface="Nunito Sans"/>
                <a:ea typeface="Nunito Sans"/>
                <a:cs typeface="Nunito Sans"/>
                <a:sym typeface="Nunito Sans"/>
              </a:rPr>
              <a:t> multiple choice questions, each designed to assess each of the key skills required to master </a:t>
            </a:r>
            <a:r>
              <a:rPr lang="en-GB" sz="1200" b="1" i="0" u="none" strike="noStrike" cap="none" dirty="0">
                <a:solidFill>
                  <a:srgbClr val="1C1C1C"/>
                </a:solidFill>
                <a:latin typeface="Nunito Sans"/>
                <a:ea typeface="Nunito Sans"/>
                <a:cs typeface="Nunito Sans"/>
                <a:sym typeface="Nunito Sans"/>
              </a:rPr>
              <a:t>representing data</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Each question has </a:t>
            </a:r>
            <a:r>
              <a:rPr lang="en-GB" sz="1200" b="1" i="0" u="none" strike="noStrike" cap="none" dirty="0">
                <a:solidFill>
                  <a:srgbClr val="1C1C1C"/>
                </a:solidFill>
                <a:latin typeface="Nunito Sans"/>
                <a:ea typeface="Nunito Sans"/>
                <a:cs typeface="Nunito Sans"/>
                <a:sym typeface="Nunito Sans"/>
              </a:rPr>
              <a:t>one correct answer </a:t>
            </a:r>
            <a:r>
              <a:rPr lang="en-GB" sz="1200" b="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three carefully chosen incorrect answers </a:t>
            </a:r>
            <a:r>
              <a:rPr lang="en-GB" sz="1200" b="0" i="0" u="none" strike="noStrike" cap="none" dirty="0">
                <a:solidFill>
                  <a:srgbClr val="1C1C1C"/>
                </a:solidFill>
                <a:latin typeface="Nunito Sans"/>
                <a:ea typeface="Nunito Sans"/>
                <a:cs typeface="Nunito Sans"/>
                <a:sym typeface="Nunito Sans"/>
              </a:rPr>
              <a:t>that are designed to identify and highlight fundamental misconceptions, including: </a:t>
            </a:r>
            <a:r>
              <a:rPr lang="en-GB" sz="1200" b="1" i="0" u="none" strike="noStrike" cap="none" dirty="0">
                <a:solidFill>
                  <a:srgbClr val="1C1C1C"/>
                </a:solidFill>
                <a:latin typeface="Nunito Sans"/>
                <a:ea typeface="Nunito Sans"/>
                <a:cs typeface="Nunito Sans"/>
                <a:sym typeface="Nunito Sans"/>
              </a:rPr>
              <a:t>Misreading axis labels</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Incorrect proportion of a pictogram key</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Stating the angle and not the frequency of a pie chart</a:t>
            </a:r>
            <a:r>
              <a:rPr lang="en-GB" sz="1200" b="0" i="0" u="none" strike="noStrike" cap="none" dirty="0">
                <a:solidFill>
                  <a:srgbClr val="1C1C1C"/>
                </a:solidFill>
                <a:latin typeface="Nunito Sans"/>
                <a:ea typeface="Nunito Sans"/>
                <a:cs typeface="Nunito Sans"/>
                <a:sym typeface="Nunito Sans"/>
              </a:rPr>
              <a:t>, and </a:t>
            </a:r>
            <a:r>
              <a:rPr lang="en-GB" sz="1200" b="1" i="0" u="none" strike="noStrike" cap="none" dirty="0">
                <a:solidFill>
                  <a:srgbClr val="1C1C1C"/>
                </a:solidFill>
                <a:latin typeface="Nunito Sans"/>
                <a:ea typeface="Nunito Sans"/>
                <a:cs typeface="Nunito Sans"/>
                <a:sym typeface="Nunito Sans"/>
              </a:rPr>
              <a:t>Confusing statistics</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When answering these questions, students should be </a:t>
            </a:r>
            <a:r>
              <a:rPr lang="en-GB" sz="1200" b="1" i="0" u="none" strike="noStrike" cap="none" dirty="0">
                <a:solidFill>
                  <a:srgbClr val="1C1C1C"/>
                </a:solidFill>
                <a:latin typeface="Nunito Sans"/>
                <a:ea typeface="Nunito Sans"/>
                <a:cs typeface="Nunito Sans"/>
                <a:sym typeface="Nunito Sans"/>
              </a:rPr>
              <a:t>encouraged to explain why they have chosen a particular answer</a:t>
            </a:r>
            <a:r>
              <a:rPr lang="en-GB" sz="1200" b="0" i="0" u="none" strike="noStrike" cap="none" dirty="0">
                <a:solidFill>
                  <a:srgbClr val="1C1C1C"/>
                </a:solidFill>
                <a:latin typeface="Nunito Sans"/>
                <a:ea typeface="Nunito Sans"/>
                <a:cs typeface="Nunito Sans"/>
                <a:sym typeface="Nunito Sans"/>
              </a:rPr>
              <a:t>, and why the other three answers are incorrect. This can be done verbally in small groups, or written down on the worksheet or in their books.</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This resource has been designed to be as </a:t>
            </a:r>
            <a:r>
              <a:rPr lang="en-GB" sz="1200" b="1" i="0" u="none" strike="noStrike" cap="none" dirty="0">
                <a:solidFill>
                  <a:srgbClr val="1C1C1C"/>
                </a:solidFill>
                <a:latin typeface="Nunito Sans"/>
                <a:ea typeface="Nunito Sans"/>
                <a:cs typeface="Nunito Sans"/>
                <a:sym typeface="Nunito Sans"/>
              </a:rPr>
              <a:t>flexible</a:t>
            </a:r>
            <a:r>
              <a:rPr lang="en-GB" sz="1200" b="0" i="0" u="none" strike="noStrike" cap="none" dirty="0">
                <a:solidFill>
                  <a:srgbClr val="1C1C1C"/>
                </a:solidFill>
                <a:latin typeface="Nunito Sans"/>
                <a:ea typeface="Nunito Sans"/>
                <a:cs typeface="Nunito Sans"/>
                <a:sym typeface="Nunito Sans"/>
              </a:rPr>
              <a:t> as possible with questions that can be easily chopped up and reordered, and come with a separate answer sheet that details all of the misconceptions highlighted in the answers.</a:t>
            </a:r>
            <a:endParaRPr dirty="0"/>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g1e4d2f82526_0_18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308" name="Google Shape;308;g1e4d2f82526_0_181"/>
          <p:cNvGraphicFramePr/>
          <p:nvPr>
            <p:extLst>
              <p:ext uri="{D42A27DB-BD31-4B8C-83A1-F6EECF244321}">
                <p14:modId xmlns:p14="http://schemas.microsoft.com/office/powerpoint/2010/main" val="4224379863"/>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GB" sz="1600" b="0" dirty="0">
                          <a:solidFill>
                            <a:schemeClr val="dk1"/>
                          </a:solidFill>
                          <a:latin typeface="Nunito"/>
                          <a:ea typeface="Nunito"/>
                          <a:cs typeface="Nunito"/>
                          <a:sym typeface="Nunito"/>
                        </a:rPr>
                        <a:t>A pictogram is drawn to represent the types of sweets in a jar.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How many toffee sweets are in the jar?</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F2E3CD46-1102-196B-C3E3-17EF2ACB1EB4}"/>
                  </a:ext>
                </a:extLst>
              </p:cNvPr>
              <p:cNvGraphicFramePr/>
              <p:nvPr>
                <p:extLst>
                  <p:ext uri="{D42A27DB-BD31-4B8C-83A1-F6EECF244321}">
                    <p14:modId xmlns:p14="http://schemas.microsoft.com/office/powerpoint/2010/main" val="2605345296"/>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17</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counted the number of circles in the pictogram</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6</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counted the number of circles representing toffee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170</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determined the number of sweets in the jar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60</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F2E3CD46-1102-196B-C3E3-17EF2ACB1EB4}"/>
                  </a:ext>
                </a:extLst>
              </p:cNvPr>
              <p:cNvGraphicFramePr/>
              <p:nvPr>
                <p:extLst>
                  <p:ext uri="{D42A27DB-BD31-4B8C-83A1-F6EECF244321}">
                    <p14:modId xmlns:p14="http://schemas.microsoft.com/office/powerpoint/2010/main" val="2605345296"/>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pic>
        <p:nvPicPr>
          <p:cNvPr id="4" name="Picture 3">
            <a:extLst>
              <a:ext uri="{FF2B5EF4-FFF2-40B4-BE49-F238E27FC236}">
                <a16:creationId xmlns:a16="http://schemas.microsoft.com/office/drawing/2014/main" id="{0B6FE4E5-390E-BCCC-475A-12DBAC1E7033}"/>
              </a:ext>
            </a:extLst>
          </p:cNvPr>
          <p:cNvPicPr>
            <a:picLocks noChangeAspect="1"/>
          </p:cNvPicPr>
          <p:nvPr/>
        </p:nvPicPr>
        <p:blipFill rotWithShape="1">
          <a:blip r:embed="rId5"/>
          <a:srcRect r="32142"/>
          <a:stretch/>
        </p:blipFill>
        <p:spPr>
          <a:xfrm>
            <a:off x="596119" y="1877294"/>
            <a:ext cx="3475722" cy="1503215"/>
          </a:xfrm>
          <a:prstGeom prst="rect">
            <a:avLst/>
          </a:prstGeom>
        </p:spPr>
      </p:pic>
      <p:pic>
        <p:nvPicPr>
          <p:cNvPr id="5" name="Picture 4">
            <a:extLst>
              <a:ext uri="{FF2B5EF4-FFF2-40B4-BE49-F238E27FC236}">
                <a16:creationId xmlns:a16="http://schemas.microsoft.com/office/drawing/2014/main" id="{0EC190C6-F3F4-9D0B-E93E-C989FAB2AE8C}"/>
              </a:ext>
            </a:extLst>
          </p:cNvPr>
          <p:cNvPicPr>
            <a:picLocks noChangeAspect="1"/>
          </p:cNvPicPr>
          <p:nvPr/>
        </p:nvPicPr>
        <p:blipFill rotWithShape="1">
          <a:blip r:embed="rId5"/>
          <a:srcRect l="71156" t="26023" b="29028"/>
          <a:stretch/>
        </p:blipFill>
        <p:spPr>
          <a:xfrm>
            <a:off x="1545506" y="3523817"/>
            <a:ext cx="1477423" cy="675682"/>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pic>
        <p:nvPicPr>
          <p:cNvPr id="3" name="Picture 2">
            <a:extLst>
              <a:ext uri="{FF2B5EF4-FFF2-40B4-BE49-F238E27FC236}">
                <a16:creationId xmlns:a16="http://schemas.microsoft.com/office/drawing/2014/main" id="{29B4BACD-12E7-ECD0-1D8A-CDADFCC97C99}"/>
              </a:ext>
            </a:extLst>
          </p:cNvPr>
          <p:cNvPicPr>
            <a:picLocks noChangeAspect="1"/>
          </p:cNvPicPr>
          <p:nvPr/>
        </p:nvPicPr>
        <p:blipFill>
          <a:blip r:embed="rId3"/>
          <a:stretch>
            <a:fillRect/>
          </a:stretch>
        </p:blipFill>
        <p:spPr>
          <a:xfrm>
            <a:off x="271891" y="1702900"/>
            <a:ext cx="4078213" cy="2724450"/>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8A64E9DE-5EC6-9D1F-2439-76FEA56A301D}"/>
                  </a:ext>
                </a:extLst>
              </p:cNvPr>
              <p:cNvGraphicFramePr/>
              <p:nvPr>
                <p:extLst>
                  <p:ext uri="{D42A27DB-BD31-4B8C-83A1-F6EECF244321}">
                    <p14:modId xmlns:p14="http://schemas.microsoft.com/office/powerpoint/2010/main" val="428890510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15</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total number of saloons and SUVs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7</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12</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stated the number of saloons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6</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rounded the SUV bar up to the major gridline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8A64E9DE-5EC6-9D1F-2439-76FEA56A301D}"/>
                  </a:ext>
                </a:extLst>
              </p:cNvPr>
              <p:cNvGraphicFramePr/>
              <p:nvPr>
                <p:extLst>
                  <p:ext uri="{D42A27DB-BD31-4B8C-83A1-F6EECF244321}">
                    <p14:modId xmlns:p14="http://schemas.microsoft.com/office/powerpoint/2010/main" val="428890510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244A1C85-2F1D-F9F7-1D34-FB2FF8E311CB}"/>
              </a:ext>
            </a:extLst>
          </p:cNvPr>
          <p:cNvGraphicFramePr/>
          <p:nvPr>
            <p:extLst>
              <p:ext uri="{D42A27DB-BD31-4B8C-83A1-F6EECF244321}">
                <p14:modId xmlns:p14="http://schemas.microsoft.com/office/powerpoint/2010/main" val="2568166505"/>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a:t>
                      </a:r>
                      <a:r>
                        <a:rPr lang="en-US" sz="1600" b="0" dirty="0">
                          <a:solidFill>
                            <a:schemeClr val="dk1"/>
                          </a:solidFill>
                          <a:latin typeface="Nunito Sans"/>
                          <a:ea typeface="Nunito Sans"/>
                          <a:cs typeface="Nunito Sans"/>
                          <a:sym typeface="Nunito Sans"/>
                        </a:rPr>
                        <a:t>This bar chart shows the frequencies of different vehicles in a supermarket car park.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How many more saloons than SUVs were there?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5" name="Google Shape;307;g1e4d2f82526_0_181">
            <a:extLst>
              <a:ext uri="{FF2B5EF4-FFF2-40B4-BE49-F238E27FC236}">
                <a16:creationId xmlns:a16="http://schemas.microsoft.com/office/drawing/2014/main" id="{47EFFB56-85AD-B3CD-A16D-A0D34D9AB866}"/>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06;p20">
                <a:extLst>
                  <a:ext uri="{FF2B5EF4-FFF2-40B4-BE49-F238E27FC236}">
                    <a16:creationId xmlns:a16="http://schemas.microsoft.com/office/drawing/2014/main" id="{F11FEC63-818C-2725-5C35-A35E36075A42}"/>
                  </a:ext>
                </a:extLst>
              </p:cNvPr>
              <p:cNvGraphicFramePr/>
              <p:nvPr>
                <p:extLst>
                  <p:ext uri="{D42A27DB-BD31-4B8C-83A1-F6EECF244321}">
                    <p14:modId xmlns:p14="http://schemas.microsoft.com/office/powerpoint/2010/main" val="2175083708"/>
                  </p:ext>
                </p:extLst>
              </p:nvPr>
            </p:nvGraphicFramePr>
            <p:xfrm>
              <a:off x="217055" y="2799582"/>
              <a:ext cx="8709890" cy="1965600"/>
            </p:xfrm>
            <a:graphic>
              <a:graphicData uri="http://schemas.openxmlformats.org/drawingml/2006/table">
                <a:tbl>
                  <a:tblPr>
                    <a:noFill/>
                  </a:tblPr>
                  <a:tblGrid>
                    <a:gridCol w="4354945">
                      <a:extLst>
                        <a:ext uri="{9D8B030D-6E8A-4147-A177-3AD203B41FA5}">
                          <a16:colId xmlns:a16="http://schemas.microsoft.com/office/drawing/2014/main" val="20000"/>
                        </a:ext>
                      </a:extLst>
                    </a:gridCol>
                    <a:gridCol w="4354945">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endParaRPr sz="1600" u="none" strike="noStrike" cap="none"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r>
                            <a:rPr lang="en-GB" sz="1400" dirty="0">
                              <a:solidFill>
                                <a:srgbClr val="00BC89"/>
                              </a:solidFill>
                              <a:latin typeface="Nunito"/>
                              <a:ea typeface="Nunito"/>
                              <a:cs typeface="Nunito"/>
                              <a:sym typeface="Nunito"/>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six symbols (representing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48</m:t>
                              </m:r>
                            </m:oMath>
                          </a14:m>
                          <a:r>
                            <a:rPr lang="en-GB" sz="1400" dirty="0">
                              <a:solidFill>
                                <a:schemeClr val="dk1"/>
                              </a:solidFill>
                              <a:latin typeface="Nunito"/>
                              <a:ea typeface="Nunito"/>
                              <a:cs typeface="Nunito"/>
                              <a:sym typeface="Nunito"/>
                            </a:rPr>
                            <a:t> people)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chose option inconsistent with current rows in pictogram</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thought that half a square represented two people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6" name="Google Shape;106;p20">
                <a:extLst>
                  <a:ext uri="{FF2B5EF4-FFF2-40B4-BE49-F238E27FC236}">
                    <a16:creationId xmlns:a16="http://schemas.microsoft.com/office/drawing/2014/main" id="{F11FEC63-818C-2725-5C35-A35E36075A42}"/>
                  </a:ext>
                </a:extLst>
              </p:cNvPr>
              <p:cNvGraphicFramePr/>
              <p:nvPr>
                <p:extLst>
                  <p:ext uri="{D42A27DB-BD31-4B8C-83A1-F6EECF244321}">
                    <p14:modId xmlns:p14="http://schemas.microsoft.com/office/powerpoint/2010/main" val="2175083708"/>
                  </p:ext>
                </p:extLst>
              </p:nvPr>
            </p:nvGraphicFramePr>
            <p:xfrm>
              <a:off x="217055" y="2799582"/>
              <a:ext cx="8709890" cy="1965600"/>
            </p:xfrm>
            <a:graphic>
              <a:graphicData uri="http://schemas.openxmlformats.org/drawingml/2006/table">
                <a:tbl>
                  <a:tblPr>
                    <a:noFill/>
                  </a:tblPr>
                  <a:tblGrid>
                    <a:gridCol w="4354945">
                      <a:extLst>
                        <a:ext uri="{9D8B030D-6E8A-4147-A177-3AD203B41FA5}">
                          <a16:colId xmlns:a16="http://schemas.microsoft.com/office/drawing/2014/main" val="20000"/>
                        </a:ext>
                      </a:extLst>
                    </a:gridCol>
                    <a:gridCol w="4354945">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endParaRPr sz="1600" u="none" strike="noStrike" cap="none"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r>
                            <a:rPr lang="en-GB" sz="1400" dirty="0">
                              <a:solidFill>
                                <a:srgbClr val="00BC89"/>
                              </a:solidFill>
                              <a:latin typeface="Nunito"/>
                              <a:ea typeface="Nunito"/>
                              <a:cs typeface="Nunito"/>
                              <a:sym typeface="Nunito"/>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6"/>
                          <a:stretch>
                            <a:fillRect l="-100140" t="-617" r="-140" b="-100617"/>
                          </a:stretch>
                        </a:blipFill>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chose option inconsistent with current rows in pictogram</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thought that half a square represented two people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324" name="Google Shape;324;g1e4d2f82526_0_195"/>
          <p:cNvGraphicFramePr/>
          <p:nvPr>
            <p:extLst>
              <p:ext uri="{D42A27DB-BD31-4B8C-83A1-F6EECF244321}">
                <p14:modId xmlns:p14="http://schemas.microsoft.com/office/powerpoint/2010/main" val="3975776746"/>
              </p:ext>
            </p:extLst>
          </p:nvPr>
        </p:nvGraphicFramePr>
        <p:xfrm>
          <a:off x="108044" y="862525"/>
          <a:ext cx="8882075" cy="1792573"/>
        </p:xfrm>
        <a:graphic>
          <a:graphicData uri="http://schemas.openxmlformats.org/drawingml/2006/table">
            <a:tbl>
              <a:tblPr firstRow="1" bandRow="1">
                <a:noFill/>
                <a:tableStyleId>{808F6F39-DDDE-48CA-B3A2-13F38BAAE78C}</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426102">
                <a:tc gridSpan="5">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The results from a survey on berry preference are being represented using a pictogram.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Given that six people chose strawberry, which option completes the missing row in the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pictogram?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56243">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pic>
        <p:nvPicPr>
          <p:cNvPr id="3" name="Picture 2">
            <a:extLst>
              <a:ext uri="{FF2B5EF4-FFF2-40B4-BE49-F238E27FC236}">
                <a16:creationId xmlns:a16="http://schemas.microsoft.com/office/drawing/2014/main" id="{3BB0440E-60CE-EC63-3F0E-71E5B8949934}"/>
              </a:ext>
            </a:extLst>
          </p:cNvPr>
          <p:cNvPicPr>
            <a:picLocks noChangeAspect="1"/>
          </p:cNvPicPr>
          <p:nvPr/>
        </p:nvPicPr>
        <p:blipFill rotWithShape="1">
          <a:blip r:embed="rId7"/>
          <a:srcRect l="74262" t="24631" b="24520"/>
          <a:stretch/>
        </p:blipFill>
        <p:spPr>
          <a:xfrm>
            <a:off x="5591539" y="1896851"/>
            <a:ext cx="1327924" cy="531668"/>
          </a:xfrm>
          <a:prstGeom prst="rect">
            <a:avLst/>
          </a:prstGeom>
        </p:spPr>
      </p:pic>
      <p:pic>
        <p:nvPicPr>
          <p:cNvPr id="4" name="Picture 3">
            <a:extLst>
              <a:ext uri="{FF2B5EF4-FFF2-40B4-BE49-F238E27FC236}">
                <a16:creationId xmlns:a16="http://schemas.microsoft.com/office/drawing/2014/main" id="{77F81705-FA59-3EBB-40DB-0EDCDCB90117}"/>
              </a:ext>
            </a:extLst>
          </p:cNvPr>
          <p:cNvPicPr>
            <a:picLocks noChangeAspect="1"/>
          </p:cNvPicPr>
          <p:nvPr/>
        </p:nvPicPr>
        <p:blipFill rotWithShape="1">
          <a:blip r:embed="rId7"/>
          <a:srcRect r="27968"/>
          <a:stretch/>
        </p:blipFill>
        <p:spPr>
          <a:xfrm>
            <a:off x="1740846" y="1639899"/>
            <a:ext cx="3716333" cy="1045572"/>
          </a:xfrm>
          <a:prstGeom prst="rect">
            <a:avLst/>
          </a:prstGeom>
        </p:spPr>
      </p:pic>
      <p:pic>
        <p:nvPicPr>
          <p:cNvPr id="5" name="Picture 4">
            <a:extLst>
              <a:ext uri="{FF2B5EF4-FFF2-40B4-BE49-F238E27FC236}">
                <a16:creationId xmlns:a16="http://schemas.microsoft.com/office/drawing/2014/main" id="{1FC51D54-133F-27AE-95A5-D4F23C9D3DEC}"/>
              </a:ext>
            </a:extLst>
          </p:cNvPr>
          <p:cNvPicPr>
            <a:picLocks noChangeAspect="1"/>
          </p:cNvPicPr>
          <p:nvPr/>
        </p:nvPicPr>
        <p:blipFill>
          <a:blip r:embed="rId8"/>
          <a:stretch>
            <a:fillRect/>
          </a:stretch>
        </p:blipFill>
        <p:spPr>
          <a:xfrm>
            <a:off x="586463" y="2882620"/>
            <a:ext cx="293662" cy="293662"/>
          </a:xfrm>
          <a:prstGeom prst="rect">
            <a:avLst/>
          </a:prstGeom>
        </p:spPr>
      </p:pic>
      <p:pic>
        <p:nvPicPr>
          <p:cNvPr id="9" name="Picture 8">
            <a:extLst>
              <a:ext uri="{FF2B5EF4-FFF2-40B4-BE49-F238E27FC236}">
                <a16:creationId xmlns:a16="http://schemas.microsoft.com/office/drawing/2014/main" id="{55C02E46-5A12-BA88-FC11-9DFB8FAD59AC}"/>
              </a:ext>
            </a:extLst>
          </p:cNvPr>
          <p:cNvPicPr>
            <a:picLocks noChangeAspect="1"/>
          </p:cNvPicPr>
          <p:nvPr/>
        </p:nvPicPr>
        <p:blipFill>
          <a:blip r:embed="rId9"/>
          <a:stretch>
            <a:fillRect/>
          </a:stretch>
        </p:blipFill>
        <p:spPr>
          <a:xfrm>
            <a:off x="4946236" y="2904394"/>
            <a:ext cx="1980394" cy="273157"/>
          </a:xfrm>
          <a:prstGeom prst="rect">
            <a:avLst/>
          </a:prstGeom>
        </p:spPr>
      </p:pic>
      <p:pic>
        <p:nvPicPr>
          <p:cNvPr id="11" name="Picture 10">
            <a:extLst>
              <a:ext uri="{FF2B5EF4-FFF2-40B4-BE49-F238E27FC236}">
                <a16:creationId xmlns:a16="http://schemas.microsoft.com/office/drawing/2014/main" id="{6EFE6FA8-D5A3-F267-2BD6-85312AF58770}"/>
              </a:ext>
            </a:extLst>
          </p:cNvPr>
          <p:cNvPicPr>
            <a:picLocks noChangeAspect="1"/>
          </p:cNvPicPr>
          <p:nvPr/>
        </p:nvPicPr>
        <p:blipFill>
          <a:blip r:embed="rId10"/>
          <a:stretch>
            <a:fillRect/>
          </a:stretch>
        </p:blipFill>
        <p:spPr>
          <a:xfrm>
            <a:off x="4946236" y="3932263"/>
            <a:ext cx="1327924" cy="185624"/>
          </a:xfrm>
          <a:prstGeom prst="rect">
            <a:avLst/>
          </a:prstGeom>
        </p:spPr>
      </p:pic>
      <p:sp>
        <p:nvSpPr>
          <p:cNvPr id="2" name="Google Shape;307;g1e4d2f82526_0_181">
            <a:extLst>
              <a:ext uri="{FF2B5EF4-FFF2-40B4-BE49-F238E27FC236}">
                <a16:creationId xmlns:a16="http://schemas.microsoft.com/office/drawing/2014/main" id="{DB59710B-0815-4BB3-6660-0D858B069B44}"/>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pic>
        <p:nvPicPr>
          <p:cNvPr id="10" name="Picture 9">
            <a:extLst>
              <a:ext uri="{FF2B5EF4-FFF2-40B4-BE49-F238E27FC236}">
                <a16:creationId xmlns:a16="http://schemas.microsoft.com/office/drawing/2014/main" id="{C2F12D8E-2819-AAA3-E60C-65ADD3E232F0}"/>
              </a:ext>
            </a:extLst>
          </p:cNvPr>
          <p:cNvPicPr>
            <a:picLocks noChangeAspect="1"/>
          </p:cNvPicPr>
          <p:nvPr/>
        </p:nvPicPr>
        <p:blipFill>
          <a:blip r:embed="rId11"/>
          <a:stretch>
            <a:fillRect/>
          </a:stretch>
        </p:blipFill>
        <p:spPr>
          <a:xfrm>
            <a:off x="586463" y="3878166"/>
            <a:ext cx="293662" cy="293662"/>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pic>
        <p:nvPicPr>
          <p:cNvPr id="3" name="Picture 2">
            <a:extLst>
              <a:ext uri="{FF2B5EF4-FFF2-40B4-BE49-F238E27FC236}">
                <a16:creationId xmlns:a16="http://schemas.microsoft.com/office/drawing/2014/main" id="{466954F7-6543-D330-F87C-CFDC22C264B1}"/>
              </a:ext>
            </a:extLst>
          </p:cNvPr>
          <p:cNvPicPr>
            <a:picLocks noChangeAspect="1"/>
          </p:cNvPicPr>
          <p:nvPr/>
        </p:nvPicPr>
        <p:blipFill>
          <a:blip r:embed="rId3"/>
          <a:stretch>
            <a:fillRect/>
          </a:stretch>
        </p:blipFill>
        <p:spPr>
          <a:xfrm>
            <a:off x="916339" y="1617320"/>
            <a:ext cx="2671988" cy="3011288"/>
          </a:xfrm>
          <a:prstGeom prst="rect">
            <a:avLst/>
          </a:prstGeom>
        </p:spPr>
      </p:pic>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F82AFE62-B1B4-6505-D2E2-877142259BF7}"/>
                  </a:ext>
                </a:extLst>
              </p:cNvPr>
              <p:cNvGraphicFramePr/>
              <p:nvPr>
                <p:extLst>
                  <p:ext uri="{D42A27DB-BD31-4B8C-83A1-F6EECF244321}">
                    <p14:modId xmlns:p14="http://schemas.microsoft.com/office/powerpoint/2010/main" val="372299862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gave a percentage, not a number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r>
                            <a:rPr lang="en-GB" sz="1600" dirty="0">
                              <a:solidFill>
                                <a:srgbClr val="00BC89"/>
                              </a:solidFill>
                              <a:latin typeface="Nunito Sans"/>
                              <a:ea typeface="Nunito Sans"/>
                              <a:cs typeface="Nunito Sans"/>
                              <a:sym typeface="Nunito Sans"/>
                            </a:rPr>
                            <a:t>Impossible to tell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90</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the size of the angle in degrees for apple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rgbClr val="1C1C1C"/>
                              </a:solidFill>
                              <a:latin typeface="Nunito Sans"/>
                              <a:ea typeface="Nunito Sans"/>
                              <a:cs typeface="Nunito Sans"/>
                              <a:sym typeface="Nunito Sans"/>
                            </a:rPr>
                            <a:t>One quarter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gave the proportion of children who chose apple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F82AFE62-B1B4-6505-D2E2-877142259BF7}"/>
                  </a:ext>
                </a:extLst>
              </p:cNvPr>
              <p:cNvGraphicFramePr/>
              <p:nvPr>
                <p:extLst>
                  <p:ext uri="{D42A27DB-BD31-4B8C-83A1-F6EECF244321}">
                    <p14:modId xmlns:p14="http://schemas.microsoft.com/office/powerpoint/2010/main" val="372299862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r>
                            <a:rPr lang="en-GB" sz="1600" dirty="0">
                              <a:solidFill>
                                <a:srgbClr val="00BC89"/>
                              </a:solidFill>
                              <a:latin typeface="Nunito Sans"/>
                              <a:ea typeface="Nunito Sans"/>
                              <a:cs typeface="Nunito Sans"/>
                              <a:sym typeface="Nunito Sans"/>
                            </a:rPr>
                            <a:t>Impossible to tell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rgbClr val="1C1C1C"/>
                              </a:solidFill>
                              <a:latin typeface="Nunito Sans"/>
                              <a:ea typeface="Nunito Sans"/>
                              <a:cs typeface="Nunito Sans"/>
                              <a:sym typeface="Nunito Sans"/>
                            </a:rPr>
                            <a:t>One quarter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gave the proportion of children who chose apple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5" name="Google Shape;308;g1e4d2f82526_0_181">
            <a:extLst>
              <a:ext uri="{FF2B5EF4-FFF2-40B4-BE49-F238E27FC236}">
                <a16:creationId xmlns:a16="http://schemas.microsoft.com/office/drawing/2014/main" id="{81D92868-17FE-D24D-D5FC-2417D1EB0EB1}"/>
              </a:ext>
            </a:extLst>
          </p:cNvPr>
          <p:cNvGraphicFramePr/>
          <p:nvPr>
            <p:extLst>
              <p:ext uri="{D42A27DB-BD31-4B8C-83A1-F6EECF244321}">
                <p14:modId xmlns:p14="http://schemas.microsoft.com/office/powerpoint/2010/main" val="158734949"/>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a:t>
                      </a:r>
                      <a:r>
                        <a:rPr lang="en-US" sz="1600" b="0" dirty="0">
                          <a:solidFill>
                            <a:schemeClr val="dk1"/>
                          </a:solidFill>
                          <a:latin typeface="Nunito Sans"/>
                          <a:ea typeface="Nunito Sans"/>
                          <a:cs typeface="Nunito Sans"/>
                          <a:sym typeface="Nunito Sans"/>
                        </a:rPr>
                        <a:t>All the children at a junior school were asked to name their favourite fruit.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The results are shown in a pie chart. How many children chose apple?</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6" name="Google Shape;307;g1e4d2f82526_0_181">
            <a:extLst>
              <a:ext uri="{FF2B5EF4-FFF2-40B4-BE49-F238E27FC236}">
                <a16:creationId xmlns:a16="http://schemas.microsoft.com/office/drawing/2014/main" id="{D5462F91-AE40-8143-A324-D7B2ED74954A}"/>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pic>
        <p:nvPicPr>
          <p:cNvPr id="3" name="Picture 2">
            <a:extLst>
              <a:ext uri="{FF2B5EF4-FFF2-40B4-BE49-F238E27FC236}">
                <a16:creationId xmlns:a16="http://schemas.microsoft.com/office/drawing/2014/main" id="{05C84A84-5AB1-1535-788E-C7D1CCA3EFEB}"/>
              </a:ext>
            </a:extLst>
          </p:cNvPr>
          <p:cNvPicPr>
            <a:picLocks noChangeAspect="1"/>
          </p:cNvPicPr>
          <p:nvPr/>
        </p:nvPicPr>
        <p:blipFill>
          <a:blip r:embed="rId3"/>
          <a:stretch>
            <a:fillRect/>
          </a:stretch>
        </p:blipFill>
        <p:spPr>
          <a:xfrm>
            <a:off x="1105695" y="1661383"/>
            <a:ext cx="6932610" cy="944308"/>
          </a:xfrm>
          <a:prstGeom prst="rect">
            <a:avLst/>
          </a:prstGeom>
        </p:spPr>
      </p:pic>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8D6E1FD8-4A9A-83E2-0D00-49584F317D16}"/>
                  </a:ext>
                </a:extLst>
              </p:cNvPr>
              <p:cNvGraphicFramePr/>
              <p:nvPr>
                <p:extLst>
                  <p:ext uri="{D42A27DB-BD31-4B8C-83A1-F6EECF244321}">
                    <p14:modId xmlns:p14="http://schemas.microsoft.com/office/powerpoint/2010/main" val="2357633036"/>
                  </p:ext>
                </p:extLst>
              </p:nvPr>
            </p:nvGraphicFramePr>
            <p:xfrm>
              <a:off x="217055" y="2799582"/>
              <a:ext cx="8709890" cy="1965600"/>
            </p:xfrm>
            <a:graphic>
              <a:graphicData uri="http://schemas.openxmlformats.org/drawingml/2006/table">
                <a:tbl>
                  <a:tblPr>
                    <a:noFill/>
                  </a:tblPr>
                  <a:tblGrid>
                    <a:gridCol w="4354945">
                      <a:extLst>
                        <a:ext uri="{9D8B030D-6E8A-4147-A177-3AD203B41FA5}">
                          <a16:colId xmlns:a16="http://schemas.microsoft.com/office/drawing/2014/main" val="20000"/>
                        </a:ext>
                      </a:extLst>
                    </a:gridCol>
                    <a:gridCol w="4354945">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173</m:t>
                              </m:r>
                              <m:r>
                                <a:rPr lang="en-GB" sz="1600" i="1" baseline="30000" dirty="0" smtClean="0">
                                  <a:solidFill>
                                    <a:schemeClr val="dk1"/>
                                  </a:solidFill>
                                  <a:latin typeface="Cambria Math" panose="02040503050406030204" pitchFamily="18" charset="0"/>
                                  <a:ea typeface="Cambria Math" panose="02040503050406030204" pitchFamily="18" charset="0"/>
                                  <a:cs typeface="Nunito"/>
                                  <a:sym typeface="Nunito"/>
                                </a:rPr>
                                <m:t>°</m:t>
                              </m:r>
                              <m:r>
                                <a:rPr lang="en-GB" sz="1600" i="1" dirty="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did not include the frequency for rugby in the total surveyed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72</m:t>
                              </m:r>
                              <m:r>
                                <a:rPr lang="en-GB" sz="1600" i="1" baseline="30000" dirty="0" smtClean="0">
                                  <a:solidFill>
                                    <a:schemeClr val="dk1"/>
                                  </a:solidFill>
                                  <a:latin typeface="Cambria Math" panose="02040503050406030204" pitchFamily="18" charset="0"/>
                                  <a:ea typeface="Cambria Math" panose="02040503050406030204" pitchFamily="18" charset="0"/>
                                  <a:cs typeface="Nunito"/>
                                  <a:sym typeface="Nunito"/>
                                </a:rPr>
                                <m:t>°</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divided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360</m:t>
                              </m:r>
                            </m:oMath>
                          </a14:m>
                          <a:r>
                            <a:rPr lang="en-GB" sz="1400" dirty="0">
                              <a:solidFill>
                                <a:schemeClr val="dk1"/>
                              </a:solidFill>
                              <a:latin typeface="Nunito"/>
                              <a:ea typeface="Nunito"/>
                              <a:cs typeface="Nunito"/>
                              <a:sym typeface="Nunito"/>
                            </a:rPr>
                            <a:t> by the number of categories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65</m:t>
                              </m:r>
                              <m:r>
                                <a:rPr lang="en-GB" sz="1600" i="1" baseline="30000" dirty="0" smtClean="0">
                                  <a:solidFill>
                                    <a:schemeClr val="dk1"/>
                                  </a:solidFill>
                                  <a:latin typeface="Cambria Math" panose="02040503050406030204" pitchFamily="18" charset="0"/>
                                  <a:ea typeface="Cambria Math" panose="02040503050406030204" pitchFamily="18" charset="0"/>
                                  <a:cs typeface="Nunito"/>
                                  <a:sym typeface="Nunito"/>
                                </a:rPr>
                                <m:t>°</m:t>
                              </m:r>
                              <m:r>
                                <a:rPr lang="en-GB" sz="1600" i="1" dirty="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stated the frequency that chose rugby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117</m:t>
                              </m:r>
                              <m:r>
                                <a:rPr lang="en-GB" sz="1600" i="1" baseline="30000" dirty="0" smtClean="0">
                                  <a:solidFill>
                                    <a:srgbClr val="00BC89"/>
                                  </a:solidFill>
                                  <a:latin typeface="Cambria Math" panose="02040503050406030204" pitchFamily="18" charset="0"/>
                                  <a:ea typeface="Cambria Math" panose="02040503050406030204" pitchFamily="18" charset="0"/>
                                  <a:cs typeface="Nunito Sans"/>
                                  <a:sym typeface="Nunito Sans"/>
                                </a:rPr>
                                <m:t>°</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8D6E1FD8-4A9A-83E2-0D00-49584F317D16}"/>
                  </a:ext>
                </a:extLst>
              </p:cNvPr>
              <p:cNvGraphicFramePr/>
              <p:nvPr>
                <p:extLst>
                  <p:ext uri="{D42A27DB-BD31-4B8C-83A1-F6EECF244321}">
                    <p14:modId xmlns:p14="http://schemas.microsoft.com/office/powerpoint/2010/main" val="2357633036"/>
                  </p:ext>
                </p:extLst>
              </p:nvPr>
            </p:nvGraphicFramePr>
            <p:xfrm>
              <a:off x="217055" y="2799582"/>
              <a:ext cx="8709890" cy="1965600"/>
            </p:xfrm>
            <a:graphic>
              <a:graphicData uri="http://schemas.openxmlformats.org/drawingml/2006/table">
                <a:tbl>
                  <a:tblPr>
                    <a:noFill/>
                  </a:tblPr>
                  <a:tblGrid>
                    <a:gridCol w="4354945">
                      <a:extLst>
                        <a:ext uri="{9D8B030D-6E8A-4147-A177-3AD203B41FA5}">
                          <a16:colId xmlns:a16="http://schemas.microsoft.com/office/drawing/2014/main" val="20000"/>
                        </a:ext>
                      </a:extLst>
                    </a:gridCol>
                    <a:gridCol w="4354945">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0" t="-617" r="-100140"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0" t="-617" r="-140"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0" t="-101242" r="-100140"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0" t="-101242" r="-140" b="-1242"/>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ED393723-D02F-B019-0D89-4EC3D395547B}"/>
              </a:ext>
            </a:extLst>
          </p:cNvPr>
          <p:cNvGraphicFramePr/>
          <p:nvPr>
            <p:extLst>
              <p:ext uri="{D42A27DB-BD31-4B8C-83A1-F6EECF244321}">
                <p14:modId xmlns:p14="http://schemas.microsoft.com/office/powerpoint/2010/main" val="1498853732"/>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a:t>
                      </a:r>
                      <a:r>
                        <a:rPr lang="en-US" sz="1600" b="0" dirty="0">
                          <a:solidFill>
                            <a:schemeClr val="dk1"/>
                          </a:solidFill>
                          <a:latin typeface="Nunito"/>
                          <a:ea typeface="Nunito"/>
                          <a:cs typeface="Nunito"/>
                          <a:sym typeface="Nunito"/>
                        </a:rPr>
                        <a:t>A pie chart is being used to represent the data from a survey on favourite sport.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Using the results in the table, determine the pie chart angle size for rugby:</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5" name="Google Shape;307;g1e4d2f82526_0_181">
            <a:extLst>
              <a:ext uri="{FF2B5EF4-FFF2-40B4-BE49-F238E27FC236}">
                <a16:creationId xmlns:a16="http://schemas.microsoft.com/office/drawing/2014/main" id="{833E62E8-378F-7748-76AF-DF9DED0C2FBB}"/>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graphicFrame>
        <p:nvGraphicFramePr>
          <p:cNvPr id="353" name="Google Shape;353;g1e4d2f82526_0_220"/>
          <p:cNvGraphicFramePr/>
          <p:nvPr>
            <p:extLst>
              <p:ext uri="{D42A27DB-BD31-4B8C-83A1-F6EECF244321}">
                <p14:modId xmlns:p14="http://schemas.microsoft.com/office/powerpoint/2010/main" val="2500263689"/>
              </p:ext>
            </p:extLst>
          </p:nvPr>
        </p:nvGraphicFramePr>
        <p:xfrm>
          <a:off x="854950" y="2089083"/>
          <a:ext cx="7542800" cy="2382714"/>
        </p:xfrm>
        <a:graphic>
          <a:graphicData uri="http://schemas.openxmlformats.org/drawingml/2006/table">
            <a:tbl>
              <a:tblPr>
                <a:noFill/>
                <a:tableStyleId>{11EAFEAD-4060-4D98-BFA4-0E3709CF5866}</a:tableStyleId>
              </a:tblPr>
              <a:tblGrid>
                <a:gridCol w="3771400">
                  <a:extLst>
                    <a:ext uri="{9D8B030D-6E8A-4147-A177-3AD203B41FA5}">
                      <a16:colId xmlns:a16="http://schemas.microsoft.com/office/drawing/2014/main" val="20000"/>
                    </a:ext>
                  </a:extLst>
                </a:gridCol>
                <a:gridCol w="3771400">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r>
                        <a:rPr lang="en-GB" sz="1600" dirty="0">
                          <a:solidFill>
                            <a:srgbClr val="00BC89"/>
                          </a:solidFill>
                          <a:latin typeface="Nunito Sans"/>
                          <a:ea typeface="Nunito Sans"/>
                          <a:cs typeface="Nunito Sans"/>
                          <a:sym typeface="Nunito Sans"/>
                        </a:rPr>
                        <a:t>Scatter graph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r>
                        <a:rPr lang="en-GB" sz="1600" dirty="0">
                          <a:solidFill>
                            <a:schemeClr val="dk1"/>
                          </a:solidFill>
                          <a:latin typeface="Nunito Sans"/>
                          <a:ea typeface="Nunito Sans"/>
                          <a:cs typeface="Nunito Sans"/>
                          <a:sym typeface="Nunito Sans"/>
                        </a:rPr>
                        <a:t>Pie chart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understand that a pie chart would represent the proportion of each variable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r>
                        <a:rPr lang="en-GB" sz="1600" dirty="0">
                          <a:solidFill>
                            <a:schemeClr val="dk1"/>
                          </a:solidFill>
                          <a:latin typeface="Nunito Sans"/>
                          <a:ea typeface="Nunito Sans"/>
                          <a:cs typeface="Nunito Sans"/>
                          <a:sym typeface="Nunito Sans"/>
                        </a:rPr>
                        <a:t>Dual bar chart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understand that a bar chart would represent total frequencies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rgbClr val="1C1C1C"/>
                          </a:solidFill>
                          <a:latin typeface="Nunito Sans"/>
                          <a:ea typeface="Nunito Sans"/>
                          <a:cs typeface="Nunito Sans"/>
                          <a:sym typeface="Nunito Sans"/>
                        </a:rPr>
                        <a:t>Line graph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does not understand that a line graph represents how one variable changes over time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2" name="Google Shape;308;g1e4d2f82526_0_181">
            <a:extLst>
              <a:ext uri="{FF2B5EF4-FFF2-40B4-BE49-F238E27FC236}">
                <a16:creationId xmlns:a16="http://schemas.microsoft.com/office/drawing/2014/main" id="{0B132658-DC3D-4F8F-2E88-AD041B8FA97A}"/>
              </a:ext>
            </a:extLst>
          </p:cNvPr>
          <p:cNvGraphicFramePr/>
          <p:nvPr>
            <p:extLst>
              <p:ext uri="{D42A27DB-BD31-4B8C-83A1-F6EECF244321}">
                <p14:modId xmlns:p14="http://schemas.microsoft.com/office/powerpoint/2010/main" val="4128241411"/>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a:t>
                      </a:r>
                      <a:r>
                        <a:rPr lang="en-US" sz="1600" b="0" dirty="0">
                          <a:solidFill>
                            <a:schemeClr val="dk1"/>
                          </a:solidFill>
                          <a:latin typeface="Nunito Sans"/>
                          <a:ea typeface="Nunito Sans"/>
                          <a:cs typeface="Nunito Sans"/>
                          <a:sym typeface="Nunito Sans"/>
                        </a:rPr>
                        <a:t>From these options, which type of diagram would be best used to represent the relationship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between two variables?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3" name="Google Shape;307;g1e4d2f82526_0_181">
            <a:extLst>
              <a:ext uri="{FF2B5EF4-FFF2-40B4-BE49-F238E27FC236}">
                <a16:creationId xmlns:a16="http://schemas.microsoft.com/office/drawing/2014/main" id="{A1A5ECBB-1063-DA37-F9C7-2F2A023DF47A}"/>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pic>
        <p:nvPicPr>
          <p:cNvPr id="3" name="Picture 2">
            <a:extLst>
              <a:ext uri="{FF2B5EF4-FFF2-40B4-BE49-F238E27FC236}">
                <a16:creationId xmlns:a16="http://schemas.microsoft.com/office/drawing/2014/main" id="{780F4B09-9E49-690C-7A23-9E431DB4126B}"/>
              </a:ext>
            </a:extLst>
          </p:cNvPr>
          <p:cNvPicPr>
            <a:picLocks noChangeAspect="1"/>
          </p:cNvPicPr>
          <p:nvPr/>
        </p:nvPicPr>
        <p:blipFill>
          <a:blip r:embed="rId3"/>
          <a:stretch>
            <a:fillRect/>
          </a:stretch>
        </p:blipFill>
        <p:spPr>
          <a:xfrm>
            <a:off x="963518" y="1653649"/>
            <a:ext cx="2980163" cy="2980163"/>
          </a:xfrm>
          <a:prstGeom prst="rect">
            <a:avLst/>
          </a:prstGeom>
        </p:spPr>
      </p:pic>
      <p:graphicFrame>
        <p:nvGraphicFramePr>
          <p:cNvPr id="2" name="Google Shape;308;g1e4d2f82526_0_181">
            <a:extLst>
              <a:ext uri="{FF2B5EF4-FFF2-40B4-BE49-F238E27FC236}">
                <a16:creationId xmlns:a16="http://schemas.microsoft.com/office/drawing/2014/main" id="{565DF517-D5A4-A3BA-6C5D-DBEAC6A18319}"/>
              </a:ext>
            </a:extLst>
          </p:cNvPr>
          <p:cNvGraphicFramePr/>
          <p:nvPr>
            <p:extLst>
              <p:ext uri="{D42A27DB-BD31-4B8C-83A1-F6EECF244321}">
                <p14:modId xmlns:p14="http://schemas.microsoft.com/office/powerpoint/2010/main" val="2030013290"/>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t>
                      </a:r>
                      <a:r>
                        <a:rPr lang="en-US" sz="1600" b="0" dirty="0">
                          <a:solidFill>
                            <a:schemeClr val="dk1"/>
                          </a:solidFill>
                          <a:latin typeface="Nunito Sans"/>
                          <a:ea typeface="Nunito Sans"/>
                          <a:cs typeface="Nunito Sans"/>
                          <a:sym typeface="Nunito Sans"/>
                        </a:rPr>
                        <a:t>This pie chart shows the results of a survey in which 240 participants were asked to give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their favourite type of TV show. How many chose comedy?</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9232E611-8D36-B461-9EEA-562DF6DA4CBA}"/>
                  </a:ext>
                </a:extLst>
              </p:cNvPr>
              <p:cNvGraphicFramePr/>
              <p:nvPr>
                <p:extLst>
                  <p:ext uri="{D42A27DB-BD31-4B8C-83A1-F6EECF244321}">
                    <p14:modId xmlns:p14="http://schemas.microsoft.com/office/powerpoint/2010/main" val="1692531629"/>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60 </m:t>
                              </m:r>
                            </m:oMath>
                          </a14:m>
                          <a:endParaRPr sz="14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300</m:t>
                              </m:r>
                              <m:r>
                                <a:rPr lang="en-GB" sz="1400" i="1" baseline="30000" dirty="0" smtClean="0">
                                  <a:solidFill>
                                    <a:schemeClr val="dk1"/>
                                  </a:solidFill>
                                  <a:latin typeface="Cambria Math" panose="02040503050406030204" pitchFamily="18" charset="0"/>
                                  <a:ea typeface="Cambria Math" panose="02040503050406030204" pitchFamily="18" charset="0"/>
                                  <a:cs typeface="Nunito"/>
                                  <a:sym typeface="Nunito"/>
                                </a:rPr>
                                <m:t>°</m:t>
                              </m:r>
                            </m:oMath>
                          </a14:m>
                          <a:r>
                            <a:rPr lang="en-GB" sz="1400" dirty="0">
                              <a:solidFill>
                                <a:schemeClr val="dk1"/>
                              </a:solidFill>
                              <a:latin typeface="Nunito"/>
                              <a:ea typeface="Nunito"/>
                              <a:cs typeface="Nunito"/>
                              <a:sym typeface="Nunito"/>
                            </a:rPr>
                            <a:t> as the numbers of degrees about a point</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75</m:t>
                              </m:r>
                            </m:oMath>
                          </a14:m>
                          <a:r>
                            <a:rPr lang="en-GB" sz="1400" dirty="0">
                              <a:solidFill>
                                <a:schemeClr val="dk1"/>
                              </a:solidFill>
                              <a:latin typeface="Nunito"/>
                              <a:ea typeface="Nunito"/>
                              <a:cs typeface="Nunito"/>
                              <a:sym typeface="Nunito"/>
                            </a:rPr>
                            <a:t> </a:t>
                          </a:r>
                          <a:endParaRPr sz="14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the angle size, not the category frequency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180</m:t>
                              </m:r>
                            </m:oMath>
                          </a14:m>
                          <a:r>
                            <a:rPr lang="en-GB" sz="1400" dirty="0">
                              <a:solidFill>
                                <a:schemeClr val="dk1"/>
                              </a:solidFill>
                              <a:latin typeface="Nunito"/>
                              <a:ea typeface="Nunito"/>
                              <a:cs typeface="Nunito"/>
                              <a:sym typeface="Nunito"/>
                            </a:rPr>
                            <a:t> </a:t>
                          </a:r>
                          <a:endParaRPr sz="14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calculated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75% </m:t>
                              </m:r>
                            </m:oMath>
                          </a14:m>
                          <a:r>
                            <a:rPr lang="en-GB" sz="1400" dirty="0">
                              <a:solidFill>
                                <a:schemeClr val="dk1"/>
                              </a:solidFill>
                              <a:latin typeface="Nunito"/>
                              <a:ea typeface="Nunito"/>
                              <a:cs typeface="Nunito"/>
                              <a:sym typeface="Nunito"/>
                            </a:rPr>
                            <a:t>of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240</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400" i="1" dirty="0" smtClean="0">
                                  <a:solidFill>
                                    <a:srgbClr val="00BC89"/>
                                  </a:solidFill>
                                  <a:latin typeface="Cambria Math" panose="02040503050406030204" pitchFamily="18" charset="0"/>
                                  <a:ea typeface="Nunito Sans"/>
                                  <a:cs typeface="Nunito Sans"/>
                                  <a:sym typeface="Nunito Sans"/>
                                </a:rPr>
                                <m:t>50</m:t>
                              </m:r>
                            </m:oMath>
                          </a14:m>
                          <a:r>
                            <a:rPr lang="en-GB" sz="1400" dirty="0">
                              <a:solidFill>
                                <a:srgbClr val="00BC89"/>
                              </a:solidFill>
                              <a:latin typeface="Nunito Sans"/>
                              <a:ea typeface="Nunito Sans"/>
                              <a:cs typeface="Nunito Sans"/>
                              <a:sym typeface="Nunito Sans"/>
                            </a:rPr>
                            <a:t> </a:t>
                          </a:r>
                          <a:endParaRPr sz="14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9232E611-8D36-B461-9EEA-562DF6DA4CBA}"/>
                  </a:ext>
                </a:extLst>
              </p:cNvPr>
              <p:cNvGraphicFramePr/>
              <p:nvPr>
                <p:extLst>
                  <p:ext uri="{D42A27DB-BD31-4B8C-83A1-F6EECF244321}">
                    <p14:modId xmlns:p14="http://schemas.microsoft.com/office/powerpoint/2010/main" val="1692531629"/>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
        <p:nvSpPr>
          <p:cNvPr id="5" name="Google Shape;307;g1e4d2f82526_0_181">
            <a:extLst>
              <a:ext uri="{FF2B5EF4-FFF2-40B4-BE49-F238E27FC236}">
                <a16:creationId xmlns:a16="http://schemas.microsoft.com/office/drawing/2014/main" id="{C94D03BF-8C14-B498-7BFC-05F938DA3E3F}"/>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pic>
        <p:nvPicPr>
          <p:cNvPr id="3" name="Picture 2">
            <a:extLst>
              <a:ext uri="{FF2B5EF4-FFF2-40B4-BE49-F238E27FC236}">
                <a16:creationId xmlns:a16="http://schemas.microsoft.com/office/drawing/2014/main" id="{EFD05BF3-AE99-48A3-B46D-BB72A3D4C841}"/>
              </a:ext>
            </a:extLst>
          </p:cNvPr>
          <p:cNvPicPr>
            <a:picLocks noChangeAspect="1"/>
          </p:cNvPicPr>
          <p:nvPr/>
        </p:nvPicPr>
        <p:blipFill>
          <a:blip r:embed="rId3"/>
          <a:stretch>
            <a:fillRect/>
          </a:stretch>
        </p:blipFill>
        <p:spPr>
          <a:xfrm>
            <a:off x="356503" y="1698172"/>
            <a:ext cx="1911722" cy="2154480"/>
          </a:xfrm>
          <a:prstGeom prst="rect">
            <a:avLst/>
          </a:prstGeom>
        </p:spPr>
      </p:pic>
      <p:pic>
        <p:nvPicPr>
          <p:cNvPr id="5" name="Picture 4">
            <a:extLst>
              <a:ext uri="{FF2B5EF4-FFF2-40B4-BE49-F238E27FC236}">
                <a16:creationId xmlns:a16="http://schemas.microsoft.com/office/drawing/2014/main" id="{91AC70E0-458D-DCE4-0773-D30CA11F1D24}"/>
              </a:ext>
            </a:extLst>
          </p:cNvPr>
          <p:cNvPicPr>
            <a:picLocks noChangeAspect="1"/>
          </p:cNvPicPr>
          <p:nvPr/>
        </p:nvPicPr>
        <p:blipFill>
          <a:blip r:embed="rId4"/>
          <a:stretch>
            <a:fillRect/>
          </a:stretch>
        </p:blipFill>
        <p:spPr>
          <a:xfrm>
            <a:off x="2362406" y="2369498"/>
            <a:ext cx="1911722" cy="2154481"/>
          </a:xfrm>
          <a:prstGeom prst="rect">
            <a:avLst/>
          </a:prstGeom>
        </p:spPr>
      </p:pic>
      <p:graphicFrame>
        <p:nvGraphicFramePr>
          <p:cNvPr id="2" name="Google Shape;308;g1e4d2f82526_0_181">
            <a:extLst>
              <a:ext uri="{FF2B5EF4-FFF2-40B4-BE49-F238E27FC236}">
                <a16:creationId xmlns:a16="http://schemas.microsoft.com/office/drawing/2014/main" id="{67E2346B-8AD3-9CC3-5519-CCA5542FDBD5}"/>
              </a:ext>
            </a:extLst>
          </p:cNvPr>
          <p:cNvGraphicFramePr/>
          <p:nvPr>
            <p:extLst>
              <p:ext uri="{D42A27DB-BD31-4B8C-83A1-F6EECF244321}">
                <p14:modId xmlns:p14="http://schemas.microsoft.com/office/powerpoint/2010/main" val="1409897410"/>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9) </a:t>
                      </a:r>
                      <a:r>
                        <a:rPr lang="en-US" sz="1600" b="0" dirty="0">
                          <a:solidFill>
                            <a:schemeClr val="dk1"/>
                          </a:solidFill>
                          <a:latin typeface="Nunito Sans"/>
                          <a:ea typeface="Nunito Sans"/>
                          <a:cs typeface="Nunito Sans"/>
                          <a:sym typeface="Nunito Sans"/>
                        </a:rPr>
                        <a:t>A student counts the numbers of different coloured counters in two jars, then represents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their results as pie charts. Which jar had the greatest quantity of blue counters?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6" name="Google Shape;414;g21c43135d4d_0_150">
            <a:extLst>
              <a:ext uri="{FF2B5EF4-FFF2-40B4-BE49-F238E27FC236}">
                <a16:creationId xmlns:a16="http://schemas.microsoft.com/office/drawing/2014/main" id="{E6898135-8169-1F94-FC9F-06505F526CA0}"/>
              </a:ext>
            </a:extLst>
          </p:cNvPr>
          <p:cNvGraphicFramePr/>
          <p:nvPr>
            <p:extLst>
              <p:ext uri="{D42A27DB-BD31-4B8C-83A1-F6EECF244321}">
                <p14:modId xmlns:p14="http://schemas.microsoft.com/office/powerpoint/2010/main" val="3516223406"/>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r>
                        <a:rPr lang="en-US" sz="1600" dirty="0">
                          <a:solidFill>
                            <a:schemeClr val="dk1"/>
                          </a:solidFill>
                          <a:latin typeface="Nunito Sans"/>
                          <a:ea typeface="Nunito Sans"/>
                          <a:cs typeface="Nunito Sans"/>
                          <a:sym typeface="Nunito Sans"/>
                        </a:rPr>
                        <a:t>Jar B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assumed that a larger proportion means a greater quantity</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r>
                        <a:rPr lang="en-US" sz="1600" dirty="0">
                          <a:solidFill>
                            <a:srgbClr val="00BC89"/>
                          </a:solidFill>
                          <a:latin typeface="Nunito Sans"/>
                          <a:ea typeface="Nunito Sans"/>
                          <a:cs typeface="Nunito Sans"/>
                          <a:sym typeface="Nunito Sans"/>
                        </a:rPr>
                        <a:t>Impossible to tell </a:t>
                      </a:r>
                    </a:p>
                    <a:p>
                      <a:pPr marL="0" marR="0" lvl="0" indent="0" algn="l" rtl="0">
                        <a:lnSpc>
                          <a:spcPct val="115000"/>
                        </a:lnSpc>
                        <a:spcBef>
                          <a:spcPts val="0"/>
                        </a:spcBef>
                        <a:spcAft>
                          <a:spcPts val="0"/>
                        </a:spcAft>
                        <a:buClr>
                          <a:srgbClr val="000000"/>
                        </a:buClr>
                        <a:buSzPts val="1600"/>
                        <a:buFont typeface="Arial"/>
                        <a:buNone/>
                      </a:pPr>
                      <a:r>
                        <a:rPr lang="en-US" sz="1400" dirty="0">
                          <a:solidFill>
                            <a:srgbClr val="00BC89"/>
                          </a:solidFill>
                          <a:latin typeface="Nunito Sans"/>
                          <a:ea typeface="Nunito Sans"/>
                          <a:cs typeface="Nunito Sans"/>
                          <a:sym typeface="Nunito Sans"/>
                        </a:rPr>
                        <a:t>Correct answer </a:t>
                      </a:r>
                      <a:endParaRPr lang="en-US"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r>
                        <a:rPr lang="en-US" sz="1600" dirty="0">
                          <a:solidFill>
                            <a:schemeClr val="dk1"/>
                          </a:solidFill>
                          <a:latin typeface="Nunito"/>
                          <a:ea typeface="Nunito"/>
                          <a:cs typeface="Nunito"/>
                          <a:sym typeface="Nunito"/>
                        </a:rPr>
                        <a:t>Jar A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lacks understanding of pie charts</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r>
                        <a:rPr lang="en-US" sz="1600" dirty="0">
                          <a:solidFill>
                            <a:srgbClr val="1C1C1C"/>
                          </a:solidFill>
                          <a:latin typeface="Nunito Sans"/>
                          <a:ea typeface="Nunito Sans"/>
                          <a:cs typeface="Nunito Sans"/>
                          <a:sym typeface="Nunito Sans"/>
                        </a:rPr>
                        <a:t>Both contain the same quantity </a:t>
                      </a:r>
                    </a:p>
                    <a:p>
                      <a:pPr marL="0" marR="0" lvl="0" indent="0" algn="l" rtl="0">
                        <a:lnSpc>
                          <a:spcPct val="115000"/>
                        </a:lnSpc>
                        <a:spcBef>
                          <a:spcPts val="0"/>
                        </a:spcBef>
                        <a:spcAft>
                          <a:spcPts val="0"/>
                        </a:spcAft>
                        <a:buClr>
                          <a:srgbClr val="000000"/>
                        </a:buClr>
                        <a:buSzPts val="1600"/>
                        <a:buFont typeface="Arial"/>
                        <a:buNone/>
                      </a:pPr>
                      <a:r>
                        <a:rPr lang="en-US" sz="1400" dirty="0">
                          <a:solidFill>
                            <a:srgbClr val="1C1C1C"/>
                          </a:solidFill>
                          <a:latin typeface="Nunito Sans"/>
                          <a:ea typeface="Nunito Sans"/>
                          <a:cs typeface="Nunito Sans"/>
                          <a:sym typeface="Nunito Sans"/>
                        </a:rPr>
                        <a:t>Student guessed without justification</a:t>
                      </a:r>
                      <a:endParaRPr lang="en-US"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7" name="Google Shape;307;g1e4d2f82526_0_181">
            <a:extLst>
              <a:ext uri="{FF2B5EF4-FFF2-40B4-BE49-F238E27FC236}">
                <a16:creationId xmlns:a16="http://schemas.microsoft.com/office/drawing/2014/main" id="{A64DF6D4-E935-F6BA-2F3E-78D31DF607EF}"/>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pic>
        <p:nvPicPr>
          <p:cNvPr id="3" name="Picture 2">
            <a:extLst>
              <a:ext uri="{FF2B5EF4-FFF2-40B4-BE49-F238E27FC236}">
                <a16:creationId xmlns:a16="http://schemas.microsoft.com/office/drawing/2014/main" id="{7EB65AD4-DBF5-185F-BAAC-05A0E5A16698}"/>
              </a:ext>
            </a:extLst>
          </p:cNvPr>
          <p:cNvPicPr>
            <a:picLocks noChangeAspect="1"/>
          </p:cNvPicPr>
          <p:nvPr/>
        </p:nvPicPr>
        <p:blipFill>
          <a:blip r:embed="rId3"/>
          <a:stretch>
            <a:fillRect/>
          </a:stretch>
        </p:blipFill>
        <p:spPr>
          <a:xfrm>
            <a:off x="749546" y="1454726"/>
            <a:ext cx="3107137" cy="3107137"/>
          </a:xfrm>
          <a:prstGeom prst="rect">
            <a:avLst/>
          </a:prstGeom>
        </p:spPr>
      </p:pic>
      <p:graphicFrame>
        <p:nvGraphicFramePr>
          <p:cNvPr id="2" name="Google Shape;308;g1e4d2f82526_0_181">
            <a:extLst>
              <a:ext uri="{FF2B5EF4-FFF2-40B4-BE49-F238E27FC236}">
                <a16:creationId xmlns:a16="http://schemas.microsoft.com/office/drawing/2014/main" id="{E13E7733-E6EB-45AF-E1A5-BDB639771CC9}"/>
              </a:ext>
            </a:extLst>
          </p:cNvPr>
          <p:cNvGraphicFramePr/>
          <p:nvPr>
            <p:extLst>
              <p:ext uri="{D42A27DB-BD31-4B8C-83A1-F6EECF244321}">
                <p14:modId xmlns:p14="http://schemas.microsoft.com/office/powerpoint/2010/main" val="344774531"/>
              </p:ext>
            </p:extLst>
          </p:nvPr>
        </p:nvGraphicFramePr>
        <p:xfrm>
          <a:off x="108044" y="862525"/>
          <a:ext cx="8882075" cy="33529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a:t>
                      </a:r>
                      <a:r>
                        <a:rPr lang="en-GB" sz="1600" b="0" dirty="0">
                          <a:solidFill>
                            <a:schemeClr val="dk1"/>
                          </a:solidFill>
                          <a:latin typeface="Nunito"/>
                          <a:ea typeface="Nunito"/>
                          <a:cs typeface="Nunito"/>
                          <a:sym typeface="Nunito"/>
                        </a:rPr>
                        <a:t>What type of relationship is represented by this scatter graph</a:t>
                      </a:r>
                      <a:r>
                        <a:rPr lang="en-GB" sz="1600" b="0" dirty="0">
                          <a:solidFill>
                            <a:schemeClr val="dk1"/>
                          </a:solidFill>
                          <a:latin typeface="Arial"/>
                          <a:ea typeface="Arial"/>
                          <a:cs typeface="Arial"/>
                          <a:sym typeface="Arial"/>
                        </a:rPr>
                        <a:t>?</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4" name="Google Shape;414;g21c43135d4d_0_150">
            <a:extLst>
              <a:ext uri="{FF2B5EF4-FFF2-40B4-BE49-F238E27FC236}">
                <a16:creationId xmlns:a16="http://schemas.microsoft.com/office/drawing/2014/main" id="{D59DB5CD-FBA2-4537-0B13-B39737BEE04B}"/>
              </a:ext>
            </a:extLst>
          </p:cNvPr>
          <p:cNvGraphicFramePr/>
          <p:nvPr>
            <p:extLst>
              <p:ext uri="{D42A27DB-BD31-4B8C-83A1-F6EECF244321}">
                <p14:modId xmlns:p14="http://schemas.microsoft.com/office/powerpoint/2010/main" val="191441097"/>
              </p:ext>
            </p:extLst>
          </p:nvPr>
        </p:nvGraphicFramePr>
        <p:xfrm>
          <a:off x="4702378" y="1421082"/>
          <a:ext cx="4182100" cy="318891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50751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r>
                        <a:rPr lang="en-GB" sz="1600" dirty="0">
                          <a:solidFill>
                            <a:schemeClr val="dk1"/>
                          </a:solidFill>
                          <a:latin typeface="Nunito Sans"/>
                          <a:ea typeface="Nunito Sans"/>
                          <a:cs typeface="Nunito Sans"/>
                          <a:sym typeface="Nunito Sans"/>
                        </a:rPr>
                        <a:t>Impossible to determine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assumed not knowing the variables means a relationship cannot be determined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r>
                        <a:rPr lang="en-GB" sz="1600" dirty="0">
                          <a:solidFill>
                            <a:schemeClr val="dk1"/>
                          </a:solidFill>
                          <a:latin typeface="Nunito"/>
                          <a:ea typeface="Nunito"/>
                          <a:cs typeface="Nunito"/>
                          <a:sym typeface="Nunito"/>
                        </a:rPr>
                        <a:t>Negative correlation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does not understand correlation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0788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r>
                        <a:rPr lang="en-GB" sz="1600" dirty="0">
                          <a:solidFill>
                            <a:schemeClr val="dk1"/>
                          </a:solidFill>
                          <a:latin typeface="Nunito"/>
                          <a:ea typeface="Nunito"/>
                          <a:cs typeface="Nunito"/>
                          <a:sym typeface="Nunito"/>
                        </a:rPr>
                        <a:t>Upward correlation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lacks knowledge of statistical language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r>
                        <a:rPr lang="en-GB" sz="1600" dirty="0">
                          <a:solidFill>
                            <a:srgbClr val="00BC89"/>
                          </a:solidFill>
                          <a:latin typeface="Nunito"/>
                          <a:ea typeface="Nunito"/>
                          <a:cs typeface="Nunito"/>
                          <a:sym typeface="Nunito"/>
                        </a:rPr>
                        <a:t>Strong positive correlation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5" name="Google Shape;307;g1e4d2f82526_0_181">
            <a:extLst>
              <a:ext uri="{FF2B5EF4-FFF2-40B4-BE49-F238E27FC236}">
                <a16:creationId xmlns:a16="http://schemas.microsoft.com/office/drawing/2014/main" id="{4C4036B5-44ED-1F89-7965-8A10347AE7FD}"/>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graphicFrame>
        <p:nvGraphicFramePr>
          <p:cNvPr id="385" name="Google Shape;385;g1e4d2f82526_0_248"/>
          <p:cNvGraphicFramePr/>
          <p:nvPr>
            <p:extLst>
              <p:ext uri="{D42A27DB-BD31-4B8C-83A1-F6EECF244321}">
                <p14:modId xmlns:p14="http://schemas.microsoft.com/office/powerpoint/2010/main" val="2276111469"/>
              </p:ext>
            </p:extLst>
          </p:nvPr>
        </p:nvGraphicFramePr>
        <p:xfrm>
          <a:off x="565113" y="2160225"/>
          <a:ext cx="7967950" cy="2346557"/>
        </p:xfrm>
        <a:graphic>
          <a:graphicData uri="http://schemas.openxmlformats.org/drawingml/2006/table">
            <a:tbl>
              <a:tblPr>
                <a:noFill/>
                <a:tableStyleId>{11EAFEAD-4060-4D98-BFA4-0E3709CF5866}</a:tableStyleId>
              </a:tblPr>
              <a:tblGrid>
                <a:gridCol w="3983975">
                  <a:extLst>
                    <a:ext uri="{9D8B030D-6E8A-4147-A177-3AD203B41FA5}">
                      <a16:colId xmlns:a16="http://schemas.microsoft.com/office/drawing/2014/main" val="20000"/>
                    </a:ext>
                  </a:extLst>
                </a:gridCol>
                <a:gridCol w="3983975">
                  <a:extLst>
                    <a:ext uri="{9D8B030D-6E8A-4147-A177-3AD203B41FA5}">
                      <a16:colId xmlns:a16="http://schemas.microsoft.com/office/drawing/2014/main" val="20001"/>
                    </a:ext>
                  </a:extLst>
                </a:gridCol>
              </a:tblGrid>
              <a:tr h="1155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r>
                        <a:rPr lang="en-GB" sz="1600" dirty="0">
                          <a:solidFill>
                            <a:srgbClr val="00BC89"/>
                          </a:solidFill>
                          <a:latin typeface="Nunito Sans"/>
                          <a:ea typeface="Nunito Sans"/>
                          <a:cs typeface="Nunito Sans"/>
                          <a:sym typeface="Nunito Sans"/>
                        </a:rPr>
                        <a:t>Bar chart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r>
                        <a:rPr lang="en-GB" sz="1600" dirty="0">
                          <a:solidFill>
                            <a:schemeClr val="dk1"/>
                          </a:solidFill>
                          <a:latin typeface="Nunito Sans"/>
                          <a:ea typeface="Nunito Sans"/>
                          <a:cs typeface="Nunito Sans"/>
                          <a:sym typeface="Nunito Sans"/>
                        </a:rPr>
                        <a:t>Pie chart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understand that a pie chart represents proportions, not the frequencies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13285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r>
                        <a:rPr lang="en-GB" sz="1600" dirty="0">
                          <a:solidFill>
                            <a:schemeClr val="dk1"/>
                          </a:solidFill>
                          <a:latin typeface="Nunito Sans"/>
                          <a:ea typeface="Nunito Sans"/>
                          <a:cs typeface="Nunito Sans"/>
                          <a:sym typeface="Nunito Sans"/>
                        </a:rPr>
                        <a:t>Scatter graph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understand that a scatter graph is used to represent continuous, bivariate data</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rgbClr val="1C1C1C"/>
                          </a:solidFill>
                          <a:latin typeface="Nunito Sans"/>
                          <a:ea typeface="Nunito Sans"/>
                          <a:cs typeface="Nunito Sans"/>
                          <a:sym typeface="Nunito Sans"/>
                        </a:rPr>
                        <a:t>Box plot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does not understand that a box plot is used to represent the key descriptive statistics of a continuous variable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2" name="Google Shape;308;g1e4d2f82526_0_181">
            <a:extLst>
              <a:ext uri="{FF2B5EF4-FFF2-40B4-BE49-F238E27FC236}">
                <a16:creationId xmlns:a16="http://schemas.microsoft.com/office/drawing/2014/main" id="{9B0A5C49-0DDF-D043-F684-EFFE709245B9}"/>
              </a:ext>
            </a:extLst>
          </p:cNvPr>
          <p:cNvGraphicFramePr/>
          <p:nvPr>
            <p:extLst>
              <p:ext uri="{D42A27DB-BD31-4B8C-83A1-F6EECF244321}">
                <p14:modId xmlns:p14="http://schemas.microsoft.com/office/powerpoint/2010/main" val="3206126122"/>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11) </a:t>
                      </a:r>
                      <a:r>
                        <a:rPr lang="en-US" sz="1600" b="0" dirty="0">
                          <a:solidFill>
                            <a:schemeClr val="dk1"/>
                          </a:solidFill>
                          <a:latin typeface="Nunito Sans"/>
                          <a:ea typeface="Nunito Sans"/>
                          <a:cs typeface="Nunito Sans"/>
                          <a:sym typeface="Nunito Sans"/>
                        </a:rPr>
                        <a:t>Which of the following options would be best used to represent frequencies of categorical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data?</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3" name="Google Shape;307;g1e4d2f82526_0_181">
            <a:extLst>
              <a:ext uri="{FF2B5EF4-FFF2-40B4-BE49-F238E27FC236}">
                <a16:creationId xmlns:a16="http://schemas.microsoft.com/office/drawing/2014/main" id="{3B3A925F-CF35-6586-5E91-2E33EBF12ED4}"/>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g1e4d2f82526_0_17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graphicFrame>
        <p:nvGraphicFramePr>
          <p:cNvPr id="300" name="Google Shape;300;g1e4d2f82526_0_174"/>
          <p:cNvGraphicFramePr/>
          <p:nvPr/>
        </p:nvGraphicFramePr>
        <p:xfrm>
          <a:off x="108044" y="862525"/>
          <a:ext cx="8882075" cy="3948950"/>
        </p:xfrm>
        <a:graphic>
          <a:graphicData uri="http://schemas.openxmlformats.org/drawingml/2006/table">
            <a:tbl>
              <a:tblPr firstRow="1" bandRow="1">
                <a:noFill/>
                <a:tableStyleId>{808F6F39-DDDE-48CA-B3A2-13F38BAAE78C}</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5">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 Some primary school children were asked to name their favourite colour of the rainbow.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How many children were surveyed?</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25800">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04E4959E-7556-EDDC-FBE0-E2FD6AC08626}"/>
                  </a:ext>
                </a:extLst>
              </p:cNvPr>
              <p:cNvGraphicFramePr/>
              <p:nvPr>
                <p:extLst>
                  <p:ext uri="{D42A27DB-BD31-4B8C-83A1-F6EECF244321}">
                    <p14:modId xmlns:p14="http://schemas.microsoft.com/office/powerpoint/2010/main" val="2200252305"/>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42</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9</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38</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34</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04E4959E-7556-EDDC-FBE0-E2FD6AC08626}"/>
                  </a:ext>
                </a:extLst>
              </p:cNvPr>
              <p:cNvGraphicFramePr/>
              <p:nvPr>
                <p:extLst>
                  <p:ext uri="{D42A27DB-BD31-4B8C-83A1-F6EECF244321}">
                    <p14:modId xmlns:p14="http://schemas.microsoft.com/office/powerpoint/2010/main" val="2200252305"/>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pic>
        <p:nvPicPr>
          <p:cNvPr id="4" name="Picture 3">
            <a:extLst>
              <a:ext uri="{FF2B5EF4-FFF2-40B4-BE49-F238E27FC236}">
                <a16:creationId xmlns:a16="http://schemas.microsoft.com/office/drawing/2014/main" id="{3EFDB88E-2B9A-2AE6-B193-25348720F225}"/>
              </a:ext>
            </a:extLst>
          </p:cNvPr>
          <p:cNvPicPr>
            <a:picLocks noChangeAspect="1"/>
          </p:cNvPicPr>
          <p:nvPr/>
        </p:nvPicPr>
        <p:blipFill>
          <a:blip r:embed="rId4"/>
          <a:stretch>
            <a:fillRect/>
          </a:stretch>
        </p:blipFill>
        <p:spPr>
          <a:xfrm>
            <a:off x="259522" y="1894614"/>
            <a:ext cx="4203788" cy="2386361"/>
          </a:xfrm>
          <a:prstGeom prst="rect">
            <a:avLst/>
          </a:prstGeom>
        </p:spPr>
      </p:pic>
    </p:spTree>
    <p:extLst>
      <p:ext uri="{BB962C8B-B14F-4D97-AF65-F5344CB8AC3E}">
        <p14:creationId xmlns:p14="http://schemas.microsoft.com/office/powerpoint/2010/main" val="25892065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pic>
        <p:nvPicPr>
          <p:cNvPr id="3" name="Picture 2">
            <a:extLst>
              <a:ext uri="{FF2B5EF4-FFF2-40B4-BE49-F238E27FC236}">
                <a16:creationId xmlns:a16="http://schemas.microsoft.com/office/drawing/2014/main" id="{7AB96743-BDB9-C302-A112-9FF5D3A11420}"/>
              </a:ext>
            </a:extLst>
          </p:cNvPr>
          <p:cNvPicPr>
            <a:picLocks noChangeAspect="1"/>
          </p:cNvPicPr>
          <p:nvPr/>
        </p:nvPicPr>
        <p:blipFill>
          <a:blip r:embed="rId3"/>
          <a:stretch>
            <a:fillRect/>
          </a:stretch>
        </p:blipFill>
        <p:spPr>
          <a:xfrm>
            <a:off x="259522" y="1698172"/>
            <a:ext cx="4263265" cy="2726225"/>
          </a:xfrm>
          <a:prstGeom prst="rect">
            <a:avLst/>
          </a:prstGeom>
        </p:spPr>
      </p:pic>
      <p:graphicFrame>
        <p:nvGraphicFramePr>
          <p:cNvPr id="2" name="Google Shape;308;g1e4d2f82526_0_181">
            <a:extLst>
              <a:ext uri="{FF2B5EF4-FFF2-40B4-BE49-F238E27FC236}">
                <a16:creationId xmlns:a16="http://schemas.microsoft.com/office/drawing/2014/main" id="{16FB4D65-AA3A-4F18-626D-2DFBCB6B641E}"/>
              </a:ext>
            </a:extLst>
          </p:cNvPr>
          <p:cNvGraphicFramePr/>
          <p:nvPr>
            <p:extLst>
              <p:ext uri="{D42A27DB-BD31-4B8C-83A1-F6EECF244321}">
                <p14:modId xmlns:p14="http://schemas.microsoft.com/office/powerpoint/2010/main" val="3936536413"/>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12) </a:t>
                      </a:r>
                      <a:r>
                        <a:rPr lang="en-US" sz="1600" b="0" dirty="0">
                          <a:solidFill>
                            <a:schemeClr val="dk1"/>
                          </a:solidFill>
                          <a:latin typeface="Nunito Sans"/>
                          <a:ea typeface="Nunito Sans"/>
                          <a:cs typeface="Nunito Sans"/>
                          <a:sym typeface="Nunito Sans"/>
                        </a:rPr>
                        <a:t>A shopkeeper records how many umbrellas they sell each month.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Which two months had the same number of umbrella sales?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6" name="Google Shape;414;g21c43135d4d_0_150">
            <a:extLst>
              <a:ext uri="{FF2B5EF4-FFF2-40B4-BE49-F238E27FC236}">
                <a16:creationId xmlns:a16="http://schemas.microsoft.com/office/drawing/2014/main" id="{FD35D7AE-B74A-8FBC-195B-1CD2645AE8E1}"/>
              </a:ext>
            </a:extLst>
          </p:cNvPr>
          <p:cNvGraphicFramePr/>
          <p:nvPr>
            <p:extLst>
              <p:ext uri="{D42A27DB-BD31-4B8C-83A1-F6EECF244321}">
                <p14:modId xmlns:p14="http://schemas.microsoft.com/office/powerpoint/2010/main" val="1895640179"/>
              </p:ext>
            </p:extLst>
          </p:nvPr>
        </p:nvGraphicFramePr>
        <p:xfrm>
          <a:off x="4702378" y="1698172"/>
          <a:ext cx="4182100" cy="2943546"/>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r>
                        <a:rPr lang="en-US" sz="1600" dirty="0">
                          <a:solidFill>
                            <a:schemeClr val="dk1"/>
                          </a:solidFill>
                          <a:latin typeface="Nunito Sans"/>
                          <a:ea typeface="Nunito Sans"/>
                          <a:cs typeface="Nunito Sans"/>
                          <a:sym typeface="Nunito Sans"/>
                        </a:rPr>
                        <a:t>January and December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did not compare first and last data points correctly</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r>
                        <a:rPr lang="en-US" sz="1600" dirty="0">
                          <a:solidFill>
                            <a:schemeClr val="dk1"/>
                          </a:solidFill>
                          <a:latin typeface="Nunito Sans"/>
                          <a:ea typeface="Nunito Sans"/>
                          <a:cs typeface="Nunito Sans"/>
                          <a:sym typeface="Nunito Sans"/>
                        </a:rPr>
                        <a:t>May and October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did not use the chart scale accurately</a:t>
                      </a:r>
                      <a:endParaRPr lang="en-US"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r>
                        <a:rPr lang="en-US" sz="1600" dirty="0">
                          <a:solidFill>
                            <a:schemeClr val="dk1"/>
                          </a:solidFill>
                          <a:latin typeface="Nunito Sans"/>
                          <a:ea typeface="Nunito Sans"/>
                          <a:cs typeface="Nunito Sans"/>
                          <a:sym typeface="Nunito Sans"/>
                        </a:rPr>
                        <a:t>February and March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chose the months with the highest sales</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r>
                        <a:rPr lang="en-US" sz="1600" dirty="0">
                          <a:solidFill>
                            <a:srgbClr val="00BC89"/>
                          </a:solidFill>
                          <a:latin typeface="Nunito Sans"/>
                          <a:ea typeface="Nunito Sans"/>
                          <a:cs typeface="Nunito Sans"/>
                          <a:sym typeface="Nunito Sans"/>
                        </a:rPr>
                        <a:t>April and September</a:t>
                      </a:r>
                    </a:p>
                    <a:p>
                      <a:pPr marL="0" marR="0" lvl="0" indent="0" algn="l" rtl="0">
                        <a:lnSpc>
                          <a:spcPct val="115000"/>
                        </a:lnSpc>
                        <a:spcBef>
                          <a:spcPts val="0"/>
                        </a:spcBef>
                        <a:spcAft>
                          <a:spcPts val="0"/>
                        </a:spcAft>
                        <a:buClr>
                          <a:srgbClr val="000000"/>
                        </a:buClr>
                        <a:buSzPts val="1600"/>
                        <a:buFont typeface="Arial"/>
                        <a:buNone/>
                      </a:pPr>
                      <a:r>
                        <a:rPr lang="en-US" sz="1400" dirty="0">
                          <a:solidFill>
                            <a:srgbClr val="00BC89"/>
                          </a:solidFill>
                          <a:latin typeface="Nunito Sans"/>
                          <a:ea typeface="Nunito Sans"/>
                          <a:cs typeface="Nunito Sans"/>
                          <a:sym typeface="Nunito Sans"/>
                        </a:rPr>
                        <a:t>Correct answer</a:t>
                      </a:r>
                      <a:endParaRPr lang="en-US"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7" name="Google Shape;307;g1e4d2f82526_0_181">
            <a:extLst>
              <a:ext uri="{FF2B5EF4-FFF2-40B4-BE49-F238E27FC236}">
                <a16:creationId xmlns:a16="http://schemas.microsoft.com/office/drawing/2014/main" id="{C8D7C167-2F76-52C0-15A0-7BCCF295363D}"/>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pic>
        <p:nvPicPr>
          <p:cNvPr id="3" name="Picture 2">
            <a:extLst>
              <a:ext uri="{FF2B5EF4-FFF2-40B4-BE49-F238E27FC236}">
                <a16:creationId xmlns:a16="http://schemas.microsoft.com/office/drawing/2014/main" id="{11B7CD78-88AE-2B76-1C86-878E22EC1CA5}"/>
              </a:ext>
            </a:extLst>
          </p:cNvPr>
          <p:cNvPicPr>
            <a:picLocks noChangeAspect="1"/>
          </p:cNvPicPr>
          <p:nvPr/>
        </p:nvPicPr>
        <p:blipFill>
          <a:blip r:embed="rId3"/>
          <a:stretch>
            <a:fillRect/>
          </a:stretch>
        </p:blipFill>
        <p:spPr>
          <a:xfrm>
            <a:off x="574285" y="1556525"/>
            <a:ext cx="3758629" cy="2758068"/>
          </a:xfrm>
          <a:prstGeom prst="rect">
            <a:avLst/>
          </a:prstGeom>
        </p:spPr>
      </p:pic>
      <p:graphicFrame>
        <p:nvGraphicFramePr>
          <p:cNvPr id="2" name="Google Shape;308;g1e4d2f82526_0_181">
            <a:extLst>
              <a:ext uri="{FF2B5EF4-FFF2-40B4-BE49-F238E27FC236}">
                <a16:creationId xmlns:a16="http://schemas.microsoft.com/office/drawing/2014/main" id="{42B2292D-A94C-4616-36F8-975B62E31DAC}"/>
              </a:ext>
            </a:extLst>
          </p:cNvPr>
          <p:cNvGraphicFramePr/>
          <p:nvPr>
            <p:extLst>
              <p:ext uri="{D42A27DB-BD31-4B8C-83A1-F6EECF244321}">
                <p14:modId xmlns:p14="http://schemas.microsoft.com/office/powerpoint/2010/main" val="3094201864"/>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13) </a:t>
                      </a:r>
                      <a:r>
                        <a:rPr lang="en-US" sz="1600" b="0" dirty="0">
                          <a:solidFill>
                            <a:schemeClr val="dk1"/>
                          </a:solidFill>
                          <a:latin typeface="Nunito Sans"/>
                          <a:ea typeface="Nunito Sans"/>
                          <a:cs typeface="Nunito Sans"/>
                          <a:sym typeface="Nunito Sans"/>
                        </a:rPr>
                        <a:t>The distribution of scores in a spelling test are represented in a bar chart.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What was the mean score in the spelling test for class 7A?</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8E86E605-1F7D-72E4-531F-655354D9A9D9}"/>
                  </a:ext>
                </a:extLst>
              </p:cNvPr>
              <p:cNvGraphicFramePr/>
              <p:nvPr>
                <p:extLst>
                  <p:ext uri="{D42A27DB-BD31-4B8C-83A1-F6EECF244321}">
                    <p14:modId xmlns:p14="http://schemas.microsoft.com/office/powerpoint/2010/main" val="91779836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7</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gave the modal score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7.68</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midpoint of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6</m:t>
                              </m:r>
                            </m:oMath>
                          </a14:m>
                          <a:r>
                            <a:rPr lang="en-GB" sz="1400" dirty="0">
                              <a:solidFill>
                                <a:schemeClr val="dk1"/>
                              </a:solidFill>
                              <a:latin typeface="Nunito"/>
                              <a:ea typeface="Nunito"/>
                              <a:cs typeface="Nunito"/>
                              <a:sym typeface="Nunito"/>
                            </a:rPr>
                            <a:t> and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10</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7.5</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made a guess based on the shape of the distribution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8E86E605-1F7D-72E4-531F-655354D9A9D9}"/>
                  </a:ext>
                </a:extLst>
              </p:cNvPr>
              <p:cNvGraphicFramePr/>
              <p:nvPr>
                <p:extLst>
                  <p:ext uri="{D42A27DB-BD31-4B8C-83A1-F6EECF244321}">
                    <p14:modId xmlns:p14="http://schemas.microsoft.com/office/powerpoint/2010/main" val="91779836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
        <p:nvSpPr>
          <p:cNvPr id="5" name="Google Shape;307;g1e4d2f82526_0_181">
            <a:extLst>
              <a:ext uri="{FF2B5EF4-FFF2-40B4-BE49-F238E27FC236}">
                <a16:creationId xmlns:a16="http://schemas.microsoft.com/office/drawing/2014/main" id="{21245439-61BA-F74C-7C93-76C0A86A2036}"/>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pic>
        <p:nvPicPr>
          <p:cNvPr id="3" name="Picture 2">
            <a:extLst>
              <a:ext uri="{FF2B5EF4-FFF2-40B4-BE49-F238E27FC236}">
                <a16:creationId xmlns:a16="http://schemas.microsoft.com/office/drawing/2014/main" id="{EE738EA6-968A-B0B4-8B6B-7CC30485F4C8}"/>
              </a:ext>
            </a:extLst>
          </p:cNvPr>
          <p:cNvPicPr>
            <a:picLocks noChangeAspect="1"/>
          </p:cNvPicPr>
          <p:nvPr/>
        </p:nvPicPr>
        <p:blipFill rotWithShape="1">
          <a:blip r:embed="rId3"/>
          <a:srcRect r="41269" b="-2189"/>
          <a:stretch/>
        </p:blipFill>
        <p:spPr>
          <a:xfrm>
            <a:off x="259522" y="1663846"/>
            <a:ext cx="3323676" cy="2363221"/>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7AFF2006-AFC4-5E27-2BA6-3070994F944F}"/>
                  </a:ext>
                </a:extLst>
              </p:cNvPr>
              <p:cNvGraphicFramePr/>
              <p:nvPr>
                <p:extLst>
                  <p:ext uri="{D42A27DB-BD31-4B8C-83A1-F6EECF244321}">
                    <p14:modId xmlns:p14="http://schemas.microsoft.com/office/powerpoint/2010/main" val="193126382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correct leaf position, but did not include the stem</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27</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modal age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28</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r>
                            <a:rPr lang="en-GB" sz="1400" dirty="0">
                              <a:solidFill>
                                <a:srgbClr val="00BC89"/>
                              </a:solidFill>
                              <a:latin typeface="Nunito"/>
                              <a:ea typeface="Nunito"/>
                              <a:cs typeface="Nunito"/>
                              <a:sym typeface="Nunito"/>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32.5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midpoint of minimum and maximum ages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7AFF2006-AFC4-5E27-2BA6-3070994F944F}"/>
                  </a:ext>
                </a:extLst>
              </p:cNvPr>
              <p:cNvGraphicFramePr/>
              <p:nvPr>
                <p:extLst>
                  <p:ext uri="{D42A27DB-BD31-4B8C-83A1-F6EECF244321}">
                    <p14:modId xmlns:p14="http://schemas.microsoft.com/office/powerpoint/2010/main" val="1931263821"/>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B541B6D9-2FCC-9B66-0EDA-36970E8BED4D}"/>
              </a:ext>
            </a:extLst>
          </p:cNvPr>
          <p:cNvGraphicFramePr/>
          <p:nvPr>
            <p:extLst>
              <p:ext uri="{D42A27DB-BD31-4B8C-83A1-F6EECF244321}">
                <p14:modId xmlns:p14="http://schemas.microsoft.com/office/powerpoint/2010/main" val="1320596956"/>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14) </a:t>
                      </a:r>
                      <a:r>
                        <a:rPr lang="en-US" sz="1600" b="0" dirty="0">
                          <a:solidFill>
                            <a:schemeClr val="dk1"/>
                          </a:solidFill>
                          <a:latin typeface="Nunito"/>
                          <a:ea typeface="Nunito"/>
                          <a:cs typeface="Nunito"/>
                          <a:sym typeface="Nunito"/>
                        </a:rPr>
                        <a:t>This stem and leaf diagram represents the ages of participants in a karate session.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What is the median age of a participant?</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pic>
        <p:nvPicPr>
          <p:cNvPr id="5" name="Picture 4">
            <a:extLst>
              <a:ext uri="{FF2B5EF4-FFF2-40B4-BE49-F238E27FC236}">
                <a16:creationId xmlns:a16="http://schemas.microsoft.com/office/drawing/2014/main" id="{BCC5F9B3-1C3B-D9D3-C4CB-ECB648A71735}"/>
              </a:ext>
            </a:extLst>
          </p:cNvPr>
          <p:cNvPicPr>
            <a:picLocks noChangeAspect="1"/>
          </p:cNvPicPr>
          <p:nvPr/>
        </p:nvPicPr>
        <p:blipFill rotWithShape="1">
          <a:blip r:embed="rId3"/>
          <a:srcRect l="61669" t="76943"/>
          <a:stretch/>
        </p:blipFill>
        <p:spPr>
          <a:xfrm>
            <a:off x="1514229" y="4097741"/>
            <a:ext cx="2316553" cy="569441"/>
          </a:xfrm>
          <a:prstGeom prst="rect">
            <a:avLst/>
          </a:prstGeom>
        </p:spPr>
      </p:pic>
      <p:sp>
        <p:nvSpPr>
          <p:cNvPr id="6" name="Google Shape;307;g1e4d2f82526_0_181">
            <a:extLst>
              <a:ext uri="{FF2B5EF4-FFF2-40B4-BE49-F238E27FC236}">
                <a16:creationId xmlns:a16="http://schemas.microsoft.com/office/drawing/2014/main" id="{8F20BC28-35A3-980C-5632-4DC4510AEB4B}"/>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pic>
        <p:nvPicPr>
          <p:cNvPr id="3" name="Picture 2">
            <a:extLst>
              <a:ext uri="{FF2B5EF4-FFF2-40B4-BE49-F238E27FC236}">
                <a16:creationId xmlns:a16="http://schemas.microsoft.com/office/drawing/2014/main" id="{2F9BCD7B-5636-B1FE-8E4B-B3C73697CE41}"/>
              </a:ext>
            </a:extLst>
          </p:cNvPr>
          <p:cNvPicPr>
            <a:picLocks noChangeAspect="1"/>
          </p:cNvPicPr>
          <p:nvPr/>
        </p:nvPicPr>
        <p:blipFill>
          <a:blip r:embed="rId3"/>
          <a:stretch>
            <a:fillRect/>
          </a:stretch>
        </p:blipFill>
        <p:spPr>
          <a:xfrm>
            <a:off x="959569" y="1645750"/>
            <a:ext cx="2988062" cy="2988062"/>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1A99B852-24E8-C6E9-FA6B-6AE5457C1D43}"/>
                  </a:ext>
                </a:extLst>
              </p:cNvPr>
              <p:cNvGraphicFramePr/>
              <p:nvPr>
                <p:extLst>
                  <p:ext uri="{D42A27DB-BD31-4B8C-83A1-F6EECF244321}">
                    <p14:modId xmlns:p14="http://schemas.microsoft.com/office/powerpoint/2010/main" val="696044064"/>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100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gave the angle size for dance music</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80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400</m:t>
                              </m:r>
                              <m:r>
                                <a:rPr lang="en-GB" sz="1400" i="1" baseline="30000" dirty="0" smtClean="0">
                                  <a:solidFill>
                                    <a:schemeClr val="dk1"/>
                                  </a:solidFill>
                                  <a:latin typeface="Cambria Math" panose="02040503050406030204" pitchFamily="18" charset="0"/>
                                  <a:ea typeface="Cambria Math" panose="02040503050406030204" pitchFamily="18" charset="0"/>
                                  <a:cs typeface="Nunito Sans"/>
                                  <a:sym typeface="Nunito Sans"/>
                                </a:rPr>
                                <m:t>°</m:t>
                              </m:r>
                            </m:oMath>
                          </a14:m>
                          <a:r>
                            <a:rPr lang="en-GB" sz="1400" dirty="0">
                              <a:solidFill>
                                <a:schemeClr val="dk1"/>
                              </a:solidFill>
                              <a:latin typeface="Nunito Sans"/>
                              <a:ea typeface="Nunito Sans"/>
                              <a:cs typeface="Nunito Sans"/>
                              <a:sym typeface="Nunito Sans"/>
                            </a:rPr>
                            <a:t> for degrees in a full turn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72 </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2000 </m:t>
                              </m:r>
                            </m:oMath>
                          </a14:m>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multiplied the angle size by frequency represented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1A99B852-24E8-C6E9-FA6B-6AE5457C1D43}"/>
                  </a:ext>
                </a:extLst>
              </p:cNvPr>
              <p:cNvGraphicFramePr/>
              <p:nvPr>
                <p:extLst>
                  <p:ext uri="{D42A27DB-BD31-4B8C-83A1-F6EECF244321}">
                    <p14:modId xmlns:p14="http://schemas.microsoft.com/office/powerpoint/2010/main" val="696044064"/>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2107E96F-DA24-0D4D-A7D6-B01BBD36CE7C}"/>
              </a:ext>
            </a:extLst>
          </p:cNvPr>
          <p:cNvGraphicFramePr/>
          <p:nvPr>
            <p:extLst>
              <p:ext uri="{D42A27DB-BD31-4B8C-83A1-F6EECF244321}">
                <p14:modId xmlns:p14="http://schemas.microsoft.com/office/powerpoint/2010/main" val="1440922004"/>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15) </a:t>
                      </a:r>
                      <a:r>
                        <a:rPr lang="en-US" sz="1600" b="0" dirty="0">
                          <a:solidFill>
                            <a:schemeClr val="dk1"/>
                          </a:solidFill>
                          <a:latin typeface="Nunito Sans"/>
                          <a:ea typeface="Nunito Sans"/>
                          <a:cs typeface="Nunito Sans"/>
                          <a:sym typeface="Nunito Sans"/>
                        </a:rPr>
                        <a:t>The results of a survey about favourite music genre are represented in a pie chart.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Given that 20 people chose dance music, how many people were surveyed?</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5" name="Google Shape;307;g1e4d2f82526_0_181">
            <a:extLst>
              <a:ext uri="{FF2B5EF4-FFF2-40B4-BE49-F238E27FC236}">
                <a16:creationId xmlns:a16="http://schemas.microsoft.com/office/drawing/2014/main" id="{5EB9DC46-36C2-20B5-6A31-AC10A61BB9E1}"/>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pic>
        <p:nvPicPr>
          <p:cNvPr id="3" name="Picture 2">
            <a:extLst>
              <a:ext uri="{FF2B5EF4-FFF2-40B4-BE49-F238E27FC236}">
                <a16:creationId xmlns:a16="http://schemas.microsoft.com/office/drawing/2014/main" id="{4C92DB8B-5350-BBD1-FDFD-73F1DE176985}"/>
              </a:ext>
            </a:extLst>
          </p:cNvPr>
          <p:cNvPicPr>
            <a:picLocks noChangeAspect="1"/>
          </p:cNvPicPr>
          <p:nvPr/>
        </p:nvPicPr>
        <p:blipFill rotWithShape="1">
          <a:blip r:embed="rId3"/>
          <a:srcRect r="40011"/>
          <a:stretch/>
        </p:blipFill>
        <p:spPr>
          <a:xfrm>
            <a:off x="259522" y="1698172"/>
            <a:ext cx="3695951" cy="2126976"/>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F0AB8A43-A818-5FE1-DE96-ADF19E85FC4B}"/>
                  </a:ext>
                </a:extLst>
              </p:cNvPr>
              <p:cNvGraphicFramePr/>
              <p:nvPr>
                <p:extLst>
                  <p:ext uri="{D42A27DB-BD31-4B8C-83A1-F6EECF244321}">
                    <p14:modId xmlns:p14="http://schemas.microsoft.com/office/powerpoint/2010/main" val="2575031859"/>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174</m:t>
                              </m:r>
                              <m:r>
                                <a:rPr lang="en-GB" sz="1600" i="1" dirty="0" smtClean="0">
                                  <a:solidFill>
                                    <a:srgbClr val="00BC89"/>
                                  </a:solidFill>
                                  <a:latin typeface="Cambria Math" panose="02040503050406030204" pitchFamily="18" charset="0"/>
                                  <a:ea typeface="Nunito"/>
                                  <a:cs typeface="Nunito"/>
                                  <a:sym typeface="Nunito"/>
                                </a:rPr>
                                <m:t>𝑐𝑚</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r>
                            <a:rPr lang="en-GB" sz="1400" dirty="0">
                              <a:solidFill>
                                <a:srgbClr val="00BC89"/>
                              </a:solidFill>
                              <a:latin typeface="Nunito"/>
                              <a:ea typeface="Nunito"/>
                              <a:cs typeface="Nunito"/>
                              <a:sym typeface="Nunito"/>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180</m:t>
                              </m:r>
                              <m:r>
                                <a:rPr lang="en-GB" sz="1600" i="1" dirty="0" smtClean="0">
                                  <a:solidFill>
                                    <a:schemeClr val="dk1"/>
                                  </a:solidFill>
                                  <a:latin typeface="Cambria Math" panose="02040503050406030204" pitchFamily="18" charset="0"/>
                                  <a:ea typeface="Nunito"/>
                                  <a:cs typeface="Nunito"/>
                                  <a:sym typeface="Nunito"/>
                                </a:rPr>
                                <m:t>𝑐𝑚</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the median height</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188</m:t>
                              </m:r>
                              <m:r>
                                <a:rPr lang="en-GB" sz="1600" i="1" dirty="0" smtClean="0">
                                  <a:solidFill>
                                    <a:schemeClr val="dk1"/>
                                  </a:solidFill>
                                  <a:latin typeface="Cambria Math" panose="02040503050406030204" pitchFamily="18" charset="0"/>
                                  <a:ea typeface="Nunito"/>
                                  <a:cs typeface="Nunito"/>
                                  <a:sym typeface="Nunito"/>
                                </a:rPr>
                                <m:t>𝑐𝑚</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the height corresponding to the largest value in the row with most leaves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185</m:t>
                              </m:r>
                              <m:r>
                                <a:rPr lang="en-GB" sz="1600" i="1" dirty="0" smtClean="0">
                                  <a:solidFill>
                                    <a:schemeClr val="dk1"/>
                                  </a:solidFill>
                                  <a:latin typeface="Cambria Math" panose="02040503050406030204" pitchFamily="18" charset="0"/>
                                  <a:ea typeface="Nunito"/>
                                  <a:cs typeface="Nunito"/>
                                  <a:sym typeface="Nunito"/>
                                </a:rPr>
                                <m:t>𝑐𝑚</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the height corresponding to the middle value in the row with most leaves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F0AB8A43-A818-5FE1-DE96-ADF19E85FC4B}"/>
                  </a:ext>
                </a:extLst>
              </p:cNvPr>
              <p:cNvGraphicFramePr/>
              <p:nvPr>
                <p:extLst>
                  <p:ext uri="{D42A27DB-BD31-4B8C-83A1-F6EECF244321}">
                    <p14:modId xmlns:p14="http://schemas.microsoft.com/office/powerpoint/2010/main" val="2575031859"/>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E5F6A469-9CF1-0E72-78E1-3822F15D083B}"/>
              </a:ext>
            </a:extLst>
          </p:cNvPr>
          <p:cNvGraphicFramePr/>
          <p:nvPr>
            <p:extLst>
              <p:ext uri="{D42A27DB-BD31-4B8C-83A1-F6EECF244321}">
                <p14:modId xmlns:p14="http://schemas.microsoft.com/office/powerpoint/2010/main" val="1544410118"/>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16) </a:t>
                      </a:r>
                      <a:r>
                        <a:rPr lang="en-US" sz="1600" b="0" dirty="0">
                          <a:solidFill>
                            <a:schemeClr val="dk1"/>
                          </a:solidFill>
                          <a:latin typeface="Nunito"/>
                          <a:ea typeface="Nunito"/>
                          <a:cs typeface="Nunito"/>
                          <a:sym typeface="Nunito"/>
                        </a:rPr>
                        <a:t>This stem and leaf plot represents the heights of a squad of rugby players.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What is the modal height for a rugby player in this squad?</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pic>
        <p:nvPicPr>
          <p:cNvPr id="5" name="Picture 4">
            <a:extLst>
              <a:ext uri="{FF2B5EF4-FFF2-40B4-BE49-F238E27FC236}">
                <a16:creationId xmlns:a16="http://schemas.microsoft.com/office/drawing/2014/main" id="{0E3C6EC9-3954-630E-28AF-DB7CDD4DCCB0}"/>
              </a:ext>
            </a:extLst>
          </p:cNvPr>
          <p:cNvPicPr>
            <a:picLocks noChangeAspect="1"/>
          </p:cNvPicPr>
          <p:nvPr/>
        </p:nvPicPr>
        <p:blipFill rotWithShape="1">
          <a:blip r:embed="rId3"/>
          <a:srcRect l="61030" t="74555"/>
          <a:stretch/>
        </p:blipFill>
        <p:spPr>
          <a:xfrm>
            <a:off x="1634836" y="4080365"/>
            <a:ext cx="2382982" cy="537149"/>
          </a:xfrm>
          <a:prstGeom prst="rect">
            <a:avLst/>
          </a:prstGeom>
        </p:spPr>
      </p:pic>
      <p:sp>
        <p:nvSpPr>
          <p:cNvPr id="6" name="Google Shape;307;g1e4d2f82526_0_181">
            <a:extLst>
              <a:ext uri="{FF2B5EF4-FFF2-40B4-BE49-F238E27FC236}">
                <a16:creationId xmlns:a16="http://schemas.microsoft.com/office/drawing/2014/main" id="{EEED55B8-A9C2-E684-9293-3B299E1FEED8}"/>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pic>
        <p:nvPicPr>
          <p:cNvPr id="3" name="Picture 2">
            <a:extLst>
              <a:ext uri="{FF2B5EF4-FFF2-40B4-BE49-F238E27FC236}">
                <a16:creationId xmlns:a16="http://schemas.microsoft.com/office/drawing/2014/main" id="{0F255CB3-F23C-CADB-01EB-D28A1A05A5BC}"/>
              </a:ext>
            </a:extLst>
          </p:cNvPr>
          <p:cNvPicPr>
            <a:picLocks noChangeAspect="1"/>
          </p:cNvPicPr>
          <p:nvPr/>
        </p:nvPicPr>
        <p:blipFill>
          <a:blip r:embed="rId3"/>
          <a:stretch>
            <a:fillRect/>
          </a:stretch>
        </p:blipFill>
        <p:spPr>
          <a:xfrm>
            <a:off x="259522" y="1773890"/>
            <a:ext cx="4272084" cy="2661424"/>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F46F8795-EFBD-838C-78C2-5622849138E7}"/>
                  </a:ext>
                </a:extLst>
              </p:cNvPr>
              <p:cNvGraphicFramePr/>
              <p:nvPr>
                <p:extLst>
                  <p:ext uri="{D42A27DB-BD31-4B8C-83A1-F6EECF244321}">
                    <p14:modId xmlns:p14="http://schemas.microsoft.com/office/powerpoint/2010/main" val="3339897317"/>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87</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the nearest data point to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80</m:t>
                              </m:r>
                            </m:oMath>
                          </a14:m>
                          <a:r>
                            <a:rPr lang="en-GB" sz="1400" dirty="0">
                              <a:solidFill>
                                <a:schemeClr val="dk1"/>
                              </a:solidFill>
                              <a:latin typeface="Nunito Sans"/>
                              <a:ea typeface="Nunito Sans"/>
                              <a:cs typeface="Nunito Sans"/>
                              <a:sym typeface="Nunito Sans"/>
                            </a:rPr>
                            <a:t> for chemistry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76</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the axes in the wrong order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84</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80</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ignored the line of best fit and stated the same score as chemistry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F46F8795-EFBD-838C-78C2-5622849138E7}"/>
                  </a:ext>
                </a:extLst>
              </p:cNvPr>
              <p:cNvGraphicFramePr/>
              <p:nvPr>
                <p:extLst>
                  <p:ext uri="{D42A27DB-BD31-4B8C-83A1-F6EECF244321}">
                    <p14:modId xmlns:p14="http://schemas.microsoft.com/office/powerpoint/2010/main" val="3339897317"/>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308;g1e4d2f82526_0_181">
                <a:extLst>
                  <a:ext uri="{FF2B5EF4-FFF2-40B4-BE49-F238E27FC236}">
                    <a16:creationId xmlns:a16="http://schemas.microsoft.com/office/drawing/2014/main" id="{68F3CD8E-A2D9-979B-BFF7-5E0F7DE400E0}"/>
                  </a:ext>
                </a:extLst>
              </p:cNvPr>
              <p:cNvGraphicFramePr/>
              <p:nvPr>
                <p:extLst>
                  <p:ext uri="{D42A27DB-BD31-4B8C-83A1-F6EECF244321}">
                    <p14:modId xmlns:p14="http://schemas.microsoft.com/office/powerpoint/2010/main" val="2273665139"/>
                  </p:ext>
                </p:extLst>
              </p:nvPr>
            </p:nvGraphicFramePr>
            <p:xfrm>
              <a:off x="108044" y="862525"/>
              <a:ext cx="8882075" cy="669681"/>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17) </a:t>
                          </a:r>
                          <a:r>
                            <a:rPr lang="en-US" sz="1600" b="0" dirty="0">
                              <a:solidFill>
                                <a:schemeClr val="dk1"/>
                              </a:solidFill>
                              <a:latin typeface="Nunito Sans"/>
                              <a:ea typeface="Nunito Sans"/>
                              <a:cs typeface="Nunito Sans"/>
                              <a:sym typeface="Nunito Sans"/>
                            </a:rPr>
                            <a:t>Use this scatter graph and line of best fit to estimate the score in biology if a student scores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80</m:t>
                              </m:r>
                            </m:oMath>
                          </a14:m>
                          <a:r>
                            <a:rPr lang="en-US" sz="1600" b="0" dirty="0">
                              <a:solidFill>
                                <a:schemeClr val="dk1"/>
                              </a:solidFill>
                              <a:latin typeface="Nunito Sans"/>
                              <a:ea typeface="Nunito Sans"/>
                              <a:cs typeface="Nunito Sans"/>
                              <a:sym typeface="Nunito Sans"/>
                            </a:rPr>
                            <a:t> in chemistry:</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308;g1e4d2f82526_0_181">
                <a:extLst>
                  <a:ext uri="{FF2B5EF4-FFF2-40B4-BE49-F238E27FC236}">
                    <a16:creationId xmlns:a16="http://schemas.microsoft.com/office/drawing/2014/main" id="{68F3CD8E-A2D9-979B-BFF7-5E0F7DE400E0}"/>
                  </a:ext>
                </a:extLst>
              </p:cNvPr>
              <p:cNvGraphicFramePr/>
              <p:nvPr>
                <p:extLst>
                  <p:ext uri="{D42A27DB-BD31-4B8C-83A1-F6EECF244321}">
                    <p14:modId xmlns:p14="http://schemas.microsoft.com/office/powerpoint/2010/main" val="2273665139"/>
                  </p:ext>
                </p:extLst>
              </p:nvPr>
            </p:nvGraphicFramePr>
            <p:xfrm>
              <a:off x="108044" y="862525"/>
              <a:ext cx="8882075" cy="669681"/>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6696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5"/>
                          <a:stretch>
                            <a:fillRect l="-69" t="-1802" r="-137" b="-11712"/>
                          </a:stretch>
                        </a:blipFill>
                      </a:tcPr>
                    </a:tc>
                    <a:extLst>
                      <a:ext uri="{0D108BD9-81ED-4DB2-BD59-A6C34878D82A}">
                        <a16:rowId xmlns:a16="http://schemas.microsoft.com/office/drawing/2014/main" val="10000"/>
                      </a:ext>
                    </a:extLst>
                  </a:tr>
                </a:tbl>
              </a:graphicData>
            </a:graphic>
          </p:graphicFrame>
        </mc:Fallback>
      </mc:AlternateContent>
      <p:sp>
        <p:nvSpPr>
          <p:cNvPr id="5" name="Google Shape;307;g1e4d2f82526_0_181">
            <a:extLst>
              <a:ext uri="{FF2B5EF4-FFF2-40B4-BE49-F238E27FC236}">
                <a16:creationId xmlns:a16="http://schemas.microsoft.com/office/drawing/2014/main" id="{4449A7DB-B073-333E-E3F6-36706758838A}"/>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graphicFrame>
        <p:nvGraphicFramePr>
          <p:cNvPr id="439" name="Google Shape;439;g1e4d2f82526_0_296"/>
          <p:cNvGraphicFramePr/>
          <p:nvPr>
            <p:extLst>
              <p:ext uri="{D42A27DB-BD31-4B8C-83A1-F6EECF244321}">
                <p14:modId xmlns:p14="http://schemas.microsoft.com/office/powerpoint/2010/main" val="2453580640"/>
              </p:ext>
            </p:extLst>
          </p:nvPr>
        </p:nvGraphicFramePr>
        <p:xfrm>
          <a:off x="108044" y="862525"/>
          <a:ext cx="8882075" cy="33529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5586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18) </a:t>
                      </a:r>
                      <a:r>
                        <a:rPr lang="en-GB" sz="1600" b="0" dirty="0">
                          <a:solidFill>
                            <a:schemeClr val="dk1"/>
                          </a:solidFill>
                          <a:latin typeface="Nunito"/>
                          <a:ea typeface="Nunito"/>
                          <a:cs typeface="Nunito"/>
                          <a:sym typeface="Nunito"/>
                        </a:rPr>
                        <a:t>Which scatter graph represents negative correlation?</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pic>
        <p:nvPicPr>
          <p:cNvPr id="3" name="Picture 2">
            <a:extLst>
              <a:ext uri="{FF2B5EF4-FFF2-40B4-BE49-F238E27FC236}">
                <a16:creationId xmlns:a16="http://schemas.microsoft.com/office/drawing/2014/main" id="{251B70B3-0DDA-03B3-DDC5-3869482107CF}"/>
              </a:ext>
            </a:extLst>
          </p:cNvPr>
          <p:cNvPicPr>
            <a:picLocks noChangeAspect="1"/>
          </p:cNvPicPr>
          <p:nvPr/>
        </p:nvPicPr>
        <p:blipFill rotWithShape="1">
          <a:blip r:embed="rId3"/>
          <a:srcRect r="77880"/>
          <a:stretch/>
        </p:blipFill>
        <p:spPr>
          <a:xfrm>
            <a:off x="648186" y="1295755"/>
            <a:ext cx="1478486" cy="1698597"/>
          </a:xfrm>
          <a:prstGeom prst="rect">
            <a:avLst/>
          </a:prstGeom>
        </p:spPr>
      </p:pic>
      <p:pic>
        <p:nvPicPr>
          <p:cNvPr id="2" name="Picture 1">
            <a:extLst>
              <a:ext uri="{FF2B5EF4-FFF2-40B4-BE49-F238E27FC236}">
                <a16:creationId xmlns:a16="http://schemas.microsoft.com/office/drawing/2014/main" id="{CFF8E8FA-FD17-0B72-9145-C8914D65BF59}"/>
              </a:ext>
            </a:extLst>
          </p:cNvPr>
          <p:cNvPicPr>
            <a:picLocks noChangeAspect="1"/>
          </p:cNvPicPr>
          <p:nvPr/>
        </p:nvPicPr>
        <p:blipFill rotWithShape="1">
          <a:blip r:embed="rId3"/>
          <a:srcRect l="52226" r="25655"/>
          <a:stretch/>
        </p:blipFill>
        <p:spPr>
          <a:xfrm>
            <a:off x="648186" y="3078577"/>
            <a:ext cx="1478487" cy="1698597"/>
          </a:xfrm>
          <a:prstGeom prst="rect">
            <a:avLst/>
          </a:prstGeom>
        </p:spPr>
      </p:pic>
      <p:graphicFrame>
        <p:nvGraphicFramePr>
          <p:cNvPr id="4" name="Google Shape;414;g21c43135d4d_0_150">
            <a:extLst>
              <a:ext uri="{FF2B5EF4-FFF2-40B4-BE49-F238E27FC236}">
                <a16:creationId xmlns:a16="http://schemas.microsoft.com/office/drawing/2014/main" id="{38682FA5-2655-02A6-C787-EB7B892FECA4}"/>
              </a:ext>
            </a:extLst>
          </p:cNvPr>
          <p:cNvGraphicFramePr/>
          <p:nvPr>
            <p:extLst>
              <p:ext uri="{D42A27DB-BD31-4B8C-83A1-F6EECF244321}">
                <p14:modId xmlns:p14="http://schemas.microsoft.com/office/powerpoint/2010/main" val="3481469459"/>
              </p:ext>
            </p:extLst>
          </p:nvPr>
        </p:nvGraphicFramePr>
        <p:xfrm>
          <a:off x="4702378" y="1440872"/>
          <a:ext cx="4182100" cy="31929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592308">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chose a nonlinear relationship</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B</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thinks a lack of vertical change means negative correlation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600631">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C</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confused no correlation with negative correlation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D</a:t>
                      </a: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5" name="Picture 4">
            <a:extLst>
              <a:ext uri="{FF2B5EF4-FFF2-40B4-BE49-F238E27FC236}">
                <a16:creationId xmlns:a16="http://schemas.microsoft.com/office/drawing/2014/main" id="{14D75990-667A-09BA-01EE-80806936BFFA}"/>
              </a:ext>
            </a:extLst>
          </p:cNvPr>
          <p:cNvPicPr>
            <a:picLocks noChangeAspect="1"/>
          </p:cNvPicPr>
          <p:nvPr/>
        </p:nvPicPr>
        <p:blipFill rotWithShape="1">
          <a:blip r:embed="rId3"/>
          <a:srcRect l="25655" r="52226"/>
          <a:stretch/>
        </p:blipFill>
        <p:spPr>
          <a:xfrm>
            <a:off x="2453599" y="1295754"/>
            <a:ext cx="1478486" cy="1698597"/>
          </a:xfrm>
          <a:prstGeom prst="rect">
            <a:avLst/>
          </a:prstGeom>
        </p:spPr>
      </p:pic>
      <p:pic>
        <p:nvPicPr>
          <p:cNvPr id="6" name="Picture 5">
            <a:extLst>
              <a:ext uri="{FF2B5EF4-FFF2-40B4-BE49-F238E27FC236}">
                <a16:creationId xmlns:a16="http://schemas.microsoft.com/office/drawing/2014/main" id="{CEAF7115-B5D2-D1A0-BBB9-9C174E9654BF}"/>
              </a:ext>
            </a:extLst>
          </p:cNvPr>
          <p:cNvPicPr>
            <a:picLocks noChangeAspect="1"/>
          </p:cNvPicPr>
          <p:nvPr/>
        </p:nvPicPr>
        <p:blipFill rotWithShape="1">
          <a:blip r:embed="rId3"/>
          <a:srcRect l="77880"/>
          <a:stretch/>
        </p:blipFill>
        <p:spPr>
          <a:xfrm>
            <a:off x="2453600" y="3080024"/>
            <a:ext cx="1478486" cy="1698597"/>
          </a:xfrm>
          <a:prstGeom prst="rect">
            <a:avLst/>
          </a:prstGeom>
        </p:spPr>
      </p:pic>
      <p:sp>
        <p:nvSpPr>
          <p:cNvPr id="7" name="Google Shape;307;g1e4d2f82526_0_181">
            <a:extLst>
              <a:ext uri="{FF2B5EF4-FFF2-40B4-BE49-F238E27FC236}">
                <a16:creationId xmlns:a16="http://schemas.microsoft.com/office/drawing/2014/main" id="{5F3111EE-43C1-9C3A-0B9D-AA6D2140D90D}"/>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pic>
        <p:nvPicPr>
          <p:cNvPr id="3" name="Picture 2">
            <a:extLst>
              <a:ext uri="{FF2B5EF4-FFF2-40B4-BE49-F238E27FC236}">
                <a16:creationId xmlns:a16="http://schemas.microsoft.com/office/drawing/2014/main" id="{9063A9D3-D953-AB7B-7AEA-C2C85DE2C4C1}"/>
              </a:ext>
            </a:extLst>
          </p:cNvPr>
          <p:cNvPicPr>
            <a:picLocks noChangeAspect="1"/>
          </p:cNvPicPr>
          <p:nvPr/>
        </p:nvPicPr>
        <p:blipFill>
          <a:blip r:embed="rId3"/>
          <a:stretch>
            <a:fillRect/>
          </a:stretch>
        </p:blipFill>
        <p:spPr>
          <a:xfrm>
            <a:off x="304738" y="2201566"/>
            <a:ext cx="4136885" cy="1244119"/>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3F91B781-F404-4FCB-57BD-E38625381368}"/>
                  </a:ext>
                </a:extLst>
              </p:cNvPr>
              <p:cNvGraphicFramePr/>
              <p:nvPr>
                <p:extLst>
                  <p:ext uri="{D42A27DB-BD31-4B8C-83A1-F6EECF244321}">
                    <p14:modId xmlns:p14="http://schemas.microsoft.com/office/powerpoint/2010/main" val="3098786124"/>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46 </m:t>
                              </m:r>
                              <m:r>
                                <a:rPr lang="en-GB" sz="1600" i="1" dirty="0" smtClean="0">
                                  <a:solidFill>
                                    <a:schemeClr val="dk1"/>
                                  </a:solidFill>
                                  <a:latin typeface="Cambria Math" panose="02040503050406030204" pitchFamily="18" charset="0"/>
                                  <a:ea typeface="Nunito"/>
                                  <a:cs typeface="Nunito"/>
                                  <a:sym typeface="Nunito"/>
                                </a:rPr>
                                <m:t>𝑐𝑚</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the value for the lower quartile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52 </m:t>
                              </m:r>
                              <m:r>
                                <a:rPr lang="en-GB" sz="1600" i="1" dirty="0" smtClean="0">
                                  <a:solidFill>
                                    <a:srgbClr val="00BC89"/>
                                  </a:solidFill>
                                  <a:latin typeface="Cambria Math" panose="02040503050406030204" pitchFamily="18" charset="0"/>
                                  <a:ea typeface="Nunito"/>
                                  <a:cs typeface="Nunito"/>
                                  <a:sym typeface="Nunito"/>
                                </a:rPr>
                                <m:t>𝑐𝑚</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54 </m:t>
                              </m:r>
                              <m:r>
                                <a:rPr lang="en-GB" sz="1600" i="1" dirty="0" smtClean="0">
                                  <a:solidFill>
                                    <a:schemeClr val="dk1"/>
                                  </a:solidFill>
                                  <a:latin typeface="Cambria Math" panose="02040503050406030204" pitchFamily="18" charset="0"/>
                                  <a:ea typeface="Nunito"/>
                                  <a:cs typeface="Nunito"/>
                                  <a:sym typeface="Nunito"/>
                                </a:rPr>
                                <m:t>𝑐𝑚</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midpoint of the data set</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62 </m:t>
                              </m:r>
                              <m:r>
                                <a:rPr lang="en-GB" sz="1600" i="1" dirty="0" smtClean="0">
                                  <a:solidFill>
                                    <a:schemeClr val="dk1"/>
                                  </a:solidFill>
                                  <a:latin typeface="Cambria Math" panose="02040503050406030204" pitchFamily="18" charset="0"/>
                                  <a:ea typeface="Nunito"/>
                                  <a:cs typeface="Nunito"/>
                                  <a:sym typeface="Nunito"/>
                                </a:rPr>
                                <m:t>𝑐𝑚</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the value for the upper quartile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3F91B781-F404-4FCB-57BD-E38625381368}"/>
                  </a:ext>
                </a:extLst>
              </p:cNvPr>
              <p:cNvGraphicFramePr/>
              <p:nvPr>
                <p:extLst>
                  <p:ext uri="{D42A27DB-BD31-4B8C-83A1-F6EECF244321}">
                    <p14:modId xmlns:p14="http://schemas.microsoft.com/office/powerpoint/2010/main" val="3098786124"/>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DEED7C7F-F38E-3BA7-9055-939381631B73}"/>
              </a:ext>
            </a:extLst>
          </p:cNvPr>
          <p:cNvGraphicFramePr/>
          <p:nvPr>
            <p:extLst>
              <p:ext uri="{D42A27DB-BD31-4B8C-83A1-F6EECF244321}">
                <p14:modId xmlns:p14="http://schemas.microsoft.com/office/powerpoint/2010/main" val="1421089368"/>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19) </a:t>
                      </a:r>
                      <a:r>
                        <a:rPr lang="en-US" sz="1600" b="0" dirty="0">
                          <a:solidFill>
                            <a:schemeClr val="dk1"/>
                          </a:solidFill>
                          <a:latin typeface="Nunito"/>
                          <a:ea typeface="Nunito"/>
                          <a:cs typeface="Nunito"/>
                          <a:sym typeface="Nunito"/>
                        </a:rPr>
                        <a:t>The heights of plants in a field are recorded and the results represented using a box plot.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What is the median height of these plants?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5" name="Google Shape;307;g1e4d2f82526_0_181">
            <a:extLst>
              <a:ext uri="{FF2B5EF4-FFF2-40B4-BE49-F238E27FC236}">
                <a16:creationId xmlns:a16="http://schemas.microsoft.com/office/drawing/2014/main" id="{58D7CFA8-F97C-B399-2208-F76A6F69CA54}"/>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pic>
        <p:nvPicPr>
          <p:cNvPr id="3" name="Picture 2">
            <a:extLst>
              <a:ext uri="{FF2B5EF4-FFF2-40B4-BE49-F238E27FC236}">
                <a16:creationId xmlns:a16="http://schemas.microsoft.com/office/drawing/2014/main" id="{B3ED79CE-6BD8-AAF6-8454-911460BA92E5}"/>
              </a:ext>
            </a:extLst>
          </p:cNvPr>
          <p:cNvPicPr>
            <a:picLocks noChangeAspect="1"/>
          </p:cNvPicPr>
          <p:nvPr/>
        </p:nvPicPr>
        <p:blipFill>
          <a:blip r:embed="rId3"/>
          <a:stretch>
            <a:fillRect/>
          </a:stretch>
        </p:blipFill>
        <p:spPr>
          <a:xfrm>
            <a:off x="259522" y="1757416"/>
            <a:ext cx="4267692" cy="2675408"/>
          </a:xfrm>
          <a:prstGeom prst="rect">
            <a:avLst/>
          </a:prstGeom>
        </p:spPr>
      </p:pic>
      <p:graphicFrame>
        <p:nvGraphicFramePr>
          <p:cNvPr id="2" name="Google Shape;414;g21c43135d4d_0_150">
            <a:extLst>
              <a:ext uri="{FF2B5EF4-FFF2-40B4-BE49-F238E27FC236}">
                <a16:creationId xmlns:a16="http://schemas.microsoft.com/office/drawing/2014/main" id="{FB28BE6C-1A7E-EEB8-ADB2-15652BAF883A}"/>
              </a:ext>
            </a:extLst>
          </p:cNvPr>
          <p:cNvGraphicFramePr/>
          <p:nvPr>
            <p:extLst>
              <p:ext uri="{D42A27DB-BD31-4B8C-83A1-F6EECF244321}">
                <p14:modId xmlns:p14="http://schemas.microsoft.com/office/powerpoint/2010/main" val="2890727103"/>
              </p:ext>
            </p:extLst>
          </p:nvPr>
        </p:nvGraphicFramePr>
        <p:xfrm>
          <a:off x="4702378" y="1362635"/>
          <a:ext cx="4182100" cy="336417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63605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selected the minimum for both variables. This point is consistent with the trend, so not an outlier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B</a:t>
                      </a: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63605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C</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selected the point that exhibits variation from the trend, but is not an outlier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D</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selected the maximum for both variables. This point is consistent with the trend, so not an outlier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4" name="Google Shape;308;g1e4d2f82526_0_181">
            <a:extLst>
              <a:ext uri="{FF2B5EF4-FFF2-40B4-BE49-F238E27FC236}">
                <a16:creationId xmlns:a16="http://schemas.microsoft.com/office/drawing/2014/main" id="{E2F62A5F-6C77-8C9E-9996-04F37669DFDD}"/>
              </a:ext>
            </a:extLst>
          </p:cNvPr>
          <p:cNvGraphicFramePr/>
          <p:nvPr>
            <p:extLst>
              <p:ext uri="{D42A27DB-BD31-4B8C-83A1-F6EECF244321}">
                <p14:modId xmlns:p14="http://schemas.microsoft.com/office/powerpoint/2010/main" val="2434642954"/>
              </p:ext>
            </p:extLst>
          </p:nvPr>
        </p:nvGraphicFramePr>
        <p:xfrm>
          <a:off x="108044" y="862525"/>
          <a:ext cx="8882075" cy="33529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20) </a:t>
                      </a:r>
                      <a:r>
                        <a:rPr lang="en-GB" sz="1600" b="0" dirty="0">
                          <a:solidFill>
                            <a:schemeClr val="dk1"/>
                          </a:solidFill>
                          <a:latin typeface="Nunito"/>
                          <a:ea typeface="Nunito"/>
                          <a:cs typeface="Nunito"/>
                          <a:sym typeface="Nunito"/>
                        </a:rPr>
                        <a:t>Which data point should be considered an outlier?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5" name="Google Shape;307;g1e4d2f82526_0_181">
            <a:extLst>
              <a:ext uri="{FF2B5EF4-FFF2-40B4-BE49-F238E27FC236}">
                <a16:creationId xmlns:a16="http://schemas.microsoft.com/office/drawing/2014/main" id="{D13A1A67-D44B-9D53-E0C1-2F9FCEB169FC}"/>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graphicFrame>
        <p:nvGraphicFramePr>
          <p:cNvPr id="463" name="Google Shape;463;g1e4d2f82526_0_317"/>
          <p:cNvGraphicFramePr/>
          <p:nvPr>
            <p:extLst>
              <p:ext uri="{D42A27DB-BD31-4B8C-83A1-F6EECF244321}">
                <p14:modId xmlns:p14="http://schemas.microsoft.com/office/powerpoint/2010/main" val="3253408544"/>
              </p:ext>
            </p:extLst>
          </p:nvPr>
        </p:nvGraphicFramePr>
        <p:xfrm>
          <a:off x="108044" y="862525"/>
          <a:ext cx="8882075" cy="3948950"/>
        </p:xfrm>
        <a:graphic>
          <a:graphicData uri="http://schemas.openxmlformats.org/drawingml/2006/table">
            <a:tbl>
              <a:tblPr firstRow="1" bandRow="1">
                <a:noFill/>
                <a:tableStyleId>{808F6F39-DDDE-48CA-B3A2-13F38BAAE78C}</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5">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21) </a:t>
                      </a:r>
                      <a:r>
                        <a:rPr lang="en-GB" sz="1600" b="0" dirty="0">
                          <a:solidFill>
                            <a:schemeClr val="dk1"/>
                          </a:solidFill>
                          <a:latin typeface="Nunito"/>
                          <a:ea typeface="Nunito"/>
                          <a:cs typeface="Nunito"/>
                          <a:sym typeface="Nunito"/>
                        </a:rPr>
                        <a:t>The mass of the cargo pallets in a truck are recorded and the results represented using a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box plot. What is the range of the mass?</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25800">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pic>
        <p:nvPicPr>
          <p:cNvPr id="3" name="Picture 2">
            <a:extLst>
              <a:ext uri="{FF2B5EF4-FFF2-40B4-BE49-F238E27FC236}">
                <a16:creationId xmlns:a16="http://schemas.microsoft.com/office/drawing/2014/main" id="{1DF9199A-C68A-0405-7E14-546DC287F000}"/>
              </a:ext>
            </a:extLst>
          </p:cNvPr>
          <p:cNvPicPr>
            <a:picLocks noChangeAspect="1"/>
          </p:cNvPicPr>
          <p:nvPr/>
        </p:nvPicPr>
        <p:blipFill>
          <a:blip r:embed="rId3"/>
          <a:stretch>
            <a:fillRect/>
          </a:stretch>
        </p:blipFill>
        <p:spPr>
          <a:xfrm>
            <a:off x="189291" y="2306308"/>
            <a:ext cx="4252332" cy="1278838"/>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8D96C2D9-6DC0-41D8-AD78-0EEF72C2265B}"/>
                  </a:ext>
                </a:extLst>
              </p:cNvPr>
              <p:cNvGraphicFramePr/>
              <p:nvPr>
                <p:extLst>
                  <p:ext uri="{D42A27DB-BD31-4B8C-83A1-F6EECF244321}">
                    <p14:modId xmlns:p14="http://schemas.microsoft.com/office/powerpoint/2010/main" val="65523540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725</m:t>
                              </m:r>
                              <m:r>
                                <a:rPr lang="en-GB" sz="1600" i="1" dirty="0" smtClean="0">
                                  <a:solidFill>
                                    <a:schemeClr val="dk1"/>
                                  </a:solidFill>
                                  <a:latin typeface="Cambria Math" panose="02040503050406030204" pitchFamily="18" charset="0"/>
                                  <a:ea typeface="Nunito"/>
                                  <a:cs typeface="Nunito"/>
                                  <a:sym typeface="Nunito"/>
                                </a:rPr>
                                <m:t>𝑘𝑔</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the maximum mass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375</m:t>
                              </m:r>
                              <m:r>
                                <a:rPr lang="en-GB" sz="1600" i="1" dirty="0" smtClean="0">
                                  <a:solidFill>
                                    <a:srgbClr val="00BC89"/>
                                  </a:solidFill>
                                  <a:latin typeface="Cambria Math" panose="02040503050406030204" pitchFamily="18" charset="0"/>
                                  <a:ea typeface="Nunito"/>
                                  <a:cs typeface="Nunito"/>
                                  <a:sym typeface="Nunito"/>
                                </a:rPr>
                                <m:t>𝑘𝑔</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150</m:t>
                              </m:r>
                              <m:r>
                                <a:rPr lang="en-GB" sz="1600" i="1" dirty="0" smtClean="0">
                                  <a:solidFill>
                                    <a:schemeClr val="dk1"/>
                                  </a:solidFill>
                                  <a:latin typeface="Cambria Math" panose="02040503050406030204" pitchFamily="18" charset="0"/>
                                  <a:ea typeface="Nunito"/>
                                  <a:cs typeface="Nunito"/>
                                  <a:sym typeface="Nunito"/>
                                </a:rPr>
                                <m:t>𝑘𝑔</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confused range and interquartile range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370</m:t>
                              </m:r>
                              <m:r>
                                <a:rPr lang="en-GB" sz="1600" i="1" dirty="0" smtClean="0">
                                  <a:solidFill>
                                    <a:schemeClr val="dk1"/>
                                  </a:solidFill>
                                  <a:latin typeface="Cambria Math" panose="02040503050406030204" pitchFamily="18" charset="0"/>
                                  <a:ea typeface="Nunito"/>
                                  <a:cs typeface="Nunito"/>
                                  <a:sym typeface="Nunito"/>
                                </a:rPr>
                                <m:t>𝑘𝑔</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read scale incorrectly, taking max value as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720</m:t>
                              </m:r>
                              <m:r>
                                <a:rPr lang="en-GB" sz="1400" i="1" dirty="0" smtClean="0">
                                  <a:solidFill>
                                    <a:schemeClr val="dk1"/>
                                  </a:solidFill>
                                  <a:latin typeface="Cambria Math" panose="02040503050406030204" pitchFamily="18" charset="0"/>
                                  <a:ea typeface="Nunito"/>
                                  <a:cs typeface="Nunito"/>
                                  <a:sym typeface="Nunito"/>
                                </a:rPr>
                                <m:t>𝑘𝑔</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8D96C2D9-6DC0-41D8-AD78-0EEF72C2265B}"/>
                  </a:ext>
                </a:extLst>
              </p:cNvPr>
              <p:cNvGraphicFramePr/>
              <p:nvPr>
                <p:extLst>
                  <p:ext uri="{D42A27DB-BD31-4B8C-83A1-F6EECF244321}">
                    <p14:modId xmlns:p14="http://schemas.microsoft.com/office/powerpoint/2010/main" val="65523540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sp>
        <p:nvSpPr>
          <p:cNvPr id="4" name="Google Shape;307;g1e4d2f82526_0_181">
            <a:extLst>
              <a:ext uri="{FF2B5EF4-FFF2-40B4-BE49-F238E27FC236}">
                <a16:creationId xmlns:a16="http://schemas.microsoft.com/office/drawing/2014/main" id="{D45F685C-F031-FC42-6EED-229436DF436A}"/>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g1e4d2f82526_0_18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graphicFrame>
        <p:nvGraphicFramePr>
          <p:cNvPr id="308" name="Google Shape;308;g1e4d2f82526_0_181"/>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GB" sz="1600" b="0" dirty="0">
                          <a:solidFill>
                            <a:schemeClr val="dk1"/>
                          </a:solidFill>
                          <a:latin typeface="Nunito"/>
                          <a:ea typeface="Nunito"/>
                          <a:cs typeface="Nunito"/>
                          <a:sym typeface="Nunito"/>
                        </a:rPr>
                        <a:t>A pictogram is drawn to represent the types of sweets in a jar.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How many toffee sweets are in the jar?</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pic>
        <p:nvPicPr>
          <p:cNvPr id="3" name="Picture 2">
            <a:extLst>
              <a:ext uri="{FF2B5EF4-FFF2-40B4-BE49-F238E27FC236}">
                <a16:creationId xmlns:a16="http://schemas.microsoft.com/office/drawing/2014/main" id="{5DA69D47-DA40-D07E-F5AF-F4EE95298B75}"/>
              </a:ext>
            </a:extLst>
          </p:cNvPr>
          <p:cNvPicPr>
            <a:picLocks noChangeAspect="1"/>
          </p:cNvPicPr>
          <p:nvPr/>
        </p:nvPicPr>
        <p:blipFill rotWithShape="1">
          <a:blip r:embed="rId3"/>
          <a:srcRect r="32142"/>
          <a:stretch/>
        </p:blipFill>
        <p:spPr>
          <a:xfrm>
            <a:off x="596119" y="1877294"/>
            <a:ext cx="3475722" cy="1503215"/>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F2E3CD46-1102-196B-C3E3-17EF2ACB1EB4}"/>
                  </a:ext>
                </a:extLst>
              </p:cNvPr>
              <p:cNvGraphicFramePr/>
              <p:nvPr>
                <p:extLst>
                  <p:ext uri="{D42A27DB-BD31-4B8C-83A1-F6EECF244321}">
                    <p14:modId xmlns:p14="http://schemas.microsoft.com/office/powerpoint/2010/main" val="1063375522"/>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17</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6</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170</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60</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F2E3CD46-1102-196B-C3E3-17EF2ACB1EB4}"/>
                  </a:ext>
                </a:extLst>
              </p:cNvPr>
              <p:cNvGraphicFramePr/>
              <p:nvPr>
                <p:extLst>
                  <p:ext uri="{D42A27DB-BD31-4B8C-83A1-F6EECF244321}">
                    <p14:modId xmlns:p14="http://schemas.microsoft.com/office/powerpoint/2010/main" val="1063375522"/>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pic>
        <p:nvPicPr>
          <p:cNvPr id="4" name="Picture 3">
            <a:extLst>
              <a:ext uri="{FF2B5EF4-FFF2-40B4-BE49-F238E27FC236}">
                <a16:creationId xmlns:a16="http://schemas.microsoft.com/office/drawing/2014/main" id="{28ED1053-D3E3-899E-FB6D-E6FE128C671F}"/>
              </a:ext>
            </a:extLst>
          </p:cNvPr>
          <p:cNvPicPr>
            <a:picLocks noChangeAspect="1"/>
          </p:cNvPicPr>
          <p:nvPr/>
        </p:nvPicPr>
        <p:blipFill rotWithShape="1">
          <a:blip r:embed="rId3"/>
          <a:srcRect l="71156" t="26023" b="29028"/>
          <a:stretch/>
        </p:blipFill>
        <p:spPr>
          <a:xfrm>
            <a:off x="1545506" y="3523817"/>
            <a:ext cx="1477423" cy="675682"/>
          </a:xfrm>
          <a:prstGeom prst="rect">
            <a:avLst/>
          </a:prstGeom>
        </p:spPr>
      </p:pic>
    </p:spTree>
    <p:extLst>
      <p:ext uri="{BB962C8B-B14F-4D97-AF65-F5344CB8AC3E}">
        <p14:creationId xmlns:p14="http://schemas.microsoft.com/office/powerpoint/2010/main" val="33562919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pic>
        <p:nvPicPr>
          <p:cNvPr id="3" name="Picture 2">
            <a:extLst>
              <a:ext uri="{FF2B5EF4-FFF2-40B4-BE49-F238E27FC236}">
                <a16:creationId xmlns:a16="http://schemas.microsoft.com/office/drawing/2014/main" id="{1BAFB0C7-2897-7D3E-D375-4B4B4CFDF252}"/>
              </a:ext>
            </a:extLst>
          </p:cNvPr>
          <p:cNvPicPr>
            <a:picLocks noChangeAspect="1"/>
          </p:cNvPicPr>
          <p:nvPr/>
        </p:nvPicPr>
        <p:blipFill>
          <a:blip r:embed="rId3"/>
          <a:stretch>
            <a:fillRect/>
          </a:stretch>
        </p:blipFill>
        <p:spPr>
          <a:xfrm>
            <a:off x="846029" y="1617320"/>
            <a:ext cx="3215142" cy="3069661"/>
          </a:xfrm>
          <a:prstGeom prst="rect">
            <a:avLst/>
          </a:prstGeom>
        </p:spPr>
      </p:pic>
      <p:graphicFrame>
        <p:nvGraphicFramePr>
          <p:cNvPr id="2" name="Google Shape;414;g21c43135d4d_0_150">
            <a:extLst>
              <a:ext uri="{FF2B5EF4-FFF2-40B4-BE49-F238E27FC236}">
                <a16:creationId xmlns:a16="http://schemas.microsoft.com/office/drawing/2014/main" id="{8E8EA688-498E-2141-13F0-DBB4C505070A}"/>
              </a:ext>
            </a:extLst>
          </p:cNvPr>
          <p:cNvGraphicFramePr/>
          <p:nvPr>
            <p:extLst>
              <p:ext uri="{D42A27DB-BD31-4B8C-83A1-F6EECF244321}">
                <p14:modId xmlns:p14="http://schemas.microsoft.com/office/powerpoint/2010/main" val="1330480847"/>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r>
                        <a:rPr lang="en-GB" sz="1600" dirty="0">
                          <a:solidFill>
                            <a:schemeClr val="dk1"/>
                          </a:solidFill>
                          <a:latin typeface="Nunito"/>
                          <a:ea typeface="Nunito"/>
                          <a:cs typeface="Nunito"/>
                          <a:sym typeface="Nunito"/>
                        </a:rPr>
                        <a:t>Athletic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only considered the bar for boys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r>
                        <a:rPr lang="en-GB" sz="1600" dirty="0">
                          <a:solidFill>
                            <a:schemeClr val="dk1"/>
                          </a:solidFill>
                          <a:latin typeface="Nunito"/>
                          <a:ea typeface="Nunito"/>
                          <a:cs typeface="Nunito"/>
                          <a:sym typeface="Nunito"/>
                        </a:rPr>
                        <a:t>United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made an arithmetic error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r>
                        <a:rPr lang="en-GB" sz="1600" dirty="0">
                          <a:solidFill>
                            <a:srgbClr val="00BC89"/>
                          </a:solidFill>
                          <a:latin typeface="Nunito"/>
                          <a:ea typeface="Nunito"/>
                          <a:cs typeface="Nunito"/>
                          <a:sym typeface="Nunito"/>
                        </a:rPr>
                        <a:t>Wanderers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endParaRPr sz="1600" dirty="0">
                        <a:solidFill>
                          <a:srgbClr val="00BC89"/>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chemeClr val="dk1"/>
                          </a:solidFill>
                          <a:latin typeface="Nunito"/>
                          <a:ea typeface="Nunito"/>
                          <a:cs typeface="Nunito"/>
                          <a:sym typeface="Nunito"/>
                        </a:rPr>
                        <a:t>Town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made an arithmetic error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4" name="Google Shape;308;g1e4d2f82526_0_181">
            <a:extLst>
              <a:ext uri="{FF2B5EF4-FFF2-40B4-BE49-F238E27FC236}">
                <a16:creationId xmlns:a16="http://schemas.microsoft.com/office/drawing/2014/main" id="{E8EE29D5-7671-D589-85EF-78AAA7346E63}"/>
              </a:ext>
            </a:extLst>
          </p:cNvPr>
          <p:cNvGraphicFramePr/>
          <p:nvPr>
            <p:extLst>
              <p:ext uri="{D42A27DB-BD31-4B8C-83A1-F6EECF244321}">
                <p14:modId xmlns:p14="http://schemas.microsoft.com/office/powerpoint/2010/main" val="1220821740"/>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22) </a:t>
                      </a:r>
                      <a:r>
                        <a:rPr lang="en-US" sz="1600" b="0" dirty="0">
                          <a:solidFill>
                            <a:schemeClr val="dk1"/>
                          </a:solidFill>
                          <a:latin typeface="Nunito"/>
                          <a:ea typeface="Nunito"/>
                          <a:cs typeface="Nunito"/>
                          <a:sym typeface="Nunito"/>
                        </a:rPr>
                        <a:t>This bar chart shows how many pupils in Y7 support each local football team.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Which team has the same number of supporters as Rovers?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5" name="Google Shape;307;g1e4d2f82526_0_181">
            <a:extLst>
              <a:ext uri="{FF2B5EF4-FFF2-40B4-BE49-F238E27FC236}">
                <a16:creationId xmlns:a16="http://schemas.microsoft.com/office/drawing/2014/main" id="{E359BDEA-4534-2C80-29BC-C15CC6C7DA1D}"/>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pic>
        <p:nvPicPr>
          <p:cNvPr id="3" name="Picture 2">
            <a:extLst>
              <a:ext uri="{FF2B5EF4-FFF2-40B4-BE49-F238E27FC236}">
                <a16:creationId xmlns:a16="http://schemas.microsoft.com/office/drawing/2014/main" id="{3EA2A2CE-7582-161C-D924-B0FB863D6742}"/>
              </a:ext>
            </a:extLst>
          </p:cNvPr>
          <p:cNvPicPr>
            <a:picLocks noChangeAspect="1"/>
          </p:cNvPicPr>
          <p:nvPr/>
        </p:nvPicPr>
        <p:blipFill>
          <a:blip r:embed="rId3"/>
          <a:stretch>
            <a:fillRect/>
          </a:stretch>
        </p:blipFill>
        <p:spPr>
          <a:xfrm>
            <a:off x="289623" y="2145343"/>
            <a:ext cx="4152000" cy="1531167"/>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B6F34541-0350-6803-ABC2-03CC9DE88A52}"/>
                  </a:ext>
                </a:extLst>
              </p:cNvPr>
              <p:cNvGraphicFramePr/>
              <p:nvPr>
                <p:extLst>
                  <p:ext uri="{D42A27DB-BD31-4B8C-83A1-F6EECF244321}">
                    <p14:modId xmlns:p14="http://schemas.microsoft.com/office/powerpoint/2010/main" val="247380019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150</m:t>
                              </m:r>
                              <m:r>
                                <a:rPr lang="en-US" sz="1600" i="1" dirty="0" smtClean="0">
                                  <a:solidFill>
                                    <a:schemeClr val="dk1"/>
                                  </a:solidFill>
                                  <a:latin typeface="Cambria Math" panose="02040503050406030204" pitchFamily="18" charset="0"/>
                                  <a:ea typeface="Nunito"/>
                                  <a:cs typeface="Nunito"/>
                                  <a:sym typeface="Nunito"/>
                                </a:rPr>
                                <m:t>𝑚</m:t>
                              </m:r>
                            </m:oMath>
                          </a14:m>
                          <a:r>
                            <a:rPr lang="en-US"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confused range and interquartile range</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60</m:t>
                              </m:r>
                              <m:r>
                                <a:rPr lang="en-GB" sz="1600" i="1" dirty="0" smtClean="0">
                                  <a:solidFill>
                                    <a:srgbClr val="00BC89"/>
                                  </a:solidFill>
                                  <a:latin typeface="Cambria Math" panose="02040503050406030204" pitchFamily="18" charset="0"/>
                                  <a:ea typeface="Nunito"/>
                                  <a:cs typeface="Nunito"/>
                                  <a:sym typeface="Nunito"/>
                                </a:rPr>
                                <m:t>𝑚</m:t>
                              </m:r>
                            </m:oMath>
                          </a14:m>
                          <a:r>
                            <a:rPr lang="en-GB" sz="1600" dirty="0">
                              <a:solidFill>
                                <a:srgbClr val="00BC89"/>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lang="en-GB"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70</m:t>
                              </m:r>
                              <m:r>
                                <a:rPr lang="en-US" sz="1600" i="1" dirty="0" smtClean="0">
                                  <a:solidFill>
                                    <a:schemeClr val="dk1"/>
                                  </a:solidFill>
                                  <a:latin typeface="Cambria Math" panose="02040503050406030204" pitchFamily="18" charset="0"/>
                                  <a:ea typeface="Nunito"/>
                                  <a:cs typeface="Nunito"/>
                                  <a:sym typeface="Nunito"/>
                                </a:rPr>
                                <m:t>𝑚</m:t>
                              </m:r>
                            </m:oMath>
                          </a14:m>
                          <a:r>
                            <a:rPr lang="en-US"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used median and minimum, rather than upper/lower quartiles</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30</m:t>
                              </m:r>
                              <m:r>
                                <a:rPr lang="en-US" sz="1600" i="1" dirty="0" smtClean="0">
                                  <a:solidFill>
                                    <a:schemeClr val="dk1"/>
                                  </a:solidFill>
                                  <a:latin typeface="Cambria Math" panose="02040503050406030204" pitchFamily="18" charset="0"/>
                                  <a:ea typeface="Nunito"/>
                                  <a:cs typeface="Nunito"/>
                                  <a:sym typeface="Nunito"/>
                                </a:rPr>
                                <m:t>𝑚</m:t>
                              </m:r>
                            </m:oMath>
                          </a14:m>
                          <a:r>
                            <a:rPr lang="en-US"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calculated the difference between median and quartiles</a:t>
                          </a:r>
                          <a:endParaRPr lang="en-US"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B6F34541-0350-6803-ABC2-03CC9DE88A52}"/>
                  </a:ext>
                </a:extLst>
              </p:cNvPr>
              <p:cNvGraphicFramePr/>
              <p:nvPr>
                <p:extLst>
                  <p:ext uri="{D42A27DB-BD31-4B8C-83A1-F6EECF244321}">
                    <p14:modId xmlns:p14="http://schemas.microsoft.com/office/powerpoint/2010/main" val="2473800193"/>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BFD9EF62-BF18-5925-5851-0F2C592DA0B3}"/>
              </a:ext>
            </a:extLst>
          </p:cNvPr>
          <p:cNvGraphicFramePr/>
          <p:nvPr>
            <p:extLst>
              <p:ext uri="{D42A27DB-BD31-4B8C-83A1-F6EECF244321}">
                <p14:modId xmlns:p14="http://schemas.microsoft.com/office/powerpoint/2010/main" val="3194742904"/>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23) </a:t>
                      </a:r>
                      <a:r>
                        <a:rPr lang="en-US" sz="1600" b="0" dirty="0">
                          <a:solidFill>
                            <a:schemeClr val="dk1"/>
                          </a:solidFill>
                          <a:latin typeface="Nunito"/>
                          <a:ea typeface="Nunito"/>
                          <a:cs typeface="Nunito"/>
                          <a:sym typeface="Nunito"/>
                        </a:rPr>
                        <a:t>A golf club records the length of each member’s drive from the tee, and the results are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represented using a box plot. What is the interquartile range of these lengths?</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5" name="Google Shape;307;g1e4d2f82526_0_181">
            <a:extLst>
              <a:ext uri="{FF2B5EF4-FFF2-40B4-BE49-F238E27FC236}">
                <a16:creationId xmlns:a16="http://schemas.microsoft.com/office/drawing/2014/main" id="{2FDB728F-BEEB-545C-F64F-391C0060D5F6}"/>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pic>
        <p:nvPicPr>
          <p:cNvPr id="3" name="Picture 2">
            <a:extLst>
              <a:ext uri="{FF2B5EF4-FFF2-40B4-BE49-F238E27FC236}">
                <a16:creationId xmlns:a16="http://schemas.microsoft.com/office/drawing/2014/main" id="{0528116C-7A4A-3597-A851-391FA7E6D50C}"/>
              </a:ext>
            </a:extLst>
          </p:cNvPr>
          <p:cNvPicPr>
            <a:picLocks noChangeAspect="1"/>
          </p:cNvPicPr>
          <p:nvPr/>
        </p:nvPicPr>
        <p:blipFill>
          <a:blip r:embed="rId3"/>
          <a:stretch>
            <a:fillRect/>
          </a:stretch>
        </p:blipFill>
        <p:spPr>
          <a:xfrm>
            <a:off x="448172" y="1617320"/>
            <a:ext cx="3880359" cy="2965540"/>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AD7534B8-8C47-8617-AAA9-C74B6ABE13B8}"/>
                  </a:ext>
                </a:extLst>
              </p:cNvPr>
              <p:cNvGraphicFramePr/>
              <p:nvPr>
                <p:extLst>
                  <p:ext uri="{D42A27DB-BD31-4B8C-83A1-F6EECF244321}">
                    <p14:modId xmlns:p14="http://schemas.microsoft.com/office/powerpoint/2010/main" val="2143353034"/>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r>
                            <a:rPr lang="en-GB" sz="1600" dirty="0">
                              <a:solidFill>
                                <a:schemeClr val="dk1"/>
                              </a:solidFill>
                              <a:latin typeface="Nunito"/>
                              <a:ea typeface="Nunito"/>
                              <a:cs typeface="Nunito"/>
                              <a:sym typeface="Nunito"/>
                            </a:rPr>
                            <a:t>Q1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Sales are equal in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2007</m:t>
                              </m:r>
                            </m:oMath>
                          </a14:m>
                          <a:r>
                            <a:rPr lang="en-GB" sz="1400" dirty="0">
                              <a:solidFill>
                                <a:schemeClr val="dk1"/>
                              </a:solidFill>
                              <a:latin typeface="Nunito"/>
                              <a:ea typeface="Nunito"/>
                              <a:cs typeface="Nunito"/>
                              <a:sym typeface="Nunito"/>
                            </a:rPr>
                            <a:t> and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2008</m:t>
                              </m:r>
                            </m:oMath>
                          </a14:m>
                          <a:r>
                            <a:rPr lang="en-GB" sz="1400" dirty="0">
                              <a:solidFill>
                                <a:schemeClr val="dk1"/>
                              </a:solidFill>
                              <a:latin typeface="Nunito"/>
                              <a:ea typeface="Nunito"/>
                              <a:cs typeface="Nunito"/>
                              <a:sym typeface="Nunito"/>
                            </a:rPr>
                            <a:t>, then increase in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2009</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r>
                            <a:rPr lang="en-GB" sz="1600" dirty="0">
                              <a:solidFill>
                                <a:srgbClr val="00BC89"/>
                              </a:solidFill>
                              <a:latin typeface="Nunito"/>
                              <a:ea typeface="Nunito"/>
                              <a:cs typeface="Nunito"/>
                              <a:sym typeface="Nunito"/>
                            </a:rPr>
                            <a:t>Q2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r>
                            <a:rPr lang="en-GB" sz="1600" dirty="0">
                              <a:solidFill>
                                <a:schemeClr val="dk1"/>
                              </a:solidFill>
                              <a:latin typeface="Nunito"/>
                              <a:ea typeface="Nunito"/>
                              <a:cs typeface="Nunito"/>
                              <a:sym typeface="Nunito"/>
                            </a:rPr>
                            <a:t>Q3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Sales increase from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2007</m:t>
                              </m:r>
                            </m:oMath>
                          </a14:m>
                          <a:r>
                            <a:rPr lang="en-GB" sz="1400" dirty="0">
                              <a:solidFill>
                                <a:schemeClr val="dk1"/>
                              </a:solidFill>
                              <a:latin typeface="Nunito"/>
                              <a:ea typeface="Nunito"/>
                              <a:cs typeface="Nunito"/>
                              <a:sym typeface="Nunito"/>
                            </a:rPr>
                            <a:t> to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2008</m:t>
                              </m:r>
                            </m:oMath>
                          </a14:m>
                          <a:r>
                            <a:rPr lang="en-GB" sz="1400" dirty="0">
                              <a:solidFill>
                                <a:schemeClr val="dk1"/>
                              </a:solidFill>
                              <a:latin typeface="Nunito"/>
                              <a:ea typeface="Nunito"/>
                              <a:cs typeface="Nunito"/>
                              <a:sym typeface="Nunito"/>
                            </a:rPr>
                            <a:t>, but are equal in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2008</m:t>
                              </m:r>
                            </m:oMath>
                          </a14:m>
                          <a:r>
                            <a:rPr lang="en-GB" sz="1400" dirty="0">
                              <a:solidFill>
                                <a:schemeClr val="dk1"/>
                              </a:solidFill>
                              <a:latin typeface="Nunito"/>
                              <a:ea typeface="Nunito"/>
                              <a:cs typeface="Nunito"/>
                              <a:sym typeface="Nunito"/>
                            </a:rPr>
                            <a:t> and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2009</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chemeClr val="dk1"/>
                              </a:solidFill>
                              <a:latin typeface="Nunito"/>
                              <a:ea typeface="Nunito"/>
                              <a:cs typeface="Nunito"/>
                              <a:sym typeface="Nunito"/>
                            </a:rPr>
                            <a:t>Q4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Sales decrease year-on-year during this period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AD7534B8-8C47-8617-AAA9-C74B6ABE13B8}"/>
                  </a:ext>
                </a:extLst>
              </p:cNvPr>
              <p:cNvGraphicFramePr/>
              <p:nvPr>
                <p:extLst>
                  <p:ext uri="{D42A27DB-BD31-4B8C-83A1-F6EECF244321}">
                    <p14:modId xmlns:p14="http://schemas.microsoft.com/office/powerpoint/2010/main" val="2143353034"/>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r>
                            <a:rPr lang="en-GB" sz="1600" dirty="0">
                              <a:solidFill>
                                <a:srgbClr val="00BC89"/>
                              </a:solidFill>
                              <a:latin typeface="Nunito"/>
                              <a:ea typeface="Nunito"/>
                              <a:cs typeface="Nunito"/>
                              <a:sym typeface="Nunito"/>
                            </a:rPr>
                            <a:t>Q2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chemeClr val="dk1"/>
                              </a:solidFill>
                              <a:latin typeface="Nunito"/>
                              <a:ea typeface="Nunito"/>
                              <a:cs typeface="Nunito"/>
                              <a:sym typeface="Nunito"/>
                            </a:rPr>
                            <a:t>Q4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Sales decrease year-on-year during this period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50B371AB-C228-E1F3-BDFF-408B9DDB0D64}"/>
              </a:ext>
            </a:extLst>
          </p:cNvPr>
          <p:cNvGraphicFramePr/>
          <p:nvPr>
            <p:extLst>
              <p:ext uri="{D42A27DB-BD31-4B8C-83A1-F6EECF244321}">
                <p14:modId xmlns:p14="http://schemas.microsoft.com/office/powerpoint/2010/main" val="646253258"/>
              </p:ext>
            </p:extLst>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24) </a:t>
                      </a:r>
                      <a:r>
                        <a:rPr lang="en-US" sz="1600" b="0" dirty="0">
                          <a:solidFill>
                            <a:schemeClr val="dk1"/>
                          </a:solidFill>
                          <a:latin typeface="Nunito"/>
                          <a:ea typeface="Nunito"/>
                          <a:cs typeface="Nunito"/>
                          <a:sym typeface="Nunito"/>
                        </a:rPr>
                        <a:t>This line graph shows the sales for a small business over a three-year period.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In which quarter did sales increase year-on-year over this period?</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5" name="Google Shape;307;g1e4d2f82526_0_181">
            <a:extLst>
              <a:ext uri="{FF2B5EF4-FFF2-40B4-BE49-F238E27FC236}">
                <a16:creationId xmlns:a16="http://schemas.microsoft.com/office/drawing/2014/main" id="{AE22A118-F1C6-2B5C-1E65-3F0B2F9448D8}"/>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Representing Data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g1e4d2f82526_0_18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29B4BACD-12E7-ECD0-1D8A-CDADFCC97C99}"/>
              </a:ext>
            </a:extLst>
          </p:cNvPr>
          <p:cNvPicPr>
            <a:picLocks noChangeAspect="1"/>
          </p:cNvPicPr>
          <p:nvPr/>
        </p:nvPicPr>
        <p:blipFill>
          <a:blip r:embed="rId3"/>
          <a:stretch>
            <a:fillRect/>
          </a:stretch>
        </p:blipFill>
        <p:spPr>
          <a:xfrm>
            <a:off x="271891" y="1702900"/>
            <a:ext cx="4078213" cy="2724450"/>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8A64E9DE-5EC6-9D1F-2439-76FEA56A301D}"/>
                  </a:ext>
                </a:extLst>
              </p:cNvPr>
              <p:cNvGraphicFramePr/>
              <p:nvPr>
                <p:extLst>
                  <p:ext uri="{D42A27DB-BD31-4B8C-83A1-F6EECF244321}">
                    <p14:modId xmlns:p14="http://schemas.microsoft.com/office/powerpoint/2010/main" val="208249339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15</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7</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12</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6</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8A64E9DE-5EC6-9D1F-2439-76FEA56A301D}"/>
                  </a:ext>
                </a:extLst>
              </p:cNvPr>
              <p:cNvGraphicFramePr/>
              <p:nvPr>
                <p:extLst>
                  <p:ext uri="{D42A27DB-BD31-4B8C-83A1-F6EECF244321}">
                    <p14:modId xmlns:p14="http://schemas.microsoft.com/office/powerpoint/2010/main" val="2082493398"/>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15" r="-292" b="-100830"/>
                          </a:stretch>
                        </a:blipFill>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000" r="-292" b="-413"/>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244A1C85-2F1D-F9F7-1D34-FB2FF8E311CB}"/>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a:t>
                      </a:r>
                      <a:r>
                        <a:rPr lang="en-US" sz="1600" b="0" dirty="0">
                          <a:solidFill>
                            <a:schemeClr val="dk1"/>
                          </a:solidFill>
                          <a:latin typeface="Nunito Sans"/>
                          <a:ea typeface="Nunito Sans"/>
                          <a:cs typeface="Nunito Sans"/>
                          <a:sym typeface="Nunito Sans"/>
                        </a:rPr>
                        <a:t>This bar chart shows the frequencies of different vehicles in a supermarket car park.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How many more saloons than SUVs were there?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767983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g1e4d2f82526_0_19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graphicFrame>
        <p:nvGraphicFramePr>
          <p:cNvPr id="324" name="Google Shape;324;g1e4d2f82526_0_195"/>
          <p:cNvGraphicFramePr/>
          <p:nvPr/>
        </p:nvGraphicFramePr>
        <p:xfrm>
          <a:off x="108044" y="862525"/>
          <a:ext cx="8882075" cy="3948950"/>
        </p:xfrm>
        <a:graphic>
          <a:graphicData uri="http://schemas.openxmlformats.org/drawingml/2006/table">
            <a:tbl>
              <a:tblPr firstRow="1" bandRow="1">
                <a:noFill/>
                <a:tableStyleId>{808F6F39-DDDE-48CA-B3A2-13F38BAAE78C}</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5">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The results from a survey on berry preference are being represented using a pictogram.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Given that six people chose strawberry, which option completes the missing row in the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pictogram?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25800">
                <a:tc gridSpan="3">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a:ea typeface="Nunito"/>
                        <a:cs typeface="Nunito"/>
                        <a:sym typeface="Nunito"/>
                      </a:endParaRPr>
                    </a:p>
                    <a:p>
                      <a:pPr marL="45720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pic>
        <p:nvPicPr>
          <p:cNvPr id="3" name="Picture 2">
            <a:extLst>
              <a:ext uri="{FF2B5EF4-FFF2-40B4-BE49-F238E27FC236}">
                <a16:creationId xmlns:a16="http://schemas.microsoft.com/office/drawing/2014/main" id="{3BB0440E-60CE-EC63-3F0E-71E5B8949934}"/>
              </a:ext>
            </a:extLst>
          </p:cNvPr>
          <p:cNvPicPr>
            <a:picLocks noChangeAspect="1"/>
          </p:cNvPicPr>
          <p:nvPr/>
        </p:nvPicPr>
        <p:blipFill rotWithShape="1">
          <a:blip r:embed="rId3"/>
          <a:srcRect l="74262" t="24631" b="24520"/>
          <a:stretch/>
        </p:blipFill>
        <p:spPr>
          <a:xfrm>
            <a:off x="5591539" y="1896851"/>
            <a:ext cx="1327924" cy="531668"/>
          </a:xfrm>
          <a:prstGeom prst="rect">
            <a:avLst/>
          </a:prstGeom>
        </p:spPr>
      </p:pic>
      <p:pic>
        <p:nvPicPr>
          <p:cNvPr id="4" name="Picture 3">
            <a:extLst>
              <a:ext uri="{FF2B5EF4-FFF2-40B4-BE49-F238E27FC236}">
                <a16:creationId xmlns:a16="http://schemas.microsoft.com/office/drawing/2014/main" id="{77F81705-FA59-3EBB-40DB-0EDCDCB90117}"/>
              </a:ext>
            </a:extLst>
          </p:cNvPr>
          <p:cNvPicPr>
            <a:picLocks noChangeAspect="1"/>
          </p:cNvPicPr>
          <p:nvPr/>
        </p:nvPicPr>
        <p:blipFill rotWithShape="1">
          <a:blip r:embed="rId3"/>
          <a:srcRect r="27968"/>
          <a:stretch/>
        </p:blipFill>
        <p:spPr>
          <a:xfrm>
            <a:off x="1740846" y="1639899"/>
            <a:ext cx="3716333" cy="1045572"/>
          </a:xfrm>
          <a:prstGeom prst="rect">
            <a:avLst/>
          </a:prstGeom>
        </p:spPr>
      </p:pic>
      <p:pic>
        <p:nvPicPr>
          <p:cNvPr id="5" name="Picture 4">
            <a:extLst>
              <a:ext uri="{FF2B5EF4-FFF2-40B4-BE49-F238E27FC236}">
                <a16:creationId xmlns:a16="http://schemas.microsoft.com/office/drawing/2014/main" id="{1FC51D54-133F-27AE-95A5-D4F23C9D3DEC}"/>
              </a:ext>
            </a:extLst>
          </p:cNvPr>
          <p:cNvPicPr>
            <a:picLocks noChangeAspect="1"/>
          </p:cNvPicPr>
          <p:nvPr/>
        </p:nvPicPr>
        <p:blipFill>
          <a:blip r:embed="rId4"/>
          <a:stretch>
            <a:fillRect/>
          </a:stretch>
        </p:blipFill>
        <p:spPr>
          <a:xfrm>
            <a:off x="586463" y="2882620"/>
            <a:ext cx="293662" cy="293662"/>
          </a:xfrm>
          <a:prstGeom prst="rect">
            <a:avLst/>
          </a:prstGeom>
        </p:spPr>
      </p:pic>
      <p:pic>
        <p:nvPicPr>
          <p:cNvPr id="9" name="Picture 8">
            <a:extLst>
              <a:ext uri="{FF2B5EF4-FFF2-40B4-BE49-F238E27FC236}">
                <a16:creationId xmlns:a16="http://schemas.microsoft.com/office/drawing/2014/main" id="{55C02E46-5A12-BA88-FC11-9DFB8FAD59AC}"/>
              </a:ext>
            </a:extLst>
          </p:cNvPr>
          <p:cNvPicPr>
            <a:picLocks noChangeAspect="1"/>
          </p:cNvPicPr>
          <p:nvPr/>
        </p:nvPicPr>
        <p:blipFill>
          <a:blip r:embed="rId5"/>
          <a:stretch>
            <a:fillRect/>
          </a:stretch>
        </p:blipFill>
        <p:spPr>
          <a:xfrm>
            <a:off x="4946236" y="2904394"/>
            <a:ext cx="1980394" cy="273157"/>
          </a:xfrm>
          <a:prstGeom prst="rect">
            <a:avLst/>
          </a:prstGeom>
        </p:spPr>
      </p:pic>
      <p:graphicFrame>
        <p:nvGraphicFramePr>
          <p:cNvPr id="6" name="Google Shape;106;p20">
            <a:extLst>
              <a:ext uri="{FF2B5EF4-FFF2-40B4-BE49-F238E27FC236}">
                <a16:creationId xmlns:a16="http://schemas.microsoft.com/office/drawing/2014/main" id="{F11FEC63-818C-2725-5C35-A35E36075A42}"/>
              </a:ext>
            </a:extLst>
          </p:cNvPr>
          <p:cNvGraphicFramePr/>
          <p:nvPr>
            <p:extLst>
              <p:ext uri="{D42A27DB-BD31-4B8C-83A1-F6EECF244321}">
                <p14:modId xmlns:p14="http://schemas.microsoft.com/office/powerpoint/2010/main" val="70083270"/>
              </p:ext>
            </p:extLst>
          </p:nvPr>
        </p:nvGraphicFramePr>
        <p:xfrm>
          <a:off x="217055" y="2799582"/>
          <a:ext cx="8709890" cy="1965600"/>
        </p:xfrm>
        <a:graphic>
          <a:graphicData uri="http://schemas.openxmlformats.org/drawingml/2006/table">
            <a:tbl>
              <a:tblPr>
                <a:noFill/>
              </a:tblPr>
              <a:tblGrid>
                <a:gridCol w="4354945">
                  <a:extLst>
                    <a:ext uri="{9D8B030D-6E8A-4147-A177-3AD203B41FA5}">
                      <a16:colId xmlns:a16="http://schemas.microsoft.com/office/drawing/2014/main" val="20000"/>
                    </a:ext>
                  </a:extLst>
                </a:gridCol>
                <a:gridCol w="4354945">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endParaRPr sz="1600" u="none" strike="noStrike" cap="none"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7" name="Picture 6">
            <a:extLst>
              <a:ext uri="{FF2B5EF4-FFF2-40B4-BE49-F238E27FC236}">
                <a16:creationId xmlns:a16="http://schemas.microsoft.com/office/drawing/2014/main" id="{96179FF4-04BF-5FE0-4F7A-87B6980B1CE4}"/>
              </a:ext>
            </a:extLst>
          </p:cNvPr>
          <p:cNvPicPr>
            <a:picLocks noChangeAspect="1"/>
          </p:cNvPicPr>
          <p:nvPr/>
        </p:nvPicPr>
        <p:blipFill>
          <a:blip r:embed="rId6"/>
          <a:stretch>
            <a:fillRect/>
          </a:stretch>
        </p:blipFill>
        <p:spPr>
          <a:xfrm>
            <a:off x="586463" y="3878244"/>
            <a:ext cx="293662" cy="293662"/>
          </a:xfrm>
          <a:prstGeom prst="rect">
            <a:avLst/>
          </a:prstGeom>
        </p:spPr>
      </p:pic>
      <p:pic>
        <p:nvPicPr>
          <p:cNvPr id="11" name="Picture 10">
            <a:extLst>
              <a:ext uri="{FF2B5EF4-FFF2-40B4-BE49-F238E27FC236}">
                <a16:creationId xmlns:a16="http://schemas.microsoft.com/office/drawing/2014/main" id="{6EFE6FA8-D5A3-F267-2BD6-85312AF58770}"/>
              </a:ext>
            </a:extLst>
          </p:cNvPr>
          <p:cNvPicPr>
            <a:picLocks noChangeAspect="1"/>
          </p:cNvPicPr>
          <p:nvPr/>
        </p:nvPicPr>
        <p:blipFill>
          <a:blip r:embed="rId7"/>
          <a:stretch>
            <a:fillRect/>
          </a:stretch>
        </p:blipFill>
        <p:spPr>
          <a:xfrm>
            <a:off x="4946236" y="3932263"/>
            <a:ext cx="1327924" cy="185624"/>
          </a:xfrm>
          <a:prstGeom prst="rect">
            <a:avLst/>
          </a:prstGeom>
        </p:spPr>
      </p:pic>
    </p:spTree>
    <p:extLst>
      <p:ext uri="{BB962C8B-B14F-4D97-AF65-F5344CB8AC3E}">
        <p14:creationId xmlns:p14="http://schemas.microsoft.com/office/powerpoint/2010/main" val="1531498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g1e4d2f82526_0_206"/>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466954F7-6543-D330-F87C-CFDC22C264B1}"/>
              </a:ext>
            </a:extLst>
          </p:cNvPr>
          <p:cNvPicPr>
            <a:picLocks noChangeAspect="1"/>
          </p:cNvPicPr>
          <p:nvPr/>
        </p:nvPicPr>
        <p:blipFill>
          <a:blip r:embed="rId3"/>
          <a:stretch>
            <a:fillRect/>
          </a:stretch>
        </p:blipFill>
        <p:spPr>
          <a:xfrm>
            <a:off x="916339" y="1617320"/>
            <a:ext cx="2671988" cy="3011288"/>
          </a:xfrm>
          <a:prstGeom prst="rect">
            <a:avLst/>
          </a:prstGeom>
        </p:spPr>
      </p:pic>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F82AFE62-B1B4-6505-D2E2-877142259BF7}"/>
                  </a:ext>
                </a:extLst>
              </p:cNvPr>
              <p:cNvGraphicFramePr/>
              <p:nvPr>
                <p:extLst>
                  <p:ext uri="{D42A27DB-BD31-4B8C-83A1-F6EECF244321}">
                    <p14:modId xmlns:p14="http://schemas.microsoft.com/office/powerpoint/2010/main" val="196669280"/>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25 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r>
                            <a:rPr lang="en-GB" sz="1600" dirty="0">
                              <a:solidFill>
                                <a:schemeClr val="tx1"/>
                              </a:solidFill>
                              <a:latin typeface="Nunito Sans"/>
                              <a:ea typeface="Nunito Sans"/>
                              <a:cs typeface="Nunito Sans"/>
                              <a:sym typeface="Nunito Sans"/>
                            </a:rPr>
                            <a:t>Impossible to tell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90</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r>
                            <a:rPr lang="en-GB" sz="1600" dirty="0">
                              <a:solidFill>
                                <a:schemeClr val="tx1"/>
                              </a:solidFill>
                              <a:latin typeface="Nunito Sans"/>
                              <a:ea typeface="Nunito Sans"/>
                              <a:cs typeface="Nunito Sans"/>
                              <a:sym typeface="Nunito Sans"/>
                            </a:rPr>
                            <a:t>One quarter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F82AFE62-B1B4-6505-D2E2-877142259BF7}"/>
                  </a:ext>
                </a:extLst>
              </p:cNvPr>
              <p:cNvGraphicFramePr/>
              <p:nvPr>
                <p:extLst>
                  <p:ext uri="{D42A27DB-BD31-4B8C-83A1-F6EECF244321}">
                    <p14:modId xmlns:p14="http://schemas.microsoft.com/office/powerpoint/2010/main" val="196669280"/>
                  </p:ext>
                </p:extLst>
              </p:nvPr>
            </p:nvGraphicFramePr>
            <p:xfrm>
              <a:off x="4702378" y="1698172"/>
              <a:ext cx="4182100" cy="2935640"/>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399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15" r="-100000" b="-100830"/>
                          </a:stretch>
                        </a:blipFill>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r>
                            <a:rPr lang="en-GB" sz="1600" dirty="0">
                              <a:solidFill>
                                <a:schemeClr val="tx1"/>
                              </a:solidFill>
                              <a:latin typeface="Nunito Sans"/>
                              <a:ea typeface="Nunito Sans"/>
                              <a:cs typeface="Nunito Sans"/>
                              <a:sym typeface="Nunito Sans"/>
                            </a:rPr>
                            <a:t>Impossible to tell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16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000" r="-100000" b="-413"/>
                          </a:stretch>
                        </a:blipFill>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r>
                            <a:rPr lang="en-GB" sz="1600" dirty="0">
                              <a:solidFill>
                                <a:schemeClr val="tx1"/>
                              </a:solidFill>
                              <a:latin typeface="Nunito Sans"/>
                              <a:ea typeface="Nunito Sans"/>
                              <a:cs typeface="Nunito Sans"/>
                              <a:sym typeface="Nunito Sans"/>
                            </a:rPr>
                            <a:t>One quarter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graphicFrame>
        <p:nvGraphicFramePr>
          <p:cNvPr id="5" name="Google Shape;308;g1e4d2f82526_0_181">
            <a:extLst>
              <a:ext uri="{FF2B5EF4-FFF2-40B4-BE49-F238E27FC236}">
                <a16:creationId xmlns:a16="http://schemas.microsoft.com/office/drawing/2014/main" id="{81D92868-17FE-D24D-D5FC-2417D1EB0EB1}"/>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a:t>
                      </a:r>
                      <a:r>
                        <a:rPr lang="en-US" sz="1600" b="0" dirty="0">
                          <a:solidFill>
                            <a:schemeClr val="dk1"/>
                          </a:solidFill>
                          <a:latin typeface="Nunito Sans"/>
                          <a:ea typeface="Nunito Sans"/>
                          <a:cs typeface="Nunito Sans"/>
                          <a:sym typeface="Nunito Sans"/>
                        </a:rPr>
                        <a:t>All the children at a junior school were asked to name their favourite fruit.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The results are shown in a pie chart. How many children chose apple?</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678683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g1e4d2f82526_0_213"/>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Representing Data</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05C84A84-5AB1-1535-788E-C7D1CCA3EFEB}"/>
              </a:ext>
            </a:extLst>
          </p:cNvPr>
          <p:cNvPicPr>
            <a:picLocks noChangeAspect="1"/>
          </p:cNvPicPr>
          <p:nvPr/>
        </p:nvPicPr>
        <p:blipFill>
          <a:blip r:embed="rId3"/>
          <a:stretch>
            <a:fillRect/>
          </a:stretch>
        </p:blipFill>
        <p:spPr>
          <a:xfrm>
            <a:off x="1105695" y="1661383"/>
            <a:ext cx="6932610" cy="944308"/>
          </a:xfrm>
          <a:prstGeom prst="rect">
            <a:avLst/>
          </a:prstGeom>
        </p:spPr>
      </p:pic>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8D6E1FD8-4A9A-83E2-0D00-49584F317D16}"/>
                  </a:ext>
                </a:extLst>
              </p:cNvPr>
              <p:cNvGraphicFramePr/>
              <p:nvPr>
                <p:extLst>
                  <p:ext uri="{D42A27DB-BD31-4B8C-83A1-F6EECF244321}">
                    <p14:modId xmlns:p14="http://schemas.microsoft.com/office/powerpoint/2010/main" val="651508679"/>
                  </p:ext>
                </p:extLst>
              </p:nvPr>
            </p:nvGraphicFramePr>
            <p:xfrm>
              <a:off x="217055" y="2799582"/>
              <a:ext cx="8709890" cy="1965600"/>
            </p:xfrm>
            <a:graphic>
              <a:graphicData uri="http://schemas.openxmlformats.org/drawingml/2006/table">
                <a:tbl>
                  <a:tblPr>
                    <a:noFill/>
                  </a:tblPr>
                  <a:tblGrid>
                    <a:gridCol w="4354945">
                      <a:extLst>
                        <a:ext uri="{9D8B030D-6E8A-4147-A177-3AD203B41FA5}">
                          <a16:colId xmlns:a16="http://schemas.microsoft.com/office/drawing/2014/main" val="20000"/>
                        </a:ext>
                      </a:extLst>
                    </a:gridCol>
                    <a:gridCol w="4354945">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173</m:t>
                              </m:r>
                              <m:r>
                                <a:rPr lang="en-US" sz="1600" i="1" baseline="30000" dirty="0" smtClean="0">
                                  <a:solidFill>
                                    <a:schemeClr val="tx1"/>
                                  </a:solidFill>
                                  <a:latin typeface="Cambria Math" panose="02040503050406030204" pitchFamily="18" charset="0"/>
                                  <a:ea typeface="Cambria Math" panose="02040503050406030204" pitchFamily="18" charset="0"/>
                                  <a:cs typeface="Nunito"/>
                                  <a:sym typeface="Nunito"/>
                                </a:rPr>
                                <m:t>°</m:t>
                              </m:r>
                              <m:r>
                                <a:rPr lang="en-US" sz="1600" i="1" dirty="0">
                                  <a:solidFill>
                                    <a:schemeClr val="tx1"/>
                                  </a:solidFill>
                                  <a:latin typeface="Cambria Math" panose="02040503050406030204" pitchFamily="18" charset="0"/>
                                  <a:ea typeface="Nunito"/>
                                  <a:cs typeface="Nunito"/>
                                  <a:sym typeface="Nunito"/>
                                </a:rPr>
                                <m:t> </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72</m:t>
                              </m:r>
                              <m:r>
                                <a:rPr lang="en-US" sz="1600" i="1" baseline="30000" dirty="0" smtClean="0">
                                  <a:solidFill>
                                    <a:schemeClr val="tx1"/>
                                  </a:solidFill>
                                  <a:latin typeface="Cambria Math" panose="02040503050406030204" pitchFamily="18" charset="0"/>
                                  <a:ea typeface="Cambria Math" panose="02040503050406030204" pitchFamily="18" charset="0"/>
                                  <a:cs typeface="Nunito"/>
                                  <a:sym typeface="Nunito"/>
                                </a:rPr>
                                <m:t>°</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65</m:t>
                              </m:r>
                              <m:r>
                                <a:rPr lang="en-US" sz="1600" i="1" baseline="30000" dirty="0" smtClean="0">
                                  <a:solidFill>
                                    <a:schemeClr val="tx1"/>
                                  </a:solidFill>
                                  <a:latin typeface="Cambria Math" panose="02040503050406030204" pitchFamily="18" charset="0"/>
                                  <a:ea typeface="Cambria Math" panose="02040503050406030204" pitchFamily="18" charset="0"/>
                                  <a:cs typeface="Nunito"/>
                                  <a:sym typeface="Nunito"/>
                                </a:rPr>
                                <m:t>°</m:t>
                              </m:r>
                              <m:r>
                                <a:rPr lang="en-US" sz="1600" i="1" dirty="0">
                                  <a:solidFill>
                                    <a:schemeClr val="tx1"/>
                                  </a:solidFill>
                                  <a:latin typeface="Cambria Math" panose="02040503050406030204" pitchFamily="18" charset="0"/>
                                  <a:ea typeface="Nunito"/>
                                  <a:cs typeface="Nunito"/>
                                  <a:sym typeface="Nunito"/>
                                </a:rPr>
                                <m:t> </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117</m:t>
                              </m:r>
                              <m:r>
                                <a:rPr lang="en-GB" sz="1600" i="1" baseline="30000" dirty="0" smtClean="0">
                                  <a:solidFill>
                                    <a:schemeClr val="tx1"/>
                                  </a:solidFill>
                                  <a:latin typeface="Cambria Math" panose="02040503050406030204" pitchFamily="18" charset="0"/>
                                  <a:ea typeface="Cambria Math" panose="02040503050406030204" pitchFamily="18" charset="0"/>
                                  <a:cs typeface="Nunito Sans"/>
                                  <a:sym typeface="Nunito Sans"/>
                                </a:rPr>
                                <m:t>°</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8D6E1FD8-4A9A-83E2-0D00-49584F317D16}"/>
                  </a:ext>
                </a:extLst>
              </p:cNvPr>
              <p:cNvGraphicFramePr/>
              <p:nvPr>
                <p:extLst>
                  <p:ext uri="{D42A27DB-BD31-4B8C-83A1-F6EECF244321}">
                    <p14:modId xmlns:p14="http://schemas.microsoft.com/office/powerpoint/2010/main" val="651508679"/>
                  </p:ext>
                </p:extLst>
              </p:nvPr>
            </p:nvGraphicFramePr>
            <p:xfrm>
              <a:off x="217055" y="2799582"/>
              <a:ext cx="8709890" cy="1965600"/>
            </p:xfrm>
            <a:graphic>
              <a:graphicData uri="http://schemas.openxmlformats.org/drawingml/2006/table">
                <a:tbl>
                  <a:tblPr>
                    <a:noFill/>
                  </a:tblPr>
                  <a:tblGrid>
                    <a:gridCol w="4354945">
                      <a:extLst>
                        <a:ext uri="{9D8B030D-6E8A-4147-A177-3AD203B41FA5}">
                          <a16:colId xmlns:a16="http://schemas.microsoft.com/office/drawing/2014/main" val="20000"/>
                        </a:ext>
                      </a:extLst>
                    </a:gridCol>
                    <a:gridCol w="4354945">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0" t="-617" r="-100140"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0" t="-617" r="-140"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40" t="-101242" r="-100140"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40" t="-101242" r="-140" b="-1242"/>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8;g1e4d2f82526_0_181">
            <a:extLst>
              <a:ext uri="{FF2B5EF4-FFF2-40B4-BE49-F238E27FC236}">
                <a16:creationId xmlns:a16="http://schemas.microsoft.com/office/drawing/2014/main" id="{ED393723-D02F-B019-0D89-4EC3D395547B}"/>
              </a:ext>
            </a:extLst>
          </p:cNvPr>
          <p:cNvGraphicFramePr/>
          <p:nvPr/>
        </p:nvGraphicFramePr>
        <p:xfrm>
          <a:off x="108044" y="862525"/>
          <a:ext cx="8882075" cy="670570"/>
        </p:xfrm>
        <a:graphic>
          <a:graphicData uri="http://schemas.openxmlformats.org/drawingml/2006/table">
            <a:tbl>
              <a:tblPr firstRow="1" bandRow="1">
                <a:noFill/>
                <a:tableStyleId>{808F6F39-DDDE-48CA-B3A2-13F38BAAE78C}</a:tableStyleId>
              </a:tblPr>
              <a:tblGrid>
                <a:gridCol w="8882075">
                  <a:extLst>
                    <a:ext uri="{9D8B030D-6E8A-4147-A177-3AD203B41FA5}">
                      <a16:colId xmlns:a16="http://schemas.microsoft.com/office/drawing/2014/main" val="20000"/>
                    </a:ext>
                  </a:extLst>
                </a:gridCol>
              </a:tblGrid>
              <a:tr h="263352">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a:t>
                      </a:r>
                      <a:r>
                        <a:rPr lang="en-US" sz="1600" b="0" dirty="0">
                          <a:solidFill>
                            <a:schemeClr val="dk1"/>
                          </a:solidFill>
                          <a:latin typeface="Nunito"/>
                          <a:ea typeface="Nunito"/>
                          <a:cs typeface="Nunito"/>
                          <a:sym typeface="Nunito"/>
                        </a:rPr>
                        <a:t>A pie chart is being used to represent the data from a survey on favourite sport.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Using the results in the table, determine the pie chart angle size for rugby:</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78373779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600</TotalTime>
  <Words>3379</Words>
  <Application>Microsoft Office PowerPoint</Application>
  <PresentationFormat>On-screen Show (16:9)</PresentationFormat>
  <Paragraphs>555</Paragraphs>
  <Slides>53</Slides>
  <Notes>53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53</vt:i4>
      </vt:variant>
    </vt:vector>
  </HeadingPairs>
  <TitlesOfParts>
    <vt:vector size="60" baseType="lpstr">
      <vt:lpstr>Nunito</vt:lpstr>
      <vt:lpstr>Nunito Sans</vt:lpstr>
      <vt:lpstr>Cambria Math</vt:lpstr>
      <vt:lpstr>Times New Roman</vt:lpstr>
      <vt:lpstr>Arial</vt:lpstr>
      <vt:lpstr>Calibri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Jenelle</dc:creator>
  <cp:lastModifiedBy>Janette Warburton</cp:lastModifiedBy>
  <cp:revision>4</cp:revision>
  <dcterms:modified xsi:type="dcterms:W3CDTF">2023-08-16T10:54:30Z</dcterms:modified>
</cp:coreProperties>
</file>