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7"/>
  </p:notesMasterIdLst>
  <p:sldIdLst>
    <p:sldId id="256" r:id="rId2"/>
    <p:sldId id="257" r:id="rId3"/>
    <p:sldId id="258" r:id="rId4"/>
    <p:sldId id="281" r:id="rId5"/>
    <p:sldId id="282" r:id="rId6"/>
    <p:sldId id="283" r:id="rId7"/>
    <p:sldId id="284" r:id="rId8"/>
    <p:sldId id="285" r:id="rId9"/>
    <p:sldId id="286" r:id="rId10"/>
    <p:sldId id="287" r:id="rId11"/>
    <p:sldId id="288" r:id="rId12"/>
    <p:sldId id="289" r:id="rId13"/>
    <p:sldId id="290"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Cambria Math" panose="02040503050406030204" pitchFamily="18" charset="0"/>
      <p:regular r:id="rId32"/>
    </p:embeddedFont>
    <p:embeddedFont>
      <p:font typeface="Nunito" pitchFamily="2" charset="0"/>
      <p:regular r:id="rId33"/>
      <p:bold r:id="rId34"/>
      <p:italic r:id="rId35"/>
      <p:boldItalic r:id="rId36"/>
    </p:embeddedFont>
    <p:embeddedFont>
      <p:font typeface="Nunito Sans" pitchFamily="2"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1" roundtripDataSignature="AMtx7mhrOoyonYnbcVHciuh8HoKqd/ULL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56F2EF-42DA-4A06-AE81-70AAD331C46C}" v="9" dt="2023-08-17T12:46:43.370"/>
  </p1510:revLst>
</p1510:revInfo>
</file>

<file path=ppt/tableStyles.xml><?xml version="1.0" encoding="utf-8"?>
<a:tblStyleLst xmlns:a="http://schemas.openxmlformats.org/drawingml/2006/main" def="{653ACFB5-1A87-4655-8AEA-BC03DA21A54C}">
  <a:tblStyle styleId="{653ACFB5-1A87-4655-8AEA-BC03DA21A54C}"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9375AC3D-77A9-4003-9DB3-ED436F4761A9}"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4"/>
    <p:restoredTop sz="94714"/>
  </p:normalViewPr>
  <p:slideViewPr>
    <p:cSldViewPr snapToGrid="0">
      <p:cViewPr>
        <p:scale>
          <a:sx n="66" d="100"/>
          <a:sy n="66" d="100"/>
        </p:scale>
        <p:origin x="-32" y="11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ableStyles" Target="tableStyles.xml"/><Relationship Id="rId20" Type="http://schemas.openxmlformats.org/officeDocument/2006/relationships/slide" Target="slides/slide19.xml"/><Relationship Id="rId41" Type="http://customschemas.google.com/relationships/presentationmetadata" Target="meta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DA56F2EF-42DA-4A06-AE81-70AAD331C46C}"/>
    <pc:docChg chg="custSel modSld">
      <pc:chgData name="Janette Warburton" userId="3e27661f259abf4c" providerId="LiveId" clId="{DA56F2EF-42DA-4A06-AE81-70AAD331C46C}" dt="2023-08-17T13:10:03.855" v="63" actId="1035"/>
      <pc:docMkLst>
        <pc:docMk/>
      </pc:docMkLst>
      <pc:sldChg chg="modSp mod">
        <pc:chgData name="Janette Warburton" userId="3e27661f259abf4c" providerId="LiveId" clId="{DA56F2EF-42DA-4A06-AE81-70AAD331C46C}" dt="2023-08-16T14:10:27.700" v="10" actId="20577"/>
        <pc:sldMkLst>
          <pc:docMk/>
          <pc:sldMk cId="0" sldId="271"/>
        </pc:sldMkLst>
        <pc:graphicFrameChg chg="modGraphic">
          <ac:chgData name="Janette Warburton" userId="3e27661f259abf4c" providerId="LiveId" clId="{DA56F2EF-42DA-4A06-AE81-70AAD331C46C}" dt="2023-08-16T14:10:27.700" v="10" actId="20577"/>
          <ac:graphicFrameMkLst>
            <pc:docMk/>
            <pc:sldMk cId="0" sldId="271"/>
            <ac:graphicFrameMk id="5" creationId="{BCBB1889-6705-9D4B-01F4-DD534132B8D6}"/>
          </ac:graphicFrameMkLst>
        </pc:graphicFrameChg>
      </pc:sldChg>
      <pc:sldChg chg="addSp delSp modSp mod">
        <pc:chgData name="Janette Warburton" userId="3e27661f259abf4c" providerId="LiveId" clId="{DA56F2EF-42DA-4A06-AE81-70AAD331C46C}" dt="2023-08-17T13:10:03.855" v="63" actId="1035"/>
        <pc:sldMkLst>
          <pc:docMk/>
          <pc:sldMk cId="0" sldId="273"/>
        </pc:sldMkLst>
        <pc:graphicFrameChg chg="mod">
          <ac:chgData name="Janette Warburton" userId="3e27661f259abf4c" providerId="LiveId" clId="{DA56F2EF-42DA-4A06-AE81-70AAD331C46C}" dt="2023-08-17T12:46:43.370" v="14" actId="207"/>
          <ac:graphicFrameMkLst>
            <pc:docMk/>
            <pc:sldMk cId="0" sldId="273"/>
            <ac:graphicFrameMk id="8" creationId="{9929F428-06B0-0D69-DF73-CC822D748352}"/>
          </ac:graphicFrameMkLst>
        </pc:graphicFrameChg>
        <pc:picChg chg="del">
          <ac:chgData name="Janette Warburton" userId="3e27661f259abf4c" providerId="LiveId" clId="{DA56F2EF-42DA-4A06-AE81-70AAD331C46C}" dt="2023-08-17T13:09:36.431" v="35" actId="478"/>
          <ac:picMkLst>
            <pc:docMk/>
            <pc:sldMk cId="0" sldId="273"/>
            <ac:picMk id="3" creationId="{B247C372-5178-E924-C78E-48DCE6E72D1E}"/>
          </ac:picMkLst>
        </pc:picChg>
        <pc:picChg chg="add mod">
          <ac:chgData name="Janette Warburton" userId="3e27661f259abf4c" providerId="LiveId" clId="{DA56F2EF-42DA-4A06-AE81-70AAD331C46C}" dt="2023-08-17T13:10:03.855" v="63" actId="1035"/>
          <ac:picMkLst>
            <pc:docMk/>
            <pc:sldMk cId="0" sldId="273"/>
            <ac:picMk id="11" creationId="{D7988182-2E97-D520-D633-AF652399F22D}"/>
          </ac:picMkLst>
        </pc:picChg>
      </pc:sldChg>
      <pc:sldChg chg="modSp mod">
        <pc:chgData name="Janette Warburton" userId="3e27661f259abf4c" providerId="LiveId" clId="{DA56F2EF-42DA-4A06-AE81-70AAD331C46C}" dt="2023-08-17T12:53:34.631" v="33" actId="20577"/>
        <pc:sldMkLst>
          <pc:docMk/>
          <pc:sldMk cId="0" sldId="276"/>
        </pc:sldMkLst>
        <pc:graphicFrameChg chg="modGraphic">
          <ac:chgData name="Janette Warburton" userId="3e27661f259abf4c" providerId="LiveId" clId="{DA56F2EF-42DA-4A06-AE81-70AAD331C46C}" dt="2023-08-17T12:53:34.631" v="33" actId="20577"/>
          <ac:graphicFrameMkLst>
            <pc:docMk/>
            <pc:sldMk cId="0" sldId="276"/>
            <ac:graphicFrameMk id="2" creationId="{FC45D4CB-CF05-C10E-9B53-339056122571}"/>
          </ac:graphicFrameMkLst>
        </pc:graphicFrameChg>
      </pc:sldChg>
      <pc:sldChg chg="modSp">
        <pc:chgData name="Janette Warburton" userId="3e27661f259abf4c" providerId="LiveId" clId="{DA56F2EF-42DA-4A06-AE81-70AAD331C46C}" dt="2023-08-16T13:43:16.236" v="5" actId="20577"/>
        <pc:sldMkLst>
          <pc:docMk/>
          <pc:sldMk cId="0" sldId="277"/>
        </pc:sldMkLst>
        <pc:graphicFrameChg chg="mod">
          <ac:chgData name="Janette Warburton" userId="3e27661f259abf4c" providerId="LiveId" clId="{DA56F2EF-42DA-4A06-AE81-70AAD331C46C}" dt="2023-08-16T13:43:16.236" v="5" actId="20577"/>
          <ac:graphicFrameMkLst>
            <pc:docMk/>
            <pc:sldMk cId="0" sldId="277"/>
            <ac:graphicFrameMk id="2" creationId="{3E5F690B-CF00-99B2-5F45-F0E62B06F64E}"/>
          </ac:graphicFrameMkLst>
        </pc:graphicFrameChg>
      </pc:sldChg>
      <pc:sldChg chg="addSp delSp modSp mod">
        <pc:chgData name="Janette Warburton" userId="3e27661f259abf4c" providerId="LiveId" clId="{DA56F2EF-42DA-4A06-AE81-70AAD331C46C}" dt="2023-08-17T12:38:39.173" v="13"/>
        <pc:sldMkLst>
          <pc:docMk/>
          <pc:sldMk cId="3141705484" sldId="281"/>
        </pc:sldMkLst>
        <pc:graphicFrameChg chg="del">
          <ac:chgData name="Janette Warburton" userId="3e27661f259abf4c" providerId="LiveId" clId="{DA56F2EF-42DA-4A06-AE81-70AAD331C46C}" dt="2023-08-17T12:38:38.283" v="12" actId="478"/>
          <ac:graphicFrameMkLst>
            <pc:docMk/>
            <pc:sldMk cId="3141705484" sldId="281"/>
            <ac:graphicFrameMk id="3" creationId="{4F345D8D-B6F5-A8A1-C70C-64B47C6A70FC}"/>
          </ac:graphicFrameMkLst>
        </pc:graphicFrameChg>
        <pc:graphicFrameChg chg="add mod">
          <ac:chgData name="Janette Warburton" userId="3e27661f259abf4c" providerId="LiveId" clId="{DA56F2EF-42DA-4A06-AE81-70AAD331C46C}" dt="2023-08-17T12:38:39.173" v="13"/>
          <ac:graphicFrameMkLst>
            <pc:docMk/>
            <pc:sldMk cId="3141705484" sldId="281"/>
            <ac:graphicFrameMk id="4" creationId="{7E6402ED-F622-7821-F625-1F1605B63E1C}"/>
          </ac:graphicFrameMkLst>
        </pc:graphicFrameChg>
      </pc:sldChg>
      <pc:sldChg chg="modSp">
        <pc:chgData name="Janette Warburton" userId="3e27661f259abf4c" providerId="LiveId" clId="{DA56F2EF-42DA-4A06-AE81-70AAD331C46C}" dt="2023-08-16T13:43:09.382" v="2" actId="20577"/>
        <pc:sldMkLst>
          <pc:docMk/>
          <pc:sldMk cId="983767665" sldId="288"/>
        </pc:sldMkLst>
        <pc:graphicFrameChg chg="mod">
          <ac:chgData name="Janette Warburton" userId="3e27661f259abf4c" providerId="LiveId" clId="{DA56F2EF-42DA-4A06-AE81-70AAD331C46C}" dt="2023-08-16T13:43:09.382" v="2" actId="20577"/>
          <ac:graphicFrameMkLst>
            <pc:docMk/>
            <pc:sldMk cId="983767665" sldId="288"/>
            <ac:graphicFrameMk id="2" creationId="{3E5F690B-CF00-99B2-5F45-F0E62B06F64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5f78e0de6f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g25f78e0de6f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7370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5f78e0de6f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0" name="Google Shape;240;g25f78e0de6f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96227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5f78e0de6f_0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8" name="Google Shape;248;g25f78e0de6f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69331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5f78e0de6f_0_1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6" name="Google Shape;256;g25f78e0de6f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4572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f78e0de6f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5" name="Google Shape;185;g25f78e0de6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5f78e0de6f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2" name="Google Shape;192;g25f78e0de6f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5f78e0de6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0" name="Google Shape;200;g25f78e0de6f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5f78e0de6f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25f78e0de6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f78e0de6f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g25f78e0de6f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5f78e0de6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4" name="Google Shape;224;g25f78e0de6f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5f78e0de6f_0_1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32" name="Google Shape;232;g25f78e0de6f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5f78e0de6f_0_1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0" name="Google Shape;240;g25f78e0de6f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5f78e0de6f_0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48" name="Google Shape;248;g25f78e0de6f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5f78e0de6f_0_1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6" name="Google Shape;256;g25f78e0de6f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4" name="Google Shape;264;p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f78e0de6f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5" name="Google Shape;185;g25f78e0de6f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86441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5f78e0de6f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2" name="Google Shape;192;g25f78e0de6f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7317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5f78e0de6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0" name="Google Shape;200;g25f78e0de6f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73053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5f78e0de6f_0_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25f78e0de6f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62201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f78e0de6f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6" name="Google Shape;216;g25f78e0de6f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1979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5f78e0de6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4" name="Google Shape;224;g25f78e0de6f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836164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1"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Histograms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14" name="Google Shape;14;p10"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7"/>
        <p:cNvGrpSpPr/>
        <p:nvPr/>
      </p:nvGrpSpPr>
      <p:grpSpPr>
        <a:xfrm>
          <a:off x="0" y="0"/>
          <a:ext cx="0" cy="0"/>
          <a:chOff x="0" y="0"/>
          <a:chExt cx="0" cy="0"/>
        </a:xfrm>
      </p:grpSpPr>
      <p:sp>
        <p:nvSpPr>
          <p:cNvPr id="58" name="Google Shape;58;p1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60" name="Google Shape;60;p1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2" name="Google Shape;62;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3"/>
        <p:cNvGrpSpPr/>
        <p:nvPr/>
      </p:nvGrpSpPr>
      <p:grpSpPr>
        <a:xfrm>
          <a:off x="0" y="0"/>
          <a:ext cx="0" cy="0"/>
          <a:chOff x="0" y="0"/>
          <a:chExt cx="0" cy="0"/>
        </a:xfrm>
      </p:grpSpPr>
      <p:sp>
        <p:nvSpPr>
          <p:cNvPr id="64" name="Google Shape;64;p2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65" name="Google Shape;6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6"/>
        <p:cNvGrpSpPr/>
        <p:nvPr/>
      </p:nvGrpSpPr>
      <p:grpSpPr>
        <a:xfrm>
          <a:off x="0" y="0"/>
          <a:ext cx="0" cy="0"/>
          <a:chOff x="0" y="0"/>
          <a:chExt cx="0" cy="0"/>
        </a:xfrm>
      </p:grpSpPr>
      <p:sp>
        <p:nvSpPr>
          <p:cNvPr id="67" name="Google Shape;67;p2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8" name="Google Shape;68;p2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69" name="Google Shape;6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4" name="Google Shape;74;p2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75" name="Google Shape;75;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6" name="Google Shape;76;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77" name="Google Shape;77;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11"/>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Histograms</a:t>
            </a:r>
            <a:endParaRPr sz="1200" b="0" i="0" u="none" strike="noStrike" cap="none">
              <a:solidFill>
                <a:srgbClr val="000000"/>
              </a:solidFill>
              <a:latin typeface="Arial"/>
              <a:ea typeface="Arial"/>
              <a:cs typeface="Arial"/>
              <a:sym typeface="Arial"/>
            </a:endParaRPr>
          </a:p>
        </p:txBody>
      </p:sp>
      <p:pic>
        <p:nvPicPr>
          <p:cNvPr id="17" name="Google Shape;17;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8" name="Google Shape;18;p11"/>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19"/>
        <p:cNvGrpSpPr/>
        <p:nvPr/>
      </p:nvGrpSpPr>
      <p:grpSpPr>
        <a:xfrm>
          <a:off x="0" y="0"/>
          <a:ext cx="0" cy="0"/>
          <a:chOff x="0" y="0"/>
          <a:chExt cx="0" cy="0"/>
        </a:xfrm>
      </p:grpSpPr>
      <p:sp>
        <p:nvSpPr>
          <p:cNvPr id="20" name="Google Shape;20;p12"/>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a:solidFill>
                  <a:srgbClr val="2779F5"/>
                </a:solidFill>
                <a:latin typeface="Nunito Sans"/>
                <a:ea typeface="Nunito Sans"/>
                <a:cs typeface="Nunito Sans"/>
                <a:sym typeface="Nunito Sans"/>
              </a:rPr>
              <a:t>  GCSE Statistics | Diagnostic Questions | </a:t>
            </a:r>
            <a:r>
              <a:rPr lang="en-GB" sz="1000">
                <a:solidFill>
                  <a:srgbClr val="2779F5"/>
                </a:solidFill>
                <a:latin typeface="Nunito Sans"/>
                <a:ea typeface="Nunito Sans"/>
                <a:cs typeface="Nunito Sans"/>
                <a:sym typeface="Nunito Sans"/>
              </a:rPr>
              <a:t>Histograms</a:t>
            </a:r>
            <a:endParaRPr sz="1200" b="0" i="0" u="none" strike="noStrike" cap="none">
              <a:solidFill>
                <a:srgbClr val="000000"/>
              </a:solidFill>
              <a:latin typeface="Arial"/>
              <a:ea typeface="Arial"/>
              <a:cs typeface="Arial"/>
              <a:sym typeface="Arial"/>
            </a:endParaRPr>
          </a:p>
        </p:txBody>
      </p:sp>
      <p:sp>
        <p:nvSpPr>
          <p:cNvPr id="21" name="Google Shape;21;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3" name="Google Shape;23;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4" name="Google Shape;24;p12"/>
          <p:cNvSpPr/>
          <p:nvPr/>
        </p:nvSpPr>
        <p:spPr>
          <a:xfrm>
            <a:off x="0" y="369300"/>
            <a:ext cx="5696712" cy="396200"/>
          </a:xfrm>
          <a:prstGeom prst="rect">
            <a:avLst/>
          </a:prstGeom>
          <a:solidFill>
            <a:srgbClr val="0025C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5"/>
        <p:cNvGrpSpPr/>
        <p:nvPr/>
      </p:nvGrpSpPr>
      <p:grpSpPr>
        <a:xfrm>
          <a:off x="0" y="0"/>
          <a:ext cx="0" cy="0"/>
          <a:chOff x="0" y="0"/>
          <a:chExt cx="0" cy="0"/>
        </a:xfrm>
      </p:grpSpPr>
      <p:sp>
        <p:nvSpPr>
          <p:cNvPr id="26" name="Google Shape;26;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7" name="Google Shape;27;p13"/>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8" name="Google Shape;28;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29" name="Google Shape;29;p13">
            <a:hlinkClick r:id="" action="ppaction://hlinkshowjump?jump=firstslide"/>
          </p:cNvPr>
          <p:cNvSpPr txBox="1"/>
          <p:nvPr/>
        </p:nvSpPr>
        <p:spPr>
          <a:xfrm>
            <a:off x="500015" y="2290457"/>
            <a:ext cx="3651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a:solidFill>
                  <a:schemeClr val="accent2"/>
                </a:solidFill>
                <a:latin typeface="Nunito Sans"/>
                <a:ea typeface="Nunito Sans"/>
                <a:cs typeface="Nunito Sans"/>
                <a:sym typeface="Nunito Sans"/>
              </a:rPr>
              <a:t>Histograms</a:t>
            </a:r>
            <a:r>
              <a:rPr lang="en-GB" sz="2000" b="0" i="0" u="none" strike="noStrike" cap="none">
                <a:solidFill>
                  <a:schemeClr val="accent2"/>
                </a:solidFill>
                <a:latin typeface="Nunito Sans"/>
                <a:ea typeface="Nunito Sans"/>
                <a:cs typeface="Nunito Sans"/>
                <a:sym typeface="Nunito Sans"/>
              </a:rPr>
              <a:t> | Statistics</a:t>
            </a:r>
            <a:endParaRPr sz="2000" b="0" i="0" u="none" strike="noStrike" cap="none">
              <a:solidFill>
                <a:schemeClr val="accent2"/>
              </a:solidFill>
              <a:latin typeface="Nunito Sans"/>
              <a:ea typeface="Nunito Sans"/>
              <a:cs typeface="Nunito Sans"/>
              <a:sym typeface="Nunito Sans"/>
            </a:endParaRPr>
          </a:p>
        </p:txBody>
      </p:sp>
      <p:pic>
        <p:nvPicPr>
          <p:cNvPr id="30" name="Google Shape;30;p13" descr="Logo&#10;&#10;Description automatically generated"/>
          <p:cNvPicPr preferRelativeResize="0"/>
          <p:nvPr/>
        </p:nvPicPr>
        <p:blipFill rotWithShape="1">
          <a:blip r:embed="rId3">
            <a:alphaModFix/>
          </a:blip>
          <a:srcRect/>
          <a:stretch/>
        </p:blipFill>
        <p:spPr>
          <a:xfrm>
            <a:off x="5506208" y="-2860"/>
            <a:ext cx="3637792"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1"/>
        <p:cNvGrpSpPr/>
        <p:nvPr/>
      </p:nvGrpSpPr>
      <p:grpSpPr>
        <a:xfrm>
          <a:off x="0" y="0"/>
          <a:ext cx="0" cy="0"/>
          <a:chOff x="0" y="0"/>
          <a:chExt cx="0" cy="0"/>
        </a:xfrm>
      </p:grpSpPr>
      <p:pic>
        <p:nvPicPr>
          <p:cNvPr id="32" name="Google Shape;32;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3" name="Google Shape;3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4" name="Google Shape;34;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5" name="Google Shape;35;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6" name="Google Shape;36;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7" name="Google Shape;37;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38" name="Google Shape;38;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39" name="Google Shape;39;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0" name="Google Shape;40;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1" name="Google Shape;41;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2"/>
        <p:cNvGrpSpPr/>
        <p:nvPr/>
      </p:nvGrpSpPr>
      <p:grpSpPr>
        <a:xfrm>
          <a:off x="0" y="0"/>
          <a:ext cx="0" cy="0"/>
          <a:chOff x="0" y="0"/>
          <a:chExt cx="0" cy="0"/>
        </a:xfrm>
      </p:grpSpPr>
      <p:sp>
        <p:nvSpPr>
          <p:cNvPr id="43" name="Google Shape;4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4" name="Google Shape;44;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7"/>
        <p:cNvGrpSpPr/>
        <p:nvPr/>
      </p:nvGrpSpPr>
      <p:grpSpPr>
        <a:xfrm>
          <a:off x="0" y="0"/>
          <a:ext cx="0" cy="0"/>
          <a:chOff x="0" y="0"/>
          <a:chExt cx="0" cy="0"/>
        </a:xfrm>
      </p:grpSpPr>
      <p:sp>
        <p:nvSpPr>
          <p:cNvPr id="48" name="Google Shape;4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9" name="Google Shape;49;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0"/>
        <p:cNvGrpSpPr/>
        <p:nvPr/>
      </p:nvGrpSpPr>
      <p:grpSpPr>
        <a:xfrm>
          <a:off x="0" y="0"/>
          <a:ext cx="0" cy="0"/>
          <a:chOff x="0" y="0"/>
          <a:chExt cx="0" cy="0"/>
        </a:xfrm>
      </p:grpSpPr>
      <p:sp>
        <p:nvSpPr>
          <p:cNvPr id="51" name="Google Shape;51;p1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2" name="Google Shape;52;p1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3" name="Google Shape;53;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6" name="Google Shape;5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16.png"/><Relationship Id="rId7"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40.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50.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25f78e0de6f_0_112"/>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8B578DA8-D0B9-3657-79B9-5A1355B19727}"/>
              </a:ext>
            </a:extLst>
          </p:cNvPr>
          <p:cNvPicPr>
            <a:picLocks noChangeAspect="1"/>
          </p:cNvPicPr>
          <p:nvPr/>
        </p:nvPicPr>
        <p:blipFill>
          <a:blip r:embed="rId3"/>
          <a:stretch>
            <a:fillRect/>
          </a:stretch>
        </p:blipFill>
        <p:spPr>
          <a:xfrm>
            <a:off x="571877" y="1814894"/>
            <a:ext cx="3543346" cy="2702195"/>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FC45D4CB-CF05-C10E-9B53-339056122571}"/>
                  </a:ext>
                </a:extLst>
              </p:cNvPr>
              <p:cNvGraphicFramePr/>
              <p:nvPr>
                <p:extLst>
                  <p:ext uri="{D42A27DB-BD31-4B8C-83A1-F6EECF244321}">
                    <p14:modId xmlns:p14="http://schemas.microsoft.com/office/powerpoint/2010/main" val="3174620038"/>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325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B)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213</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212.5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D)</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100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FC45D4CB-CF05-C10E-9B53-339056122571}"/>
                  </a:ext>
                </a:extLst>
              </p:cNvPr>
              <p:cNvGraphicFramePr/>
              <p:nvPr>
                <p:extLst>
                  <p:ext uri="{D42A27DB-BD31-4B8C-83A1-F6EECF244321}">
                    <p14:modId xmlns:p14="http://schemas.microsoft.com/office/powerpoint/2010/main" val="3174620038"/>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300;g1e4d2f82526_0_174">
                <a:extLst>
                  <a:ext uri="{FF2B5EF4-FFF2-40B4-BE49-F238E27FC236}">
                    <a16:creationId xmlns:a16="http://schemas.microsoft.com/office/drawing/2014/main" id="{EBF89038-35C3-5119-746D-940609EF4EE5}"/>
                  </a:ext>
                </a:extLst>
              </p:cNvPr>
              <p:cNvGraphicFramePr/>
              <p:nvPr/>
            </p:nvGraphicFramePr>
            <p:xfrm>
              <a:off x="108044" y="862525"/>
              <a:ext cx="8882075" cy="669681"/>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This histogram represents the mass of the pre-packed bags of sweets at a candy store.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Find an estimate for the number of bags with mass greater than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300;g1e4d2f82526_0_174">
                <a:extLst>
                  <a:ext uri="{FF2B5EF4-FFF2-40B4-BE49-F238E27FC236}">
                    <a16:creationId xmlns:a16="http://schemas.microsoft.com/office/drawing/2014/main" id="{EBF89038-35C3-5119-746D-940609EF4EE5}"/>
                  </a:ext>
                </a:extLst>
              </p:cNvPr>
              <p:cNvGraphicFramePr/>
              <p:nvPr/>
            </p:nvGraphicFramePr>
            <p:xfrm>
              <a:off x="108044" y="862525"/>
              <a:ext cx="8882075" cy="669681"/>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This histogram represents the mass of the pre-packed bags of sweets at a candy store.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Find an estimate for the number of bags with mass greater than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1087255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25f78e0de6f_0_119"/>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BAB6B215-3D47-535F-5F2C-F90DFEAB37BB}"/>
              </a:ext>
            </a:extLst>
          </p:cNvPr>
          <p:cNvPicPr>
            <a:picLocks noChangeAspect="1"/>
          </p:cNvPicPr>
          <p:nvPr/>
        </p:nvPicPr>
        <p:blipFill>
          <a:blip r:embed="rId3"/>
          <a:stretch>
            <a:fillRect/>
          </a:stretch>
        </p:blipFill>
        <p:spPr>
          <a:xfrm>
            <a:off x="259522" y="1698173"/>
            <a:ext cx="4250133" cy="285585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E5F690B-CF00-99B2-5F45-F0E62B06F64E}"/>
                  </a:ext>
                </a:extLst>
              </p:cNvPr>
              <p:cNvGraphicFramePr/>
              <p:nvPr>
                <p:extLst>
                  <p:ext uri="{D42A27DB-BD31-4B8C-83A1-F6EECF244321}">
                    <p14:modId xmlns:p14="http://schemas.microsoft.com/office/powerpoint/2010/main" val="2193316570"/>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25 </m:t>
                              </m:r>
                              <m:r>
                                <a:rPr lang="en-US" sz="1600" i="1" dirty="0" smtClean="0">
                                  <a:solidFill>
                                    <a:schemeClr val="tx1"/>
                                  </a:solidFill>
                                  <a:latin typeface="Cambria Math" panose="02040503050406030204" pitchFamily="18" charset="0"/>
                                  <a:ea typeface="Nunito Sans"/>
                                  <a:cs typeface="Nunito Sans"/>
                                  <a:sym typeface="Nunito Sans"/>
                                </a:rPr>
                                <m:t>𝑚𝑖𝑛𝑢𝑡𝑒𝑠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30 </m:t>
                              </m:r>
                              <m:r>
                                <a:rPr lang="en-US" sz="1600" i="1" dirty="0" smtClean="0">
                                  <a:solidFill>
                                    <a:schemeClr val="tx1"/>
                                  </a:solidFill>
                                  <a:latin typeface="Cambria Math" panose="02040503050406030204" pitchFamily="18" charset="0"/>
                                  <a:ea typeface="Nunito Sans"/>
                                  <a:cs typeface="Nunito Sans"/>
                                  <a:sym typeface="Nunito Sans"/>
                                </a:rPr>
                                <m:t>𝑚𝑖𝑛𝑢𝑡𝑒𝑠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20 </m:t>
                              </m:r>
                              <m:r>
                                <a:rPr lang="en-US" sz="1600" i="1" dirty="0" smtClean="0">
                                  <a:solidFill>
                                    <a:schemeClr val="tx1"/>
                                  </a:solidFill>
                                  <a:latin typeface="Cambria Math" panose="02040503050406030204" pitchFamily="18" charset="0"/>
                                  <a:ea typeface="Nunito Sans"/>
                                  <a:cs typeface="Nunito Sans"/>
                                  <a:sym typeface="Nunito Sans"/>
                                </a:rPr>
                                <m:t>𝑚𝑖𝑛𝑢𝑡𝑒𝑠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27 </m:t>
                              </m:r>
                              <m:r>
                                <a:rPr lang="en-US" sz="1600" i="1" dirty="0" smtClean="0">
                                  <a:solidFill>
                                    <a:schemeClr val="tx1"/>
                                  </a:solidFill>
                                  <a:latin typeface="Cambria Math" panose="02040503050406030204" pitchFamily="18" charset="0"/>
                                  <a:ea typeface="Nunito Sans"/>
                                  <a:cs typeface="Nunito Sans"/>
                                  <a:sym typeface="Nunito Sans"/>
                                </a:rPr>
                                <m:t>𝑚𝑖𝑛𝑠</m:t>
                              </m:r>
                              <m:r>
                                <a:rPr lang="en-US" sz="1600" b="0" i="1" dirty="0" smtClean="0">
                                  <a:solidFill>
                                    <a:schemeClr val="tx1"/>
                                  </a:solidFill>
                                  <a:latin typeface="Cambria Math" panose="02040503050406030204" pitchFamily="18" charset="0"/>
                                  <a:ea typeface="Nunito Sans"/>
                                  <a:cs typeface="Nunito Sans"/>
                                  <a:sym typeface="Nunito Sans"/>
                                </a:rPr>
                                <m:t> </m:t>
                              </m:r>
                              <m:r>
                                <a:rPr lang="en-US" sz="1600" i="1" dirty="0" smtClean="0">
                                  <a:solidFill>
                                    <a:schemeClr val="tx1"/>
                                  </a:solidFill>
                                  <a:latin typeface="Cambria Math" panose="02040503050406030204" pitchFamily="18" charset="0"/>
                                  <a:ea typeface="Nunito Sans"/>
                                  <a:cs typeface="Nunito Sans"/>
                                  <a:sym typeface="Nunito Sans"/>
                                </a:rPr>
                                <m:t>30 </m:t>
                              </m:r>
                              <m:r>
                                <a:rPr lang="en-US" sz="1600" i="1" dirty="0" smtClean="0">
                                  <a:solidFill>
                                    <a:schemeClr val="tx1"/>
                                  </a:solidFill>
                                  <a:latin typeface="Cambria Math" panose="02040503050406030204" pitchFamily="18" charset="0"/>
                                  <a:ea typeface="Nunito Sans"/>
                                  <a:cs typeface="Nunito Sans"/>
                                  <a:sym typeface="Nunito Sans"/>
                                </a:rPr>
                                <m:t>𝑠𝑒𝑐𝑠</m:t>
                              </m:r>
                              <m:r>
                                <a:rPr lang="en-US" sz="1600" i="1" dirty="0" smtClean="0">
                                  <a:solidFill>
                                    <a:schemeClr val="tx1"/>
                                  </a:solidFill>
                                  <a:latin typeface="Cambria Math" panose="02040503050406030204" pitchFamily="18" charset="0"/>
                                  <a:ea typeface="Nunito Sans"/>
                                  <a:cs typeface="Nunito Sans"/>
                                  <a:sym typeface="Nunito Sans"/>
                                </a:rPr>
                                <m:t> </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E5F690B-CF00-99B2-5F45-F0E62B06F64E}"/>
                  </a:ext>
                </a:extLst>
              </p:cNvPr>
              <p:cNvGraphicFramePr/>
              <p:nvPr>
                <p:extLst>
                  <p:ext uri="{D42A27DB-BD31-4B8C-83A1-F6EECF244321}">
                    <p14:modId xmlns:p14="http://schemas.microsoft.com/office/powerpoint/2010/main" val="2193316570"/>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2956D14F-E820-DFF5-BCFB-37B6453E7DC9}"/>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This histogram represents the times taken for some children in year 8 to solve a </a:t>
                      </a:r>
                      <a:r>
                        <a:rPr lang="en-US" sz="1600" b="0" dirty="0" err="1">
                          <a:solidFill>
                            <a:schemeClr val="dk1"/>
                          </a:solidFill>
                          <a:latin typeface="Nunito Sans"/>
                          <a:ea typeface="Nunito Sans"/>
                          <a:cs typeface="Nunito Sans"/>
                          <a:sym typeface="Nunito Sans"/>
                        </a:rPr>
                        <a:t>rubik's</a:t>
                      </a:r>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cube. Estimate the median time taken to solve a </a:t>
                      </a:r>
                      <a:r>
                        <a:rPr lang="en-US" sz="1600" b="0" dirty="0" err="1">
                          <a:solidFill>
                            <a:schemeClr val="dk1"/>
                          </a:solidFill>
                          <a:latin typeface="Nunito Sans"/>
                          <a:ea typeface="Nunito Sans"/>
                          <a:cs typeface="Nunito Sans"/>
                          <a:sym typeface="Nunito Sans"/>
                        </a:rPr>
                        <a:t>rubik’s</a:t>
                      </a:r>
                      <a:r>
                        <a:rPr lang="en-US" sz="1600" b="0" dirty="0">
                          <a:solidFill>
                            <a:schemeClr val="dk1"/>
                          </a:solidFill>
                          <a:latin typeface="Nunito Sans"/>
                          <a:ea typeface="Nunito Sans"/>
                          <a:cs typeface="Nunito Sans"/>
                          <a:sym typeface="Nunito Sans"/>
                        </a:rPr>
                        <a:t> cube.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983767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g25f78e0de6f_0_126"/>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007D3B2F-C03F-815D-A0B5-AAD44EFEE54F}"/>
              </a:ext>
            </a:extLst>
          </p:cNvPr>
          <p:cNvPicPr>
            <a:picLocks noChangeAspect="1"/>
          </p:cNvPicPr>
          <p:nvPr/>
        </p:nvPicPr>
        <p:blipFill>
          <a:blip r:embed="rId3"/>
          <a:stretch>
            <a:fillRect/>
          </a:stretch>
        </p:blipFill>
        <p:spPr>
          <a:xfrm>
            <a:off x="169850" y="1983080"/>
            <a:ext cx="4306170" cy="2650732"/>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644B1998-88FB-1CA3-B11C-DA7912581A32}"/>
                  </a:ext>
                </a:extLst>
              </p:cNvPr>
              <p:cNvGraphicFramePr/>
              <p:nvPr>
                <p:extLst>
                  <p:ext uri="{D42A27DB-BD31-4B8C-83A1-F6EECF244321}">
                    <p14:modId xmlns:p14="http://schemas.microsoft.com/office/powerpoint/2010/main" val="2283875078"/>
                  </p:ext>
                </p:extLst>
              </p:nvPr>
            </p:nvGraphicFramePr>
            <p:xfrm>
              <a:off x="4702378" y="1944851"/>
              <a:ext cx="4182100" cy="2688961"/>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318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58 </m:t>
                              </m:r>
                              <m:r>
                                <a:rPr lang="en-US" sz="1600" i="1" dirty="0" smtClean="0">
                                  <a:solidFill>
                                    <a:schemeClr val="tx1"/>
                                  </a:solidFill>
                                  <a:latin typeface="Cambria Math" panose="02040503050406030204" pitchFamily="18" charset="0"/>
                                  <a:ea typeface="Nunito Sans"/>
                                  <a:cs typeface="Nunito Sans"/>
                                  <a:sym typeface="Nunito Sans"/>
                                </a:rPr>
                                <m:t>𝑠𝑒𝑐𝑜𝑛𝑑𝑠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48.3 </m:t>
                              </m:r>
                              <m:r>
                                <a:rPr lang="en-US" sz="1600" i="1" dirty="0" smtClean="0">
                                  <a:solidFill>
                                    <a:schemeClr val="tx1"/>
                                  </a:solidFill>
                                  <a:latin typeface="Cambria Math" panose="02040503050406030204" pitchFamily="18" charset="0"/>
                                  <a:ea typeface="Nunito Sans"/>
                                  <a:cs typeface="Nunito Sans"/>
                                  <a:sym typeface="Nunito Sans"/>
                                </a:rPr>
                                <m:t>𝑠𝑒𝑐𝑜𝑛𝑑𝑠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36577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35 </m:t>
                              </m:r>
                              <m:r>
                                <a:rPr lang="en-US" sz="1600" i="1" dirty="0" smtClean="0">
                                  <a:solidFill>
                                    <a:schemeClr val="tx1"/>
                                  </a:solidFill>
                                  <a:latin typeface="Cambria Math" panose="02040503050406030204" pitchFamily="18" charset="0"/>
                                  <a:ea typeface="Nunito Sans"/>
                                  <a:cs typeface="Nunito Sans"/>
                                  <a:sym typeface="Nunito Sans"/>
                                </a:rPr>
                                <m:t>𝑠𝑒𝑐𝑜𝑛𝑑𝑠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42.5 </m:t>
                              </m:r>
                              <m:r>
                                <a:rPr lang="en-US" sz="1600" i="1" dirty="0" smtClean="0">
                                  <a:solidFill>
                                    <a:schemeClr val="tx1"/>
                                  </a:solidFill>
                                  <a:latin typeface="Cambria Math" panose="02040503050406030204" pitchFamily="18" charset="0"/>
                                  <a:ea typeface="Nunito Sans"/>
                                  <a:cs typeface="Nunito Sans"/>
                                  <a:sym typeface="Nunito Sans"/>
                                </a:rPr>
                                <m:t>𝑠𝑒𝑐𝑜𝑛𝑑𝑠</m:t>
                              </m:r>
                              <m:r>
                                <a:rPr lang="en-US" sz="1600" i="1" dirty="0" smtClean="0">
                                  <a:solidFill>
                                    <a:schemeClr val="tx1"/>
                                  </a:solidFill>
                                  <a:latin typeface="Cambria Math" panose="02040503050406030204" pitchFamily="18" charset="0"/>
                                  <a:ea typeface="Nunito Sans"/>
                                  <a:cs typeface="Nunito Sans"/>
                                  <a:sym typeface="Nunito Sans"/>
                                </a:rPr>
                                <m:t> </m:t>
                              </m:r>
                            </m:oMath>
                          </a14:m>
                          <a:endParaRPr lang="en-US"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644B1998-88FB-1CA3-B11C-DA7912581A32}"/>
                  </a:ext>
                </a:extLst>
              </p:cNvPr>
              <p:cNvGraphicFramePr/>
              <p:nvPr>
                <p:extLst>
                  <p:ext uri="{D42A27DB-BD31-4B8C-83A1-F6EECF244321}">
                    <p14:modId xmlns:p14="http://schemas.microsoft.com/office/powerpoint/2010/main" val="2283875078"/>
                  </p:ext>
                </p:extLst>
              </p:nvPr>
            </p:nvGraphicFramePr>
            <p:xfrm>
              <a:off x="4702378" y="1944851"/>
              <a:ext cx="4182100" cy="2688961"/>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318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61" r="-100000" b="-10414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61" r="-292" b="-104147"/>
                          </a:stretch>
                        </a:blipFill>
                      </a:tcPr>
                    </a:tc>
                    <a:extLst>
                      <a:ext uri="{0D108BD9-81ED-4DB2-BD59-A6C34878D82A}">
                        <a16:rowId xmlns:a16="http://schemas.microsoft.com/office/drawing/2014/main" val="10000"/>
                      </a:ext>
                    </a:extLst>
                  </a:tr>
                  <a:tr h="136577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6889" r="-100000" b="-44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6889" r="-292" b="-44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73D041F9-7FE9-76D3-11A4-FFEA87F42393}"/>
              </a:ext>
            </a:extLst>
          </p:cNvPr>
          <p:cNvGraphicFramePr/>
          <p:nvPr/>
        </p:nvGraphicFramePr>
        <p:xfrm>
          <a:off x="108044" y="862525"/>
          <a:ext cx="8882075" cy="10363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This histogram represents the times taken for some year 11 students to complete a cup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stacking task. The students are ranked into three equal groups based on their speed at the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task. What task time is the cut off to be in the fastest group?</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30754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g25f78e0de6f_0_13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DF1C7CD0-664B-646C-6417-2F6E085E5165}"/>
              </a:ext>
            </a:extLst>
          </p:cNvPr>
          <p:cNvPicPr>
            <a:picLocks noChangeAspect="1"/>
          </p:cNvPicPr>
          <p:nvPr/>
        </p:nvPicPr>
        <p:blipFill>
          <a:blip r:embed="rId3"/>
          <a:stretch>
            <a:fillRect/>
          </a:stretch>
        </p:blipFill>
        <p:spPr>
          <a:xfrm>
            <a:off x="246038" y="1863494"/>
            <a:ext cx="3810793" cy="2453983"/>
          </a:xfrm>
          <a:prstGeom prst="rect">
            <a:avLst/>
          </a:prstGeom>
        </p:spPr>
      </p:pic>
      <mc:AlternateContent xmlns:mc="http://schemas.openxmlformats.org/markup-compatibility/2006" xmlns:a14="http://schemas.microsoft.com/office/drawing/2010/main">
        <mc:Choice Requires="a14">
          <p:graphicFrame>
            <p:nvGraphicFramePr>
              <p:cNvPr id="2" name="Google Shape;300;g1e4d2f82526_0_174">
                <a:extLst>
                  <a:ext uri="{FF2B5EF4-FFF2-40B4-BE49-F238E27FC236}">
                    <a16:creationId xmlns:a16="http://schemas.microsoft.com/office/drawing/2014/main" id="{B52095AB-AE63-3F32-262B-3D488378131A}"/>
                  </a:ext>
                </a:extLst>
              </p:cNvPr>
              <p:cNvGraphicFramePr/>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US" sz="1600" b="0" dirty="0">
                              <a:solidFill>
                                <a:schemeClr val="dk1"/>
                              </a:solidFill>
                              <a:latin typeface="Nunito Sans"/>
                              <a:ea typeface="Nunito Sans"/>
                              <a:cs typeface="Nunito Sans"/>
                              <a:sym typeface="Nunito Sans"/>
                            </a:rPr>
                            <a:t>This histogram represents the mass of bags of flour in a shop. </a:t>
                          </a:r>
                        </a:p>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       Estimate how many bags of flour there are with a mass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350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300;g1e4d2f82526_0_174">
                <a:extLst>
                  <a:ext uri="{FF2B5EF4-FFF2-40B4-BE49-F238E27FC236}">
                    <a16:creationId xmlns:a16="http://schemas.microsoft.com/office/drawing/2014/main" id="{B52095AB-AE63-3F32-262B-3D488378131A}"/>
                  </a:ext>
                </a:extLst>
              </p:cNvPr>
              <p:cNvGraphicFramePr/>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US" sz="1600" b="0" dirty="0">
                              <a:solidFill>
                                <a:schemeClr val="dk1"/>
                              </a:solidFill>
                              <a:latin typeface="Nunito Sans"/>
                              <a:ea typeface="Nunito Sans"/>
                              <a:cs typeface="Nunito Sans"/>
                              <a:sym typeface="Nunito Sans"/>
                            </a:rPr>
                            <a:t>This histogram represents the mass of bags of flour in a shop. </a:t>
                          </a:r>
                        </a:p>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       Estimate how many bags of flour there are with a mass between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and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350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115761AE-5B50-A855-48CC-021881D334D5}"/>
                  </a:ext>
                </a:extLst>
              </p:cNvPr>
              <p:cNvGraphicFramePr/>
              <p:nvPr>
                <p:extLst>
                  <p:ext uri="{D42A27DB-BD31-4B8C-83A1-F6EECF244321}">
                    <p14:modId xmlns:p14="http://schemas.microsoft.com/office/powerpoint/2010/main" val="31995460"/>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US"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4500</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2250</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dirty="0" smtClean="0">
                                  <a:solidFill>
                                    <a:schemeClr val="tx1"/>
                                  </a:solidFill>
                                  <a:latin typeface="Cambria Math" panose="02040503050406030204" pitchFamily="18" charset="0"/>
                                  <a:ea typeface="Nunito Sans"/>
                                  <a:cs typeface="Nunito Sans"/>
                                  <a:sym typeface="Nunito Sans"/>
                                </a:rPr>
                                <m:t>3125</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115761AE-5B50-A855-48CC-021881D334D5}"/>
                  </a:ext>
                </a:extLst>
              </p:cNvPr>
              <p:cNvGraphicFramePr/>
              <p:nvPr>
                <p:extLst>
                  <p:ext uri="{D42A27DB-BD31-4B8C-83A1-F6EECF244321}">
                    <p14:modId xmlns:p14="http://schemas.microsoft.com/office/powerpoint/2010/main" val="31995460"/>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099796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5f78e0de6f_0_6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graphicFrame>
        <p:nvGraphicFramePr>
          <p:cNvPr id="2" name="Google Shape;353;g1e4d2f82526_0_220">
            <a:extLst>
              <a:ext uri="{FF2B5EF4-FFF2-40B4-BE49-F238E27FC236}">
                <a16:creationId xmlns:a16="http://schemas.microsoft.com/office/drawing/2014/main" id="{FD7F7AF9-DFBB-693D-36A5-92D9EFE61458}"/>
              </a:ext>
            </a:extLst>
          </p:cNvPr>
          <p:cNvGraphicFramePr/>
          <p:nvPr>
            <p:extLst>
              <p:ext uri="{D42A27DB-BD31-4B8C-83A1-F6EECF244321}">
                <p14:modId xmlns:p14="http://schemas.microsoft.com/office/powerpoint/2010/main" val="2315710916"/>
              </p:ext>
            </p:extLst>
          </p:nvPr>
        </p:nvGraphicFramePr>
        <p:xfrm>
          <a:off x="854950" y="2089083"/>
          <a:ext cx="7542800" cy="2215700"/>
        </p:xfrm>
        <a:graphic>
          <a:graphicData uri="http://schemas.openxmlformats.org/drawingml/2006/table">
            <a:tbl>
              <a:tblPr>
                <a:noFill/>
              </a:tblPr>
              <a:tblGrid>
                <a:gridCol w="3771400">
                  <a:extLst>
                    <a:ext uri="{9D8B030D-6E8A-4147-A177-3AD203B41FA5}">
                      <a16:colId xmlns:a16="http://schemas.microsoft.com/office/drawing/2014/main" val="20000"/>
                    </a:ext>
                  </a:extLst>
                </a:gridCol>
                <a:gridCol w="3771400">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r>
                        <a:rPr lang="en-GB" sz="1600" dirty="0">
                          <a:solidFill>
                            <a:schemeClr val="dk1"/>
                          </a:solidFill>
                          <a:latin typeface="Nunito Sans"/>
                          <a:ea typeface="Nunito Sans"/>
                          <a:cs typeface="Nunito Sans"/>
                          <a:sym typeface="Nunito Sans"/>
                        </a:rPr>
                        <a:t>Weight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labelling of horizontal and vertical axes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r>
                        <a:rPr lang="en-GB" sz="1600" dirty="0">
                          <a:solidFill>
                            <a:srgbClr val="00BC89"/>
                          </a:solidFill>
                          <a:latin typeface="Nunito Sans"/>
                          <a:ea typeface="Nunito Sans"/>
                          <a:cs typeface="Nunito Sans"/>
                          <a:sym typeface="Nunito Sans"/>
                        </a:rPr>
                        <a:t>Frequency density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r>
                        <a:rPr lang="en-GB" sz="1600" dirty="0">
                          <a:solidFill>
                            <a:schemeClr val="dk1"/>
                          </a:solidFill>
                          <a:latin typeface="Nunito Sans"/>
                          <a:ea typeface="Nunito Sans"/>
                          <a:cs typeface="Nunito Sans"/>
                          <a:sym typeface="Nunito Sans"/>
                        </a:rPr>
                        <a:t>Cumulative frequency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a histogram with a cumulative frequency diagram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r>
                        <a:rPr lang="en-GB" sz="1600" dirty="0">
                          <a:solidFill>
                            <a:srgbClr val="1C1C1C"/>
                          </a:solidFill>
                          <a:latin typeface="Nunito Sans"/>
                          <a:ea typeface="Nunito Sans"/>
                          <a:cs typeface="Nunito Sans"/>
                          <a:sym typeface="Nunito Sans"/>
                        </a:rPr>
                        <a:t>Frequency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 does not understand the use of a histogram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0;g1e4d2f82526_0_174">
            <a:extLst>
              <a:ext uri="{FF2B5EF4-FFF2-40B4-BE49-F238E27FC236}">
                <a16:creationId xmlns:a16="http://schemas.microsoft.com/office/drawing/2014/main" id="{A3304C0D-D8F0-106C-F239-7FC8F9C3E2EF}"/>
              </a:ext>
            </a:extLst>
          </p:cNvPr>
          <p:cNvGraphicFramePr/>
          <p:nvPr>
            <p:extLst>
              <p:ext uri="{D42A27DB-BD31-4B8C-83A1-F6EECF244321}">
                <p14:modId xmlns:p14="http://schemas.microsoft.com/office/powerpoint/2010/main" val="2843922859"/>
              </p:ext>
            </p:extLst>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a:ea typeface="Nunito"/>
                          <a:cs typeface="Nunito"/>
                          <a:sym typeface="Nunito"/>
                        </a:rPr>
                        <a:t>What would the vertical axis be labelled when constructing a histogram to show the weight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of students in a school?</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3" name="Picture 2">
            <a:extLst>
              <a:ext uri="{FF2B5EF4-FFF2-40B4-BE49-F238E27FC236}">
                <a16:creationId xmlns:a16="http://schemas.microsoft.com/office/drawing/2014/main" id="{A32610AD-B9BC-080F-FE6B-89AFC9A6D3CD}"/>
              </a:ext>
            </a:extLst>
          </p:cNvPr>
          <p:cNvPicPr>
            <a:picLocks noChangeAspect="1"/>
          </p:cNvPicPr>
          <p:nvPr/>
        </p:nvPicPr>
        <p:blipFill>
          <a:blip r:embed="rId3"/>
          <a:stretch>
            <a:fillRect/>
          </a:stretch>
        </p:blipFill>
        <p:spPr>
          <a:xfrm>
            <a:off x="373907" y="2262017"/>
            <a:ext cx="4067716" cy="1195989"/>
          </a:xfrm>
          <a:prstGeom prst="rect">
            <a:avLst/>
          </a:prstGeom>
        </p:spPr>
      </p:pic>
      <p:graphicFrame>
        <p:nvGraphicFramePr>
          <p:cNvPr id="4" name="Google Shape;300;g1e4d2f82526_0_174">
            <a:extLst>
              <a:ext uri="{FF2B5EF4-FFF2-40B4-BE49-F238E27FC236}">
                <a16:creationId xmlns:a16="http://schemas.microsoft.com/office/drawing/2014/main" id="{8E52A029-1AFE-A836-A5D4-0670DFD9B042}"/>
              </a:ext>
            </a:extLst>
          </p:cNvPr>
          <p:cNvGraphicFramePr/>
          <p:nvPr>
            <p:extLst>
              <p:ext uri="{D42A27DB-BD31-4B8C-83A1-F6EECF244321}">
                <p14:modId xmlns:p14="http://schemas.microsoft.com/office/powerpoint/2010/main" val="1938828854"/>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a:ea typeface="Nunito"/>
                          <a:cs typeface="Nunito"/>
                          <a:sym typeface="Nunito"/>
                        </a:rPr>
                        <a:t>The heights of sunflowers in a field are recorded in the table below. A histogram is going to</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be used to represent the data. Calculate the value of the highlighted cell:</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Google Shape;414;g21c43135d4d_0_150">
                <a:extLst>
                  <a:ext uri="{FF2B5EF4-FFF2-40B4-BE49-F238E27FC236}">
                    <a16:creationId xmlns:a16="http://schemas.microsoft.com/office/drawing/2014/main" id="{BCBB1889-6705-9D4B-01F4-DD534132B8D6}"/>
                  </a:ext>
                </a:extLst>
              </p:cNvPr>
              <p:cNvGraphicFramePr/>
              <p:nvPr>
                <p:extLst>
                  <p:ext uri="{D42A27DB-BD31-4B8C-83A1-F6EECF244321}">
                    <p14:modId xmlns:p14="http://schemas.microsoft.com/office/powerpoint/2010/main" val="3602767374"/>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6</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 </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90</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gave the frequency, not the  frequency density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4.5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upper bound of the class width, rather than the class width itself</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115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calculated the cumulative frequency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414;g21c43135d4d_0_150">
                <a:extLst>
                  <a:ext uri="{FF2B5EF4-FFF2-40B4-BE49-F238E27FC236}">
                    <a16:creationId xmlns:a16="http://schemas.microsoft.com/office/drawing/2014/main" id="{BCBB1889-6705-9D4B-01F4-DD534132B8D6}"/>
                  </a:ext>
                </a:extLst>
              </p:cNvPr>
              <p:cNvGraphicFramePr/>
              <p:nvPr>
                <p:extLst>
                  <p:ext uri="{D42A27DB-BD31-4B8C-83A1-F6EECF244321}">
                    <p14:modId xmlns:p14="http://schemas.microsoft.com/office/powerpoint/2010/main" val="3602767374"/>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
        <p:nvSpPr>
          <p:cNvPr id="7" name="Google Shape;187;g25f78e0de6f_0_67">
            <a:extLst>
              <a:ext uri="{FF2B5EF4-FFF2-40B4-BE49-F238E27FC236}">
                <a16:creationId xmlns:a16="http://schemas.microsoft.com/office/drawing/2014/main" id="{8594C448-5B6B-022E-3FF8-E6AA1644166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3" name="Picture 2">
            <a:extLst>
              <a:ext uri="{FF2B5EF4-FFF2-40B4-BE49-F238E27FC236}">
                <a16:creationId xmlns:a16="http://schemas.microsoft.com/office/drawing/2014/main" id="{92BD12DA-7494-F653-CDA6-56678C71673F}"/>
              </a:ext>
            </a:extLst>
          </p:cNvPr>
          <p:cNvPicPr>
            <a:picLocks noChangeAspect="1"/>
          </p:cNvPicPr>
          <p:nvPr/>
        </p:nvPicPr>
        <p:blipFill>
          <a:blip r:embed="rId3"/>
          <a:stretch>
            <a:fillRect/>
          </a:stretch>
        </p:blipFill>
        <p:spPr>
          <a:xfrm>
            <a:off x="259523" y="2167695"/>
            <a:ext cx="4182100" cy="1229621"/>
          </a:xfrm>
          <a:prstGeom prst="rect">
            <a:avLst/>
          </a:prstGeom>
        </p:spPr>
      </p:pic>
      <p:graphicFrame>
        <p:nvGraphicFramePr>
          <p:cNvPr id="2" name="Google Shape;300;g1e4d2f82526_0_174">
            <a:extLst>
              <a:ext uri="{FF2B5EF4-FFF2-40B4-BE49-F238E27FC236}">
                <a16:creationId xmlns:a16="http://schemas.microsoft.com/office/drawing/2014/main" id="{F60815C3-8725-19EE-0A7A-5A6EE82392AC}"/>
              </a:ext>
            </a:extLst>
          </p:cNvPr>
          <p:cNvGraphicFramePr/>
          <p:nvPr>
            <p:extLst>
              <p:ext uri="{D42A27DB-BD31-4B8C-83A1-F6EECF244321}">
                <p14:modId xmlns:p14="http://schemas.microsoft.com/office/powerpoint/2010/main" val="251692666"/>
              </p:ext>
            </p:extLst>
          </p:nvPr>
        </p:nvGraphicFramePr>
        <p:xfrm>
          <a:off x="108044" y="862525"/>
          <a:ext cx="8882075" cy="668665"/>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a:ea typeface="Nunito"/>
                          <a:cs typeface="Nunito"/>
                          <a:sym typeface="Nunito"/>
                        </a:rPr>
                        <a:t>A garden centre records the mass of every bag of seeds they have ready to sell.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The data is to be presented as a histogram. Which bar has the lowest frequency density?</a:t>
                      </a:r>
                      <a:r>
                        <a:rPr lang="en-US" sz="1600" b="0" dirty="0">
                          <a:solidFill>
                            <a:schemeClr val="dk1"/>
                          </a:solidFill>
                          <a:latin typeface="+mn-lt"/>
                          <a:ea typeface="Arial"/>
                          <a:cs typeface="Arial"/>
                          <a:sym typeface="Arial"/>
                        </a:rPr>
                        <a:t> </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77A8B06-27BC-5565-CB25-C79CBDD2B381}"/>
                  </a:ext>
                </a:extLst>
              </p:cNvPr>
              <p:cNvGraphicFramePr/>
              <p:nvPr>
                <p:extLst>
                  <p:ext uri="{D42A27DB-BD31-4B8C-83A1-F6EECF244321}">
                    <p14:modId xmlns:p14="http://schemas.microsoft.com/office/powerpoint/2010/main" val="2144828648"/>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u="none" strike="noStrike" cap="none" dirty="0" smtClean="0">
                                  <a:solidFill>
                                    <a:schemeClr val="dk1"/>
                                  </a:solidFill>
                                  <a:latin typeface="Cambria Math" panose="02040503050406030204" pitchFamily="18" charset="0"/>
                                  <a:ea typeface="Times New Roman"/>
                                  <a:cs typeface="Times New Roman"/>
                                  <a:sym typeface="Times New Roman"/>
                                </a:rPr>
                                <m:t>𝐴</m:t>
                              </m:r>
                            </m:oMath>
                          </a14:m>
                          <a:endParaRPr lang="en-GB" sz="16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chose the smallest class width</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a:cs typeface="Nunito"/>
                                  <a:sym typeface="Nunito"/>
                                </a:rPr>
                                <m:t>𝐵</m:t>
                              </m:r>
                            </m:oMath>
                          </a14:m>
                          <a:r>
                            <a:rPr lang="en-GB" sz="1600"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assumed the largest class width gives the lowest frequency density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C)</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Times New Roman"/>
                                  <a:cs typeface="Times New Roman"/>
                                  <a:sym typeface="Times New Roman"/>
                                </a:rPr>
                                <m:t>𝐶</m:t>
                              </m:r>
                            </m:oMath>
                          </a14:m>
                          <a:endParaRPr lang="en-GB" sz="1600" u="none" strike="noStrike" cap="none" dirty="0">
                            <a:solidFill>
                              <a:srgbClr val="00BC89"/>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rgbClr val="00BC89"/>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u="none" strike="noStrike" cap="none" dirty="0" smtClean="0">
                                  <a:solidFill>
                                    <a:schemeClr val="dk1"/>
                                  </a:solidFill>
                                  <a:latin typeface="Cambria Math" panose="02040503050406030204" pitchFamily="18" charset="0"/>
                                  <a:ea typeface="Times New Roman"/>
                                  <a:cs typeface="Times New Roman"/>
                                  <a:sym typeface="Times New Roman"/>
                                </a:rPr>
                                <m:t>𝐷</m:t>
                              </m:r>
                            </m:oMath>
                          </a14:m>
                          <a:r>
                            <a:rPr lang="en-GB" sz="1600"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a:t>
                          </a:r>
                          <a:r>
                            <a:rPr lang="en-GB" sz="1400" dirty="0">
                              <a:solidFill>
                                <a:srgbClr val="1C1C1C"/>
                              </a:solidFill>
                              <a:latin typeface="Nunito"/>
                              <a:ea typeface="Nunito"/>
                              <a:cs typeface="Nunito"/>
                              <a:sym typeface="Nunito"/>
                            </a:rPr>
                            <a:t> chose the lowest frequency</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77A8B06-27BC-5565-CB25-C79CBDD2B381}"/>
                  </a:ext>
                </a:extLst>
              </p:cNvPr>
              <p:cNvGraphicFramePr/>
              <p:nvPr>
                <p:extLst>
                  <p:ext uri="{D42A27DB-BD31-4B8C-83A1-F6EECF244321}">
                    <p14:modId xmlns:p14="http://schemas.microsoft.com/office/powerpoint/2010/main" val="2144828648"/>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
        <p:nvSpPr>
          <p:cNvPr id="5" name="Google Shape;187;g25f78e0de6f_0_67">
            <a:extLst>
              <a:ext uri="{FF2B5EF4-FFF2-40B4-BE49-F238E27FC236}">
                <a16:creationId xmlns:a16="http://schemas.microsoft.com/office/drawing/2014/main" id="{8A357F75-4D10-ADEA-5BBD-4C9E36826404}"/>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aphicFrame>
        <p:nvGraphicFramePr>
          <p:cNvPr id="2" name="Google Shape;414;g21c43135d4d_0_150">
            <a:extLst>
              <a:ext uri="{FF2B5EF4-FFF2-40B4-BE49-F238E27FC236}">
                <a16:creationId xmlns:a16="http://schemas.microsoft.com/office/drawing/2014/main" id="{95B117DC-A05F-7DA5-18EC-B92C61E9E9BE}"/>
              </a:ext>
            </a:extLst>
          </p:cNvPr>
          <p:cNvGraphicFramePr/>
          <p:nvPr>
            <p:extLst>
              <p:ext uri="{D42A27DB-BD31-4B8C-83A1-F6EECF244321}">
                <p14:modId xmlns:p14="http://schemas.microsoft.com/office/powerpoint/2010/main" val="1035475274"/>
              </p:ext>
            </p:extLst>
          </p:nvPr>
        </p:nvGraphicFramePr>
        <p:xfrm>
          <a:off x="4702378" y="862525"/>
          <a:ext cx="4182100" cy="3807908"/>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55776">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A)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made an error with the class width of the first bar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B)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cumulative frequency and frequency density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915511">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C)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confused frequency and frequency density</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D)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4" name="Picture 3">
            <a:extLst>
              <a:ext uri="{FF2B5EF4-FFF2-40B4-BE49-F238E27FC236}">
                <a16:creationId xmlns:a16="http://schemas.microsoft.com/office/drawing/2014/main" id="{18F5F7EC-1D47-CFB0-3348-6483D36280AA}"/>
              </a:ext>
            </a:extLst>
          </p:cNvPr>
          <p:cNvPicPr>
            <a:picLocks noChangeAspect="1"/>
          </p:cNvPicPr>
          <p:nvPr/>
        </p:nvPicPr>
        <p:blipFill>
          <a:blip r:embed="rId3"/>
          <a:stretch>
            <a:fillRect/>
          </a:stretch>
        </p:blipFill>
        <p:spPr>
          <a:xfrm>
            <a:off x="5049467" y="970547"/>
            <a:ext cx="1252580" cy="919261"/>
          </a:xfrm>
          <a:prstGeom prst="rect">
            <a:avLst/>
          </a:prstGeom>
        </p:spPr>
      </p:pic>
      <p:pic>
        <p:nvPicPr>
          <p:cNvPr id="5" name="Picture 4">
            <a:extLst>
              <a:ext uri="{FF2B5EF4-FFF2-40B4-BE49-F238E27FC236}">
                <a16:creationId xmlns:a16="http://schemas.microsoft.com/office/drawing/2014/main" id="{34F7FCA7-517F-13AA-3ED3-3324E31C5D64}"/>
              </a:ext>
            </a:extLst>
          </p:cNvPr>
          <p:cNvPicPr>
            <a:picLocks noChangeAspect="1"/>
          </p:cNvPicPr>
          <p:nvPr/>
        </p:nvPicPr>
        <p:blipFill>
          <a:blip r:embed="rId4"/>
          <a:stretch>
            <a:fillRect/>
          </a:stretch>
        </p:blipFill>
        <p:spPr>
          <a:xfrm>
            <a:off x="5008367" y="2830132"/>
            <a:ext cx="1113532" cy="962857"/>
          </a:xfrm>
          <a:prstGeom prst="rect">
            <a:avLst/>
          </a:prstGeom>
        </p:spPr>
      </p:pic>
      <p:pic>
        <p:nvPicPr>
          <p:cNvPr id="6" name="Picture 5">
            <a:extLst>
              <a:ext uri="{FF2B5EF4-FFF2-40B4-BE49-F238E27FC236}">
                <a16:creationId xmlns:a16="http://schemas.microsoft.com/office/drawing/2014/main" id="{77E49476-76DA-38C1-6085-1980C2133308}"/>
              </a:ext>
            </a:extLst>
          </p:cNvPr>
          <p:cNvPicPr>
            <a:picLocks noChangeAspect="1"/>
          </p:cNvPicPr>
          <p:nvPr/>
        </p:nvPicPr>
        <p:blipFill>
          <a:blip r:embed="rId5"/>
          <a:stretch>
            <a:fillRect/>
          </a:stretch>
        </p:blipFill>
        <p:spPr>
          <a:xfrm>
            <a:off x="7116066" y="970547"/>
            <a:ext cx="1113533" cy="962857"/>
          </a:xfrm>
          <a:prstGeom prst="rect">
            <a:avLst/>
          </a:prstGeom>
        </p:spPr>
      </p:pic>
      <p:pic>
        <p:nvPicPr>
          <p:cNvPr id="7" name="Picture 6">
            <a:extLst>
              <a:ext uri="{FF2B5EF4-FFF2-40B4-BE49-F238E27FC236}">
                <a16:creationId xmlns:a16="http://schemas.microsoft.com/office/drawing/2014/main" id="{E2760318-72E7-BDEA-BEA7-1D364B84F975}"/>
              </a:ext>
            </a:extLst>
          </p:cNvPr>
          <p:cNvPicPr>
            <a:picLocks noChangeAspect="1"/>
          </p:cNvPicPr>
          <p:nvPr/>
        </p:nvPicPr>
        <p:blipFill>
          <a:blip r:embed="rId6"/>
          <a:stretch>
            <a:fillRect/>
          </a:stretch>
        </p:blipFill>
        <p:spPr>
          <a:xfrm>
            <a:off x="7116066" y="2837000"/>
            <a:ext cx="1113533" cy="962857"/>
          </a:xfrm>
          <a:prstGeom prst="rect">
            <a:avLst/>
          </a:prstGeom>
        </p:spPr>
      </p:pic>
      <mc:AlternateContent xmlns:mc="http://schemas.openxmlformats.org/markup-compatibility/2006">
        <mc:Choice xmlns:a14="http://schemas.microsoft.com/office/drawing/2010/main" Requires="a14">
          <p:graphicFrame>
            <p:nvGraphicFramePr>
              <p:cNvPr id="8" name="Google Shape;300;g1e4d2f82526_0_174">
                <a:extLst>
                  <a:ext uri="{FF2B5EF4-FFF2-40B4-BE49-F238E27FC236}">
                    <a16:creationId xmlns:a16="http://schemas.microsoft.com/office/drawing/2014/main" id="{9929F428-06B0-0D69-DF73-CC822D748352}"/>
                  </a:ext>
                </a:extLst>
              </p:cNvPr>
              <p:cNvGraphicFramePr/>
              <p:nvPr>
                <p:extLst>
                  <p:ext uri="{D42A27DB-BD31-4B8C-83A1-F6EECF244321}">
                    <p14:modId xmlns:p14="http://schemas.microsoft.com/office/powerpoint/2010/main" val="1955585969"/>
                  </p:ext>
                </p:extLst>
              </p:nvPr>
            </p:nvGraphicFramePr>
            <p:xfrm>
              <a:off x="108045" y="862525"/>
              <a:ext cx="4463956" cy="1400185"/>
            </p:xfrm>
            <a:graphic>
              <a:graphicData uri="http://schemas.openxmlformats.org/drawingml/2006/table">
                <a:tbl>
                  <a:tblPr firstRow="1" bandRow="1">
                    <a:noFill/>
                  </a:tblPr>
                  <a:tblGrid>
                    <a:gridCol w="4463956">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tx1"/>
                              </a:solidFill>
                              <a:latin typeface="Nunito Sans"/>
                              <a:ea typeface="Nunito Sans"/>
                              <a:cs typeface="Nunito Sans"/>
                              <a:sym typeface="Nunito Sans"/>
                            </a:rPr>
                            <a:t>4) </a:t>
                          </a:r>
                          <a:r>
                            <a:rPr lang="en-US" sz="1600" b="0" dirty="0">
                              <a:solidFill>
                                <a:schemeClr val="tx1"/>
                              </a:solidFill>
                              <a:latin typeface="Nunito"/>
                              <a:ea typeface="Nunito"/>
                              <a:cs typeface="Nunito"/>
                              <a:sym typeface="Nunito"/>
                            </a:rPr>
                            <a:t>The mass for all </a:t>
                          </a:r>
                          <a14:m>
                            <m:oMath xmlns:m="http://schemas.openxmlformats.org/officeDocument/2006/math">
                              <m:r>
                                <a:rPr lang="en-US" sz="1600" b="0" i="1" dirty="0" smtClean="0">
                                  <a:solidFill>
                                    <a:schemeClr val="tx1"/>
                                  </a:solidFill>
                                  <a:latin typeface="Cambria Math" panose="02040503050406030204" pitchFamily="18" charset="0"/>
                                  <a:ea typeface="Nunito"/>
                                  <a:cs typeface="Nunito"/>
                                  <a:sym typeface="Nunito"/>
                                </a:rPr>
                                <m:t>100</m:t>
                              </m:r>
                            </m:oMath>
                          </a14:m>
                          <a:r>
                            <a:rPr lang="en-US" sz="1600" b="0" dirty="0">
                              <a:solidFill>
                                <a:schemeClr val="tx1"/>
                              </a:solidFill>
                              <a:latin typeface="Nunito"/>
                              <a:ea typeface="Nunito"/>
                              <a:cs typeface="Nunito"/>
                              <a:sym typeface="Nunito"/>
                            </a:rPr>
                            <a:t> members of a junior </a:t>
                          </a:r>
                        </a:p>
                        <a:p>
                          <a:pPr marL="0" lvl="0" indent="0" algn="l" rtl="0">
                            <a:lnSpc>
                              <a:spcPct val="150000"/>
                            </a:lnSpc>
                            <a:spcBef>
                              <a:spcPts val="0"/>
                            </a:spcBef>
                            <a:spcAft>
                              <a:spcPts val="0"/>
                            </a:spcAft>
                            <a:buNone/>
                          </a:pPr>
                          <a:r>
                            <a:rPr lang="en-US" sz="1600" b="0" dirty="0">
                              <a:solidFill>
                                <a:schemeClr val="tx1"/>
                              </a:solidFill>
                              <a:latin typeface="Nunito"/>
                              <a:ea typeface="Nunito"/>
                              <a:cs typeface="Nunito"/>
                              <a:sym typeface="Nunito"/>
                            </a:rPr>
                            <a:t>     rugby club is recorded in the table below. </a:t>
                          </a:r>
                        </a:p>
                        <a:p>
                          <a:pPr marL="0" lvl="0" indent="0" algn="l" rtl="0">
                            <a:lnSpc>
                              <a:spcPct val="150000"/>
                            </a:lnSpc>
                            <a:spcBef>
                              <a:spcPts val="0"/>
                            </a:spcBef>
                            <a:spcAft>
                              <a:spcPts val="0"/>
                            </a:spcAft>
                            <a:buNone/>
                          </a:pPr>
                          <a:r>
                            <a:rPr lang="en-US" sz="1600" b="0" dirty="0">
                              <a:solidFill>
                                <a:schemeClr val="tx1"/>
                              </a:solidFill>
                              <a:latin typeface="Nunito"/>
                              <a:ea typeface="Nunito"/>
                              <a:cs typeface="Nunito"/>
                              <a:sym typeface="Nunito"/>
                            </a:rPr>
                            <a:t>     Which histogram correctly represents the </a:t>
                          </a:r>
                        </a:p>
                        <a:p>
                          <a:pPr marL="0" lvl="0" indent="0" algn="l" rtl="0">
                            <a:lnSpc>
                              <a:spcPct val="150000"/>
                            </a:lnSpc>
                            <a:spcBef>
                              <a:spcPts val="0"/>
                            </a:spcBef>
                            <a:spcAft>
                              <a:spcPts val="0"/>
                            </a:spcAft>
                            <a:buNone/>
                          </a:pPr>
                          <a:r>
                            <a:rPr lang="en-US" sz="1600" b="0" dirty="0">
                              <a:solidFill>
                                <a:schemeClr val="tx1"/>
                              </a:solidFill>
                              <a:latin typeface="Nunito"/>
                              <a:ea typeface="Nunito"/>
                              <a:cs typeface="Nunito"/>
                              <a:sym typeface="Nunito"/>
                            </a:rPr>
                            <a:t>     data?</a:t>
                          </a:r>
                          <a:r>
                            <a:rPr lang="en-US" sz="1600" b="0" dirty="0">
                              <a:solidFill>
                                <a:schemeClr val="tx1"/>
                              </a:solidFill>
                              <a:latin typeface="+mn-lt"/>
                              <a:ea typeface="Arial"/>
                              <a:cs typeface="Arial"/>
                              <a:sym typeface="Arial"/>
                            </a:rPr>
                            <a:t> </a:t>
                          </a:r>
                          <a:endParaRPr lang="en-US" sz="1600" b="0" dirty="0">
                            <a:solidFill>
                              <a:schemeClr val="tx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8" name="Google Shape;300;g1e4d2f82526_0_174">
                <a:extLst>
                  <a:ext uri="{FF2B5EF4-FFF2-40B4-BE49-F238E27FC236}">
                    <a16:creationId xmlns:a16="http://schemas.microsoft.com/office/drawing/2014/main" id="{9929F428-06B0-0D69-DF73-CC822D748352}"/>
                  </a:ext>
                </a:extLst>
              </p:cNvPr>
              <p:cNvGraphicFramePr/>
              <p:nvPr>
                <p:extLst>
                  <p:ext uri="{D42A27DB-BD31-4B8C-83A1-F6EECF244321}">
                    <p14:modId xmlns:p14="http://schemas.microsoft.com/office/powerpoint/2010/main" val="1955585969"/>
                  </p:ext>
                </p:extLst>
              </p:nvPr>
            </p:nvGraphicFramePr>
            <p:xfrm>
              <a:off x="108045" y="862525"/>
              <a:ext cx="4463956" cy="1400185"/>
            </p:xfrm>
            <a:graphic>
              <a:graphicData uri="http://schemas.openxmlformats.org/drawingml/2006/table">
                <a:tbl>
                  <a:tblPr firstRow="1" bandRow="1">
                    <a:noFill/>
                  </a:tblPr>
                  <a:tblGrid>
                    <a:gridCol w="4463956">
                      <a:extLst>
                        <a:ext uri="{9D8B030D-6E8A-4147-A177-3AD203B41FA5}">
                          <a16:colId xmlns:a16="http://schemas.microsoft.com/office/drawing/2014/main" val="20000"/>
                        </a:ext>
                      </a:extLst>
                    </a:gridCol>
                  </a:tblGrid>
                  <a:tr h="1400185">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7"/>
                          <a:stretch>
                            <a:fillRect l="-136" t="-866" r="-272" b="-5628"/>
                          </a:stretch>
                        </a:blipFill>
                      </a:tcPr>
                    </a:tc>
                    <a:extLst>
                      <a:ext uri="{0D108BD9-81ED-4DB2-BD59-A6C34878D82A}">
                        <a16:rowId xmlns:a16="http://schemas.microsoft.com/office/drawing/2014/main" val="10000"/>
                      </a:ext>
                    </a:extLst>
                  </a:tr>
                </a:tbl>
              </a:graphicData>
            </a:graphic>
          </p:graphicFrame>
        </mc:Fallback>
      </mc:AlternateContent>
      <p:sp>
        <p:nvSpPr>
          <p:cNvPr id="9" name="Google Shape;187;g25f78e0de6f_0_67">
            <a:extLst>
              <a:ext uri="{FF2B5EF4-FFF2-40B4-BE49-F238E27FC236}">
                <a16:creationId xmlns:a16="http://schemas.microsoft.com/office/drawing/2014/main" id="{EE3E8BB9-E255-1D1A-1292-C67B7703BB1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pic>
        <p:nvPicPr>
          <p:cNvPr id="11" name="Picture 10">
            <a:extLst>
              <a:ext uri="{FF2B5EF4-FFF2-40B4-BE49-F238E27FC236}">
                <a16:creationId xmlns:a16="http://schemas.microsoft.com/office/drawing/2014/main" id="{D7988182-2E97-D520-D633-AF652399F22D}"/>
              </a:ext>
            </a:extLst>
          </p:cNvPr>
          <p:cNvPicPr>
            <a:picLocks noChangeAspect="1"/>
          </p:cNvPicPr>
          <p:nvPr/>
        </p:nvPicPr>
        <p:blipFill>
          <a:blip r:embed="rId8"/>
          <a:stretch>
            <a:fillRect/>
          </a:stretch>
        </p:blipFill>
        <p:spPr>
          <a:xfrm>
            <a:off x="315955" y="2436996"/>
            <a:ext cx="4193918" cy="184483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3" name="Picture 2">
            <a:extLst>
              <a:ext uri="{FF2B5EF4-FFF2-40B4-BE49-F238E27FC236}">
                <a16:creationId xmlns:a16="http://schemas.microsoft.com/office/drawing/2014/main" id="{5AE76437-77DF-5B75-165B-3E2F31515386}"/>
              </a:ext>
            </a:extLst>
          </p:cNvPr>
          <p:cNvPicPr>
            <a:picLocks noChangeAspect="1"/>
          </p:cNvPicPr>
          <p:nvPr/>
        </p:nvPicPr>
        <p:blipFill>
          <a:blip r:embed="rId3"/>
          <a:stretch>
            <a:fillRect/>
          </a:stretch>
        </p:blipFill>
        <p:spPr>
          <a:xfrm>
            <a:off x="516215" y="1715060"/>
            <a:ext cx="3706321" cy="2565915"/>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3E0386D-EE94-14D5-7206-F05E0E266561}"/>
                  </a:ext>
                </a:extLst>
              </p:cNvPr>
              <p:cNvGraphicFramePr/>
              <p:nvPr>
                <p:extLst>
                  <p:ext uri="{D42A27DB-BD31-4B8C-83A1-F6EECF244321}">
                    <p14:modId xmlns:p14="http://schemas.microsoft.com/office/powerpoint/2010/main" val="389464419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A)</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30</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60 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frequency density by the class midpoint, not class width</a:t>
                          </a:r>
                          <a:r>
                            <a:rPr lang="en-GB" sz="1400" dirty="0">
                              <a:solidFill>
                                <a:schemeClr val="dk1"/>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frequency density by the class maximum, not class width</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15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miscalculated class width as 10, not 20</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3E0386D-EE94-14D5-7206-F05E0E266561}"/>
                  </a:ext>
                </a:extLst>
              </p:cNvPr>
              <p:cNvGraphicFramePr/>
              <p:nvPr>
                <p:extLst>
                  <p:ext uri="{D42A27DB-BD31-4B8C-83A1-F6EECF244321}">
                    <p14:modId xmlns:p14="http://schemas.microsoft.com/office/powerpoint/2010/main" val="389464419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6B3108BD-C72B-D58A-6C82-36A989B3AAF9}"/>
              </a:ext>
            </a:extLst>
          </p:cNvPr>
          <p:cNvGraphicFramePr/>
          <p:nvPr>
            <p:extLst>
              <p:ext uri="{D42A27DB-BD31-4B8C-83A1-F6EECF244321}">
                <p14:modId xmlns:p14="http://schemas.microsoft.com/office/powerpoint/2010/main" val="2712313352"/>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a:ea typeface="Nunito"/>
                          <a:cs typeface="Nunito"/>
                          <a:sym typeface="Nunito"/>
                        </a:rPr>
                        <a:t>This histogram represents the times taken for members of a breakfast club to complete a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crossword puzzle. How many people are represented by the highlighted bar?</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187;g25f78e0de6f_0_67">
            <a:extLst>
              <a:ext uri="{FF2B5EF4-FFF2-40B4-BE49-F238E27FC236}">
                <a16:creationId xmlns:a16="http://schemas.microsoft.com/office/drawing/2014/main" id="{13348B11-A124-B698-A223-A36124D9C855}"/>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87" name="Google Shape;87;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88" name="Google Shape;88;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Diagnostic questions are a quick and easy way of assessing your students’ knowledge and understanding of a particular topic. </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Students may be struggling with a given topic for a number of different reasons. Diagnostic questions can help to identify the particular misconception that the student has and help to determine the specific support they will need in order to improve.</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a:solidFill>
                  <a:srgbClr val="1C1C1C"/>
                </a:solidFill>
                <a:latin typeface="Nunito Sans"/>
                <a:ea typeface="Nunito Sans"/>
                <a:cs typeface="Nunito Sans"/>
                <a:sym typeface="Nunito Sans"/>
              </a:rPr>
              <a:t>They are low stakes and support students developing metacognition around how their learning is progressing and what they need to do to improve further.</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a:solidFill>
                <a:srgbClr val="1C1C1C"/>
              </a:solidFill>
              <a:latin typeface="Arial"/>
              <a:ea typeface="Arial"/>
              <a:cs typeface="Arial"/>
              <a:sym typeface="Arial"/>
            </a:endParaRPr>
          </a:p>
        </p:txBody>
      </p:sp>
      <p:pic>
        <p:nvPicPr>
          <p:cNvPr id="89" name="Google Shape;89;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pic>
        <p:nvPicPr>
          <p:cNvPr id="3" name="Picture 2">
            <a:extLst>
              <a:ext uri="{FF2B5EF4-FFF2-40B4-BE49-F238E27FC236}">
                <a16:creationId xmlns:a16="http://schemas.microsoft.com/office/drawing/2014/main" id="{3498F2D0-50F9-2096-3174-03F594EAAD9A}"/>
              </a:ext>
            </a:extLst>
          </p:cNvPr>
          <p:cNvPicPr>
            <a:picLocks noChangeAspect="1"/>
          </p:cNvPicPr>
          <p:nvPr/>
        </p:nvPicPr>
        <p:blipFill>
          <a:blip r:embed="rId3"/>
          <a:stretch>
            <a:fillRect/>
          </a:stretch>
        </p:blipFill>
        <p:spPr>
          <a:xfrm>
            <a:off x="560030" y="1737700"/>
            <a:ext cx="3365697" cy="2962275"/>
          </a:xfrm>
          <a:prstGeom prst="rect">
            <a:avLst/>
          </a:prstGeom>
        </p:spPr>
      </p:pic>
      <p:graphicFrame>
        <p:nvGraphicFramePr>
          <p:cNvPr id="2" name="Google Shape;300;g1e4d2f82526_0_174">
            <a:extLst>
              <a:ext uri="{FF2B5EF4-FFF2-40B4-BE49-F238E27FC236}">
                <a16:creationId xmlns:a16="http://schemas.microsoft.com/office/drawing/2014/main" id="{0FC9CD36-2A28-2AEE-C5AA-3C873048FC80}"/>
              </a:ext>
            </a:extLst>
          </p:cNvPr>
          <p:cNvGraphicFramePr/>
          <p:nvPr>
            <p:extLst>
              <p:ext uri="{D42A27DB-BD31-4B8C-83A1-F6EECF244321}">
                <p14:modId xmlns:p14="http://schemas.microsoft.com/office/powerpoint/2010/main" val="1205450986"/>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This histogram represents the length of the snakes held by the reptile house at the zoo.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How many snakes are there at the zoo? </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B78E0FD-C3B4-1BE5-193F-6C7EA3E6EB63}"/>
                  </a:ext>
                </a:extLst>
              </p:cNvPr>
              <p:cNvGraphicFramePr/>
              <p:nvPr>
                <p:extLst>
                  <p:ext uri="{D42A27DB-BD31-4B8C-83A1-F6EECF244321}">
                    <p14:modId xmlns:p14="http://schemas.microsoft.com/office/powerpoint/2010/main" val="372355782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22 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used the vertical axis as frequency, not frequency density</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330 </m:t>
                              </m:r>
                            </m:oMath>
                          </a14:m>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treated the bars as being equal width (15 wide)</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a:cs typeface="Nunito"/>
                                  <a:sym typeface="Nunito"/>
                                </a:rPr>
                                <m:t>715</m:t>
                              </m:r>
                            </m:oMath>
                          </a14:m>
                          <a:r>
                            <a:rPr lang="en-GB" sz="1600" dirty="0">
                              <a:solidFill>
                                <a:schemeClr val="dk1"/>
                              </a:solidFill>
                              <a:latin typeface="Nunito"/>
                              <a:ea typeface="Nunito"/>
                              <a:cs typeface="Nunito"/>
                              <a:sym typeface="Nunito"/>
                            </a:rPr>
                            <a:t> </a:t>
                          </a:r>
                          <a:endParaRPr sz="1600" dirty="0">
                            <a:solidFill>
                              <a:schemeClr val="dk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a:ea typeface="Nunito"/>
                              <a:cs typeface="Nunito"/>
                              <a:sym typeface="Nunito"/>
                            </a:rPr>
                            <a:t>Student multiplied by interval midpoints instead of class width</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D)</a:t>
                          </a:r>
                          <a:r>
                            <a:rPr lang="en-GB" sz="1600" u="none" strike="noStrike" cap="none" dirty="0">
                              <a:solidFill>
                                <a:srgbClr val="00BC89"/>
                              </a:solidFill>
                              <a:latin typeface="Times New Roman"/>
                              <a:ea typeface="Times New Roman"/>
                              <a:cs typeface="Times New Roman"/>
                              <a:sym typeface="Times New Roman"/>
                            </a:rPr>
                            <a:t> </a:t>
                          </a:r>
                          <a14:m>
                            <m:oMath xmlns:m="http://schemas.openxmlformats.org/officeDocument/2006/math">
                              <m:r>
                                <a:rPr lang="en-GB" sz="1600" i="1" dirty="0" smtClean="0">
                                  <a:solidFill>
                                    <a:srgbClr val="00BC89"/>
                                  </a:solidFill>
                                  <a:latin typeface="Cambria Math" panose="02040503050406030204" pitchFamily="18" charset="0"/>
                                  <a:ea typeface="Nunito"/>
                                  <a:cs typeface="Nunito"/>
                                  <a:sym typeface="Nunito"/>
                                </a:rPr>
                                <m:t>310</m:t>
                              </m:r>
                            </m:oMath>
                          </a14:m>
                          <a:r>
                            <a:rPr lang="en-GB" sz="1600" dirty="0">
                              <a:solidFill>
                                <a:srgbClr val="00BC89"/>
                              </a:solidFill>
                              <a:latin typeface="Nunito"/>
                              <a:ea typeface="Nunito"/>
                              <a:cs typeface="Nunito"/>
                              <a:sym typeface="Nunito"/>
                            </a:rPr>
                            <a:t> </a:t>
                          </a:r>
                          <a:endParaRPr sz="1600" dirty="0">
                            <a:solidFill>
                              <a:srgbClr val="00BC89"/>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endParaRPr sz="1400" u="none" strike="noStrike" cap="none" dirty="0">
                            <a:solidFill>
                              <a:srgbClr val="00BC89"/>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B78E0FD-C3B4-1BE5-193F-6C7EA3E6EB63}"/>
                  </a:ext>
                </a:extLst>
              </p:cNvPr>
              <p:cNvGraphicFramePr/>
              <p:nvPr>
                <p:extLst>
                  <p:ext uri="{D42A27DB-BD31-4B8C-83A1-F6EECF244321}">
                    <p14:modId xmlns:p14="http://schemas.microsoft.com/office/powerpoint/2010/main" val="372355782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
        <p:nvSpPr>
          <p:cNvPr id="5" name="Google Shape;187;g25f78e0de6f_0_67">
            <a:extLst>
              <a:ext uri="{FF2B5EF4-FFF2-40B4-BE49-F238E27FC236}">
                <a16:creationId xmlns:a16="http://schemas.microsoft.com/office/drawing/2014/main" id="{BC363216-26E6-ADC2-23C4-0F135A5C0FA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3" name="Picture 2">
            <a:extLst>
              <a:ext uri="{FF2B5EF4-FFF2-40B4-BE49-F238E27FC236}">
                <a16:creationId xmlns:a16="http://schemas.microsoft.com/office/drawing/2014/main" id="{8B578DA8-D0B9-3657-79B9-5A1355B19727}"/>
              </a:ext>
            </a:extLst>
          </p:cNvPr>
          <p:cNvPicPr>
            <a:picLocks noChangeAspect="1"/>
          </p:cNvPicPr>
          <p:nvPr/>
        </p:nvPicPr>
        <p:blipFill>
          <a:blip r:embed="rId3"/>
          <a:stretch>
            <a:fillRect/>
          </a:stretch>
        </p:blipFill>
        <p:spPr>
          <a:xfrm>
            <a:off x="571877" y="1814894"/>
            <a:ext cx="3543346" cy="2702195"/>
          </a:xfrm>
          <a:prstGeom prst="rect">
            <a:avLst/>
          </a:prstGeom>
        </p:spPr>
      </p:pic>
      <mc:AlternateContent xmlns:mc="http://schemas.openxmlformats.org/markup-compatibility/2006">
        <mc:Choice xmlns:a14="http://schemas.microsoft.com/office/drawing/2010/main" Requires="a14">
          <p:graphicFrame>
            <p:nvGraphicFramePr>
              <p:cNvPr id="2" name="Google Shape;414;g21c43135d4d_0_150">
                <a:extLst>
                  <a:ext uri="{FF2B5EF4-FFF2-40B4-BE49-F238E27FC236}">
                    <a16:creationId xmlns:a16="http://schemas.microsoft.com/office/drawing/2014/main" id="{FC45D4CB-CF05-C10E-9B53-339056122571}"/>
                  </a:ext>
                </a:extLst>
              </p:cNvPr>
              <p:cNvGraphicFramePr/>
              <p:nvPr>
                <p:extLst>
                  <p:ext uri="{D42A27DB-BD31-4B8C-83A1-F6EECF244321}">
                    <p14:modId xmlns:p14="http://schemas.microsoft.com/office/powerpoint/2010/main" val="265066453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the whole of the third bar, instead of half of it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a:ea typeface="Nunito"/>
                              <a:cs typeface="Nunito"/>
                              <a:sym typeface="Nunito"/>
                            </a:rPr>
                            <a:t>B)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213</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a:ea typeface="Nunito"/>
                              <a:cs typeface="Nunito"/>
                              <a:sym typeface="Nunito"/>
                            </a:rPr>
                            <a:t>Correct answer</a:t>
                          </a:r>
                          <a:r>
                            <a:rPr lang="en-GB" sz="1400" dirty="0">
                              <a:solidFill>
                                <a:srgbClr val="00BC89"/>
                              </a:solidFill>
                              <a:latin typeface="Nunito Sans"/>
                              <a:ea typeface="Nunito Sans"/>
                              <a:cs typeface="Nunito Sans"/>
                              <a:sym typeface="Nunito Sans"/>
                            </a:rPr>
                            <a:t> </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212.5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calculated correctly but did not use the problem context</a:t>
                          </a:r>
                          <a:endParaRPr sz="14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14:m>
                            <m:oMath xmlns:m="http://schemas.openxmlformats.org/officeDocument/2006/math">
                              <m:r>
                                <a:rPr lang="en-GB" sz="1600" i="1" dirty="0" smtClean="0">
                                  <a:solidFill>
                                    <a:srgbClr val="1C1C1C"/>
                                  </a:solidFill>
                                  <a:latin typeface="Cambria Math" panose="02040503050406030204" pitchFamily="18" charset="0"/>
                                  <a:ea typeface="Nunito Sans"/>
                                  <a:cs typeface="Nunito Sans"/>
                                  <a:sym typeface="Nunito Sans"/>
                                </a:rPr>
                                <m:t>100</m:t>
                              </m:r>
                            </m:oMath>
                          </a14:m>
                          <a:r>
                            <a:rPr lang="en-GB" sz="1600" dirty="0">
                              <a:solidFill>
                                <a:srgbClr val="1C1C1C"/>
                              </a:solidFill>
                              <a:latin typeface="Nunito Sans"/>
                              <a:ea typeface="Nunito Sans"/>
                              <a:cs typeface="Nunito Sans"/>
                              <a:sym typeface="Nunito Sans"/>
                            </a:rPr>
                            <a:t> </a:t>
                          </a:r>
                          <a:endParaRPr sz="1600"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1C1C1C"/>
                              </a:solidFill>
                              <a:latin typeface="Nunito Sans"/>
                              <a:ea typeface="Nunito Sans"/>
                              <a:cs typeface="Nunito Sans"/>
                              <a:sym typeface="Nunito Sans"/>
                            </a:rPr>
                            <a:t>Student</a:t>
                          </a:r>
                          <a:r>
                            <a:rPr lang="en-GB" sz="1400" dirty="0">
                              <a:solidFill>
                                <a:srgbClr val="1C1C1C"/>
                              </a:solidFill>
                              <a:latin typeface="Nunito"/>
                              <a:ea typeface="Nunito"/>
                              <a:cs typeface="Nunito"/>
                              <a:sym typeface="Nunito"/>
                            </a:rPr>
                            <a:t> used only the fourth bar</a:t>
                          </a:r>
                          <a:endParaRPr sz="140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2" name="Google Shape;414;g21c43135d4d_0_150">
                <a:extLst>
                  <a:ext uri="{FF2B5EF4-FFF2-40B4-BE49-F238E27FC236}">
                    <a16:creationId xmlns:a16="http://schemas.microsoft.com/office/drawing/2014/main" id="{FC45D4CB-CF05-C10E-9B53-339056122571}"/>
                  </a:ext>
                </a:extLst>
              </p:cNvPr>
              <p:cNvGraphicFramePr/>
              <p:nvPr>
                <p:extLst>
                  <p:ext uri="{D42A27DB-BD31-4B8C-83A1-F6EECF244321}">
                    <p14:modId xmlns:p14="http://schemas.microsoft.com/office/powerpoint/2010/main" val="2650664539"/>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300;g1e4d2f82526_0_174">
                <a:extLst>
                  <a:ext uri="{FF2B5EF4-FFF2-40B4-BE49-F238E27FC236}">
                    <a16:creationId xmlns:a16="http://schemas.microsoft.com/office/drawing/2014/main" id="{EBF89038-35C3-5119-746D-940609EF4EE5}"/>
                  </a:ext>
                </a:extLst>
              </p:cNvPr>
              <p:cNvGraphicFramePr/>
              <p:nvPr>
                <p:extLst>
                  <p:ext uri="{D42A27DB-BD31-4B8C-83A1-F6EECF244321}">
                    <p14:modId xmlns:p14="http://schemas.microsoft.com/office/powerpoint/2010/main" val="2708271110"/>
                  </p:ext>
                </p:extLst>
              </p:nvPr>
            </p:nvGraphicFramePr>
            <p:xfrm>
              <a:off x="108044" y="862525"/>
              <a:ext cx="8882075" cy="669681"/>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This histogram represents the mass of the pre-packed bags of sweets at a candy store.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Find an estimate for the number of bags with mass greater than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300;g1e4d2f82526_0_174">
                <a:extLst>
                  <a:ext uri="{FF2B5EF4-FFF2-40B4-BE49-F238E27FC236}">
                    <a16:creationId xmlns:a16="http://schemas.microsoft.com/office/drawing/2014/main" id="{EBF89038-35C3-5119-746D-940609EF4EE5}"/>
                  </a:ext>
                </a:extLst>
              </p:cNvPr>
              <p:cNvGraphicFramePr/>
              <p:nvPr>
                <p:extLst>
                  <p:ext uri="{D42A27DB-BD31-4B8C-83A1-F6EECF244321}">
                    <p14:modId xmlns:p14="http://schemas.microsoft.com/office/powerpoint/2010/main" val="2708271110"/>
                  </p:ext>
                </p:extLst>
              </p:nvPr>
            </p:nvGraphicFramePr>
            <p:xfrm>
              <a:off x="108044" y="862525"/>
              <a:ext cx="8882075" cy="669681"/>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7) </a:t>
                          </a:r>
                          <a:r>
                            <a:rPr lang="en-US" sz="1600" b="0" dirty="0">
                              <a:solidFill>
                                <a:schemeClr val="dk1"/>
                              </a:solidFill>
                              <a:latin typeface="Nunito Sans"/>
                              <a:ea typeface="Nunito Sans"/>
                              <a:cs typeface="Nunito Sans"/>
                              <a:sym typeface="Nunito Sans"/>
                            </a:rPr>
                            <a:t>This histogram represents the mass of the pre-packed bags of sweets at a candy store.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Find an estimate for the number of bags with mass greater than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200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
        <p:nvSpPr>
          <p:cNvPr id="5" name="Google Shape;187;g25f78e0de6f_0_67">
            <a:extLst>
              <a:ext uri="{FF2B5EF4-FFF2-40B4-BE49-F238E27FC236}">
                <a16:creationId xmlns:a16="http://schemas.microsoft.com/office/drawing/2014/main" id="{6AFF6767-5CE7-2208-9DAB-C749B99AFA5B}"/>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3" name="Picture 2">
            <a:extLst>
              <a:ext uri="{FF2B5EF4-FFF2-40B4-BE49-F238E27FC236}">
                <a16:creationId xmlns:a16="http://schemas.microsoft.com/office/drawing/2014/main" id="{BAB6B215-3D47-535F-5F2C-F90DFEAB37BB}"/>
              </a:ext>
            </a:extLst>
          </p:cNvPr>
          <p:cNvPicPr>
            <a:picLocks noChangeAspect="1"/>
          </p:cNvPicPr>
          <p:nvPr/>
        </p:nvPicPr>
        <p:blipFill>
          <a:blip r:embed="rId3"/>
          <a:stretch>
            <a:fillRect/>
          </a:stretch>
        </p:blipFill>
        <p:spPr>
          <a:xfrm>
            <a:off x="259522" y="1698173"/>
            <a:ext cx="4250133" cy="2855859"/>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E5F690B-CF00-99B2-5F45-F0E62B06F64E}"/>
                  </a:ext>
                </a:extLst>
              </p:cNvPr>
              <p:cNvGraphicFramePr/>
              <p:nvPr>
                <p:extLst>
                  <p:ext uri="{D42A27DB-BD31-4B8C-83A1-F6EECF244321}">
                    <p14:modId xmlns:p14="http://schemas.microsoft.com/office/powerpoint/2010/main" val="689720486"/>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25 </m:t>
                              </m:r>
                              <m:r>
                                <a:rPr lang="en-GB" sz="1600" i="1" dirty="0" smtClean="0">
                                  <a:solidFill>
                                    <a:schemeClr val="dk1"/>
                                  </a:solidFill>
                                  <a:latin typeface="Cambria Math" panose="02040503050406030204" pitchFamily="18" charset="0"/>
                                  <a:ea typeface="Nunito Sans"/>
                                  <a:cs typeface="Nunito Sans"/>
                                  <a:sym typeface="Nunito Sans"/>
                                </a:rPr>
                                <m:t>𝑚𝑖𝑛𝑢𝑡𝑒𝑠</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midpoint of the horizontal scale</a:t>
                          </a:r>
                          <a:endParaRPr sz="140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30 </m:t>
                              </m:r>
                              <m:r>
                                <a:rPr lang="en-GB" sz="1600" i="1" dirty="0" smtClean="0">
                                  <a:solidFill>
                                    <a:schemeClr val="dk1"/>
                                  </a:solidFill>
                                  <a:latin typeface="Cambria Math" panose="02040503050406030204" pitchFamily="18" charset="0"/>
                                  <a:ea typeface="Nunito Sans"/>
                                  <a:cs typeface="Nunito Sans"/>
                                  <a:sym typeface="Nunito Sans"/>
                                </a:rPr>
                                <m:t>𝑚𝑖𝑛𝑢𝑡𝑒𝑠</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midpoint of the largest bar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20 </m:t>
                              </m:r>
                              <m:r>
                                <a:rPr lang="en-GB" sz="1600" i="1" dirty="0" smtClean="0">
                                  <a:solidFill>
                                    <a:schemeClr val="dk1"/>
                                  </a:solidFill>
                                  <a:latin typeface="Cambria Math" panose="02040503050406030204" pitchFamily="18" charset="0"/>
                                  <a:ea typeface="Nunito Sans"/>
                                  <a:cs typeface="Nunito Sans"/>
                                  <a:sym typeface="Nunito Sans"/>
                                </a:rPr>
                                <m:t>𝑚𝑖𝑛𝑢𝑡𝑒𝑠</m:t>
                              </m:r>
                              <m:r>
                                <a:rPr lang="en-GB" sz="1600" i="1" dirty="0" smtClean="0">
                                  <a:solidFill>
                                    <a:schemeClr val="dk1"/>
                                  </a:solidFill>
                                  <a:latin typeface="Cambria Math" panose="02040503050406030204" pitchFamily="18" charset="0"/>
                                  <a:ea typeface="Nunito Sans"/>
                                  <a:cs typeface="Nunito Sans"/>
                                  <a:sym typeface="Nunito Sans"/>
                                </a:rPr>
                                <m:t> </m:t>
                              </m:r>
                            </m:oMath>
                          </a14:m>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gave the value at the boundary of 2</a:t>
                          </a:r>
                          <a:r>
                            <a:rPr lang="en-GB" sz="1400" baseline="30000" dirty="0">
                              <a:solidFill>
                                <a:schemeClr val="dk1"/>
                              </a:solidFill>
                              <a:latin typeface="Nunito Sans"/>
                              <a:ea typeface="Nunito Sans"/>
                              <a:cs typeface="Nunito Sans"/>
                              <a:sym typeface="Nunito Sans"/>
                            </a:rPr>
                            <a:t>nd</a:t>
                          </a:r>
                          <a:r>
                            <a:rPr lang="en-GB" sz="1400" dirty="0">
                              <a:solidFill>
                                <a:schemeClr val="dk1"/>
                              </a:solidFill>
                              <a:latin typeface="Nunito Sans"/>
                              <a:ea typeface="Nunito Sans"/>
                              <a:cs typeface="Nunito Sans"/>
                              <a:sym typeface="Nunito Sans"/>
                            </a:rPr>
                            <a:t> and 3</a:t>
                          </a:r>
                          <a:r>
                            <a:rPr lang="en-GB" sz="1400" baseline="30000" dirty="0">
                              <a:solidFill>
                                <a:schemeClr val="dk1"/>
                              </a:solidFill>
                              <a:latin typeface="Nunito Sans"/>
                              <a:ea typeface="Nunito Sans"/>
                              <a:cs typeface="Nunito Sans"/>
                              <a:sym typeface="Nunito Sans"/>
                            </a:rPr>
                            <a:t>rd</a:t>
                          </a:r>
                          <a:r>
                            <a:rPr lang="en-GB" sz="1400" dirty="0">
                              <a:solidFill>
                                <a:schemeClr val="dk1"/>
                              </a:solidFill>
                              <a:latin typeface="Nunito Sans"/>
                              <a:ea typeface="Nunito Sans"/>
                              <a:cs typeface="Nunito Sans"/>
                              <a:sym typeface="Nunito Sans"/>
                            </a:rPr>
                            <a:t> bars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27 </m:t>
                              </m:r>
                              <m:r>
                                <a:rPr lang="en-GB" sz="1600" i="1" dirty="0" smtClean="0">
                                  <a:solidFill>
                                    <a:srgbClr val="00BC89"/>
                                  </a:solidFill>
                                  <a:latin typeface="Cambria Math" panose="02040503050406030204" pitchFamily="18" charset="0"/>
                                  <a:ea typeface="Nunito Sans"/>
                                  <a:cs typeface="Nunito Sans"/>
                                  <a:sym typeface="Nunito Sans"/>
                                </a:rPr>
                                <m:t>𝑚𝑖𝑛𝑠</m:t>
                              </m:r>
                              <m:r>
                                <a:rPr lang="en-GB" sz="1600" b="0" i="1" dirty="0" smtClean="0">
                                  <a:solidFill>
                                    <a:srgbClr val="00BC89"/>
                                  </a:solidFill>
                                  <a:latin typeface="Cambria Math" panose="02040503050406030204" pitchFamily="18" charset="0"/>
                                  <a:ea typeface="Nunito Sans"/>
                                  <a:cs typeface="Nunito Sans"/>
                                  <a:sym typeface="Nunito Sans"/>
                                </a:rPr>
                                <m:t> </m:t>
                              </m:r>
                              <m:r>
                                <a:rPr lang="en-GB" sz="1600" i="1" dirty="0" smtClean="0">
                                  <a:solidFill>
                                    <a:srgbClr val="00BC89"/>
                                  </a:solidFill>
                                  <a:latin typeface="Cambria Math" panose="02040503050406030204" pitchFamily="18" charset="0"/>
                                  <a:ea typeface="Nunito Sans"/>
                                  <a:cs typeface="Nunito Sans"/>
                                  <a:sym typeface="Nunito Sans"/>
                                </a:rPr>
                                <m:t>30 </m:t>
                              </m:r>
                              <m:r>
                                <a:rPr lang="en-GB" sz="1600" i="1" dirty="0" smtClean="0">
                                  <a:solidFill>
                                    <a:srgbClr val="00BC89"/>
                                  </a:solidFill>
                                  <a:latin typeface="Cambria Math" panose="02040503050406030204" pitchFamily="18" charset="0"/>
                                  <a:ea typeface="Nunito Sans"/>
                                  <a:cs typeface="Nunito Sans"/>
                                  <a:sym typeface="Nunito Sans"/>
                                </a:rPr>
                                <m:t>𝑠𝑒𝑐𝑠</m:t>
                              </m:r>
                              <m:r>
                                <a:rPr lang="en-GB" sz="1600" i="1" dirty="0" smtClean="0">
                                  <a:solidFill>
                                    <a:srgbClr val="00BC89"/>
                                  </a:solidFill>
                                  <a:latin typeface="Cambria Math" panose="02040503050406030204" pitchFamily="18" charset="0"/>
                                  <a:ea typeface="Nunito Sans"/>
                                  <a:cs typeface="Nunito Sans"/>
                                  <a:sym typeface="Nunito Sans"/>
                                </a:rPr>
                                <m:t> </m:t>
                              </m:r>
                            </m:oMath>
                          </a14:m>
                          <a:r>
                            <a:rPr lang="en-GB" sz="1600"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E5F690B-CF00-99B2-5F45-F0E62B06F64E}"/>
                  </a:ext>
                </a:extLst>
              </p:cNvPr>
              <p:cNvGraphicFramePr/>
              <p:nvPr>
                <p:extLst>
                  <p:ext uri="{D42A27DB-BD31-4B8C-83A1-F6EECF244321}">
                    <p14:modId xmlns:p14="http://schemas.microsoft.com/office/powerpoint/2010/main" val="689720486"/>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2956D14F-E820-DFF5-BCFB-37B6453E7DC9}"/>
              </a:ext>
            </a:extLst>
          </p:cNvPr>
          <p:cNvGraphicFramePr/>
          <p:nvPr>
            <p:extLst>
              <p:ext uri="{D42A27DB-BD31-4B8C-83A1-F6EECF244321}">
                <p14:modId xmlns:p14="http://schemas.microsoft.com/office/powerpoint/2010/main" val="2615871915"/>
              </p:ext>
            </p:extLst>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8) </a:t>
                      </a:r>
                      <a:r>
                        <a:rPr lang="en-US" sz="1600" b="0" dirty="0">
                          <a:solidFill>
                            <a:schemeClr val="dk1"/>
                          </a:solidFill>
                          <a:latin typeface="Nunito Sans"/>
                          <a:ea typeface="Nunito Sans"/>
                          <a:cs typeface="Nunito Sans"/>
                          <a:sym typeface="Nunito Sans"/>
                        </a:rPr>
                        <a:t>This histogram represents the times taken for some children in year 8 to solve a </a:t>
                      </a:r>
                      <a:r>
                        <a:rPr lang="en-US" sz="1600" b="0" dirty="0" err="1">
                          <a:solidFill>
                            <a:schemeClr val="dk1"/>
                          </a:solidFill>
                          <a:latin typeface="Nunito Sans"/>
                          <a:ea typeface="Nunito Sans"/>
                          <a:cs typeface="Nunito Sans"/>
                          <a:sym typeface="Nunito Sans"/>
                        </a:rPr>
                        <a:t>rubik's</a:t>
                      </a:r>
                      <a:r>
                        <a:rPr lang="en-US" sz="1600" b="0" dirty="0">
                          <a:solidFill>
                            <a:schemeClr val="dk1"/>
                          </a:solidFill>
                          <a:latin typeface="Nunito Sans"/>
                          <a:ea typeface="Nunito Sans"/>
                          <a:cs typeface="Nunito Sans"/>
                          <a:sym typeface="Nunito Sans"/>
                        </a:rPr>
                        <a:t>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cube. Estimate the median time taken to solve a </a:t>
                      </a:r>
                      <a:r>
                        <a:rPr lang="en-US" sz="1600" b="0" dirty="0" err="1">
                          <a:solidFill>
                            <a:schemeClr val="dk1"/>
                          </a:solidFill>
                          <a:latin typeface="Nunito Sans"/>
                          <a:ea typeface="Nunito Sans"/>
                          <a:cs typeface="Nunito Sans"/>
                          <a:sym typeface="Nunito Sans"/>
                        </a:rPr>
                        <a:t>rubik’s</a:t>
                      </a:r>
                      <a:r>
                        <a:rPr lang="en-US" sz="1600" b="0" dirty="0">
                          <a:solidFill>
                            <a:schemeClr val="dk1"/>
                          </a:solidFill>
                          <a:latin typeface="Nunito Sans"/>
                          <a:ea typeface="Nunito Sans"/>
                          <a:cs typeface="Nunito Sans"/>
                          <a:sym typeface="Nunito Sans"/>
                        </a:rPr>
                        <a:t> cube.</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187;g25f78e0de6f_0_67">
            <a:extLst>
              <a:ext uri="{FF2B5EF4-FFF2-40B4-BE49-F238E27FC236}">
                <a16:creationId xmlns:a16="http://schemas.microsoft.com/office/drawing/2014/main" id="{5A32DB49-5770-AB5A-8C78-D0D4B463B801}"/>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3" name="Picture 2">
            <a:extLst>
              <a:ext uri="{FF2B5EF4-FFF2-40B4-BE49-F238E27FC236}">
                <a16:creationId xmlns:a16="http://schemas.microsoft.com/office/drawing/2014/main" id="{007D3B2F-C03F-815D-A0B5-AAD44EFEE54F}"/>
              </a:ext>
            </a:extLst>
          </p:cNvPr>
          <p:cNvPicPr>
            <a:picLocks noChangeAspect="1"/>
          </p:cNvPicPr>
          <p:nvPr/>
        </p:nvPicPr>
        <p:blipFill>
          <a:blip r:embed="rId3"/>
          <a:stretch>
            <a:fillRect/>
          </a:stretch>
        </p:blipFill>
        <p:spPr>
          <a:xfrm>
            <a:off x="169850" y="1983080"/>
            <a:ext cx="4306170" cy="2650732"/>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644B1998-88FB-1CA3-B11C-DA7912581A32}"/>
                  </a:ext>
                </a:extLst>
              </p:cNvPr>
              <p:cNvGraphicFramePr/>
              <p:nvPr>
                <p:extLst>
                  <p:ext uri="{D42A27DB-BD31-4B8C-83A1-F6EECF244321}">
                    <p14:modId xmlns:p14="http://schemas.microsoft.com/office/powerpoint/2010/main" val="66135253"/>
                  </p:ext>
                </p:extLst>
              </p:nvPr>
            </p:nvGraphicFramePr>
            <p:xfrm>
              <a:off x="4702378" y="1944851"/>
              <a:ext cx="4182100" cy="2688961"/>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3185">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i="1" dirty="0" smtClean="0">
                                  <a:solidFill>
                                    <a:schemeClr val="dk1"/>
                                  </a:solidFill>
                                  <a:latin typeface="Cambria Math" panose="02040503050406030204" pitchFamily="18" charset="0"/>
                                  <a:ea typeface="Nunito Sans"/>
                                  <a:cs typeface="Nunito Sans"/>
                                  <a:sym typeface="Nunito Sans"/>
                                </a:rPr>
                                <m:t>58 </m:t>
                              </m:r>
                              <m:r>
                                <a:rPr lang="en-US" sz="1600" i="1" dirty="0" smtClean="0">
                                  <a:solidFill>
                                    <a:schemeClr val="dk1"/>
                                  </a:solidFill>
                                  <a:latin typeface="Cambria Math" panose="02040503050406030204" pitchFamily="18" charset="0"/>
                                  <a:ea typeface="Nunito Sans"/>
                                  <a:cs typeface="Nunito Sans"/>
                                  <a:sym typeface="Nunito Sans"/>
                                </a:rPr>
                                <m:t>𝑠𝑒𝑐𝑜𝑛𝑑𝑠</m:t>
                              </m:r>
                              <m:r>
                                <a:rPr lang="en-US" sz="1600" i="1" dirty="0" smtClean="0">
                                  <a:solidFill>
                                    <a:schemeClr val="dk1"/>
                                  </a:solidFill>
                                  <a:latin typeface="Cambria Math" panose="02040503050406030204" pitchFamily="18" charset="0"/>
                                  <a:ea typeface="Nunito Sans"/>
                                  <a:cs typeface="Nunito Sans"/>
                                  <a:sym typeface="Nunito Sans"/>
                                </a:rPr>
                                <m:t> </m:t>
                              </m:r>
                            </m:oMath>
                          </a14:m>
                          <a:endParaRPr lang="en-US"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found the cut off for the slowest third</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i="1" dirty="0" smtClean="0">
                                  <a:solidFill>
                                    <a:srgbClr val="00BC89"/>
                                  </a:solidFill>
                                  <a:latin typeface="Cambria Math" panose="02040503050406030204" pitchFamily="18" charset="0"/>
                                  <a:ea typeface="Nunito Sans"/>
                                  <a:cs typeface="Nunito Sans"/>
                                  <a:sym typeface="Nunito Sans"/>
                                </a:rPr>
                                <m:t>48.3 </m:t>
                              </m:r>
                              <m:r>
                                <a:rPr lang="en-US" sz="1600" i="1" dirty="0" smtClean="0">
                                  <a:solidFill>
                                    <a:srgbClr val="00BC89"/>
                                  </a:solidFill>
                                  <a:latin typeface="Cambria Math" panose="02040503050406030204" pitchFamily="18" charset="0"/>
                                  <a:ea typeface="Nunito Sans"/>
                                  <a:cs typeface="Nunito Sans"/>
                                  <a:sym typeface="Nunito Sans"/>
                                </a:rPr>
                                <m:t>𝑠𝑒𝑐𝑜𝑛𝑑𝑠</m:t>
                              </m:r>
                              <m:r>
                                <a:rPr lang="en-US" sz="1600" i="1" dirty="0" smtClean="0">
                                  <a:solidFill>
                                    <a:srgbClr val="00BC89"/>
                                  </a:solidFill>
                                  <a:latin typeface="Cambria Math" panose="02040503050406030204" pitchFamily="18" charset="0"/>
                                  <a:ea typeface="Nunito Sans"/>
                                  <a:cs typeface="Nunito Sans"/>
                                  <a:sym typeface="Nunito Sans"/>
                                </a:rPr>
                                <m:t> </m:t>
                              </m:r>
                            </m:oMath>
                          </a14:m>
                          <a:endParaRPr lang="en-US"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36577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i="1" dirty="0" smtClean="0">
                                  <a:solidFill>
                                    <a:schemeClr val="dk1"/>
                                  </a:solidFill>
                                  <a:latin typeface="Cambria Math" panose="02040503050406030204" pitchFamily="18" charset="0"/>
                                  <a:ea typeface="Nunito Sans"/>
                                  <a:cs typeface="Nunito Sans"/>
                                  <a:sym typeface="Nunito Sans"/>
                                </a:rPr>
                                <m:t>35 </m:t>
                              </m:r>
                              <m:r>
                                <a:rPr lang="en-US" sz="1600" i="1" dirty="0" smtClean="0">
                                  <a:solidFill>
                                    <a:schemeClr val="dk1"/>
                                  </a:solidFill>
                                  <a:latin typeface="Cambria Math" panose="02040503050406030204" pitchFamily="18" charset="0"/>
                                  <a:ea typeface="Nunito Sans"/>
                                  <a:cs typeface="Nunito Sans"/>
                                  <a:sym typeface="Nunito Sans"/>
                                </a:rPr>
                                <m:t>𝑠𝑒𝑐𝑜𝑛𝑑𝑠</m:t>
                              </m:r>
                              <m:r>
                                <a:rPr lang="en-US" sz="1600" i="1" dirty="0" smtClean="0">
                                  <a:solidFill>
                                    <a:schemeClr val="dk1"/>
                                  </a:solidFill>
                                  <a:latin typeface="Cambria Math" panose="02040503050406030204" pitchFamily="18" charset="0"/>
                                  <a:ea typeface="Nunito Sans"/>
                                  <a:cs typeface="Nunito Sans"/>
                                  <a:sym typeface="Nunito Sans"/>
                                </a:rPr>
                                <m:t> </m:t>
                              </m:r>
                            </m:oMath>
                          </a14:m>
                          <a:endParaRPr lang="en-US"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used the first bar only</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i="1" dirty="0" smtClean="0">
                                  <a:solidFill>
                                    <a:schemeClr val="dk1"/>
                                  </a:solidFill>
                                  <a:latin typeface="Cambria Math" panose="02040503050406030204" pitchFamily="18" charset="0"/>
                                  <a:ea typeface="Nunito Sans"/>
                                  <a:cs typeface="Nunito Sans"/>
                                  <a:sym typeface="Nunito Sans"/>
                                </a:rPr>
                                <m:t>42.5 </m:t>
                              </m:r>
                              <m:r>
                                <a:rPr lang="en-US" sz="1600" i="1" dirty="0" smtClean="0">
                                  <a:solidFill>
                                    <a:schemeClr val="dk1"/>
                                  </a:solidFill>
                                  <a:latin typeface="Cambria Math" panose="02040503050406030204" pitchFamily="18" charset="0"/>
                                  <a:ea typeface="Nunito Sans"/>
                                  <a:cs typeface="Nunito Sans"/>
                                  <a:sym typeface="Nunito Sans"/>
                                </a:rPr>
                                <m:t>𝑠𝑒𝑐𝑜𝑛𝑑𝑠</m:t>
                              </m:r>
                              <m:r>
                                <a:rPr lang="en-US" sz="1600" i="1" dirty="0" smtClean="0">
                                  <a:solidFill>
                                    <a:schemeClr val="dk1"/>
                                  </a:solidFill>
                                  <a:latin typeface="Cambria Math" panose="02040503050406030204" pitchFamily="18" charset="0"/>
                                  <a:ea typeface="Nunito Sans"/>
                                  <a:cs typeface="Nunito Sans"/>
                                  <a:sym typeface="Nunito Sans"/>
                                </a:rPr>
                                <m:t> </m:t>
                              </m:r>
                            </m:oMath>
                          </a14:m>
                          <a:endParaRPr lang="en-US"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dk1"/>
                              </a:solidFill>
                              <a:latin typeface="Nunito Sans"/>
                              <a:ea typeface="Nunito Sans"/>
                              <a:cs typeface="Nunito Sans"/>
                              <a:sym typeface="Nunito Sans"/>
                            </a:rPr>
                            <a:t>Student calculated the proportion from the second bar incorrectly</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644B1998-88FB-1CA3-B11C-DA7912581A32}"/>
                  </a:ext>
                </a:extLst>
              </p:cNvPr>
              <p:cNvGraphicFramePr/>
              <p:nvPr>
                <p:extLst>
                  <p:ext uri="{D42A27DB-BD31-4B8C-83A1-F6EECF244321}">
                    <p14:modId xmlns:p14="http://schemas.microsoft.com/office/powerpoint/2010/main" val="66135253"/>
                  </p:ext>
                </p:extLst>
              </p:nvPr>
            </p:nvGraphicFramePr>
            <p:xfrm>
              <a:off x="4702378" y="1944851"/>
              <a:ext cx="4182100" cy="2688961"/>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32318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61" r="-100000" b="-10414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61" r="-292" b="-104147"/>
                          </a:stretch>
                        </a:blipFill>
                      </a:tcPr>
                    </a:tc>
                    <a:extLst>
                      <a:ext uri="{0D108BD9-81ED-4DB2-BD59-A6C34878D82A}">
                        <a16:rowId xmlns:a16="http://schemas.microsoft.com/office/drawing/2014/main" val="10000"/>
                      </a:ext>
                    </a:extLst>
                  </a:tr>
                  <a:tr h="136577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6889" r="-100000" b="-444"/>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6889" r="-292" b="-444"/>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73D041F9-7FE9-76D3-11A4-FFEA87F42393}"/>
              </a:ext>
            </a:extLst>
          </p:cNvPr>
          <p:cNvGraphicFramePr/>
          <p:nvPr>
            <p:extLst>
              <p:ext uri="{D42A27DB-BD31-4B8C-83A1-F6EECF244321}">
                <p14:modId xmlns:p14="http://schemas.microsoft.com/office/powerpoint/2010/main" val="1664004231"/>
              </p:ext>
            </p:extLst>
          </p:nvPr>
        </p:nvGraphicFramePr>
        <p:xfrm>
          <a:off x="108044" y="862525"/>
          <a:ext cx="8882075" cy="10363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9) </a:t>
                      </a:r>
                      <a:r>
                        <a:rPr lang="en-US" sz="1600" b="0" dirty="0">
                          <a:solidFill>
                            <a:schemeClr val="dk1"/>
                          </a:solidFill>
                          <a:latin typeface="Nunito Sans"/>
                          <a:ea typeface="Nunito Sans"/>
                          <a:cs typeface="Nunito Sans"/>
                          <a:sym typeface="Nunito Sans"/>
                        </a:rPr>
                        <a:t>This histogram represents the times taken for some year 11 students to complete a cup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stacking task. The students are ranked into three equal groups based on their speed at the </a:t>
                      </a:r>
                    </a:p>
                    <a:p>
                      <a:pPr marL="0" lvl="0" indent="0" algn="l" rtl="0">
                        <a:lnSpc>
                          <a:spcPct val="150000"/>
                        </a:lnSpc>
                        <a:spcBef>
                          <a:spcPts val="0"/>
                        </a:spcBef>
                        <a:spcAft>
                          <a:spcPts val="0"/>
                        </a:spcAft>
                        <a:buNone/>
                      </a:pPr>
                      <a:r>
                        <a:rPr lang="en-US" sz="1600" b="0" dirty="0">
                          <a:solidFill>
                            <a:schemeClr val="dk1"/>
                          </a:solidFill>
                          <a:latin typeface="Nunito Sans"/>
                          <a:ea typeface="Nunito Sans"/>
                          <a:cs typeface="Nunito Sans"/>
                          <a:sym typeface="Nunito Sans"/>
                        </a:rPr>
                        <a:t>    task. What task time is the cut off to be in the fastest group?</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
        <p:nvSpPr>
          <p:cNvPr id="5" name="Google Shape;187;g25f78e0de6f_0_67">
            <a:extLst>
              <a:ext uri="{FF2B5EF4-FFF2-40B4-BE49-F238E27FC236}">
                <a16:creationId xmlns:a16="http://schemas.microsoft.com/office/drawing/2014/main" id="{0C1066D1-9337-FC78-960B-A322AC5CC7CA}"/>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3" name="Picture 2">
            <a:extLst>
              <a:ext uri="{FF2B5EF4-FFF2-40B4-BE49-F238E27FC236}">
                <a16:creationId xmlns:a16="http://schemas.microsoft.com/office/drawing/2014/main" id="{DF1C7CD0-664B-646C-6417-2F6E085E5165}"/>
              </a:ext>
            </a:extLst>
          </p:cNvPr>
          <p:cNvPicPr>
            <a:picLocks noChangeAspect="1"/>
          </p:cNvPicPr>
          <p:nvPr/>
        </p:nvPicPr>
        <p:blipFill>
          <a:blip r:embed="rId3"/>
          <a:stretch>
            <a:fillRect/>
          </a:stretch>
        </p:blipFill>
        <p:spPr>
          <a:xfrm>
            <a:off x="246038" y="1863494"/>
            <a:ext cx="3810793" cy="2453983"/>
          </a:xfrm>
          <a:prstGeom prst="rect">
            <a:avLst/>
          </a:prstGeom>
        </p:spPr>
      </p:pic>
      <mc:AlternateContent xmlns:mc="http://schemas.openxmlformats.org/markup-compatibility/2006" xmlns:a14="http://schemas.microsoft.com/office/drawing/2010/main">
        <mc:Choice Requires="a14">
          <p:graphicFrame>
            <p:nvGraphicFramePr>
              <p:cNvPr id="2" name="Google Shape;300;g1e4d2f82526_0_174">
                <a:extLst>
                  <a:ext uri="{FF2B5EF4-FFF2-40B4-BE49-F238E27FC236}">
                    <a16:creationId xmlns:a16="http://schemas.microsoft.com/office/drawing/2014/main" id="{B52095AB-AE63-3F32-262B-3D488378131A}"/>
                  </a:ext>
                </a:extLst>
              </p:cNvPr>
              <p:cNvGraphicFramePr/>
              <p:nvPr>
                <p:extLst>
                  <p:ext uri="{D42A27DB-BD31-4B8C-83A1-F6EECF244321}">
                    <p14:modId xmlns:p14="http://schemas.microsoft.com/office/powerpoint/2010/main" val="3820254061"/>
                  </p:ext>
                </p:extLst>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US" sz="1600" b="0" dirty="0">
                              <a:solidFill>
                                <a:schemeClr val="dk1"/>
                              </a:solidFill>
                              <a:latin typeface="Nunito Sans"/>
                              <a:ea typeface="Nunito Sans"/>
                              <a:cs typeface="Nunito Sans"/>
                              <a:sym typeface="Nunito Sans"/>
                            </a:rPr>
                            <a:t>This histogram represents the mass of bags of flour in a shop. </a:t>
                          </a:r>
                        </a:p>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       Estimate how many bags of flour there are with a mass between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and </a:t>
                          </a:r>
                          <a14:m>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350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300;g1e4d2f82526_0_174">
                <a:extLst>
                  <a:ext uri="{FF2B5EF4-FFF2-40B4-BE49-F238E27FC236}">
                    <a16:creationId xmlns:a16="http://schemas.microsoft.com/office/drawing/2014/main" id="{B52095AB-AE63-3F32-262B-3D488378131A}"/>
                  </a:ext>
                </a:extLst>
              </p:cNvPr>
              <p:cNvGraphicFramePr/>
              <p:nvPr>
                <p:extLst>
                  <p:ext uri="{D42A27DB-BD31-4B8C-83A1-F6EECF244321}">
                    <p14:modId xmlns:p14="http://schemas.microsoft.com/office/powerpoint/2010/main" val="3820254061"/>
                  </p:ext>
                </p:extLst>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10) </a:t>
                          </a:r>
                          <a:r>
                            <a:rPr lang="en-US" sz="1600" b="0" dirty="0">
                              <a:solidFill>
                                <a:schemeClr val="dk1"/>
                              </a:solidFill>
                              <a:latin typeface="Nunito Sans"/>
                              <a:ea typeface="Nunito Sans"/>
                              <a:cs typeface="Nunito Sans"/>
                              <a:sym typeface="Nunito Sans"/>
                            </a:rPr>
                            <a:t>This histogram represents the mass of bags of flour in a shop. </a:t>
                          </a:r>
                        </a:p>
                        <a:p>
                          <a:pPr marL="0" lvl="0" indent="0" algn="l" rtl="0">
                            <a:spcBef>
                              <a:spcPts val="0"/>
                            </a:spcBef>
                            <a:spcAft>
                              <a:spcPts val="0"/>
                            </a:spcAft>
                            <a:buNone/>
                          </a:pPr>
                          <a:r>
                            <a:rPr lang="en-US" sz="1600" b="0" dirty="0">
                              <a:solidFill>
                                <a:schemeClr val="dk1"/>
                              </a:solidFill>
                              <a:latin typeface="Nunito Sans"/>
                              <a:ea typeface="Nunito Sans"/>
                              <a:cs typeface="Nunito Sans"/>
                              <a:sym typeface="Nunito Sans"/>
                            </a:rPr>
                            <a:t>       Estimate how many bags of flour there are with a mass between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250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and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Sans"/>
                                  <a:cs typeface="Nunito Sans"/>
                                  <a:sym typeface="Nunito Sans"/>
                                </a:rPr>
                                <m:t>350</m:t>
                              </m:r>
                              <m:r>
                                <a:rPr lang="en-US" sz="1600" b="0" i="1" dirty="0" smtClean="0">
                                  <a:solidFill>
                                    <a:schemeClr val="dk1"/>
                                  </a:solidFill>
                                  <a:latin typeface="Cambria Math" panose="02040503050406030204" pitchFamily="18" charset="0"/>
                                  <a:ea typeface="Nunito Sans"/>
                                  <a:cs typeface="Nunito Sans"/>
                                  <a:sym typeface="Nunito Sans"/>
                                </a:rPr>
                                <m:t>𝑔</m:t>
                              </m:r>
                            </m:oMath>
                          </a14:m>
                          <a:r>
                            <a:rPr lang="en-US" sz="1600" b="0" dirty="0">
                              <a:solidFill>
                                <a:schemeClr val="dk1"/>
                              </a:solidFill>
                              <a:latin typeface="Nunito Sans"/>
                              <a:ea typeface="Nunito Sans"/>
                              <a:cs typeface="Nunito Sans"/>
                              <a:sym typeface="Nunito Sans"/>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115761AE-5B50-A855-48CC-021881D334D5}"/>
                  </a:ext>
                </a:extLst>
              </p:cNvPr>
              <p:cNvGraphicFramePr/>
              <p:nvPr>
                <p:extLst>
                  <p:ext uri="{D42A27DB-BD31-4B8C-83A1-F6EECF244321}">
                    <p14:modId xmlns:p14="http://schemas.microsoft.com/office/powerpoint/2010/main" val="432289887"/>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used both scales incorrectly </a:t>
                          </a:r>
                          <a:endParaRPr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4500</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included the full amounts from 4th and 5th bars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i="1" dirty="0" smtClean="0">
                                  <a:solidFill>
                                    <a:srgbClr val="00BC89"/>
                                  </a:solidFill>
                                  <a:latin typeface="Cambria Math" panose="02040503050406030204" pitchFamily="18" charset="0"/>
                                  <a:ea typeface="Nunito Sans"/>
                                  <a:cs typeface="Nunito Sans"/>
                                  <a:sym typeface="Nunito Sans"/>
                                </a:rPr>
                                <m:t>2250</m:t>
                              </m:r>
                            </m:oMath>
                          </a14:m>
                          <a:r>
                            <a:rPr lang="en-GB" sz="1600" dirty="0">
                              <a:solidFill>
                                <a:srgbClr val="00BC89"/>
                              </a:solidFill>
                              <a:latin typeface="Nunito Sans"/>
                              <a:ea typeface="Nunito Sans"/>
                              <a:cs typeface="Nunito Sans"/>
                              <a:sym typeface="Nunito Sans"/>
                            </a:rPr>
                            <a:t> </a:t>
                          </a:r>
                          <a:endParaRPr sz="1600"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i="1" dirty="0" smtClean="0">
                                  <a:solidFill>
                                    <a:schemeClr val="dk1"/>
                                  </a:solidFill>
                                  <a:latin typeface="Cambria Math" panose="02040503050406030204" pitchFamily="18" charset="0"/>
                                  <a:ea typeface="Nunito Sans"/>
                                  <a:cs typeface="Nunito Sans"/>
                                  <a:sym typeface="Nunito Sans"/>
                                </a:rPr>
                                <m:t>3125</m:t>
                              </m:r>
                            </m:oMath>
                          </a14:m>
                          <a:r>
                            <a:rPr lang="en-GB" sz="1600" dirty="0">
                              <a:solidFill>
                                <a:schemeClr val="dk1"/>
                              </a:solidFill>
                              <a:latin typeface="Nunito Sans"/>
                              <a:ea typeface="Nunito Sans"/>
                              <a:cs typeface="Nunito Sans"/>
                              <a:sym typeface="Nunito Sans"/>
                            </a:rPr>
                            <a:t> </a:t>
                          </a:r>
                          <a:endParaRPr sz="1600"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dk1"/>
                              </a:solidFill>
                              <a:latin typeface="Nunito Sans"/>
                              <a:ea typeface="Nunito Sans"/>
                              <a:cs typeface="Nunito Sans"/>
                              <a:sym typeface="Nunito Sans"/>
                            </a:rPr>
                            <a:t>Student found the number of bags with mass greater than 250</a:t>
                          </a:r>
                          <a:r>
                            <a:rPr lang="en-GB" sz="1400" i="1" dirty="0">
                              <a:solidFill>
                                <a:schemeClr val="dk1"/>
                              </a:solidFill>
                              <a:latin typeface="Nunito Sans"/>
                              <a:ea typeface="Nunito Sans"/>
                              <a:cs typeface="Nunito Sans"/>
                              <a:sym typeface="Nunito Sans"/>
                            </a:rPr>
                            <a:t>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115761AE-5B50-A855-48CC-021881D334D5}"/>
                  </a:ext>
                </a:extLst>
              </p:cNvPr>
              <p:cNvGraphicFramePr/>
              <p:nvPr>
                <p:extLst>
                  <p:ext uri="{D42A27DB-BD31-4B8C-83A1-F6EECF244321}">
                    <p14:modId xmlns:p14="http://schemas.microsoft.com/office/powerpoint/2010/main" val="432289887"/>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
        <p:nvSpPr>
          <p:cNvPr id="5" name="Google Shape;187;g25f78e0de6f_0_67">
            <a:extLst>
              <a:ext uri="{FF2B5EF4-FFF2-40B4-BE49-F238E27FC236}">
                <a16:creationId xmlns:a16="http://schemas.microsoft.com/office/drawing/2014/main" id="{5577AC58-4CBA-92DB-3656-7DAB46414F2C}"/>
              </a:ext>
            </a:extLst>
          </p:cNvPr>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Histograms Answers</a:t>
            </a:r>
            <a:endParaRPr sz="1400" b="1" i="0" u="none" strike="noStrike" cap="none" dirty="0">
              <a:solidFill>
                <a:srgbClr val="FFFFFF"/>
              </a:solidFill>
              <a:latin typeface="Nunito Sans"/>
              <a:ea typeface="Nunito Sans"/>
              <a:cs typeface="Nunito Sans"/>
              <a:sym typeface="Nunito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95" name="Google Shape;95;p4"/>
          <p:cNvSpPr txBox="1"/>
          <p:nvPr/>
        </p:nvSpPr>
        <p:spPr>
          <a:xfrm>
            <a:off x="80049" y="920867"/>
            <a:ext cx="8468691" cy="2931286"/>
          </a:xfrm>
          <a:prstGeom prst="rect">
            <a:avLst/>
          </a:prstGeom>
          <a:noFill/>
          <a:ln>
            <a:noFill/>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There are </a:t>
            </a:r>
            <a:r>
              <a:rPr lang="en-GB" sz="1200" dirty="0">
                <a:solidFill>
                  <a:srgbClr val="1C1C1C"/>
                </a:solidFill>
                <a:latin typeface="Nunito Sans"/>
                <a:ea typeface="Nunito Sans"/>
                <a:cs typeface="Nunito Sans"/>
                <a:sym typeface="Nunito Sans"/>
              </a:rPr>
              <a:t>1</a:t>
            </a:r>
            <a:r>
              <a:rPr lang="en-GB" sz="1200" b="0" i="0" u="none" strike="noStrike" cap="none" dirty="0">
                <a:solidFill>
                  <a:srgbClr val="1C1C1C"/>
                </a:solidFill>
                <a:latin typeface="Nunito Sans"/>
                <a:ea typeface="Nunito Sans"/>
                <a:cs typeface="Nunito Sans"/>
                <a:sym typeface="Nunito Sans"/>
              </a:rPr>
              <a:t>0 multiple choice questions, each designed to assess each of the key skills required to master </a:t>
            </a:r>
            <a:r>
              <a:rPr lang="en-GB" sz="1200" b="1" i="0" u="none" strike="noStrike" cap="none" dirty="0">
                <a:solidFill>
                  <a:srgbClr val="1C1C1C"/>
                </a:solidFill>
                <a:latin typeface="Nunito Sans"/>
                <a:ea typeface="Nunito Sans"/>
                <a:cs typeface="Nunito Sans"/>
                <a:sym typeface="Nunito Sans"/>
              </a:rPr>
              <a:t>histograms</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Each question has </a:t>
            </a:r>
            <a:r>
              <a:rPr lang="en-GB" sz="1200" b="1" i="0" u="none" strike="noStrike" cap="none" dirty="0">
                <a:solidFill>
                  <a:srgbClr val="1C1C1C"/>
                </a:solidFill>
                <a:latin typeface="Nunito Sans"/>
                <a:ea typeface="Nunito Sans"/>
                <a:cs typeface="Nunito Sans"/>
                <a:sym typeface="Nunito Sans"/>
              </a:rPr>
              <a:t>one correct answer </a:t>
            </a:r>
            <a:r>
              <a:rPr lang="en-GB" sz="1200" b="0" i="0" u="none" strike="noStrike" cap="none" dirty="0">
                <a:solidFill>
                  <a:srgbClr val="1C1C1C"/>
                </a:solidFill>
                <a:latin typeface="Nunito Sans"/>
                <a:ea typeface="Nunito Sans"/>
                <a:cs typeface="Nunito Sans"/>
                <a:sym typeface="Nunito Sans"/>
              </a:rPr>
              <a:t>and </a:t>
            </a:r>
            <a:r>
              <a:rPr lang="en-GB" sz="1200" b="1" i="0" u="none" strike="noStrike" cap="none" dirty="0">
                <a:solidFill>
                  <a:srgbClr val="1C1C1C"/>
                </a:solidFill>
                <a:latin typeface="Nunito Sans"/>
                <a:ea typeface="Nunito Sans"/>
                <a:cs typeface="Nunito Sans"/>
                <a:sym typeface="Nunito Sans"/>
              </a:rPr>
              <a:t>three carefully chosen incorrect answers </a:t>
            </a:r>
            <a:r>
              <a:rPr lang="en-GB" sz="1200" b="0" i="0" u="none" strike="noStrike" cap="none" dirty="0">
                <a:solidFill>
                  <a:srgbClr val="1C1C1C"/>
                </a:solidFill>
                <a:latin typeface="Nunito Sans"/>
                <a:ea typeface="Nunito Sans"/>
                <a:cs typeface="Nunito Sans"/>
                <a:sym typeface="Nunito Sans"/>
              </a:rPr>
              <a:t>that are designed to identify and highlight fundamental misconceptions, including: </a:t>
            </a:r>
            <a:r>
              <a:rPr lang="en-GB" sz="1200" b="1" i="0" u="none" strike="noStrike" cap="none" dirty="0">
                <a:solidFill>
                  <a:srgbClr val="1C1C1C"/>
                </a:solidFill>
                <a:latin typeface="Nunito Sans"/>
                <a:ea typeface="Nunito Sans"/>
                <a:cs typeface="Nunito Sans"/>
                <a:sym typeface="Nunito Sans"/>
              </a:rPr>
              <a:t>Confusing frequency density and cumulative frequency</a:t>
            </a:r>
            <a:r>
              <a:rPr lang="en-GB" sz="1200" b="0" i="0" u="none" strike="noStrike" cap="none" dirty="0">
                <a:solidFill>
                  <a:srgbClr val="1C1C1C"/>
                </a:solidFill>
                <a:latin typeface="Nunito Sans"/>
                <a:ea typeface="Nunito Sans"/>
                <a:cs typeface="Nunito Sans"/>
                <a:sym typeface="Nunito Sans"/>
              </a:rPr>
              <a:t>, </a:t>
            </a:r>
            <a:r>
              <a:rPr lang="en-GB" sz="1200" b="1" i="0" u="none" strike="noStrike" cap="none" dirty="0">
                <a:solidFill>
                  <a:srgbClr val="1C1C1C"/>
                </a:solidFill>
                <a:latin typeface="Nunito Sans"/>
                <a:ea typeface="Nunito Sans"/>
                <a:cs typeface="Nunito Sans"/>
                <a:sym typeface="Nunito Sans"/>
              </a:rPr>
              <a:t>Dividing the frequency density by the class width to obtain the frequency</a:t>
            </a:r>
            <a:r>
              <a:rPr lang="en-GB" sz="1200" b="0" i="0" u="none" strike="noStrike" cap="none" dirty="0">
                <a:solidFill>
                  <a:srgbClr val="1C1C1C"/>
                </a:solidFill>
                <a:latin typeface="Nunito Sans"/>
                <a:ea typeface="Nunito Sans"/>
                <a:cs typeface="Nunito Sans"/>
                <a:sym typeface="Nunito Sans"/>
              </a:rPr>
              <a:t>, and </a:t>
            </a:r>
            <a:r>
              <a:rPr lang="en-GB" sz="1200" b="1" i="0" u="none" strike="noStrike" cap="none" dirty="0">
                <a:solidFill>
                  <a:srgbClr val="1C1C1C"/>
                </a:solidFill>
                <a:latin typeface="Nunito Sans"/>
                <a:ea typeface="Nunito Sans"/>
                <a:cs typeface="Nunito Sans"/>
                <a:sym typeface="Nunito Sans"/>
              </a:rPr>
              <a:t>Using data from the incorrect bar</a:t>
            </a:r>
            <a:r>
              <a:rPr lang="en-GB" sz="1200" b="0" i="0" u="none" strike="noStrike" cap="none" dirty="0">
                <a:solidFill>
                  <a:srgbClr val="1C1C1C"/>
                </a:solidFill>
                <a:latin typeface="Nunito Sans"/>
                <a:ea typeface="Nunito Sans"/>
                <a:cs typeface="Nunito Sans"/>
                <a:sym typeface="Nunito Sans"/>
              </a:rPr>
              <a:t>. </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When answering these questions, students should be </a:t>
            </a:r>
            <a:r>
              <a:rPr lang="en-GB" sz="1200" b="1" i="0" u="none" strike="noStrike" cap="none" dirty="0">
                <a:solidFill>
                  <a:srgbClr val="1C1C1C"/>
                </a:solidFill>
                <a:latin typeface="Nunito Sans"/>
                <a:ea typeface="Nunito Sans"/>
                <a:cs typeface="Nunito Sans"/>
                <a:sym typeface="Nunito Sans"/>
              </a:rPr>
              <a:t>encouraged to explain why they have chosen a particular answer</a:t>
            </a:r>
            <a:r>
              <a:rPr lang="en-GB" sz="1200" b="0" i="0" u="none" strike="noStrike" cap="none" dirty="0">
                <a:solidFill>
                  <a:srgbClr val="1C1C1C"/>
                </a:solidFill>
                <a:latin typeface="Nunito Sans"/>
                <a:ea typeface="Nunito Sans"/>
                <a:cs typeface="Nunito Sans"/>
                <a:sym typeface="Nunito Sans"/>
              </a:rPr>
              <a:t>, and why the other three answers are incorrect. This can be done verbally in small groups, or written down on the worksheet or in their books.</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200"/>
              <a:buFont typeface="Arial"/>
              <a:buNone/>
            </a:pPr>
            <a:r>
              <a:rPr lang="en-GB" sz="1200" b="0" i="0" u="none" strike="noStrike" cap="none" dirty="0">
                <a:solidFill>
                  <a:srgbClr val="1C1C1C"/>
                </a:solidFill>
                <a:latin typeface="Nunito Sans"/>
                <a:ea typeface="Nunito Sans"/>
                <a:cs typeface="Nunito Sans"/>
                <a:sym typeface="Nunito Sans"/>
              </a:rPr>
              <a:t>This resource has been designed to be as </a:t>
            </a:r>
            <a:r>
              <a:rPr lang="en-GB" sz="1200" b="1" i="0" u="none" strike="noStrike" cap="none" dirty="0">
                <a:solidFill>
                  <a:srgbClr val="1C1C1C"/>
                </a:solidFill>
                <a:latin typeface="Nunito Sans"/>
                <a:ea typeface="Nunito Sans"/>
                <a:cs typeface="Nunito Sans"/>
                <a:sym typeface="Nunito Sans"/>
              </a:rPr>
              <a:t>flexible</a:t>
            </a:r>
            <a:r>
              <a:rPr lang="en-GB" sz="1200" b="0" i="0" u="none" strike="noStrike" cap="none" dirty="0">
                <a:solidFill>
                  <a:srgbClr val="1C1C1C"/>
                </a:solidFill>
                <a:latin typeface="Nunito Sans"/>
                <a:ea typeface="Nunito Sans"/>
                <a:cs typeface="Nunito Sans"/>
                <a:sym typeface="Nunito Sans"/>
              </a:rPr>
              <a:t> as possible with questions that can be easily chopped up and reordered, and come with a separate answer sheet that details all of the misconceptions highlighted in the answers.</a:t>
            </a:r>
            <a:endParaRPr dirty="0"/>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5f78e0de6f_0_6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graphicFrame>
        <p:nvGraphicFramePr>
          <p:cNvPr id="188" name="Google Shape;188;g25f78e0de6f_0_67"/>
          <p:cNvGraphicFramePr/>
          <p:nvPr/>
        </p:nvGraphicFramePr>
        <p:xfrm>
          <a:off x="0" y="1661516"/>
          <a:ext cx="8882075" cy="726578"/>
        </p:xfrm>
        <a:graphic>
          <a:graphicData uri="http://schemas.openxmlformats.org/drawingml/2006/table">
            <a:tbl>
              <a:tblPr firstRow="1" bandRow="1">
                <a:noFill/>
                <a:tableStyleId>{653ACFB5-1A87-4655-8AEA-BC03DA21A54C}</a:tableStyleId>
              </a:tblPr>
              <a:tblGrid>
                <a:gridCol w="8882075">
                  <a:extLst>
                    <a:ext uri="{9D8B030D-6E8A-4147-A177-3AD203B41FA5}">
                      <a16:colId xmlns:a16="http://schemas.microsoft.com/office/drawing/2014/main" val="20000"/>
                    </a:ext>
                  </a:extLst>
                </a:gridCol>
              </a:tblGrid>
              <a:tr h="726578">
                <a:tc>
                  <a:txBody>
                    <a:bodyPr/>
                    <a:lstStyle/>
                    <a:p>
                      <a:pPr marL="457200" lvl="0" indent="-330200" algn="l" rtl="0">
                        <a:lnSpc>
                          <a:spcPct val="115000"/>
                        </a:lnSpc>
                        <a:spcBef>
                          <a:spcPts val="0"/>
                        </a:spcBef>
                        <a:spcAft>
                          <a:spcPts val="0"/>
                        </a:spcAft>
                        <a:buClr>
                          <a:schemeClr val="dk1"/>
                        </a:buClr>
                        <a:buSzPts val="1600"/>
                        <a:buFont typeface="Nunito Sans"/>
                        <a:buAutoNum type="arabicParenR"/>
                      </a:pPr>
                      <a:endParaRPr sz="16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graphicFrame>
        <p:nvGraphicFramePr>
          <p:cNvPr id="2" name="Google Shape;353;g1e4d2f82526_0_220">
            <a:extLst>
              <a:ext uri="{FF2B5EF4-FFF2-40B4-BE49-F238E27FC236}">
                <a16:creationId xmlns:a16="http://schemas.microsoft.com/office/drawing/2014/main" id="{FD7F7AF9-DFBB-693D-36A5-92D9EFE61458}"/>
              </a:ext>
            </a:extLst>
          </p:cNvPr>
          <p:cNvGraphicFramePr/>
          <p:nvPr>
            <p:extLst>
              <p:ext uri="{D42A27DB-BD31-4B8C-83A1-F6EECF244321}">
                <p14:modId xmlns:p14="http://schemas.microsoft.com/office/powerpoint/2010/main" val="2696805127"/>
              </p:ext>
            </p:extLst>
          </p:nvPr>
        </p:nvGraphicFramePr>
        <p:xfrm>
          <a:off x="854950" y="2089083"/>
          <a:ext cx="7542800" cy="2215700"/>
        </p:xfrm>
        <a:graphic>
          <a:graphicData uri="http://schemas.openxmlformats.org/drawingml/2006/table">
            <a:tbl>
              <a:tblPr>
                <a:noFill/>
              </a:tblPr>
              <a:tblGrid>
                <a:gridCol w="3771400">
                  <a:extLst>
                    <a:ext uri="{9D8B030D-6E8A-4147-A177-3AD203B41FA5}">
                      <a16:colId xmlns:a16="http://schemas.microsoft.com/office/drawing/2014/main" val="20000"/>
                    </a:ext>
                  </a:extLst>
                </a:gridCol>
                <a:gridCol w="3771400">
                  <a:extLst>
                    <a:ext uri="{9D8B030D-6E8A-4147-A177-3AD203B41FA5}">
                      <a16:colId xmlns:a16="http://schemas.microsoft.com/office/drawing/2014/main" val="20001"/>
                    </a:ext>
                  </a:extLst>
                </a:gridCol>
              </a:tblGrid>
              <a:tr h="111867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r>
                        <a:rPr lang="en-GB" sz="1600" dirty="0">
                          <a:solidFill>
                            <a:schemeClr val="tx1"/>
                          </a:solidFill>
                          <a:latin typeface="Nunito Sans"/>
                          <a:ea typeface="Nunito Sans"/>
                          <a:cs typeface="Nunito Sans"/>
                          <a:sym typeface="Nunito Sans"/>
                        </a:rPr>
                        <a:t>Weight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r>
                        <a:rPr lang="en-GB" sz="1600" dirty="0">
                          <a:solidFill>
                            <a:schemeClr val="tx1"/>
                          </a:solidFill>
                          <a:latin typeface="Nunito Sans"/>
                          <a:ea typeface="Nunito Sans"/>
                          <a:cs typeface="Nunito Sans"/>
                          <a:sym typeface="Nunito Sans"/>
                        </a:rPr>
                        <a:t>Frequency density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097025">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r>
                        <a:rPr lang="en-GB" sz="1600" dirty="0">
                          <a:solidFill>
                            <a:schemeClr val="tx1"/>
                          </a:solidFill>
                          <a:latin typeface="Nunito Sans"/>
                          <a:ea typeface="Nunito Sans"/>
                          <a:cs typeface="Nunito Sans"/>
                          <a:sym typeface="Nunito Sans"/>
                        </a:rPr>
                        <a:t>Cumulative frequency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r>
                        <a:rPr lang="en-GB" sz="1600" dirty="0">
                          <a:solidFill>
                            <a:schemeClr val="tx1"/>
                          </a:solidFill>
                          <a:latin typeface="Nunito Sans"/>
                          <a:ea typeface="Nunito Sans"/>
                          <a:cs typeface="Nunito Sans"/>
                          <a:sym typeface="Nunito Sans"/>
                        </a:rPr>
                        <a:t>Frequency </a:t>
                      </a:r>
                      <a:endParaRPr sz="1600"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4" name="Google Shape;300;g1e4d2f82526_0_174">
            <a:extLst>
              <a:ext uri="{FF2B5EF4-FFF2-40B4-BE49-F238E27FC236}">
                <a16:creationId xmlns:a16="http://schemas.microsoft.com/office/drawing/2014/main" id="{7E6402ED-F622-7821-F625-1F1605B63E1C}"/>
              </a:ext>
            </a:extLst>
          </p:cNvPr>
          <p:cNvGraphicFramePr/>
          <p:nvPr>
            <p:extLst>
              <p:ext uri="{D42A27DB-BD31-4B8C-83A1-F6EECF244321}">
                <p14:modId xmlns:p14="http://schemas.microsoft.com/office/powerpoint/2010/main" val="2945046962"/>
              </p:ext>
            </p:extLst>
          </p:nvPr>
        </p:nvGraphicFramePr>
        <p:xfrm>
          <a:off x="108044" y="862525"/>
          <a:ext cx="8882075" cy="57913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1) </a:t>
                      </a:r>
                      <a:r>
                        <a:rPr lang="en-US" sz="1600" b="0" dirty="0">
                          <a:solidFill>
                            <a:schemeClr val="dk1"/>
                          </a:solidFill>
                          <a:latin typeface="Nunito"/>
                          <a:ea typeface="Nunito"/>
                          <a:cs typeface="Nunito"/>
                          <a:sym typeface="Nunito"/>
                        </a:rPr>
                        <a:t>What would the vertical axis be labelled when constructing a histogram to show the weight </a:t>
                      </a:r>
                    </a:p>
                    <a:p>
                      <a:pPr marL="0" lvl="0" indent="0" algn="l" rtl="0">
                        <a:spcBef>
                          <a:spcPts val="0"/>
                        </a:spcBef>
                        <a:spcAft>
                          <a:spcPts val="0"/>
                        </a:spcAft>
                        <a:buNone/>
                      </a:pPr>
                      <a:r>
                        <a:rPr lang="en-US" sz="1600" b="0" dirty="0">
                          <a:solidFill>
                            <a:schemeClr val="dk1"/>
                          </a:solidFill>
                          <a:latin typeface="Nunito"/>
                          <a:ea typeface="Nunito"/>
                          <a:cs typeface="Nunito"/>
                          <a:sym typeface="Nunito"/>
                        </a:rPr>
                        <a:t>     of students in a school?</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41705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25f78e0de6f_0_73"/>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A32610AD-B9BC-080F-FE6B-89AFC9A6D3CD}"/>
              </a:ext>
            </a:extLst>
          </p:cNvPr>
          <p:cNvPicPr>
            <a:picLocks noChangeAspect="1"/>
          </p:cNvPicPr>
          <p:nvPr/>
        </p:nvPicPr>
        <p:blipFill>
          <a:blip r:embed="rId3"/>
          <a:stretch>
            <a:fillRect/>
          </a:stretch>
        </p:blipFill>
        <p:spPr>
          <a:xfrm>
            <a:off x="373907" y="2262017"/>
            <a:ext cx="4067716" cy="1195989"/>
          </a:xfrm>
          <a:prstGeom prst="rect">
            <a:avLst/>
          </a:prstGeom>
        </p:spPr>
      </p:pic>
      <p:graphicFrame>
        <p:nvGraphicFramePr>
          <p:cNvPr id="4" name="Google Shape;300;g1e4d2f82526_0_174">
            <a:extLst>
              <a:ext uri="{FF2B5EF4-FFF2-40B4-BE49-F238E27FC236}">
                <a16:creationId xmlns:a16="http://schemas.microsoft.com/office/drawing/2014/main" id="{8E52A029-1AFE-A836-A5D4-0670DFD9B042}"/>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2) </a:t>
                      </a:r>
                      <a:r>
                        <a:rPr lang="en-US" sz="1600" b="0" dirty="0">
                          <a:solidFill>
                            <a:schemeClr val="dk1"/>
                          </a:solidFill>
                          <a:latin typeface="Nunito"/>
                          <a:ea typeface="Nunito"/>
                          <a:cs typeface="Nunito"/>
                          <a:sym typeface="Nunito"/>
                        </a:rPr>
                        <a:t>The heights of sunflowers in a field are recorded in the table below. A histogram is going to</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be used to represent the data. Calculate the value of the highlighted cell:</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Google Shape;414;g21c43135d4d_0_150">
                <a:extLst>
                  <a:ext uri="{FF2B5EF4-FFF2-40B4-BE49-F238E27FC236}">
                    <a16:creationId xmlns:a16="http://schemas.microsoft.com/office/drawing/2014/main" id="{BCBB1889-6705-9D4B-01F4-DD534132B8D6}"/>
                  </a:ext>
                </a:extLst>
              </p:cNvPr>
              <p:cNvGraphicFramePr/>
              <p:nvPr>
                <p:extLst>
                  <p:ext uri="{D42A27DB-BD31-4B8C-83A1-F6EECF244321}">
                    <p14:modId xmlns:p14="http://schemas.microsoft.com/office/powerpoint/2010/main" val="1645356865"/>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6</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90</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4.5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D)</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115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5" name="Google Shape;414;g21c43135d4d_0_150">
                <a:extLst>
                  <a:ext uri="{FF2B5EF4-FFF2-40B4-BE49-F238E27FC236}">
                    <a16:creationId xmlns:a16="http://schemas.microsoft.com/office/drawing/2014/main" id="{BCBB1889-6705-9D4B-01F4-DD534132B8D6}"/>
                  </a:ext>
                </a:extLst>
              </p:cNvPr>
              <p:cNvGraphicFramePr/>
              <p:nvPr>
                <p:extLst>
                  <p:ext uri="{D42A27DB-BD31-4B8C-83A1-F6EECF244321}">
                    <p14:modId xmlns:p14="http://schemas.microsoft.com/office/powerpoint/2010/main" val="1645356865"/>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993513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25f78e0de6f_0_80"/>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92BD12DA-7494-F653-CDA6-56678C71673F}"/>
              </a:ext>
            </a:extLst>
          </p:cNvPr>
          <p:cNvPicPr>
            <a:picLocks noChangeAspect="1"/>
          </p:cNvPicPr>
          <p:nvPr/>
        </p:nvPicPr>
        <p:blipFill>
          <a:blip r:embed="rId3"/>
          <a:stretch>
            <a:fillRect/>
          </a:stretch>
        </p:blipFill>
        <p:spPr>
          <a:xfrm>
            <a:off x="259523" y="2167695"/>
            <a:ext cx="4182100" cy="1229621"/>
          </a:xfrm>
          <a:prstGeom prst="rect">
            <a:avLst/>
          </a:prstGeom>
        </p:spPr>
      </p:pic>
      <p:graphicFrame>
        <p:nvGraphicFramePr>
          <p:cNvPr id="2" name="Google Shape;300;g1e4d2f82526_0_174">
            <a:extLst>
              <a:ext uri="{FF2B5EF4-FFF2-40B4-BE49-F238E27FC236}">
                <a16:creationId xmlns:a16="http://schemas.microsoft.com/office/drawing/2014/main" id="{F60815C3-8725-19EE-0A7A-5A6EE82392AC}"/>
              </a:ext>
            </a:extLst>
          </p:cNvPr>
          <p:cNvGraphicFramePr/>
          <p:nvPr/>
        </p:nvGraphicFramePr>
        <p:xfrm>
          <a:off x="108044" y="862525"/>
          <a:ext cx="8882075" cy="668665"/>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3) </a:t>
                      </a:r>
                      <a:r>
                        <a:rPr lang="en-US" sz="1600" b="0" dirty="0">
                          <a:solidFill>
                            <a:schemeClr val="dk1"/>
                          </a:solidFill>
                          <a:latin typeface="Nunito"/>
                          <a:ea typeface="Nunito"/>
                          <a:cs typeface="Nunito"/>
                          <a:sym typeface="Nunito"/>
                        </a:rPr>
                        <a:t>A garden centre records the mass of every bag of seeds they have ready to sell.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The data is to be presented as a histogram. Which bar has the lowest frequency density?</a:t>
                      </a:r>
                      <a:r>
                        <a:rPr lang="en-US" sz="1600" b="0" dirty="0">
                          <a:solidFill>
                            <a:schemeClr val="dk1"/>
                          </a:solidFill>
                          <a:latin typeface="+mn-lt"/>
                          <a:ea typeface="Arial"/>
                          <a:cs typeface="Arial"/>
                          <a:sym typeface="Arial"/>
                        </a:rPr>
                        <a:t> </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977A8B06-27BC-5565-CB25-C79CBDD2B381}"/>
                  </a:ext>
                </a:extLst>
              </p:cNvPr>
              <p:cNvGraphicFramePr/>
              <p:nvPr>
                <p:extLst>
                  <p:ext uri="{D42A27DB-BD31-4B8C-83A1-F6EECF244321}">
                    <p14:modId xmlns:p14="http://schemas.microsoft.com/office/powerpoint/2010/main" val="3153439126"/>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u="none" strike="noStrike" cap="none" dirty="0" smtClean="0">
                                  <a:solidFill>
                                    <a:schemeClr val="tx1"/>
                                  </a:solidFill>
                                  <a:latin typeface="Cambria Math" panose="02040503050406030204" pitchFamily="18" charset="0"/>
                                  <a:ea typeface="Times New Roman"/>
                                  <a:cs typeface="Times New Roman"/>
                                  <a:sym typeface="Times New Roman"/>
                                </a:rPr>
                                <m:t>𝐴</m:t>
                              </m:r>
                            </m:oMath>
                          </a14:m>
                          <a:endParaRPr lang="en-US" sz="16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US"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a:cs typeface="Nunito"/>
                                  <a:sym typeface="Nunito"/>
                                </a:rPr>
                                <m:t>𝐵</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C)</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u="none" strike="noStrike" cap="none" dirty="0" smtClean="0">
                                  <a:solidFill>
                                    <a:schemeClr val="tx1"/>
                                  </a:solidFill>
                                  <a:latin typeface="Cambria Math" panose="02040503050406030204" pitchFamily="18" charset="0"/>
                                  <a:ea typeface="Times New Roman"/>
                                  <a:cs typeface="Times New Roman"/>
                                  <a:sym typeface="Times New Roman"/>
                                </a:rPr>
                                <m:t>𝐶</m:t>
                              </m:r>
                            </m:oMath>
                          </a14:m>
                          <a:endParaRPr lang="en-GB" sz="16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D)</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u="none" strike="noStrike" cap="none" dirty="0" smtClean="0">
                                  <a:solidFill>
                                    <a:schemeClr val="tx1"/>
                                  </a:solidFill>
                                  <a:latin typeface="Cambria Math" panose="02040503050406030204" pitchFamily="18" charset="0"/>
                                  <a:ea typeface="Times New Roman"/>
                                  <a:cs typeface="Times New Roman"/>
                                  <a:sym typeface="Times New Roman"/>
                                </a:rPr>
                                <m:t>𝐷</m:t>
                              </m:r>
                            </m:oMath>
                          </a14:m>
                          <a:r>
                            <a:rPr lang="en-US"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Sans"/>
                              <a:ea typeface="Nunito Sans"/>
                              <a:cs typeface="Nunito Sans"/>
                              <a:sym typeface="Nunito Sans"/>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977A8B06-27BC-5565-CB25-C79CBDD2B381}"/>
                  </a:ext>
                </a:extLst>
              </p:cNvPr>
              <p:cNvGraphicFramePr/>
              <p:nvPr>
                <p:extLst>
                  <p:ext uri="{D42A27DB-BD31-4B8C-83A1-F6EECF244321}">
                    <p14:modId xmlns:p14="http://schemas.microsoft.com/office/powerpoint/2010/main" val="3153439126"/>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1339559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25f78e0de6f_0_87"/>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B247C372-5178-E924-C78E-48DCE6E72D1E}"/>
              </a:ext>
            </a:extLst>
          </p:cNvPr>
          <p:cNvPicPr>
            <a:picLocks noChangeAspect="1"/>
          </p:cNvPicPr>
          <p:nvPr/>
        </p:nvPicPr>
        <p:blipFill>
          <a:blip r:embed="rId3"/>
          <a:stretch>
            <a:fillRect/>
          </a:stretch>
        </p:blipFill>
        <p:spPr>
          <a:xfrm>
            <a:off x="392687" y="2454150"/>
            <a:ext cx="3894672" cy="1714819"/>
          </a:xfrm>
          <a:prstGeom prst="rect">
            <a:avLst/>
          </a:prstGeom>
        </p:spPr>
      </p:pic>
      <p:graphicFrame>
        <p:nvGraphicFramePr>
          <p:cNvPr id="2" name="Google Shape;414;g21c43135d4d_0_150">
            <a:extLst>
              <a:ext uri="{FF2B5EF4-FFF2-40B4-BE49-F238E27FC236}">
                <a16:creationId xmlns:a16="http://schemas.microsoft.com/office/drawing/2014/main" id="{95B117DC-A05F-7DA5-18EC-B92C61E9E9BE}"/>
              </a:ext>
            </a:extLst>
          </p:cNvPr>
          <p:cNvGraphicFramePr/>
          <p:nvPr>
            <p:extLst>
              <p:ext uri="{D42A27DB-BD31-4B8C-83A1-F6EECF244321}">
                <p14:modId xmlns:p14="http://schemas.microsoft.com/office/powerpoint/2010/main" val="2632424381"/>
              </p:ext>
            </p:extLst>
          </p:nvPr>
        </p:nvGraphicFramePr>
        <p:xfrm>
          <a:off x="4702378" y="862525"/>
          <a:ext cx="4182100" cy="3771287"/>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855776">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A)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B)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915511">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C)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D) </a:t>
                      </a: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Sans"/>
                          <a:ea typeface="Nunito Sans"/>
                          <a:cs typeface="Nunito Sans"/>
                          <a:sym typeface="Nunito Sans"/>
                        </a:rPr>
                        <a:t> </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pic>
        <p:nvPicPr>
          <p:cNvPr id="4" name="Picture 3">
            <a:extLst>
              <a:ext uri="{FF2B5EF4-FFF2-40B4-BE49-F238E27FC236}">
                <a16:creationId xmlns:a16="http://schemas.microsoft.com/office/drawing/2014/main" id="{18F5F7EC-1D47-CFB0-3348-6483D36280AA}"/>
              </a:ext>
            </a:extLst>
          </p:cNvPr>
          <p:cNvPicPr>
            <a:picLocks noChangeAspect="1"/>
          </p:cNvPicPr>
          <p:nvPr/>
        </p:nvPicPr>
        <p:blipFill>
          <a:blip r:embed="rId4"/>
          <a:stretch>
            <a:fillRect/>
          </a:stretch>
        </p:blipFill>
        <p:spPr>
          <a:xfrm>
            <a:off x="5049468" y="970548"/>
            <a:ext cx="1628838" cy="1195394"/>
          </a:xfrm>
          <a:prstGeom prst="rect">
            <a:avLst/>
          </a:prstGeom>
        </p:spPr>
      </p:pic>
      <p:pic>
        <p:nvPicPr>
          <p:cNvPr id="5" name="Picture 4">
            <a:extLst>
              <a:ext uri="{FF2B5EF4-FFF2-40B4-BE49-F238E27FC236}">
                <a16:creationId xmlns:a16="http://schemas.microsoft.com/office/drawing/2014/main" id="{34F7FCA7-517F-13AA-3ED3-3324E31C5D64}"/>
              </a:ext>
            </a:extLst>
          </p:cNvPr>
          <p:cNvPicPr>
            <a:picLocks noChangeAspect="1"/>
          </p:cNvPicPr>
          <p:nvPr/>
        </p:nvPicPr>
        <p:blipFill>
          <a:blip r:embed="rId5"/>
          <a:stretch>
            <a:fillRect/>
          </a:stretch>
        </p:blipFill>
        <p:spPr>
          <a:xfrm>
            <a:off x="5008366" y="2830132"/>
            <a:ext cx="1669939" cy="1443975"/>
          </a:xfrm>
          <a:prstGeom prst="rect">
            <a:avLst/>
          </a:prstGeom>
        </p:spPr>
      </p:pic>
      <p:pic>
        <p:nvPicPr>
          <p:cNvPr id="6" name="Picture 5">
            <a:extLst>
              <a:ext uri="{FF2B5EF4-FFF2-40B4-BE49-F238E27FC236}">
                <a16:creationId xmlns:a16="http://schemas.microsoft.com/office/drawing/2014/main" id="{77E49476-76DA-38C1-6085-1980C2133308}"/>
              </a:ext>
            </a:extLst>
          </p:cNvPr>
          <p:cNvPicPr>
            <a:picLocks noChangeAspect="1"/>
          </p:cNvPicPr>
          <p:nvPr/>
        </p:nvPicPr>
        <p:blipFill>
          <a:blip r:embed="rId6"/>
          <a:stretch>
            <a:fillRect/>
          </a:stretch>
        </p:blipFill>
        <p:spPr>
          <a:xfrm>
            <a:off x="7116066" y="970547"/>
            <a:ext cx="1669940" cy="1443975"/>
          </a:xfrm>
          <a:prstGeom prst="rect">
            <a:avLst/>
          </a:prstGeom>
        </p:spPr>
      </p:pic>
      <p:pic>
        <p:nvPicPr>
          <p:cNvPr id="7" name="Picture 6">
            <a:extLst>
              <a:ext uri="{FF2B5EF4-FFF2-40B4-BE49-F238E27FC236}">
                <a16:creationId xmlns:a16="http://schemas.microsoft.com/office/drawing/2014/main" id="{E2760318-72E7-BDEA-BEA7-1D364B84F975}"/>
              </a:ext>
            </a:extLst>
          </p:cNvPr>
          <p:cNvPicPr>
            <a:picLocks noChangeAspect="1"/>
          </p:cNvPicPr>
          <p:nvPr/>
        </p:nvPicPr>
        <p:blipFill>
          <a:blip r:embed="rId7"/>
          <a:stretch>
            <a:fillRect/>
          </a:stretch>
        </p:blipFill>
        <p:spPr>
          <a:xfrm>
            <a:off x="7116066" y="2837000"/>
            <a:ext cx="1669940" cy="1443975"/>
          </a:xfrm>
          <a:prstGeom prst="rect">
            <a:avLst/>
          </a:prstGeom>
        </p:spPr>
      </p:pic>
      <mc:AlternateContent xmlns:mc="http://schemas.openxmlformats.org/markup-compatibility/2006" xmlns:a14="http://schemas.microsoft.com/office/drawing/2010/main">
        <mc:Choice Requires="a14">
          <p:graphicFrame>
            <p:nvGraphicFramePr>
              <p:cNvPr id="8" name="Google Shape;300;g1e4d2f82526_0_174">
                <a:extLst>
                  <a:ext uri="{FF2B5EF4-FFF2-40B4-BE49-F238E27FC236}">
                    <a16:creationId xmlns:a16="http://schemas.microsoft.com/office/drawing/2014/main" id="{9929F428-06B0-0D69-DF73-CC822D748352}"/>
                  </a:ext>
                </a:extLst>
              </p:cNvPr>
              <p:cNvGraphicFramePr/>
              <p:nvPr/>
            </p:nvGraphicFramePr>
            <p:xfrm>
              <a:off x="108045" y="862525"/>
              <a:ext cx="4463956" cy="1400185"/>
            </p:xfrm>
            <a:graphic>
              <a:graphicData uri="http://schemas.openxmlformats.org/drawingml/2006/table">
                <a:tbl>
                  <a:tblPr firstRow="1" bandRow="1">
                    <a:noFill/>
                  </a:tblPr>
                  <a:tblGrid>
                    <a:gridCol w="4463956">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The mass for all </a:t>
                          </a:r>
                          <a14:m>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100</m:t>
                              </m:r>
                            </m:oMath>
                          </a14:m>
                          <a:r>
                            <a:rPr lang="en-US" sz="1600" b="0" dirty="0">
                              <a:solidFill>
                                <a:schemeClr val="dk1"/>
                              </a:solidFill>
                              <a:latin typeface="Nunito"/>
                              <a:ea typeface="Nunito"/>
                              <a:cs typeface="Nunito"/>
                              <a:sym typeface="Nunito"/>
                            </a:rPr>
                            <a:t> members of a junior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rugby club is recorded in the table below.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Which histogram correctly represents the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data?</a:t>
                          </a:r>
                          <a:r>
                            <a:rPr lang="en-US" sz="1600" b="0" dirty="0">
                              <a:solidFill>
                                <a:schemeClr val="dk1"/>
                              </a:solidFill>
                              <a:latin typeface="+mn-lt"/>
                              <a:ea typeface="Arial"/>
                              <a:cs typeface="Arial"/>
                              <a:sym typeface="Arial"/>
                            </a:rPr>
                            <a:t>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8" name="Google Shape;300;g1e4d2f82526_0_174">
                <a:extLst>
                  <a:ext uri="{FF2B5EF4-FFF2-40B4-BE49-F238E27FC236}">
                    <a16:creationId xmlns:a16="http://schemas.microsoft.com/office/drawing/2014/main" id="{9929F428-06B0-0D69-DF73-CC822D748352}"/>
                  </a:ext>
                </a:extLst>
              </p:cNvPr>
              <p:cNvGraphicFramePr/>
              <p:nvPr/>
            </p:nvGraphicFramePr>
            <p:xfrm>
              <a:off x="108045" y="862525"/>
              <a:ext cx="4463956" cy="1400185"/>
            </p:xfrm>
            <a:graphic>
              <a:graphicData uri="http://schemas.openxmlformats.org/drawingml/2006/table">
                <a:tbl>
                  <a:tblPr firstRow="1" bandRow="1">
                    <a:noFill/>
                  </a:tblPr>
                  <a:tblGrid>
                    <a:gridCol w="4463956">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4) </a:t>
                          </a:r>
                          <a:r>
                            <a:rPr lang="en-US" sz="1600" b="0" dirty="0">
                              <a:solidFill>
                                <a:schemeClr val="dk1"/>
                              </a:solidFill>
                              <a:latin typeface="Nunito"/>
                              <a:ea typeface="Nunito"/>
                              <a:cs typeface="Nunito"/>
                              <a:sym typeface="Nunito"/>
                            </a:rPr>
                            <a:t>The mass for all </a:t>
                          </a:r>
                          <a14:m xmlns:a14="http://schemas.microsoft.com/office/drawing/2010/main">
                            <m:oMath xmlns:m="http://schemas.openxmlformats.org/officeDocument/2006/math">
                              <m:r>
                                <a:rPr lang="en-US" sz="1600" b="0" i="1" dirty="0" smtClean="0">
                                  <a:solidFill>
                                    <a:schemeClr val="dk1"/>
                                  </a:solidFill>
                                  <a:latin typeface="Cambria Math" panose="02040503050406030204" pitchFamily="18" charset="0"/>
                                  <a:ea typeface="Nunito"/>
                                  <a:cs typeface="Nunito"/>
                                  <a:sym typeface="Nunito"/>
                                </a:rPr>
                                <m:t>100</m:t>
                              </m:r>
                            </m:oMath>
                          </a14:m>
                          <a:r>
                            <a:rPr lang="en-US" sz="1600" b="0" dirty="0">
                              <a:solidFill>
                                <a:schemeClr val="dk1"/>
                              </a:solidFill>
                              <a:latin typeface="Nunito"/>
                              <a:ea typeface="Nunito"/>
                              <a:cs typeface="Nunito"/>
                              <a:sym typeface="Nunito"/>
                            </a:rPr>
                            <a:t> members of a junior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rugby club is recorded in the table below.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Which histogram correctly represents the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data?</a:t>
                          </a:r>
                          <a:r>
                            <a:rPr lang="en-US" sz="1600" b="0" dirty="0">
                              <a:solidFill>
                                <a:schemeClr val="dk1"/>
                              </a:solidFill>
                              <a:latin typeface="+mn-lt"/>
                              <a:ea typeface="Arial"/>
                              <a:cs typeface="Arial"/>
                              <a:sym typeface="Arial"/>
                            </a:rPr>
                            <a:t> </a:t>
                          </a:r>
                          <a:endParaRPr lang="en-US" sz="1600" b="0" dirty="0">
                            <a:solidFill>
                              <a:schemeClr val="dk1"/>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68280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25f78e0de6f_0_98"/>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5AE76437-77DF-5B75-165B-3E2F31515386}"/>
              </a:ext>
            </a:extLst>
          </p:cNvPr>
          <p:cNvPicPr>
            <a:picLocks noChangeAspect="1"/>
          </p:cNvPicPr>
          <p:nvPr/>
        </p:nvPicPr>
        <p:blipFill>
          <a:blip r:embed="rId3"/>
          <a:stretch>
            <a:fillRect/>
          </a:stretch>
        </p:blipFill>
        <p:spPr>
          <a:xfrm>
            <a:off x="516215" y="1715060"/>
            <a:ext cx="3706321" cy="2565915"/>
          </a:xfrm>
          <a:prstGeom prst="rect">
            <a:avLst/>
          </a:prstGeom>
        </p:spPr>
      </p:pic>
      <mc:AlternateContent xmlns:mc="http://schemas.openxmlformats.org/markup-compatibility/2006" xmlns:a14="http://schemas.microsoft.com/office/drawing/2010/main">
        <mc:Choice Requires="a14">
          <p:graphicFrame>
            <p:nvGraphicFramePr>
              <p:cNvPr id="2" name="Google Shape;414;g21c43135d4d_0_150">
                <a:extLst>
                  <a:ext uri="{FF2B5EF4-FFF2-40B4-BE49-F238E27FC236}">
                    <a16:creationId xmlns:a16="http://schemas.microsoft.com/office/drawing/2014/main" id="{33E0386D-EE94-14D5-7206-F05E0E266561}"/>
                  </a:ext>
                </a:extLst>
              </p:cNvPr>
              <p:cNvGraphicFramePr/>
              <p:nvPr>
                <p:extLst>
                  <p:ext uri="{D42A27DB-BD31-4B8C-83A1-F6EECF244321}">
                    <p14:modId xmlns:p14="http://schemas.microsoft.com/office/powerpoint/2010/main" val="3650690341"/>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A)</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Sans"/>
                                  <a:cs typeface="Nunito Sans"/>
                                  <a:sym typeface="Nunito Sans"/>
                                </a:rPr>
                                <m:t>30</m:t>
                              </m:r>
                            </m:oMath>
                          </a14:m>
                          <a:r>
                            <a:rPr lang="en-GB" sz="1600"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60 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75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D)</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15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2" name="Google Shape;414;g21c43135d4d_0_150">
                <a:extLst>
                  <a:ext uri="{FF2B5EF4-FFF2-40B4-BE49-F238E27FC236}">
                    <a16:creationId xmlns:a16="http://schemas.microsoft.com/office/drawing/2014/main" id="{33E0386D-EE94-14D5-7206-F05E0E266561}"/>
                  </a:ext>
                </a:extLst>
              </p:cNvPr>
              <p:cNvGraphicFramePr/>
              <p:nvPr>
                <p:extLst>
                  <p:ext uri="{D42A27DB-BD31-4B8C-83A1-F6EECF244321}">
                    <p14:modId xmlns:p14="http://schemas.microsoft.com/office/powerpoint/2010/main" val="3650690341"/>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graphicFrame>
        <p:nvGraphicFramePr>
          <p:cNvPr id="4" name="Google Shape;300;g1e4d2f82526_0_174">
            <a:extLst>
              <a:ext uri="{FF2B5EF4-FFF2-40B4-BE49-F238E27FC236}">
                <a16:creationId xmlns:a16="http://schemas.microsoft.com/office/drawing/2014/main" id="{6B3108BD-C72B-D58A-6C82-36A989B3AAF9}"/>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5) </a:t>
                      </a:r>
                      <a:r>
                        <a:rPr lang="en-US" sz="1600" b="0" dirty="0">
                          <a:solidFill>
                            <a:schemeClr val="dk1"/>
                          </a:solidFill>
                          <a:latin typeface="Nunito"/>
                          <a:ea typeface="Nunito"/>
                          <a:cs typeface="Nunito"/>
                          <a:sym typeface="Nunito"/>
                        </a:rPr>
                        <a:t>This histogram represents the times taken for members of a breakfast club to complete a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crossword puzzle. How many people are represented by the highlighted bar?</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6653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g25f78e0de6f_0_105"/>
          <p:cNvSpPr txBox="1"/>
          <p:nvPr/>
        </p:nvSpPr>
        <p:spPr>
          <a:xfrm>
            <a:off x="169850" y="378100"/>
            <a:ext cx="4567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a:t>
            </a:r>
            <a:r>
              <a:rPr lang="en-GB" b="1">
                <a:solidFill>
                  <a:srgbClr val="FFFFFF"/>
                </a:solidFill>
                <a:latin typeface="Nunito Sans"/>
                <a:ea typeface="Nunito Sans"/>
                <a:cs typeface="Nunito Sans"/>
                <a:sym typeface="Nunito Sans"/>
              </a:rPr>
              <a:t>Histograms</a:t>
            </a:r>
            <a:endParaRPr sz="1400" b="1" i="0" u="none" strike="noStrike" cap="none">
              <a:solidFill>
                <a:srgbClr val="FFFFFF"/>
              </a:solidFill>
              <a:latin typeface="Nunito Sans"/>
              <a:ea typeface="Nunito Sans"/>
              <a:cs typeface="Nunito Sans"/>
              <a:sym typeface="Nunito Sans"/>
            </a:endParaRPr>
          </a:p>
        </p:txBody>
      </p:sp>
      <p:pic>
        <p:nvPicPr>
          <p:cNvPr id="3" name="Picture 2">
            <a:extLst>
              <a:ext uri="{FF2B5EF4-FFF2-40B4-BE49-F238E27FC236}">
                <a16:creationId xmlns:a16="http://schemas.microsoft.com/office/drawing/2014/main" id="{3498F2D0-50F9-2096-3174-03F594EAAD9A}"/>
              </a:ext>
            </a:extLst>
          </p:cNvPr>
          <p:cNvPicPr>
            <a:picLocks noChangeAspect="1"/>
          </p:cNvPicPr>
          <p:nvPr/>
        </p:nvPicPr>
        <p:blipFill>
          <a:blip r:embed="rId3"/>
          <a:stretch>
            <a:fillRect/>
          </a:stretch>
        </p:blipFill>
        <p:spPr>
          <a:xfrm>
            <a:off x="560030" y="1737700"/>
            <a:ext cx="3365697" cy="2962275"/>
          </a:xfrm>
          <a:prstGeom prst="rect">
            <a:avLst/>
          </a:prstGeom>
        </p:spPr>
      </p:pic>
      <p:graphicFrame>
        <p:nvGraphicFramePr>
          <p:cNvPr id="2" name="Google Shape;300;g1e4d2f82526_0_174">
            <a:extLst>
              <a:ext uri="{FF2B5EF4-FFF2-40B4-BE49-F238E27FC236}">
                <a16:creationId xmlns:a16="http://schemas.microsoft.com/office/drawing/2014/main" id="{0FC9CD36-2A28-2AEE-C5AA-3C873048FC80}"/>
              </a:ext>
            </a:extLst>
          </p:cNvPr>
          <p:cNvGraphicFramePr/>
          <p:nvPr/>
        </p:nvGraphicFramePr>
        <p:xfrm>
          <a:off x="108044" y="862525"/>
          <a:ext cx="8882075" cy="670570"/>
        </p:xfrm>
        <a:graphic>
          <a:graphicData uri="http://schemas.openxmlformats.org/drawingml/2006/table">
            <a:tbl>
              <a:tblPr firstRow="1" bandRow="1">
                <a:noFill/>
              </a:tblPr>
              <a:tblGrid>
                <a:gridCol w="8882075">
                  <a:extLst>
                    <a:ext uri="{9D8B030D-6E8A-4147-A177-3AD203B41FA5}">
                      <a16:colId xmlns:a16="http://schemas.microsoft.com/office/drawing/2014/main" val="20000"/>
                    </a:ext>
                  </a:extLst>
                </a:gridCol>
              </a:tblGrid>
              <a:tr h="261849">
                <a:tc>
                  <a:txBody>
                    <a:bodyPr/>
                    <a:lstStyle/>
                    <a:p>
                      <a:pPr marL="0" lvl="0" indent="0" algn="l" rtl="0">
                        <a:spcBef>
                          <a:spcPts val="0"/>
                        </a:spcBef>
                        <a:spcAft>
                          <a:spcPts val="0"/>
                        </a:spcAft>
                        <a:buNone/>
                      </a:pPr>
                      <a:r>
                        <a:rPr lang="en-GB" sz="1600" b="0" dirty="0">
                          <a:solidFill>
                            <a:schemeClr val="dk1"/>
                          </a:solidFill>
                          <a:latin typeface="Nunito Sans"/>
                          <a:ea typeface="Nunito Sans"/>
                          <a:cs typeface="Nunito Sans"/>
                          <a:sym typeface="Nunito Sans"/>
                        </a:rPr>
                        <a:t>6) </a:t>
                      </a:r>
                      <a:r>
                        <a:rPr lang="en-US" sz="1600" b="0" dirty="0">
                          <a:solidFill>
                            <a:schemeClr val="dk1"/>
                          </a:solidFill>
                          <a:latin typeface="Nunito"/>
                          <a:ea typeface="Nunito"/>
                          <a:cs typeface="Nunito"/>
                          <a:sym typeface="Nunito"/>
                        </a:rPr>
                        <a:t>This histogram represents the length of the snakes held by the reptile house at the zoo. </a:t>
                      </a:r>
                    </a:p>
                    <a:p>
                      <a:pPr marL="0" lvl="0" indent="0" algn="l" rtl="0">
                        <a:lnSpc>
                          <a:spcPct val="150000"/>
                        </a:lnSpc>
                        <a:spcBef>
                          <a:spcPts val="0"/>
                        </a:spcBef>
                        <a:spcAft>
                          <a:spcPts val="0"/>
                        </a:spcAft>
                        <a:buNone/>
                      </a:pPr>
                      <a:r>
                        <a:rPr lang="en-US" sz="1600" b="0" dirty="0">
                          <a:solidFill>
                            <a:schemeClr val="dk1"/>
                          </a:solidFill>
                          <a:latin typeface="Nunito"/>
                          <a:ea typeface="Nunito"/>
                          <a:cs typeface="Nunito"/>
                          <a:sym typeface="Nunito"/>
                        </a:rPr>
                        <a:t>    How many snakes are there at the zoo? </a:t>
                      </a:r>
                      <a:endParaRPr lang="en-US" sz="2300" b="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4" name="Google Shape;414;g21c43135d4d_0_150">
                <a:extLst>
                  <a:ext uri="{FF2B5EF4-FFF2-40B4-BE49-F238E27FC236}">
                    <a16:creationId xmlns:a16="http://schemas.microsoft.com/office/drawing/2014/main" id="{5B78E0FD-C3B4-1BE5-193F-6C7EA3E6EB63}"/>
                  </a:ext>
                </a:extLst>
              </p:cNvPr>
              <p:cNvGraphicFramePr/>
              <p:nvPr>
                <p:extLst>
                  <p:ext uri="{D42A27DB-BD31-4B8C-83A1-F6EECF244321}">
                    <p14:modId xmlns:p14="http://schemas.microsoft.com/office/powerpoint/2010/main" val="3637400777"/>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A)</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22 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B)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330 </m:t>
                              </m:r>
                            </m:oMath>
                          </a14:m>
                          <a:endParaRPr lang="en-US" sz="1600" dirty="0">
                            <a:solidFill>
                              <a:schemeClr val="tx1"/>
                            </a:solidFill>
                            <a:latin typeface="Nunito"/>
                            <a:ea typeface="Nunito"/>
                            <a:cs typeface="Nunito"/>
                            <a:sym typeface="Nunito"/>
                          </a:endParaRPr>
                        </a:p>
                        <a:p>
                          <a:pPr marL="0" marR="0" lvl="0" indent="0" algn="l" rtl="0">
                            <a:lnSpc>
                              <a:spcPct val="115000"/>
                            </a:lnSpc>
                            <a:spcBef>
                              <a:spcPts val="0"/>
                            </a:spcBef>
                            <a:spcAft>
                              <a:spcPts val="0"/>
                            </a:spcAft>
                            <a:buClr>
                              <a:srgbClr val="000000"/>
                            </a:buClr>
                            <a:buSzPts val="1600"/>
                            <a:buFont typeface="Arial"/>
                            <a:buNone/>
                          </a:pPr>
                          <a:r>
                            <a:rPr lang="en-US" sz="1400" dirty="0">
                              <a:solidFill>
                                <a:schemeClr val="tx1"/>
                              </a:solidFill>
                              <a:latin typeface="Nunito"/>
                              <a:ea typeface="Nunito"/>
                              <a:cs typeface="Nunito"/>
                              <a:sym typeface="Nunito"/>
                            </a:rPr>
                            <a:t> </a:t>
                          </a:r>
                          <a:endParaRPr lang="en-US"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1491069">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a:ea typeface="Nunito"/>
                              <a:cs typeface="Nunito"/>
                              <a:sym typeface="Nunito"/>
                            </a:rPr>
                            <a:t>C)</a:t>
                          </a:r>
                          <a:r>
                            <a:rPr lang="en-US"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US" sz="1600" i="1" dirty="0" smtClean="0">
                                  <a:solidFill>
                                    <a:schemeClr val="tx1"/>
                                  </a:solidFill>
                                  <a:latin typeface="Cambria Math" panose="02040503050406030204" pitchFamily="18" charset="0"/>
                                  <a:ea typeface="Nunito"/>
                                  <a:cs typeface="Nunito"/>
                                  <a:sym typeface="Nunito"/>
                                </a:rPr>
                                <m:t>715</m:t>
                              </m:r>
                            </m:oMath>
                          </a14:m>
                          <a:r>
                            <a:rPr lang="en-US"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a:ea typeface="Nunito"/>
                              <a:cs typeface="Nunito"/>
                              <a:sym typeface="Nunito"/>
                            </a:rPr>
                            <a:t>D)</a:t>
                          </a:r>
                          <a:r>
                            <a:rPr lang="en-GB" sz="1600" u="none" strike="noStrike" cap="none" dirty="0">
                              <a:solidFill>
                                <a:schemeClr val="tx1"/>
                              </a:solidFill>
                              <a:latin typeface="Times New Roman"/>
                              <a:ea typeface="Times New Roman"/>
                              <a:cs typeface="Times New Roman"/>
                              <a:sym typeface="Times New Roman"/>
                            </a:rPr>
                            <a:t> </a:t>
                          </a:r>
                          <a14:m>
                            <m:oMath xmlns:m="http://schemas.openxmlformats.org/officeDocument/2006/math">
                              <m:r>
                                <a:rPr lang="en-GB" sz="1600" i="1" dirty="0" smtClean="0">
                                  <a:solidFill>
                                    <a:schemeClr val="tx1"/>
                                  </a:solidFill>
                                  <a:latin typeface="Cambria Math" panose="02040503050406030204" pitchFamily="18" charset="0"/>
                                  <a:ea typeface="Nunito"/>
                                  <a:cs typeface="Nunito"/>
                                  <a:sym typeface="Nunito"/>
                                </a:rPr>
                                <m:t>310</m:t>
                              </m:r>
                            </m:oMath>
                          </a14:m>
                          <a:r>
                            <a:rPr lang="en-GB" sz="1600" dirty="0">
                              <a:solidFill>
                                <a:schemeClr val="tx1"/>
                              </a:solidFill>
                              <a:latin typeface="Nunito"/>
                              <a:ea typeface="Nunito"/>
                              <a:cs typeface="Nunito"/>
                              <a:sym typeface="Nunito"/>
                            </a:rPr>
                            <a:t> </a:t>
                          </a:r>
                        </a:p>
                        <a:p>
                          <a:pPr marL="0" marR="0" lvl="0" indent="0" algn="l" rtl="0">
                            <a:lnSpc>
                              <a:spcPct val="115000"/>
                            </a:lnSpc>
                            <a:spcBef>
                              <a:spcPts val="0"/>
                            </a:spcBef>
                            <a:spcAft>
                              <a:spcPts val="0"/>
                            </a:spcAft>
                            <a:buClr>
                              <a:srgbClr val="000000"/>
                            </a:buClr>
                            <a:buSzPts val="1600"/>
                            <a:buFont typeface="Arial"/>
                            <a:buNone/>
                          </a:pPr>
                          <a:r>
                            <a:rPr lang="en-GB" sz="1400" dirty="0">
                              <a:solidFill>
                                <a:schemeClr val="tx1"/>
                              </a:solidFill>
                              <a:latin typeface="Nunito"/>
                              <a:ea typeface="Nunito"/>
                              <a:cs typeface="Nunito"/>
                              <a:sym typeface="Nunito"/>
                            </a:rPr>
                            <a:t> </a:t>
                          </a:r>
                          <a:endParaRPr lang="en-GB" sz="1400" u="none" strike="noStrike" cap="none" dirty="0">
                            <a:solidFill>
                              <a:schemeClr val="tx1"/>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4" name="Google Shape;414;g21c43135d4d_0_150">
                <a:extLst>
                  <a:ext uri="{FF2B5EF4-FFF2-40B4-BE49-F238E27FC236}">
                    <a16:creationId xmlns:a16="http://schemas.microsoft.com/office/drawing/2014/main" id="{5B78E0FD-C3B4-1BE5-193F-6C7EA3E6EB63}"/>
                  </a:ext>
                </a:extLst>
              </p:cNvPr>
              <p:cNvGraphicFramePr/>
              <p:nvPr>
                <p:extLst>
                  <p:ext uri="{D42A27DB-BD31-4B8C-83A1-F6EECF244321}">
                    <p14:modId xmlns:p14="http://schemas.microsoft.com/office/powerpoint/2010/main" val="3637400777"/>
                  </p:ext>
                </p:extLst>
              </p:nvPr>
            </p:nvGraphicFramePr>
            <p:xfrm>
              <a:off x="4702378" y="1698173"/>
              <a:ext cx="4182100" cy="2935639"/>
            </p:xfrm>
            <a:graphic>
              <a:graphicData uri="http://schemas.openxmlformats.org/drawingml/2006/table">
                <a:tbl>
                  <a:tblPr>
                    <a:noFill/>
                  </a:tblPr>
                  <a:tblGrid>
                    <a:gridCol w="2091050">
                      <a:extLst>
                        <a:ext uri="{9D8B030D-6E8A-4147-A177-3AD203B41FA5}">
                          <a16:colId xmlns:a16="http://schemas.microsoft.com/office/drawing/2014/main" val="20000"/>
                        </a:ext>
                      </a:extLst>
                    </a:gridCol>
                    <a:gridCol w="2091050">
                      <a:extLst>
                        <a:ext uri="{9D8B030D-6E8A-4147-A177-3AD203B41FA5}">
                          <a16:colId xmlns:a16="http://schemas.microsoft.com/office/drawing/2014/main" val="20001"/>
                        </a:ext>
                      </a:extLst>
                    </a:gridCol>
                  </a:tblGrid>
                  <a:tr h="144457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420" r="-100000" b="-103361"/>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420" r="-292" b="-103361"/>
                          </a:stretch>
                        </a:blipFill>
                      </a:tcPr>
                    </a:tc>
                    <a:extLst>
                      <a:ext uri="{0D108BD9-81ED-4DB2-BD59-A6C34878D82A}">
                        <a16:rowId xmlns:a16="http://schemas.microsoft.com/office/drawing/2014/main" val="10000"/>
                      </a:ext>
                    </a:extLst>
                  </a:tr>
                  <a:tr h="1491069">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291" t="-97551" r="-100000" b="-408"/>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583" t="-97551" r="-292" b="-408"/>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8721811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399</TotalTime>
  <Words>1658</Words>
  <Application>Microsoft Office PowerPoint</Application>
  <PresentationFormat>On-screen Show (16:9)</PresentationFormat>
  <Paragraphs>268</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Times New Roman</vt:lpstr>
      <vt:lpstr>Cambria Math</vt:lpstr>
      <vt:lpstr>Nunito</vt:lpstr>
      <vt:lpstr>Nunito Sans</vt:lpstr>
      <vt:lpstr>Calibri</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Jenelle</dc:creator>
  <cp:lastModifiedBy>Janette Warburton</cp:lastModifiedBy>
  <cp:revision>3</cp:revision>
  <dcterms:modified xsi:type="dcterms:W3CDTF">2023-08-17T13:10:08Z</dcterms:modified>
</cp:coreProperties>
</file>