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57" r:id="rId3"/>
    <p:sldId id="258" r:id="rId4"/>
    <p:sldId id="281" r:id="rId5"/>
    <p:sldId id="282" r:id="rId6"/>
    <p:sldId id="283" r:id="rId7"/>
    <p:sldId id="284" r:id="rId8"/>
    <p:sldId id="285" r:id="rId9"/>
    <p:sldId id="286" r:id="rId10"/>
    <p:sldId id="287" r:id="rId11"/>
    <p:sldId id="288" r:id="rId12"/>
    <p:sldId id="289" r:id="rId13"/>
    <p:sldId id="29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Cambria Math" panose="02040503050406030204" pitchFamily="18" charset="0"/>
      <p:regular r:id="rId32"/>
    </p:embeddedFont>
    <p:embeddedFont>
      <p:font typeface="Nunito" pitchFamily="2" charset="0"/>
      <p:regular r:id="rId33"/>
      <p:bold r:id="rId34"/>
      <p:italic r:id="rId35"/>
      <p:boldItalic r:id="rId36"/>
    </p:embeddedFont>
    <p:embeddedFont>
      <p:font typeface="Nunito Sans"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jtIZjxbs9UQpgfZMVn/oSmIvPO8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238581-C095-4F3F-8FAC-EDE3F3887160}" v="106" dt="2023-08-24T08:31:41.628"/>
    <p1510:client id="{EEEA130F-AECE-4088-A604-D998FD19469B}" v="20" dt="2023-08-24T09:03:32.169"/>
  </p1510:revLst>
</p1510:revInfo>
</file>

<file path=ppt/tableStyles.xml><?xml version="1.0" encoding="utf-8"?>
<a:tblStyleLst xmlns:a="http://schemas.openxmlformats.org/drawingml/2006/main" def="{7B8CA1BB-141D-4791-82E2-9B89AD5EB104}">
  <a:tblStyle styleId="{7B8CA1BB-141D-4791-82E2-9B89AD5EB104}"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0D439E82-C408-40FD-AFD4-B8B17811FB50}"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44"/>
    <p:restoredTop sz="94648"/>
  </p:normalViewPr>
  <p:slideViewPr>
    <p:cSldViewPr snapToGrid="0">
      <p:cViewPr>
        <p:scale>
          <a:sx n="100" d="100"/>
          <a:sy n="100" d="100"/>
        </p:scale>
        <p:origin x="30" y="6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0" Type="http://schemas.openxmlformats.org/officeDocument/2006/relationships/slide" Target="slides/slide19.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EEEA130F-AECE-4088-A604-D998FD19469B}"/>
    <pc:docChg chg="undo custSel modSld">
      <pc:chgData name="Janette Warburton" userId="3e27661f259abf4c" providerId="LiveId" clId="{EEEA130F-AECE-4088-A604-D998FD19469B}" dt="2023-08-24T09:03:32.168" v="30" actId="20577"/>
      <pc:docMkLst>
        <pc:docMk/>
      </pc:docMkLst>
      <pc:sldChg chg="addSp delSp modSp mod">
        <pc:chgData name="Janette Warburton" userId="3e27661f259abf4c" providerId="LiveId" clId="{EEEA130F-AECE-4088-A604-D998FD19469B}" dt="2023-08-24T08:57:15.744" v="10" actId="1036"/>
        <pc:sldMkLst>
          <pc:docMk/>
          <pc:sldMk cId="0" sldId="274"/>
        </pc:sldMkLst>
        <pc:spChg chg="add del">
          <ac:chgData name="Janette Warburton" userId="3e27661f259abf4c" providerId="LiveId" clId="{EEEA130F-AECE-4088-A604-D998FD19469B}" dt="2023-08-24T08:56:44.871" v="4" actId="22"/>
          <ac:spMkLst>
            <pc:docMk/>
            <pc:sldMk cId="0" sldId="274"/>
            <ac:spMk id="8" creationId="{E8E9ED03-1646-F41C-3BE8-5B176376C868}"/>
          </ac:spMkLst>
        </pc:spChg>
        <pc:picChg chg="del">
          <ac:chgData name="Janette Warburton" userId="3e27661f259abf4c" providerId="LiveId" clId="{EEEA130F-AECE-4088-A604-D998FD19469B}" dt="2023-08-24T08:56:43.358" v="2" actId="478"/>
          <ac:picMkLst>
            <pc:docMk/>
            <pc:sldMk cId="0" sldId="274"/>
            <ac:picMk id="3" creationId="{EF846386-39FC-C62B-45B8-A41E44DB9400}"/>
          </ac:picMkLst>
        </pc:picChg>
        <pc:picChg chg="add mod">
          <ac:chgData name="Janette Warburton" userId="3e27661f259abf4c" providerId="LiveId" clId="{EEEA130F-AECE-4088-A604-D998FD19469B}" dt="2023-08-24T08:57:15.744" v="10" actId="1036"/>
          <ac:picMkLst>
            <pc:docMk/>
            <pc:sldMk cId="0" sldId="274"/>
            <ac:picMk id="12" creationId="{2CE30BD2-411F-2792-1CB5-A4CE83E13310}"/>
          </ac:picMkLst>
        </pc:picChg>
      </pc:sldChg>
      <pc:sldChg chg="modSp">
        <pc:chgData name="Janette Warburton" userId="3e27661f259abf4c" providerId="LiveId" clId="{EEEA130F-AECE-4088-A604-D998FD19469B}" dt="2023-08-24T09:03:32.168" v="30" actId="20577"/>
        <pc:sldMkLst>
          <pc:docMk/>
          <pc:sldMk cId="0" sldId="277"/>
        </pc:sldMkLst>
        <pc:graphicFrameChg chg="mod">
          <ac:chgData name="Janette Warburton" userId="3e27661f259abf4c" providerId="LiveId" clId="{EEEA130F-AECE-4088-A604-D998FD19469B}" dt="2023-08-24T09:03:32.168" v="30" actId="20577"/>
          <ac:graphicFrameMkLst>
            <pc:docMk/>
            <pc:sldMk cId="0" sldId="277"/>
            <ac:graphicFrameMk id="4" creationId="{2B89627C-D6BD-151F-CB22-D05FC6C55F1D}"/>
          </ac:graphicFrameMkLst>
        </pc:graphicFrameChg>
      </pc:sldChg>
      <pc:sldChg chg="modSp mod">
        <pc:chgData name="Janette Warburton" userId="3e27661f259abf4c" providerId="LiveId" clId="{EEEA130F-AECE-4088-A604-D998FD19469B}" dt="2023-08-24T08:36:45.938" v="1" actId="20577"/>
        <pc:sldMkLst>
          <pc:docMk/>
          <pc:sldMk cId="333472297" sldId="283"/>
        </pc:sldMkLst>
        <pc:graphicFrameChg chg="mod modGraphic">
          <ac:chgData name="Janette Warburton" userId="3e27661f259abf4c" providerId="LiveId" clId="{EEEA130F-AECE-4088-A604-D998FD19469B}" dt="2023-08-24T08:36:45.938" v="1" actId="20577"/>
          <ac:graphicFrameMkLst>
            <pc:docMk/>
            <pc:sldMk cId="333472297" sldId="283"/>
            <ac:graphicFrameMk id="209" creationId="{00000000-0000-0000-0000-000000000000}"/>
          </ac:graphicFrameMkLst>
        </pc:graphicFrameChg>
      </pc:sldChg>
      <pc:sldChg chg="addSp delSp modSp mod">
        <pc:chgData name="Janette Warburton" userId="3e27661f259abf4c" providerId="LiveId" clId="{EEEA130F-AECE-4088-A604-D998FD19469B}" dt="2023-08-24T08:57:21.083" v="12"/>
        <pc:sldMkLst>
          <pc:docMk/>
          <pc:sldMk cId="4121898141" sldId="285"/>
        </pc:sldMkLst>
        <pc:picChg chg="del">
          <ac:chgData name="Janette Warburton" userId="3e27661f259abf4c" providerId="LiveId" clId="{EEEA130F-AECE-4088-A604-D998FD19469B}" dt="2023-08-24T08:57:20.287" v="11" actId="478"/>
          <ac:picMkLst>
            <pc:docMk/>
            <pc:sldMk cId="4121898141" sldId="285"/>
            <ac:picMk id="3" creationId="{EF846386-39FC-C62B-45B8-A41E44DB9400}"/>
          </ac:picMkLst>
        </pc:picChg>
        <pc:picChg chg="add mod">
          <ac:chgData name="Janette Warburton" userId="3e27661f259abf4c" providerId="LiveId" clId="{EEEA130F-AECE-4088-A604-D998FD19469B}" dt="2023-08-24T08:57:21.083" v="12"/>
          <ac:picMkLst>
            <pc:docMk/>
            <pc:sldMk cId="4121898141" sldId="285"/>
            <ac:picMk id="6" creationId="{243374D1-B44D-1C31-7BCB-C718C24CDE13}"/>
          </ac:picMkLst>
        </pc:picChg>
      </pc:sldChg>
      <pc:sldChg chg="modSp">
        <pc:chgData name="Janette Warburton" userId="3e27661f259abf4c" providerId="LiveId" clId="{EEEA130F-AECE-4088-A604-D998FD19469B}" dt="2023-08-24T09:03:19.482" v="28" actId="20577"/>
        <pc:sldMkLst>
          <pc:docMk/>
          <pc:sldMk cId="4166847473" sldId="288"/>
        </pc:sldMkLst>
        <pc:graphicFrameChg chg="mod">
          <ac:chgData name="Janette Warburton" userId="3e27661f259abf4c" providerId="LiveId" clId="{EEEA130F-AECE-4088-A604-D998FD19469B}" dt="2023-08-24T09:03:19.482" v="28" actId="20577"/>
          <ac:graphicFrameMkLst>
            <pc:docMk/>
            <pc:sldMk cId="4166847473" sldId="288"/>
            <ac:graphicFrameMk id="4" creationId="{2B89627C-D6BD-151F-CB22-D05FC6C55F1D}"/>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ae1fbd052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ae1fbd052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7325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5ae1fbd052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4" name="Google Shape;254;g25ae1fbd052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63810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5ae1fbd052_0_1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g25ae1fbd052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0120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5ae1fbd052_0_1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0" name="Google Shape;270;g25ae1fbd052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4434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5ae1fbd052_0_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0" name="Google Shape;190;g25ae1fbd052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ae1fbd052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25ae1fbd052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5ae1fbd052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6" name="Google Shape;206;g25ae1fbd052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5ae1fbd052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25ae1fbd052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5ae1fbd052_0_1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6" name="Google Shape;226;g25ae1fbd052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5ae1fbd052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g25ae1fbd052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5ae1fbd052_0_1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6" name="Google Shape;246;g25ae1fbd052_0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25ae1fbd052_0_1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4" name="Google Shape;254;g25ae1fbd052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5ae1fbd052_0_1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2" name="Google Shape;262;g25ae1fbd052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5ae1fbd052_0_1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0" name="Google Shape;270;g25ae1fbd052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5ae1fbd052_0_7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0" name="Google Shape;190;g25ae1fbd052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9064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5ae1fbd052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25ae1fbd052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39251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5ae1fbd052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6" name="Google Shape;206;g25ae1fbd052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9048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5ae1fbd052_0_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25ae1fbd052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135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5ae1fbd052_0_1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6" name="Google Shape;226;g25ae1fbd052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3088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25ae1fbd052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8" name="Google Shape;238;g25ae1fbd052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14365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0"/>
            <a:ext cx="41676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Cumulative Frequency</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9177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Cumulative Frequency</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8166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Cumulative Frequency</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25" y="2290450"/>
            <a:ext cx="39612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Cumulative Frequency</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48.png"/><Relationship Id="rId7"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50.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51.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5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9" name="Google Shape;249;g25ae1fbd052_0_128"/>
              <p:cNvGraphicFramePr/>
              <p:nvPr/>
            </p:nvGraphicFramePr>
            <p:xfrm>
              <a:off x="108044" y="862525"/>
              <a:ext cx="8882075" cy="68918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8918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This graph shows the time taken for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200</m:t>
                              </m:r>
                            </m:oMath>
                          </a14:m>
                          <a:r>
                            <a:rPr lang="en-GB" sz="1600" b="0" dirty="0">
                              <a:solidFill>
                                <a:schemeClr val="dk1"/>
                              </a:solidFill>
                              <a:latin typeface="Nunito Sans"/>
                              <a:ea typeface="Nunito Sans"/>
                              <a:cs typeface="Nunito Sans"/>
                              <a:sym typeface="Nunito Sans"/>
                            </a:rPr>
                            <a:t> people to complete a sudoku puzzle.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Use the graph to estimate the interquartile range for the data set: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49" name="Google Shape;249;g25ae1fbd052_0_128"/>
              <p:cNvGraphicFramePr/>
              <p:nvPr/>
            </p:nvGraphicFramePr>
            <p:xfrm>
              <a:off x="108044" y="862525"/>
              <a:ext cx="8882075" cy="68918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8918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754" r="-137" b="-877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8E91969D-A5C9-6BD3-DFE1-15DD8FE9BF23}"/>
              </a:ext>
            </a:extLst>
          </p:cNvPr>
          <p:cNvPicPr>
            <a:picLocks noChangeAspect="1"/>
          </p:cNvPicPr>
          <p:nvPr/>
        </p:nvPicPr>
        <p:blipFill>
          <a:blip r:embed="rId4"/>
          <a:stretch>
            <a:fillRect/>
          </a:stretch>
        </p:blipFill>
        <p:spPr>
          <a:xfrm>
            <a:off x="263572" y="1698172"/>
            <a:ext cx="4235564" cy="2883788"/>
          </a:xfrm>
          <a:prstGeom prst="rect">
            <a:avLst/>
          </a:prstGeom>
        </p:spPr>
      </p:pic>
      <p:sp>
        <p:nvSpPr>
          <p:cNvPr id="2" name="Google Shape;192;g25ae1fbd052_0_78">
            <a:extLst>
              <a:ext uri="{FF2B5EF4-FFF2-40B4-BE49-F238E27FC236}">
                <a16:creationId xmlns:a16="http://schemas.microsoft.com/office/drawing/2014/main" id="{B75B631F-2A55-CF56-DC3B-E34D8C8E7398}"/>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08F1C875-C9BB-0150-FEAB-5AAB0BACE791}"/>
                  </a:ext>
                </a:extLst>
              </p:cNvPr>
              <p:cNvGraphicFramePr/>
              <p:nvPr>
                <p:extLst>
                  <p:ext uri="{D42A27DB-BD31-4B8C-83A1-F6EECF244321}">
                    <p14:modId xmlns:p14="http://schemas.microsoft.com/office/powerpoint/2010/main" val="3227651967"/>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50 </m:t>
                              </m:r>
                              <m:r>
                                <a:rPr lang="en-GB" sz="1600" i="1" dirty="0" smtClean="0">
                                  <a:solidFill>
                                    <a:schemeClr val="tx1"/>
                                  </a:solidFill>
                                  <a:latin typeface="Cambria Math" panose="02040503050406030204" pitchFamily="18" charset="0"/>
                                  <a:ea typeface="Nunito Sans"/>
                                  <a:cs typeface="Nunito Sans"/>
                                  <a:sym typeface="Nunito Sans"/>
                                </a:rPr>
                                <m:t>𝑚𝑖𝑛𝑠</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100 </m:t>
                              </m:r>
                              <m:r>
                                <a:rPr lang="en-GB" sz="1600" i="1" dirty="0" smtClean="0">
                                  <a:solidFill>
                                    <a:schemeClr val="tx1"/>
                                  </a:solidFill>
                                  <a:latin typeface="Cambria Math" panose="02040503050406030204" pitchFamily="18" charset="0"/>
                                  <a:ea typeface="Nunito Sans"/>
                                  <a:cs typeface="Nunito Sans"/>
                                  <a:sym typeface="Nunito Sans"/>
                                </a:rPr>
                                <m:t>𝑚𝑖𝑛𝑠</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15 </m:t>
                              </m:r>
                              <m:r>
                                <a:rPr lang="en-GB" sz="1600" i="1" dirty="0" smtClean="0">
                                  <a:solidFill>
                                    <a:schemeClr val="tx1"/>
                                  </a:solidFill>
                                  <a:latin typeface="Cambria Math" panose="02040503050406030204" pitchFamily="18" charset="0"/>
                                  <a:ea typeface="Nunito Sans"/>
                                  <a:cs typeface="Nunito Sans"/>
                                  <a:sym typeface="Nunito Sans"/>
                                </a:rPr>
                                <m:t>𝑚𝑖𝑛𝑠</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24 </m:t>
                              </m:r>
                              <m:r>
                                <a:rPr lang="en-GB" sz="1600" i="1" dirty="0" smtClean="0">
                                  <a:solidFill>
                                    <a:schemeClr val="tx1"/>
                                  </a:solidFill>
                                  <a:latin typeface="Cambria Math" panose="02040503050406030204" pitchFamily="18" charset="0"/>
                                  <a:ea typeface="Nunito Sans"/>
                                  <a:cs typeface="Nunito Sans"/>
                                  <a:sym typeface="Nunito Sans"/>
                                </a:rPr>
                                <m:t>𝑚𝑖𝑛𝑠</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08F1C875-C9BB-0150-FEAB-5AAB0BACE791}"/>
                  </a:ext>
                </a:extLst>
              </p:cNvPr>
              <p:cNvGraphicFramePr/>
              <p:nvPr>
                <p:extLst>
                  <p:ext uri="{D42A27DB-BD31-4B8C-83A1-F6EECF244321}">
                    <p14:modId xmlns:p14="http://schemas.microsoft.com/office/powerpoint/2010/main" val="3227651967"/>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319894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57" name="Google Shape;257;g25ae1fbd052_0_135"/>
              <p:cNvGraphicFramePr/>
              <p:nvPr/>
            </p:nvGraphicFramePr>
            <p:xfrm>
              <a:off x="108044" y="862525"/>
              <a:ext cx="8882075" cy="74945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4945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This graph shows the scores for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135</m:t>
                              </m:r>
                            </m:oMath>
                          </a14:m>
                          <a:r>
                            <a:rPr lang="en-GB" sz="1600" b="0" dirty="0">
                              <a:solidFill>
                                <a:schemeClr val="dk1"/>
                              </a:solidFill>
                              <a:latin typeface="Nunito"/>
                              <a:ea typeface="Nunito"/>
                              <a:cs typeface="Nunito"/>
                              <a:sym typeface="Nunito"/>
                            </a:rPr>
                            <a:t> year 9 students in their art exam.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Estimate how many students scored at least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165</m:t>
                              </m:r>
                            </m:oMath>
                          </a14:m>
                          <a:r>
                            <a:rPr lang="en-GB" sz="1600" b="0" dirty="0">
                              <a:solidFill>
                                <a:schemeClr val="dk1"/>
                              </a:solidFill>
                              <a:latin typeface="Nunito"/>
                              <a:ea typeface="Nunito"/>
                              <a:cs typeface="Nunito"/>
                              <a:sym typeface="Nunito"/>
                            </a:rPr>
                            <a:t> marks:</a:t>
                          </a:r>
                          <a:r>
                            <a:rPr lang="en-GB" sz="1600" b="0" dirty="0">
                              <a:solidFill>
                                <a:schemeClr val="dk1"/>
                              </a:solidFill>
                              <a:latin typeface="Arial"/>
                              <a:ea typeface="Arial"/>
                              <a:cs typeface="Arial"/>
                              <a:sym typeface="Arial"/>
                            </a:rPr>
                            <a: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57" name="Google Shape;257;g25ae1fbd052_0_135"/>
              <p:cNvGraphicFramePr/>
              <p:nvPr/>
            </p:nvGraphicFramePr>
            <p:xfrm>
              <a:off x="108044" y="862525"/>
              <a:ext cx="8882075" cy="74945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4945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613" r="-137" b="-1613"/>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42CBF7EE-8FDD-77F4-CEE5-E9AC9CC219C0}"/>
              </a:ext>
            </a:extLst>
          </p:cNvPr>
          <p:cNvPicPr>
            <a:picLocks noChangeAspect="1"/>
          </p:cNvPicPr>
          <p:nvPr/>
        </p:nvPicPr>
        <p:blipFill>
          <a:blip r:embed="rId4"/>
          <a:stretch>
            <a:fillRect/>
          </a:stretch>
        </p:blipFill>
        <p:spPr>
          <a:xfrm>
            <a:off x="332143" y="1864160"/>
            <a:ext cx="4015759" cy="2537529"/>
          </a:xfrm>
          <a:prstGeom prst="rect">
            <a:avLst/>
          </a:prstGeom>
        </p:spPr>
      </p:pic>
      <p:sp>
        <p:nvSpPr>
          <p:cNvPr id="2" name="Google Shape;192;g25ae1fbd052_0_78">
            <a:extLst>
              <a:ext uri="{FF2B5EF4-FFF2-40B4-BE49-F238E27FC236}">
                <a16:creationId xmlns:a16="http://schemas.microsoft.com/office/drawing/2014/main" id="{B72BB271-8E74-E347-A838-66D80CE02F4B}"/>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42;g25ae1fbd052_0_121">
                <a:extLst>
                  <a:ext uri="{FF2B5EF4-FFF2-40B4-BE49-F238E27FC236}">
                    <a16:creationId xmlns:a16="http://schemas.microsoft.com/office/drawing/2014/main" id="{2B89627C-D6BD-151F-CB22-D05FC6C55F1D}"/>
                  </a:ext>
                </a:extLst>
              </p:cNvPr>
              <p:cNvGraphicFramePr/>
              <p:nvPr>
                <p:extLst>
                  <p:ext uri="{D42A27DB-BD31-4B8C-83A1-F6EECF244321}">
                    <p14:modId xmlns:p14="http://schemas.microsoft.com/office/powerpoint/2010/main" val="102035339"/>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b="0" i="0" dirty="0" smtClean="0">
                                  <a:solidFill>
                                    <a:schemeClr val="tx1"/>
                                  </a:solidFill>
                                  <a:latin typeface="Cambria Math" panose="02040503050406030204" pitchFamily="18" charset="0"/>
                                  <a:ea typeface="Nunito"/>
                                  <a:cs typeface="Nunito"/>
                                  <a:sym typeface="Nunito"/>
                                </a:rPr>
                                <m:t>1</m:t>
                              </m:r>
                              <m:r>
                                <a:rPr lang="en-US" sz="1600" i="1" dirty="0" smtClean="0">
                                  <a:solidFill>
                                    <a:schemeClr val="tx1"/>
                                  </a:solidFill>
                                  <a:latin typeface="Cambria Math" panose="02040503050406030204" pitchFamily="18" charset="0"/>
                                  <a:ea typeface="Nunito"/>
                                  <a:cs typeface="Nunito"/>
                                  <a:sym typeface="Nunito"/>
                                </a:rPr>
                                <m:t>40</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100 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b="0" i="1" dirty="0" smtClean="0">
                                  <a:solidFill>
                                    <a:schemeClr val="tx1"/>
                                  </a:solidFill>
                                  <a:latin typeface="Cambria Math" panose="02040503050406030204" pitchFamily="18" charset="0"/>
                                  <a:ea typeface="Nunito"/>
                                  <a:cs typeface="Nunito"/>
                                  <a:sym typeface="Nunito"/>
                                </a:rPr>
                                <m:t>4</m:t>
                              </m:r>
                              <m:r>
                                <a:rPr lang="en-US" sz="1600" i="1" dirty="0" smtClean="0">
                                  <a:solidFill>
                                    <a:schemeClr val="tx1"/>
                                  </a:solidFill>
                                  <a:latin typeface="Cambria Math" panose="02040503050406030204" pitchFamily="18" charset="0"/>
                                  <a:ea typeface="Nunito"/>
                                  <a:cs typeface="Nunito"/>
                                  <a:sym typeface="Nunito"/>
                                </a:rPr>
                                <m:t>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b="0" i="1" dirty="0" smtClean="0">
                                  <a:solidFill>
                                    <a:schemeClr val="tx1"/>
                                  </a:solidFill>
                                  <a:latin typeface="Cambria Math" panose="02040503050406030204" pitchFamily="18" charset="0"/>
                                  <a:ea typeface="Nunito"/>
                                  <a:cs typeface="Nunito"/>
                                  <a:sym typeface="Nunito"/>
                                </a:rPr>
                                <m:t>35</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42;g25ae1fbd052_0_121">
                <a:extLst>
                  <a:ext uri="{FF2B5EF4-FFF2-40B4-BE49-F238E27FC236}">
                    <a16:creationId xmlns:a16="http://schemas.microsoft.com/office/drawing/2014/main" id="{2B89627C-D6BD-151F-CB22-D05FC6C55F1D}"/>
                  </a:ext>
                </a:extLst>
              </p:cNvPr>
              <p:cNvGraphicFramePr/>
              <p:nvPr>
                <p:extLst>
                  <p:ext uri="{D42A27DB-BD31-4B8C-83A1-F6EECF244321}">
                    <p14:modId xmlns:p14="http://schemas.microsoft.com/office/powerpoint/2010/main" val="102035339"/>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166847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graphicFrame>
        <p:nvGraphicFramePr>
          <p:cNvPr id="265" name="Google Shape;265;g25ae1fbd052_0_142"/>
          <p:cNvGraphicFramePr/>
          <p:nvPr/>
        </p:nvGraphicFramePr>
        <p:xfrm>
          <a:off x="108044" y="862525"/>
          <a:ext cx="8882075" cy="40007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40007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GB" sz="1600" b="0" dirty="0">
                          <a:solidFill>
                            <a:schemeClr val="dk1"/>
                          </a:solidFill>
                          <a:latin typeface="Nunito"/>
                          <a:ea typeface="Nunito"/>
                          <a:cs typeface="Nunito"/>
                          <a:sym typeface="Nunito"/>
                        </a:rPr>
                        <a:t>What tells us that this cumulative frequency curve is incorrect?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D5D3D732-0FCA-63DD-EB79-48FBA30EE584}"/>
              </a:ext>
            </a:extLst>
          </p:cNvPr>
          <p:cNvPicPr>
            <a:picLocks noChangeAspect="1"/>
          </p:cNvPicPr>
          <p:nvPr/>
        </p:nvPicPr>
        <p:blipFill>
          <a:blip r:embed="rId3"/>
          <a:stretch>
            <a:fillRect/>
          </a:stretch>
        </p:blipFill>
        <p:spPr>
          <a:xfrm>
            <a:off x="567663" y="1386950"/>
            <a:ext cx="3370471" cy="3166849"/>
          </a:xfrm>
          <a:prstGeom prst="rect">
            <a:avLst/>
          </a:prstGeom>
        </p:spPr>
      </p:pic>
      <p:sp>
        <p:nvSpPr>
          <p:cNvPr id="2" name="Google Shape;192;g25ae1fbd052_0_78">
            <a:extLst>
              <a:ext uri="{FF2B5EF4-FFF2-40B4-BE49-F238E27FC236}">
                <a16:creationId xmlns:a16="http://schemas.microsoft.com/office/drawing/2014/main" id="{01338FC4-E84E-90DD-4619-C880396CBD9A}"/>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p:graphicFrame>
        <p:nvGraphicFramePr>
          <p:cNvPr id="5" name="Google Shape;266;g25ae1fbd052_0_142">
            <a:extLst>
              <a:ext uri="{FF2B5EF4-FFF2-40B4-BE49-F238E27FC236}">
                <a16:creationId xmlns:a16="http://schemas.microsoft.com/office/drawing/2014/main" id="{F62DF973-5D29-DF1C-523C-5F87EDFE9A96}"/>
              </a:ext>
            </a:extLst>
          </p:cNvPr>
          <p:cNvGraphicFramePr/>
          <p:nvPr>
            <p:extLst>
              <p:ext uri="{D42A27DB-BD31-4B8C-83A1-F6EECF244321}">
                <p14:modId xmlns:p14="http://schemas.microsoft.com/office/powerpoint/2010/main" val="2393343875"/>
              </p:ext>
            </p:extLst>
          </p:nvPr>
        </p:nvGraphicFramePr>
        <p:xfrm>
          <a:off x="4702378" y="1695050"/>
          <a:ext cx="4179572" cy="2935640"/>
        </p:xfrm>
        <a:graphic>
          <a:graphicData uri="http://schemas.openxmlformats.org/drawingml/2006/table">
            <a:tbl>
              <a:tblPr>
                <a:noFill/>
                <a:tableStyleId>{0D439E82-C408-40FD-AFD4-B8B17811FB50}</a:tableStyleId>
              </a:tblPr>
              <a:tblGrid>
                <a:gridCol w="2089786">
                  <a:extLst>
                    <a:ext uri="{9D8B030D-6E8A-4147-A177-3AD203B41FA5}">
                      <a16:colId xmlns:a16="http://schemas.microsoft.com/office/drawing/2014/main" val="20000"/>
                    </a:ext>
                  </a:extLst>
                </a:gridCol>
                <a:gridCol w="2089786">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Curve does not start at zero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Curve has a section with negative gradient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Scales on axes are different </a:t>
                      </a:r>
                      <a:endParaRPr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r>
                        <a:rPr lang="en-GB" sz="1600" dirty="0">
                          <a:solidFill>
                            <a:schemeClr val="tx1"/>
                          </a:solidFill>
                          <a:latin typeface="Nunito"/>
                          <a:ea typeface="Nunito"/>
                          <a:cs typeface="Nunito"/>
                          <a:sym typeface="Nunito"/>
                        </a:rPr>
                        <a:t>No data points plotted </a:t>
                      </a:r>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139566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3" name="Google Shape;273;g25ae1fbd052_0_149"/>
              <p:cNvGraphicFramePr/>
              <p:nvPr/>
            </p:nvGraphicFramePr>
            <p:xfrm>
              <a:off x="108044" y="862525"/>
              <a:ext cx="8882075" cy="70232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0232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This graph shows the scores in a physics test for all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120</m:t>
                              </m:r>
                            </m:oMath>
                          </a14:m>
                          <a:r>
                            <a:rPr lang="en-GB" sz="1600" b="0" dirty="0">
                              <a:solidFill>
                                <a:schemeClr val="dk1"/>
                              </a:solidFill>
                              <a:latin typeface="Nunito"/>
                              <a:ea typeface="Nunito"/>
                              <a:cs typeface="Nunito"/>
                              <a:sym typeface="Nunito"/>
                            </a:rPr>
                            <a:t> students in Y9.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Given that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75%</m:t>
                              </m:r>
                            </m:oMath>
                          </a14:m>
                          <a:r>
                            <a:rPr lang="en-GB" sz="1600" b="0" dirty="0">
                              <a:solidFill>
                                <a:schemeClr val="dk1"/>
                              </a:solidFill>
                              <a:latin typeface="Nunito"/>
                              <a:ea typeface="Nunito"/>
                              <a:cs typeface="Nunito"/>
                              <a:sym typeface="Nunito"/>
                            </a:rPr>
                            <a:t> of the students passed the exam, determine the pass mark:</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73" name="Google Shape;273;g25ae1fbd052_0_149"/>
              <p:cNvGraphicFramePr/>
              <p:nvPr/>
            </p:nvGraphicFramePr>
            <p:xfrm>
              <a:off x="108044" y="862525"/>
              <a:ext cx="8882075" cy="70232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0232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724" r="-137" b="-6897"/>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CCC17792-E762-902B-7F54-45A731223BB0}"/>
              </a:ext>
            </a:extLst>
          </p:cNvPr>
          <p:cNvPicPr>
            <a:picLocks noChangeAspect="1"/>
          </p:cNvPicPr>
          <p:nvPr/>
        </p:nvPicPr>
        <p:blipFill>
          <a:blip r:embed="rId4"/>
          <a:stretch>
            <a:fillRect/>
          </a:stretch>
        </p:blipFill>
        <p:spPr>
          <a:xfrm>
            <a:off x="494916" y="1682043"/>
            <a:ext cx="3675304" cy="2951769"/>
          </a:xfrm>
          <a:prstGeom prst="rect">
            <a:avLst/>
          </a:prstGeom>
        </p:spPr>
      </p:pic>
      <p:sp>
        <p:nvSpPr>
          <p:cNvPr id="2" name="Google Shape;192;g25ae1fbd052_0_78">
            <a:extLst>
              <a:ext uri="{FF2B5EF4-FFF2-40B4-BE49-F238E27FC236}">
                <a16:creationId xmlns:a16="http://schemas.microsoft.com/office/drawing/2014/main" id="{27EE32DE-2BD6-2848-97A7-2C5B80D46F23}"/>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8FCCAFB3-32F2-3F27-019A-E474DDD3DB01}"/>
                  </a:ext>
                </a:extLst>
              </p:cNvPr>
              <p:cNvGraphicFramePr/>
              <p:nvPr>
                <p:extLst>
                  <p:ext uri="{D42A27DB-BD31-4B8C-83A1-F6EECF244321}">
                    <p14:modId xmlns:p14="http://schemas.microsoft.com/office/powerpoint/2010/main" val="2496540812"/>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76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89</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8</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8FCCAFB3-32F2-3F27-019A-E474DDD3DB01}"/>
                  </a:ext>
                </a:extLst>
              </p:cNvPr>
              <p:cNvGraphicFramePr/>
              <p:nvPr>
                <p:extLst>
                  <p:ext uri="{D42A27DB-BD31-4B8C-83A1-F6EECF244321}">
                    <p14:modId xmlns:p14="http://schemas.microsoft.com/office/powerpoint/2010/main" val="2496540812"/>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447810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25ae1fbd052_0_78"/>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93" name="Google Shape;193;g25ae1fbd052_0_78"/>
              <p:cNvGraphicFramePr/>
              <p:nvPr>
                <p:extLst>
                  <p:ext uri="{D42A27DB-BD31-4B8C-83A1-F6EECF244321}">
                    <p14:modId xmlns:p14="http://schemas.microsoft.com/office/powerpoint/2010/main" val="1139836349"/>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3376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This is a grouped frequency table for the lengths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82</m:t>
                              </m:r>
                            </m:oMath>
                          </a14:m>
                          <a:r>
                            <a:rPr lang="en-GB" sz="1600" b="0" dirty="0">
                              <a:solidFill>
                                <a:schemeClr val="dk1"/>
                              </a:solidFill>
                              <a:latin typeface="Nunito Sans"/>
                              <a:ea typeface="Nunito Sans"/>
                              <a:cs typeface="Nunito Sans"/>
                              <a:sym typeface="Nunito Sans"/>
                            </a:rPr>
                            <a:t> pieces of rope.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Calculate the missing cumulative frequency: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93" name="Google Shape;193;g25ae1fbd052_0_78"/>
              <p:cNvGraphicFramePr/>
              <p:nvPr>
                <p:extLst>
                  <p:ext uri="{D42A27DB-BD31-4B8C-83A1-F6EECF244321}">
                    <p14:modId xmlns:p14="http://schemas.microsoft.com/office/powerpoint/2010/main" val="1139836349"/>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4" name="Google Shape;194;g25ae1fbd052_0_78"/>
              <p:cNvGraphicFramePr/>
              <p:nvPr>
                <p:extLst>
                  <p:ext uri="{D42A27DB-BD31-4B8C-83A1-F6EECF244321}">
                    <p14:modId xmlns:p14="http://schemas.microsoft.com/office/powerpoint/2010/main" val="142736594"/>
                  </p:ext>
                </p:extLst>
              </p:nvPr>
            </p:nvGraphicFramePr>
            <p:xfrm>
              <a:off x="212825" y="2887668"/>
              <a:ext cx="8718350" cy="1889066"/>
            </p:xfrm>
            <a:graphic>
              <a:graphicData uri="http://schemas.openxmlformats.org/drawingml/2006/table">
                <a:tbl>
                  <a:tblPr>
                    <a:noFill/>
                    <a:tableStyleId>{0D439E82-C408-40FD-AFD4-B8B17811FB50}</a:tableStyleId>
                  </a:tblPr>
                  <a:tblGrid>
                    <a:gridCol w="4359175">
                      <a:extLst>
                        <a:ext uri="{9D8B030D-6E8A-4147-A177-3AD203B41FA5}">
                          <a16:colId xmlns:a16="http://schemas.microsoft.com/office/drawing/2014/main" val="20000"/>
                        </a:ext>
                      </a:extLst>
                    </a:gridCol>
                    <a:gridCol w="4359175">
                      <a:extLst>
                        <a:ext uri="{9D8B030D-6E8A-4147-A177-3AD203B41FA5}">
                          <a16:colId xmlns:a16="http://schemas.microsoft.com/office/drawing/2014/main" val="20001"/>
                        </a:ext>
                      </a:extLst>
                    </a:gridCol>
                  </a:tblGrid>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50 </m:t>
                              </m:r>
                              <m:r>
                                <a:rPr lang="en-GB" sz="1600" i="1" dirty="0">
                                  <a:solidFill>
                                    <a:schemeClr val="dk1"/>
                                  </a:solidFill>
                                  <a:latin typeface="Cambria Math" panose="02040503050406030204" pitchFamily="18" charset="0"/>
                                  <a:ea typeface="Times New Roman"/>
                                  <a:cs typeface="Times New Roman"/>
                                  <a:sym typeface="Times New Roman"/>
                                </a:rPr>
                                <m:t>𝑚</m:t>
                              </m:r>
                            </m:oMath>
                          </a14:m>
                          <a:endParaRPr sz="1600" i="1"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added the previous two cumulative frequencies together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28 </m:t>
                              </m:r>
                              <m:r>
                                <a:rPr lang="en-GB" sz="1600" i="1" dirty="0">
                                  <a:solidFill>
                                    <a:schemeClr val="dk1"/>
                                  </a:solidFill>
                                  <a:latin typeface="Cambria Math" panose="02040503050406030204" pitchFamily="18" charset="0"/>
                                  <a:ea typeface="Times New Roman"/>
                                  <a:cs typeface="Times New Roman"/>
                                  <a:sym typeface="Times New Roman"/>
                                </a:rPr>
                                <m:t>𝑚</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restated the frequency in the row of the missing value</a:t>
                          </a:r>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65 </m:t>
                              </m:r>
                              <m:r>
                                <a:rPr lang="en-GB" sz="1600" i="1" dirty="0">
                                  <a:solidFill>
                                    <a:srgbClr val="00BC89"/>
                                  </a:solidFill>
                                  <a:latin typeface="Cambria Math" panose="02040503050406030204" pitchFamily="18" charset="0"/>
                                  <a:ea typeface="Times New Roman"/>
                                  <a:cs typeface="Times New Roman"/>
                                  <a:sym typeface="Times New Roman"/>
                                </a:rPr>
                                <m:t>𝑚</m:t>
                              </m:r>
                            </m:oMath>
                          </a14:m>
                          <a:endParaRPr lang="en-GB"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45 </m:t>
                              </m:r>
                              <m:r>
                                <a:rPr lang="en-GB" sz="1600" i="1" dirty="0">
                                  <a:solidFill>
                                    <a:schemeClr val="dk1"/>
                                  </a:solidFill>
                                  <a:latin typeface="Cambria Math" panose="02040503050406030204" pitchFamily="18" charset="0"/>
                                  <a:ea typeface="Times New Roman"/>
                                  <a:cs typeface="Times New Roman"/>
                                  <a:sym typeface="Times New Roman"/>
                                </a:rPr>
                                <m:t>𝑚</m:t>
                              </m:r>
                            </m:oMath>
                          </a14:m>
                          <a:endParaRPr lang="en-GB"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found the sum of the last two frequencies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(28+17)</m:t>
                              </m:r>
                            </m:oMath>
                          </a14:m>
                          <a:endParaRPr sz="16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94" name="Google Shape;194;g25ae1fbd052_0_78"/>
              <p:cNvGraphicFramePr/>
              <p:nvPr>
                <p:extLst>
                  <p:ext uri="{D42A27DB-BD31-4B8C-83A1-F6EECF244321}">
                    <p14:modId xmlns:p14="http://schemas.microsoft.com/office/powerpoint/2010/main" val="142736594"/>
                  </p:ext>
                </p:extLst>
              </p:nvPr>
            </p:nvGraphicFramePr>
            <p:xfrm>
              <a:off x="212825" y="2887668"/>
              <a:ext cx="8718350" cy="1889066"/>
            </p:xfrm>
            <a:graphic>
              <a:graphicData uri="http://schemas.openxmlformats.org/drawingml/2006/table">
                <a:tbl>
                  <a:tblPr>
                    <a:noFill/>
                    <a:tableStyleId>{0D439E82-C408-40FD-AFD4-B8B17811FB50}</a:tableStyleId>
                  </a:tblPr>
                  <a:tblGrid>
                    <a:gridCol w="4359175">
                      <a:extLst>
                        <a:ext uri="{9D8B030D-6E8A-4147-A177-3AD203B41FA5}">
                          <a16:colId xmlns:a16="http://schemas.microsoft.com/office/drawing/2014/main" val="20000"/>
                        </a:ext>
                      </a:extLst>
                    </a:gridCol>
                    <a:gridCol w="4359175">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t="-641" r="-100140"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000" t="-641" r="-140" b="-100641"/>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t="-101290" r="-100140"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000" t="-101290" r="-140" b="-1290"/>
                          </a:stretch>
                        </a:blipFill>
                      </a:tcPr>
                    </a:tc>
                    <a:extLst>
                      <a:ext uri="{0D108BD9-81ED-4DB2-BD59-A6C34878D82A}">
                        <a16:rowId xmlns:a16="http://schemas.microsoft.com/office/drawing/2014/main" val="10001"/>
                      </a:ext>
                    </a:extLst>
                  </a:tr>
                </a:tbl>
              </a:graphicData>
            </a:graphic>
          </p:graphicFrame>
        </mc:Fallback>
      </mc:AlternateContent>
      <p:pic>
        <p:nvPicPr>
          <p:cNvPr id="3" name="Picture 2">
            <a:extLst>
              <a:ext uri="{FF2B5EF4-FFF2-40B4-BE49-F238E27FC236}">
                <a16:creationId xmlns:a16="http://schemas.microsoft.com/office/drawing/2014/main" id="{2F06D6EB-7C5C-56FB-821E-B4971418B027}"/>
              </a:ext>
            </a:extLst>
          </p:cNvPr>
          <p:cNvPicPr>
            <a:picLocks noChangeAspect="1"/>
          </p:cNvPicPr>
          <p:nvPr/>
        </p:nvPicPr>
        <p:blipFill>
          <a:blip r:embed="rId5"/>
          <a:stretch>
            <a:fillRect/>
          </a:stretch>
        </p:blipFill>
        <p:spPr>
          <a:xfrm>
            <a:off x="2513570" y="1569639"/>
            <a:ext cx="4116860" cy="121137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3" name="Picture 2">
            <a:extLst>
              <a:ext uri="{FF2B5EF4-FFF2-40B4-BE49-F238E27FC236}">
                <a16:creationId xmlns:a16="http://schemas.microsoft.com/office/drawing/2014/main" id="{5E3848A5-7733-2346-88F7-57C79A92B7A8}"/>
              </a:ext>
            </a:extLst>
          </p:cNvPr>
          <p:cNvPicPr>
            <a:picLocks noChangeAspect="1"/>
          </p:cNvPicPr>
          <p:nvPr/>
        </p:nvPicPr>
        <p:blipFill>
          <a:blip r:embed="rId3"/>
          <a:stretch>
            <a:fillRect/>
          </a:stretch>
        </p:blipFill>
        <p:spPr>
          <a:xfrm>
            <a:off x="169850" y="2133487"/>
            <a:ext cx="4376559" cy="1544383"/>
          </a:xfrm>
          <a:prstGeom prst="rect">
            <a:avLst/>
          </a:prstGeom>
        </p:spPr>
      </p:pic>
      <mc:AlternateContent xmlns:mc="http://schemas.openxmlformats.org/markup-compatibility/2006" xmlns:a14="http://schemas.microsoft.com/office/drawing/2010/main">
        <mc:Choice Requires="a14">
          <p:graphicFrame>
            <p:nvGraphicFramePr>
              <p:cNvPr id="2" name="Google Shape;193;g25ae1fbd052_0_78">
                <a:extLst>
                  <a:ext uri="{FF2B5EF4-FFF2-40B4-BE49-F238E27FC236}">
                    <a16:creationId xmlns:a16="http://schemas.microsoft.com/office/drawing/2014/main" id="{AD9EB7A6-E494-6A34-1459-A0191F0AA293}"/>
                  </a:ext>
                </a:extLst>
              </p:cNvPr>
              <p:cNvGraphicFramePr/>
              <p:nvPr>
                <p:extLst>
                  <p:ext uri="{D42A27DB-BD31-4B8C-83A1-F6EECF244321}">
                    <p14:modId xmlns:p14="http://schemas.microsoft.com/office/powerpoint/2010/main" val="1166212874"/>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3376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This is a grouped frequency table for the heights, in centimetres,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90</m:t>
                              </m:r>
                            </m:oMath>
                          </a14:m>
                          <a:r>
                            <a:rPr lang="en-US" sz="1600" b="0" dirty="0">
                              <a:solidFill>
                                <a:schemeClr val="dk1"/>
                              </a:solidFill>
                              <a:latin typeface="Nunito Sans"/>
                              <a:ea typeface="Nunito Sans"/>
                              <a:cs typeface="Nunito Sans"/>
                              <a:sym typeface="Nunito Sans"/>
                            </a:rPr>
                            <a:t> sunflowers.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Calculate the missing frequency: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93;g25ae1fbd052_0_78">
                <a:extLst>
                  <a:ext uri="{FF2B5EF4-FFF2-40B4-BE49-F238E27FC236}">
                    <a16:creationId xmlns:a16="http://schemas.microsoft.com/office/drawing/2014/main" id="{AD9EB7A6-E494-6A34-1459-A0191F0AA293}"/>
                  </a:ext>
                </a:extLst>
              </p:cNvPr>
              <p:cNvGraphicFramePr/>
              <p:nvPr>
                <p:extLst>
                  <p:ext uri="{D42A27DB-BD31-4B8C-83A1-F6EECF244321}">
                    <p14:modId xmlns:p14="http://schemas.microsoft.com/office/powerpoint/2010/main" val="1166212874"/>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02;g25ae1fbd052_0_85">
                <a:extLst>
                  <a:ext uri="{FF2B5EF4-FFF2-40B4-BE49-F238E27FC236}">
                    <a16:creationId xmlns:a16="http://schemas.microsoft.com/office/drawing/2014/main" id="{2FECA5F1-1F1C-4A38-E623-42456242A3B2}"/>
                  </a:ext>
                </a:extLst>
              </p:cNvPr>
              <p:cNvGraphicFramePr/>
              <p:nvPr>
                <p:extLst>
                  <p:ext uri="{D42A27DB-BD31-4B8C-83A1-F6EECF244321}">
                    <p14:modId xmlns:p14="http://schemas.microsoft.com/office/powerpoint/2010/main" val="185983925"/>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18 </m:t>
                              </m:r>
                              <m:r>
                                <a:rPr lang="en-GB" sz="1600" i="1" dirty="0">
                                  <a:solidFill>
                                    <a:schemeClr val="dk1"/>
                                  </a:solidFill>
                                  <a:latin typeface="Cambria Math" panose="02040503050406030204" pitchFamily="18" charset="0"/>
                                  <a:ea typeface="Times New Roman"/>
                                  <a:cs typeface="Times New Roman"/>
                                  <a:sym typeface="Times New Roman"/>
                                </a:rPr>
                                <m:t>𝑐𝑚</m:t>
                              </m:r>
                            </m:oMath>
                          </a14:m>
                          <a:endParaRPr sz="1600" i="1"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difference between incorrect cumulative frequencies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54 </m:t>
                              </m:r>
                              <m:r>
                                <a:rPr lang="en-GB" sz="1600" i="1" dirty="0">
                                  <a:solidFill>
                                    <a:schemeClr val="dk1"/>
                                  </a:solidFill>
                                  <a:latin typeface="Cambria Math" panose="02040503050406030204" pitchFamily="18" charset="0"/>
                                  <a:ea typeface="Times New Roman"/>
                                  <a:cs typeface="Times New Roman"/>
                                  <a:sym typeface="Times New Roman"/>
                                </a:rPr>
                                <m:t>𝑐𝑚</m:t>
                              </m:r>
                            </m:oMath>
                          </a14:m>
                          <a:endParaRPr lang="en-GB" sz="1600" i="1" dirty="0">
                            <a:solidFill>
                              <a:schemeClr val="dk1"/>
                            </a:solidFill>
                            <a:latin typeface="Nunito"/>
                            <a:ea typeface="Times New Roman"/>
                            <a:cs typeface="Times New Roman"/>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subtracted the last frequency</a:t>
                          </a:r>
                          <a14:m>
                            <m:oMath xmlns:m="http://schemas.openxmlformats.org/officeDocument/2006/math">
                              <m:r>
                                <a:rPr lang="en-GB" sz="1400" b="0" i="0" dirty="0" smtClean="0">
                                  <a:solidFill>
                                    <a:schemeClr val="dk1"/>
                                  </a:solidFill>
                                  <a:latin typeface="Cambria Math" panose="02040503050406030204" pitchFamily="18" charset="0"/>
                                  <a:ea typeface="Nunito"/>
                                  <a:cs typeface="Nunito"/>
                                  <a:sym typeface="Nunito"/>
                                </a:rPr>
                                <m:t> </m:t>
                              </m:r>
                              <m:r>
                                <a:rPr lang="en-GB" sz="1400" i="1" dirty="0" smtClean="0">
                                  <a:solidFill>
                                    <a:schemeClr val="dk1"/>
                                  </a:solidFill>
                                  <a:latin typeface="Cambria Math" panose="02040503050406030204" pitchFamily="18" charset="0"/>
                                  <a:ea typeface="Nunito"/>
                                  <a:cs typeface="Nunito"/>
                                  <a:sym typeface="Nunito"/>
                                </a:rPr>
                                <m:t>(18) </m:t>
                              </m:r>
                            </m:oMath>
                          </a14:m>
                          <a:r>
                            <a:rPr lang="en-GB" sz="1400" dirty="0">
                              <a:solidFill>
                                <a:schemeClr val="dk1"/>
                              </a:solidFill>
                              <a:latin typeface="Nunito"/>
                              <a:ea typeface="Nunito"/>
                              <a:cs typeface="Nunito"/>
                              <a:sym typeface="Nunito"/>
                            </a:rPr>
                            <a:t> from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72</m:t>
                              </m:r>
                            </m:oMath>
                          </a14:m>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6 </m:t>
                              </m:r>
                              <m:r>
                                <a:rPr lang="en-GB" sz="1600" i="1" dirty="0">
                                  <a:solidFill>
                                    <a:schemeClr val="dk1"/>
                                  </a:solidFill>
                                  <a:latin typeface="Cambria Math" panose="02040503050406030204" pitchFamily="18" charset="0"/>
                                  <a:ea typeface="Times New Roman"/>
                                  <a:cs typeface="Times New Roman"/>
                                  <a:sym typeface="Times New Roman"/>
                                </a:rPr>
                                <m:t>𝑐𝑚</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subtracted the sum of the given frequencies from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72</m:t>
                              </m:r>
                            </m:oMath>
                          </a14:m>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24 </m:t>
                              </m:r>
                              <m:r>
                                <a:rPr lang="en-GB" sz="1600" i="1" dirty="0">
                                  <a:solidFill>
                                    <a:srgbClr val="00BC89"/>
                                  </a:solidFill>
                                  <a:latin typeface="Cambria Math" panose="02040503050406030204" pitchFamily="18" charset="0"/>
                                  <a:ea typeface="Times New Roman"/>
                                  <a:cs typeface="Times New Roman"/>
                                  <a:sym typeface="Times New Roman"/>
                                </a:rPr>
                                <m:t>𝑐𝑚</m:t>
                              </m:r>
                            </m:oMath>
                          </a14:m>
                          <a:endParaRPr lang="en-US" sz="1600" i="1" dirty="0">
                            <a:solidFill>
                              <a:srgbClr val="00BC89"/>
                            </a:solidFill>
                            <a:latin typeface="Nunito"/>
                            <a:ea typeface="Times New Roman"/>
                            <a:cs typeface="Times New Roman"/>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a:ea typeface="Nunito"/>
                              <a:cs typeface="Nunito"/>
                              <a:sym typeface="Nunito"/>
                            </a:rPr>
                            <a:t>Correct answer</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202;g25ae1fbd052_0_85">
                <a:extLst>
                  <a:ext uri="{FF2B5EF4-FFF2-40B4-BE49-F238E27FC236}">
                    <a16:creationId xmlns:a16="http://schemas.microsoft.com/office/drawing/2014/main" id="{2FECA5F1-1F1C-4A38-E623-42456242A3B2}"/>
                  </a:ext>
                </a:extLst>
              </p:cNvPr>
              <p:cNvGraphicFramePr/>
              <p:nvPr>
                <p:extLst>
                  <p:ext uri="{D42A27DB-BD31-4B8C-83A1-F6EECF244321}">
                    <p14:modId xmlns:p14="http://schemas.microsoft.com/office/powerpoint/2010/main" val="185983925"/>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sp>
        <p:nvSpPr>
          <p:cNvPr id="6" name="Google Shape;192;g25ae1fbd052_0_78">
            <a:extLst>
              <a:ext uri="{FF2B5EF4-FFF2-40B4-BE49-F238E27FC236}">
                <a16:creationId xmlns:a16="http://schemas.microsoft.com/office/drawing/2014/main" id="{DF8AEAAE-479F-6FE6-061B-C1AE9E0135A6}"/>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09" name="Google Shape;209;g25ae1fbd052_0_92"/>
              <p:cNvGraphicFramePr/>
              <p:nvPr>
                <p:extLst>
                  <p:ext uri="{D42A27DB-BD31-4B8C-83A1-F6EECF244321}">
                    <p14:modId xmlns:p14="http://schemas.microsoft.com/office/powerpoint/2010/main" val="919155688"/>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47213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This is a grouped frequency table for the masses, in kilograms,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180</m:t>
                              </m:r>
                            </m:oMath>
                          </a14:m>
                          <a:r>
                            <a:rPr lang="en-GB" sz="1600" b="0" dirty="0">
                              <a:solidFill>
                                <a:schemeClr val="dk1"/>
                              </a:solidFill>
                              <a:latin typeface="Nunito Sans"/>
                              <a:ea typeface="Nunito Sans"/>
                              <a:cs typeface="Nunito Sans"/>
                              <a:sym typeface="Nunito Sans"/>
                            </a:rPr>
                            <a:t> children at a junior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school. Determine the value of the highlighted cell:</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09" name="Google Shape;209;g25ae1fbd052_0_92"/>
              <p:cNvGraphicFramePr/>
              <p:nvPr>
                <p:extLst>
                  <p:ext uri="{D42A27DB-BD31-4B8C-83A1-F6EECF244321}">
                    <p14:modId xmlns:p14="http://schemas.microsoft.com/office/powerpoint/2010/main" val="919155688"/>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68B6FBD0-B9B7-45E4-7F97-1DA1F02891AB}"/>
              </a:ext>
            </a:extLst>
          </p:cNvPr>
          <p:cNvPicPr>
            <a:picLocks noChangeAspect="1"/>
          </p:cNvPicPr>
          <p:nvPr/>
        </p:nvPicPr>
        <p:blipFill>
          <a:blip r:embed="rId4"/>
          <a:stretch>
            <a:fillRect/>
          </a:stretch>
        </p:blipFill>
        <p:spPr>
          <a:xfrm>
            <a:off x="259522" y="2145270"/>
            <a:ext cx="4151984" cy="1465136"/>
          </a:xfrm>
          <a:prstGeom prst="rect">
            <a:avLst/>
          </a:prstGeom>
        </p:spPr>
      </p:pic>
      <mc:AlternateContent xmlns:mc="http://schemas.openxmlformats.org/markup-compatibility/2006" xmlns:a14="http://schemas.microsoft.com/office/drawing/2010/main">
        <mc:Choice Requires="a14">
          <p:graphicFrame>
            <p:nvGraphicFramePr>
              <p:cNvPr id="4" name="Google Shape;210;g25ae1fbd052_0_92">
                <a:extLst>
                  <a:ext uri="{FF2B5EF4-FFF2-40B4-BE49-F238E27FC236}">
                    <a16:creationId xmlns:a16="http://schemas.microsoft.com/office/drawing/2014/main" id="{43B702CD-77A2-2579-BE6C-03B9A3A9CDF5}"/>
                  </a:ext>
                </a:extLst>
              </p:cNvPr>
              <p:cNvGraphicFramePr/>
              <p:nvPr>
                <p:extLst>
                  <p:ext uri="{D42A27DB-BD31-4B8C-83A1-F6EECF244321}">
                    <p14:modId xmlns:p14="http://schemas.microsoft.com/office/powerpoint/2010/main" val="4275408293"/>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127 </m:t>
                              </m:r>
                              <m:r>
                                <a:rPr lang="en-GB" sz="1600" i="1" dirty="0">
                                  <a:solidFill>
                                    <a:srgbClr val="00BC89"/>
                                  </a:solidFill>
                                  <a:latin typeface="Cambria Math" panose="02040503050406030204" pitchFamily="18" charset="0"/>
                                  <a:ea typeface="Times New Roman"/>
                                  <a:cs typeface="Times New Roman"/>
                                  <a:sym typeface="Times New Roman"/>
                                </a:rPr>
                                <m:t>𝑘𝑔</m:t>
                              </m:r>
                            </m:oMath>
                          </a14:m>
                          <a:endParaRPr sz="1600" i="1" dirty="0">
                            <a:solidFill>
                              <a:srgbClr val="00BC89"/>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129 </m:t>
                              </m:r>
                              <m:r>
                                <a:rPr lang="en-GB" sz="1600" i="1" dirty="0">
                                  <a:solidFill>
                                    <a:schemeClr val="dk1"/>
                                  </a:solidFill>
                                  <a:latin typeface="Cambria Math" panose="02040503050406030204" pitchFamily="18" charset="0"/>
                                  <a:ea typeface="Times New Roman"/>
                                  <a:cs typeface="Times New Roman"/>
                                  <a:sym typeface="Times New Roman"/>
                                </a:rPr>
                                <m:t>𝑘𝑔</m:t>
                              </m:r>
                            </m:oMath>
                          </a14:m>
                          <a:endParaRPr sz="1600" i="1"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added the three visible numbers in the row</a:t>
                          </a:r>
                        </a:p>
                        <a:p>
                          <a:pPr marL="0" marR="0" lvl="0" indent="0" algn="l" rtl="0">
                            <a:lnSpc>
                              <a:spcPct val="115000"/>
                            </a:lnSpc>
                            <a:spcBef>
                              <a:spcPts val="0"/>
                            </a:spcBef>
                            <a:spcAft>
                              <a:spcPts val="0"/>
                            </a:spcAft>
                            <a:buClr>
                              <a:srgbClr val="000000"/>
                            </a:buClr>
                            <a:buSzPts val="1600"/>
                            <a:buFont typeface="Arial"/>
                            <a:buNone/>
                          </a:pP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(40+45+44)</m:t>
                              </m:r>
                            </m:oMath>
                          </a14:m>
                          <a:r>
                            <a:rPr lang="en-GB" sz="1400" u="none" strike="noStrike" cap="none" dirty="0"/>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97 </m:t>
                              </m:r>
                              <m:r>
                                <a:rPr lang="en-GB" sz="1600" i="1" dirty="0">
                                  <a:solidFill>
                                    <a:schemeClr val="dk1"/>
                                  </a:solidFill>
                                  <a:latin typeface="Cambria Math" panose="02040503050406030204" pitchFamily="18" charset="0"/>
                                  <a:ea typeface="Times New Roman"/>
                                  <a:cs typeface="Times New Roman"/>
                                  <a:sym typeface="Times New Roman"/>
                                </a:rPr>
                                <m:t>𝑘𝑔</m:t>
                              </m:r>
                            </m:oMath>
                          </a14:m>
                          <a:endParaRPr sz="1600" i="1"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determined the cumulative frequency in the wrong direction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83 </m:t>
                              </m:r>
                              <m:r>
                                <a:rPr lang="en-GB" sz="1600" i="1" dirty="0">
                                  <a:solidFill>
                                    <a:schemeClr val="dk1"/>
                                  </a:solidFill>
                                  <a:latin typeface="Cambria Math" panose="02040503050406030204" pitchFamily="18" charset="0"/>
                                  <a:ea typeface="Times New Roman"/>
                                  <a:cs typeface="Times New Roman"/>
                                  <a:sym typeface="Times New Roman"/>
                                </a:rPr>
                                <m:t>𝑘𝑔</m:t>
                              </m:r>
                            </m:oMath>
                          </a14:m>
                          <a:endParaRPr sz="1600" i="1" dirty="0">
                            <a:solidFill>
                              <a:srgbClr val="1C1C1C"/>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determined the value for the cell above the one highlighted</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10;g25ae1fbd052_0_92">
                <a:extLst>
                  <a:ext uri="{FF2B5EF4-FFF2-40B4-BE49-F238E27FC236}">
                    <a16:creationId xmlns:a16="http://schemas.microsoft.com/office/drawing/2014/main" id="{43B702CD-77A2-2579-BE6C-03B9A3A9CDF5}"/>
                  </a:ext>
                </a:extLst>
              </p:cNvPr>
              <p:cNvGraphicFramePr/>
              <p:nvPr>
                <p:extLst>
                  <p:ext uri="{D42A27DB-BD31-4B8C-83A1-F6EECF244321}">
                    <p14:modId xmlns:p14="http://schemas.microsoft.com/office/powerpoint/2010/main" val="4275408293"/>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sp>
        <p:nvSpPr>
          <p:cNvPr id="5" name="Google Shape;192;g25ae1fbd052_0_78">
            <a:extLst>
              <a:ext uri="{FF2B5EF4-FFF2-40B4-BE49-F238E27FC236}">
                <a16:creationId xmlns:a16="http://schemas.microsoft.com/office/drawing/2014/main" id="{53FD914B-AEEB-EA53-D799-21F42EF1A2AA}"/>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graphicFrame>
        <p:nvGraphicFramePr>
          <p:cNvPr id="217" name="Google Shape;217;g25ae1fbd052_0_99"/>
          <p:cNvGraphicFramePr/>
          <p:nvPr>
            <p:extLst>
              <p:ext uri="{D42A27DB-BD31-4B8C-83A1-F6EECF244321}">
                <p14:modId xmlns:p14="http://schemas.microsoft.com/office/powerpoint/2010/main" val="3782760295"/>
              </p:ext>
            </p:extLst>
          </p:nvPr>
        </p:nvGraphicFramePr>
        <p:xfrm>
          <a:off x="108046" y="862525"/>
          <a:ext cx="3646536" cy="1767850"/>
        </p:xfrm>
        <a:graphic>
          <a:graphicData uri="http://schemas.openxmlformats.org/drawingml/2006/table">
            <a:tbl>
              <a:tblPr firstRow="1" bandRow="1">
                <a:noFill/>
                <a:tableStyleId>{7B8CA1BB-141D-4791-82E2-9B89AD5EB104}</a:tableStyleId>
              </a:tblPr>
              <a:tblGrid>
                <a:gridCol w="3646536">
                  <a:extLst>
                    <a:ext uri="{9D8B030D-6E8A-4147-A177-3AD203B41FA5}">
                      <a16:colId xmlns:a16="http://schemas.microsoft.com/office/drawing/2014/main" val="20000"/>
                    </a:ext>
                  </a:extLst>
                </a:gridCol>
              </a:tblGrid>
              <a:tr h="5598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GB" sz="1600" b="0" dirty="0">
                          <a:solidFill>
                            <a:schemeClr val="dk1"/>
                          </a:solidFill>
                          <a:latin typeface="Nunito"/>
                          <a:ea typeface="Nunito"/>
                          <a:cs typeface="Nunito"/>
                          <a:sym typeface="Nunito"/>
                        </a:rPr>
                        <a:t>This grouped frequency table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shows the time taken for the students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in Y8 to get to school on Monday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morning. Which cumulative frequency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graph represents the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218" name="Google Shape;218;g25ae1fbd052_0_99"/>
          <p:cNvGraphicFramePr/>
          <p:nvPr>
            <p:extLst>
              <p:ext uri="{D42A27DB-BD31-4B8C-83A1-F6EECF244321}">
                <p14:modId xmlns:p14="http://schemas.microsoft.com/office/powerpoint/2010/main" val="1311172059"/>
              </p:ext>
            </p:extLst>
          </p:nvPr>
        </p:nvGraphicFramePr>
        <p:xfrm>
          <a:off x="3899391" y="877456"/>
          <a:ext cx="4985088" cy="3907177"/>
        </p:xfrm>
        <a:graphic>
          <a:graphicData uri="http://schemas.openxmlformats.org/drawingml/2006/table">
            <a:tbl>
              <a:tblPr>
                <a:noFill/>
                <a:tableStyleId>{0D439E82-C408-40FD-AFD4-B8B17811FB50}</a:tableStyleId>
              </a:tblPr>
              <a:tblGrid>
                <a:gridCol w="2492544">
                  <a:extLst>
                    <a:ext uri="{9D8B030D-6E8A-4147-A177-3AD203B41FA5}">
                      <a16:colId xmlns:a16="http://schemas.microsoft.com/office/drawing/2014/main" val="20000"/>
                    </a:ext>
                  </a:extLst>
                </a:gridCol>
                <a:gridCol w="2492544">
                  <a:extLst>
                    <a:ext uri="{9D8B030D-6E8A-4147-A177-3AD203B41FA5}">
                      <a16:colId xmlns:a16="http://schemas.microsoft.com/office/drawing/2014/main" val="20001"/>
                    </a:ext>
                  </a:extLst>
                </a:gridCol>
              </a:tblGrid>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Curve starts at zero minutes (data starts at ten minutes)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0BC89"/>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rgbClr val="00BC89"/>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rgbClr val="00BC89"/>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Curve plotted at group midpoints, not upper bounds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confused cumulative frequency with frequency polygon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33ABFB48-1590-26ED-253A-5F38F02412CD}"/>
              </a:ext>
            </a:extLst>
          </p:cNvPr>
          <p:cNvPicPr>
            <a:picLocks noChangeAspect="1"/>
          </p:cNvPicPr>
          <p:nvPr/>
        </p:nvPicPr>
        <p:blipFill>
          <a:blip r:embed="rId3"/>
          <a:stretch>
            <a:fillRect/>
          </a:stretch>
        </p:blipFill>
        <p:spPr>
          <a:xfrm>
            <a:off x="386905" y="2911869"/>
            <a:ext cx="2968929" cy="1568027"/>
          </a:xfrm>
          <a:prstGeom prst="rect">
            <a:avLst/>
          </a:prstGeom>
        </p:spPr>
      </p:pic>
      <p:pic>
        <p:nvPicPr>
          <p:cNvPr id="5" name="Picture 4">
            <a:extLst>
              <a:ext uri="{FF2B5EF4-FFF2-40B4-BE49-F238E27FC236}">
                <a16:creationId xmlns:a16="http://schemas.microsoft.com/office/drawing/2014/main" id="{F4069026-7EA0-0F1B-24FB-4768C479B5E0}"/>
              </a:ext>
            </a:extLst>
          </p:cNvPr>
          <p:cNvPicPr>
            <a:picLocks noChangeAspect="1"/>
          </p:cNvPicPr>
          <p:nvPr/>
        </p:nvPicPr>
        <p:blipFill>
          <a:blip r:embed="rId4"/>
          <a:stretch>
            <a:fillRect/>
          </a:stretch>
        </p:blipFill>
        <p:spPr>
          <a:xfrm>
            <a:off x="4241362" y="943851"/>
            <a:ext cx="1189619" cy="1172235"/>
          </a:xfrm>
          <a:prstGeom prst="rect">
            <a:avLst/>
          </a:prstGeom>
        </p:spPr>
      </p:pic>
      <p:pic>
        <p:nvPicPr>
          <p:cNvPr id="7" name="Picture 6">
            <a:extLst>
              <a:ext uri="{FF2B5EF4-FFF2-40B4-BE49-F238E27FC236}">
                <a16:creationId xmlns:a16="http://schemas.microsoft.com/office/drawing/2014/main" id="{97D5FFCA-0E21-A00F-3034-DE12FFB6D0BA}"/>
              </a:ext>
            </a:extLst>
          </p:cNvPr>
          <p:cNvPicPr>
            <a:picLocks noChangeAspect="1"/>
          </p:cNvPicPr>
          <p:nvPr/>
        </p:nvPicPr>
        <p:blipFill>
          <a:blip r:embed="rId5"/>
          <a:stretch>
            <a:fillRect/>
          </a:stretch>
        </p:blipFill>
        <p:spPr>
          <a:xfrm>
            <a:off x="4239550" y="2790278"/>
            <a:ext cx="1192146" cy="1172235"/>
          </a:xfrm>
          <a:prstGeom prst="rect">
            <a:avLst/>
          </a:prstGeom>
        </p:spPr>
      </p:pic>
      <p:pic>
        <p:nvPicPr>
          <p:cNvPr id="9" name="Picture 8">
            <a:extLst>
              <a:ext uri="{FF2B5EF4-FFF2-40B4-BE49-F238E27FC236}">
                <a16:creationId xmlns:a16="http://schemas.microsoft.com/office/drawing/2014/main" id="{04F2BEFB-1453-75A9-1191-ADA6DDA3DD75}"/>
              </a:ext>
            </a:extLst>
          </p:cNvPr>
          <p:cNvPicPr>
            <a:picLocks noChangeAspect="1"/>
          </p:cNvPicPr>
          <p:nvPr/>
        </p:nvPicPr>
        <p:blipFill>
          <a:blip r:embed="rId6"/>
          <a:stretch>
            <a:fillRect/>
          </a:stretch>
        </p:blipFill>
        <p:spPr>
          <a:xfrm>
            <a:off x="6724289" y="943851"/>
            <a:ext cx="1253092" cy="1172235"/>
          </a:xfrm>
          <a:prstGeom prst="rect">
            <a:avLst/>
          </a:prstGeom>
        </p:spPr>
      </p:pic>
      <p:pic>
        <p:nvPicPr>
          <p:cNvPr id="11" name="Picture 10">
            <a:extLst>
              <a:ext uri="{FF2B5EF4-FFF2-40B4-BE49-F238E27FC236}">
                <a16:creationId xmlns:a16="http://schemas.microsoft.com/office/drawing/2014/main" id="{F7A72B99-D7E2-DB84-7D77-9A83961EA8DD}"/>
              </a:ext>
            </a:extLst>
          </p:cNvPr>
          <p:cNvPicPr>
            <a:picLocks noChangeAspect="1"/>
          </p:cNvPicPr>
          <p:nvPr/>
        </p:nvPicPr>
        <p:blipFill>
          <a:blip r:embed="rId7"/>
          <a:stretch>
            <a:fillRect/>
          </a:stretch>
        </p:blipFill>
        <p:spPr>
          <a:xfrm>
            <a:off x="6724289" y="2790277"/>
            <a:ext cx="1253092" cy="1172235"/>
          </a:xfrm>
          <a:prstGeom prst="rect">
            <a:avLst/>
          </a:prstGeom>
        </p:spPr>
      </p:pic>
      <p:sp>
        <p:nvSpPr>
          <p:cNvPr id="2" name="Google Shape;192;g25ae1fbd052_0_78">
            <a:extLst>
              <a:ext uri="{FF2B5EF4-FFF2-40B4-BE49-F238E27FC236}">
                <a16:creationId xmlns:a16="http://schemas.microsoft.com/office/drawing/2014/main" id="{172CAEBC-54E7-06B7-0789-355A23BD61F1}"/>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9" name="Google Shape;229;g25ae1fbd052_0_110"/>
              <p:cNvGraphicFramePr/>
              <p:nvPr>
                <p:extLst>
                  <p:ext uri="{D42A27DB-BD31-4B8C-83A1-F6EECF244321}">
                    <p14:modId xmlns:p14="http://schemas.microsoft.com/office/powerpoint/2010/main" val="396143665"/>
                  </p:ext>
                </p:extLst>
              </p:nvPr>
            </p:nvGraphicFramePr>
            <p:xfrm>
              <a:off x="108045" y="862525"/>
              <a:ext cx="3531082" cy="1423150"/>
            </p:xfrm>
            <a:graphic>
              <a:graphicData uri="http://schemas.openxmlformats.org/drawingml/2006/table">
                <a:tbl>
                  <a:tblPr firstRow="1" bandRow="1">
                    <a:noFill/>
                    <a:tableStyleId>{7B8CA1BB-141D-4791-82E2-9B89AD5EB104}</a:tableStyleId>
                  </a:tblPr>
                  <a:tblGrid>
                    <a:gridCol w="3531082">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This graph shows the mass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60</m:t>
                              </m:r>
                            </m:oMath>
                          </a14:m>
                          <a:r>
                            <a:rPr lang="en-GB"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sandbags, in kilograms. Which box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plot correctly represents the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29" name="Google Shape;229;g25ae1fbd052_0_110"/>
              <p:cNvGraphicFramePr/>
              <p:nvPr>
                <p:extLst>
                  <p:ext uri="{D42A27DB-BD31-4B8C-83A1-F6EECF244321}">
                    <p14:modId xmlns:p14="http://schemas.microsoft.com/office/powerpoint/2010/main" val="396143665"/>
                  </p:ext>
                </p:extLst>
              </p:nvPr>
            </p:nvGraphicFramePr>
            <p:xfrm>
              <a:off x="108045" y="862525"/>
              <a:ext cx="3531082" cy="1423150"/>
            </p:xfrm>
            <a:graphic>
              <a:graphicData uri="http://schemas.openxmlformats.org/drawingml/2006/table">
                <a:tbl>
                  <a:tblPr firstRow="1" bandRow="1">
                    <a:noFill/>
                    <a:tableStyleId>{7B8CA1BB-141D-4791-82E2-9B89AD5EB104}</a:tableStyleId>
                  </a:tblPr>
                  <a:tblGrid>
                    <a:gridCol w="353108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72" t="-855" r="-517" b="-1282"/>
                          </a:stretch>
                        </a:blipFill>
                      </a:tcPr>
                    </a:tc>
                    <a:extLst>
                      <a:ext uri="{0D108BD9-81ED-4DB2-BD59-A6C34878D82A}">
                        <a16:rowId xmlns:a16="http://schemas.microsoft.com/office/drawing/2014/main" val="10000"/>
                      </a:ext>
                    </a:extLst>
                  </a:tr>
                </a:tbl>
              </a:graphicData>
            </a:graphic>
          </p:graphicFrame>
        </mc:Fallback>
      </mc:AlternateContent>
      <p:sp>
        <p:nvSpPr>
          <p:cNvPr id="2" name="Google Shape;192;g25ae1fbd052_0_78">
            <a:extLst>
              <a:ext uri="{FF2B5EF4-FFF2-40B4-BE49-F238E27FC236}">
                <a16:creationId xmlns:a16="http://schemas.microsoft.com/office/drawing/2014/main" id="{456D2E40-F76E-519F-E255-373F584DB6F6}"/>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18;g25ae1fbd052_0_99">
            <a:extLst>
              <a:ext uri="{FF2B5EF4-FFF2-40B4-BE49-F238E27FC236}">
                <a16:creationId xmlns:a16="http://schemas.microsoft.com/office/drawing/2014/main" id="{04505008-D217-7AB1-F537-8FF66F501735}"/>
              </a:ext>
            </a:extLst>
          </p:cNvPr>
          <p:cNvGraphicFramePr/>
          <p:nvPr>
            <p:extLst>
              <p:ext uri="{D42A27DB-BD31-4B8C-83A1-F6EECF244321}">
                <p14:modId xmlns:p14="http://schemas.microsoft.com/office/powerpoint/2010/main" val="2121816757"/>
              </p:ext>
            </p:extLst>
          </p:nvPr>
        </p:nvGraphicFramePr>
        <p:xfrm>
          <a:off x="3899391" y="877456"/>
          <a:ext cx="4985088" cy="3682468"/>
        </p:xfrm>
        <a:graphic>
          <a:graphicData uri="http://schemas.openxmlformats.org/drawingml/2006/table">
            <a:tbl>
              <a:tblPr>
                <a:noFill/>
                <a:tableStyleId>{0D439E82-C408-40FD-AFD4-B8B17811FB50}</a:tableStyleId>
              </a:tblPr>
              <a:tblGrid>
                <a:gridCol w="2492544">
                  <a:extLst>
                    <a:ext uri="{9D8B030D-6E8A-4147-A177-3AD203B41FA5}">
                      <a16:colId xmlns:a16="http://schemas.microsoft.com/office/drawing/2014/main" val="20000"/>
                    </a:ext>
                  </a:extLst>
                </a:gridCol>
                <a:gridCol w="2492544">
                  <a:extLst>
                    <a:ext uri="{9D8B030D-6E8A-4147-A177-3AD203B41FA5}">
                      <a16:colId xmlns:a16="http://schemas.microsoft.com/office/drawing/2014/main" val="20001"/>
                    </a:ext>
                  </a:extLst>
                </a:gridCol>
              </a:tblGrid>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did not use the curve, placing quartiles evenly spaced</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axes in wrong orientation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0BC89"/>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rgbClr val="00BC89"/>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dk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did not take correct minimum as being the lower bound of the first group</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797F41FC-A864-A182-57A7-6491C32B0661}"/>
              </a:ext>
            </a:extLst>
          </p:cNvPr>
          <p:cNvPicPr>
            <a:picLocks noChangeAspect="1"/>
          </p:cNvPicPr>
          <p:nvPr/>
        </p:nvPicPr>
        <p:blipFill>
          <a:blip r:embed="rId4"/>
          <a:stretch>
            <a:fillRect/>
          </a:stretch>
        </p:blipFill>
        <p:spPr>
          <a:xfrm>
            <a:off x="4238729" y="956103"/>
            <a:ext cx="1986580" cy="893050"/>
          </a:xfrm>
          <a:prstGeom prst="rect">
            <a:avLst/>
          </a:prstGeom>
        </p:spPr>
      </p:pic>
      <p:pic>
        <p:nvPicPr>
          <p:cNvPr id="7" name="Picture 6">
            <a:extLst>
              <a:ext uri="{FF2B5EF4-FFF2-40B4-BE49-F238E27FC236}">
                <a16:creationId xmlns:a16="http://schemas.microsoft.com/office/drawing/2014/main" id="{32A6081C-02E3-67B6-A7E6-A07ED00432E2}"/>
              </a:ext>
            </a:extLst>
          </p:cNvPr>
          <p:cNvPicPr>
            <a:picLocks noChangeAspect="1"/>
          </p:cNvPicPr>
          <p:nvPr/>
        </p:nvPicPr>
        <p:blipFill>
          <a:blip r:embed="rId5"/>
          <a:stretch>
            <a:fillRect/>
          </a:stretch>
        </p:blipFill>
        <p:spPr>
          <a:xfrm>
            <a:off x="4238728" y="2795578"/>
            <a:ext cx="1986579" cy="893049"/>
          </a:xfrm>
          <a:prstGeom prst="rect">
            <a:avLst/>
          </a:prstGeom>
        </p:spPr>
      </p:pic>
      <p:pic>
        <p:nvPicPr>
          <p:cNvPr id="9" name="Picture 8">
            <a:extLst>
              <a:ext uri="{FF2B5EF4-FFF2-40B4-BE49-F238E27FC236}">
                <a16:creationId xmlns:a16="http://schemas.microsoft.com/office/drawing/2014/main" id="{0807C7BE-F97B-D61A-76EA-AD6283779EED}"/>
              </a:ext>
            </a:extLst>
          </p:cNvPr>
          <p:cNvPicPr>
            <a:picLocks noChangeAspect="1"/>
          </p:cNvPicPr>
          <p:nvPr/>
        </p:nvPicPr>
        <p:blipFill>
          <a:blip r:embed="rId6"/>
          <a:stretch>
            <a:fillRect/>
          </a:stretch>
        </p:blipFill>
        <p:spPr>
          <a:xfrm>
            <a:off x="6728570" y="956103"/>
            <a:ext cx="1986579" cy="893049"/>
          </a:xfrm>
          <a:prstGeom prst="rect">
            <a:avLst/>
          </a:prstGeom>
        </p:spPr>
      </p:pic>
      <p:pic>
        <p:nvPicPr>
          <p:cNvPr id="11" name="Picture 10">
            <a:extLst>
              <a:ext uri="{FF2B5EF4-FFF2-40B4-BE49-F238E27FC236}">
                <a16:creationId xmlns:a16="http://schemas.microsoft.com/office/drawing/2014/main" id="{54BC670C-5FE6-1F7E-7AC5-C85EA33C6F8D}"/>
              </a:ext>
            </a:extLst>
          </p:cNvPr>
          <p:cNvPicPr>
            <a:picLocks noChangeAspect="1"/>
          </p:cNvPicPr>
          <p:nvPr/>
        </p:nvPicPr>
        <p:blipFill>
          <a:blip r:embed="rId7"/>
          <a:stretch>
            <a:fillRect/>
          </a:stretch>
        </p:blipFill>
        <p:spPr>
          <a:xfrm>
            <a:off x="6728571" y="2795579"/>
            <a:ext cx="1986578" cy="893048"/>
          </a:xfrm>
          <a:prstGeom prst="rect">
            <a:avLst/>
          </a:prstGeom>
        </p:spPr>
      </p:pic>
      <p:pic>
        <p:nvPicPr>
          <p:cNvPr id="12" name="Picture 11">
            <a:extLst>
              <a:ext uri="{FF2B5EF4-FFF2-40B4-BE49-F238E27FC236}">
                <a16:creationId xmlns:a16="http://schemas.microsoft.com/office/drawing/2014/main" id="{2CE30BD2-411F-2792-1CB5-A4CE83E13310}"/>
              </a:ext>
            </a:extLst>
          </p:cNvPr>
          <p:cNvPicPr>
            <a:picLocks noChangeAspect="1"/>
          </p:cNvPicPr>
          <p:nvPr/>
        </p:nvPicPr>
        <p:blipFill>
          <a:blip r:embed="rId8"/>
          <a:stretch>
            <a:fillRect/>
          </a:stretch>
        </p:blipFill>
        <p:spPr>
          <a:xfrm>
            <a:off x="377019" y="2087302"/>
            <a:ext cx="2993134" cy="234851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1" name="Google Shape;241;g25ae1fbd052_0_121"/>
              <p:cNvGraphicFramePr/>
              <p:nvPr>
                <p:extLst>
                  <p:ext uri="{D42A27DB-BD31-4B8C-83A1-F6EECF244321}">
                    <p14:modId xmlns:p14="http://schemas.microsoft.com/office/powerpoint/2010/main" val="977620387"/>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106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GB" sz="1600" b="0" dirty="0">
                              <a:solidFill>
                                <a:schemeClr val="dk1"/>
                              </a:solidFill>
                              <a:latin typeface="Nunito"/>
                              <a:ea typeface="Nunito"/>
                              <a:cs typeface="Nunito"/>
                              <a:sym typeface="Nunito"/>
                            </a:rPr>
                            <a:t>This graph shows the heights of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80</m:t>
                              </m:r>
                            </m:oMath>
                          </a14:m>
                          <a:r>
                            <a:rPr lang="en-GB" sz="1600" b="0" dirty="0">
                              <a:solidFill>
                                <a:schemeClr val="dk1"/>
                              </a:solidFill>
                              <a:latin typeface="Nunito"/>
                              <a:ea typeface="Nunito"/>
                              <a:cs typeface="Nunito"/>
                              <a:sym typeface="Nunito"/>
                            </a:rPr>
                            <a:t> tomato plants.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Use the graph to estimate the median height of the plants: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41" name="Google Shape;241;g25ae1fbd052_0_121"/>
              <p:cNvGraphicFramePr/>
              <p:nvPr>
                <p:extLst>
                  <p:ext uri="{D42A27DB-BD31-4B8C-83A1-F6EECF244321}">
                    <p14:modId xmlns:p14="http://schemas.microsoft.com/office/powerpoint/2010/main" val="977620387"/>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1F9DEE72-86AC-1125-85C1-3ECA6EAB2EFA}"/>
              </a:ext>
            </a:extLst>
          </p:cNvPr>
          <p:cNvPicPr>
            <a:picLocks noChangeAspect="1"/>
          </p:cNvPicPr>
          <p:nvPr/>
        </p:nvPicPr>
        <p:blipFill>
          <a:blip r:embed="rId4"/>
          <a:stretch>
            <a:fillRect/>
          </a:stretch>
        </p:blipFill>
        <p:spPr>
          <a:xfrm>
            <a:off x="263572" y="1983609"/>
            <a:ext cx="4152900" cy="1902125"/>
          </a:xfrm>
          <a:prstGeom prst="rect">
            <a:avLst/>
          </a:prstGeom>
        </p:spPr>
      </p:pic>
      <p:sp>
        <p:nvSpPr>
          <p:cNvPr id="2" name="Google Shape;192;g25ae1fbd052_0_78">
            <a:extLst>
              <a:ext uri="{FF2B5EF4-FFF2-40B4-BE49-F238E27FC236}">
                <a16:creationId xmlns:a16="http://schemas.microsoft.com/office/drawing/2014/main" id="{EC5632A6-D91C-A8E1-AE3E-4707D4879BA9}"/>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242;g25ae1fbd052_0_121">
                <a:extLst>
                  <a:ext uri="{FF2B5EF4-FFF2-40B4-BE49-F238E27FC236}">
                    <a16:creationId xmlns:a16="http://schemas.microsoft.com/office/drawing/2014/main" id="{66518AD3-64C6-626A-A70D-240EE468B7E1}"/>
                  </a:ext>
                </a:extLst>
              </p:cNvPr>
              <p:cNvGraphicFramePr/>
              <p:nvPr>
                <p:extLst>
                  <p:ext uri="{D42A27DB-BD31-4B8C-83A1-F6EECF244321}">
                    <p14:modId xmlns:p14="http://schemas.microsoft.com/office/powerpoint/2010/main" val="1978470019"/>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28 </m:t>
                              </m:r>
                              <m:r>
                                <a:rPr lang="en-GB" sz="1600" i="1" dirty="0">
                                  <a:solidFill>
                                    <a:srgbClr val="00BC89"/>
                                  </a:solidFill>
                                  <a:latin typeface="Cambria Math" panose="02040503050406030204" pitchFamily="18" charset="0"/>
                                  <a:ea typeface="Times New Roman"/>
                                  <a:cs typeface="Times New Roman"/>
                                  <a:sym typeface="Times New Roman"/>
                                </a:rPr>
                                <m:t>𝑐𝑚</m:t>
                              </m:r>
                              <m:r>
                                <a:rPr lang="en-GB" sz="1600" i="1" dirty="0">
                                  <a:solidFill>
                                    <a:srgbClr val="00BC89"/>
                                  </a:solidFill>
                                  <a:latin typeface="Cambria Math" panose="02040503050406030204" pitchFamily="18" charset="0"/>
                                  <a:ea typeface="Nunito"/>
                                  <a:cs typeface="Nunito"/>
                                  <a:sym typeface="Nunito"/>
                                </a:rPr>
                                <m:t> </m:t>
                              </m:r>
                            </m:oMath>
                          </a14:m>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45 </m:t>
                              </m:r>
                              <m:r>
                                <a:rPr lang="en-GB" sz="1600" i="1" dirty="0">
                                  <a:solidFill>
                                    <a:schemeClr val="dk1"/>
                                  </a:solidFill>
                                  <a:latin typeface="Cambria Math" panose="02040503050406030204" pitchFamily="18" charset="0"/>
                                  <a:ea typeface="Times New Roman"/>
                                  <a:cs typeface="Times New Roman"/>
                                  <a:sym typeface="Times New Roman"/>
                                </a:rPr>
                                <m:t>𝑐𝑚</m:t>
                              </m:r>
                              <m:r>
                                <a:rPr lang="en-GB" sz="1600" i="1" dirty="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axes in wrong orientation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30 </m:t>
                              </m:r>
                              <m:r>
                                <a:rPr lang="en-GB" sz="1600" i="1" dirty="0">
                                  <a:solidFill>
                                    <a:schemeClr val="dk1"/>
                                  </a:solidFill>
                                  <a:latin typeface="Cambria Math" panose="02040503050406030204" pitchFamily="18" charset="0"/>
                                  <a:ea typeface="Times New Roman"/>
                                  <a:cs typeface="Times New Roman"/>
                                  <a:sym typeface="Times New Roman"/>
                                </a:rPr>
                                <m:t>𝑐𝑚</m:t>
                              </m:r>
                              <m:r>
                                <a:rPr lang="en-GB" sz="1600" i="1" dirty="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midpoint of horizontal axis</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40 </m:t>
                              </m:r>
                              <m:r>
                                <a:rPr lang="en-GB" sz="1600" i="1" dirty="0">
                                  <a:solidFill>
                                    <a:schemeClr val="dk1"/>
                                  </a:solidFill>
                                  <a:latin typeface="Cambria Math" panose="02040503050406030204" pitchFamily="18" charset="0"/>
                                  <a:ea typeface="Times New Roman"/>
                                  <a:cs typeface="Times New Roman"/>
                                  <a:sym typeface="Times New Roman"/>
                                </a:rPr>
                                <m:t>𝑐𝑚</m:t>
                              </m:r>
                              <m:r>
                                <a:rPr lang="en-GB" sz="1600" i="1" dirty="0">
                                  <a:solidFill>
                                    <a:schemeClr val="dk1"/>
                                  </a:solidFill>
                                  <a:latin typeface="Cambria Math" panose="02040503050406030204" pitchFamily="18" charset="0"/>
                                  <a:ea typeface="Nunito"/>
                                  <a:cs typeface="Nunito"/>
                                  <a:sym typeface="Nunito"/>
                                </a:rPr>
                                <m:t>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midpoint of the vertical axis</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242;g25ae1fbd052_0_121">
                <a:extLst>
                  <a:ext uri="{FF2B5EF4-FFF2-40B4-BE49-F238E27FC236}">
                    <a16:creationId xmlns:a16="http://schemas.microsoft.com/office/drawing/2014/main" id="{66518AD3-64C6-626A-A70D-240EE468B7E1}"/>
                  </a:ext>
                </a:extLst>
              </p:cNvPr>
              <p:cNvGraphicFramePr/>
              <p:nvPr>
                <p:extLst>
                  <p:ext uri="{D42A27DB-BD31-4B8C-83A1-F6EECF244321}">
                    <p14:modId xmlns:p14="http://schemas.microsoft.com/office/powerpoint/2010/main" val="1978470019"/>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9" name="Google Shape;249;g25ae1fbd052_0_128"/>
              <p:cNvGraphicFramePr/>
              <p:nvPr>
                <p:extLst>
                  <p:ext uri="{D42A27DB-BD31-4B8C-83A1-F6EECF244321}">
                    <p14:modId xmlns:p14="http://schemas.microsoft.com/office/powerpoint/2010/main" val="2964202605"/>
                  </p:ext>
                </p:extLst>
              </p:nvPr>
            </p:nvGraphicFramePr>
            <p:xfrm>
              <a:off x="108044" y="862525"/>
              <a:ext cx="8882075" cy="68918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8918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This graph shows the time taken for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200</m:t>
                              </m:r>
                            </m:oMath>
                          </a14:m>
                          <a:r>
                            <a:rPr lang="en-GB" sz="1600" b="0" dirty="0">
                              <a:solidFill>
                                <a:schemeClr val="dk1"/>
                              </a:solidFill>
                              <a:latin typeface="Nunito Sans"/>
                              <a:ea typeface="Nunito Sans"/>
                              <a:cs typeface="Nunito Sans"/>
                              <a:sym typeface="Nunito Sans"/>
                            </a:rPr>
                            <a:t> people to complete a sudoku puzzle.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Use the graph to estimate the interquartile range for the data set: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49" name="Google Shape;249;g25ae1fbd052_0_128"/>
              <p:cNvGraphicFramePr/>
              <p:nvPr>
                <p:extLst>
                  <p:ext uri="{D42A27DB-BD31-4B8C-83A1-F6EECF244321}">
                    <p14:modId xmlns:p14="http://schemas.microsoft.com/office/powerpoint/2010/main" val="2964202605"/>
                  </p:ext>
                </p:extLst>
              </p:nvPr>
            </p:nvGraphicFramePr>
            <p:xfrm>
              <a:off x="108044" y="862525"/>
              <a:ext cx="8882075" cy="68918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8918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754" r="-137" b="-877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8E91969D-A5C9-6BD3-DFE1-15DD8FE9BF23}"/>
              </a:ext>
            </a:extLst>
          </p:cNvPr>
          <p:cNvPicPr>
            <a:picLocks noChangeAspect="1"/>
          </p:cNvPicPr>
          <p:nvPr/>
        </p:nvPicPr>
        <p:blipFill>
          <a:blip r:embed="rId4"/>
          <a:stretch>
            <a:fillRect/>
          </a:stretch>
        </p:blipFill>
        <p:spPr>
          <a:xfrm>
            <a:off x="263572" y="1698172"/>
            <a:ext cx="4235564" cy="2883788"/>
          </a:xfrm>
          <a:prstGeom prst="rect">
            <a:avLst/>
          </a:prstGeom>
        </p:spPr>
      </p:pic>
      <p:sp>
        <p:nvSpPr>
          <p:cNvPr id="2" name="Google Shape;192;g25ae1fbd052_0_78">
            <a:extLst>
              <a:ext uri="{FF2B5EF4-FFF2-40B4-BE49-F238E27FC236}">
                <a16:creationId xmlns:a16="http://schemas.microsoft.com/office/drawing/2014/main" id="{B75B631F-2A55-CF56-DC3B-E34D8C8E7398}"/>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08F1C875-C9BB-0150-FEAB-5AAB0BACE791}"/>
                  </a:ext>
                </a:extLst>
              </p:cNvPr>
              <p:cNvGraphicFramePr/>
              <p:nvPr>
                <p:extLst>
                  <p:ext uri="{D42A27DB-BD31-4B8C-83A1-F6EECF244321}">
                    <p14:modId xmlns:p14="http://schemas.microsoft.com/office/powerpoint/2010/main" val="1425139784"/>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50 </m:t>
                              </m:r>
                              <m:r>
                                <a:rPr lang="en-GB" sz="1600" i="1" dirty="0" smtClean="0">
                                  <a:solidFill>
                                    <a:schemeClr val="dk1"/>
                                  </a:solidFill>
                                  <a:latin typeface="Cambria Math" panose="02040503050406030204" pitchFamily="18" charset="0"/>
                                  <a:ea typeface="Nunito Sans"/>
                                  <a:cs typeface="Nunito Sans"/>
                                  <a:sym typeface="Nunito Sans"/>
                                </a:rPr>
                                <m:t>𝑚𝑖𝑛𝑠</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range</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100 </m:t>
                              </m:r>
                              <m:r>
                                <a:rPr lang="en-GB" sz="1600" i="1" dirty="0" smtClean="0">
                                  <a:solidFill>
                                    <a:schemeClr val="dk1"/>
                                  </a:solidFill>
                                  <a:latin typeface="Cambria Math" panose="02040503050406030204" pitchFamily="18" charset="0"/>
                                  <a:ea typeface="Nunito Sans"/>
                                  <a:cs typeface="Nunito Sans"/>
                                  <a:sym typeface="Nunito Sans"/>
                                </a:rPr>
                                <m:t>𝑚𝑖𝑛𝑠</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axes incorrectly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15 </m:t>
                              </m:r>
                              <m:r>
                                <a:rPr lang="en-GB" sz="1600" i="1" dirty="0" smtClean="0">
                                  <a:solidFill>
                                    <a:srgbClr val="00BC89"/>
                                  </a:solidFill>
                                  <a:latin typeface="Cambria Math" panose="02040503050406030204" pitchFamily="18" charset="0"/>
                                  <a:ea typeface="Nunito Sans"/>
                                  <a:cs typeface="Nunito Sans"/>
                                  <a:sym typeface="Nunito Sans"/>
                                </a:rPr>
                                <m:t>𝑚𝑖𝑛𝑠</m:t>
                              </m:r>
                            </m:oMath>
                          </a14:m>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24 </m:t>
                              </m:r>
                              <m:r>
                                <a:rPr lang="en-GB" sz="1600" i="1" dirty="0" smtClean="0">
                                  <a:solidFill>
                                    <a:srgbClr val="1C1C1C"/>
                                  </a:solidFill>
                                  <a:latin typeface="Cambria Math" panose="02040503050406030204" pitchFamily="18" charset="0"/>
                                  <a:ea typeface="Nunito Sans"/>
                                  <a:cs typeface="Nunito Sans"/>
                                  <a:sym typeface="Nunito Sans"/>
                                </a:rPr>
                                <m:t>𝑚𝑖𝑛𝑠</m:t>
                              </m:r>
                            </m:oMath>
                          </a14:m>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gave the median</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08F1C875-C9BB-0150-FEAB-5AAB0BACE791}"/>
                  </a:ext>
                </a:extLst>
              </p:cNvPr>
              <p:cNvGraphicFramePr/>
              <p:nvPr>
                <p:extLst>
                  <p:ext uri="{D42A27DB-BD31-4B8C-83A1-F6EECF244321}">
                    <p14:modId xmlns:p14="http://schemas.microsoft.com/office/powerpoint/2010/main" val="1425139784"/>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57" name="Google Shape;257;g25ae1fbd052_0_135"/>
              <p:cNvGraphicFramePr/>
              <p:nvPr>
                <p:extLst>
                  <p:ext uri="{D42A27DB-BD31-4B8C-83A1-F6EECF244321}">
                    <p14:modId xmlns:p14="http://schemas.microsoft.com/office/powerpoint/2010/main" val="4130524500"/>
                  </p:ext>
                </p:extLst>
              </p:nvPr>
            </p:nvGraphicFramePr>
            <p:xfrm>
              <a:off x="108044" y="862525"/>
              <a:ext cx="8882075" cy="74945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4945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GB" sz="1600" b="0" dirty="0">
                              <a:solidFill>
                                <a:schemeClr val="dk1"/>
                              </a:solidFill>
                              <a:latin typeface="Nunito"/>
                              <a:ea typeface="Nunito"/>
                              <a:cs typeface="Nunito"/>
                              <a:sym typeface="Nunito"/>
                            </a:rPr>
                            <a:t>This graph shows the scores for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135</m:t>
                              </m:r>
                            </m:oMath>
                          </a14:m>
                          <a:r>
                            <a:rPr lang="en-GB" sz="1600" b="0" dirty="0">
                              <a:solidFill>
                                <a:schemeClr val="dk1"/>
                              </a:solidFill>
                              <a:latin typeface="Nunito"/>
                              <a:ea typeface="Nunito"/>
                              <a:cs typeface="Nunito"/>
                              <a:sym typeface="Nunito"/>
                            </a:rPr>
                            <a:t> year 9 students in their art exam.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Estimate how many students scored at least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165</m:t>
                              </m:r>
                            </m:oMath>
                          </a14:m>
                          <a:r>
                            <a:rPr lang="en-GB" sz="1600" b="0" dirty="0">
                              <a:solidFill>
                                <a:schemeClr val="dk1"/>
                              </a:solidFill>
                              <a:latin typeface="Nunito"/>
                              <a:ea typeface="Nunito"/>
                              <a:cs typeface="Nunito"/>
                              <a:sym typeface="Nunito"/>
                            </a:rPr>
                            <a:t> marks:</a:t>
                          </a:r>
                          <a:r>
                            <a:rPr lang="en-GB" sz="1600" b="0" dirty="0">
                              <a:solidFill>
                                <a:schemeClr val="dk1"/>
                              </a:solidFill>
                              <a:latin typeface="Arial"/>
                              <a:ea typeface="Arial"/>
                              <a:cs typeface="Arial"/>
                              <a:sym typeface="Arial"/>
                            </a:rPr>
                            <a: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57" name="Google Shape;257;g25ae1fbd052_0_135"/>
              <p:cNvGraphicFramePr/>
              <p:nvPr>
                <p:extLst>
                  <p:ext uri="{D42A27DB-BD31-4B8C-83A1-F6EECF244321}">
                    <p14:modId xmlns:p14="http://schemas.microsoft.com/office/powerpoint/2010/main" val="4130524500"/>
                  </p:ext>
                </p:extLst>
              </p:nvPr>
            </p:nvGraphicFramePr>
            <p:xfrm>
              <a:off x="108044" y="862525"/>
              <a:ext cx="8882075" cy="74945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49459">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613" r="-137" b="-1613"/>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42CBF7EE-8FDD-77F4-CEE5-E9AC9CC219C0}"/>
              </a:ext>
            </a:extLst>
          </p:cNvPr>
          <p:cNvPicPr>
            <a:picLocks noChangeAspect="1"/>
          </p:cNvPicPr>
          <p:nvPr/>
        </p:nvPicPr>
        <p:blipFill>
          <a:blip r:embed="rId4"/>
          <a:stretch>
            <a:fillRect/>
          </a:stretch>
        </p:blipFill>
        <p:spPr>
          <a:xfrm>
            <a:off x="332143" y="1864160"/>
            <a:ext cx="4015759" cy="2537529"/>
          </a:xfrm>
          <a:prstGeom prst="rect">
            <a:avLst/>
          </a:prstGeom>
        </p:spPr>
      </p:pic>
      <p:sp>
        <p:nvSpPr>
          <p:cNvPr id="2" name="Google Shape;192;g25ae1fbd052_0_78">
            <a:extLst>
              <a:ext uri="{FF2B5EF4-FFF2-40B4-BE49-F238E27FC236}">
                <a16:creationId xmlns:a16="http://schemas.microsoft.com/office/drawing/2014/main" id="{B72BB271-8E74-E347-A838-66D80CE02F4B}"/>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4" name="Google Shape;242;g25ae1fbd052_0_121">
                <a:extLst>
                  <a:ext uri="{FF2B5EF4-FFF2-40B4-BE49-F238E27FC236}">
                    <a16:creationId xmlns:a16="http://schemas.microsoft.com/office/drawing/2014/main" id="{2B89627C-D6BD-151F-CB22-D05FC6C55F1D}"/>
                  </a:ext>
                </a:extLst>
              </p:cNvPr>
              <p:cNvGraphicFramePr/>
              <p:nvPr>
                <p:extLst>
                  <p:ext uri="{D42A27DB-BD31-4B8C-83A1-F6EECF244321}">
                    <p14:modId xmlns:p14="http://schemas.microsoft.com/office/powerpoint/2010/main" val="175251116"/>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A)</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b="0" i="0" dirty="0" smtClean="0">
                                  <a:solidFill>
                                    <a:schemeClr val="dk1"/>
                                  </a:solidFill>
                                  <a:latin typeface="Cambria Math" panose="02040503050406030204" pitchFamily="18" charset="0"/>
                                  <a:ea typeface="Nunito"/>
                                  <a:cs typeface="Nunito"/>
                                  <a:sym typeface="Nunito"/>
                                </a:rPr>
                                <m:t>1</m:t>
                              </m:r>
                              <m:r>
                                <a:rPr lang="en-US" sz="1600" i="1" dirty="0" smtClean="0">
                                  <a:solidFill>
                                    <a:schemeClr val="dk1"/>
                                  </a:solidFill>
                                  <a:latin typeface="Cambria Math" panose="02040503050406030204" pitchFamily="18" charset="0"/>
                                  <a:ea typeface="Nunito"/>
                                  <a:cs typeface="Nunito"/>
                                  <a:sym typeface="Nunito"/>
                                </a:rPr>
                                <m:t>40</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maximum of scale instead of total </a:t>
                          </a:r>
                          <a:r>
                            <a:rPr lang="en-US" sz="1400" u="none" dirty="0">
                              <a:solidFill>
                                <a:schemeClr val="dk1"/>
                              </a:solidFill>
                              <a:latin typeface="Nunito"/>
                              <a:ea typeface="Nunito"/>
                              <a:cs typeface="Nunito"/>
                              <a:sym typeface="Nunito"/>
                            </a:rPr>
                            <a:t>number of students</a:t>
                          </a:r>
                          <a:endParaRPr lang="en-US"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B)</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dk1"/>
                                  </a:solidFill>
                                  <a:latin typeface="Cambria Math" panose="02040503050406030204" pitchFamily="18" charset="0"/>
                                  <a:ea typeface="Nunito"/>
                                  <a:cs typeface="Nunito"/>
                                  <a:sym typeface="Nunito"/>
                                </a:rPr>
                                <m:t>100 </m:t>
                              </m:r>
                            </m:oMath>
                          </a14:m>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found the cumulative frequency for a score of 165</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a:ea typeface="Nunito"/>
                              <a:cs typeface="Nunito"/>
                              <a:sym typeface="Nunito"/>
                            </a:rPr>
                            <a:t>C)</a:t>
                          </a:r>
                          <a:r>
                            <a:rPr lang="en-US"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4</m:t>
                              </m:r>
                              <m:r>
                                <a:rPr lang="en-US" sz="1600" i="1" dirty="0" smtClean="0">
                                  <a:solidFill>
                                    <a:schemeClr val="dk1"/>
                                  </a:solidFill>
                                  <a:latin typeface="Cambria Math" panose="02040503050406030204" pitchFamily="18" charset="0"/>
                                  <a:ea typeface="Nunito"/>
                                  <a:cs typeface="Nunito"/>
                                  <a:sym typeface="Nunito"/>
                                </a:rPr>
                                <m:t>5</m:t>
                              </m:r>
                            </m:oMath>
                          </a14:m>
                          <a:r>
                            <a:rPr lang="en-US" sz="1600" dirty="0">
                              <a:solidFill>
                                <a:schemeClr val="dk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Student used the horizontal axis to calculate the difference</a:t>
                          </a:r>
                          <a:endParaRPr lang="en-US"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b="0" i="1" u="none" strike="noStrike" cap="none" smtClean="0">
                                  <a:solidFill>
                                    <a:srgbClr val="00BC89"/>
                                  </a:solidFill>
                                  <a:latin typeface="Cambria Math" panose="02040503050406030204" pitchFamily="18" charset="0"/>
                                  <a:ea typeface="Times New Roman"/>
                                  <a:cs typeface="Times New Roman"/>
                                  <a:sym typeface="Times New Roman"/>
                                </a:rPr>
                                <m:t>35</m:t>
                              </m:r>
                            </m:oMath>
                          </a14:m>
                          <a:r>
                            <a:rPr lang="en-GB" sz="1600" dirty="0">
                              <a:solidFill>
                                <a:srgbClr val="00BC89"/>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lang="en-GB"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4" name="Google Shape;242;g25ae1fbd052_0_121">
                <a:extLst>
                  <a:ext uri="{FF2B5EF4-FFF2-40B4-BE49-F238E27FC236}">
                    <a16:creationId xmlns:a16="http://schemas.microsoft.com/office/drawing/2014/main" id="{2B89627C-D6BD-151F-CB22-D05FC6C55F1D}"/>
                  </a:ext>
                </a:extLst>
              </p:cNvPr>
              <p:cNvGraphicFramePr/>
              <p:nvPr>
                <p:extLst>
                  <p:ext uri="{D42A27DB-BD31-4B8C-83A1-F6EECF244321}">
                    <p14:modId xmlns:p14="http://schemas.microsoft.com/office/powerpoint/2010/main" val="175251116"/>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graphicFrame>
        <p:nvGraphicFramePr>
          <p:cNvPr id="265" name="Google Shape;265;g25ae1fbd052_0_142"/>
          <p:cNvGraphicFramePr/>
          <p:nvPr>
            <p:extLst>
              <p:ext uri="{D42A27DB-BD31-4B8C-83A1-F6EECF244321}">
                <p14:modId xmlns:p14="http://schemas.microsoft.com/office/powerpoint/2010/main" val="2032484684"/>
              </p:ext>
            </p:extLst>
          </p:nvPr>
        </p:nvGraphicFramePr>
        <p:xfrm>
          <a:off x="108044" y="862525"/>
          <a:ext cx="8882075" cy="400079"/>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40007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GB" sz="1600" b="0" dirty="0">
                          <a:solidFill>
                            <a:schemeClr val="dk1"/>
                          </a:solidFill>
                          <a:latin typeface="Nunito"/>
                          <a:ea typeface="Nunito"/>
                          <a:cs typeface="Nunito"/>
                          <a:sym typeface="Nunito"/>
                        </a:rPr>
                        <a:t>What tells us that this cumulative frequency curve is incorrect?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D5D3D732-0FCA-63DD-EB79-48FBA30EE584}"/>
              </a:ext>
            </a:extLst>
          </p:cNvPr>
          <p:cNvPicPr>
            <a:picLocks noChangeAspect="1"/>
          </p:cNvPicPr>
          <p:nvPr/>
        </p:nvPicPr>
        <p:blipFill>
          <a:blip r:embed="rId3"/>
          <a:stretch>
            <a:fillRect/>
          </a:stretch>
        </p:blipFill>
        <p:spPr>
          <a:xfrm>
            <a:off x="567663" y="1386950"/>
            <a:ext cx="3370471" cy="3166849"/>
          </a:xfrm>
          <a:prstGeom prst="rect">
            <a:avLst/>
          </a:prstGeom>
        </p:spPr>
      </p:pic>
      <p:sp>
        <p:nvSpPr>
          <p:cNvPr id="2" name="Google Shape;192;g25ae1fbd052_0_78">
            <a:extLst>
              <a:ext uri="{FF2B5EF4-FFF2-40B4-BE49-F238E27FC236}">
                <a16:creationId xmlns:a16="http://schemas.microsoft.com/office/drawing/2014/main" id="{01338FC4-E84E-90DD-4619-C880396CBD9A}"/>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266;g25ae1fbd052_0_142">
                <a:extLst>
                  <a:ext uri="{FF2B5EF4-FFF2-40B4-BE49-F238E27FC236}">
                    <a16:creationId xmlns:a16="http://schemas.microsoft.com/office/drawing/2014/main" id="{F62DF973-5D29-DF1C-523C-5F87EDFE9A96}"/>
                  </a:ext>
                </a:extLst>
              </p:cNvPr>
              <p:cNvGraphicFramePr/>
              <p:nvPr>
                <p:extLst>
                  <p:ext uri="{D42A27DB-BD31-4B8C-83A1-F6EECF244321}">
                    <p14:modId xmlns:p14="http://schemas.microsoft.com/office/powerpoint/2010/main" val="2342796736"/>
                  </p:ext>
                </p:extLst>
              </p:nvPr>
            </p:nvGraphicFramePr>
            <p:xfrm>
              <a:off x="4702378" y="1695050"/>
              <a:ext cx="4179572" cy="2940626"/>
            </p:xfrm>
            <a:graphic>
              <a:graphicData uri="http://schemas.openxmlformats.org/drawingml/2006/table">
                <a:tbl>
                  <a:tblPr>
                    <a:noFill/>
                    <a:tableStyleId>{0D439E82-C408-40FD-AFD4-B8B17811FB50}</a:tableStyleId>
                  </a:tblPr>
                  <a:tblGrid>
                    <a:gridCol w="2089786">
                      <a:extLst>
                        <a:ext uri="{9D8B030D-6E8A-4147-A177-3AD203B41FA5}">
                          <a16:colId xmlns:a16="http://schemas.microsoft.com/office/drawing/2014/main" val="20000"/>
                        </a:ext>
                      </a:extLst>
                    </a:gridCol>
                    <a:gridCol w="2089786">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Curve does not start at zero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The curve can start at the lowest data point, which may not be zero</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Curve has a section with negative gradient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Scales on axes are different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It is often necessary to have different scales for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dirty="0">
                                  <a:solidFill>
                                    <a:schemeClr val="dk1"/>
                                  </a:solidFill>
                                  <a:latin typeface="Cambria Math" panose="02040503050406030204" pitchFamily="18" charset="0"/>
                                  <a:ea typeface="Nunito"/>
                                  <a:cs typeface="Nunito"/>
                                  <a:sym typeface="Nunito"/>
                                </a:rPr>
                                <m:t>−</m:t>
                              </m:r>
                            </m:oMath>
                          </a14:m>
                          <a:r>
                            <a:rPr lang="en-GB" sz="1400" dirty="0">
                              <a:solidFill>
                                <a:schemeClr val="dk1"/>
                              </a:solidFill>
                              <a:latin typeface="Nunito"/>
                              <a:ea typeface="Nunito"/>
                              <a:cs typeface="Nunito"/>
                              <a:sym typeface="Nunito"/>
                            </a:rPr>
                            <a:t> and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𝑦</m:t>
                              </m:r>
                              <m:r>
                                <a:rPr lang="en-GB" sz="1400" i="1" dirty="0">
                                  <a:solidFill>
                                    <a:schemeClr val="dk1"/>
                                  </a:solidFill>
                                  <a:latin typeface="Cambria Math" panose="02040503050406030204" pitchFamily="18" charset="0"/>
                                  <a:ea typeface="Nunito"/>
                                  <a:cs typeface="Nunito"/>
                                  <a:sym typeface="Nunito"/>
                                </a:rPr>
                                <m:t>−</m:t>
                              </m:r>
                            </m:oMath>
                          </a14:m>
                          <a:r>
                            <a:rPr lang="en-GB" sz="1400" dirty="0">
                              <a:solidFill>
                                <a:schemeClr val="dk1"/>
                              </a:solidFill>
                              <a:latin typeface="Nunito"/>
                              <a:ea typeface="Nunito"/>
                              <a:cs typeface="Nunito"/>
                              <a:sym typeface="Nunito"/>
                            </a:rPr>
                            <a:t> axes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No data points plotted </a:t>
                          </a:r>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Although data points are helpful, they are not necessary </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266;g25ae1fbd052_0_142">
                <a:extLst>
                  <a:ext uri="{FF2B5EF4-FFF2-40B4-BE49-F238E27FC236}">
                    <a16:creationId xmlns:a16="http://schemas.microsoft.com/office/drawing/2014/main" id="{F62DF973-5D29-DF1C-523C-5F87EDFE9A96}"/>
                  </a:ext>
                </a:extLst>
              </p:cNvPr>
              <p:cNvGraphicFramePr/>
              <p:nvPr>
                <p:extLst>
                  <p:ext uri="{D42A27DB-BD31-4B8C-83A1-F6EECF244321}">
                    <p14:modId xmlns:p14="http://schemas.microsoft.com/office/powerpoint/2010/main" val="2342796736"/>
                  </p:ext>
                </p:extLst>
              </p:nvPr>
            </p:nvGraphicFramePr>
            <p:xfrm>
              <a:off x="4702378" y="1695050"/>
              <a:ext cx="4179572" cy="2940626"/>
            </p:xfrm>
            <a:graphic>
              <a:graphicData uri="http://schemas.openxmlformats.org/drawingml/2006/table">
                <a:tbl>
                  <a:tblPr>
                    <a:noFill/>
                    <a:tableStyleId>{0D439E82-C408-40FD-AFD4-B8B17811FB50}</a:tableStyleId>
                  </a:tblPr>
                  <a:tblGrid>
                    <a:gridCol w="2089786">
                      <a:extLst>
                        <a:ext uri="{9D8B030D-6E8A-4147-A177-3AD203B41FA5}">
                          <a16:colId xmlns:a16="http://schemas.microsoft.com/office/drawing/2014/main" val="20000"/>
                        </a:ext>
                      </a:extLst>
                    </a:gridCol>
                    <a:gridCol w="2089786">
                      <a:extLst>
                        <a:ext uri="{9D8B030D-6E8A-4147-A177-3AD203B41FA5}">
                          <a16:colId xmlns:a16="http://schemas.microsoft.com/office/drawing/2014/main" val="20001"/>
                        </a:ext>
                      </a:extLst>
                    </a:gridCol>
                  </a:tblGrid>
                  <a:tr h="147031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Curve does not start at zero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The curve can start at the lowest data point, which may not be zero</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a:t>
                          </a:r>
                          <a:r>
                            <a:rPr lang="en-GB" sz="1600" u="none" strike="noStrike" cap="none" dirty="0">
                              <a:solidFill>
                                <a:srgbClr val="00BC89"/>
                              </a:solidFill>
                              <a:latin typeface="Times New Roman"/>
                              <a:ea typeface="Times New Roman"/>
                              <a:cs typeface="Times New Roman"/>
                              <a:sym typeface="Times New Roman"/>
                            </a:rPr>
                            <a:t> </a:t>
                          </a:r>
                          <a:r>
                            <a:rPr lang="en-GB" sz="1600" dirty="0">
                              <a:solidFill>
                                <a:srgbClr val="00BC89"/>
                              </a:solidFill>
                              <a:latin typeface="Nunito"/>
                              <a:ea typeface="Nunito"/>
                              <a:cs typeface="Nunito"/>
                              <a:sym typeface="Nunito"/>
                            </a:rPr>
                            <a:t>Curve has a section with negative gradient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7031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100830" r="-100000" b="-1245"/>
                          </a:stretch>
                        </a:blipFill>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dirty="0">
                              <a:solidFill>
                                <a:schemeClr val="dk1"/>
                              </a:solidFill>
                              <a:latin typeface="Nunito"/>
                              <a:ea typeface="Nunito"/>
                              <a:cs typeface="Nunito"/>
                              <a:sym typeface="Nunito"/>
                            </a:rPr>
                            <a:t>No data points plotted </a:t>
                          </a:r>
                          <a:endParaRPr lang="en-US"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a:ea typeface="Nunito"/>
                              <a:cs typeface="Nunito"/>
                              <a:sym typeface="Nunito"/>
                            </a:rPr>
                            <a:t>Although data points are helpful, they are not necessary </a:t>
                          </a:r>
                          <a:endParaRPr lang="en-US"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3" name="Google Shape;273;g25ae1fbd052_0_149"/>
              <p:cNvGraphicFramePr/>
              <p:nvPr>
                <p:extLst>
                  <p:ext uri="{D42A27DB-BD31-4B8C-83A1-F6EECF244321}">
                    <p14:modId xmlns:p14="http://schemas.microsoft.com/office/powerpoint/2010/main" val="28590746"/>
                  </p:ext>
                </p:extLst>
              </p:nvPr>
            </p:nvGraphicFramePr>
            <p:xfrm>
              <a:off x="108044" y="862525"/>
              <a:ext cx="8882075" cy="70232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02324">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GB" sz="1600" b="0" dirty="0">
                              <a:solidFill>
                                <a:schemeClr val="dk1"/>
                              </a:solidFill>
                              <a:latin typeface="Nunito"/>
                              <a:ea typeface="Nunito"/>
                              <a:cs typeface="Nunito"/>
                              <a:sym typeface="Nunito"/>
                            </a:rPr>
                            <a:t>This graph shows the scores in a physics test for all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120</m:t>
                              </m:r>
                            </m:oMath>
                          </a14:m>
                          <a:r>
                            <a:rPr lang="en-GB" sz="1600" b="0" dirty="0">
                              <a:solidFill>
                                <a:schemeClr val="dk1"/>
                              </a:solidFill>
                              <a:latin typeface="Nunito"/>
                              <a:ea typeface="Nunito"/>
                              <a:cs typeface="Nunito"/>
                              <a:sym typeface="Nunito"/>
                            </a:rPr>
                            <a:t> students in Y9.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Given that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75%</m:t>
                              </m:r>
                            </m:oMath>
                          </a14:m>
                          <a:r>
                            <a:rPr lang="en-GB" sz="1600" b="0" dirty="0">
                              <a:solidFill>
                                <a:schemeClr val="dk1"/>
                              </a:solidFill>
                              <a:latin typeface="Nunito"/>
                              <a:ea typeface="Nunito"/>
                              <a:cs typeface="Nunito"/>
                              <a:sym typeface="Nunito"/>
                            </a:rPr>
                            <a:t> of the students passed the exam, determine the pass mark:</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73" name="Google Shape;273;g25ae1fbd052_0_149"/>
              <p:cNvGraphicFramePr/>
              <p:nvPr>
                <p:extLst>
                  <p:ext uri="{D42A27DB-BD31-4B8C-83A1-F6EECF244321}">
                    <p14:modId xmlns:p14="http://schemas.microsoft.com/office/powerpoint/2010/main" val="28590746"/>
                  </p:ext>
                </p:extLst>
              </p:nvPr>
            </p:nvGraphicFramePr>
            <p:xfrm>
              <a:off x="108044" y="862525"/>
              <a:ext cx="8882075" cy="702324"/>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702324">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724" r="-137" b="-6897"/>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CCC17792-E762-902B-7F54-45A731223BB0}"/>
              </a:ext>
            </a:extLst>
          </p:cNvPr>
          <p:cNvPicPr>
            <a:picLocks noChangeAspect="1"/>
          </p:cNvPicPr>
          <p:nvPr/>
        </p:nvPicPr>
        <p:blipFill>
          <a:blip r:embed="rId4"/>
          <a:stretch>
            <a:fillRect/>
          </a:stretch>
        </p:blipFill>
        <p:spPr>
          <a:xfrm>
            <a:off x="494916" y="1682043"/>
            <a:ext cx="3675304" cy="2951769"/>
          </a:xfrm>
          <a:prstGeom prst="rect">
            <a:avLst/>
          </a:prstGeom>
        </p:spPr>
      </p:pic>
      <p:sp>
        <p:nvSpPr>
          <p:cNvPr id="2" name="Google Shape;192;g25ae1fbd052_0_78">
            <a:extLst>
              <a:ext uri="{FF2B5EF4-FFF2-40B4-BE49-F238E27FC236}">
                <a16:creationId xmlns:a16="http://schemas.microsoft.com/office/drawing/2014/main" id="{27EE32DE-2BD6-2848-97A7-2C5B80D46F23}"/>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242;g25ae1fbd052_0_121">
                <a:extLst>
                  <a:ext uri="{FF2B5EF4-FFF2-40B4-BE49-F238E27FC236}">
                    <a16:creationId xmlns:a16="http://schemas.microsoft.com/office/drawing/2014/main" id="{8FCCAFB3-32F2-3F27-019A-E474DDD3DB01}"/>
                  </a:ext>
                </a:extLst>
              </p:cNvPr>
              <p:cNvGraphicFramePr/>
              <p:nvPr>
                <p:extLst>
                  <p:ext uri="{D42A27DB-BD31-4B8C-83A1-F6EECF244321}">
                    <p14:modId xmlns:p14="http://schemas.microsoft.com/office/powerpoint/2010/main" val="2334532561"/>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76</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vertical axis in the wrong direction</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89</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found the cumulative frequency for a test score of </a:t>
                          </a:r>
                          <a14:m>
                            <m:oMath xmlns:m="http://schemas.openxmlformats.org/officeDocument/2006/math">
                              <m:r>
                                <a:rPr lang="en-GB" sz="1400" i="1" dirty="0" smtClean="0">
                                  <a:solidFill>
                                    <a:schemeClr val="dk1"/>
                                  </a:solidFill>
                                  <a:latin typeface="Cambria Math" panose="02040503050406030204" pitchFamily="18" charset="0"/>
                                  <a:ea typeface="Nunito"/>
                                  <a:cs typeface="Nunito"/>
                                  <a:sym typeface="Nunito"/>
                                </a:rPr>
                                <m:t>75</m:t>
                              </m:r>
                            </m:oMath>
                          </a14:m>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48</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8</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wrong axis variable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42;g25ae1fbd052_0_121">
                <a:extLst>
                  <a:ext uri="{FF2B5EF4-FFF2-40B4-BE49-F238E27FC236}">
                    <a16:creationId xmlns:a16="http://schemas.microsoft.com/office/drawing/2014/main" id="{8FCCAFB3-32F2-3F27-019A-E474DDD3DB01}"/>
                  </a:ext>
                </a:extLst>
              </p:cNvPr>
              <p:cNvGraphicFramePr/>
              <p:nvPr>
                <p:extLst>
                  <p:ext uri="{D42A27DB-BD31-4B8C-83A1-F6EECF244321}">
                    <p14:modId xmlns:p14="http://schemas.microsoft.com/office/powerpoint/2010/main" val="2334532561"/>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6"/>
            <a:ext cx="8468691" cy="3143133"/>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a:t>
            </a:r>
            <a:r>
              <a:rPr lang="en-GB" sz="1200" b="0" i="0" u="none" strike="noStrike" cap="none" dirty="0">
                <a:solidFill>
                  <a:srgbClr val="1C1C1C"/>
                </a:solidFill>
                <a:latin typeface="Nunito Sans"/>
                <a:ea typeface="Nunito Sans"/>
                <a:cs typeface="Nunito Sans"/>
                <a:sym typeface="Nunito Sans"/>
              </a:rPr>
              <a:t>0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cumulative frequency</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Adding cumulative frequencies</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Adding the current and previous frequency only to get the cumulative frequency</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Incorrect starting value on the cumulative frequency curves</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Negative gradient on a cumulative frequency curve</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25ae1fbd052_0_78"/>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93" name="Google Shape;193;g25ae1fbd052_0_78"/>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3376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This is a grouped frequency table for the lengths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82</m:t>
                              </m:r>
                            </m:oMath>
                          </a14:m>
                          <a:r>
                            <a:rPr lang="en-GB" sz="1600" b="0" dirty="0">
                              <a:solidFill>
                                <a:schemeClr val="dk1"/>
                              </a:solidFill>
                              <a:latin typeface="Nunito Sans"/>
                              <a:ea typeface="Nunito Sans"/>
                              <a:cs typeface="Nunito Sans"/>
                              <a:sym typeface="Nunito Sans"/>
                            </a:rPr>
                            <a:t> pieces of rope.</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Calculate the missing cumulative frequency: </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93" name="Google Shape;193;g25ae1fbd052_0_78"/>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4" name="Google Shape;194;g25ae1fbd052_0_78"/>
              <p:cNvGraphicFramePr/>
              <p:nvPr>
                <p:extLst>
                  <p:ext uri="{D42A27DB-BD31-4B8C-83A1-F6EECF244321}">
                    <p14:modId xmlns:p14="http://schemas.microsoft.com/office/powerpoint/2010/main" val="1430518026"/>
                  </p:ext>
                </p:extLst>
              </p:nvPr>
            </p:nvGraphicFramePr>
            <p:xfrm>
              <a:off x="212825" y="2887668"/>
              <a:ext cx="8718350" cy="1889066"/>
            </p:xfrm>
            <a:graphic>
              <a:graphicData uri="http://schemas.openxmlformats.org/drawingml/2006/table">
                <a:tbl>
                  <a:tblPr>
                    <a:noFill/>
                    <a:tableStyleId>{0D439E82-C408-40FD-AFD4-B8B17811FB50}</a:tableStyleId>
                  </a:tblPr>
                  <a:tblGrid>
                    <a:gridCol w="4359175">
                      <a:extLst>
                        <a:ext uri="{9D8B030D-6E8A-4147-A177-3AD203B41FA5}">
                          <a16:colId xmlns:a16="http://schemas.microsoft.com/office/drawing/2014/main" val="20000"/>
                        </a:ext>
                      </a:extLst>
                    </a:gridCol>
                    <a:gridCol w="4359175">
                      <a:extLst>
                        <a:ext uri="{9D8B030D-6E8A-4147-A177-3AD203B41FA5}">
                          <a16:colId xmlns:a16="http://schemas.microsoft.com/office/drawing/2014/main" val="20001"/>
                        </a:ext>
                      </a:extLst>
                    </a:gridCol>
                  </a:tblGrid>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50 </m:t>
                              </m:r>
                              <m:r>
                                <a:rPr lang="en-GB" sz="1600" i="1" dirty="0">
                                  <a:solidFill>
                                    <a:schemeClr val="tx1"/>
                                  </a:solidFill>
                                  <a:latin typeface="Cambria Math" panose="02040503050406030204" pitchFamily="18" charset="0"/>
                                  <a:ea typeface="Times New Roman"/>
                                  <a:cs typeface="Times New Roman"/>
                                  <a:sym typeface="Times New Roman"/>
                                </a:rPr>
                                <m:t>𝑚</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28 </m:t>
                              </m:r>
                              <m:r>
                                <a:rPr lang="en-GB" sz="1600" i="1" dirty="0">
                                  <a:solidFill>
                                    <a:schemeClr val="tx1"/>
                                  </a:solidFill>
                                  <a:latin typeface="Cambria Math" panose="02040503050406030204" pitchFamily="18" charset="0"/>
                                  <a:ea typeface="Times New Roman"/>
                                  <a:cs typeface="Times New Roman"/>
                                  <a:sym typeface="Times New Roman"/>
                                </a:rPr>
                                <m:t>𝑚</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4453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65 </m:t>
                              </m:r>
                              <m:r>
                                <a:rPr lang="en-GB" sz="1600" i="1" dirty="0">
                                  <a:solidFill>
                                    <a:schemeClr val="tx1"/>
                                  </a:solidFill>
                                  <a:latin typeface="Cambria Math" panose="02040503050406030204" pitchFamily="18" charset="0"/>
                                  <a:ea typeface="Times New Roman"/>
                                  <a:cs typeface="Times New Roman"/>
                                  <a:sym typeface="Times New Roman"/>
                                </a:rPr>
                                <m:t>𝑚</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45 </m:t>
                              </m:r>
                              <m:r>
                                <a:rPr lang="en-GB" sz="1600" i="1" dirty="0">
                                  <a:solidFill>
                                    <a:schemeClr val="tx1"/>
                                  </a:solidFill>
                                  <a:latin typeface="Cambria Math" panose="02040503050406030204" pitchFamily="18" charset="0"/>
                                  <a:ea typeface="Times New Roman"/>
                                  <a:cs typeface="Times New Roman"/>
                                  <a:sym typeface="Times New Roman"/>
                                </a:rPr>
                                <m:t>𝑚</m:t>
                              </m:r>
                            </m:oMath>
                          </a14:m>
                          <a:endParaRPr lang="en-GB"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6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94" name="Google Shape;194;g25ae1fbd052_0_78"/>
              <p:cNvGraphicFramePr/>
              <p:nvPr>
                <p:extLst>
                  <p:ext uri="{D42A27DB-BD31-4B8C-83A1-F6EECF244321}">
                    <p14:modId xmlns:p14="http://schemas.microsoft.com/office/powerpoint/2010/main" val="1430518026"/>
                  </p:ext>
                </p:extLst>
              </p:nvPr>
            </p:nvGraphicFramePr>
            <p:xfrm>
              <a:off x="212825" y="2887668"/>
              <a:ext cx="8718350" cy="1889066"/>
            </p:xfrm>
            <a:graphic>
              <a:graphicData uri="http://schemas.openxmlformats.org/drawingml/2006/table">
                <a:tbl>
                  <a:tblPr>
                    <a:noFill/>
                    <a:tableStyleId>{0D439E82-C408-40FD-AFD4-B8B17811FB50}</a:tableStyleId>
                  </a:tblPr>
                  <a:tblGrid>
                    <a:gridCol w="4359175">
                      <a:extLst>
                        <a:ext uri="{9D8B030D-6E8A-4147-A177-3AD203B41FA5}">
                          <a16:colId xmlns:a16="http://schemas.microsoft.com/office/drawing/2014/main" val="20000"/>
                        </a:ext>
                      </a:extLst>
                    </a:gridCol>
                    <a:gridCol w="4359175">
                      <a:extLst>
                        <a:ext uri="{9D8B030D-6E8A-4147-A177-3AD203B41FA5}">
                          <a16:colId xmlns:a16="http://schemas.microsoft.com/office/drawing/2014/main" val="20001"/>
                        </a:ext>
                      </a:extLst>
                    </a:gridCol>
                  </a:tblGrid>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t="-641" r="-100140" b="-10064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000" t="-641" r="-140" b="-100641"/>
                          </a:stretch>
                        </a:blipFill>
                      </a:tcPr>
                    </a:tc>
                    <a:extLst>
                      <a:ext uri="{0D108BD9-81ED-4DB2-BD59-A6C34878D82A}">
                        <a16:rowId xmlns:a16="http://schemas.microsoft.com/office/drawing/2014/main" val="10000"/>
                      </a:ext>
                    </a:extLst>
                  </a:tr>
                  <a:tr h="94453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t="-101290" r="-100140" b="-129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000" t="-101290" r="-140" b="-1290"/>
                          </a:stretch>
                        </a:blipFill>
                      </a:tcPr>
                    </a:tc>
                    <a:extLst>
                      <a:ext uri="{0D108BD9-81ED-4DB2-BD59-A6C34878D82A}">
                        <a16:rowId xmlns:a16="http://schemas.microsoft.com/office/drawing/2014/main" val="10001"/>
                      </a:ext>
                    </a:extLst>
                  </a:tr>
                </a:tbl>
              </a:graphicData>
            </a:graphic>
          </p:graphicFrame>
        </mc:Fallback>
      </mc:AlternateContent>
      <p:pic>
        <p:nvPicPr>
          <p:cNvPr id="3" name="Picture 2">
            <a:extLst>
              <a:ext uri="{FF2B5EF4-FFF2-40B4-BE49-F238E27FC236}">
                <a16:creationId xmlns:a16="http://schemas.microsoft.com/office/drawing/2014/main" id="{2F06D6EB-7C5C-56FB-821E-B4971418B027}"/>
              </a:ext>
            </a:extLst>
          </p:cNvPr>
          <p:cNvPicPr>
            <a:picLocks noChangeAspect="1"/>
          </p:cNvPicPr>
          <p:nvPr/>
        </p:nvPicPr>
        <p:blipFill>
          <a:blip r:embed="rId5"/>
          <a:stretch>
            <a:fillRect/>
          </a:stretch>
        </p:blipFill>
        <p:spPr>
          <a:xfrm>
            <a:off x="2513570" y="1569639"/>
            <a:ext cx="4116860" cy="1211377"/>
          </a:xfrm>
          <a:prstGeom prst="rect">
            <a:avLst/>
          </a:prstGeom>
        </p:spPr>
      </p:pic>
    </p:spTree>
    <p:extLst>
      <p:ext uri="{BB962C8B-B14F-4D97-AF65-F5344CB8AC3E}">
        <p14:creationId xmlns:p14="http://schemas.microsoft.com/office/powerpoint/2010/main" val="2670906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3" name="Picture 2">
            <a:extLst>
              <a:ext uri="{FF2B5EF4-FFF2-40B4-BE49-F238E27FC236}">
                <a16:creationId xmlns:a16="http://schemas.microsoft.com/office/drawing/2014/main" id="{5E3848A5-7733-2346-88F7-57C79A92B7A8}"/>
              </a:ext>
            </a:extLst>
          </p:cNvPr>
          <p:cNvPicPr>
            <a:picLocks noChangeAspect="1"/>
          </p:cNvPicPr>
          <p:nvPr/>
        </p:nvPicPr>
        <p:blipFill>
          <a:blip r:embed="rId3"/>
          <a:stretch>
            <a:fillRect/>
          </a:stretch>
        </p:blipFill>
        <p:spPr>
          <a:xfrm>
            <a:off x="169850" y="2133487"/>
            <a:ext cx="4376559" cy="1544383"/>
          </a:xfrm>
          <a:prstGeom prst="rect">
            <a:avLst/>
          </a:prstGeom>
        </p:spPr>
      </p:pic>
      <mc:AlternateContent xmlns:mc="http://schemas.openxmlformats.org/markup-compatibility/2006" xmlns:a14="http://schemas.microsoft.com/office/drawing/2010/main">
        <mc:Choice Requires="a14">
          <p:graphicFrame>
            <p:nvGraphicFramePr>
              <p:cNvPr id="2" name="Google Shape;193;g25ae1fbd052_0_78">
                <a:extLst>
                  <a:ext uri="{FF2B5EF4-FFF2-40B4-BE49-F238E27FC236}">
                    <a16:creationId xmlns:a16="http://schemas.microsoft.com/office/drawing/2014/main" id="{AD9EB7A6-E494-6A34-1459-A0191F0AA293}"/>
                  </a:ext>
                </a:extLst>
              </p:cNvPr>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33766">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Sans"/>
                              <a:ea typeface="Nunito Sans"/>
                              <a:cs typeface="Nunito Sans"/>
                              <a:sym typeface="Nunito Sans"/>
                            </a:rPr>
                            <a:t>This is a grouped frequency table for the heights, in centimetres, of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90</m:t>
                              </m:r>
                            </m:oMath>
                          </a14:m>
                          <a:r>
                            <a:rPr lang="en-US" sz="1600" b="0" dirty="0">
                              <a:solidFill>
                                <a:schemeClr val="dk1"/>
                              </a:solidFill>
                              <a:latin typeface="Nunito Sans"/>
                              <a:ea typeface="Nunito Sans"/>
                              <a:cs typeface="Nunito Sans"/>
                              <a:sym typeface="Nunito Sans"/>
                            </a:rPr>
                            <a:t> sunflowers.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Calculate the missing frequency: </a:t>
                          </a:r>
                          <a:endParaRPr lang="en-US"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93;g25ae1fbd052_0_78">
                <a:extLst>
                  <a:ext uri="{FF2B5EF4-FFF2-40B4-BE49-F238E27FC236}">
                    <a16:creationId xmlns:a16="http://schemas.microsoft.com/office/drawing/2014/main" id="{AD9EB7A6-E494-6A34-1459-A0191F0AA293}"/>
                  </a:ext>
                </a:extLst>
              </p:cNvPr>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1802" r="-137" b="-1171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Google Shape;202;g25ae1fbd052_0_85">
                <a:extLst>
                  <a:ext uri="{FF2B5EF4-FFF2-40B4-BE49-F238E27FC236}">
                    <a16:creationId xmlns:a16="http://schemas.microsoft.com/office/drawing/2014/main" id="{2FECA5F1-1F1C-4A38-E623-42456242A3B2}"/>
                  </a:ext>
                </a:extLst>
              </p:cNvPr>
              <p:cNvGraphicFramePr/>
              <p:nvPr>
                <p:extLst>
                  <p:ext uri="{D42A27DB-BD31-4B8C-83A1-F6EECF244321}">
                    <p14:modId xmlns:p14="http://schemas.microsoft.com/office/powerpoint/2010/main" val="2694738460"/>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18 </m:t>
                              </m:r>
                              <m:r>
                                <a:rPr lang="en-GB" sz="1600" i="1" dirty="0">
                                  <a:solidFill>
                                    <a:schemeClr val="tx1"/>
                                  </a:solidFill>
                                  <a:latin typeface="Cambria Math" panose="02040503050406030204" pitchFamily="18" charset="0"/>
                                  <a:ea typeface="Times New Roman"/>
                                  <a:cs typeface="Times New Roman"/>
                                  <a:sym typeface="Times New Roman"/>
                                </a:rPr>
                                <m:t>𝑐𝑚</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54 </m:t>
                              </m:r>
                              <m:r>
                                <a:rPr lang="en-GB" sz="1600" i="1" dirty="0">
                                  <a:solidFill>
                                    <a:schemeClr val="tx1"/>
                                  </a:solidFill>
                                  <a:latin typeface="Cambria Math" panose="02040503050406030204" pitchFamily="18" charset="0"/>
                                  <a:ea typeface="Times New Roman"/>
                                  <a:cs typeface="Times New Roman"/>
                                  <a:sym typeface="Times New Roman"/>
                                </a:rPr>
                                <m:t>𝑐𝑚</m:t>
                              </m:r>
                            </m:oMath>
                          </a14:m>
                          <a:endParaRPr lang="en-GB" sz="1600" i="1" dirty="0">
                            <a:solidFill>
                              <a:schemeClr val="tx1"/>
                            </a:solidFill>
                            <a:latin typeface="Nunito"/>
                            <a:ea typeface="Times New Roman"/>
                            <a:cs typeface="Times New Roman"/>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6 </m:t>
                              </m:r>
                              <m:r>
                                <a:rPr lang="en-GB" sz="1600" i="1" dirty="0">
                                  <a:solidFill>
                                    <a:schemeClr val="tx1"/>
                                  </a:solidFill>
                                  <a:latin typeface="Cambria Math" panose="02040503050406030204" pitchFamily="18" charset="0"/>
                                  <a:ea typeface="Times New Roman"/>
                                  <a:cs typeface="Times New Roman"/>
                                  <a:sym typeface="Times New Roman"/>
                                </a:rPr>
                                <m:t>𝑐𝑚</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24 </m:t>
                              </m:r>
                              <m:r>
                                <a:rPr lang="en-GB" sz="1600" i="1" dirty="0">
                                  <a:solidFill>
                                    <a:schemeClr val="tx1"/>
                                  </a:solidFill>
                                  <a:latin typeface="Cambria Math" panose="02040503050406030204" pitchFamily="18" charset="0"/>
                                  <a:ea typeface="Times New Roman"/>
                                  <a:cs typeface="Times New Roman"/>
                                  <a:sym typeface="Times New Roman"/>
                                </a:rPr>
                                <m:t>𝑐𝑚</m:t>
                              </m:r>
                            </m:oMath>
                          </a14:m>
                          <a:endParaRPr lang="en-US" sz="1600" i="1" dirty="0">
                            <a:solidFill>
                              <a:schemeClr val="tx1"/>
                            </a:solidFill>
                            <a:latin typeface="Nunito"/>
                            <a:ea typeface="Times New Roman"/>
                            <a:cs typeface="Times New Roman"/>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202;g25ae1fbd052_0_85">
                <a:extLst>
                  <a:ext uri="{FF2B5EF4-FFF2-40B4-BE49-F238E27FC236}">
                    <a16:creationId xmlns:a16="http://schemas.microsoft.com/office/drawing/2014/main" id="{2FECA5F1-1F1C-4A38-E623-42456242A3B2}"/>
                  </a:ext>
                </a:extLst>
              </p:cNvPr>
              <p:cNvGraphicFramePr/>
              <p:nvPr>
                <p:extLst>
                  <p:ext uri="{D42A27DB-BD31-4B8C-83A1-F6EECF244321}">
                    <p14:modId xmlns:p14="http://schemas.microsoft.com/office/powerpoint/2010/main" val="2694738460"/>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sp>
        <p:nvSpPr>
          <p:cNvPr id="6" name="Google Shape;192;g25ae1fbd052_0_78">
            <a:extLst>
              <a:ext uri="{FF2B5EF4-FFF2-40B4-BE49-F238E27FC236}">
                <a16:creationId xmlns:a16="http://schemas.microsoft.com/office/drawing/2014/main" id="{DF8AEAAE-479F-6FE6-061B-C1AE9E0135A6}"/>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87365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09" name="Google Shape;209;g25ae1fbd052_0_92"/>
              <p:cNvGraphicFramePr/>
              <p:nvPr>
                <p:extLst>
                  <p:ext uri="{D42A27DB-BD31-4B8C-83A1-F6EECF244321}">
                    <p14:modId xmlns:p14="http://schemas.microsoft.com/office/powerpoint/2010/main" val="1045527845"/>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47213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This is a grouped frequency table for the masses, in kilograms,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180</m:t>
                              </m:r>
                            </m:oMath>
                          </a14:m>
                          <a:r>
                            <a:rPr lang="en-GB" sz="1600" b="0" dirty="0">
                              <a:solidFill>
                                <a:schemeClr val="dk1"/>
                              </a:solidFill>
                              <a:latin typeface="Nunito Sans"/>
                              <a:ea typeface="Nunito Sans"/>
                              <a:cs typeface="Nunito Sans"/>
                              <a:sym typeface="Nunito Sans"/>
                            </a:rPr>
                            <a:t> children at a junior </a:t>
                          </a:r>
                          <a:endParaRPr sz="1600" b="0" dirty="0">
                            <a:solidFill>
                              <a:schemeClr val="dk1"/>
                            </a:solidFill>
                            <a:latin typeface="Nunito Sans"/>
                            <a:ea typeface="Nunito Sans"/>
                            <a:cs typeface="Nunito Sans"/>
                            <a:sym typeface="Nunito Sans"/>
                          </a:endParaRP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     school. Determine the value of the highlighted cell:</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09" name="Google Shape;209;g25ae1fbd052_0_92"/>
              <p:cNvGraphicFramePr/>
              <p:nvPr>
                <p:extLst>
                  <p:ext uri="{D42A27DB-BD31-4B8C-83A1-F6EECF244321}">
                    <p14:modId xmlns:p14="http://schemas.microsoft.com/office/powerpoint/2010/main" val="1045527845"/>
                  </p:ext>
                </p:extLst>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68B6FBD0-B9B7-45E4-7F97-1DA1F02891AB}"/>
              </a:ext>
            </a:extLst>
          </p:cNvPr>
          <p:cNvPicPr>
            <a:picLocks noChangeAspect="1"/>
          </p:cNvPicPr>
          <p:nvPr/>
        </p:nvPicPr>
        <p:blipFill>
          <a:blip r:embed="rId4"/>
          <a:stretch>
            <a:fillRect/>
          </a:stretch>
        </p:blipFill>
        <p:spPr>
          <a:xfrm>
            <a:off x="259522" y="2145270"/>
            <a:ext cx="4151984" cy="1465136"/>
          </a:xfrm>
          <a:prstGeom prst="rect">
            <a:avLst/>
          </a:prstGeom>
        </p:spPr>
      </p:pic>
      <mc:AlternateContent xmlns:mc="http://schemas.openxmlformats.org/markup-compatibility/2006" xmlns:a14="http://schemas.microsoft.com/office/drawing/2010/main">
        <mc:Choice Requires="a14">
          <p:graphicFrame>
            <p:nvGraphicFramePr>
              <p:cNvPr id="4" name="Google Shape;210;g25ae1fbd052_0_92">
                <a:extLst>
                  <a:ext uri="{FF2B5EF4-FFF2-40B4-BE49-F238E27FC236}">
                    <a16:creationId xmlns:a16="http://schemas.microsoft.com/office/drawing/2014/main" id="{43B702CD-77A2-2579-BE6C-03B9A3A9CDF5}"/>
                  </a:ext>
                </a:extLst>
              </p:cNvPr>
              <p:cNvGraphicFramePr/>
              <p:nvPr>
                <p:extLst>
                  <p:ext uri="{D42A27DB-BD31-4B8C-83A1-F6EECF244321}">
                    <p14:modId xmlns:p14="http://schemas.microsoft.com/office/powerpoint/2010/main" val="454343296"/>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127 </m:t>
                              </m:r>
                              <m:r>
                                <a:rPr lang="en-GB" sz="1600" i="1" dirty="0">
                                  <a:solidFill>
                                    <a:schemeClr val="tx1"/>
                                  </a:solidFill>
                                  <a:latin typeface="Cambria Math" panose="02040503050406030204" pitchFamily="18" charset="0"/>
                                  <a:ea typeface="Times New Roman"/>
                                  <a:cs typeface="Times New Roman"/>
                                  <a:sym typeface="Times New Roman"/>
                                </a:rPr>
                                <m:t>𝑘𝑔</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129 </m:t>
                              </m:r>
                              <m:r>
                                <a:rPr lang="en-GB" sz="1600" i="1" dirty="0">
                                  <a:solidFill>
                                    <a:schemeClr val="tx1"/>
                                  </a:solidFill>
                                  <a:latin typeface="Cambria Math" panose="02040503050406030204" pitchFamily="18" charset="0"/>
                                  <a:ea typeface="Times New Roman"/>
                                  <a:cs typeface="Times New Roman"/>
                                  <a:sym typeface="Times New Roman"/>
                                </a:rPr>
                                <m:t>𝑘𝑔</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97 </m:t>
                              </m:r>
                              <m:r>
                                <a:rPr lang="en-GB" sz="1600" i="1" dirty="0">
                                  <a:solidFill>
                                    <a:schemeClr val="tx1"/>
                                  </a:solidFill>
                                  <a:latin typeface="Cambria Math" panose="02040503050406030204" pitchFamily="18" charset="0"/>
                                  <a:ea typeface="Times New Roman"/>
                                  <a:cs typeface="Times New Roman"/>
                                  <a:sym typeface="Times New Roman"/>
                                </a:rPr>
                                <m:t>𝑘𝑔</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83 </m:t>
                              </m:r>
                              <m:r>
                                <a:rPr lang="en-GB" sz="1600" i="1" dirty="0">
                                  <a:solidFill>
                                    <a:schemeClr val="tx1"/>
                                  </a:solidFill>
                                  <a:latin typeface="Cambria Math" panose="02040503050406030204" pitchFamily="18" charset="0"/>
                                  <a:ea typeface="Times New Roman"/>
                                  <a:cs typeface="Times New Roman"/>
                                  <a:sym typeface="Times New Roman"/>
                                </a:rPr>
                                <m:t>𝑘𝑔</m:t>
                              </m:r>
                            </m:oMath>
                          </a14:m>
                          <a:endParaRPr lang="en-GB" sz="1600" i="1"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210;g25ae1fbd052_0_92">
                <a:extLst>
                  <a:ext uri="{FF2B5EF4-FFF2-40B4-BE49-F238E27FC236}">
                    <a16:creationId xmlns:a16="http://schemas.microsoft.com/office/drawing/2014/main" id="{43B702CD-77A2-2579-BE6C-03B9A3A9CDF5}"/>
                  </a:ext>
                </a:extLst>
              </p:cNvPr>
              <p:cNvGraphicFramePr/>
              <p:nvPr>
                <p:extLst>
                  <p:ext uri="{D42A27DB-BD31-4B8C-83A1-F6EECF244321}">
                    <p14:modId xmlns:p14="http://schemas.microsoft.com/office/powerpoint/2010/main" val="454343296"/>
                  </p:ext>
                </p:extLst>
              </p:nvPr>
            </p:nvGraphicFramePr>
            <p:xfrm>
              <a:off x="4702378" y="1698172"/>
              <a:ext cx="4182100" cy="2935640"/>
            </p:xfrm>
            <a:graphic>
              <a:graphicData uri="http://schemas.openxmlformats.org/drawingml/2006/table">
                <a:tbl>
                  <a:tblPr>
                    <a:noFill/>
                    <a:tableStyleId>{0D439E82-C408-40FD-AFD4-B8B17811FB50}</a:tableStyleId>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413" r="-100000"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413" r="-292"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1" t="-100830" r="-100000"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583" t="-100830" r="-292" b="-415"/>
                          </a:stretch>
                        </a:blipFill>
                      </a:tcPr>
                    </a:tc>
                    <a:extLst>
                      <a:ext uri="{0D108BD9-81ED-4DB2-BD59-A6C34878D82A}">
                        <a16:rowId xmlns:a16="http://schemas.microsoft.com/office/drawing/2014/main" val="10001"/>
                      </a:ext>
                    </a:extLst>
                  </a:tr>
                </a:tbl>
              </a:graphicData>
            </a:graphic>
          </p:graphicFrame>
        </mc:Fallback>
      </mc:AlternateContent>
      <p:sp>
        <p:nvSpPr>
          <p:cNvPr id="5" name="Google Shape;192;g25ae1fbd052_0_78">
            <a:extLst>
              <a:ext uri="{FF2B5EF4-FFF2-40B4-BE49-F238E27FC236}">
                <a16:creationId xmlns:a16="http://schemas.microsoft.com/office/drawing/2014/main" id="{53FD914B-AEEB-EA53-D799-21F42EF1A2AA}"/>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3472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graphicFrame>
        <p:nvGraphicFramePr>
          <p:cNvPr id="217" name="Google Shape;217;g25ae1fbd052_0_99"/>
          <p:cNvGraphicFramePr/>
          <p:nvPr/>
        </p:nvGraphicFramePr>
        <p:xfrm>
          <a:off x="108046" y="862525"/>
          <a:ext cx="3646536" cy="1767850"/>
        </p:xfrm>
        <a:graphic>
          <a:graphicData uri="http://schemas.openxmlformats.org/drawingml/2006/table">
            <a:tbl>
              <a:tblPr firstRow="1" bandRow="1">
                <a:noFill/>
                <a:tableStyleId>{7B8CA1BB-141D-4791-82E2-9B89AD5EB104}</a:tableStyleId>
              </a:tblPr>
              <a:tblGrid>
                <a:gridCol w="3646536">
                  <a:extLst>
                    <a:ext uri="{9D8B030D-6E8A-4147-A177-3AD203B41FA5}">
                      <a16:colId xmlns:a16="http://schemas.microsoft.com/office/drawing/2014/main" val="20000"/>
                    </a:ext>
                  </a:extLst>
                </a:gridCol>
              </a:tblGrid>
              <a:tr h="5598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GB" sz="1600" b="0" dirty="0">
                          <a:solidFill>
                            <a:schemeClr val="dk1"/>
                          </a:solidFill>
                          <a:latin typeface="Nunito"/>
                          <a:ea typeface="Nunito"/>
                          <a:cs typeface="Nunito"/>
                          <a:sym typeface="Nunito"/>
                        </a:rPr>
                        <a:t>This grouped frequency table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shows the time taken for the students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in Y8 to get to school on Monday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morning. Which cumulative frequency </a:t>
                      </a: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graph represents the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218" name="Google Shape;218;g25ae1fbd052_0_99"/>
          <p:cNvGraphicFramePr/>
          <p:nvPr>
            <p:extLst>
              <p:ext uri="{D42A27DB-BD31-4B8C-83A1-F6EECF244321}">
                <p14:modId xmlns:p14="http://schemas.microsoft.com/office/powerpoint/2010/main" val="3160860363"/>
              </p:ext>
            </p:extLst>
          </p:nvPr>
        </p:nvGraphicFramePr>
        <p:xfrm>
          <a:off x="3899391" y="877456"/>
          <a:ext cx="4985088" cy="3682468"/>
        </p:xfrm>
        <a:graphic>
          <a:graphicData uri="http://schemas.openxmlformats.org/drawingml/2006/table">
            <a:tbl>
              <a:tblPr>
                <a:noFill/>
                <a:tableStyleId>{0D439E82-C408-40FD-AFD4-B8B17811FB50}</a:tableStyleId>
              </a:tblPr>
              <a:tblGrid>
                <a:gridCol w="2492544">
                  <a:extLst>
                    <a:ext uri="{9D8B030D-6E8A-4147-A177-3AD203B41FA5}">
                      <a16:colId xmlns:a16="http://schemas.microsoft.com/office/drawing/2014/main" val="20000"/>
                    </a:ext>
                  </a:extLst>
                </a:gridCol>
                <a:gridCol w="2492544">
                  <a:extLst>
                    <a:ext uri="{9D8B030D-6E8A-4147-A177-3AD203B41FA5}">
                      <a16:colId xmlns:a16="http://schemas.microsoft.com/office/drawing/2014/main" val="20001"/>
                    </a:ext>
                  </a:extLst>
                </a:gridCol>
              </a:tblGrid>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4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3" name="Picture 2">
            <a:extLst>
              <a:ext uri="{FF2B5EF4-FFF2-40B4-BE49-F238E27FC236}">
                <a16:creationId xmlns:a16="http://schemas.microsoft.com/office/drawing/2014/main" id="{33ABFB48-1590-26ED-253A-5F38F02412CD}"/>
              </a:ext>
            </a:extLst>
          </p:cNvPr>
          <p:cNvPicPr>
            <a:picLocks noChangeAspect="1"/>
          </p:cNvPicPr>
          <p:nvPr/>
        </p:nvPicPr>
        <p:blipFill>
          <a:blip r:embed="rId3"/>
          <a:stretch>
            <a:fillRect/>
          </a:stretch>
        </p:blipFill>
        <p:spPr>
          <a:xfrm>
            <a:off x="386905" y="2911869"/>
            <a:ext cx="2968929" cy="1568027"/>
          </a:xfrm>
          <a:prstGeom prst="rect">
            <a:avLst/>
          </a:prstGeom>
        </p:spPr>
      </p:pic>
      <p:pic>
        <p:nvPicPr>
          <p:cNvPr id="5" name="Picture 4">
            <a:extLst>
              <a:ext uri="{FF2B5EF4-FFF2-40B4-BE49-F238E27FC236}">
                <a16:creationId xmlns:a16="http://schemas.microsoft.com/office/drawing/2014/main" id="{F4069026-7EA0-0F1B-24FB-4768C479B5E0}"/>
              </a:ext>
            </a:extLst>
          </p:cNvPr>
          <p:cNvPicPr>
            <a:picLocks noChangeAspect="1"/>
          </p:cNvPicPr>
          <p:nvPr/>
        </p:nvPicPr>
        <p:blipFill>
          <a:blip r:embed="rId4"/>
          <a:stretch>
            <a:fillRect/>
          </a:stretch>
        </p:blipFill>
        <p:spPr>
          <a:xfrm>
            <a:off x="4241362" y="943851"/>
            <a:ext cx="1716093" cy="1691016"/>
          </a:xfrm>
          <a:prstGeom prst="rect">
            <a:avLst/>
          </a:prstGeom>
        </p:spPr>
      </p:pic>
      <p:pic>
        <p:nvPicPr>
          <p:cNvPr id="7" name="Picture 6">
            <a:extLst>
              <a:ext uri="{FF2B5EF4-FFF2-40B4-BE49-F238E27FC236}">
                <a16:creationId xmlns:a16="http://schemas.microsoft.com/office/drawing/2014/main" id="{97D5FFCA-0E21-A00F-3034-DE12FFB6D0BA}"/>
              </a:ext>
            </a:extLst>
          </p:cNvPr>
          <p:cNvPicPr>
            <a:picLocks noChangeAspect="1"/>
          </p:cNvPicPr>
          <p:nvPr/>
        </p:nvPicPr>
        <p:blipFill>
          <a:blip r:embed="rId5"/>
          <a:stretch>
            <a:fillRect/>
          </a:stretch>
        </p:blipFill>
        <p:spPr>
          <a:xfrm>
            <a:off x="4239550" y="2790278"/>
            <a:ext cx="1719738" cy="1691015"/>
          </a:xfrm>
          <a:prstGeom prst="rect">
            <a:avLst/>
          </a:prstGeom>
        </p:spPr>
      </p:pic>
      <p:pic>
        <p:nvPicPr>
          <p:cNvPr id="9" name="Picture 8">
            <a:extLst>
              <a:ext uri="{FF2B5EF4-FFF2-40B4-BE49-F238E27FC236}">
                <a16:creationId xmlns:a16="http://schemas.microsoft.com/office/drawing/2014/main" id="{04F2BEFB-1453-75A9-1191-ADA6DDA3DD75}"/>
              </a:ext>
            </a:extLst>
          </p:cNvPr>
          <p:cNvPicPr>
            <a:picLocks noChangeAspect="1"/>
          </p:cNvPicPr>
          <p:nvPr/>
        </p:nvPicPr>
        <p:blipFill>
          <a:blip r:embed="rId6"/>
          <a:stretch>
            <a:fillRect/>
          </a:stretch>
        </p:blipFill>
        <p:spPr>
          <a:xfrm>
            <a:off x="6724289" y="943851"/>
            <a:ext cx="1807656" cy="1691015"/>
          </a:xfrm>
          <a:prstGeom prst="rect">
            <a:avLst/>
          </a:prstGeom>
        </p:spPr>
      </p:pic>
      <p:pic>
        <p:nvPicPr>
          <p:cNvPr id="11" name="Picture 10">
            <a:extLst>
              <a:ext uri="{FF2B5EF4-FFF2-40B4-BE49-F238E27FC236}">
                <a16:creationId xmlns:a16="http://schemas.microsoft.com/office/drawing/2014/main" id="{F7A72B99-D7E2-DB84-7D77-9A83961EA8DD}"/>
              </a:ext>
            </a:extLst>
          </p:cNvPr>
          <p:cNvPicPr>
            <a:picLocks noChangeAspect="1"/>
          </p:cNvPicPr>
          <p:nvPr/>
        </p:nvPicPr>
        <p:blipFill>
          <a:blip r:embed="rId7"/>
          <a:stretch>
            <a:fillRect/>
          </a:stretch>
        </p:blipFill>
        <p:spPr>
          <a:xfrm>
            <a:off x="6724289" y="2790277"/>
            <a:ext cx="1807656" cy="1691015"/>
          </a:xfrm>
          <a:prstGeom prst="rect">
            <a:avLst/>
          </a:prstGeom>
        </p:spPr>
      </p:pic>
      <p:sp>
        <p:nvSpPr>
          <p:cNvPr id="2" name="Google Shape;192;g25ae1fbd052_0_78">
            <a:extLst>
              <a:ext uri="{FF2B5EF4-FFF2-40B4-BE49-F238E27FC236}">
                <a16:creationId xmlns:a16="http://schemas.microsoft.com/office/drawing/2014/main" id="{172CAEBC-54E7-06B7-0789-355A23BD61F1}"/>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27746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29" name="Google Shape;229;g25ae1fbd052_0_110"/>
              <p:cNvGraphicFramePr/>
              <p:nvPr/>
            </p:nvGraphicFramePr>
            <p:xfrm>
              <a:off x="108045" y="862525"/>
              <a:ext cx="3531082" cy="1423150"/>
            </p:xfrm>
            <a:graphic>
              <a:graphicData uri="http://schemas.openxmlformats.org/drawingml/2006/table">
                <a:tbl>
                  <a:tblPr firstRow="1" bandRow="1">
                    <a:noFill/>
                    <a:tableStyleId>{7B8CA1BB-141D-4791-82E2-9B89AD5EB104}</a:tableStyleId>
                  </a:tblPr>
                  <a:tblGrid>
                    <a:gridCol w="3531082">
                      <a:extLst>
                        <a:ext uri="{9D8B030D-6E8A-4147-A177-3AD203B41FA5}">
                          <a16:colId xmlns:a16="http://schemas.microsoft.com/office/drawing/2014/main" val="20000"/>
                        </a:ext>
                      </a:extLst>
                    </a:gridCol>
                  </a:tblGrid>
                  <a:tr h="1423150">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This graph shows the mass of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60</m:t>
                              </m:r>
                            </m:oMath>
                          </a14:m>
                          <a:r>
                            <a:rPr lang="en-GB"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sandbags, in kilograms. Which box </a:t>
                          </a:r>
                        </a:p>
                        <a:p>
                          <a:pPr marL="0" lvl="0" indent="0" algn="l" rtl="0">
                            <a:lnSpc>
                              <a:spcPct val="150000"/>
                            </a:lnSpc>
                            <a:spcBef>
                              <a:spcPts val="0"/>
                            </a:spcBef>
                            <a:spcAft>
                              <a:spcPts val="0"/>
                            </a:spcAft>
                            <a:buNone/>
                          </a:pPr>
                          <a:r>
                            <a:rPr lang="en-GB" sz="1600" b="0" dirty="0">
                              <a:solidFill>
                                <a:schemeClr val="dk1"/>
                              </a:solidFill>
                              <a:latin typeface="Nunito Sans"/>
                              <a:ea typeface="Nunito Sans"/>
                              <a:cs typeface="Nunito Sans"/>
                              <a:sym typeface="Nunito Sans"/>
                            </a:rPr>
                            <a:t>plot correctly represents the data?</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29" name="Google Shape;229;g25ae1fbd052_0_110"/>
              <p:cNvGraphicFramePr/>
              <p:nvPr/>
            </p:nvGraphicFramePr>
            <p:xfrm>
              <a:off x="108045" y="862525"/>
              <a:ext cx="3531082" cy="1423150"/>
            </p:xfrm>
            <a:graphic>
              <a:graphicData uri="http://schemas.openxmlformats.org/drawingml/2006/table">
                <a:tbl>
                  <a:tblPr firstRow="1" bandRow="1">
                    <a:noFill/>
                    <a:tableStyleId>{7B8CA1BB-141D-4791-82E2-9B89AD5EB104}</a:tableStyleId>
                  </a:tblPr>
                  <a:tblGrid>
                    <a:gridCol w="3531082">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72" t="-855" r="-517" b="-1282"/>
                          </a:stretch>
                        </a:blipFill>
                      </a:tcPr>
                    </a:tc>
                    <a:extLst>
                      <a:ext uri="{0D108BD9-81ED-4DB2-BD59-A6C34878D82A}">
                        <a16:rowId xmlns:a16="http://schemas.microsoft.com/office/drawing/2014/main" val="10000"/>
                      </a:ext>
                    </a:extLst>
                  </a:tr>
                </a:tbl>
              </a:graphicData>
            </a:graphic>
          </p:graphicFrame>
        </mc:Fallback>
      </mc:AlternateContent>
      <p:sp>
        <p:nvSpPr>
          <p:cNvPr id="2" name="Google Shape;192;g25ae1fbd052_0_78">
            <a:extLst>
              <a:ext uri="{FF2B5EF4-FFF2-40B4-BE49-F238E27FC236}">
                <a16:creationId xmlns:a16="http://schemas.microsoft.com/office/drawing/2014/main" id="{456D2E40-F76E-519F-E255-373F584DB6F6}"/>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218;g25ae1fbd052_0_99">
            <a:extLst>
              <a:ext uri="{FF2B5EF4-FFF2-40B4-BE49-F238E27FC236}">
                <a16:creationId xmlns:a16="http://schemas.microsoft.com/office/drawing/2014/main" id="{04505008-D217-7AB1-F537-8FF66F501735}"/>
              </a:ext>
            </a:extLst>
          </p:cNvPr>
          <p:cNvGraphicFramePr/>
          <p:nvPr>
            <p:extLst>
              <p:ext uri="{D42A27DB-BD31-4B8C-83A1-F6EECF244321}">
                <p14:modId xmlns:p14="http://schemas.microsoft.com/office/powerpoint/2010/main" val="4178688668"/>
              </p:ext>
            </p:extLst>
          </p:nvPr>
        </p:nvGraphicFramePr>
        <p:xfrm>
          <a:off x="3899391" y="877456"/>
          <a:ext cx="4985088" cy="3682468"/>
        </p:xfrm>
        <a:graphic>
          <a:graphicData uri="http://schemas.openxmlformats.org/drawingml/2006/table">
            <a:tbl>
              <a:tblPr>
                <a:noFill/>
                <a:tableStyleId>{0D439E82-C408-40FD-AFD4-B8B17811FB50}</a:tableStyleId>
              </a:tblPr>
              <a:tblGrid>
                <a:gridCol w="2492544">
                  <a:extLst>
                    <a:ext uri="{9D8B030D-6E8A-4147-A177-3AD203B41FA5}">
                      <a16:colId xmlns:a16="http://schemas.microsoft.com/office/drawing/2014/main" val="20000"/>
                    </a:ext>
                  </a:extLst>
                </a:gridCol>
                <a:gridCol w="2492544">
                  <a:extLst>
                    <a:ext uri="{9D8B030D-6E8A-4147-A177-3AD203B41FA5}">
                      <a16:colId xmlns:a16="http://schemas.microsoft.com/office/drawing/2014/main" val="20001"/>
                    </a:ext>
                  </a:extLst>
                </a:gridCol>
              </a:tblGrid>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84123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2000" u="none" strike="noStrike" cap="none" dirty="0">
                        <a:solidFill>
                          <a:schemeClr val="tx1"/>
                        </a:solidFill>
                        <a:latin typeface="Times New Roman"/>
                        <a:ea typeface="Nunito Sans"/>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5" name="Picture 4">
            <a:extLst>
              <a:ext uri="{FF2B5EF4-FFF2-40B4-BE49-F238E27FC236}">
                <a16:creationId xmlns:a16="http://schemas.microsoft.com/office/drawing/2014/main" id="{797F41FC-A864-A182-57A7-6491C32B0661}"/>
              </a:ext>
            </a:extLst>
          </p:cNvPr>
          <p:cNvPicPr>
            <a:picLocks noChangeAspect="1"/>
          </p:cNvPicPr>
          <p:nvPr/>
        </p:nvPicPr>
        <p:blipFill>
          <a:blip r:embed="rId4"/>
          <a:stretch>
            <a:fillRect/>
          </a:stretch>
        </p:blipFill>
        <p:spPr>
          <a:xfrm>
            <a:off x="4238729" y="956103"/>
            <a:ext cx="1986580" cy="893050"/>
          </a:xfrm>
          <a:prstGeom prst="rect">
            <a:avLst/>
          </a:prstGeom>
        </p:spPr>
      </p:pic>
      <p:pic>
        <p:nvPicPr>
          <p:cNvPr id="7" name="Picture 6">
            <a:extLst>
              <a:ext uri="{FF2B5EF4-FFF2-40B4-BE49-F238E27FC236}">
                <a16:creationId xmlns:a16="http://schemas.microsoft.com/office/drawing/2014/main" id="{32A6081C-02E3-67B6-A7E6-A07ED00432E2}"/>
              </a:ext>
            </a:extLst>
          </p:cNvPr>
          <p:cNvPicPr>
            <a:picLocks noChangeAspect="1"/>
          </p:cNvPicPr>
          <p:nvPr/>
        </p:nvPicPr>
        <p:blipFill>
          <a:blip r:embed="rId5"/>
          <a:stretch>
            <a:fillRect/>
          </a:stretch>
        </p:blipFill>
        <p:spPr>
          <a:xfrm>
            <a:off x="4238728" y="2795578"/>
            <a:ext cx="1986579" cy="893049"/>
          </a:xfrm>
          <a:prstGeom prst="rect">
            <a:avLst/>
          </a:prstGeom>
        </p:spPr>
      </p:pic>
      <p:pic>
        <p:nvPicPr>
          <p:cNvPr id="9" name="Picture 8">
            <a:extLst>
              <a:ext uri="{FF2B5EF4-FFF2-40B4-BE49-F238E27FC236}">
                <a16:creationId xmlns:a16="http://schemas.microsoft.com/office/drawing/2014/main" id="{0807C7BE-F97B-D61A-76EA-AD6283779EED}"/>
              </a:ext>
            </a:extLst>
          </p:cNvPr>
          <p:cNvPicPr>
            <a:picLocks noChangeAspect="1"/>
          </p:cNvPicPr>
          <p:nvPr/>
        </p:nvPicPr>
        <p:blipFill>
          <a:blip r:embed="rId6"/>
          <a:stretch>
            <a:fillRect/>
          </a:stretch>
        </p:blipFill>
        <p:spPr>
          <a:xfrm>
            <a:off x="6728570" y="956103"/>
            <a:ext cx="1986579" cy="893049"/>
          </a:xfrm>
          <a:prstGeom prst="rect">
            <a:avLst/>
          </a:prstGeom>
        </p:spPr>
      </p:pic>
      <p:pic>
        <p:nvPicPr>
          <p:cNvPr id="11" name="Picture 10">
            <a:extLst>
              <a:ext uri="{FF2B5EF4-FFF2-40B4-BE49-F238E27FC236}">
                <a16:creationId xmlns:a16="http://schemas.microsoft.com/office/drawing/2014/main" id="{54BC670C-5FE6-1F7E-7AC5-C85EA33C6F8D}"/>
              </a:ext>
            </a:extLst>
          </p:cNvPr>
          <p:cNvPicPr>
            <a:picLocks noChangeAspect="1"/>
          </p:cNvPicPr>
          <p:nvPr/>
        </p:nvPicPr>
        <p:blipFill>
          <a:blip r:embed="rId7"/>
          <a:stretch>
            <a:fillRect/>
          </a:stretch>
        </p:blipFill>
        <p:spPr>
          <a:xfrm>
            <a:off x="6728571" y="2795579"/>
            <a:ext cx="1986578" cy="893048"/>
          </a:xfrm>
          <a:prstGeom prst="rect">
            <a:avLst/>
          </a:prstGeom>
        </p:spPr>
      </p:pic>
      <p:pic>
        <p:nvPicPr>
          <p:cNvPr id="6" name="Picture 5">
            <a:extLst>
              <a:ext uri="{FF2B5EF4-FFF2-40B4-BE49-F238E27FC236}">
                <a16:creationId xmlns:a16="http://schemas.microsoft.com/office/drawing/2014/main" id="{243374D1-B44D-1C31-7BCB-C718C24CDE13}"/>
              </a:ext>
            </a:extLst>
          </p:cNvPr>
          <p:cNvPicPr>
            <a:picLocks noChangeAspect="1"/>
          </p:cNvPicPr>
          <p:nvPr/>
        </p:nvPicPr>
        <p:blipFill>
          <a:blip r:embed="rId8"/>
          <a:stretch>
            <a:fillRect/>
          </a:stretch>
        </p:blipFill>
        <p:spPr>
          <a:xfrm>
            <a:off x="377019" y="2087302"/>
            <a:ext cx="2993134" cy="2348512"/>
          </a:xfrm>
          <a:prstGeom prst="rect">
            <a:avLst/>
          </a:prstGeom>
        </p:spPr>
      </p:pic>
    </p:spTree>
    <p:extLst>
      <p:ext uri="{BB962C8B-B14F-4D97-AF65-F5344CB8AC3E}">
        <p14:creationId xmlns:p14="http://schemas.microsoft.com/office/powerpoint/2010/main" val="4121898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41" name="Google Shape;241;g25ae1fbd052_0_121"/>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10675">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GB" sz="1600" b="0" dirty="0">
                              <a:solidFill>
                                <a:schemeClr val="dk1"/>
                              </a:solidFill>
                              <a:latin typeface="Nunito"/>
                              <a:ea typeface="Nunito"/>
                              <a:cs typeface="Nunito"/>
                              <a:sym typeface="Nunito"/>
                            </a:rPr>
                            <a:t>This graph shows the heights of </a:t>
                          </a:r>
                          <a14:m>
                            <m:oMath xmlns:m="http://schemas.openxmlformats.org/officeDocument/2006/math">
                              <m:r>
                                <a:rPr lang="en-GB" sz="1600" b="0" i="1" dirty="0" smtClean="0">
                                  <a:solidFill>
                                    <a:schemeClr val="dk1"/>
                                  </a:solidFill>
                                  <a:latin typeface="Cambria Math" panose="02040503050406030204" pitchFamily="18" charset="0"/>
                                  <a:ea typeface="Nunito"/>
                                  <a:cs typeface="Nunito"/>
                                  <a:sym typeface="Nunito"/>
                                </a:rPr>
                                <m:t>80</m:t>
                              </m:r>
                            </m:oMath>
                          </a14:m>
                          <a:r>
                            <a:rPr lang="en-GB" sz="1600" b="0" dirty="0">
                              <a:solidFill>
                                <a:schemeClr val="dk1"/>
                              </a:solidFill>
                              <a:latin typeface="Nunito"/>
                              <a:ea typeface="Nunito"/>
                              <a:cs typeface="Nunito"/>
                              <a:sym typeface="Nunito"/>
                            </a:rPr>
                            <a:t> tomato plants. </a:t>
                          </a:r>
                          <a:endParaRPr sz="1600" b="0" dirty="0">
                            <a:solidFill>
                              <a:schemeClr val="dk1"/>
                            </a:solidFill>
                            <a:latin typeface="Nunito"/>
                            <a:ea typeface="Nunito"/>
                            <a:cs typeface="Nunito"/>
                            <a:sym typeface="Nunito"/>
                          </a:endParaRPr>
                        </a:p>
                        <a:p>
                          <a:pPr marL="0" lvl="0" indent="0" algn="l" rtl="0">
                            <a:lnSpc>
                              <a:spcPct val="150000"/>
                            </a:lnSpc>
                            <a:spcBef>
                              <a:spcPts val="0"/>
                            </a:spcBef>
                            <a:spcAft>
                              <a:spcPts val="0"/>
                            </a:spcAft>
                            <a:buNone/>
                          </a:pPr>
                          <a:r>
                            <a:rPr lang="en-GB" sz="1600" b="0" dirty="0">
                              <a:solidFill>
                                <a:schemeClr val="dk1"/>
                              </a:solidFill>
                              <a:latin typeface="Nunito"/>
                              <a:ea typeface="Nunito"/>
                              <a:cs typeface="Nunito"/>
                              <a:sym typeface="Nunito"/>
                            </a:rPr>
                            <a:t>     Use the graph to estimate the median height of the plants:</a:t>
                          </a:r>
                          <a:endParaRPr sz="1600" b="0" u="none" strike="noStrike" cap="none" baseline="3000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41" name="Google Shape;241;g25ae1fbd052_0_121"/>
              <p:cNvGraphicFramePr/>
              <p:nvPr/>
            </p:nvGraphicFramePr>
            <p:xfrm>
              <a:off x="108044" y="862525"/>
              <a:ext cx="8882075" cy="670570"/>
            </p:xfrm>
            <a:graphic>
              <a:graphicData uri="http://schemas.openxmlformats.org/drawingml/2006/table">
                <a:tbl>
                  <a:tblPr firstRow="1" bandRow="1">
                    <a:noFill/>
                    <a:tableStyleId>{7B8CA1BB-141D-4791-82E2-9B89AD5EB104}</a:tableStyleId>
                  </a:tblPr>
                  <a:tblGrid>
                    <a:gridCol w="8882075">
                      <a:extLst>
                        <a:ext uri="{9D8B030D-6E8A-4147-A177-3AD203B41FA5}">
                          <a16:colId xmlns:a16="http://schemas.microsoft.com/office/drawing/2014/main" val="20000"/>
                        </a:ext>
                      </a:extLst>
                    </a:gridCol>
                  </a:tblGrid>
                  <a:tr h="67057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69" t="-1802" r="-137" b="-11712"/>
                          </a:stretch>
                        </a:blipFill>
                      </a:tcPr>
                    </a:tc>
                    <a:extLst>
                      <a:ext uri="{0D108BD9-81ED-4DB2-BD59-A6C34878D82A}">
                        <a16:rowId xmlns:a16="http://schemas.microsoft.com/office/drawing/2014/main" val="10000"/>
                      </a:ext>
                    </a:extLst>
                  </a:tr>
                </a:tbl>
              </a:graphicData>
            </a:graphic>
          </p:graphicFrame>
        </mc:Fallback>
      </mc:AlternateContent>
      <p:pic>
        <p:nvPicPr>
          <p:cNvPr id="3" name="Picture 2">
            <a:extLst>
              <a:ext uri="{FF2B5EF4-FFF2-40B4-BE49-F238E27FC236}">
                <a16:creationId xmlns:a16="http://schemas.microsoft.com/office/drawing/2014/main" id="{1F9DEE72-86AC-1125-85C1-3ECA6EAB2EFA}"/>
              </a:ext>
            </a:extLst>
          </p:cNvPr>
          <p:cNvPicPr>
            <a:picLocks noChangeAspect="1"/>
          </p:cNvPicPr>
          <p:nvPr/>
        </p:nvPicPr>
        <p:blipFill>
          <a:blip r:embed="rId4"/>
          <a:stretch>
            <a:fillRect/>
          </a:stretch>
        </p:blipFill>
        <p:spPr>
          <a:xfrm>
            <a:off x="263572" y="1983609"/>
            <a:ext cx="4152900" cy="1902125"/>
          </a:xfrm>
          <a:prstGeom prst="rect">
            <a:avLst/>
          </a:prstGeom>
        </p:spPr>
      </p:pic>
      <p:sp>
        <p:nvSpPr>
          <p:cNvPr id="2" name="Google Shape;192;g25ae1fbd052_0_78">
            <a:extLst>
              <a:ext uri="{FF2B5EF4-FFF2-40B4-BE49-F238E27FC236}">
                <a16:creationId xmlns:a16="http://schemas.microsoft.com/office/drawing/2014/main" id="{EC5632A6-D91C-A8E1-AE3E-4707D4879BA9}"/>
              </a:ext>
            </a:extLst>
          </p:cNvPr>
          <p:cNvSpPr txBox="1"/>
          <p:nvPr/>
        </p:nvSpPr>
        <p:spPr>
          <a:xfrm>
            <a:off x="169850" y="378100"/>
            <a:ext cx="4905532"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Cumulative Frequency</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Google Shape;242;g25ae1fbd052_0_121">
                <a:extLst>
                  <a:ext uri="{FF2B5EF4-FFF2-40B4-BE49-F238E27FC236}">
                    <a16:creationId xmlns:a16="http://schemas.microsoft.com/office/drawing/2014/main" id="{66518AD3-64C6-626A-A70D-240EE468B7E1}"/>
                  </a:ext>
                </a:extLst>
              </p:cNvPr>
              <p:cNvGraphicFramePr/>
              <p:nvPr>
                <p:extLst>
                  <p:ext uri="{D42A27DB-BD31-4B8C-83A1-F6EECF244321}">
                    <p14:modId xmlns:p14="http://schemas.microsoft.com/office/powerpoint/2010/main" val="555580527"/>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28 </m:t>
                              </m:r>
                              <m:r>
                                <a:rPr lang="en-GB" sz="1600" i="1" dirty="0">
                                  <a:solidFill>
                                    <a:schemeClr val="tx1"/>
                                  </a:solidFill>
                                  <a:latin typeface="Cambria Math" panose="02040503050406030204" pitchFamily="18" charset="0"/>
                                  <a:ea typeface="Times New Roman"/>
                                  <a:cs typeface="Times New Roman"/>
                                  <a:sym typeface="Times New Roman"/>
                                </a:rPr>
                                <m:t>𝑐𝑚</m:t>
                              </m:r>
                              <m:r>
                                <a:rPr lang="en-GB" sz="1600" i="1" dirty="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45 </m:t>
                              </m:r>
                              <m:r>
                                <a:rPr lang="en-GB" sz="1600" i="1" dirty="0">
                                  <a:solidFill>
                                    <a:schemeClr val="tx1"/>
                                  </a:solidFill>
                                  <a:latin typeface="Cambria Math" panose="02040503050406030204" pitchFamily="18" charset="0"/>
                                  <a:ea typeface="Times New Roman"/>
                                  <a:cs typeface="Times New Roman"/>
                                  <a:sym typeface="Times New Roman"/>
                                </a:rPr>
                                <m:t>𝑐𝑚</m:t>
                              </m:r>
                              <m:r>
                                <a:rPr lang="en-GB" sz="1600" i="1" dirty="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6782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30 </m:t>
                              </m:r>
                              <m:r>
                                <a:rPr lang="en-GB" sz="1600" i="1" dirty="0">
                                  <a:solidFill>
                                    <a:schemeClr val="tx1"/>
                                  </a:solidFill>
                                  <a:latin typeface="Cambria Math" panose="02040503050406030204" pitchFamily="18" charset="0"/>
                                  <a:ea typeface="Times New Roman"/>
                                  <a:cs typeface="Times New Roman"/>
                                  <a:sym typeface="Times New Roman"/>
                                </a:rPr>
                                <m:t>𝑐𝑚</m:t>
                              </m:r>
                              <m:r>
                                <a:rPr lang="en-GB" sz="1600" i="1" dirty="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40 </m:t>
                              </m:r>
                              <m:r>
                                <a:rPr lang="en-GB" sz="1600" i="1" dirty="0">
                                  <a:solidFill>
                                    <a:schemeClr val="tx1"/>
                                  </a:solidFill>
                                  <a:latin typeface="Cambria Math" panose="02040503050406030204" pitchFamily="18" charset="0"/>
                                  <a:ea typeface="Times New Roman"/>
                                  <a:cs typeface="Times New Roman"/>
                                  <a:sym typeface="Times New Roman"/>
                                </a:rPr>
                                <m:t>𝑐𝑚</m:t>
                              </m:r>
                              <m:r>
                                <a:rPr lang="en-GB" sz="1600" i="1" dirty="0">
                                  <a:solidFill>
                                    <a:schemeClr val="tx1"/>
                                  </a:solidFill>
                                  <a:latin typeface="Cambria Math" panose="02040503050406030204" pitchFamily="18" charset="0"/>
                                  <a:ea typeface="Nunito"/>
                                  <a:cs typeface="Nunito"/>
                                  <a:sym typeface="Nunito"/>
                                </a:rPr>
                                <m:t> </m:t>
                              </m:r>
                            </m:oMath>
                          </a14:m>
                          <a:endParaRPr lang="en-GB"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242;g25ae1fbd052_0_121">
                <a:extLst>
                  <a:ext uri="{FF2B5EF4-FFF2-40B4-BE49-F238E27FC236}">
                    <a16:creationId xmlns:a16="http://schemas.microsoft.com/office/drawing/2014/main" id="{66518AD3-64C6-626A-A70D-240EE468B7E1}"/>
                  </a:ext>
                </a:extLst>
              </p:cNvPr>
              <p:cNvGraphicFramePr/>
              <p:nvPr>
                <p:extLst>
                  <p:ext uri="{D42A27DB-BD31-4B8C-83A1-F6EECF244321}">
                    <p14:modId xmlns:p14="http://schemas.microsoft.com/office/powerpoint/2010/main" val="555580527"/>
                  </p:ext>
                </p:extLst>
              </p:nvPr>
            </p:nvGraphicFramePr>
            <p:xfrm>
              <a:off x="4702378" y="1698172"/>
              <a:ext cx="4178050" cy="2935640"/>
            </p:xfrm>
            <a:graphic>
              <a:graphicData uri="http://schemas.openxmlformats.org/drawingml/2006/table">
                <a:tbl>
                  <a:tblPr>
                    <a:noFill/>
                    <a:tableStyleId>{0D439E82-C408-40FD-AFD4-B8B17811FB50}</a:tableStyleId>
                  </a:tblPr>
                  <a:tblGrid>
                    <a:gridCol w="2089025">
                      <a:extLst>
                        <a:ext uri="{9D8B030D-6E8A-4147-A177-3AD203B41FA5}">
                          <a16:colId xmlns:a16="http://schemas.microsoft.com/office/drawing/2014/main" val="20000"/>
                        </a:ext>
                      </a:extLst>
                    </a:gridCol>
                    <a:gridCol w="2089025">
                      <a:extLst>
                        <a:ext uri="{9D8B030D-6E8A-4147-A177-3AD203B41FA5}">
                          <a16:colId xmlns:a16="http://schemas.microsoft.com/office/drawing/2014/main" val="20001"/>
                        </a:ext>
                      </a:extLst>
                    </a:gridCol>
                  </a:tblGrid>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413" r="-100583" b="-10000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413" r="-583" b="-100000"/>
                          </a:stretch>
                        </a:blipFill>
                      </a:tcPr>
                    </a:tc>
                    <a:extLst>
                      <a:ext uri="{0D108BD9-81ED-4DB2-BD59-A6C34878D82A}">
                        <a16:rowId xmlns:a16="http://schemas.microsoft.com/office/drawing/2014/main" val="10000"/>
                      </a:ext>
                    </a:extLst>
                  </a:tr>
                  <a:tr h="146782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292" t="-100830" r="-100583" b="-41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5"/>
                          <a:stretch>
                            <a:fillRect l="-100292" t="-100830" r="-583" b="-415"/>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12060916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1886</TotalTime>
  <Words>1588</Words>
  <Application>Microsoft Office PowerPoint</Application>
  <PresentationFormat>On-screen Show (16:9)</PresentationFormat>
  <Paragraphs>286</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Nunito Sans</vt:lpstr>
      <vt:lpstr>Calibri</vt:lpstr>
      <vt:lpstr>Arial</vt:lpstr>
      <vt:lpstr>Nunito</vt:lpstr>
      <vt:lpstr>Cambria Math</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3</cp:revision>
  <dcterms:modified xsi:type="dcterms:W3CDTF">2023-08-24T09:03:39Z</dcterms:modified>
</cp:coreProperties>
</file>