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iA56taa3lXwnLthPhvviiHbPqaQ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61FAB1-B24A-4186-83C0-7136F8079C52}" v="942" dt="2023-07-04T10:56:21.327"/>
  </p1510:revLst>
</p1510:revInfo>
</file>

<file path=ppt/tableStyles.xml><?xml version="1.0" encoding="utf-8"?>
<a:tblStyleLst xmlns:a="http://schemas.openxmlformats.org/drawingml/2006/main" def="{DFCE9231-BDA6-4D26-8E50-33B4E1257CB4}">
  <a:tblStyle styleId="{DFCE9231-BDA6-4D26-8E50-33B4E1257CB4}"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B79F69-F222-41E1-9DAE-4339F1E1B6F5}"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p:restoredTop sz="94656"/>
  </p:normalViewPr>
  <p:slideViewPr>
    <p:cSldViewPr snapToGrid="0">
      <p:cViewPr varScale="1">
        <p:scale>
          <a:sx n="138" d="100"/>
          <a:sy n="138" d="100"/>
        </p:scale>
        <p:origin x="492" y="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1dd62d40f86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1dd62d40f86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3663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dd62d40f86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8" name="Google Shape;318;g1dd62d40f86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9044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1dd62d40f86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g1dd62d40f86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45954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dd62d40f86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4" name="Google Shape;334;g1dd62d40f86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8423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1dd62d40f86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2" name="Google Shape;342;g1dd62d40f86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3322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1dd62d40f86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0" name="Google Shape;350;g1dd62d40f86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70150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1dd62d40f86_0_2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1dd62d40f86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32273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1dd62d40f86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1dd62d40f86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55418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dd62d40f86_0_2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1dd62d40f86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9444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1dd62d40f86_0_2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2" name="Google Shape;382;g1dd62d40f86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6111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1dd62d40f86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0" name="Google Shape;390;g1dd62d40f86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65011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1dd62d40f86_0_2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8" name="Google Shape;398;g1dd62d40f86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0221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1dd62d40f86_0_2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1dd62d40f86_0_2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8779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1dd62d40f86_0_2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g1dd62d40f86_0_2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0079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dd62d40f86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1dd62d40f86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1dd62d40f86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0" name="Google Shape;270;g1dd62d40f86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dd62d40f86_0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8" name="Google Shape;278;g1dd62d40f86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dd62d40f86_0_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6" name="Google Shape;286;g1dd62d40f86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dd62d40f86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1dd62d40f86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dd62d40f86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1dd62d40f86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1dd62d40f86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1dd62d40f86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dd62d40f86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8" name="Google Shape;318;g1dd62d40f86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1dd62d40f86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g1dd62d40f86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dd62d40f86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4" name="Google Shape;334;g1dd62d40f86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1dd62d40f86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2" name="Google Shape;342;g1dd62d40f86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1dd62d40f86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0" name="Google Shape;350;g1dd62d40f86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1dd62d40f86_0_2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1dd62d40f86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1dd62d40f86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1dd62d40f86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dd62d40f86_0_2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1dd62d40f86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dd62d40f86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1dd62d40f86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03165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1dd62d40f86_0_2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2" name="Google Shape;382;g1dd62d40f86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1dd62d40f86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0" name="Google Shape;390;g1dd62d40f86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1dd62d40f86_0_2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8" name="Google Shape;398;g1dd62d40f86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1dd62d40f86_0_2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1dd62d40f86_0_2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1dd62d40f86_0_2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g1dd62d40f86_0_2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2" name="Google Shape;422;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1dd62d40f86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0" name="Google Shape;270;g1dd62d40f86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07593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dd62d40f86_0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8" name="Google Shape;278;g1dd62d40f86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4023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dd62d40f86_0_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6" name="Google Shape;286;g1dd62d40f86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5549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dd62d40f86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1dd62d40f86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0519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dd62d40f86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1dd62d40f86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76416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59154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Volume &amp; Surface Area</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7484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Volume &amp; Surface Area</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9374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t>
            </a:r>
            <a:r>
              <a:rPr lang="en-GB" sz="1000">
                <a:solidFill>
                  <a:srgbClr val="2779F5"/>
                </a:solidFill>
                <a:latin typeface="Nunito Sans"/>
                <a:ea typeface="Nunito Sans"/>
                <a:cs typeface="Nunito Sans"/>
                <a:sym typeface="Nunito Sans"/>
              </a:rPr>
              <a:t>Volume &amp; Surface Area</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5" y="2290450"/>
            <a:ext cx="56211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Volume &amp; Surface Area</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4.tiff"/><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24.tiff"/><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1dd62d40f86_0_176"/>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FDA97C1-5D80-8E46-AB9B-35590D004AC3}"/>
              </a:ext>
            </a:extLst>
          </p:cNvPr>
          <p:cNvPicPr>
            <a:picLocks noChangeAspect="1"/>
          </p:cNvPicPr>
          <p:nvPr/>
        </p:nvPicPr>
        <p:blipFill>
          <a:blip r:embed="rId3"/>
          <a:stretch>
            <a:fillRect/>
          </a:stretch>
        </p:blipFill>
        <p:spPr>
          <a:xfrm>
            <a:off x="899929" y="1836168"/>
            <a:ext cx="2466414" cy="242121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77B6391-5F06-190C-652F-6CDB0AA03A82}"/>
                  </a:ext>
                </a:extLst>
              </p:cNvPr>
              <p:cNvGraphicFramePr/>
              <p:nvPr>
                <p:extLst>
                  <p:ext uri="{D42A27DB-BD31-4B8C-83A1-F6EECF244321}">
                    <p14:modId xmlns:p14="http://schemas.microsoft.com/office/powerpoint/2010/main" val="94394482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77B6391-5F06-190C-652F-6CDB0AA03A82}"/>
                  </a:ext>
                </a:extLst>
              </p:cNvPr>
              <p:cNvGraphicFramePr/>
              <p:nvPr>
                <p:extLst>
                  <p:ext uri="{D42A27DB-BD31-4B8C-83A1-F6EECF244321}">
                    <p14:modId xmlns:p14="http://schemas.microsoft.com/office/powerpoint/2010/main" val="94394482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70170B1-A902-C8CE-1B18-55B26306C051}"/>
                  </a:ext>
                </a:extLst>
              </p:cNvPr>
              <p:cNvGraphicFramePr/>
              <p:nvPr>
                <p:extLst>
                  <p:ext uri="{D42A27DB-BD31-4B8C-83A1-F6EECF244321}">
                    <p14:modId xmlns:p14="http://schemas.microsoft.com/office/powerpoint/2010/main" val="3010395078"/>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Calculate the volume of this pyramid when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r>
                                <a:rPr lang="en-GB"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𝑚</m:t>
                              </m:r>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70170B1-A902-C8CE-1B18-55B26306C051}"/>
                  </a:ext>
                </a:extLst>
              </p:cNvPr>
              <p:cNvGraphicFramePr/>
              <p:nvPr>
                <p:extLst>
                  <p:ext uri="{D42A27DB-BD31-4B8C-83A1-F6EECF244321}">
                    <p14:modId xmlns:p14="http://schemas.microsoft.com/office/powerpoint/2010/main" val="3010395078"/>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Calculate the volume of this pyramid when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r>
                                <a:rPr lang="en-GB"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𝑚</m:t>
                              </m:r>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272024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1dd62d40f86_0_183"/>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0F3A16E-A9CA-F94F-945C-FD690DD117CE}"/>
              </a:ext>
            </a:extLst>
          </p:cNvPr>
          <p:cNvPicPr>
            <a:picLocks noChangeAspect="1"/>
          </p:cNvPicPr>
          <p:nvPr/>
        </p:nvPicPr>
        <p:blipFill>
          <a:blip r:embed="rId3"/>
          <a:stretch>
            <a:fillRect/>
          </a:stretch>
        </p:blipFill>
        <p:spPr>
          <a:xfrm>
            <a:off x="976962" y="1920193"/>
            <a:ext cx="2879045" cy="209862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18608AA-197B-C8B5-B471-3B4E8778ADCA}"/>
                  </a:ext>
                </a:extLst>
              </p:cNvPr>
              <p:cNvGraphicFramePr/>
              <p:nvPr>
                <p:extLst>
                  <p:ext uri="{D42A27DB-BD31-4B8C-83A1-F6EECF244321}">
                    <p14:modId xmlns:p14="http://schemas.microsoft.com/office/powerpoint/2010/main" val="11157521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77.27 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3081.4 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18608AA-197B-C8B5-B471-3B4E8778ADCA}"/>
                  </a:ext>
                </a:extLst>
              </p:cNvPr>
              <p:cNvGraphicFramePr/>
              <p:nvPr>
                <p:extLst>
                  <p:ext uri="{D42A27DB-BD31-4B8C-83A1-F6EECF244321}">
                    <p14:modId xmlns:p14="http://schemas.microsoft.com/office/powerpoint/2010/main" val="11157521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77.27 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3081.4 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0E264BC-564E-F524-8E38-04D689E05B4D}"/>
                  </a:ext>
                </a:extLst>
              </p:cNvPr>
              <p:cNvGraphicFramePr/>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Calculate the volume of this cuboid giving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your answer in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0E264BC-564E-F524-8E38-04D689E05B4D}"/>
                  </a:ext>
                </a:extLst>
              </p:cNvPr>
              <p:cNvGraphicFramePr/>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Calculate the volume of this cuboid giving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your answer in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688953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1dd62d40f86_0_190"/>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3CDFBFB-F4F2-F847-8190-B3DCF561AB84}"/>
              </a:ext>
            </a:extLst>
          </p:cNvPr>
          <p:cNvPicPr>
            <a:picLocks noChangeAspect="1"/>
          </p:cNvPicPr>
          <p:nvPr/>
        </p:nvPicPr>
        <p:blipFill>
          <a:blip r:embed="rId3"/>
          <a:stretch>
            <a:fillRect/>
          </a:stretch>
        </p:blipFill>
        <p:spPr>
          <a:xfrm>
            <a:off x="986455" y="2492916"/>
            <a:ext cx="2661110" cy="207932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D097EAC-0A8A-D785-C2A1-004B89EB4C93}"/>
                  </a:ext>
                </a:extLst>
              </p:cNvPr>
              <p:cNvGraphicFramePr/>
              <p:nvPr>
                <p:extLst>
                  <p:ext uri="{D42A27DB-BD31-4B8C-83A1-F6EECF244321}">
                    <p14:modId xmlns:p14="http://schemas.microsoft.com/office/powerpoint/2010/main" val="419945657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754 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D097EAC-0A8A-D785-C2A1-004B89EB4C93}"/>
                  </a:ext>
                </a:extLst>
              </p:cNvPr>
              <p:cNvGraphicFramePr/>
              <p:nvPr>
                <p:extLst>
                  <p:ext uri="{D42A27DB-BD31-4B8C-83A1-F6EECF244321}">
                    <p14:modId xmlns:p14="http://schemas.microsoft.com/office/powerpoint/2010/main" val="419945657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754 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176CB14-813E-CDE2-7D0F-06A0FA7B8E28}"/>
                  </a:ext>
                </a:extLst>
              </p:cNvPr>
              <p:cNvGraphicFramePr/>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The cross-section of this prism is formed by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removing a square of side length</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3 </m:t>
                              </m:r>
                              <m:r>
                                <a:rPr lang="en-GB" sz="1600" b="0" i="1" baseline="0" dirty="0" smtClean="0">
                                  <a:solidFill>
                                    <a:schemeClr val="dk1"/>
                                  </a:solidFill>
                                  <a:latin typeface="Cambria Math" panose="02040503050406030204" pitchFamily="18" charset="0"/>
                                  <a:ea typeface="Nunito Sans"/>
                                  <a:cs typeface="Nunito Sans"/>
                                  <a:sym typeface="Nunito Sans"/>
                                </a:rPr>
                                <m:t>𝑐𝑚</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from</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 square of side length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7 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176CB14-813E-CDE2-7D0F-06A0FA7B8E28}"/>
                  </a:ext>
                </a:extLst>
              </p:cNvPr>
              <p:cNvGraphicFramePr/>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The cross-section of this prism is formed by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removing a square of side length</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3 </m:t>
                              </m:r>
                              <m:r>
                                <a:rPr lang="en-GB" sz="1600" b="0" i="1" baseline="0" dirty="0" smtClean="0">
                                  <a:solidFill>
                                    <a:schemeClr val="dk1"/>
                                  </a:solidFill>
                                  <a:latin typeface="Cambria Math" panose="02040503050406030204" pitchFamily="18" charset="0"/>
                                  <a:ea typeface="Nunito Sans"/>
                                  <a:cs typeface="Nunito Sans"/>
                                  <a:sym typeface="Nunito Sans"/>
                                </a:rPr>
                                <m:t>𝑐𝑚</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from</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 square of side length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7 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300985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1dd62d40f86_0_197"/>
          <p:cNvSpPr txBox="1"/>
          <p:nvPr/>
        </p:nvSpPr>
        <p:spPr>
          <a:xfrm>
            <a:off x="169850" y="378100"/>
            <a:ext cx="48085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4AA8FDE-85E3-974C-AEC1-22EE923B10EE}"/>
              </a:ext>
            </a:extLst>
          </p:cNvPr>
          <p:cNvPicPr>
            <a:picLocks noChangeAspect="1"/>
          </p:cNvPicPr>
          <p:nvPr/>
        </p:nvPicPr>
        <p:blipFill>
          <a:blip r:embed="rId3"/>
          <a:stretch>
            <a:fillRect/>
          </a:stretch>
        </p:blipFill>
        <p:spPr>
          <a:xfrm>
            <a:off x="421698" y="2356091"/>
            <a:ext cx="3942287" cy="183703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B53ABCC-928C-7237-C125-995070EC0E20}"/>
                  </a:ext>
                </a:extLst>
              </p:cNvPr>
              <p:cNvGraphicFramePr/>
              <p:nvPr>
                <p:extLst>
                  <p:ext uri="{D42A27DB-BD31-4B8C-83A1-F6EECF244321}">
                    <p14:modId xmlns:p14="http://schemas.microsoft.com/office/powerpoint/2010/main" val="2688137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+21</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+7</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+126</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B53ABCC-928C-7237-C125-995070EC0E20}"/>
                  </a:ext>
                </a:extLst>
              </p:cNvPr>
              <p:cNvGraphicFramePr/>
              <p:nvPr>
                <p:extLst>
                  <p:ext uri="{D42A27DB-BD31-4B8C-83A1-F6EECF244321}">
                    <p14:modId xmlns:p14="http://schemas.microsoft.com/office/powerpoint/2010/main" val="2688137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+21</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+7</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+126</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F608D6C-ED71-7035-8A61-20E662A609BF}"/>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The prism has a cross-section formed</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from congruent triangles as shown. </a:t>
                      </a:r>
                    </a:p>
                    <a:p>
                      <a:pPr marL="0" marR="0" lvl="0" indent="0" algn="l" rtl="0">
                        <a:lnSpc>
                          <a:spcPct val="100000"/>
                        </a:lnSpc>
                        <a:spcBef>
                          <a:spcPts val="0"/>
                        </a:spcBef>
                        <a:spcAft>
                          <a:spcPts val="0"/>
                        </a:spcAft>
                        <a:buNone/>
                      </a:pPr>
                      <a:endParaRPr lang="en-GB"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Derive an expression in expanded form for</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the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8711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1dd62d40f86_0_204"/>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45" name="Google Shape;345;g1dd62d40f86_0_204"/>
              <p:cNvGraphicFramePr/>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11) Both cuboids have the same volume. Determine length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oMath>
                          </a14:m>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p:graphicFrame>
            <p:nvGraphicFramePr>
              <p:cNvPr id="345" name="Google Shape;345;g1dd62d40f86_0_204"/>
              <p:cNvGraphicFramePr/>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46" name="Google Shape;346;g1dd62d40f86_0_204"/>
              <p:cNvGraphicFramePr/>
              <p:nvPr>
                <p:extLst>
                  <p:ext uri="{D42A27DB-BD31-4B8C-83A1-F6EECF244321}">
                    <p14:modId xmlns:p14="http://schemas.microsoft.com/office/powerpoint/2010/main" val="1606219879"/>
                  </p:ext>
                </p:extLst>
              </p:nvPr>
            </p:nvGraphicFramePr>
            <p:xfrm>
              <a:off x="952500" y="2836425"/>
              <a:ext cx="7239000" cy="1401258"/>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30 </m:t>
                              </m:r>
                              <m:r>
                                <a:rPr lang="en-US" sz="1600" i="1" dirty="0" smtClean="0">
                                  <a:solidFill>
                                    <a:schemeClr val="tx1"/>
                                  </a:solidFill>
                                  <a:latin typeface="Cambria Math" panose="02040503050406030204" pitchFamily="18" charset="0"/>
                                  <a:ea typeface="Nunito Sans"/>
                                  <a:cs typeface="Nunito Sans"/>
                                  <a:sym typeface="Nunito Sans"/>
                                </a:rPr>
                                <m:t>𝑐𝑚</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7.5 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120 </m:t>
                              </m:r>
                              <m:r>
                                <a:rPr lang="en-US" sz="1600" i="1" dirty="0" smtClean="0">
                                  <a:solidFill>
                                    <a:srgbClr val="1C1C1C"/>
                                  </a:solidFill>
                                  <a:latin typeface="Cambria Math" panose="02040503050406030204" pitchFamily="18" charset="0"/>
                                  <a:ea typeface="Nunito Sans"/>
                                  <a:cs typeface="Nunito Sans"/>
                                  <a:sym typeface="Nunito Sans"/>
                                </a:rPr>
                                <m:t>𝑐𝑚</m:t>
                              </m:r>
                              <m:r>
                                <a:rPr lang="en-US" sz="1600" i="1" dirty="0" smtClean="0">
                                  <a:solidFill>
                                    <a:srgbClr val="1C1C1C"/>
                                  </a:solidFill>
                                  <a:latin typeface="Cambria Math" panose="02040503050406030204" pitchFamily="18" charset="0"/>
                                  <a:ea typeface="Nunito Sans"/>
                                  <a:cs typeface="Nunito Sans"/>
                                  <a:sym typeface="Nunito Sans"/>
                                </a:rPr>
                                <m:t> </m:t>
                              </m:r>
                            </m:oMath>
                          </a14:m>
                          <a:endParaRPr lang="en-US"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46" name="Google Shape;346;g1dd62d40f86_0_204"/>
              <p:cNvGraphicFramePr/>
              <p:nvPr>
                <p:extLst>
                  <p:ext uri="{D42A27DB-BD31-4B8C-83A1-F6EECF244321}">
                    <p14:modId xmlns:p14="http://schemas.microsoft.com/office/powerpoint/2010/main" val="1606219879"/>
                  </p:ext>
                </p:extLst>
              </p:nvPr>
            </p:nvGraphicFramePr>
            <p:xfrm>
              <a:off x="952500" y="2836425"/>
              <a:ext cx="7239000" cy="1401258"/>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70062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862" r="-100337" b="-10000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862" r="-337" b="-100000"/>
                          </a:stretch>
                        </a:blipFill>
                      </a:tcPr>
                    </a:tc>
                    <a:extLst>
                      <a:ext uri="{0D108BD9-81ED-4DB2-BD59-A6C34878D82A}">
                        <a16:rowId xmlns:a16="http://schemas.microsoft.com/office/drawing/2014/main" val="10000"/>
                      </a:ext>
                    </a:extLst>
                  </a:tr>
                  <a:tr h="70062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739" r="-100337" b="-87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739" r="-337" b="-870"/>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0E9B6211-4B97-2D46-9A4A-7F511C12393A}"/>
              </a:ext>
            </a:extLst>
          </p:cNvPr>
          <p:cNvPicPr>
            <a:picLocks noChangeAspect="1"/>
          </p:cNvPicPr>
          <p:nvPr/>
        </p:nvPicPr>
        <p:blipFill>
          <a:blip r:embed="rId5"/>
          <a:stretch>
            <a:fillRect/>
          </a:stretch>
        </p:blipFill>
        <p:spPr>
          <a:xfrm>
            <a:off x="2108047" y="1331959"/>
            <a:ext cx="4927906" cy="1371974"/>
          </a:xfrm>
          <a:prstGeom prst="rect">
            <a:avLst/>
          </a:prstGeom>
        </p:spPr>
      </p:pic>
    </p:spTree>
    <p:extLst>
      <p:ext uri="{BB962C8B-B14F-4D97-AF65-F5344CB8AC3E}">
        <p14:creationId xmlns:p14="http://schemas.microsoft.com/office/powerpoint/2010/main" val="1591152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1dd62d40f86_0_211"/>
          <p:cNvSpPr txBox="1"/>
          <p:nvPr/>
        </p:nvSpPr>
        <p:spPr>
          <a:xfrm>
            <a:off x="169850" y="378100"/>
            <a:ext cx="49711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5B47B9-F3A2-1442-975C-BD1D0512B30A}"/>
              </a:ext>
            </a:extLst>
          </p:cNvPr>
          <p:cNvPicPr>
            <a:picLocks noChangeAspect="1"/>
          </p:cNvPicPr>
          <p:nvPr/>
        </p:nvPicPr>
        <p:blipFill>
          <a:blip r:embed="rId3"/>
          <a:stretch>
            <a:fillRect/>
          </a:stretch>
        </p:blipFill>
        <p:spPr>
          <a:xfrm>
            <a:off x="1004409" y="2432647"/>
            <a:ext cx="2713575" cy="218962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8DCA60F-AECE-FB25-F209-48BF88D255E6}"/>
                  </a:ext>
                </a:extLst>
              </p:cNvPr>
              <p:cNvGraphicFramePr/>
              <p:nvPr>
                <p:extLst>
                  <p:ext uri="{D42A27DB-BD31-4B8C-83A1-F6EECF244321}">
                    <p14:modId xmlns:p14="http://schemas.microsoft.com/office/powerpoint/2010/main" val="28354282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rad>
                                <m:radPr>
                                  <m:degHide m:val="on"/>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radPr>
                                <m:deg/>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e>
                              </m:rad>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r>
                            <a:rPr lang="en-GB" sz="1400" dirty="0">
                              <a:solidFill>
                                <a:schemeClr val="tx1"/>
                              </a:solidFill>
                              <a:latin typeface="Nunito Sans"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8DCA60F-AECE-FB25-F209-48BF88D255E6}"/>
                  </a:ext>
                </a:extLst>
              </p:cNvPr>
              <p:cNvGraphicFramePr/>
              <p:nvPr>
                <p:extLst>
                  <p:ext uri="{D42A27DB-BD31-4B8C-83A1-F6EECF244321}">
                    <p14:modId xmlns:p14="http://schemas.microsoft.com/office/powerpoint/2010/main" val="28354282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rad>
                                <m:radPr>
                                  <m:degHide m:val="on"/>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radPr>
                                <m:deg/>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e>
                              </m:rad>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r>
                            <a:rPr lang="en-GB" sz="1400" dirty="0">
                              <a:solidFill>
                                <a:schemeClr val="tx1"/>
                              </a:solidFill>
                              <a:latin typeface="Nunito Sans"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F39FE246-C7E2-2641-EAC5-BBF2A47323A6}"/>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A square-based pyramid has height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8.5 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and volume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102 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Determine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length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𝑙</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F39FE246-C7E2-2641-EAC5-BBF2A47323A6}"/>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A square-based pyramid has height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8.5 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and volume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102 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Determine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length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𝑙</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002782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1dd62d40f86_0_218"/>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A6DDA1B-C8B4-7842-9E9B-CA9E8A41738C}"/>
              </a:ext>
            </a:extLst>
          </p:cNvPr>
          <p:cNvPicPr>
            <a:picLocks noChangeAspect="1"/>
          </p:cNvPicPr>
          <p:nvPr/>
        </p:nvPicPr>
        <p:blipFill>
          <a:blip r:embed="rId3"/>
          <a:stretch>
            <a:fillRect/>
          </a:stretch>
        </p:blipFill>
        <p:spPr>
          <a:xfrm>
            <a:off x="670508" y="1747664"/>
            <a:ext cx="3539183" cy="208144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F841B36A-D806-1899-863B-C60F7E0E0B3E}"/>
                  </a:ext>
                </a:extLst>
              </p:cNvPr>
              <p:cNvGraphicFramePr/>
              <p:nvPr>
                <p:extLst>
                  <p:ext uri="{D42A27DB-BD31-4B8C-83A1-F6EECF244321}">
                    <p14:modId xmlns:p14="http://schemas.microsoft.com/office/powerpoint/2010/main" val="2275393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F841B36A-D806-1899-863B-C60F7E0E0B3E}"/>
                  </a:ext>
                </a:extLst>
              </p:cNvPr>
              <p:cNvGraphicFramePr/>
              <p:nvPr>
                <p:extLst>
                  <p:ext uri="{D42A27DB-BD31-4B8C-83A1-F6EECF244321}">
                    <p14:modId xmlns:p14="http://schemas.microsoft.com/office/powerpoint/2010/main" val="2275393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024BB99-CAD5-5EB7-D264-9064E38E6DB5}"/>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surface area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23019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1dd62d40f86_0_225"/>
          <p:cNvSpPr txBox="1"/>
          <p:nvPr/>
        </p:nvSpPr>
        <p:spPr>
          <a:xfrm>
            <a:off x="169850" y="378100"/>
            <a:ext cx="49203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823D8DD-1C2C-D048-BE90-F5815C206856}"/>
              </a:ext>
            </a:extLst>
          </p:cNvPr>
          <p:cNvPicPr>
            <a:picLocks noChangeAspect="1"/>
          </p:cNvPicPr>
          <p:nvPr/>
        </p:nvPicPr>
        <p:blipFill>
          <a:blip r:embed="rId3"/>
          <a:stretch>
            <a:fillRect/>
          </a:stretch>
        </p:blipFill>
        <p:spPr>
          <a:xfrm>
            <a:off x="800504" y="1768739"/>
            <a:ext cx="3042089" cy="2512236"/>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C9F04DDB-D253-D9F8-13BC-97E22110F015}"/>
                  </a:ext>
                </a:extLst>
              </p:cNvPr>
              <p:cNvGraphicFramePr/>
              <p:nvPr>
                <p:extLst>
                  <p:ext uri="{D42A27DB-BD31-4B8C-83A1-F6EECF244321}">
                    <p14:modId xmlns:p14="http://schemas.microsoft.com/office/powerpoint/2010/main" val="26459519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225 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C9F04DDB-D253-D9F8-13BC-97E22110F015}"/>
                  </a:ext>
                </a:extLst>
              </p:cNvPr>
              <p:cNvGraphicFramePr/>
              <p:nvPr>
                <p:extLst>
                  <p:ext uri="{D42A27DB-BD31-4B8C-83A1-F6EECF244321}">
                    <p14:modId xmlns:p14="http://schemas.microsoft.com/office/powerpoint/2010/main" val="26459519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225 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40095458-7F4F-1898-1DFC-41A66E267320}"/>
                  </a:ext>
                </a:extLst>
              </p:cNvPr>
              <p:cNvGraphicFramePr/>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surface area of this cube,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giving your answer in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𝑚</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40095458-7F4F-1898-1DFC-41A66E267320}"/>
                  </a:ext>
                </a:extLst>
              </p:cNvPr>
              <p:cNvGraphicFramePr/>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surface area of this cube,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giving your answer in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𝑚</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33135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g1dd62d40f86_0_232"/>
          <p:cNvSpPr txBox="1"/>
          <p:nvPr/>
        </p:nvSpPr>
        <p:spPr>
          <a:xfrm>
            <a:off x="169850" y="378100"/>
            <a:ext cx="49304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1ADF340-235C-E946-953B-5C9523704F70}"/>
              </a:ext>
            </a:extLst>
          </p:cNvPr>
          <p:cNvPicPr>
            <a:picLocks noChangeAspect="1"/>
          </p:cNvPicPr>
          <p:nvPr/>
        </p:nvPicPr>
        <p:blipFill>
          <a:blip r:embed="rId3"/>
          <a:stretch>
            <a:fillRect/>
          </a:stretch>
        </p:blipFill>
        <p:spPr>
          <a:xfrm>
            <a:off x="707794" y="1762801"/>
            <a:ext cx="3227510" cy="206132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7A10442-1892-43E0-9130-B344932F0550}"/>
                  </a:ext>
                </a:extLst>
              </p:cNvPr>
              <p:cNvGraphicFramePr/>
              <p:nvPr>
                <p:extLst>
                  <p:ext uri="{D42A27DB-BD31-4B8C-83A1-F6EECF244321}">
                    <p14:modId xmlns:p14="http://schemas.microsoft.com/office/powerpoint/2010/main" val="214439144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900 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7A10442-1892-43E0-9130-B344932F0550}"/>
                  </a:ext>
                </a:extLst>
              </p:cNvPr>
              <p:cNvGraphicFramePr/>
              <p:nvPr>
                <p:extLst>
                  <p:ext uri="{D42A27DB-BD31-4B8C-83A1-F6EECF244321}">
                    <p14:modId xmlns:p14="http://schemas.microsoft.com/office/powerpoint/2010/main" val="214439144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900 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5D975407-0C86-7487-B99D-59FD9079BD84}"/>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Find the surface area of this triangular</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49274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1dd62d40f86_0_239"/>
          <p:cNvSpPr txBox="1"/>
          <p:nvPr/>
        </p:nvSpPr>
        <p:spPr>
          <a:xfrm>
            <a:off x="169850" y="378100"/>
            <a:ext cx="48796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C53BFC9-E2E0-414F-A93A-4949D6A6643E}"/>
              </a:ext>
            </a:extLst>
          </p:cNvPr>
          <p:cNvPicPr>
            <a:picLocks noChangeAspect="1"/>
          </p:cNvPicPr>
          <p:nvPr/>
        </p:nvPicPr>
        <p:blipFill>
          <a:blip r:embed="rId3"/>
          <a:stretch>
            <a:fillRect/>
          </a:stretch>
        </p:blipFill>
        <p:spPr>
          <a:xfrm>
            <a:off x="702325" y="2325632"/>
            <a:ext cx="3426142" cy="154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C79631C-55EC-1D97-2CAE-8FD4D3BE7D98}"/>
                  </a:ext>
                </a:extLst>
              </p:cNvPr>
              <p:cNvGraphicFramePr/>
              <p:nvPr>
                <p:extLst>
                  <p:ext uri="{D42A27DB-BD31-4B8C-83A1-F6EECF244321}">
                    <p14:modId xmlns:p14="http://schemas.microsoft.com/office/powerpoint/2010/main" val="13281013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C79631C-55EC-1D97-2CAE-8FD4D3BE7D98}"/>
                  </a:ext>
                </a:extLst>
              </p:cNvPr>
              <p:cNvGraphicFramePr/>
              <p:nvPr>
                <p:extLst>
                  <p:ext uri="{D42A27DB-BD31-4B8C-83A1-F6EECF244321}">
                    <p14:modId xmlns:p14="http://schemas.microsoft.com/office/powerpoint/2010/main" val="13281013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C671DE6-CC2F-D5BF-77DE-F131443F1F5A}"/>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Given that the volume of this cube is</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343 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work out the surface area of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C671DE6-CC2F-D5BF-77DE-F131443F1F5A}"/>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Given that the volume of this cube is</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343 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work out the surface area of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786015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1dd62d40f86_0_246"/>
          <p:cNvSpPr txBox="1"/>
          <p:nvPr/>
        </p:nvSpPr>
        <p:spPr>
          <a:xfrm>
            <a:off x="169850" y="378100"/>
            <a:ext cx="48898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918D84B-6F40-0741-98C5-394416CB6545}"/>
              </a:ext>
            </a:extLst>
          </p:cNvPr>
          <p:cNvPicPr>
            <a:picLocks noChangeAspect="1"/>
          </p:cNvPicPr>
          <p:nvPr/>
        </p:nvPicPr>
        <p:blipFill>
          <a:blip r:embed="rId3"/>
          <a:stretch>
            <a:fillRect/>
          </a:stretch>
        </p:blipFill>
        <p:spPr>
          <a:xfrm>
            <a:off x="615435" y="1983201"/>
            <a:ext cx="3240573" cy="213268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2AE79C9-3481-F465-7802-053A75B15729}"/>
                  </a:ext>
                </a:extLst>
              </p:cNvPr>
              <p:cNvGraphicFramePr/>
              <p:nvPr>
                <p:extLst>
                  <p:ext uri="{D42A27DB-BD31-4B8C-83A1-F6EECF244321}">
                    <p14:modId xmlns:p14="http://schemas.microsoft.com/office/powerpoint/2010/main" val="12543697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344 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2AE79C9-3481-F465-7802-053A75B15729}"/>
                  </a:ext>
                </a:extLst>
              </p:cNvPr>
              <p:cNvGraphicFramePr/>
              <p:nvPr>
                <p:extLst>
                  <p:ext uri="{D42A27DB-BD31-4B8C-83A1-F6EECF244321}">
                    <p14:modId xmlns:p14="http://schemas.microsoft.com/office/powerpoint/2010/main" val="12543697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344 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4AE0E96-410C-F7AE-F9D2-0EE17B8CEDDF}"/>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17) </a:t>
                      </a:r>
                      <a:r>
                        <a:rPr lang="en-GB" sz="1600" b="0" dirty="0">
                          <a:solidFill>
                            <a:schemeClr val="dk1"/>
                          </a:solidFill>
                          <a:latin typeface="Nunito Sans"/>
                          <a:ea typeface="Nunito Sans"/>
                          <a:cs typeface="Nunito Sans"/>
                          <a:sym typeface="Nunito Sans"/>
                        </a:rPr>
                        <a:t>The cross-section of this prism is an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isosceles trapezium. Calculate the surface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area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1228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1dd62d40f86_0_253"/>
          <p:cNvSpPr txBox="1"/>
          <p:nvPr/>
        </p:nvSpPr>
        <p:spPr>
          <a:xfrm>
            <a:off x="169850" y="378100"/>
            <a:ext cx="48898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73C9B9F-BC60-3F4A-A814-1F76E47D3558}"/>
              </a:ext>
            </a:extLst>
          </p:cNvPr>
          <p:cNvPicPr>
            <a:picLocks noChangeAspect="1"/>
          </p:cNvPicPr>
          <p:nvPr/>
        </p:nvPicPr>
        <p:blipFill>
          <a:blip r:embed="rId3"/>
          <a:stretch>
            <a:fillRect/>
          </a:stretch>
        </p:blipFill>
        <p:spPr>
          <a:xfrm>
            <a:off x="758347" y="1904150"/>
            <a:ext cx="3126403" cy="2128899"/>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54A361AB-1C33-AB45-0BAA-A7A2CAFEB38C}"/>
                  </a:ext>
                </a:extLst>
              </p:cNvPr>
              <p:cNvGraphicFramePr/>
              <p:nvPr>
                <p:extLst>
                  <p:ext uri="{D42A27DB-BD31-4B8C-83A1-F6EECF244321}">
                    <p14:modId xmlns:p14="http://schemas.microsoft.com/office/powerpoint/2010/main" val="1816050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231 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184.5 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54A361AB-1C33-AB45-0BAA-A7A2CAFEB38C}"/>
                  </a:ext>
                </a:extLst>
              </p:cNvPr>
              <p:cNvGraphicFramePr/>
              <p:nvPr>
                <p:extLst>
                  <p:ext uri="{D42A27DB-BD31-4B8C-83A1-F6EECF244321}">
                    <p14:modId xmlns:p14="http://schemas.microsoft.com/office/powerpoint/2010/main" val="1816050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231 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184.5 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438AC46A-85F0-308B-5564-52B1FE659AB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dirty="0">
                              <a:solidFill>
                                <a:schemeClr val="dk1"/>
                              </a:solidFill>
                              <a:latin typeface="Nunito Sans"/>
                              <a:ea typeface="Nunito Sans"/>
                              <a:cs typeface="Nunito Sans"/>
                              <a:sym typeface="Nunito Sans"/>
                            </a:rPr>
                            <a:t>The surface area of this cuboid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194 </m:t>
                              </m:r>
                              <m:r>
                                <a:rPr lang="en-GB" sz="1600" b="0" i="1" dirty="0" smtClean="0">
                                  <a:solidFill>
                                    <a:schemeClr val="dk1"/>
                                  </a:solidFill>
                                  <a:latin typeface="Cambria Math" panose="02040503050406030204" pitchFamily="18" charset="0"/>
                                  <a:ea typeface="Nunito Sans"/>
                                  <a:cs typeface="Nunito Sans"/>
                                  <a:sym typeface="Nunito Sans"/>
                                </a:rPr>
                                <m:t>𝑐</m:t>
                              </m:r>
                              <m:sSup>
                                <m:sSupPr>
                                  <m:ctrlPr>
                                    <a:rPr lang="en-GB" sz="1600" b="0" i="1" dirty="0" smtClean="0">
                                      <a:solidFill>
                                        <a:schemeClr val="dk1"/>
                                      </a:solidFill>
                                      <a:latin typeface="Cambria Math" panose="02040503050406030204" pitchFamily="18" charset="0"/>
                                      <a:ea typeface="Nunito Sans"/>
                                      <a:cs typeface="Nunito Sans"/>
                                      <a:sym typeface="Nunito Sans"/>
                                    </a:rPr>
                                  </m:ctrlPr>
                                </m:sSupPr>
                                <m:e>
                                  <m:r>
                                    <a:rPr lang="en-GB" sz="1600" b="0" i="1" dirty="0" smtClean="0">
                                      <a:solidFill>
                                        <a:schemeClr val="dk1"/>
                                      </a:solidFill>
                                      <a:latin typeface="Cambria Math" panose="02040503050406030204" pitchFamily="18" charset="0"/>
                                      <a:ea typeface="Nunito Sans"/>
                                      <a:cs typeface="Nunito Sans"/>
                                      <a:sym typeface="Nunito Sans"/>
                                    </a:rPr>
                                    <m:t>𝑚</m:t>
                                  </m:r>
                                </m:e>
                                <m:sup>
                                  <m:r>
                                    <a:rPr lang="en-GB" sz="1600" b="0" i="1" dirty="0"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the volume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438AC46A-85F0-308B-5564-52B1FE659AB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dirty="0">
                              <a:solidFill>
                                <a:schemeClr val="dk1"/>
                              </a:solidFill>
                              <a:latin typeface="Nunito Sans"/>
                              <a:ea typeface="Nunito Sans"/>
                              <a:cs typeface="Nunito Sans"/>
                              <a:sym typeface="Nunito Sans"/>
                            </a:rPr>
                            <a:t>The surface area of this cuboid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194 </m:t>
                              </m:r>
                              <m:r>
                                <a:rPr lang="en-GB" sz="1600" b="0" i="1" dirty="0" smtClean="0">
                                  <a:solidFill>
                                    <a:schemeClr val="dk1"/>
                                  </a:solidFill>
                                  <a:latin typeface="Cambria Math" panose="02040503050406030204" pitchFamily="18" charset="0"/>
                                  <a:ea typeface="Nunito Sans"/>
                                  <a:cs typeface="Nunito Sans"/>
                                  <a:sym typeface="Nunito Sans"/>
                                </a:rPr>
                                <m:t>𝑐</m:t>
                              </m:r>
                              <m:sSup>
                                <m:sSupPr>
                                  <m:ctrlPr>
                                    <a:rPr lang="en-GB" sz="1600" b="0" i="1" dirty="0" smtClean="0">
                                      <a:solidFill>
                                        <a:schemeClr val="dk1"/>
                                      </a:solidFill>
                                      <a:latin typeface="Cambria Math" panose="02040503050406030204" pitchFamily="18" charset="0"/>
                                      <a:ea typeface="Nunito Sans"/>
                                      <a:cs typeface="Nunito Sans"/>
                                      <a:sym typeface="Nunito Sans"/>
                                    </a:rPr>
                                  </m:ctrlPr>
                                </m:sSupPr>
                                <m:e>
                                  <m:r>
                                    <a:rPr lang="en-GB" sz="1600" b="0" i="1" dirty="0" smtClean="0">
                                      <a:solidFill>
                                        <a:schemeClr val="dk1"/>
                                      </a:solidFill>
                                      <a:latin typeface="Cambria Math" panose="02040503050406030204" pitchFamily="18" charset="0"/>
                                      <a:ea typeface="Nunito Sans"/>
                                      <a:cs typeface="Nunito Sans"/>
                                      <a:sym typeface="Nunito Sans"/>
                                    </a:rPr>
                                    <m:t>𝑚</m:t>
                                  </m:r>
                                </m:e>
                                <m:sup>
                                  <m:r>
                                    <a:rPr lang="en-GB" sz="1600" b="0" i="1" dirty="0"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the volume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935737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1dd62d40f86_0_260"/>
          <p:cNvSpPr txBox="1"/>
          <p:nvPr/>
        </p:nvSpPr>
        <p:spPr>
          <a:xfrm>
            <a:off x="169850" y="378100"/>
            <a:ext cx="49711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76DAF96-493A-5C4B-AC2C-3F1FDE96D534}"/>
              </a:ext>
            </a:extLst>
          </p:cNvPr>
          <p:cNvPicPr>
            <a:picLocks noChangeAspect="1"/>
          </p:cNvPicPr>
          <p:nvPr/>
        </p:nvPicPr>
        <p:blipFill>
          <a:blip r:embed="rId3"/>
          <a:stretch>
            <a:fillRect/>
          </a:stretch>
        </p:blipFill>
        <p:spPr>
          <a:xfrm>
            <a:off x="934823" y="1954697"/>
            <a:ext cx="2731404" cy="222843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1EE26DA-A82D-5737-6ED9-7B617E57424E}"/>
                  </a:ext>
                </a:extLst>
              </p:cNvPr>
              <p:cNvGraphicFramePr/>
              <p:nvPr>
                <p:extLst>
                  <p:ext uri="{D42A27DB-BD31-4B8C-83A1-F6EECF244321}">
                    <p14:modId xmlns:p14="http://schemas.microsoft.com/office/powerpoint/2010/main" val="13131671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−24</m:t>
                              </m:r>
                              <m:r>
                                <a:rPr lang="en-GB" sz="1600" b="0" i="1" dirty="0" smtClean="0">
                                  <a:solidFill>
                                    <a:schemeClr val="tx1"/>
                                  </a:solidFill>
                                  <a:latin typeface="Cambria Math" panose="02040503050406030204" pitchFamily="18" charset="0"/>
                                  <a:ea typeface="Nunito"/>
                                  <a:cs typeface="Nunito"/>
                                  <a:sym typeface="Nunito"/>
                                </a:rPr>
                                <m:t>𝑥</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+6</m:t>
                              </m:r>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−24</m:t>
                              </m:r>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1EE26DA-A82D-5737-6ED9-7B617E57424E}"/>
                  </a:ext>
                </a:extLst>
              </p:cNvPr>
              <p:cNvGraphicFramePr/>
              <p:nvPr>
                <p:extLst>
                  <p:ext uri="{D42A27DB-BD31-4B8C-83A1-F6EECF244321}">
                    <p14:modId xmlns:p14="http://schemas.microsoft.com/office/powerpoint/2010/main" val="13131671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−24</m:t>
                              </m:r>
                              <m:r>
                                <a:rPr lang="en-GB" sz="1600" b="0" i="1" dirty="0" smtClean="0">
                                  <a:solidFill>
                                    <a:schemeClr val="tx1"/>
                                  </a:solidFill>
                                  <a:latin typeface="Cambria Math" panose="02040503050406030204" pitchFamily="18" charset="0"/>
                                  <a:ea typeface="Nunito"/>
                                  <a:cs typeface="Nunito"/>
                                  <a:sym typeface="Nunito"/>
                                </a:rPr>
                                <m:t>𝑥</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+6</m:t>
                              </m:r>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−24</m:t>
                              </m:r>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A0CF056-8BB0-AC6B-F1E6-73E4BDE74ACA}"/>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GB" sz="1600" b="0" dirty="0">
                          <a:solidFill>
                            <a:schemeClr val="dk1"/>
                          </a:solidFill>
                          <a:latin typeface="Nunito Sans"/>
                          <a:ea typeface="Nunito Sans"/>
                          <a:cs typeface="Nunito Sans"/>
                          <a:sym typeface="Nunito Sans"/>
                        </a:rPr>
                        <a:t>Derive an expression for the surface area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this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38011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1dd62d40f86_0_267"/>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EB5CA72-F1BE-5442-9A8C-CDBD5007E42C}"/>
              </a:ext>
            </a:extLst>
          </p:cNvPr>
          <p:cNvPicPr>
            <a:picLocks noChangeAspect="1"/>
          </p:cNvPicPr>
          <p:nvPr/>
        </p:nvPicPr>
        <p:blipFill>
          <a:blip r:embed="rId3"/>
          <a:stretch>
            <a:fillRect/>
          </a:stretch>
        </p:blipFill>
        <p:spPr>
          <a:xfrm>
            <a:off x="534910" y="1636595"/>
            <a:ext cx="3573278" cy="231373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9793EDF-749E-5B28-6D98-D4E0B6DA4163}"/>
                  </a:ext>
                </a:extLst>
              </p:cNvPr>
              <p:cNvGraphicFramePr/>
              <p:nvPr>
                <p:extLst>
                  <p:ext uri="{D42A27DB-BD31-4B8C-83A1-F6EECF244321}">
                    <p14:modId xmlns:p14="http://schemas.microsoft.com/office/powerpoint/2010/main" val="425802014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334 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9793EDF-749E-5B28-6D98-D4E0B6DA4163}"/>
                  </a:ext>
                </a:extLst>
              </p:cNvPr>
              <p:cNvGraphicFramePr/>
              <p:nvPr>
                <p:extLst>
                  <p:ext uri="{D42A27DB-BD31-4B8C-83A1-F6EECF244321}">
                    <p14:modId xmlns:p14="http://schemas.microsoft.com/office/powerpoint/2010/main" val="425802014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334 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6AD859C-264F-3BAA-4178-398976513B11}"/>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GB" sz="1600" b="0" dirty="0">
                          <a:solidFill>
                            <a:schemeClr val="dk1"/>
                          </a:solidFill>
                          <a:latin typeface="Nunito Sans"/>
                          <a:ea typeface="Nunito Sans"/>
                          <a:cs typeface="Nunito Sans"/>
                          <a:sym typeface="Nunito Sans"/>
                        </a:rPr>
                        <a:t>Calculate the surface area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74297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g1dd62d40f86_0_134"/>
          <p:cNvSpPr txBox="1"/>
          <p:nvPr/>
        </p:nvSpPr>
        <p:spPr>
          <a:xfrm>
            <a:off x="169850" y="378100"/>
            <a:ext cx="489999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E97C6B-C984-D64D-912E-AF3E277FFDF6}"/>
              </a:ext>
            </a:extLst>
          </p:cNvPr>
          <p:cNvPicPr>
            <a:picLocks noChangeAspect="1"/>
          </p:cNvPicPr>
          <p:nvPr/>
        </p:nvPicPr>
        <p:blipFill>
          <a:blip r:embed="rId3"/>
          <a:stretch>
            <a:fillRect/>
          </a:stretch>
        </p:blipFill>
        <p:spPr>
          <a:xfrm>
            <a:off x="982383" y="1771871"/>
            <a:ext cx="3003020" cy="261825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A48760E-CA83-43E4-E372-D00A9C27FDBA}"/>
                  </a:ext>
                </a:extLst>
              </p:cNvPr>
              <p:cNvGraphicFramePr/>
              <p:nvPr>
                <p:extLst>
                  <p:ext uri="{D42A27DB-BD31-4B8C-83A1-F6EECF244321}">
                    <p14:modId xmlns:p14="http://schemas.microsoft.com/office/powerpoint/2010/main" val="25859100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found the area of one face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sum of the three given edge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64 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sum of all twelve edge lengths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A48760E-CA83-43E4-E372-D00A9C27FDBA}"/>
                  </a:ext>
                </a:extLst>
              </p:cNvPr>
              <p:cNvGraphicFramePr/>
              <p:nvPr>
                <p:extLst>
                  <p:ext uri="{D42A27DB-BD31-4B8C-83A1-F6EECF244321}">
                    <p14:modId xmlns:p14="http://schemas.microsoft.com/office/powerpoint/2010/main" val="25859100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found the area of one face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sum of the three given edge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64 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sum of all twelve edge lengths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8C371B3-F606-6866-B9A9-7E60E3728D83}"/>
              </a:ext>
            </a:extLst>
          </p:cNvPr>
          <p:cNvGraphicFramePr/>
          <p:nvPr>
            <p:extLst>
              <p:ext uri="{D42A27DB-BD31-4B8C-83A1-F6EECF244321}">
                <p14:modId xmlns:p14="http://schemas.microsoft.com/office/powerpoint/2010/main" val="341496894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volume of this cube, stating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1dd62d40f86_0_141"/>
          <p:cNvSpPr txBox="1"/>
          <p:nvPr/>
        </p:nvSpPr>
        <p:spPr>
          <a:xfrm>
            <a:off x="169850" y="378100"/>
            <a:ext cx="48796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783C43-0926-804D-AED1-5A0EFCED68C3}"/>
              </a:ext>
            </a:extLst>
          </p:cNvPr>
          <p:cNvPicPr>
            <a:picLocks noChangeAspect="1"/>
          </p:cNvPicPr>
          <p:nvPr/>
        </p:nvPicPr>
        <p:blipFill>
          <a:blip r:embed="rId3"/>
          <a:stretch>
            <a:fillRect/>
          </a:stretch>
        </p:blipFill>
        <p:spPr>
          <a:xfrm>
            <a:off x="588717" y="1885687"/>
            <a:ext cx="3543336" cy="21041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FCB994-A315-8301-B198-C4D24B6DF0A9}"/>
                  </a:ext>
                </a:extLst>
              </p:cNvPr>
              <p:cNvGraphicFramePr/>
              <p:nvPr>
                <p:extLst>
                  <p:ext uri="{D42A27DB-BD31-4B8C-83A1-F6EECF244321}">
                    <p14:modId xmlns:p14="http://schemas.microsoft.com/office/powerpoint/2010/main" val="35570742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multiply base area by height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halved the volume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confused volume and surface area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260 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FCB994-A315-8301-B198-C4D24B6DF0A9}"/>
                  </a:ext>
                </a:extLst>
              </p:cNvPr>
              <p:cNvGraphicFramePr/>
              <p:nvPr>
                <p:extLst>
                  <p:ext uri="{D42A27DB-BD31-4B8C-83A1-F6EECF244321}">
                    <p14:modId xmlns:p14="http://schemas.microsoft.com/office/powerpoint/2010/main" val="35570742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multiply base area by height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halved the volume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confused volume and surface area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260 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A19EFE4F-852C-C822-68B4-BA6551CD7C90}"/>
              </a:ext>
            </a:extLst>
          </p:cNvPr>
          <p:cNvGraphicFramePr/>
          <p:nvPr>
            <p:extLst>
              <p:ext uri="{D42A27DB-BD31-4B8C-83A1-F6EECF244321}">
                <p14:modId xmlns:p14="http://schemas.microsoft.com/office/powerpoint/2010/main" val="417732928"/>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Find the volume of this cuboid, stating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1dd62d40f86_0_148"/>
          <p:cNvSpPr txBox="1"/>
          <p:nvPr/>
        </p:nvSpPr>
        <p:spPr>
          <a:xfrm>
            <a:off x="169850" y="378100"/>
            <a:ext cx="51235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E4601CC-FFBC-2B43-9A0F-880F5467974E}"/>
              </a:ext>
            </a:extLst>
          </p:cNvPr>
          <p:cNvPicPr>
            <a:picLocks noChangeAspect="1"/>
          </p:cNvPicPr>
          <p:nvPr/>
        </p:nvPicPr>
        <p:blipFill>
          <a:blip r:embed="rId3"/>
          <a:stretch>
            <a:fillRect/>
          </a:stretch>
        </p:blipFill>
        <p:spPr>
          <a:xfrm>
            <a:off x="388915" y="1851180"/>
            <a:ext cx="3924291" cy="234868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B582EC8-FA59-0765-E5EF-32A456A5CFB3}"/>
                  </a:ext>
                </a:extLst>
              </p:cNvPr>
              <p:cNvGraphicFramePr/>
              <p:nvPr>
                <p:extLst>
                  <p:ext uri="{D42A27DB-BD31-4B8C-83A1-F6EECF244321}">
                    <p14:modId xmlns:p14="http://schemas.microsoft.com/office/powerpoint/2010/main" val="285499525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42 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multiply by a half when finding the cross-sectional area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of all four given edge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210 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halved the product of all four given edge lengths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B582EC8-FA59-0765-E5EF-32A456A5CFB3}"/>
                  </a:ext>
                </a:extLst>
              </p:cNvPr>
              <p:cNvGraphicFramePr/>
              <p:nvPr>
                <p:extLst>
                  <p:ext uri="{D42A27DB-BD31-4B8C-83A1-F6EECF244321}">
                    <p14:modId xmlns:p14="http://schemas.microsoft.com/office/powerpoint/2010/main" val="285499525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42 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multiply by a half when finding the cross-sectional area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of all four given edge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210 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halved the product of all four given edge lengths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ADFBE33-C7B5-A4B9-3E1F-B49498A32213}"/>
              </a:ext>
            </a:extLst>
          </p:cNvPr>
          <p:cNvGraphicFramePr/>
          <p:nvPr>
            <p:extLst>
              <p:ext uri="{D42A27DB-BD31-4B8C-83A1-F6EECF244321}">
                <p14:modId xmlns:p14="http://schemas.microsoft.com/office/powerpoint/2010/main" val="4254524699"/>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Find the volume of this triangular prism,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stating the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1dd62d40f86_0_155"/>
          <p:cNvSpPr txBox="1"/>
          <p:nvPr/>
        </p:nvSpPr>
        <p:spPr>
          <a:xfrm>
            <a:off x="169850" y="378100"/>
            <a:ext cx="48593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AA0FC60-FFA9-494F-B1C4-38043DA12DC2}"/>
              </a:ext>
            </a:extLst>
          </p:cNvPr>
          <p:cNvPicPr>
            <a:picLocks noChangeAspect="1"/>
          </p:cNvPicPr>
          <p:nvPr/>
        </p:nvPicPr>
        <p:blipFill>
          <a:blip r:embed="rId3"/>
          <a:stretch>
            <a:fillRect/>
          </a:stretch>
        </p:blipFill>
        <p:spPr>
          <a:xfrm>
            <a:off x="537390" y="1885688"/>
            <a:ext cx="3732686" cy="253631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D44993C-9133-AC8D-9BB3-1D5D954CF38D}"/>
                  </a:ext>
                </a:extLst>
              </p:cNvPr>
              <p:cNvGraphicFramePr/>
              <p:nvPr>
                <p:extLst>
                  <p:ext uri="{D42A27DB-BD31-4B8C-83A1-F6EECF244321}">
                    <p14:modId xmlns:p14="http://schemas.microsoft.com/office/powerpoint/2010/main" val="562688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subtracted the product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from the volume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divided by the sum of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rather than the product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halved the product of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dirty="0"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before dividing the volume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11.5 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D44993C-9133-AC8D-9BB3-1D5D954CF38D}"/>
                  </a:ext>
                </a:extLst>
              </p:cNvPr>
              <p:cNvGraphicFramePr/>
              <p:nvPr>
                <p:extLst>
                  <p:ext uri="{D42A27DB-BD31-4B8C-83A1-F6EECF244321}">
                    <p14:modId xmlns:p14="http://schemas.microsoft.com/office/powerpoint/2010/main" val="562688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subtracted the product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from the volume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divided by the sum of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rather than the product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halved the product of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8</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dirty="0" smtClean="0">
                                  <a:solidFill>
                                    <a:schemeClr val="tx1"/>
                                  </a:solidFill>
                                  <a:latin typeface="Cambria Math" panose="02040503050406030204" pitchFamily="18" charset="0"/>
                                  <a:ea typeface="Times New Roman"/>
                                  <a:cs typeface="Times New Roman"/>
                                  <a:sym typeface="Times New Roman"/>
                                </a:rPr>
                                <m:t>6</m:t>
                              </m:r>
                            </m:oMath>
                          </a14:m>
                          <a:r>
                            <a:rPr lang="en-US" sz="1400" u="none" strike="noStrike" cap="none" dirty="0">
                              <a:solidFill>
                                <a:schemeClr val="tx1"/>
                              </a:solidFill>
                              <a:latin typeface="Nunito" pitchFamily="2" charset="0"/>
                              <a:ea typeface="Times New Roman"/>
                              <a:cs typeface="Times New Roman"/>
                              <a:sym typeface="Times New Roman"/>
                            </a:rPr>
                            <a:t> before dividing the volume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11.5 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72743A1-22D6-E77C-11F8-C863825DD67F}"/>
                  </a:ext>
                </a:extLst>
              </p:cNvPr>
              <p:cNvGraphicFramePr/>
              <p:nvPr>
                <p:extLst>
                  <p:ext uri="{D42A27DB-BD31-4B8C-83A1-F6EECF244321}">
                    <p14:modId xmlns:p14="http://schemas.microsoft.com/office/powerpoint/2010/main" val="185764293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The volume of this cuboid is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552 </m:t>
                              </m:r>
                              <m:r>
                                <a:rPr lang="en-GB" sz="1600" b="0" i="1" smtClean="0">
                                  <a:solidFill>
                                    <a:schemeClr val="dk1"/>
                                  </a:solidFill>
                                  <a:latin typeface="Cambria Math" panose="02040503050406030204" pitchFamily="18" charset="0"/>
                                  <a:ea typeface="Nunito Sans"/>
                                  <a:cs typeface="Nunito Sans"/>
                                  <a:sym typeface="Nunito Sans"/>
                                </a:rPr>
                                <m:t>𝑐</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Find the length of the base: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72743A1-22D6-E77C-11F8-C863825DD67F}"/>
                  </a:ext>
                </a:extLst>
              </p:cNvPr>
              <p:cNvGraphicFramePr/>
              <p:nvPr>
                <p:extLst>
                  <p:ext uri="{D42A27DB-BD31-4B8C-83A1-F6EECF244321}">
                    <p14:modId xmlns:p14="http://schemas.microsoft.com/office/powerpoint/2010/main" val="185764293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The volume of this cuboid is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552 </m:t>
                              </m:r>
                              <m:r>
                                <a:rPr lang="en-GB" sz="1600" b="0" i="1" smtClean="0">
                                  <a:solidFill>
                                    <a:schemeClr val="dk1"/>
                                  </a:solidFill>
                                  <a:latin typeface="Cambria Math" panose="02040503050406030204" pitchFamily="18" charset="0"/>
                                  <a:ea typeface="Nunito Sans"/>
                                  <a:cs typeface="Nunito Sans"/>
                                  <a:sym typeface="Nunito Sans"/>
                                </a:rPr>
                                <m:t>𝑐</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Find the length of the base: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1dd62d40f86_0_162"/>
          <p:cNvSpPr txBox="1"/>
          <p:nvPr/>
        </p:nvSpPr>
        <p:spPr>
          <a:xfrm>
            <a:off x="169850" y="378100"/>
            <a:ext cx="48695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97" name="Google Shape;297;g1dd62d40f86_0_162"/>
          <p:cNvGraphicFramePr/>
          <p:nvPr>
            <p:extLst>
              <p:ext uri="{D42A27DB-BD31-4B8C-83A1-F6EECF244321}">
                <p14:modId xmlns:p14="http://schemas.microsoft.com/office/powerpoint/2010/main" val="930689563"/>
              </p:ext>
            </p:extLst>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5) The area of one face of a cube is 25 cm</a:t>
                      </a:r>
                      <a:r>
                        <a:rPr lang="en-GB" sz="1600" b="0" baseline="30000" dirty="0">
                          <a:solidFill>
                            <a:schemeClr val="dk1"/>
                          </a:solidFill>
                          <a:latin typeface="Nunito Sans"/>
                          <a:ea typeface="Nunito Sans"/>
                          <a:cs typeface="Nunito Sans"/>
                          <a:sym typeface="Nunito Sans"/>
                        </a:rPr>
                        <a:t>2</a:t>
                      </a:r>
                      <a:r>
                        <a:rPr lang="en-GB" sz="1600" b="0" dirty="0">
                          <a:solidFill>
                            <a:schemeClr val="dk1"/>
                          </a:solidFill>
                          <a:latin typeface="Nunito Sans"/>
                          <a:ea typeface="Nunito Sans"/>
                          <a:cs typeface="Nunito Sans"/>
                          <a:sym typeface="Nunito Sans"/>
                        </a:rPr>
                        <a:t>. Find the volume of the cube:</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mc:Choice xmlns:a14="http://schemas.microsoft.com/office/drawing/2010/main" Requires="a14">
          <p:graphicFrame>
            <p:nvGraphicFramePr>
              <p:cNvPr id="298" name="Google Shape;298;g1dd62d40f86_0_162"/>
              <p:cNvGraphicFramePr/>
              <p:nvPr>
                <p:extLst>
                  <p:ext uri="{D42A27DB-BD31-4B8C-83A1-F6EECF244321}">
                    <p14:modId xmlns:p14="http://schemas.microsoft.com/office/powerpoint/2010/main" val="3590523715"/>
                  </p:ext>
                </p:extLst>
              </p:nvPr>
            </p:nvGraphicFramePr>
            <p:xfrm>
              <a:off x="952500" y="2836425"/>
              <a:ext cx="7239000" cy="1891986"/>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150 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baseline="30000" dirty="0">
                                  <a:solidFill>
                                    <a:schemeClr val="dk1"/>
                                  </a:solidFill>
                                  <a:latin typeface="Cambria Math" panose="02040503050406030204" pitchFamily="18" charset="0"/>
                                  <a:ea typeface="Nunito Sans"/>
                                  <a:cs typeface="Nunito Sans"/>
                                  <a:sym typeface="Nunito Sans"/>
                                </a:rPr>
                                <m:t>3</m:t>
                              </m:r>
                              <m:r>
                                <a:rPr lang="en-GB" sz="1600" i="1" dirty="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surface area (multiplying area by six)</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125 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baseline="30000" dirty="0">
                                  <a:solidFill>
                                    <a:srgbClr val="00BC89"/>
                                  </a:solidFill>
                                  <a:latin typeface="Cambria Math" panose="02040503050406030204" pitchFamily="18" charset="0"/>
                                  <a:ea typeface="Nunito Sans"/>
                                  <a:cs typeface="Nunito Sans"/>
                                  <a:sym typeface="Nunito Sans"/>
                                </a:rPr>
                                <m:t>3</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625 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baseline="30000" dirty="0">
                                  <a:solidFill>
                                    <a:schemeClr val="dk1"/>
                                  </a:solidFill>
                                  <a:latin typeface="Cambria Math" panose="02040503050406030204" pitchFamily="18" charset="0"/>
                                  <a:ea typeface="Nunito Sans"/>
                                  <a:cs typeface="Nunito Sans"/>
                                  <a:sym typeface="Nunito Sans"/>
                                </a:rPr>
                                <m:t>3</m:t>
                              </m:r>
                              <m:r>
                                <a:rPr lang="en-GB" sz="1600" i="1" dirty="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squared the area</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244 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baseline="30000" dirty="0">
                                  <a:solidFill>
                                    <a:srgbClr val="1C1C1C"/>
                                  </a:solidFill>
                                  <a:latin typeface="Cambria Math" panose="02040503050406030204" pitchFamily="18" charset="0"/>
                                  <a:ea typeface="Nunito Sans"/>
                                  <a:cs typeface="Nunito Sans"/>
                                  <a:sym typeface="Nunito Sans"/>
                                </a:rPr>
                                <m:t>3</m:t>
                              </m:r>
                              <m:r>
                                <a:rPr lang="en-GB" sz="1600" i="1" dirty="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divided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25</m:t>
                              </m:r>
                            </m:oMath>
                          </a14:m>
                          <a:r>
                            <a:rPr lang="en-GB" sz="1400" dirty="0">
                              <a:solidFill>
                                <a:srgbClr val="1C1C1C"/>
                              </a:solidFill>
                              <a:latin typeface="Nunito Sans"/>
                              <a:ea typeface="Nunito Sans"/>
                              <a:cs typeface="Nunito Sans"/>
                              <a:sym typeface="Nunito Sans"/>
                            </a:rPr>
                            <a:t> by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4</m:t>
                              </m:r>
                            </m:oMath>
                          </a14:m>
                          <a:r>
                            <a:rPr lang="en-GB" sz="1400" dirty="0">
                              <a:solidFill>
                                <a:srgbClr val="1C1C1C"/>
                              </a:solidFill>
                              <a:latin typeface="Nunito Sans"/>
                              <a:ea typeface="Nunito Sans"/>
                              <a:cs typeface="Nunito Sans"/>
                              <a:sym typeface="Nunito Sans"/>
                            </a:rPr>
                            <a:t>, rather than square rooting, then cubed</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98" name="Google Shape;298;g1dd62d40f86_0_162"/>
              <p:cNvGraphicFramePr/>
              <p:nvPr>
                <p:extLst>
                  <p:ext uri="{D42A27DB-BD31-4B8C-83A1-F6EECF244321}">
                    <p14:modId xmlns:p14="http://schemas.microsoft.com/office/powerpoint/2010/main" val="3590523715"/>
                  </p:ext>
                </p:extLst>
              </p:nvPr>
            </p:nvGraphicFramePr>
            <p:xfrm>
              <a:off x="952500" y="2836425"/>
              <a:ext cx="7239000" cy="1891986"/>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41" r="-337" b="-100641"/>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5147290D-9E44-DD49-9955-089C4041A13F}"/>
              </a:ext>
            </a:extLst>
          </p:cNvPr>
          <p:cNvPicPr>
            <a:picLocks noChangeAspect="1"/>
          </p:cNvPicPr>
          <p:nvPr/>
        </p:nvPicPr>
        <p:blipFill>
          <a:blip r:embed="rId4"/>
          <a:stretch>
            <a:fillRect/>
          </a:stretch>
        </p:blipFill>
        <p:spPr>
          <a:xfrm>
            <a:off x="2789219" y="1204200"/>
            <a:ext cx="3519723" cy="154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volume and surface area</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Calculating the incorrect property</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Missing faces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Converting units</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Substitution into formulae</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dd62d40f86_0_169"/>
          <p:cNvSpPr txBox="1"/>
          <p:nvPr/>
        </p:nvSpPr>
        <p:spPr>
          <a:xfrm>
            <a:off x="169850" y="378100"/>
            <a:ext cx="48593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E0916BA-8C44-B540-BFF9-16FC427D7E53}"/>
              </a:ext>
            </a:extLst>
          </p:cNvPr>
          <p:cNvPicPr>
            <a:picLocks noChangeAspect="1"/>
          </p:cNvPicPr>
          <p:nvPr/>
        </p:nvPicPr>
        <p:blipFill>
          <a:blip r:embed="rId3"/>
          <a:stretch>
            <a:fillRect/>
          </a:stretch>
        </p:blipFill>
        <p:spPr>
          <a:xfrm>
            <a:off x="948284" y="1727334"/>
            <a:ext cx="2746530" cy="213225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A190F17-0350-C151-0A59-25E240DAD708}"/>
                  </a:ext>
                </a:extLst>
              </p:cNvPr>
              <p:cNvGraphicFramePr/>
              <p:nvPr>
                <p:extLst>
                  <p:ext uri="{D42A27DB-BD31-4B8C-83A1-F6EECF244321}">
                    <p14:modId xmlns:p14="http://schemas.microsoft.com/office/powerpoint/2010/main" val="31457044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528 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calculated the cross-sectional area as a rectangle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6×8 </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worked out the cross-sectional area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2640 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of all four lengths given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429 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A190F17-0350-C151-0A59-25E240DAD708}"/>
                  </a:ext>
                </a:extLst>
              </p:cNvPr>
              <p:cNvGraphicFramePr/>
              <p:nvPr>
                <p:extLst>
                  <p:ext uri="{D42A27DB-BD31-4B8C-83A1-F6EECF244321}">
                    <p14:modId xmlns:p14="http://schemas.microsoft.com/office/powerpoint/2010/main" val="31457044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528 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calculated the cross-sectional area as a rectangle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6×8 </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worked out the cross-sectional area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2640 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of all four lengths given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429 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96361135-270A-8322-58D0-6F8A58153A80}"/>
              </a:ext>
            </a:extLst>
          </p:cNvPr>
          <p:cNvGraphicFramePr/>
          <p:nvPr>
            <p:extLst>
              <p:ext uri="{D42A27DB-BD31-4B8C-83A1-F6EECF244321}">
                <p14:modId xmlns:p14="http://schemas.microsoft.com/office/powerpoint/2010/main" val="172336643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Calculate the volume of this trapezoidal</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1dd62d40f86_0_176"/>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FDA97C1-5D80-8E46-AB9B-35590D004AC3}"/>
              </a:ext>
            </a:extLst>
          </p:cNvPr>
          <p:cNvPicPr>
            <a:picLocks noChangeAspect="1"/>
          </p:cNvPicPr>
          <p:nvPr/>
        </p:nvPicPr>
        <p:blipFill>
          <a:blip r:embed="rId3"/>
          <a:stretch>
            <a:fillRect/>
          </a:stretch>
        </p:blipFill>
        <p:spPr>
          <a:xfrm>
            <a:off x="899929" y="1836168"/>
            <a:ext cx="2466414" cy="242121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77B6391-5F06-190C-652F-6CDB0AA03A82}"/>
                  </a:ext>
                </a:extLst>
              </p:cNvPr>
              <p:cNvGraphicFramePr/>
              <p:nvPr>
                <p:extLst>
                  <p:ext uri="{D42A27DB-BD31-4B8C-83A1-F6EECF244321}">
                    <p14:modId xmlns:p14="http://schemas.microsoft.com/office/powerpoint/2010/main" val="4504979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multiply by one third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multiplied by one half instead of one third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28 </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base area only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77B6391-5F06-190C-652F-6CDB0AA03A82}"/>
                  </a:ext>
                </a:extLst>
              </p:cNvPr>
              <p:cNvGraphicFramePr/>
              <p:nvPr>
                <p:extLst>
                  <p:ext uri="{D42A27DB-BD31-4B8C-83A1-F6EECF244321}">
                    <p14:modId xmlns:p14="http://schemas.microsoft.com/office/powerpoint/2010/main" val="4504979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multiply by one third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multiplied by one half instead of one third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28 </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14 </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base area only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70170B1-A902-C8CE-1B18-55B26306C051}"/>
                  </a:ext>
                </a:extLst>
              </p:cNvPr>
              <p:cNvGraphicFramePr/>
              <p:nvPr>
                <p:extLst>
                  <p:ext uri="{D42A27DB-BD31-4B8C-83A1-F6EECF244321}">
                    <p14:modId xmlns:p14="http://schemas.microsoft.com/office/powerpoint/2010/main" val="282216514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Calculate the volume of this pyramid when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r>
                                <a:rPr lang="en-GB"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𝑚</m:t>
                              </m:r>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70170B1-A902-C8CE-1B18-55B26306C051}"/>
                  </a:ext>
                </a:extLst>
              </p:cNvPr>
              <p:cNvGraphicFramePr/>
              <p:nvPr>
                <p:extLst>
                  <p:ext uri="{D42A27DB-BD31-4B8C-83A1-F6EECF244321}">
                    <p14:modId xmlns:p14="http://schemas.microsoft.com/office/powerpoint/2010/main" val="282216514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Calculate the volume of this pyramid when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r>
                                <a:rPr lang="en-GB"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𝑚</m:t>
                              </m:r>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1dd62d40f86_0_183"/>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0F3A16E-A9CA-F94F-945C-FD690DD117CE}"/>
              </a:ext>
            </a:extLst>
          </p:cNvPr>
          <p:cNvPicPr>
            <a:picLocks noChangeAspect="1"/>
          </p:cNvPicPr>
          <p:nvPr/>
        </p:nvPicPr>
        <p:blipFill>
          <a:blip r:embed="rId3"/>
          <a:stretch>
            <a:fillRect/>
          </a:stretch>
        </p:blipFill>
        <p:spPr>
          <a:xfrm>
            <a:off x="976962" y="1920193"/>
            <a:ext cx="2879045" cy="209862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18608AA-197B-C8B5-B471-3B4E8778ADCA}"/>
                  </a:ext>
                </a:extLst>
              </p:cNvPr>
              <p:cNvGraphicFramePr/>
              <p:nvPr>
                <p:extLst>
                  <p:ext uri="{D42A27DB-BD31-4B8C-83A1-F6EECF244321}">
                    <p14:modId xmlns:p14="http://schemas.microsoft.com/office/powerpoint/2010/main" val="116908798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multiplied lengths without converting units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308.14 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77.27 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added the numbers without understanding the problem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3081.4 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did not convert units correctly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18608AA-197B-C8B5-B471-3B4E8778ADCA}"/>
                  </a:ext>
                </a:extLst>
              </p:cNvPr>
              <p:cNvGraphicFramePr/>
              <p:nvPr>
                <p:extLst>
                  <p:ext uri="{D42A27DB-BD31-4B8C-83A1-F6EECF244321}">
                    <p14:modId xmlns:p14="http://schemas.microsoft.com/office/powerpoint/2010/main" val="116908798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30.814 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multiplied lengths without converting units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308.14 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77.27 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added the numbers without understanding the problem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3081.4 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did not convert units correctly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0E264BC-564E-F524-8E38-04D689E05B4D}"/>
                  </a:ext>
                </a:extLst>
              </p:cNvPr>
              <p:cNvGraphicFramePr/>
              <p:nvPr>
                <p:extLst>
                  <p:ext uri="{D42A27DB-BD31-4B8C-83A1-F6EECF244321}">
                    <p14:modId xmlns:p14="http://schemas.microsoft.com/office/powerpoint/2010/main" val="1466514959"/>
                  </p:ext>
                </p:extLst>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Calculate the volume of this cuboid giving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your answer in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0E264BC-564E-F524-8E38-04D689E05B4D}"/>
                  </a:ext>
                </a:extLst>
              </p:cNvPr>
              <p:cNvGraphicFramePr/>
              <p:nvPr>
                <p:extLst>
                  <p:ext uri="{D42A27DB-BD31-4B8C-83A1-F6EECF244321}">
                    <p14:modId xmlns:p14="http://schemas.microsoft.com/office/powerpoint/2010/main" val="1466514959"/>
                  </p:ext>
                </p:extLst>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Calculate the volume of this cuboid giving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your answer in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1dd62d40f86_0_190"/>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3CDFBFB-F4F2-F847-8190-B3DCF561AB84}"/>
              </a:ext>
            </a:extLst>
          </p:cNvPr>
          <p:cNvPicPr>
            <a:picLocks noChangeAspect="1"/>
          </p:cNvPicPr>
          <p:nvPr/>
        </p:nvPicPr>
        <p:blipFill>
          <a:blip r:embed="rId3"/>
          <a:stretch>
            <a:fillRect/>
          </a:stretch>
        </p:blipFill>
        <p:spPr>
          <a:xfrm>
            <a:off x="986455" y="2492916"/>
            <a:ext cx="2661110" cy="207932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D097EAC-0A8A-D785-C2A1-004B89EB4C93}"/>
                  </a:ext>
                </a:extLst>
              </p:cNvPr>
              <p:cNvGraphicFramePr/>
              <p:nvPr>
                <p:extLst>
                  <p:ext uri="{D42A27DB-BD31-4B8C-83A1-F6EECF244321}">
                    <p14:modId xmlns:p14="http://schemas.microsoft.com/office/powerpoint/2010/main" val="1088522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520 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remove the volume for the inner 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754 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added, rather than removing, the volume for the inner 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product of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3, 7</m:t>
                              </m:r>
                            </m:oMath>
                          </a14:m>
                          <a:r>
                            <a:rPr lang="en-US" sz="1400" u="none" strike="noStrike" cap="none" dirty="0">
                              <a:solidFill>
                                <a:schemeClr val="tx1"/>
                              </a:solidFill>
                              <a:latin typeface="Nunito Sans" pitchFamily="2" charset="0"/>
                            </a:rPr>
                            <a:t> and </a:t>
                          </a:r>
                          <a14:m>
                            <m:oMath xmlns:m="http://schemas.openxmlformats.org/officeDocument/2006/math">
                              <m:r>
                                <a:rPr lang="en-GB" sz="1400" b="0" i="1" u="none" strike="noStrike" cap="none" smtClean="0">
                                  <a:solidFill>
                                    <a:schemeClr val="tx1"/>
                                  </a:solidFill>
                                  <a:latin typeface="Cambria Math" panose="02040503050406030204" pitchFamily="18" charset="0"/>
                                </a:rPr>
                                <m:t>13</m:t>
                              </m:r>
                            </m:oMath>
                          </a14:m>
                          <a:r>
                            <a:rPr lang="en-US" sz="1400" u="none" strike="noStrike" cap="none" dirty="0">
                              <a:solidFill>
                                <a:schemeClr val="tx1"/>
                              </a:solidFill>
                              <a:latin typeface="Nunito Sans" pitchFamily="2" charset="0"/>
                            </a:rPr>
                            <a:t> without</a:t>
                          </a:r>
                          <a:r>
                            <a:rPr lang="en-US" sz="1400" u="none" strike="noStrike" cap="none" baseline="0" dirty="0">
                              <a:solidFill>
                                <a:schemeClr val="tx1"/>
                              </a:solidFill>
                              <a:latin typeface="Nunito Sans" pitchFamily="2" charset="0"/>
                            </a:rPr>
                            <a:t> considering the problem</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D097EAC-0A8A-D785-C2A1-004B89EB4C93}"/>
                  </a:ext>
                </a:extLst>
              </p:cNvPr>
              <p:cNvGraphicFramePr/>
              <p:nvPr>
                <p:extLst>
                  <p:ext uri="{D42A27DB-BD31-4B8C-83A1-F6EECF244321}">
                    <p14:modId xmlns:p14="http://schemas.microsoft.com/office/powerpoint/2010/main" val="1088522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520 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3</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remove the volume for the inner 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754 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added, rather than removing, the volume for the inner 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product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sym typeface="Nunito"/>
                                </a:rPr>
                                <m:t>3, 7</m:t>
                              </m:r>
                            </m:oMath>
                          </a14:m>
                          <a:r>
                            <a:rPr lang="en-US" sz="1400" u="none" strike="noStrike" cap="none" dirty="0">
                              <a:solidFill>
                                <a:schemeClr val="tx1"/>
                              </a:solidFill>
                              <a:latin typeface="Nunito Sans" pitchFamily="2" charset="0"/>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rPr>
                                <m:t>13</m:t>
                              </m:r>
                            </m:oMath>
                          </a14:m>
                          <a:r>
                            <a:rPr lang="en-US" sz="1400" u="none" strike="noStrike" cap="none" dirty="0">
                              <a:solidFill>
                                <a:schemeClr val="tx1"/>
                              </a:solidFill>
                              <a:latin typeface="Nunito Sans" pitchFamily="2" charset="0"/>
                            </a:rPr>
                            <a:t> without</a:t>
                          </a:r>
                          <a:r>
                            <a:rPr lang="en-US" sz="1400" u="none" strike="noStrike" cap="none" baseline="0" dirty="0">
                              <a:solidFill>
                                <a:schemeClr val="tx1"/>
                              </a:solidFill>
                              <a:latin typeface="Nunito Sans" pitchFamily="2" charset="0"/>
                            </a:rPr>
                            <a:t> considering the problem</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176CB14-813E-CDE2-7D0F-06A0FA7B8E28}"/>
                  </a:ext>
                </a:extLst>
              </p:cNvPr>
              <p:cNvGraphicFramePr/>
              <p:nvPr>
                <p:extLst>
                  <p:ext uri="{D42A27DB-BD31-4B8C-83A1-F6EECF244321}">
                    <p14:modId xmlns:p14="http://schemas.microsoft.com/office/powerpoint/2010/main" val="3650863229"/>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The cross-section of this prism is formed by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removing a square of side length</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3 </m:t>
                              </m:r>
                              <m:r>
                                <a:rPr lang="en-GB" sz="1600" b="0" i="1" baseline="0" dirty="0" smtClean="0">
                                  <a:solidFill>
                                    <a:schemeClr val="dk1"/>
                                  </a:solidFill>
                                  <a:latin typeface="Cambria Math" panose="02040503050406030204" pitchFamily="18" charset="0"/>
                                  <a:ea typeface="Nunito Sans"/>
                                  <a:cs typeface="Nunito Sans"/>
                                  <a:sym typeface="Nunito Sans"/>
                                </a:rPr>
                                <m:t>𝑐𝑚</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from</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 square of side length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7 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176CB14-813E-CDE2-7D0F-06A0FA7B8E28}"/>
                  </a:ext>
                </a:extLst>
              </p:cNvPr>
              <p:cNvGraphicFramePr/>
              <p:nvPr>
                <p:extLst>
                  <p:ext uri="{D42A27DB-BD31-4B8C-83A1-F6EECF244321}">
                    <p14:modId xmlns:p14="http://schemas.microsoft.com/office/powerpoint/2010/main" val="3650863229"/>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The cross-section of this prism is formed by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removing a square of side length</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3 </m:t>
                              </m:r>
                              <m:r>
                                <a:rPr lang="en-GB" sz="1600" b="0" i="1" baseline="0" dirty="0" smtClean="0">
                                  <a:solidFill>
                                    <a:schemeClr val="dk1"/>
                                  </a:solidFill>
                                  <a:latin typeface="Cambria Math" panose="02040503050406030204" pitchFamily="18" charset="0"/>
                                  <a:ea typeface="Nunito Sans"/>
                                  <a:cs typeface="Nunito Sans"/>
                                  <a:sym typeface="Nunito Sans"/>
                                </a:rPr>
                                <m:t>𝑐𝑚</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from</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 square of side length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7 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1dd62d40f86_0_197"/>
          <p:cNvSpPr txBox="1"/>
          <p:nvPr/>
        </p:nvSpPr>
        <p:spPr>
          <a:xfrm>
            <a:off x="169850" y="378100"/>
            <a:ext cx="48085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4AA8FDE-85E3-974C-AEC1-22EE923B10EE}"/>
              </a:ext>
            </a:extLst>
          </p:cNvPr>
          <p:cNvPicPr>
            <a:picLocks noChangeAspect="1"/>
          </p:cNvPicPr>
          <p:nvPr/>
        </p:nvPicPr>
        <p:blipFill>
          <a:blip r:embed="rId3"/>
          <a:stretch>
            <a:fillRect/>
          </a:stretch>
        </p:blipFill>
        <p:spPr>
          <a:xfrm>
            <a:off x="421698" y="2356091"/>
            <a:ext cx="3942287" cy="183703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B53ABCC-928C-7237-C125-995070EC0E20}"/>
                  </a:ext>
                </a:extLst>
              </p:cNvPr>
              <p:cNvGraphicFramePr/>
              <p:nvPr>
                <p:extLst>
                  <p:ext uri="{D42A27DB-BD31-4B8C-83A1-F6EECF244321}">
                    <p14:modId xmlns:p14="http://schemas.microsoft.com/office/powerpoint/2010/main" val="30601800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+21</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volume using one sixth of the cross-section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+7</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made errors multiplying expressions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sum, not the product, of expressions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+126</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B53ABCC-928C-7237-C125-995070EC0E20}"/>
                  </a:ext>
                </a:extLst>
              </p:cNvPr>
              <p:cNvGraphicFramePr/>
              <p:nvPr>
                <p:extLst>
                  <p:ext uri="{D42A27DB-BD31-4B8C-83A1-F6EECF244321}">
                    <p14:modId xmlns:p14="http://schemas.microsoft.com/office/powerpoint/2010/main" val="30601800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+21</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volume using one sixth of the cross-section</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𝑘</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+7</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made errors multiplying expressions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𝑘</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sum, not the product, of expressions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18</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+126</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𝑘</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F608D6C-ED71-7035-8A61-20E662A609BF}"/>
              </a:ext>
            </a:extLst>
          </p:cNvPr>
          <p:cNvGraphicFramePr/>
          <p:nvPr>
            <p:extLst>
              <p:ext uri="{D42A27DB-BD31-4B8C-83A1-F6EECF244321}">
                <p14:modId xmlns:p14="http://schemas.microsoft.com/office/powerpoint/2010/main" val="2220988753"/>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The prism has a cross-section formed</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from congruent triangles as shown. </a:t>
                      </a:r>
                    </a:p>
                    <a:p>
                      <a:pPr marL="0" marR="0" lvl="0" indent="0" algn="l" rtl="0">
                        <a:lnSpc>
                          <a:spcPct val="100000"/>
                        </a:lnSpc>
                        <a:spcBef>
                          <a:spcPts val="0"/>
                        </a:spcBef>
                        <a:spcAft>
                          <a:spcPts val="0"/>
                        </a:spcAft>
                        <a:buNone/>
                      </a:pPr>
                      <a:endParaRPr lang="en-GB"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Derive an expression in expanded form for</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the volume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1dd62d40f86_0_204"/>
          <p:cNvSpPr txBox="1"/>
          <p:nvPr/>
        </p:nvSpPr>
        <p:spPr>
          <a:xfrm>
            <a:off x="169850" y="378100"/>
            <a:ext cx="48187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45" name="Google Shape;345;g1dd62d40f86_0_204"/>
              <p:cNvGraphicFramePr/>
              <p:nvPr>
                <p:extLst>
                  <p:ext uri="{D42A27DB-BD31-4B8C-83A1-F6EECF244321}">
                    <p14:modId xmlns:p14="http://schemas.microsoft.com/office/powerpoint/2010/main" val="3004377739"/>
                  </p:ext>
                </p:extLst>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11) Both cuboids have the same volume. Determine length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h</m:t>
                              </m:r>
                            </m:oMath>
                          </a14:m>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p:graphicFrame>
            <p:nvGraphicFramePr>
              <p:cNvPr id="345" name="Google Shape;345;g1dd62d40f86_0_204"/>
              <p:cNvGraphicFramePr/>
              <p:nvPr>
                <p:extLst>
                  <p:ext uri="{D42A27DB-BD31-4B8C-83A1-F6EECF244321}">
                    <p14:modId xmlns:p14="http://schemas.microsoft.com/office/powerpoint/2010/main" val="3004377739"/>
                  </p:ext>
                </p:extLst>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46" name="Google Shape;346;g1dd62d40f86_0_204"/>
              <p:cNvGraphicFramePr/>
              <p:nvPr>
                <p:extLst>
                  <p:ext uri="{D42A27DB-BD31-4B8C-83A1-F6EECF244321}">
                    <p14:modId xmlns:p14="http://schemas.microsoft.com/office/powerpoint/2010/main" val="273394638"/>
                  </p:ext>
                </p:extLst>
              </p:nvPr>
            </p:nvGraphicFramePr>
            <p:xfrm>
              <a:off x="952500" y="2836425"/>
              <a:ext cx="7239000" cy="1891161"/>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30 </m:t>
                              </m:r>
                              <m:r>
                                <a:rPr lang="en-US" sz="1600" i="1" dirty="0" smtClean="0">
                                  <a:solidFill>
                                    <a:schemeClr val="dk1"/>
                                  </a:solidFill>
                                  <a:latin typeface="Cambria Math" panose="02040503050406030204" pitchFamily="18" charset="0"/>
                                  <a:ea typeface="Nunito Sans"/>
                                  <a:cs typeface="Nunito Sans"/>
                                  <a:sym typeface="Nunito Sans"/>
                                </a:rPr>
                                <m:t>𝑐𝑚</m:t>
                              </m:r>
                              <m:r>
                                <a:rPr lang="en-US" sz="1600" i="1" dirty="0" smtClean="0">
                                  <a:solidFill>
                                    <a:schemeClr val="dk1"/>
                                  </a:solidFill>
                                  <a:latin typeface="Cambria Math" panose="02040503050406030204" pitchFamily="18" charset="0"/>
                                  <a:ea typeface="Nunito Sans"/>
                                  <a:cs typeface="Nunito Sans"/>
                                  <a:sym typeface="Nunito Sans"/>
                                </a:rPr>
                                <m:t> </m:t>
                              </m:r>
                            </m:oMath>
                          </a14:m>
                          <a:endParaRPr lang="en-US"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divided volume by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18</m:t>
                              </m:r>
                            </m:oMath>
                          </a14:m>
                          <a:r>
                            <a:rPr lang="en-US" sz="1400" dirty="0">
                              <a:solidFill>
                                <a:schemeClr val="dk1"/>
                              </a:solidFill>
                              <a:latin typeface="Nunito Sans"/>
                              <a:ea typeface="Nunito Sans"/>
                              <a:cs typeface="Nunito Sans"/>
                              <a:sym typeface="Nunito Sans"/>
                            </a:rPr>
                            <a:t> (rather than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18</m:t>
                              </m:r>
                              <m:r>
                                <a:rPr lang="en-US" sz="1400" b="0" i="1" dirty="0" smtClean="0">
                                  <a:solidFill>
                                    <a:schemeClr val="dk1"/>
                                  </a:solidFill>
                                  <a:latin typeface="Cambria Math" panose="02040503050406030204" pitchFamily="18" charset="0"/>
                                  <a:ea typeface="Nunito Sans"/>
                                  <a:cs typeface="Nunito Sans"/>
                                  <a:sym typeface="Nunito Sans"/>
                                </a:rPr>
                                <m:t>×</m:t>
                              </m:r>
                              <m:r>
                                <a:rPr lang="en-US" sz="1400" i="1" dirty="0" smtClean="0">
                                  <a:solidFill>
                                    <a:schemeClr val="dk1"/>
                                  </a:solidFill>
                                  <a:latin typeface="Cambria Math" panose="02040503050406030204" pitchFamily="18" charset="0"/>
                                  <a:ea typeface="Nunito Sans"/>
                                  <a:cs typeface="Nunito Sans"/>
                                  <a:sym typeface="Nunito Sans"/>
                                </a:rPr>
                                <m:t>4</m:t>
                              </m:r>
                            </m:oMath>
                          </a14:m>
                          <a:r>
                            <a:rPr lang="en-US" sz="1400" dirty="0">
                              <a:solidFill>
                                <a:schemeClr val="dk1"/>
                              </a:solidFill>
                              <a:latin typeface="Nunito Sans"/>
                              <a:ea typeface="Nunito Sans"/>
                              <a:cs typeface="Nunito Sans"/>
                              <a:sym typeface="Nunito Sans"/>
                            </a:rPr>
                            <a:t>)</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addition / subtraction, not multiplication / division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7.5 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120 </m:t>
                              </m:r>
                              <m:r>
                                <a:rPr lang="en-US" sz="1600" i="1" dirty="0" smtClean="0">
                                  <a:solidFill>
                                    <a:srgbClr val="1C1C1C"/>
                                  </a:solidFill>
                                  <a:latin typeface="Cambria Math" panose="02040503050406030204" pitchFamily="18" charset="0"/>
                                  <a:ea typeface="Nunito Sans"/>
                                  <a:cs typeface="Nunito Sans"/>
                                  <a:sym typeface="Nunito Sans"/>
                                </a:rPr>
                                <m:t>𝑐𝑚</m:t>
                              </m:r>
                              <m:r>
                                <a:rPr lang="en-US" sz="1600" i="1" dirty="0" smtClean="0">
                                  <a:solidFill>
                                    <a:srgbClr val="1C1C1C"/>
                                  </a:solidFill>
                                  <a:latin typeface="Cambria Math" panose="02040503050406030204" pitchFamily="18" charset="0"/>
                                  <a:ea typeface="Nunito Sans"/>
                                  <a:cs typeface="Nunito Sans"/>
                                  <a:sym typeface="Nunito Sans"/>
                                </a:rPr>
                                <m:t> </m:t>
                              </m:r>
                            </m:oMath>
                          </a14:m>
                          <a:endParaRPr lang="en-US"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Student inverted operations incorrectly </a:t>
                          </a:r>
                          <a14:m>
                            <m:oMath xmlns:m="http://schemas.openxmlformats.org/officeDocument/2006/math">
                              <m:r>
                                <a:rPr lang="en-US" sz="1400" b="0" i="0" dirty="0" smtClean="0">
                                  <a:solidFill>
                                    <a:srgbClr val="1C1C1C"/>
                                  </a:solidFill>
                                  <a:latin typeface="Cambria Math" panose="02040503050406030204" pitchFamily="18" charset="0"/>
                                  <a:ea typeface="Nunito Sans"/>
                                  <a:cs typeface="Nunito Sans"/>
                                  <a:sym typeface="Nunito Sans"/>
                                </a:rPr>
                                <m:t>(</m:t>
                              </m:r>
                              <m:r>
                                <a:rPr lang="en-US" sz="1400" i="1" dirty="0" smtClean="0">
                                  <a:solidFill>
                                    <a:srgbClr val="1C1C1C"/>
                                  </a:solidFill>
                                  <a:latin typeface="Cambria Math" panose="02040503050406030204" pitchFamily="18" charset="0"/>
                                  <a:ea typeface="Nunito Sans"/>
                                  <a:cs typeface="Nunito Sans"/>
                                  <a:sym typeface="Nunito Sans"/>
                                </a:rPr>
                                <m:t>540÷</m:t>
                              </m:r>
                              <m:d>
                                <m:dPr>
                                  <m:ctrlPr>
                                    <a:rPr lang="en-US" sz="1400" i="1" dirty="0" smtClean="0">
                                      <a:solidFill>
                                        <a:srgbClr val="1C1C1C"/>
                                      </a:solidFill>
                                      <a:latin typeface="Cambria Math" panose="02040503050406030204" pitchFamily="18" charset="0"/>
                                      <a:ea typeface="Nunito Sans"/>
                                      <a:cs typeface="Nunito Sans"/>
                                      <a:sym typeface="Nunito Sans"/>
                                    </a:rPr>
                                  </m:ctrlPr>
                                </m:dPr>
                                <m:e>
                                  <m:r>
                                    <a:rPr lang="en-US" sz="1400" i="1" dirty="0" smtClean="0">
                                      <a:solidFill>
                                        <a:srgbClr val="1C1C1C"/>
                                      </a:solidFill>
                                      <a:latin typeface="Cambria Math" panose="02040503050406030204" pitchFamily="18" charset="0"/>
                                      <a:ea typeface="Nunito Sans"/>
                                      <a:cs typeface="Nunito Sans"/>
                                      <a:sym typeface="Nunito Sans"/>
                                    </a:rPr>
                                    <m:t>18÷4</m:t>
                                  </m:r>
                                </m:e>
                              </m:d>
                              <m:r>
                                <a:rPr lang="en-GB" sz="1400" b="0" i="1" dirty="0" smtClean="0">
                                  <a:solidFill>
                                    <a:srgbClr val="1C1C1C"/>
                                  </a:solidFill>
                                  <a:latin typeface="Cambria Math" panose="02040503050406030204" pitchFamily="18" charset="0"/>
                                  <a:ea typeface="Nunito Sans"/>
                                  <a:cs typeface="Nunito Sans"/>
                                  <a:sym typeface="Nunito Sans"/>
                                </a:rPr>
                                <m:t>)</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46" name="Google Shape;346;g1dd62d40f86_0_204"/>
              <p:cNvGraphicFramePr/>
              <p:nvPr>
                <p:extLst>
                  <p:ext uri="{D42A27DB-BD31-4B8C-83A1-F6EECF244321}">
                    <p14:modId xmlns:p14="http://schemas.microsoft.com/office/powerpoint/2010/main" val="273394638"/>
                  </p:ext>
                </p:extLst>
              </p:nvPr>
            </p:nvGraphicFramePr>
            <p:xfrm>
              <a:off x="952500" y="2836425"/>
              <a:ext cx="7239000" cy="1891161"/>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0E9B6211-4B97-2D46-9A4A-7F511C12393A}"/>
              </a:ext>
            </a:extLst>
          </p:cNvPr>
          <p:cNvPicPr>
            <a:picLocks noChangeAspect="1"/>
          </p:cNvPicPr>
          <p:nvPr/>
        </p:nvPicPr>
        <p:blipFill>
          <a:blip r:embed="rId5"/>
          <a:stretch>
            <a:fillRect/>
          </a:stretch>
        </p:blipFill>
        <p:spPr>
          <a:xfrm>
            <a:off x="2108047" y="1331959"/>
            <a:ext cx="4927906" cy="1371974"/>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1dd62d40f86_0_211"/>
          <p:cNvSpPr txBox="1"/>
          <p:nvPr/>
        </p:nvSpPr>
        <p:spPr>
          <a:xfrm>
            <a:off x="169850" y="378100"/>
            <a:ext cx="49711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5B47B9-F3A2-1442-975C-BD1D0512B30A}"/>
              </a:ext>
            </a:extLst>
          </p:cNvPr>
          <p:cNvPicPr>
            <a:picLocks noChangeAspect="1"/>
          </p:cNvPicPr>
          <p:nvPr/>
        </p:nvPicPr>
        <p:blipFill>
          <a:blip r:embed="rId3"/>
          <a:stretch>
            <a:fillRect/>
          </a:stretch>
        </p:blipFill>
        <p:spPr>
          <a:xfrm>
            <a:off x="1004409" y="2432647"/>
            <a:ext cx="2713575" cy="218962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8DCA60F-AECE-FB25-F209-48BF88D255E6}"/>
                  </a:ext>
                </a:extLst>
              </p:cNvPr>
              <p:cNvGraphicFramePr/>
              <p:nvPr>
                <p:extLst>
                  <p:ext uri="{D42A27DB-BD31-4B8C-83A1-F6EECF244321}">
                    <p14:modId xmlns:p14="http://schemas.microsoft.com/office/powerpoint/2010/main" val="19325435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forgot to square root the base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rad>
                                <m:radPr>
                                  <m:degHide m:val="on"/>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radPr>
                                <m:deg/>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e>
                              </m:rad>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r>
                            <a:rPr lang="en-GB" sz="1400" dirty="0">
                              <a:solidFill>
                                <a:schemeClr val="tx1"/>
                              </a:solidFill>
                              <a:latin typeface="Nunito Sans"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multiply throughout by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3</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inverted operations incorrectly</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8DCA60F-AECE-FB25-F209-48BF88D255E6}"/>
                  </a:ext>
                </a:extLst>
              </p:cNvPr>
              <p:cNvGraphicFramePr/>
              <p:nvPr>
                <p:extLst>
                  <p:ext uri="{D42A27DB-BD31-4B8C-83A1-F6EECF244321}">
                    <p14:modId xmlns:p14="http://schemas.microsoft.com/office/powerpoint/2010/main" val="19325435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forgot to square root the base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rad>
                                <m:radPr>
                                  <m:degHide m:val="on"/>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radPr>
                                <m:deg/>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e>
                              </m:rad>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r>
                            <a:rPr lang="en-GB" sz="1400" dirty="0">
                              <a:solidFill>
                                <a:schemeClr val="tx1"/>
                              </a:solidFill>
                              <a:latin typeface="Nunito Sans"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multiply throughout by </a:t>
                          </a:r>
                          <a14:m xmlns:a14="http://schemas.microsoft.com/office/drawing/2010/main">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3</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inverted operations incorrectly</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F39FE246-C7E2-2641-EAC5-BBF2A47323A6}"/>
                  </a:ext>
                </a:extLst>
              </p:cNvPr>
              <p:cNvGraphicFramePr/>
              <p:nvPr>
                <p:extLst>
                  <p:ext uri="{D42A27DB-BD31-4B8C-83A1-F6EECF244321}">
                    <p14:modId xmlns:p14="http://schemas.microsoft.com/office/powerpoint/2010/main" val="4103178922"/>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A square-based pyramid has height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8.5 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and volume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102 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Determine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length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𝑙</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F39FE246-C7E2-2641-EAC5-BBF2A47323A6}"/>
                  </a:ext>
                </a:extLst>
              </p:cNvPr>
              <p:cNvGraphicFramePr/>
              <p:nvPr>
                <p:extLst>
                  <p:ext uri="{D42A27DB-BD31-4B8C-83A1-F6EECF244321}">
                    <p14:modId xmlns:p14="http://schemas.microsoft.com/office/powerpoint/2010/main" val="4103178922"/>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A square-based pyramid has height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8.5 </m:t>
                              </m:r>
                              <m:r>
                                <a:rPr lang="en-GB" sz="1600" b="0" i="1" baseline="0" dirty="0" smtClean="0">
                                  <a:solidFill>
                                    <a:schemeClr val="dk1"/>
                                  </a:solidFill>
                                  <a:latin typeface="Cambria Math" panose="02040503050406030204" pitchFamily="18" charset="0"/>
                                  <a:ea typeface="Nunito Sans"/>
                                  <a:cs typeface="Nunito Sans"/>
                                  <a:sym typeface="Nunito Sans"/>
                                </a:rPr>
                                <m:t>𝑐𝑚</m:t>
                              </m:r>
                            </m:oMath>
                          </a14:m>
                          <a:r>
                            <a:rPr lang="en-GB" sz="1600" b="0" baseline="0" dirty="0">
                              <a:solidFill>
                                <a:schemeClr val="dk1"/>
                              </a:solidFill>
                              <a:latin typeface="Nunito Sans"/>
                              <a:ea typeface="Nunito Sans"/>
                              <a:cs typeface="Nunito Sans"/>
                              <a:sym typeface="Nunito Sans"/>
                            </a:rPr>
                            <a:t> and volume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102 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Determine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length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𝑙</m:t>
                              </m:r>
                              <m:r>
                                <a:rPr lang="en-GB" sz="1600" b="0" i="1" baseline="0" dirty="0" smtClean="0">
                                  <a:solidFill>
                                    <a:schemeClr val="dk1"/>
                                  </a:solidFill>
                                  <a:latin typeface="Cambria Math" panose="02040503050406030204" pitchFamily="18" charset="0"/>
                                  <a:ea typeface="Nunito Sans"/>
                                  <a:cs typeface="Nunito Sans"/>
                                  <a:sym typeface="Nunito Sans"/>
                                </a:rPr>
                                <m:t> </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1dd62d40f86_0_218"/>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A6DDA1B-C8B4-7842-9E9B-CA9E8A41738C}"/>
              </a:ext>
            </a:extLst>
          </p:cNvPr>
          <p:cNvPicPr>
            <a:picLocks noChangeAspect="1"/>
          </p:cNvPicPr>
          <p:nvPr/>
        </p:nvPicPr>
        <p:blipFill>
          <a:blip r:embed="rId3"/>
          <a:stretch>
            <a:fillRect/>
          </a:stretch>
        </p:blipFill>
        <p:spPr>
          <a:xfrm>
            <a:off x="670508" y="1747664"/>
            <a:ext cx="3539183" cy="208144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F841B36A-D806-1899-863B-C60F7E0E0B3E}"/>
                  </a:ext>
                </a:extLst>
              </p:cNvPr>
              <p:cNvGraphicFramePr/>
              <p:nvPr>
                <p:extLst>
                  <p:ext uri="{D42A27DB-BD31-4B8C-83A1-F6EECF244321}">
                    <p14:modId xmlns:p14="http://schemas.microsoft.com/office/powerpoint/2010/main" val="18965777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confused methods for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combined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C)</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252 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GB" sz="14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total of all the edge lengths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F841B36A-D806-1899-863B-C60F7E0E0B3E}"/>
                  </a:ext>
                </a:extLst>
              </p:cNvPr>
              <p:cNvGraphicFramePr/>
              <p:nvPr>
                <p:extLst>
                  <p:ext uri="{D42A27DB-BD31-4B8C-83A1-F6EECF244321}">
                    <p14:modId xmlns:p14="http://schemas.microsoft.com/office/powerpoint/2010/main" val="18965777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confused methods for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combined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C)</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252 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GB" sz="14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total of all the edge lengths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024BB99-CAD5-5EB7-D264-9064E38E6DB5}"/>
              </a:ext>
            </a:extLst>
          </p:cNvPr>
          <p:cNvGraphicFramePr/>
          <p:nvPr>
            <p:extLst>
              <p:ext uri="{D42A27DB-BD31-4B8C-83A1-F6EECF244321}">
                <p14:modId xmlns:p14="http://schemas.microsoft.com/office/powerpoint/2010/main" val="278422205"/>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surface area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1dd62d40f86_0_225"/>
          <p:cNvSpPr txBox="1"/>
          <p:nvPr/>
        </p:nvSpPr>
        <p:spPr>
          <a:xfrm>
            <a:off x="169850" y="378100"/>
            <a:ext cx="49203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823D8DD-1C2C-D048-BE90-F5815C206856}"/>
              </a:ext>
            </a:extLst>
          </p:cNvPr>
          <p:cNvPicPr>
            <a:picLocks noChangeAspect="1"/>
          </p:cNvPicPr>
          <p:nvPr/>
        </p:nvPicPr>
        <p:blipFill>
          <a:blip r:embed="rId3"/>
          <a:stretch>
            <a:fillRect/>
          </a:stretch>
        </p:blipFill>
        <p:spPr>
          <a:xfrm>
            <a:off x="800504" y="1768739"/>
            <a:ext cx="3042089" cy="2512236"/>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C9F04DDB-D253-D9F8-13BC-97E22110F015}"/>
                  </a:ext>
                </a:extLst>
              </p:cNvPr>
              <p:cNvGraphicFramePr/>
              <p:nvPr>
                <p:extLst>
                  <p:ext uri="{D42A27DB-BD31-4B8C-83A1-F6EECF244321}">
                    <p14:modId xmlns:p14="http://schemas.microsoft.com/office/powerpoint/2010/main" val="293790963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forgot to convert units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converted units using wrong scale factor</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225 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area of one face only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1350 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C9F04DDB-D253-D9F8-13BC-97E22110F015}"/>
                  </a:ext>
                </a:extLst>
              </p:cNvPr>
              <p:cNvGraphicFramePr/>
              <p:nvPr>
                <p:extLst>
                  <p:ext uri="{D42A27DB-BD31-4B8C-83A1-F6EECF244321}">
                    <p14:modId xmlns:p14="http://schemas.microsoft.com/office/powerpoint/2010/main" val="293790963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forgot to convert units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𝑚</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converted units using wrong scale factor</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225 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area of one face only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1350 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40095458-7F4F-1898-1DFC-41A66E267320}"/>
                  </a:ext>
                </a:extLst>
              </p:cNvPr>
              <p:cNvGraphicFramePr/>
              <p:nvPr>
                <p:extLst>
                  <p:ext uri="{D42A27DB-BD31-4B8C-83A1-F6EECF244321}">
                    <p14:modId xmlns:p14="http://schemas.microsoft.com/office/powerpoint/2010/main" val="348448117"/>
                  </p:ext>
                </p:extLst>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surface area of this cube,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giving your answer in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𝑚</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40095458-7F4F-1898-1DFC-41A66E267320}"/>
                  </a:ext>
                </a:extLst>
              </p:cNvPr>
              <p:cNvGraphicFramePr/>
              <p:nvPr>
                <p:extLst>
                  <p:ext uri="{D42A27DB-BD31-4B8C-83A1-F6EECF244321}">
                    <p14:modId xmlns:p14="http://schemas.microsoft.com/office/powerpoint/2010/main" val="348448117"/>
                  </p:ext>
                </p:extLst>
              </p:nvPr>
            </p:nvGraphicFramePr>
            <p:xfrm>
              <a:off x="108044" y="862525"/>
              <a:ext cx="4427010" cy="66853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surface area of this cube,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giving your answer in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𝑚</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g1dd62d40f86_0_232"/>
          <p:cNvSpPr txBox="1"/>
          <p:nvPr/>
        </p:nvSpPr>
        <p:spPr>
          <a:xfrm>
            <a:off x="169850" y="378100"/>
            <a:ext cx="49304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1ADF340-235C-E946-953B-5C9523704F70}"/>
              </a:ext>
            </a:extLst>
          </p:cNvPr>
          <p:cNvPicPr>
            <a:picLocks noChangeAspect="1"/>
          </p:cNvPicPr>
          <p:nvPr/>
        </p:nvPicPr>
        <p:blipFill>
          <a:blip r:embed="rId3"/>
          <a:stretch>
            <a:fillRect/>
          </a:stretch>
        </p:blipFill>
        <p:spPr>
          <a:xfrm>
            <a:off x="707794" y="1762801"/>
            <a:ext cx="3227510" cy="206132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7A10442-1892-43E0-9130-B344932F0550}"/>
                  </a:ext>
                </a:extLst>
              </p:cNvPr>
              <p:cNvGraphicFramePr/>
              <p:nvPr>
                <p:extLst>
                  <p:ext uri="{D42A27DB-BD31-4B8C-83A1-F6EECF244321}">
                    <p14:modId xmlns:p14="http://schemas.microsoft.com/office/powerpoint/2010/main" val="12630495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660 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halve the triangular areas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combined area of the two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900 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confused volume and surface area methods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7A10442-1892-43E0-9130-B344932F0550}"/>
                  </a:ext>
                </a:extLst>
              </p:cNvPr>
              <p:cNvGraphicFramePr/>
              <p:nvPr>
                <p:extLst>
                  <p:ext uri="{D42A27DB-BD31-4B8C-83A1-F6EECF244321}">
                    <p14:modId xmlns:p14="http://schemas.microsoft.com/office/powerpoint/2010/main" val="12630495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660 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forgot to halve the triangular areas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combined area of the two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900 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confused volume and surface area methods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5D975407-0C86-7487-B99D-59FD9079BD84}"/>
              </a:ext>
            </a:extLst>
          </p:cNvPr>
          <p:cNvGraphicFramePr/>
          <p:nvPr>
            <p:extLst>
              <p:ext uri="{D42A27DB-BD31-4B8C-83A1-F6EECF244321}">
                <p14:modId xmlns:p14="http://schemas.microsoft.com/office/powerpoint/2010/main" val="585900443"/>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Find the surface area of this triangular</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g1dd62d40f86_0_134"/>
          <p:cNvSpPr txBox="1"/>
          <p:nvPr/>
        </p:nvSpPr>
        <p:spPr>
          <a:xfrm>
            <a:off x="169850" y="378100"/>
            <a:ext cx="489999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8E97C6B-C984-D64D-912E-AF3E277FFDF6}"/>
              </a:ext>
            </a:extLst>
          </p:cNvPr>
          <p:cNvPicPr>
            <a:picLocks noChangeAspect="1"/>
          </p:cNvPicPr>
          <p:nvPr/>
        </p:nvPicPr>
        <p:blipFill>
          <a:blip r:embed="rId3"/>
          <a:stretch>
            <a:fillRect/>
          </a:stretch>
        </p:blipFill>
        <p:spPr>
          <a:xfrm>
            <a:off x="982383" y="1771871"/>
            <a:ext cx="3003020" cy="261825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A48760E-CA83-43E4-E372-D00A9C27FDBA}"/>
                  </a:ext>
                </a:extLst>
              </p:cNvPr>
              <p:cNvGraphicFramePr/>
              <p:nvPr>
                <p:extLst>
                  <p:ext uri="{D42A27DB-BD31-4B8C-83A1-F6EECF244321}">
                    <p14:modId xmlns:p14="http://schemas.microsoft.com/office/powerpoint/2010/main" val="9609601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A48760E-CA83-43E4-E372-D00A9C27FDBA}"/>
                  </a:ext>
                </a:extLst>
              </p:cNvPr>
              <p:cNvGraphicFramePr/>
              <p:nvPr>
                <p:extLst>
                  <p:ext uri="{D42A27DB-BD31-4B8C-83A1-F6EECF244321}">
                    <p14:modId xmlns:p14="http://schemas.microsoft.com/office/powerpoint/2010/main" val="9609601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8C371B3-F606-6866-B9A9-7E60E3728D83}"/>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volume of this cube, stating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48793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1dd62d40f86_0_239"/>
          <p:cNvSpPr txBox="1"/>
          <p:nvPr/>
        </p:nvSpPr>
        <p:spPr>
          <a:xfrm>
            <a:off x="169850" y="378100"/>
            <a:ext cx="48796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C53BFC9-E2E0-414F-A93A-4949D6A6643E}"/>
              </a:ext>
            </a:extLst>
          </p:cNvPr>
          <p:cNvPicPr>
            <a:picLocks noChangeAspect="1"/>
          </p:cNvPicPr>
          <p:nvPr/>
        </p:nvPicPr>
        <p:blipFill>
          <a:blip r:embed="rId3"/>
          <a:stretch>
            <a:fillRect/>
          </a:stretch>
        </p:blipFill>
        <p:spPr>
          <a:xfrm>
            <a:off x="702325" y="2325632"/>
            <a:ext cx="3426142" cy="154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C79631C-55EC-1D97-2CAE-8FD4D3BE7D98}"/>
                  </a:ext>
                </a:extLst>
              </p:cNvPr>
              <p:cNvGraphicFramePr/>
              <p:nvPr>
                <p:extLst>
                  <p:ext uri="{D42A27DB-BD31-4B8C-83A1-F6EECF244321}">
                    <p14:modId xmlns:p14="http://schemas.microsoft.com/office/powerpoint/2010/main" val="11916196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worked out the area of one face only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worked out the length of one edge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area of the three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294</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C79631C-55EC-1D97-2CAE-8FD4D3BE7D98}"/>
                  </a:ext>
                </a:extLst>
              </p:cNvPr>
              <p:cNvGraphicFramePr/>
              <p:nvPr>
                <p:extLst>
                  <p:ext uri="{D42A27DB-BD31-4B8C-83A1-F6EECF244321}">
                    <p14:modId xmlns:p14="http://schemas.microsoft.com/office/powerpoint/2010/main" val="11916196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worked out the area of one face only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worked out the length of one edge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area of the three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294</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C671DE6-CC2F-D5BF-77DE-F131443F1F5A}"/>
                  </a:ext>
                </a:extLst>
              </p:cNvPr>
              <p:cNvGraphicFramePr/>
              <p:nvPr>
                <p:extLst>
                  <p:ext uri="{D42A27DB-BD31-4B8C-83A1-F6EECF244321}">
                    <p14:modId xmlns:p14="http://schemas.microsoft.com/office/powerpoint/2010/main" val="245973930"/>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Given that the volume of this cube is</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343 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work out the surface area of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C671DE6-CC2F-D5BF-77DE-F131443F1F5A}"/>
                  </a:ext>
                </a:extLst>
              </p:cNvPr>
              <p:cNvGraphicFramePr/>
              <p:nvPr>
                <p:extLst>
                  <p:ext uri="{D42A27DB-BD31-4B8C-83A1-F6EECF244321}">
                    <p14:modId xmlns:p14="http://schemas.microsoft.com/office/powerpoint/2010/main" val="245973930"/>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Given that the volume of this cube is</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343 </m:t>
                              </m:r>
                              <m:r>
                                <a:rPr lang="en-GB" sz="1600" b="0" i="1" baseline="0" dirty="0" smtClean="0">
                                  <a:solidFill>
                                    <a:schemeClr val="dk1"/>
                                  </a:solidFill>
                                  <a:latin typeface="Cambria Math" panose="02040503050406030204" pitchFamily="18" charset="0"/>
                                  <a:ea typeface="Nunito Sans"/>
                                  <a:cs typeface="Nunito Sans"/>
                                  <a:sym typeface="Nunito Sans"/>
                                </a:rPr>
                                <m:t>𝑐</m:t>
                              </m:r>
                              <m:sSup>
                                <m:sSupPr>
                                  <m:ctrlPr>
                                    <a:rPr lang="en-GB" sz="1600" b="0" i="1" baseline="0" dirty="0" smtClean="0">
                                      <a:solidFill>
                                        <a:schemeClr val="dk1"/>
                                      </a:solidFill>
                                      <a:latin typeface="Cambria Math" panose="02040503050406030204" pitchFamily="18" charset="0"/>
                                      <a:ea typeface="Nunito Sans"/>
                                      <a:cs typeface="Nunito Sans"/>
                                      <a:sym typeface="Nunito Sans"/>
                                    </a:rPr>
                                  </m:ctrlPr>
                                </m:sSupPr>
                                <m:e>
                                  <m:r>
                                    <a:rPr lang="en-GB" sz="1600" b="0" i="1" baseline="0" dirty="0" smtClean="0">
                                      <a:solidFill>
                                        <a:schemeClr val="dk1"/>
                                      </a:solidFill>
                                      <a:latin typeface="Cambria Math" panose="02040503050406030204" pitchFamily="18" charset="0"/>
                                      <a:ea typeface="Nunito Sans"/>
                                      <a:cs typeface="Nunito Sans"/>
                                      <a:sym typeface="Nunito Sans"/>
                                    </a:rPr>
                                    <m:t>𝑚</m:t>
                                  </m:r>
                                </m:e>
                                <m:sup>
                                  <m:r>
                                    <a:rPr lang="en-GB" sz="1600" b="0" i="1" baseline="0" dirty="0" smtClean="0">
                                      <a:solidFill>
                                        <a:schemeClr val="dk1"/>
                                      </a:solidFill>
                                      <a:latin typeface="Cambria Math" panose="02040503050406030204" pitchFamily="18" charset="0"/>
                                      <a:ea typeface="Nunito Sans"/>
                                      <a:cs typeface="Nunito Sans"/>
                                      <a:sym typeface="Nunito Sans"/>
                                    </a:rPr>
                                    <m:t>3</m:t>
                                  </m:r>
                                </m:sup>
                              </m:sSup>
                            </m:oMath>
                          </a14:m>
                          <a:r>
                            <a:rPr lang="en-GB" sz="1600" b="0" baseline="0" dirty="0">
                              <a:solidFill>
                                <a:schemeClr val="dk1"/>
                              </a:solidFill>
                              <a:latin typeface="Nunito Sans"/>
                              <a:ea typeface="Nunito Sans"/>
                              <a:cs typeface="Nunito Sans"/>
                              <a:sym typeface="Nunito Sans"/>
                            </a:rPr>
                            <a:t>, work out the surface area of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1dd62d40f86_0_246"/>
          <p:cNvSpPr txBox="1"/>
          <p:nvPr/>
        </p:nvSpPr>
        <p:spPr>
          <a:xfrm>
            <a:off x="169850" y="378100"/>
            <a:ext cx="48898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918D84B-6F40-0741-98C5-394416CB6545}"/>
              </a:ext>
            </a:extLst>
          </p:cNvPr>
          <p:cNvPicPr>
            <a:picLocks noChangeAspect="1"/>
          </p:cNvPicPr>
          <p:nvPr/>
        </p:nvPicPr>
        <p:blipFill>
          <a:blip r:embed="rId3"/>
          <a:stretch>
            <a:fillRect/>
          </a:stretch>
        </p:blipFill>
        <p:spPr>
          <a:xfrm>
            <a:off x="615435" y="1983201"/>
            <a:ext cx="3240573" cy="213268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2AE79C9-3481-F465-7802-053A75B15729}"/>
                  </a:ext>
                </a:extLst>
              </p:cNvPr>
              <p:cNvGraphicFramePr/>
              <p:nvPr>
                <p:extLst>
                  <p:ext uri="{D42A27DB-BD31-4B8C-83A1-F6EECF244321}">
                    <p14:modId xmlns:p14="http://schemas.microsoft.com/office/powerpoint/2010/main" val="27623933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344 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area of the trapezia incorrectly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confused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used only the three visible faces in the calculation</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2AE79C9-3481-F465-7802-053A75B15729}"/>
                  </a:ext>
                </a:extLst>
              </p:cNvPr>
              <p:cNvGraphicFramePr/>
              <p:nvPr>
                <p:extLst>
                  <p:ext uri="{D42A27DB-BD31-4B8C-83A1-F6EECF244321}">
                    <p14:modId xmlns:p14="http://schemas.microsoft.com/office/powerpoint/2010/main" val="27623933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A)</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344 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calculated the area of the trapezia incorrectly</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confused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used only the three visible faces in the calculation</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4AE0E96-410C-F7AE-F9D2-0EE17B8CEDDF}"/>
              </a:ext>
            </a:extLst>
          </p:cNvPr>
          <p:cNvGraphicFramePr/>
          <p:nvPr>
            <p:extLst>
              <p:ext uri="{D42A27DB-BD31-4B8C-83A1-F6EECF244321}">
                <p14:modId xmlns:p14="http://schemas.microsoft.com/office/powerpoint/2010/main" val="920659822"/>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17) </a:t>
                      </a:r>
                      <a:r>
                        <a:rPr lang="en-GB" sz="1600" b="0" dirty="0">
                          <a:solidFill>
                            <a:schemeClr val="dk1"/>
                          </a:solidFill>
                          <a:latin typeface="Nunito Sans"/>
                          <a:ea typeface="Nunito Sans"/>
                          <a:cs typeface="Nunito Sans"/>
                          <a:sym typeface="Nunito Sans"/>
                        </a:rPr>
                        <a:t>The cross-section of this prism is an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isosceles trapezium. Calculate the surface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area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1dd62d40f86_0_253"/>
          <p:cNvSpPr txBox="1"/>
          <p:nvPr/>
        </p:nvSpPr>
        <p:spPr>
          <a:xfrm>
            <a:off x="169850" y="378100"/>
            <a:ext cx="48898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73C9B9F-BC60-3F4A-A814-1F76E47D3558}"/>
              </a:ext>
            </a:extLst>
          </p:cNvPr>
          <p:cNvPicPr>
            <a:picLocks noChangeAspect="1"/>
          </p:cNvPicPr>
          <p:nvPr/>
        </p:nvPicPr>
        <p:blipFill>
          <a:blip r:embed="rId3"/>
          <a:stretch>
            <a:fillRect/>
          </a:stretch>
        </p:blipFill>
        <p:spPr>
          <a:xfrm>
            <a:off x="758347" y="1904150"/>
            <a:ext cx="3126403" cy="2128899"/>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54A361AB-1C33-AB45-0BAA-A7A2CAFEB38C}"/>
                  </a:ext>
                </a:extLst>
              </p:cNvPr>
              <p:cNvGraphicFramePr/>
              <p:nvPr>
                <p:extLst>
                  <p:ext uri="{D42A27DB-BD31-4B8C-83A1-F6EECF244321}">
                    <p14:modId xmlns:p14="http://schemas.microsoft.com/office/powerpoint/2010/main" val="9733600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missing length to be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9 </m:t>
                              </m:r>
                              <m:r>
                                <a:rPr lang="en-GB" sz="1400" b="0" i="1" u="none" strike="noStrike" cap="none" smtClean="0">
                                  <a:solidFill>
                                    <a:schemeClr val="tx1"/>
                                  </a:solidFill>
                                  <a:latin typeface="Cambria Math" panose="02040503050406030204" pitchFamily="18" charset="0"/>
                                  <a:ea typeface="Times New Roman"/>
                                  <a:cs typeface="Times New Roman"/>
                                  <a:sym typeface="Nunito"/>
                                </a:rPr>
                                <m:t>𝑐𝑚</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231 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missing length to be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11 </m:t>
                              </m:r>
                              <m:r>
                                <a:rPr lang="en-GB" sz="1400" b="0" i="1" smtClean="0">
                                  <a:solidFill>
                                    <a:schemeClr val="tx1"/>
                                  </a:solidFill>
                                  <a:latin typeface="Cambria Math" panose="02040503050406030204" pitchFamily="18" charset="0"/>
                                  <a:ea typeface="Nunito"/>
                                  <a:cs typeface="Nunito"/>
                                  <a:sym typeface="Nunito"/>
                                </a:rPr>
                                <m:t>𝑐𝑚</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184.5 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subtracted the two given lengths from the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168 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54A361AB-1C33-AB45-0BAA-A7A2CAFEB38C}"/>
                  </a:ext>
                </a:extLst>
              </p:cNvPr>
              <p:cNvGraphicFramePr/>
              <p:nvPr>
                <p:extLst>
                  <p:ext uri="{D42A27DB-BD31-4B8C-83A1-F6EECF244321}">
                    <p14:modId xmlns:p14="http://schemas.microsoft.com/office/powerpoint/2010/main" val="9733600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189 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missing length to be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9 </m:t>
                              </m:r>
                              <m:r>
                                <a:rPr lang="en-GB" sz="1400" b="0" i="1" u="none" strike="noStrike" cap="none" smtClean="0">
                                  <a:solidFill>
                                    <a:schemeClr val="tx1"/>
                                  </a:solidFill>
                                  <a:latin typeface="Cambria Math" panose="02040503050406030204" pitchFamily="18" charset="0"/>
                                  <a:ea typeface="Times New Roman"/>
                                  <a:cs typeface="Times New Roman"/>
                                  <a:sym typeface="Nunito"/>
                                </a:rPr>
                                <m:t>𝑐𝑚</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231 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missing length to be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11 </m:t>
                              </m:r>
                              <m:r>
                                <a:rPr lang="en-GB" sz="1400" b="0" i="1" smtClean="0">
                                  <a:solidFill>
                                    <a:schemeClr val="tx1"/>
                                  </a:solidFill>
                                  <a:latin typeface="Cambria Math" panose="02040503050406030204" pitchFamily="18" charset="0"/>
                                  <a:ea typeface="Nunito"/>
                                  <a:cs typeface="Nunito"/>
                                  <a:sym typeface="Nunito"/>
                                </a:rPr>
                                <m:t>𝑐𝑚</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184.5 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subtracted the two given lengths from the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a:cs typeface="Nunito"/>
                              <a:sym typeface="Nunito"/>
                            </a:rPr>
                            <a:t>D)</a:t>
                          </a:r>
                          <a:r>
                            <a:rPr lang="en-US" sz="1600" u="none" strike="noStrike" cap="none" dirty="0">
                              <a:solidFill>
                                <a:srgbClr val="00BC89"/>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168 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sup>
                              </m:sSup>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438AC46A-85F0-308B-5564-52B1FE659AB0}"/>
                  </a:ext>
                </a:extLst>
              </p:cNvPr>
              <p:cNvGraphicFramePr/>
              <p:nvPr>
                <p:extLst>
                  <p:ext uri="{D42A27DB-BD31-4B8C-83A1-F6EECF244321}">
                    <p14:modId xmlns:p14="http://schemas.microsoft.com/office/powerpoint/2010/main" val="49033626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dirty="0">
                              <a:solidFill>
                                <a:schemeClr val="dk1"/>
                              </a:solidFill>
                              <a:latin typeface="Nunito Sans"/>
                              <a:ea typeface="Nunito Sans"/>
                              <a:cs typeface="Nunito Sans"/>
                              <a:sym typeface="Nunito Sans"/>
                            </a:rPr>
                            <a:t>The surface area of this cuboid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194 </m:t>
                              </m:r>
                              <m:r>
                                <a:rPr lang="en-GB" sz="1600" b="0" i="1" dirty="0" smtClean="0">
                                  <a:solidFill>
                                    <a:schemeClr val="dk1"/>
                                  </a:solidFill>
                                  <a:latin typeface="Cambria Math" panose="02040503050406030204" pitchFamily="18" charset="0"/>
                                  <a:ea typeface="Nunito Sans"/>
                                  <a:cs typeface="Nunito Sans"/>
                                  <a:sym typeface="Nunito Sans"/>
                                </a:rPr>
                                <m:t>𝑐</m:t>
                              </m:r>
                              <m:sSup>
                                <m:sSupPr>
                                  <m:ctrlPr>
                                    <a:rPr lang="en-GB" sz="1600" b="0" i="1" dirty="0" smtClean="0">
                                      <a:solidFill>
                                        <a:schemeClr val="dk1"/>
                                      </a:solidFill>
                                      <a:latin typeface="Cambria Math" panose="02040503050406030204" pitchFamily="18" charset="0"/>
                                      <a:ea typeface="Nunito Sans"/>
                                      <a:cs typeface="Nunito Sans"/>
                                      <a:sym typeface="Nunito Sans"/>
                                    </a:rPr>
                                  </m:ctrlPr>
                                </m:sSupPr>
                                <m:e>
                                  <m:r>
                                    <a:rPr lang="en-GB" sz="1600" b="0" i="1" dirty="0" smtClean="0">
                                      <a:solidFill>
                                        <a:schemeClr val="dk1"/>
                                      </a:solidFill>
                                      <a:latin typeface="Cambria Math" panose="02040503050406030204" pitchFamily="18" charset="0"/>
                                      <a:ea typeface="Nunito Sans"/>
                                      <a:cs typeface="Nunito Sans"/>
                                      <a:sym typeface="Nunito Sans"/>
                                    </a:rPr>
                                    <m:t>𝑚</m:t>
                                  </m:r>
                                </m:e>
                                <m:sup>
                                  <m:r>
                                    <a:rPr lang="en-GB" sz="1600" b="0" i="1" dirty="0"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the volume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438AC46A-85F0-308B-5564-52B1FE659AB0}"/>
                  </a:ext>
                </a:extLst>
              </p:cNvPr>
              <p:cNvGraphicFramePr/>
              <p:nvPr>
                <p:extLst>
                  <p:ext uri="{D42A27DB-BD31-4B8C-83A1-F6EECF244321}">
                    <p14:modId xmlns:p14="http://schemas.microsoft.com/office/powerpoint/2010/main" val="49033626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dirty="0">
                              <a:solidFill>
                                <a:schemeClr val="dk1"/>
                              </a:solidFill>
                              <a:latin typeface="Nunito Sans"/>
                              <a:ea typeface="Nunito Sans"/>
                              <a:cs typeface="Nunito Sans"/>
                              <a:sym typeface="Nunito Sans"/>
                            </a:rPr>
                            <a:t>The surface area of this cuboid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194 </m:t>
                              </m:r>
                              <m:r>
                                <a:rPr lang="en-GB" sz="1600" b="0" i="1" dirty="0" smtClean="0">
                                  <a:solidFill>
                                    <a:schemeClr val="dk1"/>
                                  </a:solidFill>
                                  <a:latin typeface="Cambria Math" panose="02040503050406030204" pitchFamily="18" charset="0"/>
                                  <a:ea typeface="Nunito Sans"/>
                                  <a:cs typeface="Nunito Sans"/>
                                  <a:sym typeface="Nunito Sans"/>
                                </a:rPr>
                                <m:t>𝑐</m:t>
                              </m:r>
                              <m:sSup>
                                <m:sSupPr>
                                  <m:ctrlPr>
                                    <a:rPr lang="en-GB" sz="1600" b="0" i="1" dirty="0" smtClean="0">
                                      <a:solidFill>
                                        <a:schemeClr val="dk1"/>
                                      </a:solidFill>
                                      <a:latin typeface="Cambria Math" panose="02040503050406030204" pitchFamily="18" charset="0"/>
                                      <a:ea typeface="Nunito Sans"/>
                                      <a:cs typeface="Nunito Sans"/>
                                      <a:sym typeface="Nunito Sans"/>
                                    </a:rPr>
                                  </m:ctrlPr>
                                </m:sSupPr>
                                <m:e>
                                  <m:r>
                                    <a:rPr lang="en-GB" sz="1600" b="0" i="1" dirty="0" smtClean="0">
                                      <a:solidFill>
                                        <a:schemeClr val="dk1"/>
                                      </a:solidFill>
                                      <a:latin typeface="Cambria Math" panose="02040503050406030204" pitchFamily="18" charset="0"/>
                                      <a:ea typeface="Nunito Sans"/>
                                      <a:cs typeface="Nunito Sans"/>
                                      <a:sym typeface="Nunito Sans"/>
                                    </a:rPr>
                                    <m:t>𝑚</m:t>
                                  </m:r>
                                </m:e>
                                <m:sup>
                                  <m:r>
                                    <a:rPr lang="en-GB" sz="1600" b="0" i="1" dirty="0" smtClean="0">
                                      <a:solidFill>
                                        <a:schemeClr val="dk1"/>
                                      </a:solidFill>
                                      <a:latin typeface="Cambria Math" panose="02040503050406030204" pitchFamily="18" charset="0"/>
                                      <a:ea typeface="Nunito Sans"/>
                                      <a:cs typeface="Nunito Sans"/>
                                      <a:sym typeface="Nunito Sans"/>
                                    </a:rPr>
                                    <m:t>2</m:t>
                                  </m:r>
                                </m:sup>
                              </m:sSup>
                            </m:oMath>
                          </a14:m>
                          <a:r>
                            <a:rPr lang="en-GB" sz="1600" b="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the volume of the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1dd62d40f86_0_260"/>
          <p:cNvSpPr txBox="1"/>
          <p:nvPr/>
        </p:nvSpPr>
        <p:spPr>
          <a:xfrm>
            <a:off x="169850" y="378100"/>
            <a:ext cx="49711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76DAF96-493A-5C4B-AC2C-3F1FDE96D534}"/>
              </a:ext>
            </a:extLst>
          </p:cNvPr>
          <p:cNvPicPr>
            <a:picLocks noChangeAspect="1"/>
          </p:cNvPicPr>
          <p:nvPr/>
        </p:nvPicPr>
        <p:blipFill>
          <a:blip r:embed="rId3"/>
          <a:stretch>
            <a:fillRect/>
          </a:stretch>
        </p:blipFill>
        <p:spPr>
          <a:xfrm>
            <a:off x="934823" y="1954697"/>
            <a:ext cx="2731404" cy="222843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1EE26DA-A82D-5737-6ED9-7B617E57424E}"/>
                  </a:ext>
                </a:extLst>
              </p:cNvPr>
              <p:cNvGraphicFramePr/>
              <p:nvPr>
                <p:extLst>
                  <p:ext uri="{D42A27DB-BD31-4B8C-83A1-F6EECF244321}">
                    <p14:modId xmlns:p14="http://schemas.microsoft.com/office/powerpoint/2010/main" val="35094282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−24</m:t>
                              </m:r>
                              <m:r>
                                <a:rPr lang="en-GB" sz="1600" b="0" i="1" dirty="0" smtClean="0">
                                  <a:solidFill>
                                    <a:schemeClr val="tx1"/>
                                  </a:solidFill>
                                  <a:latin typeface="Cambria Math" panose="02040503050406030204" pitchFamily="18" charset="0"/>
                                  <a:ea typeface="Nunito"/>
                                  <a:cs typeface="Nunito"/>
                                  <a:sym typeface="Nunito"/>
                                </a:rPr>
                                <m:t>𝑥</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obtained an expression for the volume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10</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𝑥</m:t>
                                  </m:r>
                                </m:e>
                                <m:sup>
                                  <m:r>
                                    <a:rPr lang="en-GB" sz="1600" b="0" i="1" dirty="0" smtClean="0">
                                      <a:solidFill>
                                        <a:srgbClr val="00BC89"/>
                                      </a:solidFill>
                                      <a:latin typeface="Cambria Math" panose="02040503050406030204" pitchFamily="18" charset="0"/>
                                      <a:ea typeface="Nunito"/>
                                      <a:cs typeface="Nunito"/>
                                      <a:sym typeface="Nunito"/>
                                    </a:rPr>
                                    <m:t>2</m:t>
                                  </m:r>
                                </m:sup>
                              </m:sSup>
                              <m:r>
                                <a:rPr lang="en-GB" sz="1600" b="0" i="1" dirty="0" smtClean="0">
                                  <a:solidFill>
                                    <a:srgbClr val="00BC89"/>
                                  </a:solidFill>
                                  <a:latin typeface="Cambria Math" panose="02040503050406030204" pitchFamily="18" charset="0"/>
                                  <a:ea typeface="Nunito"/>
                                  <a:cs typeface="Nunito"/>
                                  <a:sym typeface="Nunito"/>
                                </a:rPr>
                                <m:t>+6</m:t>
                              </m:r>
                              <m:r>
                                <a:rPr lang="en-GB" sz="1600" b="0" i="1" dirty="0" smtClean="0">
                                  <a:solidFill>
                                    <a:srgbClr val="00BC89"/>
                                  </a:solidFill>
                                  <a:latin typeface="Cambria Math" panose="02040503050406030204" pitchFamily="18" charset="0"/>
                                  <a:ea typeface="Nunito"/>
                                  <a:cs typeface="Nunito"/>
                                  <a:sym typeface="Nunito"/>
                                </a:rPr>
                                <m:t>𝑥</m:t>
                              </m:r>
                              <m:r>
                                <a:rPr lang="en-GB" sz="1600" b="0" i="1" dirty="0" smtClean="0">
                                  <a:solidFill>
                                    <a:srgbClr val="00BC89"/>
                                  </a:solidFill>
                                  <a:latin typeface="Cambria Math" panose="02040503050406030204" pitchFamily="18" charset="0"/>
                                  <a:ea typeface="Nunito"/>
                                  <a:cs typeface="Nunito"/>
                                  <a:sym typeface="Nunito"/>
                                </a:rPr>
                                <m:t>−24</m:t>
                              </m:r>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combined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sum of the three given edge lengths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1EE26DA-A82D-5737-6ED9-7B617E57424E}"/>
                  </a:ext>
                </a:extLst>
              </p:cNvPr>
              <p:cNvGraphicFramePr/>
              <p:nvPr>
                <p:extLst>
                  <p:ext uri="{D42A27DB-BD31-4B8C-83A1-F6EECF244321}">
                    <p14:modId xmlns:p14="http://schemas.microsoft.com/office/powerpoint/2010/main" val="35094282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3</m:t>
                                  </m:r>
                                </m:sup>
                              </m:sSup>
                              <m:r>
                                <a:rPr lang="en-GB" sz="1600" b="0" i="1" dirty="0" smtClean="0">
                                  <a:solidFill>
                                    <a:schemeClr val="tx1"/>
                                  </a:solidFill>
                                  <a:latin typeface="Cambria Math" panose="02040503050406030204" pitchFamily="18" charset="0"/>
                                  <a:ea typeface="Nunito"/>
                                  <a:cs typeface="Nunito"/>
                                  <a:sym typeface="Nunito"/>
                                </a:rPr>
                                <m:t>+2</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𝑥</m:t>
                                  </m:r>
                                </m:e>
                                <m:sup>
                                  <m:r>
                                    <a:rPr lang="en-GB" sz="1600" b="0" i="1" dirty="0" smtClean="0">
                                      <a:solidFill>
                                        <a:schemeClr val="tx1"/>
                                      </a:solidFill>
                                      <a:latin typeface="Cambria Math" panose="02040503050406030204" pitchFamily="18" charset="0"/>
                                      <a:ea typeface="Nunito"/>
                                      <a:cs typeface="Nunito"/>
                                      <a:sym typeface="Nunito"/>
                                    </a:rPr>
                                    <m:t>2</m:t>
                                  </m:r>
                                </m:sup>
                              </m:sSup>
                              <m:r>
                                <a:rPr lang="en-GB" sz="1600" b="0" i="1" dirty="0" smtClean="0">
                                  <a:solidFill>
                                    <a:schemeClr val="tx1"/>
                                  </a:solidFill>
                                  <a:latin typeface="Cambria Math" panose="02040503050406030204" pitchFamily="18" charset="0"/>
                                  <a:ea typeface="Nunito"/>
                                  <a:cs typeface="Nunito"/>
                                  <a:sym typeface="Nunito"/>
                                </a:rPr>
                                <m:t>−24</m:t>
                              </m:r>
                              <m:r>
                                <a:rPr lang="en-GB" sz="1600" b="0" i="1" dirty="0" smtClean="0">
                                  <a:solidFill>
                                    <a:schemeClr val="tx1"/>
                                  </a:solidFill>
                                  <a:latin typeface="Cambria Math" panose="02040503050406030204" pitchFamily="18" charset="0"/>
                                  <a:ea typeface="Nunito"/>
                                  <a:cs typeface="Nunito"/>
                                  <a:sym typeface="Nunito"/>
                                </a:rPr>
                                <m:t>𝑥</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obtained an expression for the volume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10</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𝑥</m:t>
                                  </m:r>
                                </m:e>
                                <m:sup>
                                  <m:r>
                                    <a:rPr lang="en-GB" sz="1600" b="0" i="1" dirty="0" smtClean="0">
                                      <a:solidFill>
                                        <a:srgbClr val="00BC89"/>
                                      </a:solidFill>
                                      <a:latin typeface="Cambria Math" panose="02040503050406030204" pitchFamily="18" charset="0"/>
                                      <a:ea typeface="Nunito"/>
                                      <a:cs typeface="Nunito"/>
                                      <a:sym typeface="Nunito"/>
                                    </a:rPr>
                                    <m:t>2</m:t>
                                  </m:r>
                                </m:sup>
                              </m:sSup>
                              <m:r>
                                <a:rPr lang="en-GB" sz="1600" b="0" i="1" dirty="0" smtClean="0">
                                  <a:solidFill>
                                    <a:srgbClr val="00BC89"/>
                                  </a:solidFill>
                                  <a:latin typeface="Cambria Math" panose="02040503050406030204" pitchFamily="18" charset="0"/>
                                  <a:ea typeface="Nunito"/>
                                  <a:cs typeface="Nunito"/>
                                  <a:sym typeface="Nunito"/>
                                </a:rPr>
                                <m:t>+6</m:t>
                              </m:r>
                              <m:r>
                                <a:rPr lang="en-GB" sz="1600" b="0" i="1" dirty="0" smtClean="0">
                                  <a:solidFill>
                                    <a:srgbClr val="00BC89"/>
                                  </a:solidFill>
                                  <a:latin typeface="Cambria Math" panose="02040503050406030204" pitchFamily="18" charset="0"/>
                                  <a:ea typeface="Nunito"/>
                                  <a:cs typeface="Nunito"/>
                                  <a:sym typeface="Nunito"/>
                                </a:rPr>
                                <m:t>𝑥</m:t>
                              </m:r>
                              <m:r>
                                <a:rPr lang="en-GB" sz="1600" b="0" i="1" dirty="0" smtClean="0">
                                  <a:solidFill>
                                    <a:srgbClr val="00BC89"/>
                                  </a:solidFill>
                                  <a:latin typeface="Cambria Math" panose="02040503050406030204" pitchFamily="18" charset="0"/>
                                  <a:ea typeface="Nunito"/>
                                  <a:cs typeface="Nunito"/>
                                  <a:sym typeface="Nunito"/>
                                </a:rPr>
                                <m:t>−24</m:t>
                              </m:r>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found the combined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found the sum of the three given edge lengths</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A0CF056-8BB0-AC6B-F1E6-73E4BDE74ACA}"/>
              </a:ext>
            </a:extLst>
          </p:cNvPr>
          <p:cNvGraphicFramePr/>
          <p:nvPr>
            <p:extLst>
              <p:ext uri="{D42A27DB-BD31-4B8C-83A1-F6EECF244321}">
                <p14:modId xmlns:p14="http://schemas.microsoft.com/office/powerpoint/2010/main" val="773536631"/>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GB" sz="1600" b="0" dirty="0">
                          <a:solidFill>
                            <a:schemeClr val="dk1"/>
                          </a:solidFill>
                          <a:latin typeface="Nunito Sans"/>
                          <a:ea typeface="Nunito Sans"/>
                          <a:cs typeface="Nunito Sans"/>
                          <a:sym typeface="Nunito Sans"/>
                        </a:rPr>
                        <a:t>Derive an expression for the surface area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this cuboid: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1dd62d40f86_0_267"/>
          <p:cNvSpPr txBox="1"/>
          <p:nvPr/>
        </p:nvSpPr>
        <p:spPr>
          <a:xfrm>
            <a:off x="169850" y="378100"/>
            <a:ext cx="483903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EB5CA72-F1BE-5442-9A8C-CDBD5007E42C}"/>
              </a:ext>
            </a:extLst>
          </p:cNvPr>
          <p:cNvPicPr>
            <a:picLocks noChangeAspect="1"/>
          </p:cNvPicPr>
          <p:nvPr/>
        </p:nvPicPr>
        <p:blipFill>
          <a:blip r:embed="rId3"/>
          <a:stretch>
            <a:fillRect/>
          </a:stretch>
        </p:blipFill>
        <p:spPr>
          <a:xfrm>
            <a:off x="534910" y="1636595"/>
            <a:ext cx="3573278" cy="231373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9793EDF-749E-5B28-6D98-D4E0B6DA4163}"/>
                  </a:ext>
                </a:extLst>
              </p:cNvPr>
              <p:cNvGraphicFramePr/>
              <p:nvPr>
                <p:extLst>
                  <p:ext uri="{D42A27DB-BD31-4B8C-83A1-F6EECF244321}">
                    <p14:modId xmlns:p14="http://schemas.microsoft.com/office/powerpoint/2010/main" val="2964961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surface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334 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confused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included the cross-sectional area once only</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9793EDF-749E-5B28-6D98-D4E0B6DA4163}"/>
                  </a:ext>
                </a:extLst>
              </p:cNvPr>
              <p:cNvGraphicFramePr/>
              <p:nvPr>
                <p:extLst>
                  <p:ext uri="{D42A27DB-BD31-4B8C-83A1-F6EECF244321}">
                    <p14:modId xmlns:p14="http://schemas.microsoft.com/office/powerpoint/2010/main" val="2964961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Nunito"/>
                            </a:rPr>
                            <a:t>Student found the surface area of the visible faces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334 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GB" sz="1600" b="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a:cs typeface="Nunito"/>
                              <a:sym typeface="Nunito"/>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confused volume and surface area</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295 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included the cross-sectional area once only</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6AD859C-264F-3BAA-4178-398976513B11}"/>
              </a:ext>
            </a:extLst>
          </p:cNvPr>
          <p:cNvGraphicFramePr/>
          <p:nvPr>
            <p:extLst>
              <p:ext uri="{D42A27DB-BD31-4B8C-83A1-F6EECF244321}">
                <p14:modId xmlns:p14="http://schemas.microsoft.com/office/powerpoint/2010/main" val="1221766287"/>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GB" sz="1600" b="0" dirty="0">
                          <a:solidFill>
                            <a:schemeClr val="dk1"/>
                          </a:solidFill>
                          <a:latin typeface="Nunito Sans"/>
                          <a:ea typeface="Nunito Sans"/>
                          <a:cs typeface="Nunito Sans"/>
                          <a:sym typeface="Nunito Sans"/>
                        </a:rPr>
                        <a:t>Calculate the surface area of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1dd62d40f86_0_141"/>
          <p:cNvSpPr txBox="1"/>
          <p:nvPr/>
        </p:nvSpPr>
        <p:spPr>
          <a:xfrm>
            <a:off x="169850" y="378100"/>
            <a:ext cx="48796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783C43-0926-804D-AED1-5A0EFCED68C3}"/>
              </a:ext>
            </a:extLst>
          </p:cNvPr>
          <p:cNvPicPr>
            <a:picLocks noChangeAspect="1"/>
          </p:cNvPicPr>
          <p:nvPr/>
        </p:nvPicPr>
        <p:blipFill>
          <a:blip r:embed="rId3"/>
          <a:stretch>
            <a:fillRect/>
          </a:stretch>
        </p:blipFill>
        <p:spPr>
          <a:xfrm>
            <a:off x="588717" y="1885687"/>
            <a:ext cx="3543336" cy="21041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FCB994-A315-8301-B198-C4D24B6DF0A9}"/>
                  </a:ext>
                </a:extLst>
              </p:cNvPr>
              <p:cNvGraphicFramePr/>
              <p:nvPr>
                <p:extLst>
                  <p:ext uri="{D42A27DB-BD31-4B8C-83A1-F6EECF244321}">
                    <p14:modId xmlns:p14="http://schemas.microsoft.com/office/powerpoint/2010/main" val="38394955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FCB994-A315-8301-B198-C4D24B6DF0A9}"/>
                  </a:ext>
                </a:extLst>
              </p:cNvPr>
              <p:cNvGraphicFramePr/>
              <p:nvPr>
                <p:extLst>
                  <p:ext uri="{D42A27DB-BD31-4B8C-83A1-F6EECF244321}">
                    <p14:modId xmlns:p14="http://schemas.microsoft.com/office/powerpoint/2010/main" val="38394955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274 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A19EFE4F-852C-C822-68B4-BA6551CD7C9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Find the volume of this cuboid, stating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0616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1dd62d40f86_0_148"/>
          <p:cNvSpPr txBox="1"/>
          <p:nvPr/>
        </p:nvSpPr>
        <p:spPr>
          <a:xfrm>
            <a:off x="169850" y="378100"/>
            <a:ext cx="51235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E4601CC-FFBC-2B43-9A0F-880F5467974E}"/>
              </a:ext>
            </a:extLst>
          </p:cNvPr>
          <p:cNvPicPr>
            <a:picLocks noChangeAspect="1"/>
          </p:cNvPicPr>
          <p:nvPr/>
        </p:nvPicPr>
        <p:blipFill>
          <a:blip r:embed="rId3"/>
          <a:stretch>
            <a:fillRect/>
          </a:stretch>
        </p:blipFill>
        <p:spPr>
          <a:xfrm>
            <a:off x="388915" y="1851180"/>
            <a:ext cx="3924291" cy="234868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B582EC8-FA59-0765-E5EF-32A456A5CFB3}"/>
                  </a:ext>
                </a:extLst>
              </p:cNvPr>
              <p:cNvGraphicFramePr/>
              <p:nvPr>
                <p:extLst>
                  <p:ext uri="{D42A27DB-BD31-4B8C-83A1-F6EECF244321}">
                    <p14:modId xmlns:p14="http://schemas.microsoft.com/office/powerpoint/2010/main" val="26235735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210 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B582EC8-FA59-0765-E5EF-32A456A5CFB3}"/>
                  </a:ext>
                </a:extLst>
              </p:cNvPr>
              <p:cNvGraphicFramePr/>
              <p:nvPr>
                <p:extLst>
                  <p:ext uri="{D42A27DB-BD31-4B8C-83A1-F6EECF244321}">
                    <p14:modId xmlns:p14="http://schemas.microsoft.com/office/powerpoint/2010/main" val="26235735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210 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ADFBE33-C7B5-A4B9-3E1F-B49498A32213}"/>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Find the volume of this triangular prism,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stating the appropriate units: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97158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1dd62d40f86_0_155"/>
          <p:cNvSpPr txBox="1"/>
          <p:nvPr/>
        </p:nvSpPr>
        <p:spPr>
          <a:xfrm>
            <a:off x="169850" y="378100"/>
            <a:ext cx="48593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AA0FC60-FFA9-494F-B1C4-38043DA12DC2}"/>
              </a:ext>
            </a:extLst>
          </p:cNvPr>
          <p:cNvPicPr>
            <a:picLocks noChangeAspect="1"/>
          </p:cNvPicPr>
          <p:nvPr/>
        </p:nvPicPr>
        <p:blipFill>
          <a:blip r:embed="rId3"/>
          <a:stretch>
            <a:fillRect/>
          </a:stretch>
        </p:blipFill>
        <p:spPr>
          <a:xfrm>
            <a:off x="537390" y="1885688"/>
            <a:ext cx="3732686" cy="253631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D44993C-9133-AC8D-9BB3-1D5D954CF38D}"/>
                  </a:ext>
                </a:extLst>
              </p:cNvPr>
              <p:cNvGraphicFramePr/>
              <p:nvPr>
                <p:extLst>
                  <p:ext uri="{D42A27DB-BD31-4B8C-83A1-F6EECF244321}">
                    <p14:modId xmlns:p14="http://schemas.microsoft.com/office/powerpoint/2010/main" val="5874704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D44993C-9133-AC8D-9BB3-1D5D954CF38D}"/>
                  </a:ext>
                </a:extLst>
              </p:cNvPr>
              <p:cNvGraphicFramePr/>
              <p:nvPr>
                <p:extLst>
                  <p:ext uri="{D42A27DB-BD31-4B8C-83A1-F6EECF244321}">
                    <p14:modId xmlns:p14="http://schemas.microsoft.com/office/powerpoint/2010/main" val="5874704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72743A1-22D6-E77C-11F8-C863825DD67F}"/>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The volume of this cuboid is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552 </m:t>
                              </m:r>
                              <m:r>
                                <a:rPr lang="en-GB" sz="1600" b="0" i="1" smtClean="0">
                                  <a:solidFill>
                                    <a:schemeClr val="dk1"/>
                                  </a:solidFill>
                                  <a:latin typeface="Cambria Math" panose="02040503050406030204" pitchFamily="18" charset="0"/>
                                  <a:ea typeface="Nunito Sans"/>
                                  <a:cs typeface="Nunito Sans"/>
                                  <a:sym typeface="Nunito Sans"/>
                                </a:rPr>
                                <m:t>𝑐</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Find the length of the base: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72743A1-22D6-E77C-11F8-C863825DD67F}"/>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The volume of this cuboid is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552 </m:t>
                              </m:r>
                              <m:r>
                                <a:rPr lang="en-GB" sz="1600" b="0" i="1" smtClean="0">
                                  <a:solidFill>
                                    <a:schemeClr val="dk1"/>
                                  </a:solidFill>
                                  <a:latin typeface="Cambria Math" panose="02040503050406030204" pitchFamily="18" charset="0"/>
                                  <a:ea typeface="Nunito Sans"/>
                                  <a:cs typeface="Nunito Sans"/>
                                  <a:sym typeface="Nunito Sans"/>
                                </a:rPr>
                                <m:t>𝑐</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𝑚</m:t>
                                  </m:r>
                                </m:e>
                                <m:sup>
                                  <m:r>
                                    <a:rPr lang="en-GB" sz="1600" b="0" i="1" smtClean="0">
                                      <a:solidFill>
                                        <a:schemeClr val="dk1"/>
                                      </a:solidFill>
                                      <a:latin typeface="Cambria Math" panose="02040503050406030204" pitchFamily="18" charset="0"/>
                                      <a:ea typeface="Nunito Sans"/>
                                      <a:cs typeface="Nunito Sans"/>
                                      <a:sym typeface="Nunito Sans"/>
                                    </a:rPr>
                                    <m:t>3</m:t>
                                  </m:r>
                                </m:sup>
                              </m:sSup>
                            </m:oMath>
                          </a14:m>
                          <a:r>
                            <a:rPr lang="en-GB" sz="1600" b="0" dirty="0">
                              <a:solidFill>
                                <a:schemeClr val="dk1"/>
                              </a:solidFill>
                              <a:latin typeface="Nunito Sans"/>
                              <a:ea typeface="Nunito Sans"/>
                              <a:cs typeface="Nunito Sans"/>
                              <a:sym typeface="Nunito Sans"/>
                            </a:rPr>
                            <a: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Find the length of the base: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47378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1dd62d40f86_0_162"/>
          <p:cNvSpPr txBox="1"/>
          <p:nvPr/>
        </p:nvSpPr>
        <p:spPr>
          <a:xfrm>
            <a:off x="169850" y="378100"/>
            <a:ext cx="486951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graphicFrame>
        <p:nvGraphicFramePr>
          <p:cNvPr id="297" name="Google Shape;297;g1dd62d40f86_0_162"/>
          <p:cNvGraphicFramePr/>
          <p:nvPr/>
        </p:nvGraphicFramePr>
        <p:xfrm>
          <a:off x="108044" y="862525"/>
          <a:ext cx="8882075" cy="3948950"/>
        </p:xfrm>
        <a:graphic>
          <a:graphicData uri="http://schemas.openxmlformats.org/drawingml/2006/table">
            <a:tbl>
              <a:tblPr firstRow="1" bandRow="1">
                <a:noFill/>
                <a:tableStyleId>{DFCE9231-BDA6-4D26-8E50-33B4E1257CB4}</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5) The area of one face of a cube is 25 cm</a:t>
                      </a:r>
                      <a:r>
                        <a:rPr lang="en-GB" sz="1600" b="0" baseline="30000" dirty="0">
                          <a:solidFill>
                            <a:schemeClr val="dk1"/>
                          </a:solidFill>
                          <a:latin typeface="Nunito Sans"/>
                          <a:ea typeface="Nunito Sans"/>
                          <a:cs typeface="Nunito Sans"/>
                          <a:sym typeface="Nunito Sans"/>
                        </a:rPr>
                        <a:t>2</a:t>
                      </a:r>
                      <a:r>
                        <a:rPr lang="en-GB" sz="1600" b="0" dirty="0">
                          <a:solidFill>
                            <a:schemeClr val="dk1"/>
                          </a:solidFill>
                          <a:latin typeface="Nunito Sans"/>
                          <a:ea typeface="Nunito Sans"/>
                          <a:cs typeface="Nunito Sans"/>
                          <a:sym typeface="Nunito Sans"/>
                        </a:rPr>
                        <a:t>. Find the volume of the cube:</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mc:Choice xmlns:a14="http://schemas.microsoft.com/office/drawing/2010/main" Requires="a14">
          <p:graphicFrame>
            <p:nvGraphicFramePr>
              <p:cNvPr id="298" name="Google Shape;298;g1dd62d40f86_0_162"/>
              <p:cNvGraphicFramePr/>
              <p:nvPr>
                <p:extLst>
                  <p:ext uri="{D42A27DB-BD31-4B8C-83A1-F6EECF244321}">
                    <p14:modId xmlns:p14="http://schemas.microsoft.com/office/powerpoint/2010/main" val="2680698013"/>
                  </p:ext>
                </p:extLst>
              </p:nvPr>
            </p:nvGraphicFramePr>
            <p:xfrm>
              <a:off x="952500" y="2836425"/>
              <a:ext cx="7239000" cy="1401258"/>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150 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baseline="30000" dirty="0">
                                  <a:solidFill>
                                    <a:schemeClr val="tx1"/>
                                  </a:solidFill>
                                  <a:latin typeface="Cambria Math" panose="02040503050406030204" pitchFamily="18" charset="0"/>
                                  <a:ea typeface="Nunito Sans"/>
                                  <a:cs typeface="Nunito Sans"/>
                                  <a:sym typeface="Nunito Sans"/>
                                </a:rPr>
                                <m:t>3</m:t>
                              </m:r>
                              <m:r>
                                <a:rPr lang="en-GB" sz="1600" i="1" dirty="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125 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baseline="30000" dirty="0">
                                  <a:solidFill>
                                    <a:schemeClr val="tx1"/>
                                  </a:solidFill>
                                  <a:latin typeface="Cambria Math" panose="02040503050406030204" pitchFamily="18" charset="0"/>
                                  <a:ea typeface="Nunito Sans"/>
                                  <a:cs typeface="Nunito Sans"/>
                                  <a:sym typeface="Nunito Sans"/>
                                </a:rPr>
                                <m:t>3</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625 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baseline="30000" dirty="0">
                                  <a:solidFill>
                                    <a:schemeClr val="dk1"/>
                                  </a:solidFill>
                                  <a:latin typeface="Cambria Math" panose="02040503050406030204" pitchFamily="18" charset="0"/>
                                  <a:ea typeface="Nunito Sans"/>
                                  <a:cs typeface="Nunito Sans"/>
                                  <a:sym typeface="Nunito Sans"/>
                                </a:rPr>
                                <m:t>3</m:t>
                              </m:r>
                              <m:r>
                                <a:rPr lang="en-GB" sz="1600" i="1" dirty="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244 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baseline="30000" dirty="0">
                                  <a:solidFill>
                                    <a:srgbClr val="1C1C1C"/>
                                  </a:solidFill>
                                  <a:latin typeface="Cambria Math" panose="02040503050406030204" pitchFamily="18" charset="0"/>
                                  <a:ea typeface="Nunito Sans"/>
                                  <a:cs typeface="Nunito Sans"/>
                                  <a:sym typeface="Nunito Sans"/>
                                </a:rPr>
                                <m:t>3</m:t>
                              </m:r>
                              <m:r>
                                <a:rPr lang="en-GB" sz="1600" i="1" dirty="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98" name="Google Shape;298;g1dd62d40f86_0_162"/>
              <p:cNvGraphicFramePr/>
              <p:nvPr>
                <p:extLst>
                  <p:ext uri="{D42A27DB-BD31-4B8C-83A1-F6EECF244321}">
                    <p14:modId xmlns:p14="http://schemas.microsoft.com/office/powerpoint/2010/main" val="2680698013"/>
                  </p:ext>
                </p:extLst>
              </p:nvPr>
            </p:nvGraphicFramePr>
            <p:xfrm>
              <a:off x="952500" y="2836425"/>
              <a:ext cx="7239000" cy="1401258"/>
            </p:xfrm>
            <a:graphic>
              <a:graphicData uri="http://schemas.openxmlformats.org/drawingml/2006/table">
                <a:tbl>
                  <a:tblPr>
                    <a:noFill/>
                    <a:tableStyleId>{0EB79F69-F222-41E1-9DAE-4339F1E1B6F5}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70062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862" r="-100337" b="-10000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862" r="-337" b="-100000"/>
                          </a:stretch>
                        </a:blipFill>
                      </a:tcPr>
                    </a:tc>
                    <a:extLst>
                      <a:ext uri="{0D108BD9-81ED-4DB2-BD59-A6C34878D82A}">
                        <a16:rowId xmlns:a16="http://schemas.microsoft.com/office/drawing/2014/main" val="10000"/>
                      </a:ext>
                    </a:extLst>
                  </a:tr>
                  <a:tr h="70062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739" r="-100337" b="-87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739" r="-337" b="-870"/>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5147290D-9E44-DD49-9955-089C4041A13F}"/>
              </a:ext>
            </a:extLst>
          </p:cNvPr>
          <p:cNvPicPr>
            <a:picLocks noChangeAspect="1"/>
          </p:cNvPicPr>
          <p:nvPr/>
        </p:nvPicPr>
        <p:blipFill>
          <a:blip r:embed="rId4"/>
          <a:stretch>
            <a:fillRect/>
          </a:stretch>
        </p:blipFill>
        <p:spPr>
          <a:xfrm>
            <a:off x="2789219" y="1204200"/>
            <a:ext cx="3519723" cy="1548000"/>
          </a:xfrm>
          <a:prstGeom prst="rect">
            <a:avLst/>
          </a:prstGeom>
        </p:spPr>
      </p:pic>
    </p:spTree>
    <p:extLst>
      <p:ext uri="{BB962C8B-B14F-4D97-AF65-F5344CB8AC3E}">
        <p14:creationId xmlns:p14="http://schemas.microsoft.com/office/powerpoint/2010/main" val="2672390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dd62d40f86_0_169"/>
          <p:cNvSpPr txBox="1"/>
          <p:nvPr/>
        </p:nvSpPr>
        <p:spPr>
          <a:xfrm>
            <a:off x="169850" y="378100"/>
            <a:ext cx="48593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Volume &amp; Surface Area</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E0916BA-8C44-B540-BFF9-16FC427D7E53}"/>
              </a:ext>
            </a:extLst>
          </p:cNvPr>
          <p:cNvPicPr>
            <a:picLocks noChangeAspect="1"/>
          </p:cNvPicPr>
          <p:nvPr/>
        </p:nvPicPr>
        <p:blipFill>
          <a:blip r:embed="rId3"/>
          <a:stretch>
            <a:fillRect/>
          </a:stretch>
        </p:blipFill>
        <p:spPr>
          <a:xfrm>
            <a:off x="948284" y="1727334"/>
            <a:ext cx="2746530" cy="213225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A190F17-0350-C151-0A59-25E240DAD708}"/>
                  </a:ext>
                </a:extLst>
              </p:cNvPr>
              <p:cNvGraphicFramePr/>
              <p:nvPr>
                <p:extLst>
                  <p:ext uri="{D42A27DB-BD31-4B8C-83A1-F6EECF244321}">
                    <p14:modId xmlns:p14="http://schemas.microsoft.com/office/powerpoint/2010/main" val="212110294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528 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2640 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429 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A190F17-0350-C151-0A59-25E240DAD708}"/>
                  </a:ext>
                </a:extLst>
              </p:cNvPr>
              <p:cNvGraphicFramePr/>
              <p:nvPr>
                <p:extLst>
                  <p:ext uri="{D42A27DB-BD31-4B8C-83A1-F6EECF244321}">
                    <p14:modId xmlns:p14="http://schemas.microsoft.com/office/powerpoint/2010/main" val="212110294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528 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3</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2640 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429 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96361135-270A-8322-58D0-6F8A58153A8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Calculate the volume of this trapezoidal</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7978746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2768</Words>
  <Application>Microsoft Office PowerPoint</Application>
  <PresentationFormat>On-screen Show (16:9)</PresentationFormat>
  <Paragraphs>487</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Nunito</vt:lpstr>
      <vt:lpstr>Cambria Math</vt:lpstr>
      <vt:lpstr>Times New Roman</vt:lpstr>
      <vt:lpstr>Nunito Sans</vt:lpstr>
      <vt:lpstr>Calibri</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3</cp:revision>
  <dcterms:modified xsi:type="dcterms:W3CDTF">2023-07-04T11:09:45Z</dcterms:modified>
</cp:coreProperties>
</file>