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9"/>
  </p:notesMasterIdLst>
  <p:sldIdLst>
    <p:sldId id="256" r:id="rId2"/>
    <p:sldId id="257" r:id="rId3"/>
    <p:sldId id="258" r:id="rId4"/>
    <p:sldId id="293" r:id="rId5"/>
    <p:sldId id="294" r:id="rId6"/>
    <p:sldId id="295" r:id="rId7"/>
    <p:sldId id="296"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9144000" cy="5143500" type="screen16x9"/>
  <p:notesSz cx="6858000" cy="9144000"/>
  <p:embeddedFontLst>
    <p:embeddedFont>
      <p:font typeface="Calibri" panose="020F0502020204030204" pitchFamily="34" charset="0"/>
      <p:regular r:id="rId40"/>
      <p:bold r:id="rId41"/>
      <p:italic r:id="rId42"/>
      <p:boldItalic r:id="rId43"/>
    </p:embeddedFont>
    <p:embeddedFont>
      <p:font typeface="Cambria Math" panose="02040503050406030204" pitchFamily="18" charset="0"/>
      <p:regular r:id="rId44"/>
    </p:embeddedFont>
    <p:embeddedFont>
      <p:font typeface="Nunito" pitchFamily="2" charset="0"/>
      <p:regular r:id="rId45"/>
      <p:bold r:id="rId46"/>
      <p:italic r:id="rId47"/>
      <p:boldItalic r:id="rId48"/>
    </p:embeddedFont>
    <p:embeddedFont>
      <p:font typeface="Nunito Sans" pitchFamily="2"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3" roundtripDataSignature="AMtx7mhzLHVL8fKISzfUV8OI2iHYijOgZ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a:srgbClr val="FFFFFF"/>
    <a:srgbClr val="1088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D6C2B6-19FC-4469-BDD7-9AF6C62AC1C1}" v="17" dt="2023-06-30T13:40:01.592"/>
  </p1510:revLst>
</p1510:revInfo>
</file>

<file path=ppt/tableStyles.xml><?xml version="1.0" encoding="utf-8"?>
<a:tblStyleLst xmlns:a="http://schemas.openxmlformats.org/drawingml/2006/main" def="{61644B4A-55C3-4063-B5B4-8088FE84FEBF}">
  <a:tblStyle styleId="{61644B4A-55C3-4063-B5B4-8088FE84FEBF}"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F52AF820-B372-453F-9A6A-F14A46A50303}"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9"/>
    <p:restoredTop sz="94656"/>
  </p:normalViewPr>
  <p:slideViewPr>
    <p:cSldViewPr snapToGrid="0">
      <p:cViewPr varScale="1">
        <p:scale>
          <a:sx n="66" d="100"/>
          <a:sy n="66" d="100"/>
        </p:scale>
        <p:origin x="32" y="11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customschemas.google.com/relationships/presentationmetadata" Target="meta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59"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52D6C2B6-19FC-4469-BDD7-9AF6C62AC1C1}"/>
    <pc:docChg chg="custSel modSld">
      <pc:chgData name="Janette Warburton" userId="3e27661f259abf4c" providerId="LiveId" clId="{52D6C2B6-19FC-4469-BDD7-9AF6C62AC1C1}" dt="2023-06-30T13:42:09.489" v="62" actId="20577"/>
      <pc:docMkLst>
        <pc:docMk/>
      </pc:docMkLst>
      <pc:sldChg chg="delCm">
        <pc:chgData name="Janette Warburton" userId="3e27661f259abf4c" providerId="LiveId" clId="{52D6C2B6-19FC-4469-BDD7-9AF6C62AC1C1}" dt="2023-06-30T13:22:05.452" v="0" actId="1592"/>
        <pc:sldMkLst>
          <pc:docMk/>
          <pc:sldMk cId="0" sldId="257"/>
        </pc:sldMkLst>
      </pc:sldChg>
      <pc:sldChg chg="modSp mod">
        <pc:chgData name="Janette Warburton" userId="3e27661f259abf4c" providerId="LiveId" clId="{52D6C2B6-19FC-4469-BDD7-9AF6C62AC1C1}" dt="2023-06-30T13:33:39.283" v="24" actId="20577"/>
        <pc:sldMkLst>
          <pc:docMk/>
          <pc:sldMk cId="0" sldId="281"/>
        </pc:sldMkLst>
        <pc:graphicFrameChg chg="mod modGraphic">
          <ac:chgData name="Janette Warburton" userId="3e27661f259abf4c" providerId="LiveId" clId="{52D6C2B6-19FC-4469-BDD7-9AF6C62AC1C1}" dt="2023-06-30T13:33:39.283" v="24" actId="20577"/>
          <ac:graphicFrameMkLst>
            <pc:docMk/>
            <pc:sldMk cId="0" sldId="281"/>
            <ac:graphicFrameMk id="2" creationId="{DD8472C7-AD14-5EEE-2CEB-159E8CF4AEAD}"/>
          </ac:graphicFrameMkLst>
        </pc:graphicFrameChg>
      </pc:sldChg>
      <pc:sldChg chg="modSp mod">
        <pc:chgData name="Janette Warburton" userId="3e27661f259abf4c" providerId="LiveId" clId="{52D6C2B6-19FC-4469-BDD7-9AF6C62AC1C1}" dt="2023-06-30T13:35:11.729" v="38" actId="6549"/>
        <pc:sldMkLst>
          <pc:docMk/>
          <pc:sldMk cId="0" sldId="282"/>
        </pc:sldMkLst>
        <pc:graphicFrameChg chg="modGraphic">
          <ac:chgData name="Janette Warburton" userId="3e27661f259abf4c" providerId="LiveId" clId="{52D6C2B6-19FC-4469-BDD7-9AF6C62AC1C1}" dt="2023-06-30T13:35:11.729" v="38" actId="6549"/>
          <ac:graphicFrameMkLst>
            <pc:docMk/>
            <pc:sldMk cId="0" sldId="282"/>
            <ac:graphicFrameMk id="2" creationId="{9751A372-2884-F41A-72D9-F2E0B3139FFF}"/>
          </ac:graphicFrameMkLst>
        </pc:graphicFrameChg>
      </pc:sldChg>
      <pc:sldChg chg="modSp mod">
        <pc:chgData name="Janette Warburton" userId="3e27661f259abf4c" providerId="LiveId" clId="{52D6C2B6-19FC-4469-BDD7-9AF6C62AC1C1}" dt="2023-06-30T13:38:42.849" v="46" actId="20577"/>
        <pc:sldMkLst>
          <pc:docMk/>
          <pc:sldMk cId="0" sldId="284"/>
        </pc:sldMkLst>
        <pc:graphicFrameChg chg="modGraphic">
          <ac:chgData name="Janette Warburton" userId="3e27661f259abf4c" providerId="LiveId" clId="{52D6C2B6-19FC-4469-BDD7-9AF6C62AC1C1}" dt="2023-06-30T13:38:42.849" v="46" actId="20577"/>
          <ac:graphicFrameMkLst>
            <pc:docMk/>
            <pc:sldMk cId="0" sldId="284"/>
            <ac:graphicFrameMk id="3" creationId="{540B53D0-E8BB-D3F2-2012-2CBB767504C6}"/>
          </ac:graphicFrameMkLst>
        </pc:graphicFrameChg>
      </pc:sldChg>
      <pc:sldChg chg="modSp mod">
        <pc:chgData name="Janette Warburton" userId="3e27661f259abf4c" providerId="LiveId" clId="{52D6C2B6-19FC-4469-BDD7-9AF6C62AC1C1}" dt="2023-06-30T13:39:25.831" v="50" actId="20577"/>
        <pc:sldMkLst>
          <pc:docMk/>
          <pc:sldMk cId="0" sldId="285"/>
        </pc:sldMkLst>
        <pc:graphicFrameChg chg="modGraphic">
          <ac:chgData name="Janette Warburton" userId="3e27661f259abf4c" providerId="LiveId" clId="{52D6C2B6-19FC-4469-BDD7-9AF6C62AC1C1}" dt="2023-06-30T13:39:25.831" v="50" actId="20577"/>
          <ac:graphicFrameMkLst>
            <pc:docMk/>
            <pc:sldMk cId="0" sldId="285"/>
            <ac:graphicFrameMk id="3" creationId="{93ADC758-5A20-4A8A-E64F-54518AE79F6C}"/>
          </ac:graphicFrameMkLst>
        </pc:graphicFrameChg>
      </pc:sldChg>
      <pc:sldChg chg="modSp mod">
        <pc:chgData name="Janette Warburton" userId="3e27661f259abf4c" providerId="LiveId" clId="{52D6C2B6-19FC-4469-BDD7-9AF6C62AC1C1}" dt="2023-06-30T13:40:09.481" v="58" actId="20577"/>
        <pc:sldMkLst>
          <pc:docMk/>
          <pc:sldMk cId="0" sldId="286"/>
        </pc:sldMkLst>
        <pc:graphicFrameChg chg="modGraphic">
          <ac:chgData name="Janette Warburton" userId="3e27661f259abf4c" providerId="LiveId" clId="{52D6C2B6-19FC-4469-BDD7-9AF6C62AC1C1}" dt="2023-06-30T13:40:09.481" v="58" actId="20577"/>
          <ac:graphicFrameMkLst>
            <pc:docMk/>
            <pc:sldMk cId="0" sldId="286"/>
            <ac:graphicFrameMk id="3" creationId="{8049FD98-7DE1-5F71-B3F6-D211BA357C70}"/>
          </ac:graphicFrameMkLst>
        </pc:graphicFrameChg>
      </pc:sldChg>
      <pc:sldChg chg="modSp mod">
        <pc:chgData name="Janette Warburton" userId="3e27661f259abf4c" providerId="LiveId" clId="{52D6C2B6-19FC-4469-BDD7-9AF6C62AC1C1}" dt="2023-06-30T13:42:09.489" v="62" actId="20577"/>
        <pc:sldMkLst>
          <pc:docMk/>
          <pc:sldMk cId="0" sldId="288"/>
        </pc:sldMkLst>
        <pc:graphicFrameChg chg="modGraphic">
          <ac:chgData name="Janette Warburton" userId="3e27661f259abf4c" providerId="LiveId" clId="{52D6C2B6-19FC-4469-BDD7-9AF6C62AC1C1}" dt="2023-06-30T13:42:09.489" v="62" actId="20577"/>
          <ac:graphicFrameMkLst>
            <pc:docMk/>
            <pc:sldMk cId="0" sldId="288"/>
            <ac:graphicFrameMk id="3" creationId="{99D28D54-10F4-8FE5-7913-E7243C885070}"/>
          </ac:graphicFrameMkLst>
        </pc:graphicFrameChg>
      </pc:sldChg>
      <pc:sldChg chg="modSp mod">
        <pc:chgData name="Janette Warburton" userId="3e27661f259abf4c" providerId="LiveId" clId="{52D6C2B6-19FC-4469-BDD7-9AF6C62AC1C1}" dt="2023-06-30T13:25:00.908" v="12" actId="20577"/>
        <pc:sldMkLst>
          <pc:docMk/>
          <pc:sldMk cId="1595776562" sldId="298"/>
        </pc:sldMkLst>
        <pc:graphicFrameChg chg="mod modGraphic">
          <ac:chgData name="Janette Warburton" userId="3e27661f259abf4c" providerId="LiveId" clId="{52D6C2B6-19FC-4469-BDD7-9AF6C62AC1C1}" dt="2023-06-30T13:25:00.908" v="12" actId="20577"/>
          <ac:graphicFrameMkLst>
            <pc:docMk/>
            <pc:sldMk cId="1595776562" sldId="298"/>
            <ac:graphicFrameMk id="2" creationId="{DD8472C7-AD14-5EEE-2CEB-159E8CF4AEAD}"/>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4ec9b58d34_0_1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4ec9b58d34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6463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24ec9b58d34_0_1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1" name="Google Shape;421;g24ec9b58d34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12091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24ec9b58d34_0_2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4" name="Google Shape;444;g24ec9b58d34_0_2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5693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24ec9b58d34_0_2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7" name="Google Shape;467;g24ec9b58d34_0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74714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24ec9b58d34_0_2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5" name="Google Shape;475;g24ec9b58d34_0_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88208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24ec9b58d34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8" name="Google Shape;498;g24ec9b58d34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370644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4ec9b58d34_0_2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1" name="Google Shape;521;g24ec9b58d34_0_2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45443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4ec9b58d34_0_3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44" name="Google Shape;544;g24ec9b58d34_0_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4989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24ec9b58d34_0_3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67" name="Google Shape;567;g24ec9b58d34_0_3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74971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g24ec9b58d34_0_3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75" name="Google Shape;575;g24ec9b58d34_0_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44632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6" name="Google Shape;346;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24ec9b58d34_0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0" name="Google Shape;350;g24ec9b58d34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4ec9b58d34_0_1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8" name="Google Shape;358;g24ec9b58d34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4ec9b58d34_0_1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6" name="Google Shape;366;g24ec9b58d34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24ec9b58d34_0_1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4" name="Google Shape;374;g24ec9b58d34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4ec9b58d34_0_1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2" name="Google Shape;382;g24ec9b58d34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4ec9b58d34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5" name="Google Shape;405;g24ec9b58d34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4ec9b58d34_0_1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4ec9b58d34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24ec9b58d34_0_1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1" name="Google Shape;421;g24ec9b58d34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24ec9b58d34_0_2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4" name="Google Shape;444;g24ec9b58d34_0_2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24ec9b58d34_0_2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7" name="Google Shape;467;g24ec9b58d34_0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24ec9b58d34_0_2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5" name="Google Shape;475;g24ec9b58d34_0_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24ec9b58d34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8" name="Google Shape;498;g24ec9b58d34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4ec9b58d34_0_2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1" name="Google Shape;521;g24ec9b58d34_0_2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4ec9b58d34_0_3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44" name="Google Shape;544;g24ec9b58d34_0_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24ec9b58d34_0_3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67" name="Google Shape;567;g24ec9b58d34_0_3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g24ec9b58d34_0_3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75" name="Google Shape;575;g24ec9b58d34_0_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24ec9b58d34_0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0" name="Google Shape;350;g24ec9b58d34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27970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4ec9b58d34_0_1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8" name="Google Shape;358;g24ec9b58d34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18734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4ec9b58d34_0_1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6" name="Google Shape;366;g24ec9b58d34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94576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24ec9b58d34_0_1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4" name="Google Shape;374;g24ec9b58d34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91027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4ec9b58d34_0_1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2" name="Google Shape;382;g24ec9b58d34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15951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4ec9b58d34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5" name="Google Shape;405;g24ec9b58d34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5495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1" y="2290457"/>
            <a:ext cx="3651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Venn Diagrams</a:t>
            </a:r>
            <a:r>
              <a:rPr lang="en-GB" sz="2000" b="0" i="0" u="none" strike="noStrike" cap="none">
                <a:solidFill>
                  <a:schemeClr val="accent2"/>
                </a:solidFill>
                <a:latin typeface="Nunito Sans"/>
                <a:ea typeface="Nunito Sans"/>
                <a:cs typeface="Nunito Sans"/>
                <a:sym typeface="Nunito Sans"/>
              </a:rPr>
              <a:t> | Probability</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Probability | Diagnostic Questions | </a:t>
            </a:r>
            <a:r>
              <a:rPr lang="en-GB" sz="1000">
                <a:solidFill>
                  <a:srgbClr val="2779F5"/>
                </a:solidFill>
                <a:latin typeface="Nunito Sans"/>
                <a:ea typeface="Nunito Sans"/>
                <a:cs typeface="Nunito Sans"/>
                <a:sym typeface="Nunito Sans"/>
              </a:rPr>
              <a:t>Venn Diagrams</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1088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Probability | Diagnostic Questions | </a:t>
            </a:r>
            <a:r>
              <a:rPr lang="en-GB" sz="1000">
                <a:solidFill>
                  <a:srgbClr val="2779F5"/>
                </a:solidFill>
                <a:latin typeface="Nunito Sans"/>
                <a:ea typeface="Nunito Sans"/>
                <a:cs typeface="Nunito Sans"/>
                <a:sym typeface="Nunito Sans"/>
              </a:rPr>
              <a:t>Venn Diagrams</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1088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15" y="2290457"/>
            <a:ext cx="3651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Venn Diagrams</a:t>
            </a:r>
            <a:r>
              <a:rPr lang="en-GB" sz="2000" b="0" i="0" u="none" strike="noStrike" cap="none">
                <a:solidFill>
                  <a:schemeClr val="accent2"/>
                </a:solidFill>
                <a:latin typeface="Nunito Sans"/>
                <a:ea typeface="Nunito Sans"/>
                <a:cs typeface="Nunito Sans"/>
                <a:sym typeface="Nunito Sans"/>
              </a:rPr>
              <a:t> | Probability</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4ec9b58d34_0_19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DA0A032-46BC-8541-86DF-0F2CC4480564}"/>
              </a:ext>
            </a:extLst>
          </p:cNvPr>
          <p:cNvPicPr>
            <a:picLocks noChangeAspect="1"/>
          </p:cNvPicPr>
          <p:nvPr/>
        </p:nvPicPr>
        <p:blipFill>
          <a:blip r:embed="rId3"/>
          <a:stretch>
            <a:fillRect/>
          </a:stretch>
        </p:blipFill>
        <p:spPr>
          <a:xfrm>
            <a:off x="539315" y="1772968"/>
            <a:ext cx="3571131" cy="231190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751A372-2884-F41A-72D9-F2E0B3139FFF}"/>
                  </a:ext>
                </a:extLst>
              </p:cNvPr>
              <p:cNvGraphicFramePr/>
              <p:nvPr>
                <p:extLst>
                  <p:ext uri="{D42A27DB-BD31-4B8C-83A1-F6EECF244321}">
                    <p14:modId xmlns:p14="http://schemas.microsoft.com/office/powerpoint/2010/main" val="7354782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={1, 3, 4, 5, 7, 9}</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={1, 2, 3, 4, 5, 6, </m:t>
                              </m:r>
                            </m:oMath>
                          </a14:m>
                          <a:endParaRPr lang="en-GB" sz="1600" b="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600" b="0" u="none" strike="noStrike" cap="none" dirty="0">
                              <a:solidFill>
                                <a:schemeClr val="tx1"/>
                              </a:solidFill>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 8, 9, 10}</m:t>
                              </m:r>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={2, 6, 8, 10}</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400" b="0" i="1" dirty="0" smtClean="0">
                                  <a:solidFill>
                                    <a:schemeClr val="tx1"/>
                                  </a:solidFill>
                                  <a:latin typeface="Cambria Math" panose="02040503050406030204" pitchFamily="18" charset="0"/>
                                  <a:ea typeface="Times New Roman"/>
                                  <a:cs typeface="Times New Roman"/>
                                  <a:sym typeface="Times New Roman"/>
                                </a:rPr>
                                <m:t>𝜉</m:t>
                              </m:r>
                              <m:r>
                                <a:rPr lang="en-GB" sz="1400" b="0" i="1" dirty="0" smtClean="0">
                                  <a:solidFill>
                                    <a:schemeClr val="tx1"/>
                                  </a:solidFill>
                                  <a:latin typeface="Cambria Math" panose="02040503050406030204" pitchFamily="18" charset="0"/>
                                  <a:ea typeface="Times New Roman"/>
                                  <a:cs typeface="Times New Roman"/>
                                  <a:sym typeface="Times New Roman"/>
                                </a:rPr>
                                <m:t>={</m:t>
                              </m:r>
                              <m:r>
                                <a:rPr lang="en-GB" sz="1400" b="0" i="1" dirty="0" smtClean="0">
                                  <a:solidFill>
                                    <a:schemeClr val="tx1"/>
                                  </a:solidFill>
                                  <a:latin typeface="Cambria Math" panose="02040503050406030204" pitchFamily="18" charset="0"/>
                                  <a:ea typeface="Times New Roman"/>
                                  <a:cs typeface="Times New Roman"/>
                                  <a:sym typeface="Times New Roman"/>
                                </a:rPr>
                                <m:t>𝑥</m:t>
                              </m:r>
                              <m:r>
                                <a:rPr lang="en-GB" sz="1400" b="0" i="1" dirty="0" smtClean="0">
                                  <a:solidFill>
                                    <a:schemeClr val="tx1"/>
                                  </a:solidFill>
                                  <a:latin typeface="Cambria Math" panose="02040503050406030204" pitchFamily="18" charset="0"/>
                                  <a:ea typeface="Times New Roman"/>
                                  <a:cs typeface="Times New Roman"/>
                                  <a:sym typeface="Times New Roman"/>
                                </a:rPr>
                                <m:t>:0&lt;</m:t>
                              </m:r>
                              <m:r>
                                <a:rPr lang="en-GB" sz="1400" b="0" i="1" dirty="0" smtClean="0">
                                  <a:solidFill>
                                    <a:schemeClr val="tx1"/>
                                  </a:solidFill>
                                  <a:latin typeface="Cambria Math" panose="02040503050406030204" pitchFamily="18" charset="0"/>
                                  <a:ea typeface="Times New Roman"/>
                                  <a:cs typeface="Times New Roman"/>
                                  <a:sym typeface="Times New Roman"/>
                                </a:rPr>
                                <m:t>𝑥</m:t>
                              </m:r>
                              <m:r>
                                <a:rPr lang="en-GB" sz="1400" b="0" i="1" dirty="0" smtClean="0">
                                  <a:solidFill>
                                    <a:schemeClr val="tx1"/>
                                  </a:solidFill>
                                  <a:latin typeface="Cambria Math" panose="02040503050406030204" pitchFamily="18" charset="0"/>
                                  <a:ea typeface="Times New Roman"/>
                                  <a:cs typeface="Times New Roman"/>
                                  <a:sym typeface="Times New Roman"/>
                                </a:rPr>
                                <m:t>&lt;10}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751A372-2884-F41A-72D9-F2E0B3139FFF}"/>
                  </a:ext>
                </a:extLst>
              </p:cNvPr>
              <p:cNvGraphicFramePr/>
              <p:nvPr>
                <p:extLst>
                  <p:ext uri="{D42A27DB-BD31-4B8C-83A1-F6EECF244321}">
                    <p14:modId xmlns:p14="http://schemas.microsoft.com/office/powerpoint/2010/main" val="7354782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={1, 3, 4, 5, 7, 9}</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={1, 2, 3, 4, 5, 6, </m:t>
                              </m:r>
                            </m:oMath>
                          </a14:m>
                          <a:endParaRPr lang="en-GB" sz="1600" b="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600" b="0" u="none" strike="noStrike" cap="none" dirty="0">
                              <a:solidFill>
                                <a:schemeClr val="tx1"/>
                              </a:solidFill>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 8, 9, 10}</m:t>
                              </m:r>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={2, 6, 8, 10}</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400" b="0" i="1" dirty="0" smtClean="0">
                                  <a:solidFill>
                                    <a:schemeClr val="tx1"/>
                                  </a:solidFill>
                                  <a:latin typeface="Cambria Math" panose="02040503050406030204" pitchFamily="18" charset="0"/>
                                  <a:ea typeface="Times New Roman"/>
                                  <a:cs typeface="Times New Roman"/>
                                  <a:sym typeface="Times New Roman"/>
                                </a:rPr>
                                <m:t>𝜉</m:t>
                              </m:r>
                              <m:r>
                                <a:rPr lang="en-GB" sz="1400" b="0" i="1" dirty="0" smtClean="0">
                                  <a:solidFill>
                                    <a:schemeClr val="tx1"/>
                                  </a:solidFill>
                                  <a:latin typeface="Cambria Math" panose="02040503050406030204" pitchFamily="18" charset="0"/>
                                  <a:ea typeface="Times New Roman"/>
                                  <a:cs typeface="Times New Roman"/>
                                  <a:sym typeface="Times New Roman"/>
                                </a:rPr>
                                <m:t>={</m:t>
                              </m:r>
                              <m:r>
                                <a:rPr lang="en-GB" sz="1400" b="0" i="1" dirty="0" smtClean="0">
                                  <a:solidFill>
                                    <a:schemeClr val="tx1"/>
                                  </a:solidFill>
                                  <a:latin typeface="Cambria Math" panose="02040503050406030204" pitchFamily="18" charset="0"/>
                                  <a:ea typeface="Times New Roman"/>
                                  <a:cs typeface="Times New Roman"/>
                                  <a:sym typeface="Times New Roman"/>
                                </a:rPr>
                                <m:t>𝑥</m:t>
                              </m:r>
                              <m:r>
                                <a:rPr lang="en-GB" sz="1400" b="0" i="1" dirty="0" smtClean="0">
                                  <a:solidFill>
                                    <a:schemeClr val="tx1"/>
                                  </a:solidFill>
                                  <a:latin typeface="Cambria Math" panose="02040503050406030204" pitchFamily="18" charset="0"/>
                                  <a:ea typeface="Times New Roman"/>
                                  <a:cs typeface="Times New Roman"/>
                                  <a:sym typeface="Times New Roman"/>
                                </a:rPr>
                                <m:t>:0&lt;</m:t>
                              </m:r>
                              <m:r>
                                <a:rPr lang="en-GB" sz="1400" b="0" i="1" dirty="0" smtClean="0">
                                  <a:solidFill>
                                    <a:schemeClr val="tx1"/>
                                  </a:solidFill>
                                  <a:latin typeface="Cambria Math" panose="02040503050406030204" pitchFamily="18" charset="0"/>
                                  <a:ea typeface="Times New Roman"/>
                                  <a:cs typeface="Times New Roman"/>
                                  <a:sym typeface="Times New Roman"/>
                                </a:rPr>
                                <m:t>𝑥</m:t>
                              </m:r>
                              <m:r>
                                <a:rPr lang="en-GB" sz="1400" b="0" i="1" dirty="0" smtClean="0">
                                  <a:solidFill>
                                    <a:schemeClr val="tx1"/>
                                  </a:solidFill>
                                  <a:latin typeface="Cambria Math" panose="02040503050406030204" pitchFamily="18" charset="0"/>
                                  <a:ea typeface="Times New Roman"/>
                                  <a:cs typeface="Times New Roman"/>
                                  <a:sym typeface="Times New Roman"/>
                                </a:rPr>
                                <m:t>&lt;10}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610B6D2A-5FDA-C8A1-260A-E2497FE3FD2D}"/>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Describe the universal set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610B6D2A-5FDA-C8A1-260A-E2497FE3FD2D}"/>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Describe the universal set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799873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g24ec9b58d34_0_19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3FB692E7-726C-4F44-B8A9-96F1C90532B2}"/>
              </a:ext>
            </a:extLst>
          </p:cNvPr>
          <p:cNvPicPr>
            <a:picLocks noChangeAspect="1"/>
          </p:cNvPicPr>
          <p:nvPr/>
        </p:nvPicPr>
        <p:blipFill>
          <a:blip r:embed="rId3"/>
          <a:stretch>
            <a:fillRect/>
          </a:stretch>
        </p:blipFill>
        <p:spPr>
          <a:xfrm>
            <a:off x="905600" y="2695934"/>
            <a:ext cx="3096000" cy="2004313"/>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FF0D4B5-54D4-B6B6-A67B-85A93F9B3DC0}"/>
                  </a:ext>
                </a:extLst>
              </p:cNvPr>
              <p:cNvGraphicFramePr/>
              <p:nvPr>
                <p:extLst>
                  <p:ext uri="{D42A27DB-BD31-4B8C-83A1-F6EECF244321}">
                    <p14:modId xmlns:p14="http://schemas.microsoft.com/office/powerpoint/2010/main" val="540224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11</m:t>
                                  </m:r>
                                </m:num>
                                <m:den>
                                  <m:r>
                                    <a:rPr lang="en-GB" sz="1600" b="0" i="1" dirty="0" smtClean="0">
                                      <a:solidFill>
                                        <a:schemeClr val="tx1"/>
                                      </a:solidFill>
                                      <a:latin typeface="Cambria Math" panose="02040503050406030204" pitchFamily="18" charset="0"/>
                                      <a:ea typeface="Times New Roman"/>
                                      <a:cs typeface="Times New Roman"/>
                                      <a:sym typeface="Times New Roman"/>
                                    </a:rPr>
                                    <m:t>20</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0" dirty="0" smtClean="0">
                                      <a:solidFill>
                                        <a:schemeClr val="tx1"/>
                                      </a:solidFill>
                                      <a:latin typeface="Cambria Math" panose="02040503050406030204" pitchFamily="18" charset="0"/>
                                      <a:ea typeface="Times New Roman"/>
                                      <a:cs typeface="Times New Roman"/>
                                      <a:sym typeface="Times New Roman"/>
                                    </a:rPr>
                                  </m:ctrlPr>
                                </m:fPr>
                                <m:num>
                                  <m:r>
                                    <a:rPr lang="en-GB" sz="1600" b="0" i="0" dirty="0" smtClean="0">
                                      <a:solidFill>
                                        <a:schemeClr val="tx1"/>
                                      </a:solidFill>
                                      <a:latin typeface="Cambria Math" panose="02040503050406030204" pitchFamily="18" charset="0"/>
                                      <a:ea typeface="Times New Roman"/>
                                      <a:cs typeface="Times New Roman"/>
                                      <a:sym typeface="Times New Roman"/>
                                    </a:rPr>
                                    <m:t>19</m:t>
                                  </m:r>
                                </m:num>
                                <m:den>
                                  <m:r>
                                    <a:rPr lang="en-GB" sz="1600" b="0" i="0" dirty="0" smtClean="0">
                                      <a:solidFill>
                                        <a:schemeClr val="tx1"/>
                                      </a:solidFill>
                                      <a:latin typeface="Cambria Math" panose="02040503050406030204" pitchFamily="18" charset="0"/>
                                      <a:ea typeface="Times New Roman"/>
                                      <a:cs typeface="Times New Roman"/>
                                      <a:sym typeface="Times New Roman"/>
                                    </a:rPr>
                                    <m:t>50</m:t>
                                  </m:r>
                                </m:den>
                              </m:f>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55</m:t>
                                  </m:r>
                                </m:num>
                                <m:den>
                                  <m:r>
                                    <a:rPr lang="en-GB" sz="1600" b="0" i="1" dirty="0" smtClean="0">
                                      <a:solidFill>
                                        <a:schemeClr val="tx1"/>
                                      </a:solidFill>
                                      <a:latin typeface="Cambria Math" panose="02040503050406030204" pitchFamily="18" charset="0"/>
                                      <a:ea typeface="Times New Roman"/>
                                      <a:cs typeface="Times New Roman"/>
                                      <a:sym typeface="Times New Roman"/>
                                    </a:rPr>
                                    <m:t>79</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17</m:t>
                                  </m:r>
                                </m:num>
                                <m:den>
                                  <m:r>
                                    <a:rPr lang="en-GB" sz="1600" b="0" i="1" dirty="0" smtClean="0">
                                      <a:solidFill>
                                        <a:schemeClr val="tx1"/>
                                      </a:solidFill>
                                      <a:latin typeface="Cambria Math" panose="02040503050406030204" pitchFamily="18" charset="0"/>
                                      <a:ea typeface="Times New Roman"/>
                                      <a:cs typeface="Times New Roman"/>
                                      <a:sym typeface="Times New Roman"/>
                                    </a:rPr>
                                    <m:t>38</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FF0D4B5-54D4-B6B6-A67B-85A93F9B3DC0}"/>
                  </a:ext>
                </a:extLst>
              </p:cNvPr>
              <p:cNvGraphicFramePr/>
              <p:nvPr>
                <p:extLst>
                  <p:ext uri="{D42A27DB-BD31-4B8C-83A1-F6EECF244321}">
                    <p14:modId xmlns:p14="http://schemas.microsoft.com/office/powerpoint/2010/main" val="540224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11</m:t>
                                  </m:r>
                                </m:num>
                                <m:den>
                                  <m:r>
                                    <a:rPr lang="en-GB" sz="1600" b="0" i="1" dirty="0" smtClean="0">
                                      <a:solidFill>
                                        <a:schemeClr val="tx1"/>
                                      </a:solidFill>
                                      <a:latin typeface="Cambria Math" panose="02040503050406030204" pitchFamily="18" charset="0"/>
                                      <a:ea typeface="Times New Roman"/>
                                      <a:cs typeface="Times New Roman"/>
                                      <a:sym typeface="Times New Roman"/>
                                    </a:rPr>
                                    <m:t>20</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0" dirty="0" smtClean="0">
                                      <a:solidFill>
                                        <a:schemeClr val="tx1"/>
                                      </a:solidFill>
                                      <a:latin typeface="Cambria Math" panose="02040503050406030204" pitchFamily="18" charset="0"/>
                                      <a:ea typeface="Times New Roman"/>
                                      <a:cs typeface="Times New Roman"/>
                                      <a:sym typeface="Times New Roman"/>
                                    </a:rPr>
                                  </m:ctrlPr>
                                </m:fPr>
                                <m:num>
                                  <m:r>
                                    <a:rPr lang="en-GB" sz="1600" b="0" i="0" dirty="0" smtClean="0">
                                      <a:solidFill>
                                        <a:schemeClr val="tx1"/>
                                      </a:solidFill>
                                      <a:latin typeface="Cambria Math" panose="02040503050406030204" pitchFamily="18" charset="0"/>
                                      <a:ea typeface="Times New Roman"/>
                                      <a:cs typeface="Times New Roman"/>
                                      <a:sym typeface="Times New Roman"/>
                                    </a:rPr>
                                    <m:t>19</m:t>
                                  </m:r>
                                </m:num>
                                <m:den>
                                  <m:r>
                                    <a:rPr lang="en-GB" sz="1600" b="0" i="0" dirty="0" smtClean="0">
                                      <a:solidFill>
                                        <a:schemeClr val="tx1"/>
                                      </a:solidFill>
                                      <a:latin typeface="Cambria Math" panose="02040503050406030204" pitchFamily="18" charset="0"/>
                                      <a:ea typeface="Times New Roman"/>
                                      <a:cs typeface="Times New Roman"/>
                                      <a:sym typeface="Times New Roman"/>
                                    </a:rPr>
                                    <m:t>50</m:t>
                                  </m:r>
                                </m:den>
                              </m:f>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55</m:t>
                                  </m:r>
                                </m:num>
                                <m:den>
                                  <m:r>
                                    <a:rPr lang="en-GB" sz="1600" b="0" i="1" dirty="0" smtClean="0">
                                      <a:solidFill>
                                        <a:schemeClr val="tx1"/>
                                      </a:solidFill>
                                      <a:latin typeface="Cambria Math" panose="02040503050406030204" pitchFamily="18" charset="0"/>
                                      <a:ea typeface="Times New Roman"/>
                                      <a:cs typeface="Times New Roman"/>
                                      <a:sym typeface="Times New Roman"/>
                                    </a:rPr>
                                    <m:t>79</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17</m:t>
                                  </m:r>
                                </m:num>
                                <m:den>
                                  <m:r>
                                    <a:rPr lang="en-GB" sz="1600" b="0" i="1" dirty="0" smtClean="0">
                                      <a:solidFill>
                                        <a:schemeClr val="tx1"/>
                                      </a:solidFill>
                                      <a:latin typeface="Cambria Math" panose="02040503050406030204" pitchFamily="18" charset="0"/>
                                      <a:ea typeface="Times New Roman"/>
                                      <a:cs typeface="Times New Roman"/>
                                      <a:sym typeface="Times New Roman"/>
                                    </a:rPr>
                                    <m:t>38</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EF3E4594-F184-0213-A7FD-F5DAD2DEA928}"/>
                  </a:ext>
                </a:extLst>
              </p:cNvPr>
              <p:cNvGraphicFramePr/>
              <p:nvPr/>
            </p:nvGraphicFramePr>
            <p:xfrm>
              <a:off x="108044" y="862525"/>
              <a:ext cx="4427010" cy="203201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The Venn diagram shows which humanities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subjects are studied by a year 10 cohort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𝜉</m:t>
                              </m:r>
                            </m:oMath>
                          </a14:m>
                          <a:r>
                            <a:rPr lang="en-US" sz="1600" b="0" dirty="0">
                              <a:solidFill>
                                <a:schemeClr val="dk1"/>
                              </a:solidFill>
                              <a:latin typeface="Nunito"/>
                              <a:ea typeface="Nunito"/>
                              <a:cs typeface="Nunito"/>
                              <a:sym typeface="Nunito"/>
                            </a:rPr>
                            <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that a student from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year 10 chosen at random studies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Geography?</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EF3E4594-F184-0213-A7FD-F5DAD2DEA928}"/>
                  </a:ext>
                </a:extLst>
              </p:cNvPr>
              <p:cNvGraphicFramePr/>
              <p:nvPr/>
            </p:nvGraphicFramePr>
            <p:xfrm>
              <a:off x="108044" y="862525"/>
              <a:ext cx="4427010" cy="203201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The Venn diagram shows which humanities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subjects are studied by a year 10 cohort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𝜉</m:t>
                              </m:r>
                            </m:oMath>
                          </a14:m>
                          <a:r>
                            <a:rPr lang="en-US" sz="1600" b="0" dirty="0">
                              <a:solidFill>
                                <a:schemeClr val="dk1"/>
                              </a:solidFill>
                              <a:latin typeface="Nunito"/>
                              <a:ea typeface="Nunito"/>
                              <a:cs typeface="Nunito"/>
                              <a:sym typeface="Nunito"/>
                            </a:rPr>
                            <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that a student from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year 10 chosen at random studies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Geography?</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868176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g24ec9b58d34_0_22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BA5420A4-4316-1941-8B96-310AC1DA39FB}"/>
              </a:ext>
            </a:extLst>
          </p:cNvPr>
          <p:cNvPicPr>
            <a:picLocks noChangeAspect="1"/>
          </p:cNvPicPr>
          <p:nvPr/>
        </p:nvPicPr>
        <p:blipFill>
          <a:blip r:embed="rId3"/>
          <a:stretch>
            <a:fillRect/>
          </a:stretch>
        </p:blipFill>
        <p:spPr>
          <a:xfrm>
            <a:off x="905600" y="2714600"/>
            <a:ext cx="3096000" cy="2004313"/>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540B53D0-E8BB-D3F2-2012-2CBB767504C6}"/>
                  </a:ext>
                </a:extLst>
              </p:cNvPr>
              <p:cNvGraphicFramePr/>
              <p:nvPr>
                <p:extLst>
                  <p:ext uri="{D42A27DB-BD31-4B8C-83A1-F6EECF244321}">
                    <p14:modId xmlns:p14="http://schemas.microsoft.com/office/powerpoint/2010/main" val="6929028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4</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10</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4</m:t>
                                  </m:r>
                                </m:num>
                                <m:den>
                                  <m:r>
                                    <a:rPr lang="en-GB" sz="1600" b="0" i="1" dirty="0" smtClean="0">
                                      <a:solidFill>
                                        <a:schemeClr val="tx1"/>
                                      </a:solidFill>
                                      <a:latin typeface="Cambria Math" panose="02040503050406030204" pitchFamily="18" charset="0"/>
                                      <a:ea typeface="Times New Roman"/>
                                      <a:cs typeface="Times New Roman"/>
                                      <a:sym typeface="Times New Roman"/>
                                    </a:rPr>
                                    <m:t>39</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5</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540B53D0-E8BB-D3F2-2012-2CBB767504C6}"/>
                  </a:ext>
                </a:extLst>
              </p:cNvPr>
              <p:cNvGraphicFramePr/>
              <p:nvPr>
                <p:extLst>
                  <p:ext uri="{D42A27DB-BD31-4B8C-83A1-F6EECF244321}">
                    <p14:modId xmlns:p14="http://schemas.microsoft.com/office/powerpoint/2010/main" val="6929028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4</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10</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4</m:t>
                                  </m:r>
                                </m:num>
                                <m:den>
                                  <m:r>
                                    <a:rPr lang="en-GB" sz="1600" b="0" i="1" dirty="0" smtClean="0">
                                      <a:solidFill>
                                        <a:schemeClr val="tx1"/>
                                      </a:solidFill>
                                      <a:latin typeface="Cambria Math" panose="02040503050406030204" pitchFamily="18" charset="0"/>
                                      <a:ea typeface="Times New Roman"/>
                                      <a:cs typeface="Times New Roman"/>
                                      <a:sym typeface="Times New Roman"/>
                                    </a:rPr>
                                    <m:t>39</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5</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E632EC13-E70D-564B-C985-DF39D92E2A36}"/>
                  </a:ext>
                </a:extLst>
              </p:cNvPr>
              <p:cNvGraphicFramePr/>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The Venn diagram shows how many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members of a youth group play tennis or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badminton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𝜉</m:t>
                              </m:r>
                            </m:oMath>
                          </a14:m>
                          <a:r>
                            <a:rPr lang="en-US" sz="1600" b="0" dirty="0">
                              <a:solidFill>
                                <a:schemeClr val="dk1"/>
                              </a:solidFill>
                              <a:latin typeface="Nunito"/>
                              <a:ea typeface="Nunito"/>
                              <a:cs typeface="Nunito"/>
                              <a:sym typeface="Nunito"/>
                            </a:rPr>
                            <a:t>). What is the probability that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 youth group member plays tennis given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that they play badminton?</a:t>
                          </a:r>
                          <a:r>
                            <a:rPr lang="en-US" sz="1600" b="0"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E632EC13-E70D-564B-C985-DF39D92E2A36}"/>
                  </a:ext>
                </a:extLst>
              </p:cNvPr>
              <p:cNvGraphicFramePr/>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The Venn diagram shows how many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members of a youth group play tennis or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badminton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𝜉</m:t>
                              </m:r>
                            </m:oMath>
                          </a14:m>
                          <a:r>
                            <a:rPr lang="en-US" sz="1600" b="0" dirty="0">
                              <a:solidFill>
                                <a:schemeClr val="dk1"/>
                              </a:solidFill>
                              <a:latin typeface="Nunito"/>
                              <a:ea typeface="Nunito"/>
                              <a:cs typeface="Nunito"/>
                              <a:sym typeface="Nunito"/>
                            </a:rPr>
                            <a:t>). What is the probability that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 youth group member plays tennis given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that they play badminton?</a:t>
                          </a:r>
                          <a:r>
                            <a:rPr lang="en-US" sz="1600" b="0"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445104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g24ec9b58d34_0_24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421D7B9-F818-BD4F-BC49-B29A412C9F32}"/>
              </a:ext>
            </a:extLst>
          </p:cNvPr>
          <p:cNvPicPr>
            <a:picLocks noChangeAspect="1"/>
          </p:cNvPicPr>
          <p:nvPr/>
        </p:nvPicPr>
        <p:blipFill>
          <a:blip r:embed="rId3"/>
          <a:stretch>
            <a:fillRect/>
          </a:stretch>
        </p:blipFill>
        <p:spPr>
          <a:xfrm>
            <a:off x="905600" y="2714600"/>
            <a:ext cx="3096000" cy="2004313"/>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3ADC758-5A20-4A8A-E64F-54518AE79F6C}"/>
                  </a:ext>
                </a:extLst>
              </p:cNvPr>
              <p:cNvGraphicFramePr/>
              <p:nvPr>
                <p:extLst>
                  <p:ext uri="{D42A27DB-BD31-4B8C-83A1-F6EECF244321}">
                    <p14:modId xmlns:p14="http://schemas.microsoft.com/office/powerpoint/2010/main" val="109886977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0.85</m:t>
                              </m:r>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0.105</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0.65</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0.45</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3ADC758-5A20-4A8A-E64F-54518AE79F6C}"/>
                  </a:ext>
                </a:extLst>
              </p:cNvPr>
              <p:cNvGraphicFramePr/>
              <p:nvPr>
                <p:extLst>
                  <p:ext uri="{D42A27DB-BD31-4B8C-83A1-F6EECF244321}">
                    <p14:modId xmlns:p14="http://schemas.microsoft.com/office/powerpoint/2010/main" val="109886977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0.85</m:t>
                              </m:r>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0.105</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0.65</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0.45</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55920731-DA89-7A67-D200-35F3123EAD15}"/>
              </a:ext>
            </a:extLst>
          </p:cNvPr>
          <p:cNvGraphicFramePr/>
          <p:nvPr/>
        </p:nvGraphicFramePr>
        <p:xfrm>
          <a:off x="108044" y="862525"/>
          <a:ext cx="4427010" cy="176594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The Venn diagram shows the proportion</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of year 9 students able to speak a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language. What is the probability that a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year 9 student chosen at random can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speak French or German, but not both?</a:t>
                      </a:r>
                      <a:r>
                        <a:rPr lang="en-US"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765260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24ec9b58d34_0_25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68C59DF1-5B5C-AC47-92B6-01B3666F425A}"/>
              </a:ext>
            </a:extLst>
          </p:cNvPr>
          <p:cNvPicPr>
            <a:picLocks noChangeAspect="1"/>
          </p:cNvPicPr>
          <p:nvPr/>
        </p:nvPicPr>
        <p:blipFill>
          <a:blip r:embed="rId3"/>
          <a:stretch>
            <a:fillRect/>
          </a:stretch>
        </p:blipFill>
        <p:spPr>
          <a:xfrm>
            <a:off x="905600" y="2714600"/>
            <a:ext cx="3096000" cy="2004313"/>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8049FD98-7DE1-5F71-B3F6-D211BA357C70}"/>
                  </a:ext>
                </a:extLst>
              </p:cNvPr>
              <p:cNvGraphicFramePr/>
              <p:nvPr>
                <p:extLst>
                  <p:ext uri="{D42A27DB-BD31-4B8C-83A1-F6EECF244321}">
                    <p14:modId xmlns:p14="http://schemas.microsoft.com/office/powerpoint/2010/main" val="319444166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23</m:t>
                                  </m:r>
                                </m:num>
                                <m:den>
                                  <m:r>
                                    <a:rPr lang="en-GB" sz="1600" b="0" i="1" dirty="0" smtClean="0">
                                      <a:solidFill>
                                        <a:schemeClr val="tx1"/>
                                      </a:solidFill>
                                      <a:latin typeface="Cambria Math" panose="02040503050406030204" pitchFamily="18" charset="0"/>
                                      <a:ea typeface="Times New Roman"/>
                                      <a:cs typeface="Times New Roman"/>
                                      <a:sym typeface="Times New Roman"/>
                                    </a:rPr>
                                    <m:t>28</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0" dirty="0" smtClean="0">
                                      <a:solidFill>
                                        <a:schemeClr val="tx1"/>
                                      </a:solidFill>
                                      <a:latin typeface="Cambria Math" panose="02040503050406030204" pitchFamily="18" charset="0"/>
                                      <a:ea typeface="Times New Roman"/>
                                      <a:cs typeface="Times New Roman"/>
                                      <a:sym typeface="Times New Roman"/>
                                    </a:rPr>
                                  </m:ctrlPr>
                                </m:fPr>
                                <m:num>
                                  <m:r>
                                    <a:rPr lang="en-GB" sz="1600" b="0" i="0" dirty="0" smtClean="0">
                                      <a:solidFill>
                                        <a:schemeClr val="tx1"/>
                                      </a:solidFill>
                                      <a:latin typeface="Cambria Math" panose="02040503050406030204" pitchFamily="18" charset="0"/>
                                      <a:ea typeface="Times New Roman"/>
                                      <a:cs typeface="Times New Roman"/>
                                      <a:sym typeface="Times New Roman"/>
                                    </a:rPr>
                                    <m:t>6</m:t>
                                  </m:r>
                                </m:num>
                                <m:den>
                                  <m:r>
                                    <a:rPr lang="en-GB" sz="1600" b="0" i="0" dirty="0" smtClean="0">
                                      <a:solidFill>
                                        <a:schemeClr val="tx1"/>
                                      </a:solidFill>
                                      <a:latin typeface="Cambria Math" panose="02040503050406030204" pitchFamily="18" charset="0"/>
                                      <a:ea typeface="Times New Roman"/>
                                      <a:cs typeface="Times New Roman"/>
                                      <a:sym typeface="Times New Roman"/>
                                    </a:rPr>
                                    <m:t>7</m:t>
                                  </m:r>
                                </m:den>
                              </m:f>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3</m:t>
                                  </m:r>
                                </m:num>
                                <m:den>
                                  <m:r>
                                    <a:rPr lang="en-GB" sz="1600" b="0" i="1" dirty="0" smtClean="0">
                                      <a:solidFill>
                                        <a:schemeClr val="tx1"/>
                                      </a:solidFill>
                                      <a:latin typeface="Cambria Math" panose="02040503050406030204" pitchFamily="18" charset="0"/>
                                      <a:ea typeface="Times New Roman"/>
                                      <a:cs typeface="Times New Roman"/>
                                      <a:sym typeface="Times New Roman"/>
                                    </a:rPr>
                                    <m:t>28</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7</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8049FD98-7DE1-5F71-B3F6-D211BA357C70}"/>
                  </a:ext>
                </a:extLst>
              </p:cNvPr>
              <p:cNvGraphicFramePr/>
              <p:nvPr>
                <p:extLst>
                  <p:ext uri="{D42A27DB-BD31-4B8C-83A1-F6EECF244321}">
                    <p14:modId xmlns:p14="http://schemas.microsoft.com/office/powerpoint/2010/main" val="319444166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23</m:t>
                                  </m:r>
                                </m:num>
                                <m:den>
                                  <m:r>
                                    <a:rPr lang="en-GB" sz="1600" b="0" i="1" dirty="0" smtClean="0">
                                      <a:solidFill>
                                        <a:schemeClr val="tx1"/>
                                      </a:solidFill>
                                      <a:latin typeface="Cambria Math" panose="02040503050406030204" pitchFamily="18" charset="0"/>
                                      <a:ea typeface="Times New Roman"/>
                                      <a:cs typeface="Times New Roman"/>
                                      <a:sym typeface="Times New Roman"/>
                                    </a:rPr>
                                    <m:t>28</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0" dirty="0" smtClean="0">
                                      <a:solidFill>
                                        <a:schemeClr val="tx1"/>
                                      </a:solidFill>
                                      <a:latin typeface="Cambria Math" panose="02040503050406030204" pitchFamily="18" charset="0"/>
                                      <a:ea typeface="Times New Roman"/>
                                      <a:cs typeface="Times New Roman"/>
                                      <a:sym typeface="Times New Roman"/>
                                    </a:rPr>
                                  </m:ctrlPr>
                                </m:fPr>
                                <m:num>
                                  <m:r>
                                    <a:rPr lang="en-GB" sz="1600" b="0" i="0" dirty="0" smtClean="0">
                                      <a:solidFill>
                                        <a:schemeClr val="tx1"/>
                                      </a:solidFill>
                                      <a:latin typeface="Cambria Math" panose="02040503050406030204" pitchFamily="18" charset="0"/>
                                      <a:ea typeface="Times New Roman"/>
                                      <a:cs typeface="Times New Roman"/>
                                      <a:sym typeface="Times New Roman"/>
                                    </a:rPr>
                                    <m:t>6</m:t>
                                  </m:r>
                                </m:num>
                                <m:den>
                                  <m:r>
                                    <a:rPr lang="en-GB" sz="1600" b="0" i="0" dirty="0" smtClean="0">
                                      <a:solidFill>
                                        <a:schemeClr val="tx1"/>
                                      </a:solidFill>
                                      <a:latin typeface="Cambria Math" panose="02040503050406030204" pitchFamily="18" charset="0"/>
                                      <a:ea typeface="Times New Roman"/>
                                      <a:cs typeface="Times New Roman"/>
                                      <a:sym typeface="Times New Roman"/>
                                    </a:rPr>
                                    <m:t>7</m:t>
                                  </m:r>
                                </m:den>
                              </m:f>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3</m:t>
                                  </m:r>
                                </m:num>
                                <m:den>
                                  <m:r>
                                    <a:rPr lang="en-GB" sz="1600" b="0" i="1" dirty="0" smtClean="0">
                                      <a:solidFill>
                                        <a:schemeClr val="tx1"/>
                                      </a:solidFill>
                                      <a:latin typeface="Cambria Math" panose="02040503050406030204" pitchFamily="18" charset="0"/>
                                      <a:ea typeface="Times New Roman"/>
                                      <a:cs typeface="Times New Roman"/>
                                      <a:sym typeface="Times New Roman"/>
                                    </a:rPr>
                                    <m:t>28</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7</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13385528-9526-6FFD-FD05-80F64A7C59AE}"/>
              </a:ext>
            </a:extLst>
          </p:cNvPr>
          <p:cNvGraphicFramePr/>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The Venn diagram shows the distribution</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of year 8 students that pass their Physics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and Maths tests. What is the probability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that a year 8 student passes their Physics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test?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79025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g24ec9b58d34_0_27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E7D486FA-5F71-E740-8F2A-A180011B0BFB}"/>
              </a:ext>
            </a:extLst>
          </p:cNvPr>
          <p:cNvPicPr>
            <a:picLocks noChangeAspect="1"/>
          </p:cNvPicPr>
          <p:nvPr/>
        </p:nvPicPr>
        <p:blipFill>
          <a:blip r:embed="rId3"/>
          <a:stretch>
            <a:fillRect/>
          </a:stretch>
        </p:blipFill>
        <p:spPr>
          <a:xfrm>
            <a:off x="6091409" y="777334"/>
            <a:ext cx="2199152" cy="2026830"/>
          </a:xfrm>
          <a:prstGeom prst="rect">
            <a:avLst/>
          </a:prstGeom>
        </p:spPr>
      </p:pic>
      <p:graphicFrame>
        <p:nvGraphicFramePr>
          <p:cNvPr id="4" name="Google Shape;255;g2191522ec10_0_108">
            <a:extLst>
              <a:ext uri="{FF2B5EF4-FFF2-40B4-BE49-F238E27FC236}">
                <a16:creationId xmlns:a16="http://schemas.microsoft.com/office/drawing/2014/main" id="{88C81AC3-A2BF-FDE5-EABB-453956AD815C}"/>
              </a:ext>
            </a:extLst>
          </p:cNvPr>
          <p:cNvGraphicFramePr/>
          <p:nvPr/>
        </p:nvGraphicFramePr>
        <p:xfrm>
          <a:off x="108043" y="862525"/>
          <a:ext cx="5604779" cy="1402090"/>
        </p:xfrm>
        <a:graphic>
          <a:graphicData uri="http://schemas.openxmlformats.org/drawingml/2006/table">
            <a:tbl>
              <a:tblPr firstRow="1" bandRow="1">
                <a:noFill/>
              </a:tblPr>
              <a:tblGrid>
                <a:gridCol w="5604779">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The Venn diagram shows the science subjects a group</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of students have chosen for further study. Find the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that a student from this group selected 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random chose to study two science subjects: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46701472-F96B-566B-B0D6-46767D067C0D}"/>
                  </a:ext>
                </a:extLst>
              </p:cNvPr>
              <p:cNvGraphicFramePr/>
              <p:nvPr>
                <p:extLst>
                  <p:ext uri="{D42A27DB-BD31-4B8C-83A1-F6EECF244321}">
                    <p14:modId xmlns:p14="http://schemas.microsoft.com/office/powerpoint/2010/main" val="1088876939"/>
                  </p:ext>
                </p:extLst>
              </p:nvPr>
            </p:nvGraphicFramePr>
            <p:xfrm>
              <a:off x="169850" y="2926072"/>
              <a:ext cx="8761086" cy="1821600"/>
            </p:xfrm>
            <a:graphic>
              <a:graphicData uri="http://schemas.openxmlformats.org/drawingml/2006/table">
                <a:tbl>
                  <a:tblPr>
                    <a:noFill/>
                  </a:tblPr>
                  <a:tblGrid>
                    <a:gridCol w="701007">
                      <a:extLst>
                        <a:ext uri="{9D8B030D-6E8A-4147-A177-3AD203B41FA5}">
                          <a16:colId xmlns:a16="http://schemas.microsoft.com/office/drawing/2014/main" val="20000"/>
                        </a:ext>
                      </a:extLst>
                    </a:gridCol>
                    <a:gridCol w="3683388">
                      <a:extLst>
                        <a:ext uri="{9D8B030D-6E8A-4147-A177-3AD203B41FA5}">
                          <a16:colId xmlns:a16="http://schemas.microsoft.com/office/drawing/2014/main" val="1525382621"/>
                        </a:ext>
                      </a:extLst>
                    </a:gridCol>
                    <a:gridCol w="688315">
                      <a:extLst>
                        <a:ext uri="{9D8B030D-6E8A-4147-A177-3AD203B41FA5}">
                          <a16:colId xmlns:a16="http://schemas.microsoft.com/office/drawing/2014/main" val="20001"/>
                        </a:ext>
                      </a:extLst>
                    </a:gridCol>
                    <a:gridCol w="3688376">
                      <a:extLst>
                        <a:ext uri="{9D8B030D-6E8A-4147-A177-3AD203B41FA5}">
                          <a16:colId xmlns:a16="http://schemas.microsoft.com/office/drawing/2014/main" val="335187221"/>
                        </a:ext>
                      </a:extLst>
                    </a:gridCol>
                  </a:tblGrid>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1</m:t>
                                  </m:r>
                                </m:num>
                                <m:den>
                                  <m:r>
                                    <a:rPr lang="en-GB" sz="1600" b="0" i="1" u="none" strike="noStrike" cap="none" smtClean="0">
                                      <a:solidFill>
                                        <a:schemeClr val="tx1"/>
                                      </a:solidFill>
                                      <a:latin typeface="Cambria Math" panose="02040503050406030204" pitchFamily="18" charset="0"/>
                                    </a:rPr>
                                    <m:t>4</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 </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46701472-F96B-566B-B0D6-46767D067C0D}"/>
                  </a:ext>
                </a:extLst>
              </p:cNvPr>
              <p:cNvGraphicFramePr/>
              <p:nvPr>
                <p:extLst>
                  <p:ext uri="{D42A27DB-BD31-4B8C-83A1-F6EECF244321}">
                    <p14:modId xmlns:p14="http://schemas.microsoft.com/office/powerpoint/2010/main" val="1088876939"/>
                  </p:ext>
                </p:extLst>
              </p:nvPr>
            </p:nvGraphicFramePr>
            <p:xfrm>
              <a:off x="169850" y="2926072"/>
              <a:ext cx="8761086" cy="1821600"/>
            </p:xfrm>
            <a:graphic>
              <a:graphicData uri="http://schemas.openxmlformats.org/drawingml/2006/table">
                <a:tbl>
                  <a:tblPr>
                    <a:noFill/>
                  </a:tblPr>
                  <a:tblGrid>
                    <a:gridCol w="701007">
                      <a:extLst>
                        <a:ext uri="{9D8B030D-6E8A-4147-A177-3AD203B41FA5}">
                          <a16:colId xmlns:a16="http://schemas.microsoft.com/office/drawing/2014/main" val="20000"/>
                        </a:ext>
                      </a:extLst>
                    </a:gridCol>
                    <a:gridCol w="3683388">
                      <a:extLst>
                        <a:ext uri="{9D8B030D-6E8A-4147-A177-3AD203B41FA5}">
                          <a16:colId xmlns:a16="http://schemas.microsoft.com/office/drawing/2014/main" val="1525382621"/>
                        </a:ext>
                      </a:extLst>
                    </a:gridCol>
                    <a:gridCol w="688315">
                      <a:extLst>
                        <a:ext uri="{9D8B030D-6E8A-4147-A177-3AD203B41FA5}">
                          <a16:colId xmlns:a16="http://schemas.microsoft.com/office/drawing/2014/main" val="20001"/>
                        </a:ext>
                      </a:extLst>
                    </a:gridCol>
                    <a:gridCol w="3688376">
                      <a:extLst>
                        <a:ext uri="{9D8B030D-6E8A-4147-A177-3AD203B41FA5}">
                          <a16:colId xmlns:a16="http://schemas.microsoft.com/office/drawing/2014/main" val="335187221"/>
                        </a:ext>
                      </a:extLst>
                    </a:gridCol>
                  </a:tblGrid>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1</m:t>
                                  </m:r>
                                </m:num>
                                <m:den>
                                  <m:r>
                                    <a:rPr lang="en-GB" sz="1600" b="0" i="1" u="none" strike="noStrike" cap="none" smtClean="0">
                                      <a:solidFill>
                                        <a:schemeClr val="tx1"/>
                                      </a:solidFill>
                                      <a:latin typeface="Cambria Math" panose="02040503050406030204" pitchFamily="18" charset="0"/>
                                    </a:rPr>
                                    <m:t>4</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 </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56880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g24ec9b58d34_0_29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9D28D54-10F4-8FE5-7913-E7243C885070}"/>
                  </a:ext>
                </a:extLst>
              </p:cNvPr>
              <p:cNvGraphicFramePr/>
              <p:nvPr>
                <p:extLst>
                  <p:ext uri="{D42A27DB-BD31-4B8C-83A1-F6EECF244321}">
                    <p14:modId xmlns:p14="http://schemas.microsoft.com/office/powerpoint/2010/main" val="396896782"/>
                  </p:ext>
                </p:extLst>
              </p:nvPr>
            </p:nvGraphicFramePr>
            <p:xfrm>
              <a:off x="169850" y="2926072"/>
              <a:ext cx="8761086" cy="1821600"/>
            </p:xfrm>
            <a:graphic>
              <a:graphicData uri="http://schemas.openxmlformats.org/drawingml/2006/table">
                <a:tbl>
                  <a:tblPr>
                    <a:noFill/>
                  </a:tblPr>
                  <a:tblGrid>
                    <a:gridCol w="657464">
                      <a:extLst>
                        <a:ext uri="{9D8B030D-6E8A-4147-A177-3AD203B41FA5}">
                          <a16:colId xmlns:a16="http://schemas.microsoft.com/office/drawing/2014/main" val="20000"/>
                        </a:ext>
                      </a:extLst>
                    </a:gridCol>
                    <a:gridCol w="3726931">
                      <a:extLst>
                        <a:ext uri="{9D8B030D-6E8A-4147-A177-3AD203B41FA5}">
                          <a16:colId xmlns:a16="http://schemas.microsoft.com/office/drawing/2014/main" val="1525382621"/>
                        </a:ext>
                      </a:extLst>
                    </a:gridCol>
                    <a:gridCol w="627355">
                      <a:extLst>
                        <a:ext uri="{9D8B030D-6E8A-4147-A177-3AD203B41FA5}">
                          <a16:colId xmlns:a16="http://schemas.microsoft.com/office/drawing/2014/main" val="20001"/>
                        </a:ext>
                      </a:extLst>
                    </a:gridCol>
                    <a:gridCol w="3749336">
                      <a:extLst>
                        <a:ext uri="{9D8B030D-6E8A-4147-A177-3AD203B41FA5}">
                          <a16:colId xmlns:a16="http://schemas.microsoft.com/office/drawing/2014/main" val="335187221"/>
                        </a:ext>
                      </a:extLst>
                    </a:gridCol>
                  </a:tblGrid>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Times New Roman"/>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3</m:t>
                                  </m:r>
                                </m:num>
                                <m:den>
                                  <m:r>
                                    <a:rPr lang="en-GB" sz="1600" b="0" i="1" u="none" strike="noStrike" cap="none" smtClean="0">
                                      <a:solidFill>
                                        <a:schemeClr val="tx1"/>
                                      </a:solidFill>
                                      <a:latin typeface="Cambria Math" panose="02040503050406030204" pitchFamily="18" charset="0"/>
                                    </a:rPr>
                                    <m:t>5</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 </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9D28D54-10F4-8FE5-7913-E7243C885070}"/>
                  </a:ext>
                </a:extLst>
              </p:cNvPr>
              <p:cNvGraphicFramePr/>
              <p:nvPr>
                <p:extLst>
                  <p:ext uri="{D42A27DB-BD31-4B8C-83A1-F6EECF244321}">
                    <p14:modId xmlns:p14="http://schemas.microsoft.com/office/powerpoint/2010/main" val="396896782"/>
                  </p:ext>
                </p:extLst>
              </p:nvPr>
            </p:nvGraphicFramePr>
            <p:xfrm>
              <a:off x="169850" y="2926072"/>
              <a:ext cx="8761086" cy="1821600"/>
            </p:xfrm>
            <a:graphic>
              <a:graphicData uri="http://schemas.openxmlformats.org/drawingml/2006/table">
                <a:tbl>
                  <a:tblPr>
                    <a:noFill/>
                  </a:tblPr>
                  <a:tblGrid>
                    <a:gridCol w="657464">
                      <a:extLst>
                        <a:ext uri="{9D8B030D-6E8A-4147-A177-3AD203B41FA5}">
                          <a16:colId xmlns:a16="http://schemas.microsoft.com/office/drawing/2014/main" val="20000"/>
                        </a:ext>
                      </a:extLst>
                    </a:gridCol>
                    <a:gridCol w="3726931">
                      <a:extLst>
                        <a:ext uri="{9D8B030D-6E8A-4147-A177-3AD203B41FA5}">
                          <a16:colId xmlns:a16="http://schemas.microsoft.com/office/drawing/2014/main" val="1525382621"/>
                        </a:ext>
                      </a:extLst>
                    </a:gridCol>
                    <a:gridCol w="627355">
                      <a:extLst>
                        <a:ext uri="{9D8B030D-6E8A-4147-A177-3AD203B41FA5}">
                          <a16:colId xmlns:a16="http://schemas.microsoft.com/office/drawing/2014/main" val="20001"/>
                        </a:ext>
                      </a:extLst>
                    </a:gridCol>
                    <a:gridCol w="3749336">
                      <a:extLst>
                        <a:ext uri="{9D8B030D-6E8A-4147-A177-3AD203B41FA5}">
                          <a16:colId xmlns:a16="http://schemas.microsoft.com/office/drawing/2014/main" val="335187221"/>
                        </a:ext>
                      </a:extLst>
                    </a:gridCol>
                  </a:tblGrid>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Times New Roman"/>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3</m:t>
                                  </m:r>
                                </m:num>
                                <m:den>
                                  <m:r>
                                    <a:rPr lang="en-GB" sz="1600" b="0" i="1" u="none" strike="noStrike" cap="none" smtClean="0">
                                      <a:solidFill>
                                        <a:schemeClr val="tx1"/>
                                      </a:solidFill>
                                      <a:latin typeface="Cambria Math" panose="02040503050406030204" pitchFamily="18" charset="0"/>
                                    </a:rPr>
                                    <m:t>5</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 </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4" name="Picture 3">
            <a:extLst>
              <a:ext uri="{FF2B5EF4-FFF2-40B4-BE49-F238E27FC236}">
                <a16:creationId xmlns:a16="http://schemas.microsoft.com/office/drawing/2014/main" id="{2AACD3EC-F7F2-4BCD-7005-DB820B03D556}"/>
              </a:ext>
            </a:extLst>
          </p:cNvPr>
          <p:cNvPicPr>
            <a:picLocks noChangeAspect="1"/>
          </p:cNvPicPr>
          <p:nvPr/>
        </p:nvPicPr>
        <p:blipFill>
          <a:blip r:embed="rId3"/>
          <a:stretch>
            <a:fillRect/>
          </a:stretch>
        </p:blipFill>
        <p:spPr>
          <a:xfrm>
            <a:off x="6091409" y="777334"/>
            <a:ext cx="2199152" cy="2026830"/>
          </a:xfrm>
          <a:prstGeom prst="rect">
            <a:avLst/>
          </a:prstGeom>
        </p:spPr>
      </p:pic>
      <p:graphicFrame>
        <p:nvGraphicFramePr>
          <p:cNvPr id="5" name="Google Shape;255;g2191522ec10_0_108">
            <a:extLst>
              <a:ext uri="{FF2B5EF4-FFF2-40B4-BE49-F238E27FC236}">
                <a16:creationId xmlns:a16="http://schemas.microsoft.com/office/drawing/2014/main" id="{C1DA8CD4-CB3B-36C1-970B-41873F93B0C3}"/>
              </a:ext>
            </a:extLst>
          </p:cNvPr>
          <p:cNvGraphicFramePr/>
          <p:nvPr/>
        </p:nvGraphicFramePr>
        <p:xfrm>
          <a:off x="108043" y="862525"/>
          <a:ext cx="5604779" cy="1767850"/>
        </p:xfrm>
        <a:graphic>
          <a:graphicData uri="http://schemas.openxmlformats.org/drawingml/2006/table">
            <a:tbl>
              <a:tblPr firstRow="1" bandRow="1">
                <a:noFill/>
              </a:tblPr>
              <a:tblGrid>
                <a:gridCol w="5604779">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a:ea typeface="Nunito"/>
                          <a:cs typeface="Nunito"/>
                          <a:sym typeface="Nunito"/>
                        </a:rPr>
                        <a:t>In a survey about holidays in mainland UK, members of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a tourist group are asked if they have visited England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(E), Scotland (S) or Wales (W). The results are shown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in a Venn diagram. What is the probability that a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member has visited more than one of these countries?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49571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g24ec9b58d34_0_31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4967D310-A91C-684D-9205-9752EFE551B7}"/>
              </a:ext>
            </a:extLst>
          </p:cNvPr>
          <p:cNvPicPr>
            <a:picLocks noChangeAspect="1"/>
          </p:cNvPicPr>
          <p:nvPr/>
        </p:nvPicPr>
        <p:blipFill>
          <a:blip r:embed="rId3"/>
          <a:stretch>
            <a:fillRect/>
          </a:stretch>
        </p:blipFill>
        <p:spPr>
          <a:xfrm>
            <a:off x="856771" y="1443461"/>
            <a:ext cx="2929555" cy="2700000"/>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24183283-E66A-9663-7D24-2E08FA888CBB}"/>
                  </a:ext>
                </a:extLst>
              </p:cNvPr>
              <p:cNvGraphicFramePr/>
              <p:nvPr>
                <p:extLst>
                  <p:ext uri="{D42A27DB-BD31-4B8C-83A1-F6EECF244321}">
                    <p14:modId xmlns:p14="http://schemas.microsoft.com/office/powerpoint/2010/main" val="40236106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5</m:t>
                                  </m:r>
                                </m:num>
                                <m:den>
                                  <m:r>
                                    <a:rPr lang="en-GB" sz="1600" b="0" i="1" dirty="0" smtClean="0">
                                      <a:solidFill>
                                        <a:schemeClr val="tx1"/>
                                      </a:solidFill>
                                      <a:latin typeface="Cambria Math" panose="02040503050406030204" pitchFamily="18" charset="0"/>
                                      <a:ea typeface="Times New Roman"/>
                                      <a:cs typeface="Times New Roman"/>
                                      <a:sym typeface="Times New Roman"/>
                                    </a:rPr>
                                    <m:t>14</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4</m:t>
                                  </m:r>
                                </m:num>
                                <m:den>
                                  <m:r>
                                    <a:rPr lang="en-GB" sz="1600" b="0" i="1" dirty="0" smtClean="0">
                                      <a:solidFill>
                                        <a:schemeClr val="tx1"/>
                                      </a:solidFill>
                                      <a:latin typeface="Cambria Math" panose="02040503050406030204" pitchFamily="18" charset="0"/>
                                      <a:ea typeface="Times New Roman"/>
                                      <a:cs typeface="Times New Roman"/>
                                      <a:sym typeface="Times New Roman"/>
                                    </a:rPr>
                                    <m:t>13</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25</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14</m:t>
                                  </m:r>
                                </m:num>
                                <m:den>
                                  <m:r>
                                    <a:rPr lang="en-GB" sz="1600" b="0" i="1" dirty="0" smtClean="0">
                                      <a:solidFill>
                                        <a:schemeClr val="tx1"/>
                                      </a:solidFill>
                                      <a:latin typeface="Cambria Math" panose="02040503050406030204" pitchFamily="18" charset="0"/>
                                      <a:ea typeface="Times New Roman"/>
                                      <a:cs typeface="Times New Roman"/>
                                      <a:sym typeface="Times New Roman"/>
                                    </a:rPr>
                                    <m:t>19</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24183283-E66A-9663-7D24-2E08FA888CBB}"/>
                  </a:ext>
                </a:extLst>
              </p:cNvPr>
              <p:cNvGraphicFramePr/>
              <p:nvPr>
                <p:extLst>
                  <p:ext uri="{D42A27DB-BD31-4B8C-83A1-F6EECF244321}">
                    <p14:modId xmlns:p14="http://schemas.microsoft.com/office/powerpoint/2010/main" val="40236106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5</m:t>
                                  </m:r>
                                </m:num>
                                <m:den>
                                  <m:r>
                                    <a:rPr lang="en-GB" sz="1600" b="0" i="1" dirty="0" smtClean="0">
                                      <a:solidFill>
                                        <a:schemeClr val="tx1"/>
                                      </a:solidFill>
                                      <a:latin typeface="Cambria Math" panose="02040503050406030204" pitchFamily="18" charset="0"/>
                                      <a:ea typeface="Times New Roman"/>
                                      <a:cs typeface="Times New Roman"/>
                                      <a:sym typeface="Times New Roman"/>
                                    </a:rPr>
                                    <m:t>14</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4</m:t>
                                  </m:r>
                                </m:num>
                                <m:den>
                                  <m:r>
                                    <a:rPr lang="en-GB" sz="1600" b="0" i="1" dirty="0" smtClean="0">
                                      <a:solidFill>
                                        <a:schemeClr val="tx1"/>
                                      </a:solidFill>
                                      <a:latin typeface="Cambria Math" panose="02040503050406030204" pitchFamily="18" charset="0"/>
                                      <a:ea typeface="Times New Roman"/>
                                      <a:cs typeface="Times New Roman"/>
                                      <a:sym typeface="Times New Roman"/>
                                    </a:rPr>
                                    <m:t>13</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25</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14</m:t>
                                  </m:r>
                                </m:num>
                                <m:den>
                                  <m:r>
                                    <a:rPr lang="en-GB" sz="1600" b="0" i="1" dirty="0" smtClean="0">
                                      <a:solidFill>
                                        <a:schemeClr val="tx1"/>
                                      </a:solidFill>
                                      <a:latin typeface="Cambria Math" panose="02040503050406030204" pitchFamily="18" charset="0"/>
                                      <a:ea typeface="Times New Roman"/>
                                      <a:cs typeface="Times New Roman"/>
                                      <a:sym typeface="Times New Roman"/>
                                    </a:rPr>
                                    <m:t>19</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104709F3-F0F1-21FC-772E-9C1AF0451AA9}"/>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𝑃</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𝐵</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𝐶</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104709F3-F0F1-21FC-772E-9C1AF0451AA9}"/>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𝑃</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𝐵</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𝐶</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430517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g24ec9b58d34_0_34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F644BF4-08F5-DB4B-817E-6819BEA8542A}"/>
              </a:ext>
            </a:extLst>
          </p:cNvPr>
          <p:cNvPicPr>
            <a:picLocks noChangeAspect="1"/>
          </p:cNvPicPr>
          <p:nvPr/>
        </p:nvPicPr>
        <p:blipFill>
          <a:blip r:embed="rId3"/>
          <a:stretch>
            <a:fillRect/>
          </a:stretch>
        </p:blipFill>
        <p:spPr>
          <a:xfrm>
            <a:off x="837241" y="1617320"/>
            <a:ext cx="2968616" cy="2736000"/>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94CC799-2FCA-F60D-2C76-29188EE59BAA}"/>
                  </a:ext>
                </a:extLst>
              </p:cNvPr>
              <p:cNvGraphicFramePr/>
              <p:nvPr>
                <p:extLst>
                  <p:ext uri="{D42A27DB-BD31-4B8C-83A1-F6EECF244321}">
                    <p14:modId xmlns:p14="http://schemas.microsoft.com/office/powerpoint/2010/main" val="85895887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dirty="0" smtClean="0">
                                      <a:solidFill>
                                        <a:schemeClr val="tx1"/>
                                      </a:solidFill>
                                      <a:latin typeface="Cambria Math" panose="02040503050406030204" pitchFamily="18" charset="0"/>
                                      <a:ea typeface="Times New Roman"/>
                                      <a:cs typeface="Times New Roman"/>
                                      <a:sym typeface="Times New Roman"/>
                                    </a:rPr>
                                  </m:ctrlPr>
                                </m:sSupPr>
                                <m:e>
                                  <m:r>
                                    <a:rPr lang="en-GB" sz="1600" b="0" i="1" dirty="0" smtClean="0">
                                      <a:solidFill>
                                        <a:schemeClr val="tx1"/>
                                      </a:solidFill>
                                      <a:latin typeface="Cambria Math" panose="02040503050406030204" pitchFamily="18" charset="0"/>
                                      <a:ea typeface="Times New Roman"/>
                                      <a:cs typeface="Times New Roman"/>
                                      <a:sym typeface="Times New Roman"/>
                                    </a:rPr>
                                    <m:t>𝑌</m:t>
                                  </m:r>
                                </m:e>
                                <m:sup>
                                  <m:r>
                                    <a:rPr lang="en-GB" sz="1600" b="0" i="1" dirty="0" smtClean="0">
                                      <a:solidFill>
                                        <a:schemeClr val="tx1"/>
                                      </a:solidFill>
                                      <a:latin typeface="Cambria Math" panose="02040503050406030204" pitchFamily="18" charset="0"/>
                                      <a:ea typeface="Times New Roman"/>
                                      <a:cs typeface="Times New Roman"/>
                                      <a:sym typeface="Times New Roman"/>
                                    </a:rPr>
                                    <m:t>′</m:t>
                                  </m:r>
                                </m:sup>
                              </m:sSup>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94CC799-2FCA-F60D-2C76-29188EE59BAA}"/>
                  </a:ext>
                </a:extLst>
              </p:cNvPr>
              <p:cNvGraphicFramePr/>
              <p:nvPr>
                <p:extLst>
                  <p:ext uri="{D42A27DB-BD31-4B8C-83A1-F6EECF244321}">
                    <p14:modId xmlns:p14="http://schemas.microsoft.com/office/powerpoint/2010/main" val="85895887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dirty="0" smtClean="0">
                                      <a:solidFill>
                                        <a:schemeClr val="tx1"/>
                                      </a:solidFill>
                                      <a:latin typeface="Cambria Math" panose="02040503050406030204" pitchFamily="18" charset="0"/>
                                      <a:ea typeface="Times New Roman"/>
                                      <a:cs typeface="Times New Roman"/>
                                      <a:sym typeface="Times New Roman"/>
                                    </a:rPr>
                                  </m:ctrlPr>
                                </m:sSupPr>
                                <m:e>
                                  <m:r>
                                    <a:rPr lang="en-GB" sz="1600" b="0" i="1" dirty="0" smtClean="0">
                                      <a:solidFill>
                                        <a:schemeClr val="tx1"/>
                                      </a:solidFill>
                                      <a:latin typeface="Cambria Math" panose="02040503050406030204" pitchFamily="18" charset="0"/>
                                      <a:ea typeface="Times New Roman"/>
                                      <a:cs typeface="Times New Roman"/>
                                      <a:sym typeface="Times New Roman"/>
                                    </a:rPr>
                                    <m:t>𝑌</m:t>
                                  </m:r>
                                </m:e>
                                <m:sup>
                                  <m:r>
                                    <a:rPr lang="en-GB" sz="1600" b="0" i="1" dirty="0" smtClean="0">
                                      <a:solidFill>
                                        <a:schemeClr val="tx1"/>
                                      </a:solidFill>
                                      <a:latin typeface="Cambria Math" panose="02040503050406030204" pitchFamily="18" charset="0"/>
                                      <a:ea typeface="Times New Roman"/>
                                      <a:cs typeface="Times New Roman"/>
                                      <a:sym typeface="Times New Roman"/>
                                    </a:rPr>
                                    <m:t>′</m:t>
                                  </m:r>
                                </m:sup>
                              </m:sSup>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2ADC3578-F0E1-6553-5E91-B90C0EFCFF5D}"/>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Describe the shaded region using set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notation:</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27360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g24ec9b58d34_0_34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14" name="Picture 13">
            <a:extLst>
              <a:ext uri="{FF2B5EF4-FFF2-40B4-BE49-F238E27FC236}">
                <a16:creationId xmlns:a16="http://schemas.microsoft.com/office/drawing/2014/main" id="{DA4E9D3A-BEB0-E440-9AA1-C5857EF73A02}"/>
              </a:ext>
            </a:extLst>
          </p:cNvPr>
          <p:cNvPicPr>
            <a:picLocks noChangeAspect="1"/>
          </p:cNvPicPr>
          <p:nvPr/>
        </p:nvPicPr>
        <p:blipFill>
          <a:blip r:embed="rId3"/>
          <a:stretch>
            <a:fillRect/>
          </a:stretch>
        </p:blipFill>
        <p:spPr>
          <a:xfrm>
            <a:off x="670822" y="1929461"/>
            <a:ext cx="3565556" cy="1728000"/>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786D05D6-6C70-5DDA-FE8D-D1B7CB8D0006}"/>
                  </a:ext>
                </a:extLst>
              </p:cNvPr>
              <p:cNvGraphicFramePr/>
              <p:nvPr>
                <p:extLst>
                  <p:ext uri="{D42A27DB-BD31-4B8C-83A1-F6EECF244321}">
                    <p14:modId xmlns:p14="http://schemas.microsoft.com/office/powerpoint/2010/main" val="285823977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10</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oMath>
                          </a14:m>
                          <a:r>
                            <a:rPr lang="en-US" sz="140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19</m:t>
                                  </m:r>
                                </m:num>
                                <m:den>
                                  <m:r>
                                    <a:rPr lang="en-GB" sz="1600" b="0" i="1" dirty="0" smtClean="0">
                                      <a:solidFill>
                                        <a:schemeClr val="tx1"/>
                                      </a:solidFill>
                                      <a:latin typeface="Cambria Math" panose="02040503050406030204" pitchFamily="18" charset="0"/>
                                      <a:ea typeface="Times New Roman"/>
                                      <a:cs typeface="Times New Roman"/>
                                      <a:sym typeface="Times New Roman"/>
                                    </a:rPr>
                                    <m:t>30</m:t>
                                  </m:r>
                                </m:den>
                              </m:f>
                            </m:oMath>
                          </a14:m>
                          <a:endParaRPr lang="en-GB"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786D05D6-6C70-5DDA-FE8D-D1B7CB8D0006}"/>
                  </a:ext>
                </a:extLst>
              </p:cNvPr>
              <p:cNvGraphicFramePr/>
              <p:nvPr>
                <p:extLst>
                  <p:ext uri="{D42A27DB-BD31-4B8C-83A1-F6EECF244321}">
                    <p14:modId xmlns:p14="http://schemas.microsoft.com/office/powerpoint/2010/main" val="285823977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10</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oMath>
                          </a14:m>
                          <a:r>
                            <a:rPr lang="en-US" sz="140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19</m:t>
                                  </m:r>
                                </m:num>
                                <m:den>
                                  <m:r>
                                    <a:rPr lang="en-GB" sz="1600" b="0" i="1" dirty="0" smtClean="0">
                                      <a:solidFill>
                                        <a:schemeClr val="tx1"/>
                                      </a:solidFill>
                                      <a:latin typeface="Cambria Math" panose="02040503050406030204" pitchFamily="18" charset="0"/>
                                      <a:ea typeface="Times New Roman"/>
                                      <a:cs typeface="Times New Roman"/>
                                      <a:sym typeface="Times New Roman"/>
                                    </a:rPr>
                                    <m:t>30</m:t>
                                  </m:r>
                                </m:den>
                              </m:f>
                            </m:oMath>
                          </a14:m>
                          <a:endParaRPr lang="en-GB"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86092F51-81F0-19DE-53D1-05E83F8796D1}"/>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GB" sz="1600" b="0" dirty="0">
                              <a:solidFill>
                                <a:schemeClr val="dk1"/>
                              </a:solidFill>
                              <a:latin typeface="Nunito Sans"/>
                              <a:ea typeface="Nunito Sans"/>
                              <a:cs typeface="Nunito Sans"/>
                              <a:sym typeface="Nunito Sans"/>
                            </a:rPr>
                            <a:t>Determine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𝑃</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𝐶</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86092F51-81F0-19DE-53D1-05E83F8796D1}"/>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GB" sz="1600" b="0" dirty="0">
                              <a:solidFill>
                                <a:schemeClr val="dk1"/>
                              </a:solidFill>
                              <a:latin typeface="Nunito Sans"/>
                              <a:ea typeface="Nunito Sans"/>
                              <a:cs typeface="Nunito Sans"/>
                              <a:sym typeface="Nunito Sans"/>
                            </a:rPr>
                            <a:t>Determine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𝑃</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𝐶</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838037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24ec9b58d34_0_13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D120254-CB61-DB43-BA34-1C4BC6238F8F}"/>
              </a:ext>
            </a:extLst>
          </p:cNvPr>
          <p:cNvPicPr>
            <a:picLocks noChangeAspect="1"/>
          </p:cNvPicPr>
          <p:nvPr/>
        </p:nvPicPr>
        <p:blipFill>
          <a:blip r:embed="rId3"/>
          <a:stretch>
            <a:fillRect/>
          </a:stretch>
        </p:blipFill>
        <p:spPr>
          <a:xfrm>
            <a:off x="593549" y="1797255"/>
            <a:ext cx="3456000" cy="223737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AFE8FCF-E554-DC9F-CCB6-52FC47B7A15C}"/>
                  </a:ext>
                </a:extLst>
              </p:cNvPr>
              <p:cNvGraphicFramePr/>
              <p:nvPr>
                <p:extLst>
                  <p:ext uri="{D42A27DB-BD31-4B8C-83A1-F6EECF244321}">
                    <p14:modId xmlns:p14="http://schemas.microsoft.com/office/powerpoint/2010/main" val="406451059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dirty="0">
                              <a:solidFill>
                                <a:schemeClr val="dk1"/>
                              </a:solidFill>
                              <a:latin typeface="Nunito Sans"/>
                              <a:ea typeface="Nunito Sans"/>
                              <a:cs typeface="Nunito Sans"/>
                              <a:sym typeface="Nunito Sans"/>
                            </a:rPr>
                            <a:t>A)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𝐵</m:t>
                              </m:r>
                            </m:oMath>
                          </a14:m>
                          <a:endParaRPr lang="en-US"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dk1"/>
                              </a:solidFill>
                              <a:latin typeface="Nunito Sans"/>
                              <a:ea typeface="Nunito Sans"/>
                              <a:cs typeface="Nunito Sans"/>
                              <a:sym typeface="Nunito Sans"/>
                            </a:rPr>
                            <a:t>Student confused symbols for union and intersection</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𝐴</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𝐵</m:t>
                              </m:r>
                            </m:oMath>
                          </a14:m>
                          <a:endParaRPr lang="en-US" sz="16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𝐴</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𝐵</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Sans"/>
                              <a:ea typeface="Nunito Sans"/>
                              <a:cs typeface="Nunito Sans"/>
                              <a:sym typeface="Nunito Sans"/>
                            </a:rPr>
                            <a:t>Student does not understand the complement of a set</a:t>
                          </a:r>
                          <a:endParaRPr lang="en-US"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 </a:t>
                          </a:r>
                          <a14:m>
                            <m:oMath xmlns:m="http://schemas.openxmlformats.org/officeDocument/2006/math">
                              <m:r>
                                <a:rPr lang="en-GB" sz="1600" b="0" i="1" u="none" strike="noStrike" cap="none" smtClean="0">
                                  <a:solidFill>
                                    <a:schemeClr val="tx1"/>
                                  </a:solidFill>
                                  <a:latin typeface="Cambria Math" panose="02040503050406030204" pitchFamily="18" charset="0"/>
                                </a:rPr>
                                <m:t>{</m:t>
                              </m:r>
                              <m:r>
                                <a:rPr lang="en-GB" sz="1600" b="0" i="1" u="none" strike="noStrike" cap="none" smtClean="0">
                                  <a:solidFill>
                                    <a:schemeClr val="tx1"/>
                                  </a:solidFill>
                                  <a:latin typeface="Cambria Math" panose="02040503050406030204" pitchFamily="18" charset="0"/>
                                </a:rPr>
                                <m:t>𝐴</m:t>
                              </m:r>
                              <m:r>
                                <a:rPr lang="en-GB" sz="1600" b="0" i="1" u="none" strike="noStrike" cap="none" smtClean="0">
                                  <a:solidFill>
                                    <a:schemeClr val="tx1"/>
                                  </a:solidFill>
                                  <a:latin typeface="Cambria Math" panose="02040503050406030204" pitchFamily="18" charset="0"/>
                                </a:rPr>
                                <m:t>,</m:t>
                              </m:r>
                              <m:r>
                                <a:rPr lang="en-GB" sz="1600" b="0" i="1" u="none" strike="noStrike" cap="none" smtClean="0">
                                  <a:solidFill>
                                    <a:schemeClr val="tx1"/>
                                  </a:solidFill>
                                  <a:latin typeface="Cambria Math" panose="02040503050406030204" pitchFamily="18" charset="0"/>
                                </a:rPr>
                                <m:t>𝐵</m:t>
                              </m:r>
                              <m:r>
                                <a:rPr lang="en-GB" sz="1600" b="0" i="1" u="none" strike="noStrike" cap="none" smtClean="0">
                                  <a:solidFill>
                                    <a:schemeClr val="tx1"/>
                                  </a:solidFill>
                                  <a:latin typeface="Cambria Math" panose="02040503050406030204" pitchFamily="18" charset="0"/>
                                </a:rPr>
                                <m:t>}</m:t>
                              </m:r>
                            </m:oMath>
                          </a14:m>
                          <a:endParaRPr lang="en-US" sz="16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rgbClr val="1C1C1C"/>
                              </a:solidFill>
                              <a:latin typeface="Nunito Sans"/>
                              <a:ea typeface="Nunito Sans"/>
                              <a:cs typeface="Nunito Sans"/>
                              <a:sym typeface="Nunito Sans"/>
                            </a:rPr>
                            <a:t>Student used incorrect notation for the problem</a:t>
                          </a:r>
                          <a:endParaRPr lang="en-US"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AFE8FCF-E554-DC9F-CCB6-52FC47B7A15C}"/>
                  </a:ext>
                </a:extLst>
              </p:cNvPr>
              <p:cNvGraphicFramePr/>
              <p:nvPr>
                <p:extLst>
                  <p:ext uri="{D42A27DB-BD31-4B8C-83A1-F6EECF244321}">
                    <p14:modId xmlns:p14="http://schemas.microsoft.com/office/powerpoint/2010/main" val="406451059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𝐵</m:t>
                              </m:r>
                            </m:oMath>
                          </a14:m>
                          <a:endParaRPr lang="en-US"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dk1"/>
                              </a:solidFill>
                              <a:latin typeface="Nunito Sans"/>
                              <a:ea typeface="Nunito Sans"/>
                              <a:cs typeface="Nunito Sans"/>
                              <a:sym typeface="Nunito Sans"/>
                            </a:rPr>
                            <a:t>Student confused symbols for union and intersection</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𝐴</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𝐵</m:t>
                              </m:r>
                            </m:oMath>
                          </a14:m>
                          <a:endParaRPr lang="en-US" sz="160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𝐴</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𝐵</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Sans"/>
                              <a:ea typeface="Nunito Sans"/>
                              <a:cs typeface="Nunito Sans"/>
                              <a:sym typeface="Nunito Sans"/>
                            </a:rPr>
                            <a:t>Student does not understand the complement of a set</a:t>
                          </a:r>
                          <a:endParaRPr lang="en-US"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rPr>
                                <m:t>{</m:t>
                              </m:r>
                              <m:r>
                                <a:rPr lang="en-GB" sz="1600" b="0" i="1" u="none" strike="noStrike" cap="none" smtClean="0">
                                  <a:solidFill>
                                    <a:schemeClr val="tx1"/>
                                  </a:solidFill>
                                  <a:latin typeface="Cambria Math" panose="02040503050406030204" pitchFamily="18" charset="0"/>
                                </a:rPr>
                                <m:t>𝐴</m:t>
                              </m:r>
                              <m:r>
                                <a:rPr lang="en-GB" sz="1600" b="0" i="1" u="none" strike="noStrike" cap="none" smtClean="0">
                                  <a:solidFill>
                                    <a:schemeClr val="tx1"/>
                                  </a:solidFill>
                                  <a:latin typeface="Cambria Math" panose="02040503050406030204" pitchFamily="18" charset="0"/>
                                </a:rPr>
                                <m:t>,</m:t>
                              </m:r>
                              <m:r>
                                <a:rPr lang="en-GB" sz="1600" b="0" i="1" u="none" strike="noStrike" cap="none" smtClean="0">
                                  <a:solidFill>
                                    <a:schemeClr val="tx1"/>
                                  </a:solidFill>
                                  <a:latin typeface="Cambria Math" panose="02040503050406030204" pitchFamily="18" charset="0"/>
                                </a:rPr>
                                <m:t>𝐵</m:t>
                              </m:r>
                              <m:r>
                                <a:rPr lang="en-GB" sz="1600" b="0" i="1" u="none" strike="noStrike" cap="none" smtClean="0">
                                  <a:solidFill>
                                    <a:schemeClr val="tx1"/>
                                  </a:solidFill>
                                  <a:latin typeface="Cambria Math" panose="02040503050406030204" pitchFamily="18" charset="0"/>
                                </a:rPr>
                                <m:t>}</m:t>
                              </m:r>
                            </m:oMath>
                          </a14:m>
                          <a:endParaRPr lang="en-US" sz="16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rgbClr val="1C1C1C"/>
                              </a:solidFill>
                              <a:latin typeface="Nunito Sans"/>
                              <a:ea typeface="Nunito Sans"/>
                              <a:cs typeface="Nunito Sans"/>
                              <a:sym typeface="Nunito Sans"/>
                            </a:rPr>
                            <a:t>Student used incorrect notation for the problem</a:t>
                          </a:r>
                          <a:endParaRPr lang="en-US"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B474F2F-EA1F-ED8E-1069-2245C39FA73B}"/>
              </a:ext>
            </a:extLst>
          </p:cNvPr>
          <p:cNvGraphicFramePr/>
          <p:nvPr>
            <p:extLst>
              <p:ext uri="{D42A27DB-BD31-4B8C-83A1-F6EECF244321}">
                <p14:modId xmlns:p14="http://schemas.microsoft.com/office/powerpoint/2010/main" val="3717151540"/>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Describe the shaded region using set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notation:</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4ec9b58d34_0_13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537A428-7875-CF49-8EBD-31D939B19195}"/>
              </a:ext>
            </a:extLst>
          </p:cNvPr>
          <p:cNvPicPr>
            <a:picLocks noChangeAspect="1"/>
          </p:cNvPicPr>
          <p:nvPr/>
        </p:nvPicPr>
        <p:blipFill>
          <a:blip r:embed="rId3"/>
          <a:stretch>
            <a:fillRect/>
          </a:stretch>
        </p:blipFill>
        <p:spPr>
          <a:xfrm>
            <a:off x="593549" y="1797255"/>
            <a:ext cx="3456000" cy="2237373"/>
          </a:xfrm>
          <a:prstGeom prst="rect">
            <a:avLst/>
          </a:prstGeom>
        </p:spPr>
      </p:pic>
      <p:graphicFrame>
        <p:nvGraphicFramePr>
          <p:cNvPr id="3" name="Google Shape;255;g2191522ec10_0_108">
            <a:extLst>
              <a:ext uri="{FF2B5EF4-FFF2-40B4-BE49-F238E27FC236}">
                <a16:creationId xmlns:a16="http://schemas.microsoft.com/office/drawing/2014/main" id="{151E1C0A-AA7A-6002-3E7F-907BF029768D}"/>
              </a:ext>
            </a:extLst>
          </p:cNvPr>
          <p:cNvGraphicFramePr/>
          <p:nvPr>
            <p:extLst>
              <p:ext uri="{D42A27DB-BD31-4B8C-83A1-F6EECF244321}">
                <p14:modId xmlns:p14="http://schemas.microsoft.com/office/powerpoint/2010/main" val="2390958458"/>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Describe the shaded region using set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notation:</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EBB64952-D04A-21FB-36EA-DACE69BB6D6D}"/>
                  </a:ext>
                </a:extLst>
              </p:cNvPr>
              <p:cNvGraphicFramePr/>
              <p:nvPr>
                <p:extLst>
                  <p:ext uri="{D42A27DB-BD31-4B8C-83A1-F6EECF244321}">
                    <p14:modId xmlns:p14="http://schemas.microsoft.com/office/powerpoint/2010/main" val="125773339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𝑃</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oMath>
                          </a14:m>
                          <a:endParaRPr lang="en-US"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did not include the elements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𝑄</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𝑃</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𝑄</m:t>
                                  </m:r>
                                </m:e>
                                <m: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up>
                              </m:sSup>
                            </m:oMath>
                          </a14:m>
                          <a:endParaRPr lang="en-GB" sz="14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used the complement symbol incorrectly</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 </a:t>
                          </a:r>
                          <a14:m>
                            <m:oMath xmlns:m="http://schemas.openxmlformats.org/officeDocument/2006/math">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𝑃</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m:t>
                                  </m:r>
                                </m:sup>
                              </m:sSup>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𝑄</m:t>
                              </m:r>
                            </m:oMath>
                          </a14:m>
                          <a:endParaRPr lang="en-GB" sz="1600" b="0" u="none" strike="noStrike" cap="none" dirty="0">
                            <a:solidFill>
                              <a:srgbClr val="00BC89"/>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𝑄</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assumed this was enough to denote just the elements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𝑄</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EBB64952-D04A-21FB-36EA-DACE69BB6D6D}"/>
                  </a:ext>
                </a:extLst>
              </p:cNvPr>
              <p:cNvGraphicFramePr/>
              <p:nvPr>
                <p:extLst>
                  <p:ext uri="{D42A27DB-BD31-4B8C-83A1-F6EECF244321}">
                    <p14:modId xmlns:p14="http://schemas.microsoft.com/office/powerpoint/2010/main" val="125773339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𝑃</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oMath>
                          </a14:m>
                          <a:endParaRPr lang="en-US"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did not include the elements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𝑄</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𝑃</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𝑄</m:t>
                                  </m:r>
                                </m:e>
                                <m: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up>
                              </m:sSup>
                            </m:oMath>
                          </a14:m>
                          <a:endParaRPr lang="en-GB" sz="14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used the complement symbol incorrectly</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 </a:t>
                          </a:r>
                          <a14:m xmlns:a14="http://schemas.microsoft.com/office/drawing/2010/main">
                            <m:oMath xmlns:m="http://schemas.openxmlformats.org/officeDocument/2006/math">
                              <m:sSup>
                                <m:sSup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𝑃</m:t>
                                  </m:r>
                                </m:e>
                                <m:sup>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m:t>
                                  </m:r>
                                </m:sup>
                              </m:sSup>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𝑄</m:t>
                              </m:r>
                            </m:oMath>
                          </a14:m>
                          <a:endParaRPr lang="en-GB" sz="1600" b="0" u="none" strike="noStrike" cap="none" dirty="0">
                            <a:solidFill>
                              <a:srgbClr val="00BC89"/>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𝑄</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assumed this was enough to denote just the elements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𝑄</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24ec9b58d34_0_14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C32785B-1F34-8B42-9AC0-3F46A773A24A}"/>
              </a:ext>
            </a:extLst>
          </p:cNvPr>
          <p:cNvPicPr>
            <a:picLocks noChangeAspect="1"/>
          </p:cNvPicPr>
          <p:nvPr/>
        </p:nvPicPr>
        <p:blipFill>
          <a:blip r:embed="rId3"/>
          <a:stretch>
            <a:fillRect/>
          </a:stretch>
        </p:blipFill>
        <p:spPr>
          <a:xfrm>
            <a:off x="593549" y="1797255"/>
            <a:ext cx="3456000" cy="2237373"/>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549B5085-6F84-22F8-3D3F-EDD9217B43A6}"/>
                  </a:ext>
                </a:extLst>
              </p:cNvPr>
              <p:cNvGraphicFramePr/>
              <p:nvPr>
                <p:extLst>
                  <p:ext uri="{D42A27DB-BD31-4B8C-83A1-F6EECF244321}">
                    <p14:modId xmlns:p14="http://schemas.microsoft.com/office/powerpoint/2010/main" val="25641521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𝑋</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Nunito Sans"/>
                                  <a:sym typeface="Nunito Sans"/>
                                </a:rPr>
                                <m:t>∪</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Nunito Sans"/>
                                  <a:sym typeface="Nunito Sans"/>
                                </a:rPr>
                                <m:t>𝑌</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endParaRPr lang="en-US" sz="1600" u="none" strike="noStrike" cap="none"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𝑌</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misunderstood the complement of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𝑌</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𝑋</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𝑌</m:t>
                                  </m:r>
                                </m:e>
                                <m: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up>
                              </m:sSup>
                            </m:oMath>
                          </a14:m>
                          <a:endParaRPr lang="en-GB" sz="14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confused the use of union and intersection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r>
                                <a:rPr lang="en-GB" sz="1600" b="0" i="1" u="none" strike="noStrike" cap="none" smtClean="0">
                                  <a:solidFill>
                                    <a:schemeClr val="tx1"/>
                                  </a:solidFill>
                                  <a:latin typeface="Cambria Math" panose="02040503050406030204" pitchFamily="18" charset="0"/>
                                  <a:ea typeface="Nunito Sans"/>
                                  <a:cs typeface="Nunito Sans"/>
                                  <a:sym typeface="Nunito Sans"/>
                                </a:rPr>
                                <m:t>𝑌</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lacks understanding of set notation</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549B5085-6F84-22F8-3D3F-EDD9217B43A6}"/>
                  </a:ext>
                </a:extLst>
              </p:cNvPr>
              <p:cNvGraphicFramePr/>
              <p:nvPr>
                <p:extLst>
                  <p:ext uri="{D42A27DB-BD31-4B8C-83A1-F6EECF244321}">
                    <p14:modId xmlns:p14="http://schemas.microsoft.com/office/powerpoint/2010/main" val="25641521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𝑋</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Nunito Sans"/>
                                  <a:sym typeface="Nunito Sans"/>
                                </a:rPr>
                                <m:t>∪</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Nunito Sans"/>
                                  <a:sym typeface="Nunito Sans"/>
                                </a:rPr>
                                <m:t>𝑌</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endParaRPr lang="en-US" sz="1600" u="none" strike="noStrike" cap="none"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𝑌</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misunderstood the complement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𝑌</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𝑋</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𝑌</m:t>
                                  </m:r>
                                </m:e>
                                <m: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up>
                              </m:sSup>
                            </m:oMath>
                          </a14:m>
                          <a:endParaRPr lang="en-GB" sz="14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confused the use of union and intersection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r>
                                <a:rPr lang="en-GB" sz="1600" b="0" i="1" u="none" strike="noStrike" cap="none" smtClean="0">
                                  <a:solidFill>
                                    <a:schemeClr val="tx1"/>
                                  </a:solidFill>
                                  <a:latin typeface="Cambria Math" panose="02040503050406030204" pitchFamily="18" charset="0"/>
                                  <a:ea typeface="Nunito Sans"/>
                                  <a:cs typeface="Nunito Sans"/>
                                  <a:sym typeface="Nunito Sans"/>
                                </a:rPr>
                                <m:t>𝑌</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lacks understanding of set notation</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C8ECDD08-8B47-BEF8-B3F6-0367A25ACEFC}"/>
              </a:ext>
            </a:extLst>
          </p:cNvPr>
          <p:cNvGraphicFramePr/>
          <p:nvPr>
            <p:extLst>
              <p:ext uri="{D42A27DB-BD31-4B8C-83A1-F6EECF244321}">
                <p14:modId xmlns:p14="http://schemas.microsoft.com/office/powerpoint/2010/main" val="2611856627"/>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Describe the shaded region using set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notation:</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g24ec9b58d34_0_15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493BA12-D2F3-9140-A820-31BBB82B5AC3}"/>
              </a:ext>
            </a:extLst>
          </p:cNvPr>
          <p:cNvPicPr>
            <a:picLocks noChangeAspect="1"/>
          </p:cNvPicPr>
          <p:nvPr/>
        </p:nvPicPr>
        <p:blipFill>
          <a:blip r:embed="rId3"/>
          <a:stretch>
            <a:fillRect/>
          </a:stretch>
        </p:blipFill>
        <p:spPr>
          <a:xfrm>
            <a:off x="593549" y="2388967"/>
            <a:ext cx="3456000" cy="223737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769382C-22B2-9E4F-36E2-D476346EF727}"/>
                  </a:ext>
                </a:extLst>
              </p:cNvPr>
              <p:cNvGraphicFramePr/>
              <p:nvPr>
                <p:extLst>
                  <p:ext uri="{D42A27DB-BD31-4B8C-83A1-F6EECF244321}">
                    <p14:modId xmlns:p14="http://schemas.microsoft.com/office/powerpoint/2010/main" val="346154282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did not complete the Venn diagram</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subtracted the value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3</m:t>
                              </m:r>
                            </m:oMath>
                          </a14:m>
                          <a:r>
                            <a:rPr lang="en-US" sz="1400" u="none" strike="noStrike" cap="none" dirty="0">
                              <a:solidFill>
                                <a:schemeClr val="tx1"/>
                              </a:solidFill>
                              <a:latin typeface="Nunito" pitchFamily="2" charset="0"/>
                              <a:ea typeface="Times New Roman"/>
                              <a:cs typeface="Times New Roman"/>
                              <a:sym typeface="Times New Roman"/>
                            </a:rPr>
                            <a:t>) in the intersection</a:t>
                          </a:r>
                          <a:r>
                            <a:rPr lang="en-US" sz="1400" u="none" strike="noStrike" cap="none" baseline="0" dirty="0">
                              <a:solidFill>
                                <a:schemeClr val="tx1"/>
                              </a:solidFill>
                              <a:latin typeface="Nunito" pitchFamily="2" charset="0"/>
                              <a:ea typeface="Times New Roman"/>
                              <a:cs typeface="Times New Roman"/>
                              <a:sym typeface="Times New Roman"/>
                            </a:rPr>
                            <a:t> instead of adding to </a:t>
                          </a:r>
                          <a14:m>
                            <m:oMath xmlns:m="http://schemas.openxmlformats.org/officeDocument/2006/math">
                              <m: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t>8</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0" u="none" strike="noStrike" cap="none" smtClean="0">
                                  <a:solidFill>
                                    <a:schemeClr val="tx1"/>
                                  </a:solidFill>
                                  <a:latin typeface="Cambria Math" panose="02040503050406030204" pitchFamily="18" charset="0"/>
                                  <a:ea typeface="Nunito Sans"/>
                                  <a:cs typeface="Nunito Sans"/>
                                  <a:sym typeface="Nunito Sans"/>
                                </a:rPr>
                                <m:t>1</m:t>
                              </m:r>
                              <m:r>
                                <a:rPr lang="en-GB" sz="1600" b="0" i="1" u="none" strike="noStrike" cap="none"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found how many musicians could play guitar or keyboard</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11</m:t>
                              </m:r>
                            </m:oMath>
                          </a14:m>
                          <a:endParaRPr lang="en-US" sz="1600" u="none" strike="noStrike" cap="none"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rgbClr val="00BC89"/>
                              </a:solidFill>
                              <a:latin typeface="Nunito Sans"/>
                              <a:ea typeface="Nunito Sans"/>
                              <a:cs typeface="Nunito Sans"/>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769382C-22B2-9E4F-36E2-D476346EF727}"/>
                  </a:ext>
                </a:extLst>
              </p:cNvPr>
              <p:cNvGraphicFramePr/>
              <p:nvPr>
                <p:extLst>
                  <p:ext uri="{D42A27DB-BD31-4B8C-83A1-F6EECF244321}">
                    <p14:modId xmlns:p14="http://schemas.microsoft.com/office/powerpoint/2010/main" val="346154282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did not complete the Venn diagram</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subtracted the value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3</m:t>
                              </m:r>
                            </m:oMath>
                          </a14:m>
                          <a:r>
                            <a:rPr lang="en-US" sz="1400" u="none" strike="noStrike" cap="none" dirty="0">
                              <a:solidFill>
                                <a:schemeClr val="tx1"/>
                              </a:solidFill>
                              <a:latin typeface="Nunito" pitchFamily="2" charset="0"/>
                              <a:ea typeface="Times New Roman"/>
                              <a:cs typeface="Times New Roman"/>
                              <a:sym typeface="Times New Roman"/>
                            </a:rPr>
                            <a:t>) in the intersection</a:t>
                          </a:r>
                          <a:r>
                            <a:rPr lang="en-US" sz="1400" u="none" strike="noStrike" cap="none" baseline="0" dirty="0">
                              <a:solidFill>
                                <a:schemeClr val="tx1"/>
                              </a:solidFill>
                              <a:latin typeface="Nunito" pitchFamily="2" charset="0"/>
                              <a:ea typeface="Times New Roman"/>
                              <a:cs typeface="Times New Roman"/>
                              <a:sym typeface="Times New Roman"/>
                            </a:rPr>
                            <a:t> instead of adding to </a:t>
                          </a:r>
                          <a14:m xmlns:a14="http://schemas.microsoft.com/office/drawing/2010/main">
                            <m:oMath xmlns:m="http://schemas.openxmlformats.org/officeDocument/2006/math">
                              <m: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t>8</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0" u="none" strike="noStrike" cap="none" smtClean="0">
                                  <a:solidFill>
                                    <a:schemeClr val="tx1"/>
                                  </a:solidFill>
                                  <a:latin typeface="Cambria Math" panose="02040503050406030204" pitchFamily="18" charset="0"/>
                                  <a:ea typeface="Nunito Sans"/>
                                  <a:cs typeface="Nunito Sans"/>
                                  <a:sym typeface="Nunito Sans"/>
                                </a:rPr>
                                <m:t>1</m:t>
                              </m:r>
                              <m:r>
                                <a:rPr lang="en-GB" sz="1600" b="0" i="1" u="none" strike="noStrike" cap="none"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found how many musicians could play guitar or keyboard</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11</m:t>
                              </m:r>
                            </m:oMath>
                          </a14:m>
                          <a:endParaRPr lang="en-US" sz="1600" u="none" strike="noStrike" cap="none"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rgbClr val="00BC89"/>
                              </a:solidFill>
                              <a:latin typeface="Nunito Sans"/>
                              <a:ea typeface="Nunito Sans"/>
                              <a:cs typeface="Nunito Sans"/>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A55F91C-B18C-D31F-E8DC-37337DAAF803}"/>
                  </a:ext>
                </a:extLst>
              </p:cNvPr>
              <p:cNvGraphicFramePr/>
              <p:nvPr>
                <p:extLst>
                  <p:ext uri="{D42A27DB-BD31-4B8C-83A1-F6EECF244321}">
                    <p14:modId xmlns:p14="http://schemas.microsoft.com/office/powerpoint/2010/main" val="4230572501"/>
                  </p:ext>
                </p:extLst>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20 musicians were asked if they could play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guitar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𝐺</m:t>
                              </m:r>
                            </m:oMath>
                          </a14:m>
                          <a:r>
                            <a:rPr lang="en-GB" sz="1600" b="0" dirty="0">
                              <a:solidFill>
                                <a:schemeClr val="dk1"/>
                              </a:solidFill>
                              <a:latin typeface="Nunito Sans"/>
                              <a:ea typeface="Nunito Sans"/>
                              <a:cs typeface="Nunito Sans"/>
                              <a:sym typeface="Nunito Sans"/>
                            </a:rPr>
                            <a:t>) or keyboard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𝐾</m:t>
                              </m:r>
                            </m:oMath>
                          </a14:m>
                          <a:r>
                            <a:rPr lang="en-GB" sz="1600" b="0" dirty="0">
                              <a:solidFill>
                                <a:schemeClr val="dk1"/>
                              </a:solidFill>
                              <a:latin typeface="Nunito Sans"/>
                              <a:ea typeface="Nunito Sans"/>
                              <a:cs typeface="Nunito Sans"/>
                              <a:sym typeface="Nunito Sans"/>
                            </a:rPr>
                            <a:t>). By completing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the Venn diagram, determine how many</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musicians could play the guitar.</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A55F91C-B18C-D31F-E8DC-37337DAAF803}"/>
                  </a:ext>
                </a:extLst>
              </p:cNvPr>
              <p:cNvGraphicFramePr/>
              <p:nvPr>
                <p:extLst>
                  <p:ext uri="{D42A27DB-BD31-4B8C-83A1-F6EECF244321}">
                    <p14:modId xmlns:p14="http://schemas.microsoft.com/office/powerpoint/2010/main" val="4230572501"/>
                  </p:ext>
                </p:extLst>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20 musicians were asked if they could play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guitar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𝐺</m:t>
                              </m:r>
                            </m:oMath>
                          </a14:m>
                          <a:r>
                            <a:rPr lang="en-GB" sz="1600" b="0" dirty="0">
                              <a:solidFill>
                                <a:schemeClr val="dk1"/>
                              </a:solidFill>
                              <a:latin typeface="Nunito Sans"/>
                              <a:ea typeface="Nunito Sans"/>
                              <a:cs typeface="Nunito Sans"/>
                              <a:sym typeface="Nunito Sans"/>
                            </a:rPr>
                            <a:t>) or keyboard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𝐾</m:t>
                              </m:r>
                            </m:oMath>
                          </a14:m>
                          <a:r>
                            <a:rPr lang="en-GB" sz="1600" b="0" dirty="0">
                              <a:solidFill>
                                <a:schemeClr val="dk1"/>
                              </a:solidFill>
                              <a:latin typeface="Nunito Sans"/>
                              <a:ea typeface="Nunito Sans"/>
                              <a:cs typeface="Nunito Sans"/>
                              <a:sym typeface="Nunito Sans"/>
                            </a:rPr>
                            <a:t>). By completing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the Venn diagram, determine how many</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musicians could play the guitar.</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g24ec9b58d34_0_16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D5AB4223-7AA3-6344-A04E-4B77BBE4C3F2}"/>
              </a:ext>
            </a:extLst>
          </p:cNvPr>
          <p:cNvPicPr>
            <a:picLocks noChangeAspect="1"/>
          </p:cNvPicPr>
          <p:nvPr/>
        </p:nvPicPr>
        <p:blipFill>
          <a:blip r:embed="rId3"/>
          <a:stretch>
            <a:fillRect/>
          </a:stretch>
        </p:blipFill>
        <p:spPr>
          <a:xfrm>
            <a:off x="737645" y="2714600"/>
            <a:ext cx="3167807" cy="20508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C63274C7-A53D-0DDB-A896-291A9882586A}"/>
                  </a:ext>
                </a:extLst>
              </p:cNvPr>
              <p:cNvGraphicFramePr/>
              <p:nvPr>
                <p:extLst>
                  <p:ext uri="{D42A27DB-BD31-4B8C-83A1-F6EECF244321}">
                    <p14:modId xmlns:p14="http://schemas.microsoft.com/office/powerpoint/2010/main" val="407865439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tx1"/>
                                      </a:solidFill>
                                      <a:latin typeface="Cambria Math" panose="02040503050406030204" pitchFamily="18" charset="0"/>
                                      <a:ea typeface="Nunito Sans"/>
                                      <a:cs typeface="Nunito Sans"/>
                                      <a:sym typeface="Nunito Sans"/>
                                    </a:rPr>
                                    <m:t>10</m:t>
                                  </m:r>
                                </m:den>
                              </m:f>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used the intersection instead of the union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gave the probability of not owning a cat or dog</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num>
                                <m:den>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tx1"/>
                                      </a:solidFill>
                                      <a:latin typeface="Cambria Math" panose="02040503050406030204" pitchFamily="18" charset="0"/>
                                      <a:ea typeface="Nunito Sans"/>
                                      <a:cs typeface="Nunito Sans"/>
                                      <a:sym typeface="Nunito Sans"/>
                                    </a:rPr>
                                    <m:t>17</m:t>
                                  </m:r>
                                </m:num>
                                <m:den>
                                  <m:r>
                                    <a:rPr lang="en-GB" sz="1600" b="0" i="1" u="none" strike="noStrike" cap="none" smtClean="0">
                                      <a:solidFill>
                                        <a:schemeClr val="tx1"/>
                                      </a:solidFill>
                                      <a:latin typeface="Cambria Math" panose="02040503050406030204" pitchFamily="18" charset="0"/>
                                      <a:ea typeface="Nunito Sans"/>
                                      <a:cs typeface="Nunito Sans"/>
                                      <a:sym typeface="Nunito Sans"/>
                                    </a:rPr>
                                    <m:t>20</m:t>
                                  </m:r>
                                </m:den>
                              </m:f>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counted the value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4</m:t>
                              </m:r>
                            </m:oMath>
                          </a14:m>
                          <a:r>
                            <a:rPr lang="en-US" sz="1400" u="none" strike="noStrike" cap="none" dirty="0">
                              <a:solidFill>
                                <a:schemeClr val="tx1"/>
                              </a:solidFill>
                              <a:latin typeface="Nunito Sans"/>
                              <a:ea typeface="Nunito Sans"/>
                              <a:cs typeface="Nunito Sans"/>
                              <a:sym typeface="Nunito Sans"/>
                            </a:rPr>
                            <a:t>) of the intersection</a:t>
                          </a:r>
                          <a:r>
                            <a:rPr lang="en-US" sz="1400" u="none" strike="noStrike" cap="none" baseline="0" dirty="0">
                              <a:solidFill>
                                <a:schemeClr val="tx1"/>
                              </a:solidFill>
                              <a:latin typeface="Nunito Sans"/>
                              <a:ea typeface="Nunito Sans"/>
                              <a:cs typeface="Nunito Sans"/>
                              <a:sym typeface="Nunito Sans"/>
                            </a:rPr>
                            <a:t> twice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C63274C7-A53D-0DDB-A896-291A9882586A}"/>
                  </a:ext>
                </a:extLst>
              </p:cNvPr>
              <p:cNvGraphicFramePr/>
              <p:nvPr>
                <p:extLst>
                  <p:ext uri="{D42A27DB-BD31-4B8C-83A1-F6EECF244321}">
                    <p14:modId xmlns:p14="http://schemas.microsoft.com/office/powerpoint/2010/main" val="407865439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tx1"/>
                                      </a:solidFill>
                                      <a:latin typeface="Cambria Math" panose="02040503050406030204" pitchFamily="18" charset="0"/>
                                      <a:ea typeface="Nunito Sans"/>
                                      <a:cs typeface="Nunito Sans"/>
                                      <a:sym typeface="Nunito Sans"/>
                                    </a:rPr>
                                    <m:t>10</m:t>
                                  </m:r>
                                </m:den>
                              </m:f>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used the intersection instead of the union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gave the probability of not owning a cat or dog</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num>
                                <m:den>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tx1"/>
                                      </a:solidFill>
                                      <a:latin typeface="Cambria Math" panose="02040503050406030204" pitchFamily="18" charset="0"/>
                                      <a:ea typeface="Nunito Sans"/>
                                      <a:cs typeface="Nunito Sans"/>
                                      <a:sym typeface="Nunito Sans"/>
                                    </a:rPr>
                                    <m:t>17</m:t>
                                  </m:r>
                                </m:num>
                                <m:den>
                                  <m:r>
                                    <a:rPr lang="en-GB" sz="1600" b="0" i="1" u="none" strike="noStrike" cap="none" smtClean="0">
                                      <a:solidFill>
                                        <a:schemeClr val="tx1"/>
                                      </a:solidFill>
                                      <a:latin typeface="Cambria Math" panose="02040503050406030204" pitchFamily="18" charset="0"/>
                                      <a:ea typeface="Nunito Sans"/>
                                      <a:cs typeface="Nunito Sans"/>
                                      <a:sym typeface="Nunito Sans"/>
                                    </a:rPr>
                                    <m:t>20</m:t>
                                  </m:r>
                                </m:den>
                              </m:f>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counted the value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4</m:t>
                              </m:r>
                            </m:oMath>
                          </a14:m>
                          <a:r>
                            <a:rPr lang="en-US" sz="1400" u="none" strike="noStrike" cap="none" dirty="0">
                              <a:solidFill>
                                <a:schemeClr val="tx1"/>
                              </a:solidFill>
                              <a:latin typeface="Nunito Sans"/>
                              <a:ea typeface="Nunito Sans"/>
                              <a:cs typeface="Nunito Sans"/>
                              <a:sym typeface="Nunito Sans"/>
                            </a:rPr>
                            <a:t>) of the intersection</a:t>
                          </a:r>
                          <a:r>
                            <a:rPr lang="en-US" sz="1400" u="none" strike="noStrike" cap="none" baseline="0" dirty="0">
                              <a:solidFill>
                                <a:schemeClr val="tx1"/>
                              </a:solidFill>
                              <a:latin typeface="Nunito Sans"/>
                              <a:ea typeface="Nunito Sans"/>
                              <a:cs typeface="Nunito Sans"/>
                              <a:sym typeface="Nunito Sans"/>
                            </a:rPr>
                            <a:t> twice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6DF446C-6E37-5B98-E491-925BAF765299}"/>
              </a:ext>
            </a:extLst>
          </p:cNvPr>
          <p:cNvGraphicFramePr/>
          <p:nvPr>
            <p:extLst>
              <p:ext uri="{D42A27DB-BD31-4B8C-83A1-F6EECF244321}">
                <p14:modId xmlns:p14="http://schemas.microsoft.com/office/powerpoint/2010/main" val="601955695"/>
              </p:ext>
            </p:extLst>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The Venn diagram shows how many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members of a youth group own pets. If a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member of the youth group is chosen at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random, what is the probability that they</a:t>
                      </a:r>
                    </a:p>
                    <a:p>
                      <a:pPr marL="0" marR="0" lvl="0" indent="0" algn="l" rtl="0">
                        <a:lnSpc>
                          <a:spcPct val="150000"/>
                        </a:lnSpc>
                        <a:spcBef>
                          <a:spcPts val="0"/>
                        </a:spcBef>
                        <a:spcAft>
                          <a:spcPts val="0"/>
                        </a:spcAft>
                        <a:buNone/>
                      </a:pPr>
                      <a:r>
                        <a:rPr lang="en-GB" sz="1600" b="0" u="none" strike="noStrike" cap="none" baseline="0" dirty="0">
                          <a:solidFill>
                            <a:schemeClr val="dk1"/>
                          </a:solidFill>
                          <a:latin typeface="Nunito Sans"/>
                          <a:ea typeface="Times New Roman"/>
                          <a:cs typeface="Times New Roman"/>
                          <a:sym typeface="Nunito Sans"/>
                        </a:rPr>
                        <a:t>     own a cat or a dog</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g24ec9b58d34_0_1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7" name="Picture 6">
            <a:extLst>
              <a:ext uri="{FF2B5EF4-FFF2-40B4-BE49-F238E27FC236}">
                <a16:creationId xmlns:a16="http://schemas.microsoft.com/office/drawing/2014/main" id="{A07CB173-F17D-BF43-A0B9-FE90038A476B}"/>
              </a:ext>
            </a:extLst>
          </p:cNvPr>
          <p:cNvPicPr>
            <a:picLocks noChangeAspect="1"/>
          </p:cNvPicPr>
          <p:nvPr/>
        </p:nvPicPr>
        <p:blipFill>
          <a:blip r:embed="rId3"/>
          <a:stretch>
            <a:fillRect/>
          </a:stretch>
        </p:blipFill>
        <p:spPr>
          <a:xfrm>
            <a:off x="601429" y="2132939"/>
            <a:ext cx="3437184" cy="222519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D8472C7-AD14-5EEE-2CEB-159E8CF4AEAD}"/>
                  </a:ext>
                </a:extLst>
              </p:cNvPr>
              <p:cNvGraphicFramePr/>
              <p:nvPr>
                <p:extLst>
                  <p:ext uri="{D42A27DB-BD31-4B8C-83A1-F6EECF244321}">
                    <p14:modId xmlns:p14="http://schemas.microsoft.com/office/powerpoint/2010/main" val="170088305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𝐴</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did not test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252</m:t>
                              </m:r>
                            </m:oMath>
                          </a14:m>
                          <a:r>
                            <a:rPr lang="en-US" sz="1400" u="none" strike="noStrike" cap="none" dirty="0">
                              <a:solidFill>
                                <a:schemeClr val="tx1"/>
                              </a:solidFill>
                              <a:latin typeface="Nunito Sans"/>
                              <a:ea typeface="Nunito Sans"/>
                              <a:cs typeface="Nunito Sans"/>
                              <a:sym typeface="Nunito Sans"/>
                            </a:rPr>
                            <a:t> for divisibility by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7</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𝐵</m:t>
                              </m:r>
                            </m:oMath>
                          </a14:m>
                          <a:endParaRPr lang="en-GB" sz="1600" b="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𝐶</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did not test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252</m:t>
                              </m:r>
                            </m:oMath>
                          </a14:m>
                          <a:r>
                            <a:rPr lang="en-US" sz="1400" u="none" strike="noStrike" cap="none" dirty="0">
                              <a:solidFill>
                                <a:schemeClr val="tx1"/>
                              </a:solidFill>
                              <a:latin typeface="Nunito" pitchFamily="2" charset="0"/>
                              <a:ea typeface="Times New Roman"/>
                              <a:cs typeface="Times New Roman"/>
                              <a:sym typeface="Times New Roman"/>
                            </a:rPr>
                            <a:t> for divisibility</a:t>
                          </a:r>
                          <a:r>
                            <a:rPr lang="en-US" sz="1400" u="none" strike="noStrike" cap="none" baseline="0" dirty="0">
                              <a:solidFill>
                                <a:schemeClr val="tx1"/>
                              </a:solidFill>
                              <a:latin typeface="Nunito" pitchFamily="2" charset="0"/>
                              <a:ea typeface="Times New Roman"/>
                              <a:cs typeface="Times New Roman"/>
                              <a:sym typeface="Times New Roman"/>
                            </a:rPr>
                            <a:t> by </a:t>
                          </a:r>
                          <a14:m>
                            <m:oMath xmlns:m="http://schemas.openxmlformats.org/officeDocument/2006/math">
                              <m: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t>3</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𝐷</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misunderstood the subsets contained multiples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3</m:t>
                              </m:r>
                            </m:oMath>
                          </a14:m>
                          <a:r>
                            <a:rPr lang="en-GB" sz="1400" u="none" strike="noStrike" cap="none" dirty="0">
                              <a:solidFill>
                                <a:schemeClr val="tx1"/>
                              </a:solidFill>
                              <a:latin typeface="Nunito Sans"/>
                              <a:ea typeface="Nunito Sans"/>
                              <a:cs typeface="Nunito Sans"/>
                              <a:sym typeface="Nunito Sans"/>
                            </a:rPr>
                            <a:t> or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7</m:t>
                              </m:r>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D8472C7-AD14-5EEE-2CEB-159E8CF4AEAD}"/>
                  </a:ext>
                </a:extLst>
              </p:cNvPr>
              <p:cNvGraphicFramePr/>
              <p:nvPr>
                <p:extLst>
                  <p:ext uri="{D42A27DB-BD31-4B8C-83A1-F6EECF244321}">
                    <p14:modId xmlns:p14="http://schemas.microsoft.com/office/powerpoint/2010/main" val="170088305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𝐴</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 did not test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252</m:t>
                              </m:r>
                            </m:oMath>
                          </a14:m>
                          <a:r>
                            <a:rPr lang="en-US" sz="1400" u="none" strike="noStrike" cap="none" dirty="0">
                              <a:solidFill>
                                <a:schemeClr val="tx1"/>
                              </a:solidFill>
                              <a:latin typeface="Nunito Sans"/>
                              <a:ea typeface="Nunito Sans"/>
                              <a:cs typeface="Nunito Sans"/>
                              <a:sym typeface="Nunito Sans"/>
                            </a:rPr>
                            <a:t> for divisibility by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7</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𝐵</m:t>
                              </m:r>
                            </m:oMath>
                          </a14:m>
                          <a:endParaRPr lang="en-GB" sz="1600" b="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𝐶</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did not test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252</m:t>
                              </m:r>
                            </m:oMath>
                          </a14:m>
                          <a:r>
                            <a:rPr lang="en-US" sz="1400" u="none" strike="noStrike" cap="none" dirty="0">
                              <a:solidFill>
                                <a:schemeClr val="tx1"/>
                              </a:solidFill>
                              <a:latin typeface="Nunito" pitchFamily="2" charset="0"/>
                              <a:ea typeface="Times New Roman"/>
                              <a:cs typeface="Times New Roman"/>
                              <a:sym typeface="Times New Roman"/>
                            </a:rPr>
                            <a:t> for divisibility</a:t>
                          </a:r>
                          <a:r>
                            <a:rPr lang="en-US" sz="1400" u="none" strike="noStrike" cap="none" baseline="0" dirty="0">
                              <a:solidFill>
                                <a:schemeClr val="tx1"/>
                              </a:solidFill>
                              <a:latin typeface="Nunito" pitchFamily="2" charset="0"/>
                              <a:ea typeface="Times New Roman"/>
                              <a:cs typeface="Times New Roman"/>
                              <a:sym typeface="Times New Roman"/>
                            </a:rPr>
                            <a:t> by </a:t>
                          </a:r>
                          <a14:m xmlns:a14="http://schemas.microsoft.com/office/drawing/2010/main">
                            <m:oMath xmlns:m="http://schemas.openxmlformats.org/officeDocument/2006/math">
                              <m: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t>3</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𝐷</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misunderstood the subsets contained multiples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3</m:t>
                              </m:r>
                            </m:oMath>
                          </a14:m>
                          <a:r>
                            <a:rPr lang="en-GB" sz="1400" u="none" strike="noStrike" cap="none" dirty="0">
                              <a:solidFill>
                                <a:schemeClr val="tx1"/>
                              </a:solidFill>
                              <a:latin typeface="Nunito Sans"/>
                              <a:ea typeface="Nunito Sans"/>
                              <a:cs typeface="Nunito Sans"/>
                              <a:sym typeface="Nunito Sans"/>
                            </a:rPr>
                            <a:t> or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7</m:t>
                              </m:r>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8233C34-040A-5C66-6CF0-4EAEAE3498D3}"/>
                  </a:ext>
                </a:extLst>
              </p:cNvPr>
              <p:cNvGraphicFramePr/>
              <p:nvPr>
                <p:extLst>
                  <p:ext uri="{D42A27DB-BD31-4B8C-83A1-F6EECF244321}">
                    <p14:modId xmlns:p14="http://schemas.microsoft.com/office/powerpoint/2010/main" val="2862250465"/>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In this Venn diagram,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oMath>
                          </a14:m>
                          <a:r>
                            <a:rPr lang="en-GB" sz="1600" b="0" dirty="0">
                              <a:solidFill>
                                <a:schemeClr val="dk1"/>
                              </a:solidFill>
                              <a:latin typeface="Nunito Sans"/>
                              <a:ea typeface="Nunito Sans"/>
                              <a:cs typeface="Nunito Sans"/>
                              <a:sym typeface="Nunito Sans"/>
                            </a:rPr>
                            <a:t> is the set of positive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integers. Which region should the number</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252</m:t>
                              </m:r>
                            </m:oMath>
                          </a14:m>
                          <a:r>
                            <a:rPr lang="en-GB" sz="1600" b="0" dirty="0">
                              <a:solidFill>
                                <a:schemeClr val="dk1"/>
                              </a:solidFill>
                              <a:latin typeface="Nunito Sans"/>
                              <a:ea typeface="Nunito Sans"/>
                              <a:cs typeface="Nunito Sans"/>
                              <a:sym typeface="Nunito Sans"/>
                            </a:rPr>
                            <a:t> be placed?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8233C34-040A-5C66-6CF0-4EAEAE3498D3}"/>
                  </a:ext>
                </a:extLst>
              </p:cNvPr>
              <p:cNvGraphicFramePr/>
              <p:nvPr>
                <p:extLst>
                  <p:ext uri="{D42A27DB-BD31-4B8C-83A1-F6EECF244321}">
                    <p14:modId xmlns:p14="http://schemas.microsoft.com/office/powerpoint/2010/main" val="2862250465"/>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In this Venn diagram,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oMath>
                          </a14:m>
                          <a:r>
                            <a:rPr lang="en-GB" sz="1600" b="0" dirty="0">
                              <a:solidFill>
                                <a:schemeClr val="dk1"/>
                              </a:solidFill>
                              <a:latin typeface="Nunito Sans"/>
                              <a:ea typeface="Nunito Sans"/>
                              <a:cs typeface="Nunito Sans"/>
                              <a:sym typeface="Nunito Sans"/>
                            </a:rPr>
                            <a:t> is the set of positive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integers. Which region should the number</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252</m:t>
                              </m:r>
                            </m:oMath>
                          </a14:m>
                          <a:r>
                            <a:rPr lang="en-GB" sz="1600" b="0" dirty="0">
                              <a:solidFill>
                                <a:schemeClr val="dk1"/>
                              </a:solidFill>
                              <a:latin typeface="Nunito Sans"/>
                              <a:ea typeface="Nunito Sans"/>
                              <a:cs typeface="Nunito Sans"/>
                              <a:sym typeface="Nunito Sans"/>
                            </a:rPr>
                            <a:t> be placed?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4ec9b58d34_0_19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DA0A032-46BC-8541-86DF-0F2CC4480564}"/>
              </a:ext>
            </a:extLst>
          </p:cNvPr>
          <p:cNvPicPr>
            <a:picLocks noChangeAspect="1"/>
          </p:cNvPicPr>
          <p:nvPr/>
        </p:nvPicPr>
        <p:blipFill>
          <a:blip r:embed="rId3"/>
          <a:stretch>
            <a:fillRect/>
          </a:stretch>
        </p:blipFill>
        <p:spPr>
          <a:xfrm>
            <a:off x="539315" y="1772968"/>
            <a:ext cx="3571131" cy="231190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751A372-2884-F41A-72D9-F2E0B3139FFF}"/>
                  </a:ext>
                </a:extLst>
              </p:cNvPr>
              <p:cNvGraphicFramePr/>
              <p:nvPr>
                <p:extLst>
                  <p:ext uri="{D42A27DB-BD31-4B8C-83A1-F6EECF244321}">
                    <p14:modId xmlns:p14="http://schemas.microsoft.com/office/powerpoint/2010/main" val="7390360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={1, 3, 4, 5, 7, 9}</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a:t>
                          </a:r>
                          <a:r>
                            <a:rPr lang="en-GB" sz="1400" u="none" strike="noStrike" cap="none" dirty="0">
                              <a:solidFill>
                                <a:schemeClr val="tx1"/>
                              </a:solidFill>
                              <a:latin typeface="Nunito Sans"/>
                              <a:ea typeface="Nunito Sans"/>
                              <a:cs typeface="Nunito Sans"/>
                              <a:sym typeface="Nunito Sans"/>
                            </a:rPr>
                            <a:t> stated the elements in the union of the subsets odd, and square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 </a:t>
                          </a:r>
                          <a14:m>
                            <m:oMath xmlns:m="http://schemas.openxmlformats.org/officeDocument/2006/math">
                              <m:r>
                                <a:rPr lang="en-GB" sz="1600" b="0" i="1" dirty="0" smtClean="0">
                                  <a:solidFill>
                                    <a:srgbClr val="00BC89"/>
                                  </a:solidFill>
                                  <a:latin typeface="Cambria Math" panose="02040503050406030204" pitchFamily="18" charset="0"/>
                                  <a:ea typeface="Times New Roman"/>
                                  <a:cs typeface="Times New Roman"/>
                                  <a:sym typeface="Times New Roman"/>
                                </a:rPr>
                                <m:t>𝜉</m:t>
                              </m:r>
                              <m:r>
                                <a:rPr lang="en-GB" sz="1600" b="0" i="1" dirty="0" smtClean="0">
                                  <a:solidFill>
                                    <a:srgbClr val="00BC89"/>
                                  </a:solidFill>
                                  <a:latin typeface="Cambria Math" panose="02040503050406030204" pitchFamily="18" charset="0"/>
                                  <a:ea typeface="Times New Roman"/>
                                  <a:cs typeface="Times New Roman"/>
                                  <a:sym typeface="Times New Roman"/>
                                </a:rPr>
                                <m:t>={1, 2, 3, 4, 5, 6, </m:t>
                              </m:r>
                            </m:oMath>
                          </a14:m>
                          <a:endParaRPr lang="en-GB" sz="1600" b="0"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600" b="0" u="none" strike="noStrike" cap="none" dirty="0">
                              <a:solidFill>
                                <a:srgbClr val="00BC89"/>
                              </a:solidFill>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7, 8, 9, 10}</m:t>
                              </m:r>
                            </m:oMath>
                          </a14:m>
                          <a:r>
                            <a:rPr lang="en-GB" sz="1600" b="0" u="none" strike="noStrike" cap="none" dirty="0">
                              <a:solidFill>
                                <a:srgbClr val="00BC89"/>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={2, 6, 8, 10}</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stated the elements that are not odd, or square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400" b="0" i="1" dirty="0" smtClean="0">
                                  <a:solidFill>
                                    <a:schemeClr val="tx1"/>
                                  </a:solidFill>
                                  <a:latin typeface="Cambria Math" panose="02040503050406030204" pitchFamily="18" charset="0"/>
                                  <a:ea typeface="Times New Roman"/>
                                  <a:cs typeface="Times New Roman"/>
                                  <a:sym typeface="Times New Roman"/>
                                </a:rPr>
                                <m:t>𝜉</m:t>
                              </m:r>
                              <m:r>
                                <a:rPr lang="en-GB" sz="1400" b="0" i="1" dirty="0" smtClean="0">
                                  <a:solidFill>
                                    <a:schemeClr val="tx1"/>
                                  </a:solidFill>
                                  <a:latin typeface="Cambria Math" panose="02040503050406030204" pitchFamily="18" charset="0"/>
                                  <a:ea typeface="Times New Roman"/>
                                  <a:cs typeface="Times New Roman"/>
                                  <a:sym typeface="Times New Roman"/>
                                </a:rPr>
                                <m:t>={</m:t>
                              </m:r>
                              <m:r>
                                <a:rPr lang="en-GB" sz="1400" b="0" i="1" dirty="0" smtClean="0">
                                  <a:solidFill>
                                    <a:schemeClr val="tx1"/>
                                  </a:solidFill>
                                  <a:latin typeface="Cambria Math" panose="02040503050406030204" pitchFamily="18" charset="0"/>
                                  <a:ea typeface="Times New Roman"/>
                                  <a:cs typeface="Times New Roman"/>
                                  <a:sym typeface="Times New Roman"/>
                                </a:rPr>
                                <m:t>𝑥</m:t>
                              </m:r>
                              <m:r>
                                <a:rPr lang="en-GB" sz="1400" b="0" i="1" dirty="0" smtClean="0">
                                  <a:solidFill>
                                    <a:schemeClr val="tx1"/>
                                  </a:solidFill>
                                  <a:latin typeface="Cambria Math" panose="02040503050406030204" pitchFamily="18" charset="0"/>
                                  <a:ea typeface="Times New Roman"/>
                                  <a:cs typeface="Times New Roman"/>
                                  <a:sym typeface="Times New Roman"/>
                                </a:rPr>
                                <m:t>:0&lt;</m:t>
                              </m:r>
                              <m:r>
                                <a:rPr lang="en-GB" sz="1400" b="0" i="1" dirty="0" smtClean="0">
                                  <a:solidFill>
                                    <a:schemeClr val="tx1"/>
                                  </a:solidFill>
                                  <a:latin typeface="Cambria Math" panose="02040503050406030204" pitchFamily="18" charset="0"/>
                                  <a:ea typeface="Times New Roman"/>
                                  <a:cs typeface="Times New Roman"/>
                                  <a:sym typeface="Times New Roman"/>
                                </a:rPr>
                                <m:t>𝑥</m:t>
                              </m:r>
                              <m:r>
                                <a:rPr lang="en-GB" sz="1400" b="0" i="1" dirty="0" smtClean="0">
                                  <a:solidFill>
                                    <a:schemeClr val="tx1"/>
                                  </a:solidFill>
                                  <a:latin typeface="Cambria Math" panose="02040503050406030204" pitchFamily="18" charset="0"/>
                                  <a:ea typeface="Times New Roman"/>
                                  <a:cs typeface="Times New Roman"/>
                                  <a:sym typeface="Times New Roman"/>
                                </a:rPr>
                                <m:t>&lt;10}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include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m:t>
                              </m:r>
                            </m:oMath>
                          </a14:m>
                          <a:r>
                            <a:rPr lang="en-GB" sz="1400" u="none" strike="noStrike" cap="none" dirty="0">
                              <a:solidFill>
                                <a:schemeClr val="tx1"/>
                              </a:solidFill>
                              <a:latin typeface="Nunito Sans"/>
                              <a:ea typeface="Nunito Sans"/>
                              <a:cs typeface="Nunito Sans"/>
                              <a:sym typeface="Nunito Sans"/>
                            </a:rPr>
                            <a:t> within the set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ea typeface="Nunito Sans"/>
                              <a:cs typeface="Nunito Sans"/>
                              <a:sym typeface="Nunito Sans"/>
                            </a:rPr>
                            <a:t>(</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0</m:t>
                              </m:r>
                              <m:r>
                                <a:rPr lang="en-GB" sz="1400" b="0" i="1" dirty="0" smtClean="0">
                                  <a:solidFill>
                                    <a:schemeClr val="dk1"/>
                                  </a:solidFill>
                                  <a:latin typeface="Cambria Math" panose="02040503050406030204" pitchFamily="18" charset="0"/>
                                  <a:ea typeface="Nunito Sans"/>
                                  <a:cs typeface="Nunito Sans"/>
                                  <a:sym typeface="Nunito Sans"/>
                                </a:rPr>
                                <m:t>&lt;</m:t>
                              </m:r>
                              <m:r>
                                <a:rPr lang="en-GB" sz="1400" i="1" dirty="0" smtClean="0">
                                  <a:solidFill>
                                    <a:schemeClr val="dk1"/>
                                  </a:solidFill>
                                  <a:latin typeface="Cambria Math" panose="02040503050406030204" pitchFamily="18" charset="0"/>
                                  <a:ea typeface="Times New Roman"/>
                                  <a:cs typeface="Times New Roman"/>
                                  <a:sym typeface="Times New Roman"/>
                                </a:rPr>
                                <m:t>𝑥</m:t>
                              </m:r>
                              <m:r>
                                <a:rPr lang="en-GB" sz="1400" b="0" i="1" dirty="0" smtClean="0">
                                  <a:solidFill>
                                    <a:schemeClr val="dk1"/>
                                  </a:solidFill>
                                  <a:latin typeface="Cambria Math" panose="02040503050406030204" pitchFamily="18" charset="0"/>
                                  <a:ea typeface="Nunito Sans"/>
                                  <a:cs typeface="Nunito Sans"/>
                                  <a:sym typeface="Nunito Sans"/>
                                </a:rPr>
                                <m:t>≤</m:t>
                              </m:r>
                              <m:r>
                                <a:rPr lang="en-GB" sz="1400" i="1" dirty="0" smtClean="0">
                                  <a:solidFill>
                                    <a:schemeClr val="dk1"/>
                                  </a:solidFill>
                                  <a:latin typeface="Cambria Math" panose="02040503050406030204" pitchFamily="18" charset="0"/>
                                  <a:ea typeface="Nunito Sans"/>
                                  <a:cs typeface="Nunito Sans"/>
                                  <a:sym typeface="Nunito Sans"/>
                                </a:rPr>
                                <m:t>10</m:t>
                              </m:r>
                            </m:oMath>
                          </a14:m>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751A372-2884-F41A-72D9-F2E0B3139FFF}"/>
                  </a:ext>
                </a:extLst>
              </p:cNvPr>
              <p:cNvGraphicFramePr/>
              <p:nvPr>
                <p:extLst>
                  <p:ext uri="{D42A27DB-BD31-4B8C-83A1-F6EECF244321}">
                    <p14:modId xmlns:p14="http://schemas.microsoft.com/office/powerpoint/2010/main" val="7390360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={1, 3, 4, 5, 7, 9}</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Student</a:t>
                          </a:r>
                          <a:r>
                            <a:rPr lang="en-GB" sz="1400" u="none" strike="noStrike" cap="none" dirty="0">
                              <a:solidFill>
                                <a:schemeClr val="tx1"/>
                              </a:solidFill>
                              <a:latin typeface="Nunito Sans"/>
                              <a:ea typeface="Nunito Sans"/>
                              <a:cs typeface="Nunito Sans"/>
                              <a:sym typeface="Nunito Sans"/>
                            </a:rPr>
                            <a:t> stated the elements in the union of the subsets odd, and square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Times New Roman"/>
                                  <a:cs typeface="Times New Roman"/>
                                  <a:sym typeface="Times New Roman"/>
                                </a:rPr>
                                <m:t>𝜉</m:t>
                              </m:r>
                              <m:r>
                                <a:rPr lang="en-GB" sz="1600" b="0" i="1" dirty="0" smtClean="0">
                                  <a:solidFill>
                                    <a:srgbClr val="00BC89"/>
                                  </a:solidFill>
                                  <a:latin typeface="Cambria Math" panose="02040503050406030204" pitchFamily="18" charset="0"/>
                                  <a:ea typeface="Times New Roman"/>
                                  <a:cs typeface="Times New Roman"/>
                                  <a:sym typeface="Times New Roman"/>
                                </a:rPr>
                                <m:t>={1, 2, 3, 4, 5, 6, </m:t>
                              </m:r>
                            </m:oMath>
                          </a14:m>
                          <a:endParaRPr lang="en-GB" sz="1600" b="0"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600" b="0" u="none" strike="noStrike" cap="none" dirty="0">
                              <a:solidFill>
                                <a:srgbClr val="00BC89"/>
                              </a:solidFill>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7, 8, 9, 10}</m:t>
                              </m:r>
                            </m:oMath>
                          </a14:m>
                          <a:r>
                            <a:rPr lang="en-GB" sz="1600" b="0" u="none" strike="noStrike" cap="none" dirty="0">
                              <a:solidFill>
                                <a:srgbClr val="00BC89"/>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pitchFamily="2" charset="0"/>
                              <a:ea typeface="Times New Roman"/>
                              <a:cs typeface="Times New Roman"/>
                              <a:sym typeface="Times New Roman"/>
                            </a:rPr>
                            <a:t>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𝜉</m:t>
                              </m:r>
                              <m:r>
                                <a:rPr lang="en-GB" sz="1600" b="0" i="1" dirty="0" smtClean="0">
                                  <a:solidFill>
                                    <a:schemeClr val="tx1"/>
                                  </a:solidFill>
                                  <a:latin typeface="Cambria Math" panose="02040503050406030204" pitchFamily="18" charset="0"/>
                                  <a:ea typeface="Times New Roman"/>
                                  <a:cs typeface="Times New Roman"/>
                                  <a:sym typeface="Times New Roman"/>
                                </a:rPr>
                                <m:t>={2, 6, 8, 10}</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stated the elements that are not odd, or square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400" b="0" i="1" dirty="0" smtClean="0">
                                  <a:solidFill>
                                    <a:schemeClr val="tx1"/>
                                  </a:solidFill>
                                  <a:latin typeface="Cambria Math" panose="02040503050406030204" pitchFamily="18" charset="0"/>
                                  <a:ea typeface="Times New Roman"/>
                                  <a:cs typeface="Times New Roman"/>
                                  <a:sym typeface="Times New Roman"/>
                                </a:rPr>
                                <m:t>𝜉</m:t>
                              </m:r>
                              <m:r>
                                <a:rPr lang="en-GB" sz="1400" b="0" i="1" dirty="0" smtClean="0">
                                  <a:solidFill>
                                    <a:schemeClr val="tx1"/>
                                  </a:solidFill>
                                  <a:latin typeface="Cambria Math" panose="02040503050406030204" pitchFamily="18" charset="0"/>
                                  <a:ea typeface="Times New Roman"/>
                                  <a:cs typeface="Times New Roman"/>
                                  <a:sym typeface="Times New Roman"/>
                                </a:rPr>
                                <m:t>={</m:t>
                              </m:r>
                              <m:r>
                                <a:rPr lang="en-GB" sz="1400" b="0" i="1" dirty="0" smtClean="0">
                                  <a:solidFill>
                                    <a:schemeClr val="tx1"/>
                                  </a:solidFill>
                                  <a:latin typeface="Cambria Math" panose="02040503050406030204" pitchFamily="18" charset="0"/>
                                  <a:ea typeface="Times New Roman"/>
                                  <a:cs typeface="Times New Roman"/>
                                  <a:sym typeface="Times New Roman"/>
                                </a:rPr>
                                <m:t>𝑥</m:t>
                              </m:r>
                              <m:r>
                                <a:rPr lang="en-GB" sz="1400" b="0" i="1" dirty="0" smtClean="0">
                                  <a:solidFill>
                                    <a:schemeClr val="tx1"/>
                                  </a:solidFill>
                                  <a:latin typeface="Cambria Math" panose="02040503050406030204" pitchFamily="18" charset="0"/>
                                  <a:ea typeface="Times New Roman"/>
                                  <a:cs typeface="Times New Roman"/>
                                  <a:sym typeface="Times New Roman"/>
                                </a:rPr>
                                <m:t>:0&lt;</m:t>
                              </m:r>
                              <m:r>
                                <a:rPr lang="en-GB" sz="1400" b="0" i="1" dirty="0" smtClean="0">
                                  <a:solidFill>
                                    <a:schemeClr val="tx1"/>
                                  </a:solidFill>
                                  <a:latin typeface="Cambria Math" panose="02040503050406030204" pitchFamily="18" charset="0"/>
                                  <a:ea typeface="Times New Roman"/>
                                  <a:cs typeface="Times New Roman"/>
                                  <a:sym typeface="Times New Roman"/>
                                </a:rPr>
                                <m:t>𝑥</m:t>
                              </m:r>
                              <m:r>
                                <a:rPr lang="en-GB" sz="1400" b="0" i="1" dirty="0" smtClean="0">
                                  <a:solidFill>
                                    <a:schemeClr val="tx1"/>
                                  </a:solidFill>
                                  <a:latin typeface="Cambria Math" panose="02040503050406030204" pitchFamily="18" charset="0"/>
                                  <a:ea typeface="Times New Roman"/>
                                  <a:cs typeface="Times New Roman"/>
                                  <a:sym typeface="Times New Roman"/>
                                </a:rPr>
                                <m:t>&lt;10}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include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m:t>
                              </m:r>
                            </m:oMath>
                          </a14:m>
                          <a:r>
                            <a:rPr lang="en-GB" sz="1400" u="none" strike="noStrike" cap="none" dirty="0">
                              <a:solidFill>
                                <a:schemeClr val="tx1"/>
                              </a:solidFill>
                              <a:latin typeface="Nunito Sans"/>
                              <a:ea typeface="Nunito Sans"/>
                              <a:cs typeface="Nunito Sans"/>
                              <a:sym typeface="Nunito Sans"/>
                            </a:rPr>
                            <a:t> within the set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ea typeface="Nunito Sans"/>
                              <a:cs typeface="Nunito Sans"/>
                              <a:sym typeface="Nunito Sans"/>
                            </a:rPr>
                            <a:t>(</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0</m:t>
                              </m:r>
                              <m:r>
                                <a:rPr lang="en-GB" sz="1400" b="0" i="1" dirty="0" smtClean="0">
                                  <a:solidFill>
                                    <a:schemeClr val="dk1"/>
                                  </a:solidFill>
                                  <a:latin typeface="Cambria Math" panose="02040503050406030204" pitchFamily="18" charset="0"/>
                                  <a:ea typeface="Nunito Sans"/>
                                  <a:cs typeface="Nunito Sans"/>
                                  <a:sym typeface="Nunito Sans"/>
                                </a:rPr>
                                <m:t>&lt;</m:t>
                              </m:r>
                              <m:r>
                                <a:rPr lang="en-GB" sz="1400" i="1" dirty="0" smtClean="0">
                                  <a:solidFill>
                                    <a:schemeClr val="dk1"/>
                                  </a:solidFill>
                                  <a:latin typeface="Cambria Math" panose="02040503050406030204" pitchFamily="18" charset="0"/>
                                  <a:ea typeface="Times New Roman"/>
                                  <a:cs typeface="Times New Roman"/>
                                  <a:sym typeface="Times New Roman"/>
                                </a:rPr>
                                <m:t>𝑥</m:t>
                              </m:r>
                              <m:r>
                                <a:rPr lang="en-GB" sz="1400" b="0" i="1" dirty="0" smtClean="0">
                                  <a:solidFill>
                                    <a:schemeClr val="dk1"/>
                                  </a:solidFill>
                                  <a:latin typeface="Cambria Math" panose="02040503050406030204" pitchFamily="18" charset="0"/>
                                  <a:ea typeface="Nunito Sans"/>
                                  <a:cs typeface="Nunito Sans"/>
                                  <a:sym typeface="Nunito Sans"/>
                                </a:rPr>
                                <m:t>≤</m:t>
                              </m:r>
                              <m:r>
                                <a:rPr lang="en-GB" sz="1400" i="1" dirty="0" smtClean="0">
                                  <a:solidFill>
                                    <a:schemeClr val="dk1"/>
                                  </a:solidFill>
                                  <a:latin typeface="Cambria Math" panose="02040503050406030204" pitchFamily="18" charset="0"/>
                                  <a:ea typeface="Nunito Sans"/>
                                  <a:cs typeface="Nunito Sans"/>
                                  <a:sym typeface="Nunito Sans"/>
                                </a:rPr>
                                <m:t>10</m:t>
                              </m:r>
                            </m:oMath>
                          </a14:m>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610B6D2A-5FDA-C8A1-260A-E2497FE3FD2D}"/>
                  </a:ext>
                </a:extLst>
              </p:cNvPr>
              <p:cNvGraphicFramePr/>
              <p:nvPr>
                <p:extLst>
                  <p:ext uri="{D42A27DB-BD31-4B8C-83A1-F6EECF244321}">
                    <p14:modId xmlns:p14="http://schemas.microsoft.com/office/powerpoint/2010/main" val="3998088680"/>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Describe the universal set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610B6D2A-5FDA-C8A1-260A-E2497FE3FD2D}"/>
                  </a:ext>
                </a:extLst>
              </p:cNvPr>
              <p:cNvGraphicFramePr/>
              <p:nvPr>
                <p:extLst>
                  <p:ext uri="{D42A27DB-BD31-4B8C-83A1-F6EECF244321}">
                    <p14:modId xmlns:p14="http://schemas.microsoft.com/office/powerpoint/2010/main" val="3998088680"/>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Describe the universal set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g24ec9b58d34_0_19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3FB692E7-726C-4F44-B8A9-96F1C90532B2}"/>
              </a:ext>
            </a:extLst>
          </p:cNvPr>
          <p:cNvPicPr>
            <a:picLocks noChangeAspect="1"/>
          </p:cNvPicPr>
          <p:nvPr/>
        </p:nvPicPr>
        <p:blipFill>
          <a:blip r:embed="rId3"/>
          <a:stretch>
            <a:fillRect/>
          </a:stretch>
        </p:blipFill>
        <p:spPr>
          <a:xfrm>
            <a:off x="905600" y="2695934"/>
            <a:ext cx="3096000" cy="2004313"/>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FF0D4B5-54D4-B6B6-A67B-85A93F9B3DC0}"/>
                  </a:ext>
                </a:extLst>
              </p:cNvPr>
              <p:cNvGraphicFramePr/>
              <p:nvPr>
                <p:extLst>
                  <p:ext uri="{D42A27DB-BD31-4B8C-83A1-F6EECF244321}">
                    <p14:modId xmlns:p14="http://schemas.microsoft.com/office/powerpoint/2010/main" val="212960179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A) </a:t>
                          </a:r>
                          <a14:m>
                            <m:oMath xmlns:m="http://schemas.openxmlformats.org/officeDocument/2006/math">
                              <m:f>
                                <m:fPr>
                                  <m:ctrlPr>
                                    <a:rPr lang="en-GB" sz="1600" b="0" i="1" dirty="0" smtClean="0">
                                      <a:solidFill>
                                        <a:srgbClr val="00BC89"/>
                                      </a:solidFill>
                                      <a:latin typeface="Cambria Math" panose="02040503050406030204" pitchFamily="18" charset="0"/>
                                      <a:ea typeface="Times New Roman"/>
                                      <a:cs typeface="Times New Roman"/>
                                      <a:sym typeface="Times New Roman"/>
                                    </a:rPr>
                                  </m:ctrlPr>
                                </m:fPr>
                                <m:num>
                                  <m:r>
                                    <a:rPr lang="en-GB" sz="1600" b="0" i="1" dirty="0" smtClean="0">
                                      <a:solidFill>
                                        <a:srgbClr val="00BC89"/>
                                      </a:solidFill>
                                      <a:latin typeface="Cambria Math" panose="02040503050406030204" pitchFamily="18" charset="0"/>
                                      <a:ea typeface="Times New Roman"/>
                                      <a:cs typeface="Times New Roman"/>
                                      <a:sym typeface="Times New Roman"/>
                                    </a:rPr>
                                    <m:t>11</m:t>
                                  </m:r>
                                </m:num>
                                <m:den>
                                  <m:r>
                                    <a:rPr lang="en-GB" sz="1600" b="0" i="1" dirty="0" smtClean="0">
                                      <a:solidFill>
                                        <a:srgbClr val="00BC89"/>
                                      </a:solidFill>
                                      <a:latin typeface="Cambria Math" panose="02040503050406030204" pitchFamily="18" charset="0"/>
                                      <a:ea typeface="Times New Roman"/>
                                      <a:cs typeface="Times New Roman"/>
                                      <a:sym typeface="Times New Roman"/>
                                    </a:rPr>
                                    <m:t>20</m:t>
                                  </m:r>
                                </m:den>
                              </m:f>
                            </m:oMath>
                          </a14:m>
                          <a:endParaRPr lang="en-GB" sz="1600" b="0" dirty="0">
                            <a:solidFill>
                              <a:srgbClr val="00BC89"/>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0" dirty="0" smtClean="0">
                                      <a:solidFill>
                                        <a:schemeClr val="tx1"/>
                                      </a:solidFill>
                                      <a:latin typeface="Cambria Math" panose="02040503050406030204" pitchFamily="18" charset="0"/>
                                      <a:ea typeface="Times New Roman"/>
                                      <a:cs typeface="Times New Roman"/>
                                      <a:sym typeface="Times New Roman"/>
                                    </a:rPr>
                                  </m:ctrlPr>
                                </m:fPr>
                                <m:num>
                                  <m:r>
                                    <a:rPr lang="en-GB" sz="1600" b="0" i="0" dirty="0" smtClean="0">
                                      <a:solidFill>
                                        <a:schemeClr val="tx1"/>
                                      </a:solidFill>
                                      <a:latin typeface="Cambria Math" panose="02040503050406030204" pitchFamily="18" charset="0"/>
                                      <a:ea typeface="Times New Roman"/>
                                      <a:cs typeface="Times New Roman"/>
                                      <a:sym typeface="Times New Roman"/>
                                    </a:rPr>
                                    <m:t>19</m:t>
                                  </m:r>
                                </m:num>
                                <m:den>
                                  <m:r>
                                    <a:rPr lang="en-GB" sz="1600" b="0" i="0" dirty="0" smtClean="0">
                                      <a:solidFill>
                                        <a:schemeClr val="tx1"/>
                                      </a:solidFill>
                                      <a:latin typeface="Cambria Math" panose="02040503050406030204" pitchFamily="18" charset="0"/>
                                      <a:ea typeface="Times New Roman"/>
                                      <a:cs typeface="Times New Roman"/>
                                      <a:sym typeface="Times New Roman"/>
                                    </a:rPr>
                                    <m:t>50</m:t>
                                  </m:r>
                                </m:den>
                              </m:f>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counted the students who study only geography</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55</m:t>
                                  </m:r>
                                </m:num>
                                <m:den>
                                  <m:r>
                                    <a:rPr lang="en-GB" sz="1600" b="0" i="1" dirty="0" smtClean="0">
                                      <a:solidFill>
                                        <a:schemeClr val="tx1"/>
                                      </a:solidFill>
                                      <a:latin typeface="Cambria Math" panose="02040503050406030204" pitchFamily="18" charset="0"/>
                                      <a:ea typeface="Times New Roman"/>
                                      <a:cs typeface="Times New Roman"/>
                                      <a:sym typeface="Times New Roman"/>
                                    </a:rPr>
                                    <m:t>79</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did not count the </a:t>
                          </a:r>
                          <a14:m>
                            <m:oMath xmlns:m="http://schemas.openxmlformats.org/officeDocument/2006/math">
                              <m:r>
                                <a:rPr lang="en-GB" sz="1400" i="1" u="none" strike="noStrike" cap="none" dirty="0" smtClean="0">
                                  <a:solidFill>
                                    <a:schemeClr val="tx1"/>
                                  </a:solidFill>
                                  <a:latin typeface="Cambria Math" panose="02040503050406030204" pitchFamily="18" charset="0"/>
                                  <a:ea typeface="Times New Roman"/>
                                  <a:cs typeface="Times New Roman"/>
                                  <a:sym typeface="Times New Roman"/>
                                </a:rPr>
                                <m:t>21</m:t>
                              </m:r>
                            </m:oMath>
                          </a14:m>
                          <a:r>
                            <a:rPr lang="en-GB" sz="1400" u="none" strike="noStrike" cap="none" dirty="0">
                              <a:solidFill>
                                <a:schemeClr val="tx1"/>
                              </a:solidFill>
                              <a:latin typeface="Nunito" pitchFamily="2" charset="0"/>
                              <a:ea typeface="Times New Roman"/>
                              <a:cs typeface="Times New Roman"/>
                              <a:sym typeface="Times New Roman"/>
                            </a:rPr>
                            <a:t> students who study neither geography or history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17</m:t>
                                  </m:r>
                                </m:num>
                                <m:den>
                                  <m:r>
                                    <a:rPr lang="en-GB" sz="1600" b="0" i="1" dirty="0" smtClean="0">
                                      <a:solidFill>
                                        <a:schemeClr val="tx1"/>
                                      </a:solidFill>
                                      <a:latin typeface="Cambria Math" panose="02040503050406030204" pitchFamily="18" charset="0"/>
                                      <a:ea typeface="Times New Roman"/>
                                      <a:cs typeface="Times New Roman"/>
                                      <a:sym typeface="Times New Roman"/>
                                    </a:rPr>
                                    <m:t>38</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used values from the Venn diagram without understanding their meaning</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FF0D4B5-54D4-B6B6-A67B-85A93F9B3DC0}"/>
                  </a:ext>
                </a:extLst>
              </p:cNvPr>
              <p:cNvGraphicFramePr/>
              <p:nvPr>
                <p:extLst>
                  <p:ext uri="{D42A27DB-BD31-4B8C-83A1-F6EECF244321}">
                    <p14:modId xmlns:p14="http://schemas.microsoft.com/office/powerpoint/2010/main" val="212960179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rgbClr val="00BC89"/>
                                      </a:solidFill>
                                      <a:latin typeface="Cambria Math" panose="02040503050406030204" pitchFamily="18" charset="0"/>
                                      <a:ea typeface="Times New Roman"/>
                                      <a:cs typeface="Times New Roman"/>
                                      <a:sym typeface="Times New Roman"/>
                                    </a:rPr>
                                  </m:ctrlPr>
                                </m:fPr>
                                <m:num>
                                  <m:r>
                                    <a:rPr lang="en-GB" sz="1600" b="0" i="1" dirty="0" smtClean="0">
                                      <a:solidFill>
                                        <a:srgbClr val="00BC89"/>
                                      </a:solidFill>
                                      <a:latin typeface="Cambria Math" panose="02040503050406030204" pitchFamily="18" charset="0"/>
                                      <a:ea typeface="Times New Roman"/>
                                      <a:cs typeface="Times New Roman"/>
                                      <a:sym typeface="Times New Roman"/>
                                    </a:rPr>
                                    <m:t>11</m:t>
                                  </m:r>
                                </m:num>
                                <m:den>
                                  <m:r>
                                    <a:rPr lang="en-GB" sz="1600" b="0" i="1" dirty="0" smtClean="0">
                                      <a:solidFill>
                                        <a:srgbClr val="00BC89"/>
                                      </a:solidFill>
                                      <a:latin typeface="Cambria Math" panose="02040503050406030204" pitchFamily="18" charset="0"/>
                                      <a:ea typeface="Times New Roman"/>
                                      <a:cs typeface="Times New Roman"/>
                                      <a:sym typeface="Times New Roman"/>
                                    </a:rPr>
                                    <m:t>20</m:t>
                                  </m:r>
                                </m:den>
                              </m:f>
                            </m:oMath>
                          </a14:m>
                          <a:endParaRPr lang="en-GB" sz="1600" b="0" dirty="0">
                            <a:solidFill>
                              <a:srgbClr val="00BC89"/>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0" dirty="0" smtClean="0">
                                      <a:solidFill>
                                        <a:schemeClr val="tx1"/>
                                      </a:solidFill>
                                      <a:latin typeface="Cambria Math" panose="02040503050406030204" pitchFamily="18" charset="0"/>
                                      <a:ea typeface="Times New Roman"/>
                                      <a:cs typeface="Times New Roman"/>
                                      <a:sym typeface="Times New Roman"/>
                                    </a:rPr>
                                  </m:ctrlPr>
                                </m:fPr>
                                <m:num>
                                  <m:r>
                                    <a:rPr lang="en-GB" sz="1600" b="0" i="0" dirty="0" smtClean="0">
                                      <a:solidFill>
                                        <a:schemeClr val="tx1"/>
                                      </a:solidFill>
                                      <a:latin typeface="Cambria Math" panose="02040503050406030204" pitchFamily="18" charset="0"/>
                                      <a:ea typeface="Times New Roman"/>
                                      <a:cs typeface="Times New Roman"/>
                                      <a:sym typeface="Times New Roman"/>
                                    </a:rPr>
                                    <m:t>19</m:t>
                                  </m:r>
                                </m:num>
                                <m:den>
                                  <m:r>
                                    <a:rPr lang="en-GB" sz="1600" b="0" i="0" dirty="0" smtClean="0">
                                      <a:solidFill>
                                        <a:schemeClr val="tx1"/>
                                      </a:solidFill>
                                      <a:latin typeface="Cambria Math" panose="02040503050406030204" pitchFamily="18" charset="0"/>
                                      <a:ea typeface="Times New Roman"/>
                                      <a:cs typeface="Times New Roman"/>
                                      <a:sym typeface="Times New Roman"/>
                                    </a:rPr>
                                    <m:t>50</m:t>
                                  </m:r>
                                </m:den>
                              </m:f>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counted the students who study only geography</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55</m:t>
                                  </m:r>
                                </m:num>
                                <m:den>
                                  <m:r>
                                    <a:rPr lang="en-GB" sz="1600" b="0" i="1" dirty="0" smtClean="0">
                                      <a:solidFill>
                                        <a:schemeClr val="tx1"/>
                                      </a:solidFill>
                                      <a:latin typeface="Cambria Math" panose="02040503050406030204" pitchFamily="18" charset="0"/>
                                      <a:ea typeface="Times New Roman"/>
                                      <a:cs typeface="Times New Roman"/>
                                      <a:sym typeface="Times New Roman"/>
                                    </a:rPr>
                                    <m:t>79</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did not count the </a:t>
                          </a:r>
                          <a14:m xmlns:a14="http://schemas.microsoft.com/office/drawing/2010/main">
                            <m:oMath xmlns:m="http://schemas.openxmlformats.org/officeDocument/2006/math">
                              <m:r>
                                <a:rPr lang="en-GB" sz="1400" i="1" u="none" strike="noStrike" cap="none" dirty="0" smtClean="0">
                                  <a:solidFill>
                                    <a:schemeClr val="tx1"/>
                                  </a:solidFill>
                                  <a:latin typeface="Cambria Math" panose="02040503050406030204" pitchFamily="18" charset="0"/>
                                  <a:ea typeface="Times New Roman"/>
                                  <a:cs typeface="Times New Roman"/>
                                  <a:sym typeface="Times New Roman"/>
                                </a:rPr>
                                <m:t>21</m:t>
                              </m:r>
                            </m:oMath>
                          </a14:m>
                          <a:r>
                            <a:rPr lang="en-GB" sz="1400" u="none" strike="noStrike" cap="none" dirty="0">
                              <a:solidFill>
                                <a:schemeClr val="tx1"/>
                              </a:solidFill>
                              <a:latin typeface="Nunito" pitchFamily="2" charset="0"/>
                              <a:ea typeface="Times New Roman"/>
                              <a:cs typeface="Times New Roman"/>
                              <a:sym typeface="Times New Roman"/>
                            </a:rPr>
                            <a:t> students who study neither geography or history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17</m:t>
                                  </m:r>
                                </m:num>
                                <m:den>
                                  <m:r>
                                    <a:rPr lang="en-GB" sz="1600" b="0" i="1" dirty="0" smtClean="0">
                                      <a:solidFill>
                                        <a:schemeClr val="tx1"/>
                                      </a:solidFill>
                                      <a:latin typeface="Cambria Math" panose="02040503050406030204" pitchFamily="18" charset="0"/>
                                      <a:ea typeface="Times New Roman"/>
                                      <a:cs typeface="Times New Roman"/>
                                      <a:sym typeface="Times New Roman"/>
                                    </a:rPr>
                                    <m:t>38</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used values from the Venn diagram without understanding their meaning</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EF3E4594-F184-0213-A7FD-F5DAD2DEA928}"/>
                  </a:ext>
                </a:extLst>
              </p:cNvPr>
              <p:cNvGraphicFramePr/>
              <p:nvPr>
                <p:extLst>
                  <p:ext uri="{D42A27DB-BD31-4B8C-83A1-F6EECF244321}">
                    <p14:modId xmlns:p14="http://schemas.microsoft.com/office/powerpoint/2010/main" val="3871419131"/>
                  </p:ext>
                </p:extLst>
              </p:nvPr>
            </p:nvGraphicFramePr>
            <p:xfrm>
              <a:off x="108044" y="862525"/>
              <a:ext cx="4427010" cy="203201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The Venn diagram shows which humanities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subjects are studied by a year 10 cohort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𝜉</m:t>
                              </m:r>
                            </m:oMath>
                          </a14:m>
                          <a:r>
                            <a:rPr lang="en-US" sz="1600" b="0" dirty="0">
                              <a:solidFill>
                                <a:schemeClr val="dk1"/>
                              </a:solidFill>
                              <a:latin typeface="Nunito"/>
                              <a:ea typeface="Nunito"/>
                              <a:cs typeface="Nunito"/>
                              <a:sym typeface="Nunito"/>
                            </a:rPr>
                            <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that a student from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year 10 chosen at random studies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Geography?</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EF3E4594-F184-0213-A7FD-F5DAD2DEA928}"/>
                  </a:ext>
                </a:extLst>
              </p:cNvPr>
              <p:cNvGraphicFramePr/>
              <p:nvPr>
                <p:extLst>
                  <p:ext uri="{D42A27DB-BD31-4B8C-83A1-F6EECF244321}">
                    <p14:modId xmlns:p14="http://schemas.microsoft.com/office/powerpoint/2010/main" val="3871419131"/>
                  </p:ext>
                </p:extLst>
              </p:nvPr>
            </p:nvGraphicFramePr>
            <p:xfrm>
              <a:off x="108044" y="862525"/>
              <a:ext cx="4427010" cy="203201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The Venn diagram shows which humanities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subjects are studied by a year 10 cohort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𝜉</m:t>
                              </m:r>
                            </m:oMath>
                          </a14:m>
                          <a:r>
                            <a:rPr lang="en-US" sz="1600" b="0" dirty="0">
                              <a:solidFill>
                                <a:schemeClr val="dk1"/>
                              </a:solidFill>
                              <a:latin typeface="Nunito"/>
                              <a:ea typeface="Nunito"/>
                              <a:cs typeface="Nunito"/>
                              <a:sym typeface="Nunito"/>
                            </a:rPr>
                            <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that a student from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year 10 chosen at random studies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Geography?</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g24ec9b58d34_0_22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BA5420A4-4316-1941-8B96-310AC1DA39FB}"/>
              </a:ext>
            </a:extLst>
          </p:cNvPr>
          <p:cNvPicPr>
            <a:picLocks noChangeAspect="1"/>
          </p:cNvPicPr>
          <p:nvPr/>
        </p:nvPicPr>
        <p:blipFill>
          <a:blip r:embed="rId3"/>
          <a:stretch>
            <a:fillRect/>
          </a:stretch>
        </p:blipFill>
        <p:spPr>
          <a:xfrm>
            <a:off x="905600" y="2714600"/>
            <a:ext cx="3096000" cy="2004313"/>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540B53D0-E8BB-D3F2-2012-2CBB767504C6}"/>
                  </a:ext>
                </a:extLst>
              </p:cNvPr>
              <p:cNvGraphicFramePr/>
              <p:nvPr>
                <p:extLst>
                  <p:ext uri="{D42A27DB-BD31-4B8C-83A1-F6EECF244321}">
                    <p14:modId xmlns:p14="http://schemas.microsoft.com/office/powerpoint/2010/main" val="335633067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4</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calculated the probability using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8</m:t>
                              </m:r>
                            </m:oMath>
                          </a14:m>
                          <a:r>
                            <a:rPr lang="en-US" sz="1400" u="none" strike="noStrike" cap="none" dirty="0">
                              <a:solidFill>
                                <a:schemeClr val="tx1"/>
                              </a:solidFill>
                              <a:latin typeface="Nunito Sans"/>
                              <a:ea typeface="Nunito Sans"/>
                              <a:cs typeface="Nunito Sans"/>
                              <a:sym typeface="Nunito Sans"/>
                            </a:rPr>
                            <a:t> out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32</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10</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used total who play tennis and total who play badminton</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4</m:t>
                                  </m:r>
                                </m:num>
                                <m:den>
                                  <m:r>
                                    <a:rPr lang="en-GB" sz="1600" b="0" i="1" dirty="0" smtClean="0">
                                      <a:solidFill>
                                        <a:schemeClr val="tx1"/>
                                      </a:solidFill>
                                      <a:latin typeface="Cambria Math" panose="02040503050406030204" pitchFamily="18" charset="0"/>
                                      <a:ea typeface="Times New Roman"/>
                                      <a:cs typeface="Times New Roman"/>
                                      <a:sym typeface="Times New Roman"/>
                                    </a:rPr>
                                    <m:t>39</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used the intersection of tennis and badminton out of the universal set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m:oMath xmlns:m="http://schemas.openxmlformats.org/officeDocument/2006/math">
                              <m:f>
                                <m:fPr>
                                  <m:ctrlPr>
                                    <a:rPr lang="en-GB" sz="1600" b="0" i="1" dirty="0" smtClean="0">
                                      <a:solidFill>
                                        <a:srgbClr val="00BC89"/>
                                      </a:solidFill>
                                      <a:latin typeface="Cambria Math" panose="02040503050406030204" pitchFamily="18" charset="0"/>
                                      <a:ea typeface="Times New Roman"/>
                                      <a:cs typeface="Times New Roman"/>
                                      <a:sym typeface="Times New Roman"/>
                                    </a:rPr>
                                  </m:ctrlPr>
                                </m:fPr>
                                <m:num>
                                  <m:r>
                                    <a:rPr lang="en-GB" sz="1600" b="0" i="1" dirty="0" smtClean="0">
                                      <a:solidFill>
                                        <a:srgbClr val="00BC89"/>
                                      </a:solidFill>
                                      <a:latin typeface="Cambria Math" panose="02040503050406030204" pitchFamily="18" charset="0"/>
                                      <a:ea typeface="Times New Roman"/>
                                      <a:cs typeface="Times New Roman"/>
                                      <a:sym typeface="Times New Roman"/>
                                    </a:rPr>
                                    <m:t>1</m:t>
                                  </m:r>
                                </m:num>
                                <m:den>
                                  <m:r>
                                    <a:rPr lang="en-GB" sz="1600" b="0" i="1" dirty="0" smtClean="0">
                                      <a:solidFill>
                                        <a:srgbClr val="00BC89"/>
                                      </a:solidFill>
                                      <a:latin typeface="Cambria Math" panose="02040503050406030204" pitchFamily="18" charset="0"/>
                                      <a:ea typeface="Times New Roman"/>
                                      <a:cs typeface="Times New Roman"/>
                                      <a:sym typeface="Times New Roman"/>
                                    </a:rPr>
                                    <m:t>5</m:t>
                                  </m:r>
                                </m:den>
                              </m:f>
                            </m:oMath>
                          </a14:m>
                          <a:endParaRPr lang="en-GB" sz="1600" b="0" dirty="0">
                            <a:solidFill>
                              <a:srgbClr val="00BC89"/>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540B53D0-E8BB-D3F2-2012-2CBB767504C6}"/>
                  </a:ext>
                </a:extLst>
              </p:cNvPr>
              <p:cNvGraphicFramePr/>
              <p:nvPr>
                <p:extLst>
                  <p:ext uri="{D42A27DB-BD31-4B8C-83A1-F6EECF244321}">
                    <p14:modId xmlns:p14="http://schemas.microsoft.com/office/powerpoint/2010/main" val="335633067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4</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calculated the probability using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8</m:t>
                              </m:r>
                            </m:oMath>
                          </a14:m>
                          <a:r>
                            <a:rPr lang="en-US" sz="1400" u="none" strike="noStrike" cap="none" dirty="0">
                              <a:solidFill>
                                <a:schemeClr val="tx1"/>
                              </a:solidFill>
                              <a:latin typeface="Nunito Sans"/>
                              <a:ea typeface="Nunito Sans"/>
                              <a:cs typeface="Nunito Sans"/>
                              <a:sym typeface="Nunito Sans"/>
                            </a:rPr>
                            <a:t> out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32</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10</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used total who play tennis and total who play badminton</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4</m:t>
                                  </m:r>
                                </m:num>
                                <m:den>
                                  <m:r>
                                    <a:rPr lang="en-GB" sz="1600" b="0" i="1" dirty="0" smtClean="0">
                                      <a:solidFill>
                                        <a:schemeClr val="tx1"/>
                                      </a:solidFill>
                                      <a:latin typeface="Cambria Math" panose="02040503050406030204" pitchFamily="18" charset="0"/>
                                      <a:ea typeface="Times New Roman"/>
                                      <a:cs typeface="Times New Roman"/>
                                      <a:sym typeface="Times New Roman"/>
                                    </a:rPr>
                                    <m:t>39</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used the intersection of tennis and badminton out of the universal set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dirty="0" smtClean="0">
                                      <a:solidFill>
                                        <a:srgbClr val="00BC89"/>
                                      </a:solidFill>
                                      <a:latin typeface="Cambria Math" panose="02040503050406030204" pitchFamily="18" charset="0"/>
                                      <a:ea typeface="Times New Roman"/>
                                      <a:cs typeface="Times New Roman"/>
                                      <a:sym typeface="Times New Roman"/>
                                    </a:rPr>
                                  </m:ctrlPr>
                                </m:fPr>
                                <m:num>
                                  <m:r>
                                    <a:rPr lang="en-GB" sz="1600" b="0" i="1" dirty="0" smtClean="0">
                                      <a:solidFill>
                                        <a:srgbClr val="00BC89"/>
                                      </a:solidFill>
                                      <a:latin typeface="Cambria Math" panose="02040503050406030204" pitchFamily="18" charset="0"/>
                                      <a:ea typeface="Times New Roman"/>
                                      <a:cs typeface="Times New Roman"/>
                                      <a:sym typeface="Times New Roman"/>
                                    </a:rPr>
                                    <m:t>1</m:t>
                                  </m:r>
                                </m:num>
                                <m:den>
                                  <m:r>
                                    <a:rPr lang="en-GB" sz="1600" b="0" i="1" dirty="0" smtClean="0">
                                      <a:solidFill>
                                        <a:srgbClr val="00BC89"/>
                                      </a:solidFill>
                                      <a:latin typeface="Cambria Math" panose="02040503050406030204" pitchFamily="18" charset="0"/>
                                      <a:ea typeface="Times New Roman"/>
                                      <a:cs typeface="Times New Roman"/>
                                      <a:sym typeface="Times New Roman"/>
                                    </a:rPr>
                                    <m:t>5</m:t>
                                  </m:r>
                                </m:den>
                              </m:f>
                            </m:oMath>
                          </a14:m>
                          <a:endParaRPr lang="en-GB" sz="1600" b="0" dirty="0">
                            <a:solidFill>
                              <a:srgbClr val="00BC89"/>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E632EC13-E70D-564B-C985-DF39D92E2A36}"/>
                  </a:ext>
                </a:extLst>
              </p:cNvPr>
              <p:cNvGraphicFramePr/>
              <p:nvPr>
                <p:extLst>
                  <p:ext uri="{D42A27DB-BD31-4B8C-83A1-F6EECF244321}">
                    <p14:modId xmlns:p14="http://schemas.microsoft.com/office/powerpoint/2010/main" val="3512960687"/>
                  </p:ext>
                </p:extLst>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The Venn diagram shows how many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members of a youth group play tennis or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badminton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𝜉</m:t>
                              </m:r>
                            </m:oMath>
                          </a14:m>
                          <a:r>
                            <a:rPr lang="en-US" sz="1600" b="0" dirty="0">
                              <a:solidFill>
                                <a:schemeClr val="dk1"/>
                              </a:solidFill>
                              <a:latin typeface="Nunito"/>
                              <a:ea typeface="Nunito"/>
                              <a:cs typeface="Nunito"/>
                              <a:sym typeface="Nunito"/>
                            </a:rPr>
                            <a:t>). What is the probability that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 youth group member plays tennis given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that they play badminton?</a:t>
                          </a:r>
                          <a:r>
                            <a:rPr lang="en-US" sz="1600" b="0"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E632EC13-E70D-564B-C985-DF39D92E2A36}"/>
                  </a:ext>
                </a:extLst>
              </p:cNvPr>
              <p:cNvGraphicFramePr/>
              <p:nvPr>
                <p:extLst>
                  <p:ext uri="{D42A27DB-BD31-4B8C-83A1-F6EECF244321}">
                    <p14:modId xmlns:p14="http://schemas.microsoft.com/office/powerpoint/2010/main" val="3512960687"/>
                  </p:ext>
                </p:extLst>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The Venn diagram shows how many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members of a youth group play tennis or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badminton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𝜉</m:t>
                              </m:r>
                            </m:oMath>
                          </a14:m>
                          <a:r>
                            <a:rPr lang="en-US" sz="1600" b="0" dirty="0">
                              <a:solidFill>
                                <a:schemeClr val="dk1"/>
                              </a:solidFill>
                              <a:latin typeface="Nunito"/>
                              <a:ea typeface="Nunito"/>
                              <a:cs typeface="Nunito"/>
                              <a:sym typeface="Nunito"/>
                            </a:rPr>
                            <a:t>). What is the probability that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 youth group member plays tennis given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that they play badminton?</a:t>
                          </a:r>
                          <a:r>
                            <a:rPr lang="en-US" sz="1600" b="0" dirty="0">
                              <a:solidFill>
                                <a:schemeClr val="dk1"/>
                              </a:solidFill>
                              <a:latin typeface="Nunito Sans"/>
                              <a:ea typeface="Nunito Sans"/>
                              <a:cs typeface="Nunito Sans"/>
                              <a:sym typeface="Nunito Sans"/>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a:t>
            </a:r>
            <a:r>
              <a:rPr lang="en-GB" sz="1200" dirty="0">
                <a:solidFill>
                  <a:srgbClr val="1C1C1C"/>
                </a:solidFill>
                <a:latin typeface="Nunito Sans"/>
                <a:ea typeface="Nunito Sans"/>
                <a:cs typeface="Nunito Sans"/>
                <a:sym typeface="Nunito Sans"/>
              </a:rPr>
              <a:t>16</a:t>
            </a:r>
            <a:r>
              <a:rPr lang="en-GB" sz="1200" b="0" i="0" u="none" strike="noStrike" cap="none" dirty="0">
                <a:solidFill>
                  <a:srgbClr val="1C1C1C"/>
                </a:solidFill>
                <a:latin typeface="Nunito Sans"/>
                <a:ea typeface="Nunito Sans"/>
                <a:cs typeface="Nunito Sans"/>
                <a:sym typeface="Nunito Sans"/>
              </a:rPr>
              <a:t>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Venn diagrams</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Set notation</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Shaded regions</a:t>
            </a:r>
            <a:r>
              <a:rPr lang="en-GB" sz="1200" b="0" i="0" u="none" strike="noStrike" cap="none" dirty="0">
                <a:solidFill>
                  <a:srgbClr val="1C1C1C"/>
                </a:solidFill>
                <a:latin typeface="Nunito Sans"/>
                <a:ea typeface="Nunito Sans"/>
                <a:cs typeface="Nunito Sans"/>
                <a:sym typeface="Nunito Sans"/>
              </a:rPr>
              <a:t>, </a:t>
            </a:r>
            <a:r>
              <a:rPr lang="en-GB" sz="1200"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Probability (including Conditional probability)</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dirty="0"/>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g24ec9b58d34_0_24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421D7B9-F818-BD4F-BC49-B29A412C9F32}"/>
              </a:ext>
            </a:extLst>
          </p:cNvPr>
          <p:cNvPicPr>
            <a:picLocks noChangeAspect="1"/>
          </p:cNvPicPr>
          <p:nvPr/>
        </p:nvPicPr>
        <p:blipFill>
          <a:blip r:embed="rId3"/>
          <a:stretch>
            <a:fillRect/>
          </a:stretch>
        </p:blipFill>
        <p:spPr>
          <a:xfrm>
            <a:off x="905600" y="2714600"/>
            <a:ext cx="3096000" cy="2004313"/>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3ADC758-5A20-4A8A-E64F-54518AE79F6C}"/>
                  </a:ext>
                </a:extLst>
              </p:cNvPr>
              <p:cNvGraphicFramePr/>
              <p:nvPr>
                <p:extLst>
                  <p:ext uri="{D42A27DB-BD31-4B8C-83A1-F6EECF244321}">
                    <p14:modId xmlns:p14="http://schemas.microsoft.com/office/powerpoint/2010/main" val="29970301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0.85</m:t>
                              </m:r>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included students that can speak both French and German</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0.105</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found the product of probabilities instead of the sum</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 </a:t>
                          </a:r>
                          <a14:m>
                            <m:oMath xmlns:m="http://schemas.openxmlformats.org/officeDocument/2006/math">
                              <m:r>
                                <a:rPr lang="en-GB" sz="1600" b="0" i="1" dirty="0" smtClean="0">
                                  <a:solidFill>
                                    <a:srgbClr val="00BC89"/>
                                  </a:solidFill>
                                  <a:latin typeface="Cambria Math" panose="02040503050406030204" pitchFamily="18" charset="0"/>
                                  <a:ea typeface="Times New Roman"/>
                                  <a:cs typeface="Times New Roman"/>
                                  <a:sym typeface="Times New Roman"/>
                                </a:rPr>
                                <m:t>0.65</m:t>
                              </m:r>
                            </m:oMath>
                          </a14:m>
                          <a:endParaRPr lang="en-GB" sz="1600" b="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Times New Roman"/>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0.45</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subtracted the intersection from the 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3ADC758-5A20-4A8A-E64F-54518AE79F6C}"/>
                  </a:ext>
                </a:extLst>
              </p:cNvPr>
              <p:cNvGraphicFramePr/>
              <p:nvPr>
                <p:extLst>
                  <p:ext uri="{D42A27DB-BD31-4B8C-83A1-F6EECF244321}">
                    <p14:modId xmlns:p14="http://schemas.microsoft.com/office/powerpoint/2010/main" val="29970301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0.85</m:t>
                              </m:r>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included students that can speak both French and German</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0.105</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found the product of probabilities instead of the sum</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Times New Roman"/>
                                  <a:cs typeface="Times New Roman"/>
                                  <a:sym typeface="Times New Roman"/>
                                </a:rPr>
                                <m:t>0.65</m:t>
                              </m:r>
                            </m:oMath>
                          </a14:m>
                          <a:endParaRPr lang="en-GB" sz="1600" b="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Times New Roman"/>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0.45</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subtracted the intersection from the 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55920731-DA89-7A67-D200-35F3123EAD15}"/>
              </a:ext>
            </a:extLst>
          </p:cNvPr>
          <p:cNvGraphicFramePr/>
          <p:nvPr>
            <p:extLst>
              <p:ext uri="{D42A27DB-BD31-4B8C-83A1-F6EECF244321}">
                <p14:modId xmlns:p14="http://schemas.microsoft.com/office/powerpoint/2010/main" val="4180366321"/>
              </p:ext>
            </p:extLst>
          </p:nvPr>
        </p:nvGraphicFramePr>
        <p:xfrm>
          <a:off x="108044" y="862525"/>
          <a:ext cx="4427010" cy="176594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The Venn diagram shows the proportion</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of year 9 students able to speak a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language. What is the probability that a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year 9 student chosen at random can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speak French or German, but not both?</a:t>
                      </a:r>
                      <a:r>
                        <a:rPr lang="en-US"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24ec9b58d34_0_25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68C59DF1-5B5C-AC47-92B6-01B3666F425A}"/>
              </a:ext>
            </a:extLst>
          </p:cNvPr>
          <p:cNvPicPr>
            <a:picLocks noChangeAspect="1"/>
          </p:cNvPicPr>
          <p:nvPr/>
        </p:nvPicPr>
        <p:blipFill>
          <a:blip r:embed="rId3"/>
          <a:stretch>
            <a:fillRect/>
          </a:stretch>
        </p:blipFill>
        <p:spPr>
          <a:xfrm>
            <a:off x="905600" y="2714600"/>
            <a:ext cx="3096000" cy="2004313"/>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8049FD98-7DE1-5F71-B3F6-D211BA357C70}"/>
                  </a:ext>
                </a:extLst>
              </p:cNvPr>
              <p:cNvGraphicFramePr/>
              <p:nvPr>
                <p:extLst>
                  <p:ext uri="{D42A27DB-BD31-4B8C-83A1-F6EECF244321}">
                    <p14:modId xmlns:p14="http://schemas.microsoft.com/office/powerpoint/2010/main" val="4991073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A) </a:t>
                          </a:r>
                          <a14:m>
                            <m:oMath xmlns:m="http://schemas.openxmlformats.org/officeDocument/2006/math">
                              <m:f>
                                <m:fPr>
                                  <m:ctrlPr>
                                    <a:rPr lang="en-GB" sz="1600" b="0" i="1" dirty="0" smtClean="0">
                                      <a:solidFill>
                                        <a:srgbClr val="00BC89"/>
                                      </a:solidFill>
                                      <a:latin typeface="Cambria Math" panose="02040503050406030204" pitchFamily="18" charset="0"/>
                                      <a:ea typeface="Times New Roman"/>
                                      <a:cs typeface="Times New Roman"/>
                                      <a:sym typeface="Times New Roman"/>
                                    </a:rPr>
                                  </m:ctrlPr>
                                </m:fPr>
                                <m:num>
                                  <m:r>
                                    <a:rPr lang="en-GB" sz="1600" b="0" i="1" dirty="0" smtClean="0">
                                      <a:solidFill>
                                        <a:srgbClr val="00BC89"/>
                                      </a:solidFill>
                                      <a:latin typeface="Cambria Math" panose="02040503050406030204" pitchFamily="18" charset="0"/>
                                      <a:ea typeface="Times New Roman"/>
                                      <a:cs typeface="Times New Roman"/>
                                      <a:sym typeface="Times New Roman"/>
                                    </a:rPr>
                                    <m:t>23</m:t>
                                  </m:r>
                                </m:num>
                                <m:den>
                                  <m:r>
                                    <a:rPr lang="en-GB" sz="1600" b="0" i="1" dirty="0" smtClean="0">
                                      <a:solidFill>
                                        <a:srgbClr val="00BC89"/>
                                      </a:solidFill>
                                      <a:latin typeface="Cambria Math" panose="02040503050406030204" pitchFamily="18" charset="0"/>
                                      <a:ea typeface="Times New Roman"/>
                                      <a:cs typeface="Times New Roman"/>
                                      <a:sym typeface="Times New Roman"/>
                                    </a:rPr>
                                    <m:t>28</m:t>
                                  </m:r>
                                </m:den>
                              </m:f>
                            </m:oMath>
                          </a14:m>
                          <a:endParaRPr lang="en-GB" sz="1600" b="0" dirty="0">
                            <a:solidFill>
                              <a:srgbClr val="00BC89"/>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0" dirty="0" smtClean="0">
                                      <a:solidFill>
                                        <a:schemeClr val="tx1"/>
                                      </a:solidFill>
                                      <a:latin typeface="Cambria Math" panose="02040503050406030204" pitchFamily="18" charset="0"/>
                                      <a:ea typeface="Times New Roman"/>
                                      <a:cs typeface="Times New Roman"/>
                                      <a:sym typeface="Times New Roman"/>
                                    </a:rPr>
                                  </m:ctrlPr>
                                </m:fPr>
                                <m:num>
                                  <m:r>
                                    <a:rPr lang="en-GB" sz="1600" b="0" i="0" dirty="0" smtClean="0">
                                      <a:solidFill>
                                        <a:schemeClr val="tx1"/>
                                      </a:solidFill>
                                      <a:latin typeface="Cambria Math" panose="02040503050406030204" pitchFamily="18" charset="0"/>
                                      <a:ea typeface="Times New Roman"/>
                                      <a:cs typeface="Times New Roman"/>
                                      <a:sym typeface="Times New Roman"/>
                                    </a:rPr>
                                    <m:t>6</m:t>
                                  </m:r>
                                </m:num>
                                <m:den>
                                  <m:r>
                                    <a:rPr lang="en-GB" sz="1600" b="0" i="0" dirty="0" smtClean="0">
                                      <a:solidFill>
                                        <a:schemeClr val="tx1"/>
                                      </a:solidFill>
                                      <a:latin typeface="Cambria Math" panose="02040503050406030204" pitchFamily="18" charset="0"/>
                                      <a:ea typeface="Times New Roman"/>
                                      <a:cs typeface="Times New Roman"/>
                                      <a:sym typeface="Times New Roman"/>
                                    </a:rPr>
                                    <m:t>7</m:t>
                                  </m:r>
                                </m:den>
                              </m:f>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found the probability of a student passing physics or maths</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3</m:t>
                                  </m:r>
                                </m:num>
                                <m:den>
                                  <m:r>
                                    <a:rPr lang="en-GB" sz="1600" b="0" i="1" dirty="0" smtClean="0">
                                      <a:solidFill>
                                        <a:schemeClr val="tx1"/>
                                      </a:solidFill>
                                      <a:latin typeface="Cambria Math" panose="02040503050406030204" pitchFamily="18" charset="0"/>
                                      <a:ea typeface="Times New Roman"/>
                                      <a:cs typeface="Times New Roman"/>
                                      <a:sym typeface="Times New Roman"/>
                                    </a:rPr>
                                    <m:t>28</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found the probability of a student passing physics but not maths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7</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found the value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𝑥</m:t>
                              </m:r>
                            </m:oMath>
                          </a14:m>
                          <a:r>
                            <a:rPr lang="en-GB" sz="1400" u="none" strike="noStrike" cap="none" dirty="0">
                              <a:solidFill>
                                <a:schemeClr val="tx1"/>
                              </a:solidFill>
                              <a:latin typeface="Nunito Sans"/>
                              <a:ea typeface="Nunito Sans"/>
                              <a:cs typeface="Nunito Sans"/>
                              <a:sym typeface="Nunito Sans"/>
                            </a:rPr>
                            <a:t>, but went no further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8049FD98-7DE1-5F71-B3F6-D211BA357C70}"/>
                  </a:ext>
                </a:extLst>
              </p:cNvPr>
              <p:cNvGraphicFramePr/>
              <p:nvPr>
                <p:extLst>
                  <p:ext uri="{D42A27DB-BD31-4B8C-83A1-F6EECF244321}">
                    <p14:modId xmlns:p14="http://schemas.microsoft.com/office/powerpoint/2010/main" val="4991073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rgbClr val="00BC89"/>
                                      </a:solidFill>
                                      <a:latin typeface="Cambria Math" panose="02040503050406030204" pitchFamily="18" charset="0"/>
                                      <a:ea typeface="Times New Roman"/>
                                      <a:cs typeface="Times New Roman"/>
                                      <a:sym typeface="Times New Roman"/>
                                    </a:rPr>
                                  </m:ctrlPr>
                                </m:fPr>
                                <m:num>
                                  <m:r>
                                    <a:rPr lang="en-GB" sz="1600" b="0" i="1" dirty="0" smtClean="0">
                                      <a:solidFill>
                                        <a:srgbClr val="00BC89"/>
                                      </a:solidFill>
                                      <a:latin typeface="Cambria Math" panose="02040503050406030204" pitchFamily="18" charset="0"/>
                                      <a:ea typeface="Times New Roman"/>
                                      <a:cs typeface="Times New Roman"/>
                                      <a:sym typeface="Times New Roman"/>
                                    </a:rPr>
                                    <m:t>23</m:t>
                                  </m:r>
                                </m:num>
                                <m:den>
                                  <m:r>
                                    <a:rPr lang="en-GB" sz="1600" b="0" i="1" dirty="0" smtClean="0">
                                      <a:solidFill>
                                        <a:srgbClr val="00BC89"/>
                                      </a:solidFill>
                                      <a:latin typeface="Cambria Math" panose="02040503050406030204" pitchFamily="18" charset="0"/>
                                      <a:ea typeface="Times New Roman"/>
                                      <a:cs typeface="Times New Roman"/>
                                      <a:sym typeface="Times New Roman"/>
                                    </a:rPr>
                                    <m:t>28</m:t>
                                  </m:r>
                                </m:den>
                              </m:f>
                            </m:oMath>
                          </a14:m>
                          <a:endParaRPr lang="en-GB" sz="1600" b="0" dirty="0">
                            <a:solidFill>
                              <a:srgbClr val="00BC89"/>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0" dirty="0" smtClean="0">
                                      <a:solidFill>
                                        <a:schemeClr val="tx1"/>
                                      </a:solidFill>
                                      <a:latin typeface="Cambria Math" panose="02040503050406030204" pitchFamily="18" charset="0"/>
                                      <a:ea typeface="Times New Roman"/>
                                      <a:cs typeface="Times New Roman"/>
                                      <a:sym typeface="Times New Roman"/>
                                    </a:rPr>
                                  </m:ctrlPr>
                                </m:fPr>
                                <m:num>
                                  <m:r>
                                    <a:rPr lang="en-GB" sz="1600" b="0" i="0" dirty="0" smtClean="0">
                                      <a:solidFill>
                                        <a:schemeClr val="tx1"/>
                                      </a:solidFill>
                                      <a:latin typeface="Cambria Math" panose="02040503050406030204" pitchFamily="18" charset="0"/>
                                      <a:ea typeface="Times New Roman"/>
                                      <a:cs typeface="Times New Roman"/>
                                      <a:sym typeface="Times New Roman"/>
                                    </a:rPr>
                                    <m:t>6</m:t>
                                  </m:r>
                                </m:num>
                                <m:den>
                                  <m:r>
                                    <a:rPr lang="en-GB" sz="1600" b="0" i="0" dirty="0" smtClean="0">
                                      <a:solidFill>
                                        <a:schemeClr val="tx1"/>
                                      </a:solidFill>
                                      <a:latin typeface="Cambria Math" panose="02040503050406030204" pitchFamily="18" charset="0"/>
                                      <a:ea typeface="Times New Roman"/>
                                      <a:cs typeface="Times New Roman"/>
                                      <a:sym typeface="Times New Roman"/>
                                    </a:rPr>
                                    <m:t>7</m:t>
                                  </m:r>
                                </m:den>
                              </m:f>
                            </m:oMath>
                          </a14:m>
                          <a:r>
                            <a:rPr lang="en-GB" sz="1600" b="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found the probability of a student passing physics or maths</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3</m:t>
                                  </m:r>
                                </m:num>
                                <m:den>
                                  <m:r>
                                    <a:rPr lang="en-GB" sz="1600" b="0" i="1" dirty="0" smtClean="0">
                                      <a:solidFill>
                                        <a:schemeClr val="tx1"/>
                                      </a:solidFill>
                                      <a:latin typeface="Cambria Math" panose="02040503050406030204" pitchFamily="18" charset="0"/>
                                      <a:ea typeface="Times New Roman"/>
                                      <a:cs typeface="Times New Roman"/>
                                      <a:sym typeface="Times New Roman"/>
                                    </a:rPr>
                                    <m:t>28</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found the probability of a student passing physics but not maths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m:t>
                                  </m:r>
                                </m:num>
                                <m:den>
                                  <m:r>
                                    <a:rPr lang="en-GB" sz="1600" b="0" i="1" dirty="0" smtClean="0">
                                      <a:solidFill>
                                        <a:schemeClr val="tx1"/>
                                      </a:solidFill>
                                      <a:latin typeface="Cambria Math" panose="02040503050406030204" pitchFamily="18" charset="0"/>
                                      <a:ea typeface="Times New Roman"/>
                                      <a:cs typeface="Times New Roman"/>
                                      <a:sym typeface="Times New Roman"/>
                                    </a:rPr>
                                    <m:t>7</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found the value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𝑥</m:t>
                              </m:r>
                            </m:oMath>
                          </a14:m>
                          <a:r>
                            <a:rPr lang="en-GB" sz="1400" u="none" strike="noStrike" cap="none" dirty="0">
                              <a:solidFill>
                                <a:schemeClr val="tx1"/>
                              </a:solidFill>
                              <a:latin typeface="Nunito Sans"/>
                              <a:ea typeface="Nunito Sans"/>
                              <a:cs typeface="Nunito Sans"/>
                              <a:sym typeface="Nunito Sans"/>
                            </a:rPr>
                            <a:t>, but went no further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13385528-9526-6FFD-FD05-80F64A7C59AE}"/>
              </a:ext>
            </a:extLst>
          </p:cNvPr>
          <p:cNvGraphicFramePr/>
          <p:nvPr>
            <p:extLst>
              <p:ext uri="{D42A27DB-BD31-4B8C-83A1-F6EECF244321}">
                <p14:modId xmlns:p14="http://schemas.microsoft.com/office/powerpoint/2010/main" val="1352236918"/>
              </p:ext>
            </p:extLst>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The Venn diagram shows the distribution</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of year 8 students that pass their Physics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and Maths tests. What is the probability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that a year 8 student passes their Physics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test?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g24ec9b58d34_0_27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E7D486FA-5F71-E740-8F2A-A180011B0BFB}"/>
              </a:ext>
            </a:extLst>
          </p:cNvPr>
          <p:cNvPicPr>
            <a:picLocks noChangeAspect="1"/>
          </p:cNvPicPr>
          <p:nvPr/>
        </p:nvPicPr>
        <p:blipFill>
          <a:blip r:embed="rId3"/>
          <a:stretch>
            <a:fillRect/>
          </a:stretch>
        </p:blipFill>
        <p:spPr>
          <a:xfrm>
            <a:off x="6091409" y="777334"/>
            <a:ext cx="2199152" cy="2026830"/>
          </a:xfrm>
          <a:prstGeom prst="rect">
            <a:avLst/>
          </a:prstGeom>
        </p:spPr>
      </p:pic>
      <p:graphicFrame>
        <p:nvGraphicFramePr>
          <p:cNvPr id="4" name="Google Shape;255;g2191522ec10_0_108">
            <a:extLst>
              <a:ext uri="{FF2B5EF4-FFF2-40B4-BE49-F238E27FC236}">
                <a16:creationId xmlns:a16="http://schemas.microsoft.com/office/drawing/2014/main" id="{88C81AC3-A2BF-FDE5-EABB-453956AD815C}"/>
              </a:ext>
            </a:extLst>
          </p:cNvPr>
          <p:cNvGraphicFramePr/>
          <p:nvPr>
            <p:extLst>
              <p:ext uri="{D42A27DB-BD31-4B8C-83A1-F6EECF244321}">
                <p14:modId xmlns:p14="http://schemas.microsoft.com/office/powerpoint/2010/main" val="1059748396"/>
              </p:ext>
            </p:extLst>
          </p:nvPr>
        </p:nvGraphicFramePr>
        <p:xfrm>
          <a:off x="108043" y="862525"/>
          <a:ext cx="5604779" cy="1402090"/>
        </p:xfrm>
        <a:graphic>
          <a:graphicData uri="http://schemas.openxmlformats.org/drawingml/2006/table">
            <a:tbl>
              <a:tblPr firstRow="1" bandRow="1">
                <a:noFill/>
              </a:tblPr>
              <a:tblGrid>
                <a:gridCol w="5604779">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The Venn diagram shows the science subjects a group</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of students have chosen for further study. Find the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that a student from this group selected 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random chose to study two science subjects: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46701472-F96B-566B-B0D6-46767D067C0D}"/>
                  </a:ext>
                </a:extLst>
              </p:cNvPr>
              <p:cNvGraphicFramePr/>
              <p:nvPr>
                <p:extLst>
                  <p:ext uri="{D42A27DB-BD31-4B8C-83A1-F6EECF244321}">
                    <p14:modId xmlns:p14="http://schemas.microsoft.com/office/powerpoint/2010/main" val="488899288"/>
                  </p:ext>
                </p:extLst>
              </p:nvPr>
            </p:nvGraphicFramePr>
            <p:xfrm>
              <a:off x="169850" y="2926072"/>
              <a:ext cx="8761086" cy="1821741"/>
            </p:xfrm>
            <a:graphic>
              <a:graphicData uri="http://schemas.openxmlformats.org/drawingml/2006/table">
                <a:tbl>
                  <a:tblPr>
                    <a:noFill/>
                  </a:tblPr>
                  <a:tblGrid>
                    <a:gridCol w="701007">
                      <a:extLst>
                        <a:ext uri="{9D8B030D-6E8A-4147-A177-3AD203B41FA5}">
                          <a16:colId xmlns:a16="http://schemas.microsoft.com/office/drawing/2014/main" val="20000"/>
                        </a:ext>
                      </a:extLst>
                    </a:gridCol>
                    <a:gridCol w="3683388">
                      <a:extLst>
                        <a:ext uri="{9D8B030D-6E8A-4147-A177-3AD203B41FA5}">
                          <a16:colId xmlns:a16="http://schemas.microsoft.com/office/drawing/2014/main" val="1525382621"/>
                        </a:ext>
                      </a:extLst>
                    </a:gridCol>
                    <a:gridCol w="688315">
                      <a:extLst>
                        <a:ext uri="{9D8B030D-6E8A-4147-A177-3AD203B41FA5}">
                          <a16:colId xmlns:a16="http://schemas.microsoft.com/office/drawing/2014/main" val="20001"/>
                        </a:ext>
                      </a:extLst>
                    </a:gridCol>
                    <a:gridCol w="3688376">
                      <a:extLst>
                        <a:ext uri="{9D8B030D-6E8A-4147-A177-3AD203B41FA5}">
                          <a16:colId xmlns:a16="http://schemas.microsoft.com/office/drawing/2014/main" val="335187221"/>
                        </a:ext>
                      </a:extLst>
                    </a:gridCol>
                  </a:tblGrid>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included students studying all three science subjects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subtracted the number of students all three science subjects from those studying two</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used the frequencies of students studying one science subject</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rPr>
                            <a:t>D) </a:t>
                          </a:r>
                          <a14:m>
                            <m:oMath xmlns:m="http://schemas.openxmlformats.org/officeDocument/2006/math">
                              <m:f>
                                <m:fPr>
                                  <m:ctrlPr>
                                    <a:rPr lang="en-GB" sz="1600" b="0" i="1" u="none" strike="noStrike" cap="none" smtClean="0">
                                      <a:solidFill>
                                        <a:srgbClr val="00BC89"/>
                                      </a:solidFill>
                                      <a:latin typeface="Cambria Math" panose="02040503050406030204" pitchFamily="18" charset="0"/>
                                    </a:rPr>
                                  </m:ctrlPr>
                                </m:fPr>
                                <m:num>
                                  <m:r>
                                    <a:rPr lang="en-GB" sz="1600" b="0" i="1" u="none" strike="noStrike" cap="none" smtClean="0">
                                      <a:solidFill>
                                        <a:srgbClr val="00BC89"/>
                                      </a:solidFill>
                                      <a:latin typeface="Cambria Math" panose="02040503050406030204" pitchFamily="18" charset="0"/>
                                    </a:rPr>
                                    <m:t>1</m:t>
                                  </m:r>
                                </m:num>
                                <m:den>
                                  <m:r>
                                    <a:rPr lang="en-GB" sz="1600" b="0" i="1" u="none" strike="noStrike" cap="none" smtClean="0">
                                      <a:solidFill>
                                        <a:srgbClr val="00BC89"/>
                                      </a:solidFill>
                                      <a:latin typeface="Cambria Math" panose="02040503050406030204" pitchFamily="18" charset="0"/>
                                    </a:rPr>
                                    <m:t>4</m:t>
                                  </m:r>
                                </m:den>
                              </m:f>
                            </m:oMath>
                          </a14:m>
                          <a:endParaRPr lang="en-US" sz="16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Sans" pitchFamily="2" charset="0"/>
                            </a:rPr>
                            <a:t>Correct answer</a:t>
                          </a: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46701472-F96B-566B-B0D6-46767D067C0D}"/>
                  </a:ext>
                </a:extLst>
              </p:cNvPr>
              <p:cNvGraphicFramePr/>
              <p:nvPr>
                <p:extLst>
                  <p:ext uri="{D42A27DB-BD31-4B8C-83A1-F6EECF244321}">
                    <p14:modId xmlns:p14="http://schemas.microsoft.com/office/powerpoint/2010/main" val="488899288"/>
                  </p:ext>
                </p:extLst>
              </p:nvPr>
            </p:nvGraphicFramePr>
            <p:xfrm>
              <a:off x="169850" y="2926072"/>
              <a:ext cx="8761086" cy="1821741"/>
            </p:xfrm>
            <a:graphic>
              <a:graphicData uri="http://schemas.openxmlformats.org/drawingml/2006/table">
                <a:tbl>
                  <a:tblPr>
                    <a:noFill/>
                  </a:tblPr>
                  <a:tblGrid>
                    <a:gridCol w="701007">
                      <a:extLst>
                        <a:ext uri="{9D8B030D-6E8A-4147-A177-3AD203B41FA5}">
                          <a16:colId xmlns:a16="http://schemas.microsoft.com/office/drawing/2014/main" val="20000"/>
                        </a:ext>
                      </a:extLst>
                    </a:gridCol>
                    <a:gridCol w="3683388">
                      <a:extLst>
                        <a:ext uri="{9D8B030D-6E8A-4147-A177-3AD203B41FA5}">
                          <a16:colId xmlns:a16="http://schemas.microsoft.com/office/drawing/2014/main" val="1525382621"/>
                        </a:ext>
                      </a:extLst>
                    </a:gridCol>
                    <a:gridCol w="688315">
                      <a:extLst>
                        <a:ext uri="{9D8B030D-6E8A-4147-A177-3AD203B41FA5}">
                          <a16:colId xmlns:a16="http://schemas.microsoft.com/office/drawing/2014/main" val="20001"/>
                        </a:ext>
                      </a:extLst>
                    </a:gridCol>
                    <a:gridCol w="3688376">
                      <a:extLst>
                        <a:ext uri="{9D8B030D-6E8A-4147-A177-3AD203B41FA5}">
                          <a16:colId xmlns:a16="http://schemas.microsoft.com/office/drawing/2014/main" val="335187221"/>
                        </a:ext>
                      </a:extLst>
                    </a:gridCol>
                  </a:tblGrid>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included students studying all three science subjects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subtracted the number of students all three science subjects from those studying two</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used the frequencies of students studying one science subject</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rPr>
                            <a:t>D)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rPr>
                                  </m:ctrlPr>
                                </m:fPr>
                                <m:num>
                                  <m:r>
                                    <a:rPr lang="en-GB" sz="1600" b="0" i="1" u="none" strike="noStrike" cap="none" smtClean="0">
                                      <a:solidFill>
                                        <a:srgbClr val="00BC89"/>
                                      </a:solidFill>
                                      <a:latin typeface="Cambria Math" panose="02040503050406030204" pitchFamily="18" charset="0"/>
                                    </a:rPr>
                                    <m:t>1</m:t>
                                  </m:r>
                                </m:num>
                                <m:den>
                                  <m:r>
                                    <a:rPr lang="en-GB" sz="1600" b="0" i="1" u="none" strike="noStrike" cap="none" smtClean="0">
                                      <a:solidFill>
                                        <a:srgbClr val="00BC89"/>
                                      </a:solidFill>
                                      <a:latin typeface="Cambria Math" panose="02040503050406030204" pitchFamily="18" charset="0"/>
                                    </a:rPr>
                                    <m:t>4</m:t>
                                  </m:r>
                                </m:den>
                              </m:f>
                            </m:oMath>
                          </a14:m>
                          <a:endParaRPr lang="en-US" sz="16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Sans" pitchFamily="2" charset="0"/>
                            </a:rPr>
                            <a:t>Correct answer</a:t>
                          </a: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g24ec9b58d34_0_29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9D28D54-10F4-8FE5-7913-E7243C885070}"/>
                  </a:ext>
                </a:extLst>
              </p:cNvPr>
              <p:cNvGraphicFramePr/>
              <p:nvPr>
                <p:extLst>
                  <p:ext uri="{D42A27DB-BD31-4B8C-83A1-F6EECF244321}">
                    <p14:modId xmlns:p14="http://schemas.microsoft.com/office/powerpoint/2010/main" val="4124176510"/>
                  </p:ext>
                </p:extLst>
              </p:nvPr>
            </p:nvGraphicFramePr>
            <p:xfrm>
              <a:off x="169850" y="2926072"/>
              <a:ext cx="8761086" cy="1821600"/>
            </p:xfrm>
            <a:graphic>
              <a:graphicData uri="http://schemas.openxmlformats.org/drawingml/2006/table">
                <a:tbl>
                  <a:tblPr>
                    <a:noFill/>
                  </a:tblPr>
                  <a:tblGrid>
                    <a:gridCol w="657464">
                      <a:extLst>
                        <a:ext uri="{9D8B030D-6E8A-4147-A177-3AD203B41FA5}">
                          <a16:colId xmlns:a16="http://schemas.microsoft.com/office/drawing/2014/main" val="20000"/>
                        </a:ext>
                      </a:extLst>
                    </a:gridCol>
                    <a:gridCol w="3726931">
                      <a:extLst>
                        <a:ext uri="{9D8B030D-6E8A-4147-A177-3AD203B41FA5}">
                          <a16:colId xmlns:a16="http://schemas.microsoft.com/office/drawing/2014/main" val="1525382621"/>
                        </a:ext>
                      </a:extLst>
                    </a:gridCol>
                    <a:gridCol w="627355">
                      <a:extLst>
                        <a:ext uri="{9D8B030D-6E8A-4147-A177-3AD203B41FA5}">
                          <a16:colId xmlns:a16="http://schemas.microsoft.com/office/drawing/2014/main" val="20001"/>
                        </a:ext>
                      </a:extLst>
                    </a:gridCol>
                    <a:gridCol w="3749336">
                      <a:extLst>
                        <a:ext uri="{9D8B030D-6E8A-4147-A177-3AD203B41FA5}">
                          <a16:colId xmlns:a16="http://schemas.microsoft.com/office/drawing/2014/main" val="335187221"/>
                        </a:ext>
                      </a:extLst>
                    </a:gridCol>
                  </a:tblGrid>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used number of tourists to only one country as the denominator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5</m:t>
                                  </m:r>
                                </m:den>
                              </m:f>
                            </m:oMath>
                          </a14:m>
                          <a:endParaRPr lang="en-US" sz="16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rgbClr val="00BC89"/>
                              </a:solidFill>
                              <a:latin typeface="Nunito Sans" pitchFamily="2" charset="0"/>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counted the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2</m:t>
                              </m:r>
                            </m:oMath>
                          </a14:m>
                          <a:r>
                            <a:rPr lang="en-US" sz="1400" u="none" strike="noStrike" cap="none" dirty="0">
                              <a:solidFill>
                                <a:schemeClr val="tx1"/>
                              </a:solidFill>
                              <a:latin typeface="Nunito Sans" pitchFamily="2" charset="0"/>
                              <a:ea typeface="Times New Roman"/>
                              <a:cs typeface="Times New Roman"/>
                              <a:sym typeface="Times New Roman"/>
                            </a:rPr>
                            <a:t>” twice in the numerator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3</m:t>
                                  </m:r>
                                </m:num>
                                <m:den>
                                  <m:r>
                                    <a:rPr lang="en-GB" sz="1600" b="0" i="1" u="none" strike="noStrike" cap="none" smtClean="0">
                                      <a:solidFill>
                                        <a:schemeClr val="tx1"/>
                                      </a:solidFill>
                                      <a:latin typeface="Cambria Math" panose="02040503050406030204" pitchFamily="18" charset="0"/>
                                    </a:rPr>
                                    <m:t>5</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a:t>
                          </a:r>
                          <a:r>
                            <a:rPr lang="en-GB" sz="1400" u="none" strike="noStrike" cap="none">
                              <a:solidFill>
                                <a:schemeClr val="tx1"/>
                              </a:solidFill>
                              <a:latin typeface="Nunito Sans" pitchFamily="2" charset="0"/>
                            </a:rPr>
                            <a:t>found the probability </a:t>
                          </a:r>
                          <a:r>
                            <a:rPr lang="en-GB" sz="1400" u="none" strike="noStrike" cap="none" dirty="0">
                              <a:solidFill>
                                <a:schemeClr val="tx1"/>
                              </a:solidFill>
                              <a:latin typeface="Nunito Sans" pitchFamily="2" charset="0"/>
                            </a:rPr>
                            <a:t>someone has visited exactly one of these countries</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9D28D54-10F4-8FE5-7913-E7243C885070}"/>
                  </a:ext>
                </a:extLst>
              </p:cNvPr>
              <p:cNvGraphicFramePr/>
              <p:nvPr>
                <p:extLst>
                  <p:ext uri="{D42A27DB-BD31-4B8C-83A1-F6EECF244321}">
                    <p14:modId xmlns:p14="http://schemas.microsoft.com/office/powerpoint/2010/main" val="4124176510"/>
                  </p:ext>
                </p:extLst>
              </p:nvPr>
            </p:nvGraphicFramePr>
            <p:xfrm>
              <a:off x="169850" y="2926072"/>
              <a:ext cx="8761086" cy="1821600"/>
            </p:xfrm>
            <a:graphic>
              <a:graphicData uri="http://schemas.openxmlformats.org/drawingml/2006/table">
                <a:tbl>
                  <a:tblPr>
                    <a:noFill/>
                  </a:tblPr>
                  <a:tblGrid>
                    <a:gridCol w="657464">
                      <a:extLst>
                        <a:ext uri="{9D8B030D-6E8A-4147-A177-3AD203B41FA5}">
                          <a16:colId xmlns:a16="http://schemas.microsoft.com/office/drawing/2014/main" val="20000"/>
                        </a:ext>
                      </a:extLst>
                    </a:gridCol>
                    <a:gridCol w="3726931">
                      <a:extLst>
                        <a:ext uri="{9D8B030D-6E8A-4147-A177-3AD203B41FA5}">
                          <a16:colId xmlns:a16="http://schemas.microsoft.com/office/drawing/2014/main" val="1525382621"/>
                        </a:ext>
                      </a:extLst>
                    </a:gridCol>
                    <a:gridCol w="627355">
                      <a:extLst>
                        <a:ext uri="{9D8B030D-6E8A-4147-A177-3AD203B41FA5}">
                          <a16:colId xmlns:a16="http://schemas.microsoft.com/office/drawing/2014/main" val="20001"/>
                        </a:ext>
                      </a:extLst>
                    </a:gridCol>
                    <a:gridCol w="3749336">
                      <a:extLst>
                        <a:ext uri="{9D8B030D-6E8A-4147-A177-3AD203B41FA5}">
                          <a16:colId xmlns:a16="http://schemas.microsoft.com/office/drawing/2014/main" val="335187221"/>
                        </a:ext>
                      </a:extLst>
                    </a:gridCol>
                  </a:tblGrid>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used number of tourists to only one country as the denominator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5</m:t>
                                  </m:r>
                                </m:den>
                              </m:f>
                            </m:oMath>
                          </a14:m>
                          <a:endParaRPr lang="en-US" sz="16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rgbClr val="00BC89"/>
                              </a:solidFill>
                              <a:latin typeface="Nunito Sans" pitchFamily="2" charset="0"/>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10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counted the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2</m:t>
                              </m:r>
                            </m:oMath>
                          </a14:m>
                          <a:r>
                            <a:rPr lang="en-US" sz="1400" u="none" strike="noStrike" cap="none" dirty="0">
                              <a:solidFill>
                                <a:schemeClr val="tx1"/>
                              </a:solidFill>
                              <a:latin typeface="Nunito Sans" pitchFamily="2" charset="0"/>
                              <a:ea typeface="Times New Roman"/>
                              <a:cs typeface="Times New Roman"/>
                              <a:sym typeface="Times New Roman"/>
                            </a:rPr>
                            <a:t>” twice in the numerator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3</m:t>
                                  </m:r>
                                </m:num>
                                <m:den>
                                  <m:r>
                                    <a:rPr lang="en-GB" sz="1600" b="0" i="1" u="none" strike="noStrike" cap="none" smtClean="0">
                                      <a:solidFill>
                                        <a:schemeClr val="tx1"/>
                                      </a:solidFill>
                                      <a:latin typeface="Cambria Math" panose="02040503050406030204" pitchFamily="18" charset="0"/>
                                    </a:rPr>
                                    <m:t>5</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a:t>
                          </a:r>
                          <a:r>
                            <a:rPr lang="en-GB" sz="1400" u="none" strike="noStrike" cap="none">
                              <a:solidFill>
                                <a:schemeClr val="tx1"/>
                              </a:solidFill>
                              <a:latin typeface="Nunito Sans" pitchFamily="2" charset="0"/>
                            </a:rPr>
                            <a:t>found the probability </a:t>
                          </a:r>
                          <a:r>
                            <a:rPr lang="en-GB" sz="1400" u="none" strike="noStrike" cap="none" dirty="0">
                              <a:solidFill>
                                <a:schemeClr val="tx1"/>
                              </a:solidFill>
                              <a:latin typeface="Nunito Sans" pitchFamily="2" charset="0"/>
                            </a:rPr>
                            <a:t>someone has visited exactly one of these countries</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4" name="Picture 3">
            <a:extLst>
              <a:ext uri="{FF2B5EF4-FFF2-40B4-BE49-F238E27FC236}">
                <a16:creationId xmlns:a16="http://schemas.microsoft.com/office/drawing/2014/main" id="{2AACD3EC-F7F2-4BCD-7005-DB820B03D556}"/>
              </a:ext>
            </a:extLst>
          </p:cNvPr>
          <p:cNvPicPr>
            <a:picLocks noChangeAspect="1"/>
          </p:cNvPicPr>
          <p:nvPr/>
        </p:nvPicPr>
        <p:blipFill>
          <a:blip r:embed="rId3"/>
          <a:stretch>
            <a:fillRect/>
          </a:stretch>
        </p:blipFill>
        <p:spPr>
          <a:xfrm>
            <a:off x="6091409" y="777334"/>
            <a:ext cx="2199152" cy="2026830"/>
          </a:xfrm>
          <a:prstGeom prst="rect">
            <a:avLst/>
          </a:prstGeom>
        </p:spPr>
      </p:pic>
      <p:graphicFrame>
        <p:nvGraphicFramePr>
          <p:cNvPr id="5" name="Google Shape;255;g2191522ec10_0_108">
            <a:extLst>
              <a:ext uri="{FF2B5EF4-FFF2-40B4-BE49-F238E27FC236}">
                <a16:creationId xmlns:a16="http://schemas.microsoft.com/office/drawing/2014/main" id="{C1DA8CD4-CB3B-36C1-970B-41873F93B0C3}"/>
              </a:ext>
            </a:extLst>
          </p:cNvPr>
          <p:cNvGraphicFramePr/>
          <p:nvPr>
            <p:extLst>
              <p:ext uri="{D42A27DB-BD31-4B8C-83A1-F6EECF244321}">
                <p14:modId xmlns:p14="http://schemas.microsoft.com/office/powerpoint/2010/main" val="3814397671"/>
              </p:ext>
            </p:extLst>
          </p:nvPr>
        </p:nvGraphicFramePr>
        <p:xfrm>
          <a:off x="108043" y="862525"/>
          <a:ext cx="5604779" cy="1767850"/>
        </p:xfrm>
        <a:graphic>
          <a:graphicData uri="http://schemas.openxmlformats.org/drawingml/2006/table">
            <a:tbl>
              <a:tblPr firstRow="1" bandRow="1">
                <a:noFill/>
              </a:tblPr>
              <a:tblGrid>
                <a:gridCol w="5604779">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a:ea typeface="Nunito"/>
                          <a:cs typeface="Nunito"/>
                          <a:sym typeface="Nunito"/>
                        </a:rPr>
                        <a:t>In a survey about holidays in mainland UK, members of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a tourist group are asked if they have visited England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(E), Scotland (S) or Wales (W). The results are shown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in a Venn diagram. What is the probability that a </a:t>
                      </a:r>
                    </a:p>
                    <a:p>
                      <a:pPr marL="0" lvl="0" indent="0" algn="l" rtl="0">
                        <a:lnSpc>
                          <a:spcPct val="150000"/>
                        </a:lnSpc>
                        <a:spcBef>
                          <a:spcPts val="0"/>
                        </a:spcBef>
                        <a:spcAft>
                          <a:spcPts val="0"/>
                        </a:spcAft>
                        <a:buNone/>
                      </a:pPr>
                      <a:r>
                        <a:rPr lang="en-GB" sz="1600" b="0" dirty="0">
                          <a:solidFill>
                            <a:schemeClr val="dk1"/>
                          </a:solidFill>
                          <a:latin typeface="Nunito"/>
                          <a:ea typeface="Nunito"/>
                          <a:cs typeface="Nunito"/>
                          <a:sym typeface="Nunito"/>
                        </a:rPr>
                        <a:t>       member has visited more than one of these countries?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g24ec9b58d34_0_31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4967D310-A91C-684D-9205-9752EFE551B7}"/>
              </a:ext>
            </a:extLst>
          </p:cNvPr>
          <p:cNvPicPr>
            <a:picLocks noChangeAspect="1"/>
          </p:cNvPicPr>
          <p:nvPr/>
        </p:nvPicPr>
        <p:blipFill>
          <a:blip r:embed="rId3"/>
          <a:stretch>
            <a:fillRect/>
          </a:stretch>
        </p:blipFill>
        <p:spPr>
          <a:xfrm>
            <a:off x="856771" y="1443461"/>
            <a:ext cx="2929555" cy="2700000"/>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24183283-E66A-9663-7D24-2E08FA888CBB}"/>
                  </a:ext>
                </a:extLst>
              </p:cNvPr>
              <p:cNvGraphicFramePr/>
              <p:nvPr>
                <p:extLst>
                  <p:ext uri="{D42A27DB-BD31-4B8C-83A1-F6EECF244321}">
                    <p14:modId xmlns:p14="http://schemas.microsoft.com/office/powerpoint/2010/main" val="19243990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5</m:t>
                                  </m:r>
                                </m:num>
                                <m:den>
                                  <m:r>
                                    <a:rPr lang="en-GB" sz="1600" b="0" i="1" dirty="0" smtClean="0">
                                      <a:solidFill>
                                        <a:schemeClr val="tx1"/>
                                      </a:solidFill>
                                      <a:latin typeface="Cambria Math" panose="02040503050406030204" pitchFamily="18" charset="0"/>
                                      <a:ea typeface="Times New Roman"/>
                                      <a:cs typeface="Times New Roman"/>
                                      <a:sym typeface="Times New Roman"/>
                                    </a:rPr>
                                    <m:t>14</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used numbers solely that belong to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𝐴</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4</m:t>
                                  </m:r>
                                </m:num>
                                <m:den>
                                  <m:r>
                                    <a:rPr lang="en-GB" sz="1600" b="0" i="1" dirty="0" smtClean="0">
                                      <a:solidFill>
                                        <a:schemeClr val="tx1"/>
                                      </a:solidFill>
                                      <a:latin typeface="Cambria Math" panose="02040503050406030204" pitchFamily="18" charset="0"/>
                                      <a:ea typeface="Times New Roman"/>
                                      <a:cs typeface="Times New Roman"/>
                                      <a:sym typeface="Times New Roman"/>
                                    </a:rPr>
                                    <m:t>13</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used the intersection (not union) of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𝐵</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𝐶</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rgbClr val="00BC89"/>
                                      </a:solidFill>
                                      <a:latin typeface="Cambria Math" panose="02040503050406030204" pitchFamily="18" charset="0"/>
                                      <a:ea typeface="Times New Roman"/>
                                      <a:cs typeface="Times New Roman"/>
                                      <a:sym typeface="Times New Roman"/>
                                    </a:rPr>
                                  </m:ctrlPr>
                                </m:fPr>
                                <m:num>
                                  <m:r>
                                    <a:rPr lang="en-GB" sz="1600" b="0" i="1" dirty="0" smtClean="0">
                                      <a:solidFill>
                                        <a:srgbClr val="00BC89"/>
                                      </a:solidFill>
                                      <a:latin typeface="Cambria Math" panose="02040503050406030204" pitchFamily="18" charset="0"/>
                                      <a:ea typeface="Times New Roman"/>
                                      <a:cs typeface="Times New Roman"/>
                                      <a:sym typeface="Times New Roman"/>
                                    </a:rPr>
                                    <m:t>7</m:t>
                                  </m:r>
                                </m:num>
                                <m:den>
                                  <m:r>
                                    <a:rPr lang="en-GB" sz="1600" b="0" i="1" dirty="0" smtClean="0">
                                      <a:solidFill>
                                        <a:srgbClr val="00BC89"/>
                                      </a:solidFill>
                                      <a:latin typeface="Cambria Math" panose="02040503050406030204" pitchFamily="18" charset="0"/>
                                      <a:ea typeface="Times New Roman"/>
                                      <a:cs typeface="Times New Roman"/>
                                      <a:sym typeface="Times New Roman"/>
                                    </a:rPr>
                                    <m:t>25</m:t>
                                  </m:r>
                                </m:den>
                              </m:f>
                            </m:oMath>
                          </a14:m>
                          <a:endParaRPr lang="en-GB" sz="1600" b="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Times New Roman"/>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14</m:t>
                                  </m:r>
                                </m:num>
                                <m:den>
                                  <m:r>
                                    <a:rPr lang="en-GB" sz="1600" b="0" i="1" dirty="0" smtClean="0">
                                      <a:solidFill>
                                        <a:schemeClr val="tx1"/>
                                      </a:solidFill>
                                      <a:latin typeface="Cambria Math" panose="02040503050406030204" pitchFamily="18" charset="0"/>
                                      <a:ea typeface="Times New Roman"/>
                                      <a:cs typeface="Times New Roman"/>
                                      <a:sym typeface="Times New Roman"/>
                                    </a:rPr>
                                    <m:t>19</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calculated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𝑃</m:t>
                              </m:r>
                              <m:r>
                                <a:rPr lang="en-GB" sz="1400" b="0" i="1" u="none" strike="noStrike" cap="none" smtClean="0">
                                  <a:solidFill>
                                    <a:schemeClr val="tx1"/>
                                  </a:solidFill>
                                  <a:latin typeface="Cambria Math" panose="02040503050406030204" pitchFamily="18" charset="0"/>
                                  <a:ea typeface="Nunito Sans"/>
                                  <a:cs typeface="Nunito Sans"/>
                                  <a:sym typeface="Nunito Sans"/>
                                </a:rPr>
                                <m:t>(</m:t>
                              </m:r>
                              <m:r>
                                <a:rPr lang="en-GB" sz="1400" b="0" i="1" u="none" strike="noStrike" cap="none" smtClean="0">
                                  <a:solidFill>
                                    <a:schemeClr val="tx1"/>
                                  </a:solidFill>
                                  <a:latin typeface="Cambria Math" panose="02040503050406030204" pitchFamily="18" charset="0"/>
                                  <a:ea typeface="Nunito Sans"/>
                                  <a:cs typeface="Nunito Sans"/>
                                  <a:sym typeface="Nunito Sans"/>
                                </a:rPr>
                                <m:t>𝐵</m:t>
                              </m:r>
                              <m:r>
                                <a:rPr lang="en-GB" sz="1400" b="0" i="1" u="none" strike="noStrike" cap="none"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400" b="0" i="1" u="none" strike="noStrike" cap="none" smtClean="0">
                                  <a:solidFill>
                                    <a:schemeClr val="tx1"/>
                                  </a:solidFill>
                                  <a:latin typeface="Cambria Math" panose="02040503050406030204" pitchFamily="18" charset="0"/>
                                  <a:ea typeface="Nunito Sans"/>
                                  <a:cs typeface="Nunito Sans"/>
                                  <a:sym typeface="Nunito Sans"/>
                                </a:rPr>
                                <m:t>𝐶</m:t>
                              </m:r>
                              <m:r>
                                <a:rPr lang="en-GB" sz="1400" b="0" i="1" u="none" strike="noStrike" cap="none" smtClean="0">
                                  <a:solidFill>
                                    <a:schemeClr val="tx1"/>
                                  </a:solidFill>
                                  <a:latin typeface="Cambria Math" panose="02040503050406030204" pitchFamily="18" charset="0"/>
                                  <a:ea typeface="Nunito Sans"/>
                                  <a:cs typeface="Nunito Sans"/>
                                  <a:sym typeface="Nunito Sans"/>
                                </a:rPr>
                                <m:t>|</m:t>
                              </m:r>
                              <m:r>
                                <a:rPr lang="en-GB" sz="1400" b="0" i="1" u="none" strike="noStrike" cap="none" smtClean="0">
                                  <a:solidFill>
                                    <a:schemeClr val="tx1"/>
                                  </a:solidFill>
                                  <a:latin typeface="Cambria Math" panose="02040503050406030204" pitchFamily="18" charset="0"/>
                                  <a:ea typeface="Nunito Sans"/>
                                  <a:cs typeface="Nunito Sans"/>
                                  <a:sym typeface="Nunito Sans"/>
                                </a:rPr>
                                <m:t>𝐴</m:t>
                              </m:r>
                              <m:r>
                                <a:rPr lang="en-GB" sz="1400" b="0" i="1" u="none" strike="noStrike" cap="none" smtClean="0">
                                  <a:solidFill>
                                    <a:schemeClr val="tx1"/>
                                  </a:solidFill>
                                  <a:latin typeface="Cambria Math" panose="02040503050406030204" pitchFamily="18" charset="0"/>
                                  <a:ea typeface="Nunito Sans"/>
                                  <a:cs typeface="Nunito Sans"/>
                                  <a:sym typeface="Nunito Sans"/>
                                </a:rPr>
                                <m:t>)</m:t>
                              </m:r>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24183283-E66A-9663-7D24-2E08FA888CBB}"/>
                  </a:ext>
                </a:extLst>
              </p:cNvPr>
              <p:cNvGraphicFramePr/>
              <p:nvPr>
                <p:extLst>
                  <p:ext uri="{D42A27DB-BD31-4B8C-83A1-F6EECF244321}">
                    <p14:modId xmlns:p14="http://schemas.microsoft.com/office/powerpoint/2010/main" val="19243990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5</m:t>
                                  </m:r>
                                </m:num>
                                <m:den>
                                  <m:r>
                                    <a:rPr lang="en-GB" sz="1600" b="0" i="1" dirty="0" smtClean="0">
                                      <a:solidFill>
                                        <a:schemeClr val="tx1"/>
                                      </a:solidFill>
                                      <a:latin typeface="Cambria Math" panose="02040503050406030204" pitchFamily="18" charset="0"/>
                                      <a:ea typeface="Times New Roman"/>
                                      <a:cs typeface="Times New Roman"/>
                                      <a:sym typeface="Times New Roman"/>
                                    </a:rPr>
                                    <m:t>14</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used numbers solely that belong to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𝐴</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4</m:t>
                                  </m:r>
                                </m:num>
                                <m:den>
                                  <m:r>
                                    <a:rPr lang="en-GB" sz="1600" b="0" i="1" dirty="0" smtClean="0">
                                      <a:solidFill>
                                        <a:schemeClr val="tx1"/>
                                      </a:solidFill>
                                      <a:latin typeface="Cambria Math" panose="02040503050406030204" pitchFamily="18" charset="0"/>
                                      <a:ea typeface="Times New Roman"/>
                                      <a:cs typeface="Times New Roman"/>
                                      <a:sym typeface="Times New Roman"/>
                                    </a:rPr>
                                    <m:t>13</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used the intersection (not union)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𝐵</m:t>
                              </m:r>
                            </m:oMath>
                          </a14:m>
                          <a:r>
                            <a:rPr lang="en-US" sz="1400" u="none" strike="noStrike" cap="none" dirty="0">
                              <a:solidFill>
                                <a:schemeClr val="tx1"/>
                              </a:solidFill>
                              <a:latin typeface="Nunito" pitchFamily="2" charset="0"/>
                              <a:ea typeface="Times New Roman"/>
                              <a:cs typeface="Times New Roman"/>
                              <a:sym typeface="Times New Roman"/>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𝐶</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rgbClr val="00BC89"/>
                                      </a:solidFill>
                                      <a:latin typeface="Cambria Math" panose="02040503050406030204" pitchFamily="18" charset="0"/>
                                      <a:ea typeface="Times New Roman"/>
                                      <a:cs typeface="Times New Roman"/>
                                      <a:sym typeface="Times New Roman"/>
                                    </a:rPr>
                                  </m:ctrlPr>
                                </m:fPr>
                                <m:num>
                                  <m:r>
                                    <a:rPr lang="en-GB" sz="1600" b="0" i="1" dirty="0" smtClean="0">
                                      <a:solidFill>
                                        <a:srgbClr val="00BC89"/>
                                      </a:solidFill>
                                      <a:latin typeface="Cambria Math" panose="02040503050406030204" pitchFamily="18" charset="0"/>
                                      <a:ea typeface="Times New Roman"/>
                                      <a:cs typeface="Times New Roman"/>
                                      <a:sym typeface="Times New Roman"/>
                                    </a:rPr>
                                    <m:t>7</m:t>
                                  </m:r>
                                </m:num>
                                <m:den>
                                  <m:r>
                                    <a:rPr lang="en-GB" sz="1600" b="0" i="1" dirty="0" smtClean="0">
                                      <a:solidFill>
                                        <a:srgbClr val="00BC89"/>
                                      </a:solidFill>
                                      <a:latin typeface="Cambria Math" panose="02040503050406030204" pitchFamily="18" charset="0"/>
                                      <a:ea typeface="Times New Roman"/>
                                      <a:cs typeface="Times New Roman"/>
                                      <a:sym typeface="Times New Roman"/>
                                    </a:rPr>
                                    <m:t>25</m:t>
                                  </m:r>
                                </m:den>
                              </m:f>
                            </m:oMath>
                          </a14:m>
                          <a:endParaRPr lang="en-GB" sz="1600" b="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Times New Roman"/>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14</m:t>
                                  </m:r>
                                </m:num>
                                <m:den>
                                  <m:r>
                                    <a:rPr lang="en-GB" sz="1600" b="0" i="1" dirty="0" smtClean="0">
                                      <a:solidFill>
                                        <a:schemeClr val="tx1"/>
                                      </a:solidFill>
                                      <a:latin typeface="Cambria Math" panose="02040503050406030204" pitchFamily="18" charset="0"/>
                                      <a:ea typeface="Times New Roman"/>
                                      <a:cs typeface="Times New Roman"/>
                                      <a:sym typeface="Times New Roman"/>
                                    </a:rPr>
                                    <m:t>19</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calculated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𝑃</m:t>
                              </m:r>
                              <m:r>
                                <a:rPr lang="en-GB" sz="1400" b="0" i="1" u="none" strike="noStrike" cap="none" smtClean="0">
                                  <a:solidFill>
                                    <a:schemeClr val="tx1"/>
                                  </a:solidFill>
                                  <a:latin typeface="Cambria Math" panose="02040503050406030204" pitchFamily="18" charset="0"/>
                                  <a:ea typeface="Nunito Sans"/>
                                  <a:cs typeface="Nunito Sans"/>
                                  <a:sym typeface="Nunito Sans"/>
                                </a:rPr>
                                <m:t>(</m:t>
                              </m:r>
                              <m:r>
                                <a:rPr lang="en-GB" sz="1400" b="0" i="1" u="none" strike="noStrike" cap="none" smtClean="0">
                                  <a:solidFill>
                                    <a:schemeClr val="tx1"/>
                                  </a:solidFill>
                                  <a:latin typeface="Cambria Math" panose="02040503050406030204" pitchFamily="18" charset="0"/>
                                  <a:ea typeface="Nunito Sans"/>
                                  <a:cs typeface="Nunito Sans"/>
                                  <a:sym typeface="Nunito Sans"/>
                                </a:rPr>
                                <m:t>𝐵</m:t>
                              </m:r>
                              <m:r>
                                <a:rPr lang="en-GB" sz="1400" b="0" i="1" u="none" strike="noStrike" cap="none"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400" b="0" i="1" u="none" strike="noStrike" cap="none" smtClean="0">
                                  <a:solidFill>
                                    <a:schemeClr val="tx1"/>
                                  </a:solidFill>
                                  <a:latin typeface="Cambria Math" panose="02040503050406030204" pitchFamily="18" charset="0"/>
                                  <a:ea typeface="Nunito Sans"/>
                                  <a:cs typeface="Nunito Sans"/>
                                  <a:sym typeface="Nunito Sans"/>
                                </a:rPr>
                                <m:t>𝐶</m:t>
                              </m:r>
                              <m:r>
                                <a:rPr lang="en-GB" sz="1400" b="0" i="1" u="none" strike="noStrike" cap="none" smtClean="0">
                                  <a:solidFill>
                                    <a:schemeClr val="tx1"/>
                                  </a:solidFill>
                                  <a:latin typeface="Cambria Math" panose="02040503050406030204" pitchFamily="18" charset="0"/>
                                  <a:ea typeface="Nunito Sans"/>
                                  <a:cs typeface="Nunito Sans"/>
                                  <a:sym typeface="Nunito Sans"/>
                                </a:rPr>
                                <m:t>|</m:t>
                              </m:r>
                              <m:r>
                                <a:rPr lang="en-GB" sz="1400" b="0" i="1" u="none" strike="noStrike" cap="none" smtClean="0">
                                  <a:solidFill>
                                    <a:schemeClr val="tx1"/>
                                  </a:solidFill>
                                  <a:latin typeface="Cambria Math" panose="02040503050406030204" pitchFamily="18" charset="0"/>
                                  <a:ea typeface="Nunito Sans"/>
                                  <a:cs typeface="Nunito Sans"/>
                                  <a:sym typeface="Nunito Sans"/>
                                </a:rPr>
                                <m:t>𝐴</m:t>
                              </m:r>
                              <m:r>
                                <a:rPr lang="en-GB" sz="1400" b="0" i="1" u="none" strike="noStrike" cap="none" smtClean="0">
                                  <a:solidFill>
                                    <a:schemeClr val="tx1"/>
                                  </a:solidFill>
                                  <a:latin typeface="Cambria Math" panose="02040503050406030204" pitchFamily="18" charset="0"/>
                                  <a:ea typeface="Nunito Sans"/>
                                  <a:cs typeface="Nunito Sans"/>
                                  <a:sym typeface="Nunito Sans"/>
                                </a:rPr>
                                <m:t>)</m:t>
                              </m:r>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104709F3-F0F1-21FC-772E-9C1AF0451AA9}"/>
                  </a:ext>
                </a:extLst>
              </p:cNvPr>
              <p:cNvGraphicFramePr/>
              <p:nvPr>
                <p:extLst>
                  <p:ext uri="{D42A27DB-BD31-4B8C-83A1-F6EECF244321}">
                    <p14:modId xmlns:p14="http://schemas.microsoft.com/office/powerpoint/2010/main" val="1282601020"/>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𝑃</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𝐵</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𝐶</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104709F3-F0F1-21FC-772E-9C1AF0451AA9}"/>
                  </a:ext>
                </a:extLst>
              </p:cNvPr>
              <p:cNvGraphicFramePr/>
              <p:nvPr>
                <p:extLst>
                  <p:ext uri="{D42A27DB-BD31-4B8C-83A1-F6EECF244321}">
                    <p14:modId xmlns:p14="http://schemas.microsoft.com/office/powerpoint/2010/main" val="1282601020"/>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𝑃</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𝐵</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𝐶</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g24ec9b58d34_0_34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F644BF4-08F5-DB4B-817E-6819BEA8542A}"/>
              </a:ext>
            </a:extLst>
          </p:cNvPr>
          <p:cNvPicPr>
            <a:picLocks noChangeAspect="1"/>
          </p:cNvPicPr>
          <p:nvPr/>
        </p:nvPicPr>
        <p:blipFill>
          <a:blip r:embed="rId3"/>
          <a:stretch>
            <a:fillRect/>
          </a:stretch>
        </p:blipFill>
        <p:spPr>
          <a:xfrm>
            <a:off x="837241" y="1617320"/>
            <a:ext cx="2968616" cy="2736000"/>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94CC799-2FCA-F60D-2C76-29188EE59BAA}"/>
                  </a:ext>
                </a:extLst>
              </p:cNvPr>
              <p:cNvGraphicFramePr/>
              <p:nvPr>
                <p:extLst>
                  <p:ext uri="{D42A27DB-BD31-4B8C-83A1-F6EECF244321}">
                    <p14:modId xmlns:p14="http://schemas.microsoft.com/office/powerpoint/2010/main" val="68549816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b="0" i="1" dirty="0" smtClean="0">
                                  <a:solidFill>
                                    <a:srgbClr val="00BC89"/>
                                  </a:solidFill>
                                  <a:latin typeface="Cambria Math" panose="02040503050406030204" pitchFamily="18" charset="0"/>
                                  <a:ea typeface="Times New Roman"/>
                                  <a:cs typeface="Times New Roman"/>
                                  <a:sym typeface="Times New Roman"/>
                                </a:rPr>
                                <m:t>𝑋</m:t>
                              </m:r>
                              <m:r>
                                <a:rPr lang="en-GB" sz="1600" b="0" i="1" dirty="0" smtClean="0">
                                  <a:solidFill>
                                    <a:srgbClr val="00BC89"/>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rgbClr val="00BC89"/>
                                  </a:solidFill>
                                  <a:latin typeface="Cambria Math" panose="02040503050406030204" pitchFamily="18" charset="0"/>
                                  <a:ea typeface="Times New Roman"/>
                                  <a:cs typeface="Times New Roman"/>
                                  <a:sym typeface="Times New Roman"/>
                                </a:rPr>
                                <m:t>(</m:t>
                              </m:r>
                              <m:r>
                                <a:rPr lang="en-GB" sz="1600" b="0" i="1" dirty="0" smtClean="0">
                                  <a:solidFill>
                                    <a:srgbClr val="00BC89"/>
                                  </a:solidFill>
                                  <a:latin typeface="Cambria Math" panose="02040503050406030204" pitchFamily="18" charset="0"/>
                                  <a:ea typeface="Times New Roman"/>
                                  <a:cs typeface="Times New Roman"/>
                                  <a:sym typeface="Times New Roman"/>
                                </a:rPr>
                                <m:t>𝑌</m:t>
                              </m:r>
                              <m:r>
                                <a:rPr lang="en-GB" sz="1600" b="0" i="1" dirty="0" smtClean="0">
                                  <a:solidFill>
                                    <a:srgbClr val="00BC89"/>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rgbClr val="00BC89"/>
                                  </a:solidFill>
                                  <a:latin typeface="Cambria Math" panose="02040503050406030204" pitchFamily="18" charset="0"/>
                                  <a:ea typeface="Times New Roman"/>
                                  <a:cs typeface="Times New Roman"/>
                                  <a:sym typeface="Times New Roman"/>
                                </a:rPr>
                                <m:t>𝑍</m:t>
                              </m:r>
                              <m:r>
                                <a:rPr lang="en-GB" sz="1600" b="0" i="1" dirty="0" smtClean="0">
                                  <a:solidFill>
                                    <a:srgbClr val="00BC89"/>
                                  </a:solidFill>
                                  <a:latin typeface="Cambria Math" panose="02040503050406030204" pitchFamily="18" charset="0"/>
                                  <a:ea typeface="Times New Roman"/>
                                  <a:cs typeface="Times New Roman"/>
                                  <a:sym typeface="Times New Roman"/>
                                </a:rPr>
                                <m:t>)</m:t>
                              </m:r>
                            </m:oMath>
                          </a14:m>
                          <a:endParaRPr lang="en-GB" sz="1600" b="0" dirty="0">
                            <a:solidFill>
                              <a:srgbClr val="00BC89"/>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confused union / intersection symbols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dirty="0" smtClean="0">
                                      <a:solidFill>
                                        <a:schemeClr val="tx1"/>
                                      </a:solidFill>
                                      <a:latin typeface="Cambria Math" panose="02040503050406030204" pitchFamily="18" charset="0"/>
                                      <a:ea typeface="Times New Roman"/>
                                      <a:cs typeface="Times New Roman"/>
                                      <a:sym typeface="Times New Roman"/>
                                    </a:rPr>
                                  </m:ctrlPr>
                                </m:sSupPr>
                                <m:e>
                                  <m:r>
                                    <a:rPr lang="en-GB" sz="1600" b="0" i="1" dirty="0" smtClean="0">
                                      <a:solidFill>
                                        <a:schemeClr val="tx1"/>
                                      </a:solidFill>
                                      <a:latin typeface="Cambria Math" panose="02040503050406030204" pitchFamily="18" charset="0"/>
                                      <a:ea typeface="Times New Roman"/>
                                      <a:cs typeface="Times New Roman"/>
                                      <a:sym typeface="Times New Roman"/>
                                    </a:rPr>
                                    <m:t>𝑌</m:t>
                                  </m:r>
                                </m:e>
                                <m:sup>
                                  <m:r>
                                    <a:rPr lang="en-GB" sz="1600" b="0" i="1" dirty="0" smtClean="0">
                                      <a:solidFill>
                                        <a:schemeClr val="tx1"/>
                                      </a:solidFill>
                                      <a:latin typeface="Cambria Math" panose="02040503050406030204" pitchFamily="18" charset="0"/>
                                      <a:ea typeface="Times New Roman"/>
                                      <a:cs typeface="Times New Roman"/>
                                      <a:sym typeface="Times New Roman"/>
                                    </a:rPr>
                                    <m:t>′</m:t>
                                  </m:r>
                                </m:sup>
                              </m:sSup>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misused the complement symbol</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left out elements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𝑋</m:t>
                              </m:r>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94CC799-2FCA-F60D-2C76-29188EE59BAA}"/>
                  </a:ext>
                </a:extLst>
              </p:cNvPr>
              <p:cNvGraphicFramePr/>
              <p:nvPr>
                <p:extLst>
                  <p:ext uri="{D42A27DB-BD31-4B8C-83A1-F6EECF244321}">
                    <p14:modId xmlns:p14="http://schemas.microsoft.com/office/powerpoint/2010/main" val="68549816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Times New Roman"/>
                                  <a:cs typeface="Times New Roman"/>
                                  <a:sym typeface="Times New Roman"/>
                                </a:rPr>
                                <m:t>𝑋</m:t>
                              </m:r>
                              <m:r>
                                <a:rPr lang="en-GB" sz="1600" b="0" i="1" dirty="0" smtClean="0">
                                  <a:solidFill>
                                    <a:srgbClr val="00BC89"/>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rgbClr val="00BC89"/>
                                  </a:solidFill>
                                  <a:latin typeface="Cambria Math" panose="02040503050406030204" pitchFamily="18" charset="0"/>
                                  <a:ea typeface="Times New Roman"/>
                                  <a:cs typeface="Times New Roman"/>
                                  <a:sym typeface="Times New Roman"/>
                                </a:rPr>
                                <m:t>(</m:t>
                              </m:r>
                              <m:r>
                                <a:rPr lang="en-GB" sz="1600" b="0" i="1" dirty="0" smtClean="0">
                                  <a:solidFill>
                                    <a:srgbClr val="00BC89"/>
                                  </a:solidFill>
                                  <a:latin typeface="Cambria Math" panose="02040503050406030204" pitchFamily="18" charset="0"/>
                                  <a:ea typeface="Times New Roman"/>
                                  <a:cs typeface="Times New Roman"/>
                                  <a:sym typeface="Times New Roman"/>
                                </a:rPr>
                                <m:t>𝑌</m:t>
                              </m:r>
                              <m:r>
                                <a:rPr lang="en-GB" sz="1600" b="0" i="1" dirty="0" smtClean="0">
                                  <a:solidFill>
                                    <a:srgbClr val="00BC89"/>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rgbClr val="00BC89"/>
                                  </a:solidFill>
                                  <a:latin typeface="Cambria Math" panose="02040503050406030204" pitchFamily="18" charset="0"/>
                                  <a:ea typeface="Times New Roman"/>
                                  <a:cs typeface="Times New Roman"/>
                                  <a:sym typeface="Times New Roman"/>
                                </a:rPr>
                                <m:t>𝑍</m:t>
                              </m:r>
                              <m:r>
                                <a:rPr lang="en-GB" sz="1600" b="0" i="1" dirty="0" smtClean="0">
                                  <a:solidFill>
                                    <a:srgbClr val="00BC89"/>
                                  </a:solidFill>
                                  <a:latin typeface="Cambria Math" panose="02040503050406030204" pitchFamily="18" charset="0"/>
                                  <a:ea typeface="Times New Roman"/>
                                  <a:cs typeface="Times New Roman"/>
                                  <a:sym typeface="Times New Roman"/>
                                </a:rPr>
                                <m:t>)</m:t>
                              </m:r>
                            </m:oMath>
                          </a14:m>
                          <a:endParaRPr lang="en-GB" sz="1600" b="0" dirty="0">
                            <a:solidFill>
                              <a:srgbClr val="00BC89"/>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confused union / intersection symbols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dirty="0" smtClean="0">
                                      <a:solidFill>
                                        <a:schemeClr val="tx1"/>
                                      </a:solidFill>
                                      <a:latin typeface="Cambria Math" panose="02040503050406030204" pitchFamily="18" charset="0"/>
                                      <a:ea typeface="Times New Roman"/>
                                      <a:cs typeface="Times New Roman"/>
                                      <a:sym typeface="Times New Roman"/>
                                    </a:rPr>
                                  </m:ctrlPr>
                                </m:sSupPr>
                                <m:e>
                                  <m:r>
                                    <a:rPr lang="en-GB" sz="1600" b="0" i="1" dirty="0" smtClean="0">
                                      <a:solidFill>
                                        <a:schemeClr val="tx1"/>
                                      </a:solidFill>
                                      <a:latin typeface="Cambria Math" panose="02040503050406030204" pitchFamily="18" charset="0"/>
                                      <a:ea typeface="Times New Roman"/>
                                      <a:cs typeface="Times New Roman"/>
                                      <a:sym typeface="Times New Roman"/>
                                    </a:rPr>
                                    <m:t>𝑌</m:t>
                                  </m:r>
                                </m:e>
                                <m:sup>
                                  <m:r>
                                    <a:rPr lang="en-GB" sz="1600" b="0" i="1" dirty="0" smtClean="0">
                                      <a:solidFill>
                                        <a:schemeClr val="tx1"/>
                                      </a:solidFill>
                                      <a:latin typeface="Cambria Math" panose="02040503050406030204" pitchFamily="18" charset="0"/>
                                      <a:ea typeface="Times New Roman"/>
                                      <a:cs typeface="Times New Roman"/>
                                      <a:sym typeface="Times New Roman"/>
                                    </a:rPr>
                                    <m:t>′</m:t>
                                  </m:r>
                                </m:sup>
                              </m:sSup>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misused the complement symbol</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Times New Roman"/>
                                  <a:cs typeface="Times New Roman"/>
                                  <a:sym typeface="Times New Roman"/>
                                </a:rPr>
                                <m:t>𝑋</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𝑌</m:t>
                              </m:r>
                              <m:r>
                                <a:rPr lang="en-GB" sz="1600" b="0" i="1" dirty="0"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dirty="0" smtClean="0">
                                  <a:solidFill>
                                    <a:schemeClr val="tx1"/>
                                  </a:solidFill>
                                  <a:latin typeface="Cambria Math" panose="02040503050406030204" pitchFamily="18" charset="0"/>
                                  <a:ea typeface="Times New Roman"/>
                                  <a:cs typeface="Times New Roman"/>
                                  <a:sym typeface="Times New Roman"/>
                                </a:rPr>
                                <m:t>𝑍</m:t>
                              </m:r>
                              <m:r>
                                <a:rPr lang="en-GB" sz="1600" b="0" i="1" dirty="0" smtClean="0">
                                  <a:solidFill>
                                    <a:schemeClr val="tx1"/>
                                  </a:solidFill>
                                  <a:latin typeface="Cambria Math" panose="02040503050406030204" pitchFamily="18" charset="0"/>
                                  <a:ea typeface="Times New Roman"/>
                                  <a:cs typeface="Times New Roman"/>
                                  <a:sym typeface="Times New Roman"/>
                                </a:rPr>
                                <m:t>)</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left out elements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𝑋</m:t>
                              </m:r>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2ADC3578-F0E1-6553-5E91-B90C0EFCFF5D}"/>
              </a:ext>
            </a:extLst>
          </p:cNvPr>
          <p:cNvGraphicFramePr/>
          <p:nvPr>
            <p:extLst>
              <p:ext uri="{D42A27DB-BD31-4B8C-83A1-F6EECF244321}">
                <p14:modId xmlns:p14="http://schemas.microsoft.com/office/powerpoint/2010/main" val="3682315536"/>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Describe the shaded region using set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notation:</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g24ec9b58d34_0_34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 Answers</a:t>
            </a:r>
            <a:endParaRPr sz="1400" b="1" i="0" u="none" strike="noStrike" cap="none" dirty="0">
              <a:solidFill>
                <a:srgbClr val="FFFFFF"/>
              </a:solidFill>
              <a:latin typeface="Nunito Sans"/>
              <a:ea typeface="Nunito Sans"/>
              <a:cs typeface="Nunito Sans"/>
              <a:sym typeface="Nunito Sans"/>
            </a:endParaRPr>
          </a:p>
        </p:txBody>
      </p:sp>
      <p:pic>
        <p:nvPicPr>
          <p:cNvPr id="14" name="Picture 13">
            <a:extLst>
              <a:ext uri="{FF2B5EF4-FFF2-40B4-BE49-F238E27FC236}">
                <a16:creationId xmlns:a16="http://schemas.microsoft.com/office/drawing/2014/main" id="{DA4E9D3A-BEB0-E440-9AA1-C5857EF73A02}"/>
              </a:ext>
            </a:extLst>
          </p:cNvPr>
          <p:cNvPicPr>
            <a:picLocks noChangeAspect="1"/>
          </p:cNvPicPr>
          <p:nvPr/>
        </p:nvPicPr>
        <p:blipFill>
          <a:blip r:embed="rId3"/>
          <a:stretch>
            <a:fillRect/>
          </a:stretch>
        </p:blipFill>
        <p:spPr>
          <a:xfrm>
            <a:off x="670822" y="1929461"/>
            <a:ext cx="3565556" cy="1728000"/>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786D05D6-6C70-5DDA-FE8D-D1B7CB8D0006}"/>
                  </a:ext>
                </a:extLst>
              </p:cNvPr>
              <p:cNvGraphicFramePr/>
              <p:nvPr>
                <p:extLst>
                  <p:ext uri="{D42A27DB-BD31-4B8C-83A1-F6EECF244321}">
                    <p14:modId xmlns:p14="http://schemas.microsoft.com/office/powerpoint/2010/main" val="42768038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10</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thought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𝐵</m:t>
                              </m:r>
                            </m:oMath>
                          </a14:m>
                          <a:r>
                            <a:rPr lang="en-US" sz="1400" u="none" strike="noStrike" cap="none" dirty="0">
                              <a:solidFill>
                                <a:schemeClr val="tx1"/>
                              </a:solidFill>
                              <a:latin typeface="Nunito Sans"/>
                              <a:ea typeface="Nunito Sans"/>
                              <a:cs typeface="Nunito Sans"/>
                              <a:sym typeface="Nunito Sans"/>
                            </a:rPr>
                            <a:t> was the intersection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𝐴</m:t>
                              </m:r>
                            </m:oMath>
                          </a14:m>
                          <a:r>
                            <a:rPr lang="en-US" sz="1400" u="none" strike="noStrike" cap="none" dirty="0">
                              <a:solidFill>
                                <a:schemeClr val="tx1"/>
                              </a:solidFill>
                              <a:latin typeface="Nunito Sans"/>
                              <a:ea typeface="Nunito Sans"/>
                              <a:cs typeface="Nunito Sans"/>
                              <a:sym typeface="Nunito Sans"/>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𝐶</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oMath>
                          </a14:m>
                          <a:r>
                            <a:rPr lang="en-US" sz="140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declared the empty set, not the probability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19</m:t>
                                  </m:r>
                                </m:num>
                                <m:den>
                                  <m:r>
                                    <a:rPr lang="en-GB" sz="1600" b="0" i="1" dirty="0" smtClean="0">
                                      <a:solidFill>
                                        <a:schemeClr val="tx1"/>
                                      </a:solidFill>
                                      <a:latin typeface="Cambria Math" panose="02040503050406030204" pitchFamily="18" charset="0"/>
                                      <a:ea typeface="Times New Roman"/>
                                      <a:cs typeface="Times New Roman"/>
                                      <a:sym typeface="Times New Roman"/>
                                    </a:rPr>
                                    <m:t>30</m:t>
                                  </m:r>
                                </m:den>
                              </m:f>
                            </m:oMath>
                          </a14:m>
                          <a:endParaRPr lang="en-GB"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used the union of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𝐴</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𝐶</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b="0" i="1" dirty="0" smtClean="0">
                                  <a:solidFill>
                                    <a:srgbClr val="00BC89"/>
                                  </a:solidFill>
                                  <a:latin typeface="Cambria Math" panose="02040503050406030204" pitchFamily="18" charset="0"/>
                                  <a:ea typeface="Times New Roman"/>
                                  <a:cs typeface="Times New Roman"/>
                                  <a:sym typeface="Times New Roman"/>
                                </a:rPr>
                                <m:t>0</m:t>
                              </m:r>
                            </m:oMath>
                          </a14:m>
                          <a:endParaRPr lang="en-GB" sz="1600" b="0" dirty="0">
                            <a:solidFill>
                              <a:srgbClr val="00BC89"/>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786D05D6-6C70-5DDA-FE8D-D1B7CB8D0006}"/>
                  </a:ext>
                </a:extLst>
              </p:cNvPr>
              <p:cNvGraphicFramePr/>
              <p:nvPr>
                <p:extLst>
                  <p:ext uri="{D42A27DB-BD31-4B8C-83A1-F6EECF244321}">
                    <p14:modId xmlns:p14="http://schemas.microsoft.com/office/powerpoint/2010/main" val="42768038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7</m:t>
                                  </m:r>
                                </m:num>
                                <m:den>
                                  <m:r>
                                    <a:rPr lang="en-GB" sz="1600" b="0" i="1" dirty="0" smtClean="0">
                                      <a:solidFill>
                                        <a:schemeClr val="tx1"/>
                                      </a:solidFill>
                                      <a:latin typeface="Cambria Math" panose="02040503050406030204" pitchFamily="18" charset="0"/>
                                      <a:ea typeface="Times New Roman"/>
                                      <a:cs typeface="Times New Roman"/>
                                      <a:sym typeface="Times New Roman"/>
                                    </a:rPr>
                                    <m:t>10</m:t>
                                  </m:r>
                                </m:den>
                              </m:f>
                            </m:oMath>
                          </a14:m>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thought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𝐵</m:t>
                              </m:r>
                            </m:oMath>
                          </a14:m>
                          <a:r>
                            <a:rPr lang="en-US" sz="1400" u="none" strike="noStrike" cap="none" dirty="0">
                              <a:solidFill>
                                <a:schemeClr val="tx1"/>
                              </a:solidFill>
                              <a:latin typeface="Nunito Sans"/>
                              <a:ea typeface="Nunito Sans"/>
                              <a:cs typeface="Nunito Sans"/>
                              <a:sym typeface="Nunito Sans"/>
                            </a:rPr>
                            <a:t> was the intersection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𝐴</m:t>
                              </m:r>
                            </m:oMath>
                          </a14:m>
                          <a:r>
                            <a:rPr lang="en-US" sz="1400" u="none" strike="noStrike" cap="none" dirty="0">
                              <a:solidFill>
                                <a:schemeClr val="tx1"/>
                              </a:solidFill>
                              <a:latin typeface="Nunito Sans"/>
                              <a:ea typeface="Nunito Sans"/>
                              <a:cs typeface="Nunito Sans"/>
                              <a:sym typeface="Nunito Sans"/>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𝐶</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oMath>
                          </a14:m>
                          <a:r>
                            <a:rPr lang="en-US" sz="1400" u="none" strike="noStrike" cap="none" dirty="0">
                              <a:solidFill>
                                <a:schemeClr val="tx1"/>
                              </a:solidFill>
                              <a:latin typeface="Nunito" pitchFamily="2" charset="0"/>
                              <a:ea typeface="Times New Roman"/>
                              <a:cs typeface="Times New Roman"/>
                              <a:sym typeface="Times New Roman"/>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Student </a:t>
                          </a:r>
                          <a:r>
                            <a:rPr lang="en-GB" sz="1400" u="none" strike="noStrike" cap="none" dirty="0">
                              <a:solidFill>
                                <a:schemeClr val="tx1"/>
                              </a:solidFill>
                              <a:latin typeface="Nunito" pitchFamily="2" charset="0"/>
                              <a:ea typeface="Times New Roman"/>
                              <a:cs typeface="Times New Roman"/>
                              <a:sym typeface="Times New Roman"/>
                            </a:rPr>
                            <a:t>declared the empty set, not the probability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Times New Roman"/>
                                      <a:cs typeface="Times New Roman"/>
                                      <a:sym typeface="Times New Roman"/>
                                    </a:rPr>
                                  </m:ctrlPr>
                                </m:fPr>
                                <m:num>
                                  <m:r>
                                    <a:rPr lang="en-GB" sz="1600" b="0" i="1" dirty="0" smtClean="0">
                                      <a:solidFill>
                                        <a:schemeClr val="tx1"/>
                                      </a:solidFill>
                                      <a:latin typeface="Cambria Math" panose="02040503050406030204" pitchFamily="18" charset="0"/>
                                      <a:ea typeface="Times New Roman"/>
                                      <a:cs typeface="Times New Roman"/>
                                      <a:sym typeface="Times New Roman"/>
                                    </a:rPr>
                                    <m:t>19</m:t>
                                  </m:r>
                                </m:num>
                                <m:den>
                                  <m:r>
                                    <a:rPr lang="en-GB" sz="1600" b="0" i="1" dirty="0" smtClean="0">
                                      <a:solidFill>
                                        <a:schemeClr val="tx1"/>
                                      </a:solidFill>
                                      <a:latin typeface="Cambria Math" panose="02040503050406030204" pitchFamily="18" charset="0"/>
                                      <a:ea typeface="Times New Roman"/>
                                      <a:cs typeface="Times New Roman"/>
                                      <a:sym typeface="Times New Roman"/>
                                    </a:rPr>
                                    <m:t>30</m:t>
                                  </m:r>
                                </m:den>
                              </m:f>
                            </m:oMath>
                          </a14:m>
                          <a:endParaRPr lang="en-GB" sz="14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used the union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𝐴</m:t>
                              </m:r>
                            </m:oMath>
                          </a14:m>
                          <a:r>
                            <a:rPr lang="en-US" sz="1400" u="none" strike="noStrike" cap="none" dirty="0">
                              <a:solidFill>
                                <a:schemeClr val="tx1"/>
                              </a:solidFill>
                              <a:latin typeface="Nunito" pitchFamily="2" charset="0"/>
                              <a:ea typeface="Times New Roman"/>
                              <a:cs typeface="Times New Roman"/>
                              <a:sym typeface="Times New Roman"/>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𝐶</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Times New Roman"/>
                                  <a:cs typeface="Times New Roman"/>
                                  <a:sym typeface="Times New Roman"/>
                                </a:rPr>
                                <m:t>0</m:t>
                              </m:r>
                            </m:oMath>
                          </a14:m>
                          <a:endParaRPr lang="en-GB" sz="1600" b="0" dirty="0">
                            <a:solidFill>
                              <a:srgbClr val="00BC89"/>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86092F51-81F0-19DE-53D1-05E83F8796D1}"/>
                  </a:ext>
                </a:extLst>
              </p:cNvPr>
              <p:cNvGraphicFramePr/>
              <p:nvPr>
                <p:extLst>
                  <p:ext uri="{D42A27DB-BD31-4B8C-83A1-F6EECF244321}">
                    <p14:modId xmlns:p14="http://schemas.microsoft.com/office/powerpoint/2010/main" val="1217403980"/>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GB" sz="1600" b="0" dirty="0">
                              <a:solidFill>
                                <a:schemeClr val="dk1"/>
                              </a:solidFill>
                              <a:latin typeface="Nunito Sans"/>
                              <a:ea typeface="Nunito Sans"/>
                              <a:cs typeface="Nunito Sans"/>
                              <a:sym typeface="Nunito Sans"/>
                            </a:rPr>
                            <a:t>Determine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𝑃</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𝐶</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86092F51-81F0-19DE-53D1-05E83F8796D1}"/>
                  </a:ext>
                </a:extLst>
              </p:cNvPr>
              <p:cNvGraphicFramePr/>
              <p:nvPr>
                <p:extLst>
                  <p:ext uri="{D42A27DB-BD31-4B8C-83A1-F6EECF244321}">
                    <p14:modId xmlns:p14="http://schemas.microsoft.com/office/powerpoint/2010/main" val="1217403980"/>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GB" sz="1600" b="0" dirty="0">
                              <a:solidFill>
                                <a:schemeClr val="dk1"/>
                              </a:solidFill>
                              <a:latin typeface="Nunito Sans"/>
                              <a:ea typeface="Nunito Sans"/>
                              <a:cs typeface="Nunito Sans"/>
                              <a:sym typeface="Nunito Sans"/>
                            </a:rPr>
                            <a:t>Determine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𝑃</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𝐴</m:t>
                              </m:r>
                              <m:r>
                                <a:rPr lang="en-GB" sz="1600" b="0" i="1"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𝐶</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24ec9b58d34_0_13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D120254-CB61-DB43-BA34-1C4BC6238F8F}"/>
              </a:ext>
            </a:extLst>
          </p:cNvPr>
          <p:cNvPicPr>
            <a:picLocks noChangeAspect="1"/>
          </p:cNvPicPr>
          <p:nvPr/>
        </p:nvPicPr>
        <p:blipFill>
          <a:blip r:embed="rId3"/>
          <a:stretch>
            <a:fillRect/>
          </a:stretch>
        </p:blipFill>
        <p:spPr>
          <a:xfrm>
            <a:off x="593549" y="1797255"/>
            <a:ext cx="3456000" cy="223737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AFE8FCF-E554-DC9F-CCB6-52FC47B7A15C}"/>
                  </a:ext>
                </a:extLst>
              </p:cNvPr>
              <p:cNvGraphicFramePr/>
              <p:nvPr>
                <p:extLst>
                  <p:ext uri="{D42A27DB-BD31-4B8C-83A1-F6EECF244321}">
                    <p14:modId xmlns:p14="http://schemas.microsoft.com/office/powerpoint/2010/main" val="186521879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dirty="0">
                              <a:solidFill>
                                <a:schemeClr val="tx1"/>
                              </a:solidFill>
                              <a:latin typeface="Nunito Sans"/>
                              <a:ea typeface="Nunito Sans"/>
                              <a:cs typeface="Nunito Sans"/>
                              <a:sym typeface="Nunito Sans"/>
                            </a:rPr>
                            <a:t>A)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𝐴</m:t>
                              </m:r>
                              <m:r>
                                <a:rPr lang="en-GB" sz="1600" b="0" i="1"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tx1"/>
                                  </a:solidFill>
                                  <a:latin typeface="Cambria Math" panose="02040503050406030204" pitchFamily="18" charset="0"/>
                                  <a:ea typeface="Cambria Math" panose="02040503050406030204" pitchFamily="18" charset="0"/>
                                  <a:cs typeface="Nunito Sans"/>
                                  <a:sym typeface="Nunito Sans"/>
                                </a:rPr>
                                <m:t>𝐵</m:t>
                              </m:r>
                            </m:oMath>
                          </a14:m>
                          <a:endParaRPr lang="en-US"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𝐴</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𝐵</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𝐴</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𝐵</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 </a:t>
                          </a:r>
                          <a14:m>
                            <m:oMath xmlns:m="http://schemas.openxmlformats.org/officeDocument/2006/math">
                              <m:r>
                                <a:rPr lang="en-GB" sz="1600" b="0" i="1" u="none" strike="noStrike" cap="none" smtClean="0">
                                  <a:solidFill>
                                    <a:schemeClr val="tx1"/>
                                  </a:solidFill>
                                  <a:latin typeface="Cambria Math" panose="02040503050406030204" pitchFamily="18" charset="0"/>
                                </a:rPr>
                                <m:t>{</m:t>
                              </m:r>
                              <m:r>
                                <a:rPr lang="en-GB" sz="1600" b="0" i="1" u="none" strike="noStrike" cap="none" smtClean="0">
                                  <a:solidFill>
                                    <a:schemeClr val="tx1"/>
                                  </a:solidFill>
                                  <a:latin typeface="Cambria Math" panose="02040503050406030204" pitchFamily="18" charset="0"/>
                                </a:rPr>
                                <m:t>𝐴</m:t>
                              </m:r>
                              <m:r>
                                <a:rPr lang="en-GB" sz="1600" b="0" i="1" u="none" strike="noStrike" cap="none" smtClean="0">
                                  <a:solidFill>
                                    <a:schemeClr val="tx1"/>
                                  </a:solidFill>
                                  <a:latin typeface="Cambria Math" panose="02040503050406030204" pitchFamily="18" charset="0"/>
                                </a:rPr>
                                <m:t>,</m:t>
                              </m:r>
                              <m:r>
                                <a:rPr lang="en-GB" sz="1600" b="0" i="1" u="none" strike="noStrike" cap="none" smtClean="0">
                                  <a:solidFill>
                                    <a:schemeClr val="tx1"/>
                                  </a:solidFill>
                                  <a:latin typeface="Cambria Math" panose="02040503050406030204" pitchFamily="18" charset="0"/>
                                </a:rPr>
                                <m:t>𝐵</m:t>
                              </m:r>
                              <m:r>
                                <a:rPr lang="en-GB" sz="1600" b="0" i="1" u="none" strike="noStrike" cap="none" smtClean="0">
                                  <a:solidFill>
                                    <a:schemeClr val="tx1"/>
                                  </a:solidFill>
                                  <a:latin typeface="Cambria Math" panose="02040503050406030204" pitchFamily="18" charset="0"/>
                                </a:rPr>
                                <m:t>}</m:t>
                              </m:r>
                            </m:oMath>
                          </a14:m>
                          <a:endParaRPr lang="en-US" sz="16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AFE8FCF-E554-DC9F-CCB6-52FC47B7A15C}"/>
                  </a:ext>
                </a:extLst>
              </p:cNvPr>
              <p:cNvGraphicFramePr/>
              <p:nvPr>
                <p:extLst>
                  <p:ext uri="{D42A27DB-BD31-4B8C-83A1-F6EECF244321}">
                    <p14:modId xmlns:p14="http://schemas.microsoft.com/office/powerpoint/2010/main" val="186521879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𝐴</m:t>
                              </m:r>
                              <m:r>
                                <a:rPr lang="en-GB" sz="1600" b="0" i="1"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b="0" i="1" smtClean="0">
                                  <a:solidFill>
                                    <a:schemeClr val="tx1"/>
                                  </a:solidFill>
                                  <a:latin typeface="Cambria Math" panose="02040503050406030204" pitchFamily="18" charset="0"/>
                                  <a:ea typeface="Cambria Math" panose="02040503050406030204" pitchFamily="18" charset="0"/>
                                  <a:cs typeface="Nunito Sans"/>
                                  <a:sym typeface="Nunito Sans"/>
                                </a:rPr>
                                <m:t>𝐵</m:t>
                              </m:r>
                            </m:oMath>
                          </a14:m>
                          <a:endParaRPr lang="en-US"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𝐴</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𝐵</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𝐴</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𝐵</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rPr>
                            <a:t>D)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rPr>
                                <m:t>{</m:t>
                              </m:r>
                              <m:r>
                                <a:rPr lang="en-GB" sz="1600" b="0" i="1" u="none" strike="noStrike" cap="none" smtClean="0">
                                  <a:solidFill>
                                    <a:schemeClr val="tx1"/>
                                  </a:solidFill>
                                  <a:latin typeface="Cambria Math" panose="02040503050406030204" pitchFamily="18" charset="0"/>
                                </a:rPr>
                                <m:t>𝐴</m:t>
                              </m:r>
                              <m:r>
                                <a:rPr lang="en-GB" sz="1600" b="0" i="1" u="none" strike="noStrike" cap="none" smtClean="0">
                                  <a:solidFill>
                                    <a:schemeClr val="tx1"/>
                                  </a:solidFill>
                                  <a:latin typeface="Cambria Math" panose="02040503050406030204" pitchFamily="18" charset="0"/>
                                </a:rPr>
                                <m:t>,</m:t>
                              </m:r>
                              <m:r>
                                <a:rPr lang="en-GB" sz="1600" b="0" i="1" u="none" strike="noStrike" cap="none" smtClean="0">
                                  <a:solidFill>
                                    <a:schemeClr val="tx1"/>
                                  </a:solidFill>
                                  <a:latin typeface="Cambria Math" panose="02040503050406030204" pitchFamily="18" charset="0"/>
                                </a:rPr>
                                <m:t>𝐵</m:t>
                              </m:r>
                              <m:r>
                                <a:rPr lang="en-GB" sz="1600" b="0" i="1" u="none" strike="noStrike" cap="none" smtClean="0">
                                  <a:solidFill>
                                    <a:schemeClr val="tx1"/>
                                  </a:solidFill>
                                  <a:latin typeface="Cambria Math" panose="02040503050406030204" pitchFamily="18" charset="0"/>
                                </a:rPr>
                                <m:t>}</m:t>
                              </m:r>
                            </m:oMath>
                          </a14:m>
                          <a:endParaRPr lang="en-US" sz="1600" u="none" strike="noStrike" cap="none" dirty="0">
                            <a:solidFill>
                              <a:schemeClr val="tx1"/>
                            </a:solidFill>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B474F2F-EA1F-ED8E-1069-2245C39FA73B}"/>
              </a:ext>
            </a:extLst>
          </p:cNvPr>
          <p:cNvGraphicFramePr/>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Describe the shaded region using set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notation:</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92672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4ec9b58d34_0_13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537A428-7875-CF49-8EBD-31D939B19195}"/>
              </a:ext>
            </a:extLst>
          </p:cNvPr>
          <p:cNvPicPr>
            <a:picLocks noChangeAspect="1"/>
          </p:cNvPicPr>
          <p:nvPr/>
        </p:nvPicPr>
        <p:blipFill>
          <a:blip r:embed="rId3"/>
          <a:stretch>
            <a:fillRect/>
          </a:stretch>
        </p:blipFill>
        <p:spPr>
          <a:xfrm>
            <a:off x="593549" y="1797255"/>
            <a:ext cx="3456000" cy="2237373"/>
          </a:xfrm>
          <a:prstGeom prst="rect">
            <a:avLst/>
          </a:prstGeom>
        </p:spPr>
      </p:pic>
      <p:graphicFrame>
        <p:nvGraphicFramePr>
          <p:cNvPr id="3" name="Google Shape;255;g2191522ec10_0_108">
            <a:extLst>
              <a:ext uri="{FF2B5EF4-FFF2-40B4-BE49-F238E27FC236}">
                <a16:creationId xmlns:a16="http://schemas.microsoft.com/office/drawing/2014/main" id="{151E1C0A-AA7A-6002-3E7F-907BF029768D}"/>
              </a:ext>
            </a:extLst>
          </p:cNvPr>
          <p:cNvGraphicFramePr/>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Describe the shaded region using set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notation:</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EBB64952-D04A-21FB-36EA-DACE69BB6D6D}"/>
                  </a:ext>
                </a:extLst>
              </p:cNvPr>
              <p:cNvGraphicFramePr/>
              <p:nvPr>
                <p:extLst>
                  <p:ext uri="{D42A27DB-BD31-4B8C-83A1-F6EECF244321}">
                    <p14:modId xmlns:p14="http://schemas.microsoft.com/office/powerpoint/2010/main" val="355745583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𝑃</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oMath>
                          </a14:m>
                          <a:endParaRPr lang="en-US"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𝑃</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𝑄</m:t>
                                  </m:r>
                                </m:e>
                                <m: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up>
                              </m:sSup>
                            </m:oMath>
                          </a14:m>
                          <a:endParaRPr lang="en-GB" sz="14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𝑃</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sup>
                              </m:s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𝑄</m:t>
                              </m:r>
                            </m:oMath>
                          </a14:m>
                          <a:endParaRPr lang="en-GB" sz="16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𝑄</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EBB64952-D04A-21FB-36EA-DACE69BB6D6D}"/>
                  </a:ext>
                </a:extLst>
              </p:cNvPr>
              <p:cNvGraphicFramePr/>
              <p:nvPr>
                <p:extLst>
                  <p:ext uri="{D42A27DB-BD31-4B8C-83A1-F6EECF244321}">
                    <p14:modId xmlns:p14="http://schemas.microsoft.com/office/powerpoint/2010/main" val="355745583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𝑃</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oMath>
                          </a14:m>
                          <a:endParaRPr lang="en-US"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𝑃</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𝑄</m:t>
                                  </m:r>
                                </m:e>
                                <m: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up>
                              </m:sSup>
                            </m:oMath>
                          </a14:m>
                          <a:endParaRPr lang="en-GB" sz="14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𝑃</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sup>
                              </m:s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𝑄</m:t>
                              </m:r>
                            </m:oMath>
                          </a14:m>
                          <a:endParaRPr lang="en-GB" sz="16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𝑄</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4148133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24ec9b58d34_0_14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C32785B-1F34-8B42-9AC0-3F46A773A24A}"/>
              </a:ext>
            </a:extLst>
          </p:cNvPr>
          <p:cNvPicPr>
            <a:picLocks noChangeAspect="1"/>
          </p:cNvPicPr>
          <p:nvPr/>
        </p:nvPicPr>
        <p:blipFill>
          <a:blip r:embed="rId3"/>
          <a:stretch>
            <a:fillRect/>
          </a:stretch>
        </p:blipFill>
        <p:spPr>
          <a:xfrm>
            <a:off x="593549" y="1797255"/>
            <a:ext cx="3456000" cy="2237373"/>
          </a:xfrm>
          <a:prstGeom prst="rect">
            <a:avLst/>
          </a:prstGeom>
        </p:spPr>
      </p:pic>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549B5085-6F84-22F8-3D3F-EDD9217B43A6}"/>
                  </a:ext>
                </a:extLst>
              </p:cNvPr>
              <p:cNvGraphicFramePr/>
              <p:nvPr>
                <p:extLst>
                  <p:ext uri="{D42A27DB-BD31-4B8C-83A1-F6EECF244321}">
                    <p14:modId xmlns:p14="http://schemas.microsoft.com/office/powerpoint/2010/main" val="11338974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𝑋</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Nunito Sans"/>
                                  <a:sym typeface="Nunito Sans"/>
                                </a:rPr>
                                <m:t>𝑌</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US"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𝑌</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𝑋</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𝑌</m:t>
                                  </m:r>
                                </m:e>
                                <m: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up>
                              </m:sSup>
                            </m:oMath>
                          </a14:m>
                          <a:endParaRPr lang="en-GB" sz="14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𝜉</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r>
                                <a:rPr lang="en-GB" sz="1600" b="0" i="1" u="none" strike="noStrike" cap="none" smtClean="0">
                                  <a:solidFill>
                                    <a:schemeClr val="tx1"/>
                                  </a:solidFill>
                                  <a:latin typeface="Cambria Math" panose="02040503050406030204" pitchFamily="18" charset="0"/>
                                  <a:ea typeface="Nunito Sans"/>
                                  <a:cs typeface="Nunito Sans"/>
                                  <a:sym typeface="Nunito Sans"/>
                                </a:rPr>
                                <m:t>𝑌</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549B5085-6F84-22F8-3D3F-EDD9217B43A6}"/>
                  </a:ext>
                </a:extLst>
              </p:cNvPr>
              <p:cNvGraphicFramePr/>
              <p:nvPr>
                <p:extLst>
                  <p:ext uri="{D42A27DB-BD31-4B8C-83A1-F6EECF244321}">
                    <p14:modId xmlns:p14="http://schemas.microsoft.com/office/powerpoint/2010/main" val="11338974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𝑋</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Nunito Sans"/>
                                  <a:sym typeface="Nunito Sans"/>
                                </a:rPr>
                                <m:t>∪</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Nunito Sans"/>
                                  <a:sym typeface="Nunito Sans"/>
                                </a:rPr>
                                <m:t>𝑌</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US"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𝑌</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oMath>
                          </a14:m>
                          <a:endParaRPr lang="en-GB" sz="16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𝑋</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Sup>
                                <m:sSupPr>
                                  <m:ctrlP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𝑌</m:t>
                                  </m:r>
                                </m:e>
                                <m:sup>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sup>
                              </m:sSup>
                            </m:oMath>
                          </a14:m>
                          <a:endParaRPr lang="en-GB" sz="1400" b="0" u="none" strike="noStrike" cap="none" dirty="0">
                            <a:solidFill>
                              <a:schemeClr val="tx1"/>
                            </a:solidFill>
                            <a:latin typeface="Nunito" pitchFamily="2" charset="0"/>
                            <a:ea typeface="Cambria Math" panose="02040503050406030204" pitchFamily="18"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𝜉</m:t>
                              </m:r>
                              <m:r>
                                <a:rPr lang="en-GB" sz="1600" b="0" i="1" u="none" strike="noStrike" cap="none" smtClean="0">
                                  <a:solidFill>
                                    <a:schemeClr val="tx1"/>
                                  </a:solidFill>
                                  <a:latin typeface="Cambria Math" panose="02040503050406030204" pitchFamily="18" charset="0"/>
                                  <a:ea typeface="Nunito Sans"/>
                                  <a:cs typeface="Nunito Sans"/>
                                  <a:sym typeface="Nunito Sans"/>
                                </a:rPr>
                                <m:t>−</m:t>
                              </m:r>
                              <m:r>
                                <a:rPr lang="en-GB" sz="1600" b="0" i="1" u="none" strike="noStrike" cap="none" smtClean="0">
                                  <a:solidFill>
                                    <a:schemeClr val="tx1"/>
                                  </a:solidFill>
                                  <a:latin typeface="Cambria Math" panose="02040503050406030204" pitchFamily="18" charset="0"/>
                                  <a:ea typeface="Nunito Sans"/>
                                  <a:cs typeface="Nunito Sans"/>
                                  <a:sym typeface="Nunito Sans"/>
                                </a:rPr>
                                <m:t>𝑌</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C8ECDD08-8B47-BEF8-B3F6-0367A25ACEFC}"/>
              </a:ext>
            </a:extLst>
          </p:cNvPr>
          <p:cNvGraphicFramePr/>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Describe the shaded region using set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notation:</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58956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g24ec9b58d34_0_15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493BA12-D2F3-9140-A820-31BBB82B5AC3}"/>
              </a:ext>
            </a:extLst>
          </p:cNvPr>
          <p:cNvPicPr>
            <a:picLocks noChangeAspect="1"/>
          </p:cNvPicPr>
          <p:nvPr/>
        </p:nvPicPr>
        <p:blipFill>
          <a:blip r:embed="rId3"/>
          <a:stretch>
            <a:fillRect/>
          </a:stretch>
        </p:blipFill>
        <p:spPr>
          <a:xfrm>
            <a:off x="593549" y="2388967"/>
            <a:ext cx="3456000" cy="223737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769382C-22B2-9E4F-36E2-D476346EF727}"/>
                  </a:ext>
                </a:extLst>
              </p:cNvPr>
              <p:cNvGraphicFramePr/>
              <p:nvPr>
                <p:extLst>
                  <p:ext uri="{D42A27DB-BD31-4B8C-83A1-F6EECF244321}">
                    <p14:modId xmlns:p14="http://schemas.microsoft.com/office/powerpoint/2010/main" val="23285989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0" u="none" strike="noStrike" cap="none" smtClean="0">
                                  <a:solidFill>
                                    <a:schemeClr val="tx1"/>
                                  </a:solidFill>
                                  <a:latin typeface="Cambria Math" panose="02040503050406030204" pitchFamily="18" charset="0"/>
                                  <a:ea typeface="Nunito Sans"/>
                                  <a:cs typeface="Nunito Sans"/>
                                  <a:sym typeface="Nunito Sans"/>
                                </a:rPr>
                                <m:t>1</m:t>
                              </m:r>
                              <m:r>
                                <a:rPr lang="en-GB" sz="1600" b="0" i="1" u="none" strike="noStrike" cap="none"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11</m:t>
                              </m:r>
                            </m:oMath>
                          </a14:m>
                          <a:endParaRPr lang="en-US"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769382C-22B2-9E4F-36E2-D476346EF727}"/>
                  </a:ext>
                </a:extLst>
              </p:cNvPr>
              <p:cNvGraphicFramePr/>
              <p:nvPr>
                <p:extLst>
                  <p:ext uri="{D42A27DB-BD31-4B8C-83A1-F6EECF244321}">
                    <p14:modId xmlns:p14="http://schemas.microsoft.com/office/powerpoint/2010/main" val="23285989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oMath>
                          </a14:m>
                          <a:endParaRPr lang="en-US" sz="160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0" u="none" strike="noStrike" cap="none" smtClean="0">
                                  <a:solidFill>
                                    <a:schemeClr val="tx1"/>
                                  </a:solidFill>
                                  <a:latin typeface="Cambria Math" panose="02040503050406030204" pitchFamily="18" charset="0"/>
                                  <a:ea typeface="Nunito Sans"/>
                                  <a:cs typeface="Nunito Sans"/>
                                  <a:sym typeface="Nunito Sans"/>
                                </a:rPr>
                                <m:t>1</m:t>
                              </m:r>
                              <m:r>
                                <a:rPr lang="en-GB" sz="1600" b="0" i="1" u="none" strike="noStrike" cap="none"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11</m:t>
                              </m:r>
                            </m:oMath>
                          </a14:m>
                          <a:endParaRPr lang="en-US"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A55F91C-B18C-D31F-E8DC-37337DAAF803}"/>
                  </a:ext>
                </a:extLst>
              </p:cNvPr>
              <p:cNvGraphicFramePr/>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20 musicians were asked if they could play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guitar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𝐺</m:t>
                              </m:r>
                            </m:oMath>
                          </a14:m>
                          <a:r>
                            <a:rPr lang="en-GB" sz="1600" b="0" dirty="0">
                              <a:solidFill>
                                <a:schemeClr val="dk1"/>
                              </a:solidFill>
                              <a:latin typeface="Nunito Sans"/>
                              <a:ea typeface="Nunito Sans"/>
                              <a:cs typeface="Nunito Sans"/>
                              <a:sym typeface="Nunito Sans"/>
                            </a:rPr>
                            <a:t>) or keyboard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𝐾</m:t>
                              </m:r>
                            </m:oMath>
                          </a14:m>
                          <a:r>
                            <a:rPr lang="en-GB" sz="1600" b="0" dirty="0">
                              <a:solidFill>
                                <a:schemeClr val="dk1"/>
                              </a:solidFill>
                              <a:latin typeface="Nunito Sans"/>
                              <a:ea typeface="Nunito Sans"/>
                              <a:cs typeface="Nunito Sans"/>
                              <a:sym typeface="Nunito Sans"/>
                            </a:rPr>
                            <a:t>). By completing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the Venn diagram, determine how many</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musicians could play the guitar.</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A55F91C-B18C-D31F-E8DC-37337DAAF803}"/>
                  </a:ext>
                </a:extLst>
              </p:cNvPr>
              <p:cNvGraphicFramePr/>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20 musicians were asked if they could play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guitar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𝐺</m:t>
                              </m:r>
                            </m:oMath>
                          </a14:m>
                          <a:r>
                            <a:rPr lang="en-GB" sz="1600" b="0" dirty="0">
                              <a:solidFill>
                                <a:schemeClr val="dk1"/>
                              </a:solidFill>
                              <a:latin typeface="Nunito Sans"/>
                              <a:ea typeface="Nunito Sans"/>
                              <a:cs typeface="Nunito Sans"/>
                              <a:sym typeface="Nunito Sans"/>
                            </a:rPr>
                            <a:t>) or keyboard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𝐾</m:t>
                              </m:r>
                            </m:oMath>
                          </a14:m>
                          <a:r>
                            <a:rPr lang="en-GB" sz="1600" b="0" dirty="0">
                              <a:solidFill>
                                <a:schemeClr val="dk1"/>
                              </a:solidFill>
                              <a:latin typeface="Nunito Sans"/>
                              <a:ea typeface="Nunito Sans"/>
                              <a:cs typeface="Nunito Sans"/>
                              <a:sym typeface="Nunito Sans"/>
                            </a:rPr>
                            <a:t>). By completing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the Venn diagram, determine how many</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musicians could play the guitar.</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548433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g24ec9b58d34_0_16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D5AB4223-7AA3-6344-A04E-4B77BBE4C3F2}"/>
              </a:ext>
            </a:extLst>
          </p:cNvPr>
          <p:cNvPicPr>
            <a:picLocks noChangeAspect="1"/>
          </p:cNvPicPr>
          <p:nvPr/>
        </p:nvPicPr>
        <p:blipFill>
          <a:blip r:embed="rId3"/>
          <a:stretch>
            <a:fillRect/>
          </a:stretch>
        </p:blipFill>
        <p:spPr>
          <a:xfrm>
            <a:off x="737645" y="2714600"/>
            <a:ext cx="3167807" cy="20508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C63274C7-A53D-0DDB-A896-291A9882586A}"/>
                  </a:ext>
                </a:extLst>
              </p:cNvPr>
              <p:cNvGraphicFramePr/>
              <p:nvPr>
                <p:extLst>
                  <p:ext uri="{D42A27DB-BD31-4B8C-83A1-F6EECF244321}">
                    <p14:modId xmlns:p14="http://schemas.microsoft.com/office/powerpoint/2010/main" val="241769503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tx1"/>
                                      </a:solidFill>
                                      <a:latin typeface="Cambria Math" panose="02040503050406030204" pitchFamily="18" charset="0"/>
                                      <a:ea typeface="Nunito Sans"/>
                                      <a:cs typeface="Nunito Sans"/>
                                      <a:sym typeface="Nunito Sans"/>
                                    </a:rPr>
                                    <m:t>10</m:t>
                                  </m:r>
                                </m:den>
                              </m:f>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tx1"/>
                                      </a:solidFill>
                                      <a:latin typeface="Cambria Math" panose="02040503050406030204" pitchFamily="18" charset="0"/>
                                      <a:ea typeface="Nunito Sans"/>
                                      <a:cs typeface="Nunito Sans"/>
                                      <a:sym typeface="Nunito Sans"/>
                                    </a:rPr>
                                    <m:t>17</m:t>
                                  </m:r>
                                </m:num>
                                <m:den>
                                  <m:r>
                                    <a:rPr lang="en-GB" sz="1600" b="0" i="1" u="none" strike="noStrike" cap="none" smtClean="0">
                                      <a:solidFill>
                                        <a:schemeClr val="tx1"/>
                                      </a:solidFill>
                                      <a:latin typeface="Cambria Math" panose="02040503050406030204" pitchFamily="18" charset="0"/>
                                      <a:ea typeface="Nunito Sans"/>
                                      <a:cs typeface="Nunito Sans"/>
                                      <a:sym typeface="Nunito Sans"/>
                                    </a:rPr>
                                    <m:t>20</m:t>
                                  </m:r>
                                </m:den>
                              </m:f>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C63274C7-A53D-0DDB-A896-291A9882586A}"/>
                  </a:ext>
                </a:extLst>
              </p:cNvPr>
              <p:cNvGraphicFramePr/>
              <p:nvPr>
                <p:extLst>
                  <p:ext uri="{D42A27DB-BD31-4B8C-83A1-F6EECF244321}">
                    <p14:modId xmlns:p14="http://schemas.microsoft.com/office/powerpoint/2010/main" val="241769503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tx1"/>
                                      </a:solidFill>
                                      <a:latin typeface="Cambria Math" panose="02040503050406030204" pitchFamily="18" charset="0"/>
                                      <a:ea typeface="Nunito Sans"/>
                                      <a:cs typeface="Nunito Sans"/>
                                      <a:sym typeface="Nunito Sans"/>
                                    </a:rPr>
                                    <m:t>10</m:t>
                                  </m:r>
                                </m:den>
                              </m:f>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tx1"/>
                                      </a:solidFill>
                                      <a:latin typeface="Cambria Math" panose="02040503050406030204" pitchFamily="18" charset="0"/>
                                      <a:ea typeface="Nunito Sans"/>
                                      <a:cs typeface="Nunito Sans"/>
                                      <a:sym typeface="Nunito Sans"/>
                                    </a:rPr>
                                    <m:t>17</m:t>
                                  </m:r>
                                </m:num>
                                <m:den>
                                  <m:r>
                                    <a:rPr lang="en-GB" sz="1600" b="0" i="1" u="none" strike="noStrike" cap="none" smtClean="0">
                                      <a:solidFill>
                                        <a:schemeClr val="tx1"/>
                                      </a:solidFill>
                                      <a:latin typeface="Cambria Math" panose="02040503050406030204" pitchFamily="18" charset="0"/>
                                      <a:ea typeface="Nunito Sans"/>
                                      <a:cs typeface="Nunito Sans"/>
                                      <a:sym typeface="Nunito Sans"/>
                                    </a:rPr>
                                    <m:t>20</m:t>
                                  </m:r>
                                </m:den>
                              </m:f>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6DF446C-6E37-5B98-E491-925BAF765299}"/>
              </a:ext>
            </a:extLst>
          </p:cNvPr>
          <p:cNvGraphicFramePr/>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The Venn diagram shows how many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members of a youth group own pets. If a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member of the youth group is chosen at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random, what is the probability that they</a:t>
                      </a:r>
                    </a:p>
                    <a:p>
                      <a:pPr marL="0" marR="0" lvl="0" indent="0" algn="l" rtl="0">
                        <a:lnSpc>
                          <a:spcPct val="150000"/>
                        </a:lnSpc>
                        <a:spcBef>
                          <a:spcPts val="0"/>
                        </a:spcBef>
                        <a:spcAft>
                          <a:spcPts val="0"/>
                        </a:spcAft>
                        <a:buNone/>
                      </a:pPr>
                      <a:r>
                        <a:rPr lang="en-GB" sz="1600" b="0" u="none" strike="noStrike" cap="none" baseline="0" dirty="0">
                          <a:solidFill>
                            <a:schemeClr val="dk1"/>
                          </a:solidFill>
                          <a:latin typeface="Nunito Sans"/>
                          <a:ea typeface="Times New Roman"/>
                          <a:cs typeface="Times New Roman"/>
                          <a:sym typeface="Nunito Sans"/>
                        </a:rPr>
                        <a:t>     own a cat or a dog</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99127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g24ec9b58d34_0_1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Venn Diagrams</a:t>
            </a:r>
            <a:endParaRPr sz="1400" b="1" i="0" u="none" strike="noStrike" cap="none" dirty="0">
              <a:solidFill>
                <a:srgbClr val="FFFFFF"/>
              </a:solidFill>
              <a:latin typeface="Nunito Sans"/>
              <a:ea typeface="Nunito Sans"/>
              <a:cs typeface="Nunito Sans"/>
              <a:sym typeface="Nunito Sans"/>
            </a:endParaRPr>
          </a:p>
        </p:txBody>
      </p:sp>
      <p:pic>
        <p:nvPicPr>
          <p:cNvPr id="7" name="Picture 6">
            <a:extLst>
              <a:ext uri="{FF2B5EF4-FFF2-40B4-BE49-F238E27FC236}">
                <a16:creationId xmlns:a16="http://schemas.microsoft.com/office/drawing/2014/main" id="{A07CB173-F17D-BF43-A0B9-FE90038A476B}"/>
              </a:ext>
            </a:extLst>
          </p:cNvPr>
          <p:cNvPicPr>
            <a:picLocks noChangeAspect="1"/>
          </p:cNvPicPr>
          <p:nvPr/>
        </p:nvPicPr>
        <p:blipFill>
          <a:blip r:embed="rId3"/>
          <a:stretch>
            <a:fillRect/>
          </a:stretch>
        </p:blipFill>
        <p:spPr>
          <a:xfrm>
            <a:off x="601429" y="2132939"/>
            <a:ext cx="3437184" cy="222519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D8472C7-AD14-5EEE-2CEB-159E8CF4AEAD}"/>
                  </a:ext>
                </a:extLst>
              </p:cNvPr>
              <p:cNvGraphicFramePr/>
              <p:nvPr>
                <p:extLst>
                  <p:ext uri="{D42A27DB-BD31-4B8C-83A1-F6EECF244321}">
                    <p14:modId xmlns:p14="http://schemas.microsoft.com/office/powerpoint/2010/main" val="111917110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𝐴</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𝐵</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𝐶</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𝐷</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D8472C7-AD14-5EEE-2CEB-159E8CF4AEAD}"/>
                  </a:ext>
                </a:extLst>
              </p:cNvPr>
              <p:cNvGraphicFramePr/>
              <p:nvPr>
                <p:extLst>
                  <p:ext uri="{D42A27DB-BD31-4B8C-83A1-F6EECF244321}">
                    <p14:modId xmlns:p14="http://schemas.microsoft.com/office/powerpoint/2010/main" val="111917110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𝐴</m:t>
                              </m:r>
                            </m:oMath>
                          </a14:m>
                          <a:endParaRPr lang="en-GB" sz="1600" b="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𝐵</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𝐶</m:t>
                              </m:r>
                            </m:oMath>
                          </a14:m>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𝐷</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8233C34-040A-5C66-6CF0-4EAEAE3498D3}"/>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In this Venn diagram,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oMath>
                          </a14:m>
                          <a:r>
                            <a:rPr lang="en-GB" sz="1600" b="0" dirty="0">
                              <a:solidFill>
                                <a:schemeClr val="dk1"/>
                              </a:solidFill>
                              <a:latin typeface="Nunito Sans"/>
                              <a:ea typeface="Nunito Sans"/>
                              <a:cs typeface="Nunito Sans"/>
                              <a:sym typeface="Nunito Sans"/>
                            </a:rPr>
                            <a:t> is the set of positive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integers. Which region should the number</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252</m:t>
                              </m:r>
                            </m:oMath>
                          </a14:m>
                          <a:r>
                            <a:rPr lang="en-GB" sz="1600" b="0" dirty="0">
                              <a:solidFill>
                                <a:schemeClr val="dk1"/>
                              </a:solidFill>
                              <a:latin typeface="Nunito Sans"/>
                              <a:ea typeface="Nunito Sans"/>
                              <a:cs typeface="Nunito Sans"/>
                              <a:sym typeface="Nunito Sans"/>
                            </a:rPr>
                            <a:t> be placed?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8233C34-040A-5C66-6CF0-4EAEAE3498D3}"/>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In this Venn diagram,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𝜉</m:t>
                              </m:r>
                            </m:oMath>
                          </a14:m>
                          <a:r>
                            <a:rPr lang="en-GB" sz="1600" b="0" dirty="0">
                              <a:solidFill>
                                <a:schemeClr val="dk1"/>
                              </a:solidFill>
                              <a:latin typeface="Nunito Sans"/>
                              <a:ea typeface="Nunito Sans"/>
                              <a:cs typeface="Nunito Sans"/>
                              <a:sym typeface="Nunito Sans"/>
                            </a:rPr>
                            <a:t> is the set of positive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integers. Which region should the number</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252</m:t>
                              </m:r>
                            </m:oMath>
                          </a14:m>
                          <a:r>
                            <a:rPr lang="en-GB" sz="1600" b="0" dirty="0">
                              <a:solidFill>
                                <a:schemeClr val="dk1"/>
                              </a:solidFill>
                              <a:latin typeface="Nunito Sans"/>
                              <a:ea typeface="Nunito Sans"/>
                              <a:cs typeface="Nunito Sans"/>
                              <a:sym typeface="Nunito Sans"/>
                            </a:rPr>
                            <a:t> be placed?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595776562"/>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TotalTime>
  <Words>2497</Words>
  <Application>Microsoft Office PowerPoint</Application>
  <PresentationFormat>On-screen Show (16:9)</PresentationFormat>
  <Paragraphs>414</Paragraphs>
  <Slides>37</Slides>
  <Notes>37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Times New Roman</vt:lpstr>
      <vt:lpstr>Arial</vt:lpstr>
      <vt:lpstr>Nunito</vt:lpstr>
      <vt:lpstr>Cambria Math</vt:lpstr>
      <vt:lpstr>Calibri</vt:lpstr>
      <vt:lpstr>Nunito Sans</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3</cp:revision>
  <dcterms:modified xsi:type="dcterms:W3CDTF">2023-06-30T13:42:21Z</dcterms:modified>
</cp:coreProperties>
</file>