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7"/>
  </p:notesMasterIdLst>
  <p:sldIdLst>
    <p:sldId id="256" r:id="rId2"/>
    <p:sldId id="257" r:id="rId3"/>
    <p:sldId id="258" r:id="rId4"/>
    <p:sldId id="291" r:id="rId5"/>
    <p:sldId id="292" r:id="rId6"/>
    <p:sldId id="293" r:id="rId7"/>
    <p:sldId id="294" r:id="rId8"/>
    <p:sldId id="295" r:id="rId9"/>
    <p:sldId id="296" r:id="rId10"/>
    <p:sldId id="297" r:id="rId11"/>
    <p:sldId id="298" r:id="rId12"/>
    <p:sldId id="299" r:id="rId13"/>
    <p:sldId id="300" r:id="rId14"/>
    <p:sldId id="301" r:id="rId15"/>
    <p:sldId id="302" r:id="rId16"/>
    <p:sldId id="303" r:id="rId17"/>
    <p:sldId id="304" r:id="rId18"/>
    <p:sldId id="305"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5143500" type="screen16x9"/>
  <p:notesSz cx="6858000" cy="9144000"/>
  <p:embeddedFontLst>
    <p:embeddedFont>
      <p:font typeface="Calibri" panose="020F0502020204030204" pitchFamily="34" charset="0"/>
      <p:regular r:id="rId38"/>
      <p:bold r:id="rId39"/>
      <p:italic r:id="rId40"/>
      <p:boldItalic r:id="rId41"/>
    </p:embeddedFont>
    <p:embeddedFont>
      <p:font typeface="Cambria Math" panose="02040503050406030204" pitchFamily="18" charset="0"/>
      <p:regular r:id="rId42"/>
    </p:embeddedFont>
    <p:embeddedFont>
      <p:font typeface="Nunito" pitchFamily="2" charset="0"/>
      <p:regular r:id="rId43"/>
      <p:bold r:id="rId44"/>
      <p:italic r:id="rId45"/>
      <p:boldItalic r:id="rId46"/>
    </p:embeddedFont>
    <p:embeddedFont>
      <p:font typeface="Nunito Sans" pitchFamily="2"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1" roundtripDataSignature="AMtx7mg+mxf3vsMZtbfZhhcmIkbQEQIAi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994E41-0870-4D40-88A2-A4A47C057447}" v="647" dt="2023-07-10T13:18:19.978"/>
  </p1510:revLst>
</p1510:revInfo>
</file>

<file path=ppt/tableStyles.xml><?xml version="1.0" encoding="utf-8"?>
<a:tblStyleLst xmlns:a="http://schemas.openxmlformats.org/drawingml/2006/main" def="{AF9E2519-12F8-43B0-ABC3-A586D7E4466F}">
  <a:tblStyle styleId="{AF9E2519-12F8-43B0-ABC3-A586D7E4466F}"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2D99EC07-42E3-4336-ADC4-C9B633621750}"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31"/>
    <p:restoredTop sz="94656"/>
  </p:normalViewPr>
  <p:slideViewPr>
    <p:cSldViewPr snapToGrid="0">
      <p:cViewPr varScale="1">
        <p:scale>
          <a:sx n="61" d="100"/>
          <a:sy n="61" d="100"/>
        </p:scale>
        <p:origin x="52" y="126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font" Target="fonts/font13.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presProps" Target="pres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font" Target="fonts/font11.fntdata"/><Relationship Id="rId56" Type="http://schemas.openxmlformats.org/officeDocument/2006/relationships/tableStyles" Target="tableStyles.xml"/><Relationship Id="rId8" Type="http://schemas.openxmlformats.org/officeDocument/2006/relationships/slide" Target="slides/slide7.xml"/><Relationship Id="rId51" Type="http://customschemas.google.com/relationships/presentationmetadata" Target="meta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font" Target="fonts/font4.fntdata"/><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2.fntdata"/><Relationship Id="rId57" Type="http://schemas.microsoft.com/office/2015/10/relationships/revisionInfo" Target="revisionInfo.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254d25a1af5_0_2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5" name="Google Shape;335;g254d25a1af5_0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81980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254d25a1af5_0_2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3" name="Google Shape;343;g254d25a1af5_0_2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56203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254d25a1af5_0_2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1" name="Google Shape;351;g254d25a1af5_0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54699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254d25a1af5_0_2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8" name="Google Shape;358;g254d25a1af5_0_2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605058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254d25a1af5_0_2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5" name="Google Shape;365;g254d25a1af5_0_2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437985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254d25a1af5_0_2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3" name="Google Shape;373;g254d25a1af5_0_2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913601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254d25a1af5_0_2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1" name="Google Shape;381;g254d25a1af5_0_2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207552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254d25a1af5_0_27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9" name="Google Shape;389;g254d25a1af5_0_2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360742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254d25a1af5_0_2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6" name="Google Shape;396;g254d25a1af5_0_2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894882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9" name="Google Shape;249;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54d25a1af5_0_1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3" name="Google Shape;253;g254d25a1af5_0_1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254d25a1af5_0_1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0" name="Google Shape;260;g254d25a1af5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254d25a1af5_0_1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7" name="Google Shape;267;g254d25a1af5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254d25a1af5_0_20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3" name="Google Shape;303;g254d25a1af5_0_2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254d25a1af5_0_2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0" name="Google Shape;310;g254d25a1af5_0_2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254d25a1af5_0_2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8" name="Google Shape;318;g254d25a1af5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254d25a1af5_0_2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5" name="Google Shape;335;g254d25a1af5_0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254d25a1af5_0_2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3" name="Google Shape;343;g254d25a1af5_0_2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254d25a1af5_0_2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1" name="Google Shape;351;g254d25a1af5_0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254d25a1af5_0_2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8" name="Google Shape;358;g254d25a1af5_0_2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254d25a1af5_0_2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5" name="Google Shape;365;g254d25a1af5_0_2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254d25a1af5_0_2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3" name="Google Shape;373;g254d25a1af5_0_2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254d25a1af5_0_2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1" name="Google Shape;381;g254d25a1af5_0_2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254d25a1af5_0_27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9" name="Google Shape;389;g254d25a1af5_0_2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254d25a1af5_0_2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6" name="Google Shape;396;g254d25a1af5_0_2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3" name="Google Shape;403;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54d25a1af5_0_1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3" name="Google Shape;253;g254d25a1af5_0_1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610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254d25a1af5_0_1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0" name="Google Shape;260;g254d25a1af5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5592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254d25a1af5_0_1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7" name="Google Shape;267;g254d25a1af5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9677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254d25a1af5_0_20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3" name="Google Shape;303;g254d25a1af5_0_2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97900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g254d25a1af5_0_2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0" name="Google Shape;310;g254d25a1af5_0_2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52287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254d25a1af5_0_2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8" name="Google Shape;318;g254d25a1af5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129736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5.png"/><Relationship Id="rId7" Type="http://schemas.openxmlformats.org/officeDocument/2006/relationships/hyperlink" Target="https://thirdspacelearning.com/gcse-maths/"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365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Using a calculator</a:t>
            </a:r>
            <a:r>
              <a:rPr lang="en-GB" sz="2000" b="0" i="0" u="none" strike="noStrike" cap="none">
                <a:solidFill>
                  <a:schemeClr val="accent2"/>
                </a:solidFill>
                <a:latin typeface="Nunito Sans"/>
                <a:ea typeface="Nunito Sans"/>
                <a:cs typeface="Nunito Sans"/>
                <a:sym typeface="Nunito Sans"/>
              </a:rPr>
              <a:t> | Number</a:t>
            </a:r>
            <a:endParaRPr sz="2000" b="0" i="0" u="none" strike="noStrike" cap="none">
              <a:solidFill>
                <a:schemeClr val="accent2"/>
              </a:solidFill>
              <a:latin typeface="Nunito Sans"/>
              <a:ea typeface="Nunito Sans"/>
              <a:cs typeface="Nunito Sans"/>
              <a:sym typeface="Nunito Sans"/>
            </a:endParaRPr>
          </a:p>
        </p:txBody>
      </p:sp>
      <p:pic>
        <p:nvPicPr>
          <p:cNvPr id="14" name="Google Shape;14;p10" descr="Logo, icon&#10;&#10;Description automatically generated"/>
          <p:cNvPicPr preferRelativeResize="0"/>
          <p:nvPr/>
        </p:nvPicPr>
        <p:blipFill rotWithShape="1">
          <a:blip r:embed="rId3">
            <a:alphaModFix/>
          </a:blip>
          <a:srcRect/>
          <a:stretch/>
        </p:blipFill>
        <p:spPr>
          <a:xfrm>
            <a:off x="5502238" y="-12004"/>
            <a:ext cx="3637792" cy="51435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7"/>
        <p:cNvGrpSpPr/>
        <p:nvPr/>
      </p:nvGrpSpPr>
      <p:grpSpPr>
        <a:xfrm>
          <a:off x="0" y="0"/>
          <a:ext cx="0" cy="0"/>
          <a:chOff x="0" y="0"/>
          <a:chExt cx="0" cy="0"/>
        </a:xfrm>
      </p:grpSpPr>
      <p:sp>
        <p:nvSpPr>
          <p:cNvPr id="58" name="Google Shape;58;p1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60" name="Google Shape;60;p1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1" name="Google Shape;61;p1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2" name="Google Shape;62;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3"/>
        <p:cNvGrpSpPr/>
        <p:nvPr/>
      </p:nvGrpSpPr>
      <p:grpSpPr>
        <a:xfrm>
          <a:off x="0" y="0"/>
          <a:ext cx="0" cy="0"/>
          <a:chOff x="0" y="0"/>
          <a:chExt cx="0" cy="0"/>
        </a:xfrm>
      </p:grpSpPr>
      <p:sp>
        <p:nvSpPr>
          <p:cNvPr id="64" name="Google Shape;64;p2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65" name="Google Shape;65;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6"/>
        <p:cNvGrpSpPr/>
        <p:nvPr/>
      </p:nvGrpSpPr>
      <p:grpSpPr>
        <a:xfrm>
          <a:off x="0" y="0"/>
          <a:ext cx="0" cy="0"/>
          <a:chOff x="0" y="0"/>
          <a:chExt cx="0" cy="0"/>
        </a:xfrm>
      </p:grpSpPr>
      <p:sp>
        <p:nvSpPr>
          <p:cNvPr id="67" name="Google Shape;67;p2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8" name="Google Shape;68;p2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69" name="Google Shape;69;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sp>
        <p:nvSpPr>
          <p:cNvPr id="71" name="Google Shape;71;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4" name="Google Shape;74;p2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75" name="Google Shape;75;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6" name="Google Shape;76;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7" name="Google Shape;77;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11"/>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Number | Diagnostic Questions | </a:t>
            </a:r>
            <a:r>
              <a:rPr lang="en-GB" sz="1000">
                <a:solidFill>
                  <a:srgbClr val="2779F5"/>
                </a:solidFill>
                <a:latin typeface="Nunito Sans"/>
                <a:ea typeface="Nunito Sans"/>
                <a:cs typeface="Nunito Sans"/>
                <a:sym typeface="Nunito Sans"/>
              </a:rPr>
              <a:t>Using a calculator</a:t>
            </a:r>
            <a:endParaRPr sz="1200" b="0" i="0" u="none" strike="noStrike" cap="none">
              <a:solidFill>
                <a:srgbClr val="000000"/>
              </a:solidFill>
              <a:latin typeface="Arial"/>
              <a:ea typeface="Arial"/>
              <a:cs typeface="Arial"/>
              <a:sym typeface="Arial"/>
            </a:endParaRPr>
          </a:p>
        </p:txBody>
      </p:sp>
      <p:pic>
        <p:nvPicPr>
          <p:cNvPr id="17" name="Google Shape;17;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8" name="Google Shape;18;p11"/>
          <p:cNvSpPr/>
          <p:nvPr/>
        </p:nvSpPr>
        <p:spPr>
          <a:xfrm>
            <a:off x="0" y="369300"/>
            <a:ext cx="5696712" cy="396200"/>
          </a:xfrm>
          <a:prstGeom prst="rect">
            <a:avLst/>
          </a:prstGeom>
          <a:solidFill>
            <a:srgbClr val="FF6D0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19"/>
        <p:cNvGrpSpPr/>
        <p:nvPr/>
      </p:nvGrpSpPr>
      <p:grpSpPr>
        <a:xfrm>
          <a:off x="0" y="0"/>
          <a:ext cx="0" cy="0"/>
          <a:chOff x="0" y="0"/>
          <a:chExt cx="0" cy="0"/>
        </a:xfrm>
      </p:grpSpPr>
      <p:sp>
        <p:nvSpPr>
          <p:cNvPr id="20" name="Google Shape;20;p12"/>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Number | Diagnostic Questions | </a:t>
            </a:r>
            <a:r>
              <a:rPr lang="en-GB" sz="1000">
                <a:solidFill>
                  <a:srgbClr val="2779F5"/>
                </a:solidFill>
                <a:latin typeface="Nunito Sans"/>
                <a:ea typeface="Nunito Sans"/>
                <a:cs typeface="Nunito Sans"/>
                <a:sym typeface="Nunito Sans"/>
              </a:rPr>
              <a:t>Using a calculator</a:t>
            </a:r>
            <a:endParaRPr sz="1200" b="0" i="0" u="none" strike="noStrike" cap="none">
              <a:solidFill>
                <a:srgbClr val="000000"/>
              </a:solidFill>
              <a:latin typeface="Arial"/>
              <a:ea typeface="Arial"/>
              <a:cs typeface="Arial"/>
              <a:sym typeface="Arial"/>
            </a:endParaRPr>
          </a:p>
        </p:txBody>
      </p:sp>
      <p:sp>
        <p:nvSpPr>
          <p:cNvPr id="21" name="Google Shape;21;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3" name="Google Shape;23;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4" name="Google Shape;24;p12"/>
          <p:cNvSpPr/>
          <p:nvPr/>
        </p:nvSpPr>
        <p:spPr>
          <a:xfrm>
            <a:off x="0" y="369300"/>
            <a:ext cx="5696712" cy="396200"/>
          </a:xfrm>
          <a:prstGeom prst="rect">
            <a:avLst/>
          </a:prstGeom>
          <a:solidFill>
            <a:srgbClr val="FF6D0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5"/>
        <p:cNvGrpSpPr/>
        <p:nvPr/>
      </p:nvGrpSpPr>
      <p:grpSpPr>
        <a:xfrm>
          <a:off x="0" y="0"/>
          <a:ext cx="0" cy="0"/>
          <a:chOff x="0" y="0"/>
          <a:chExt cx="0" cy="0"/>
        </a:xfrm>
      </p:grpSpPr>
      <p:sp>
        <p:nvSpPr>
          <p:cNvPr id="26" name="Google Shape;26;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7" name="Google Shape;27;p13"/>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8" name="Google Shape;28;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29" name="Google Shape;29;p13">
            <a:hlinkClick r:id="" action="ppaction://hlinkshowjump?jump=firstslide"/>
          </p:cNvPr>
          <p:cNvSpPr txBox="1"/>
          <p:nvPr/>
        </p:nvSpPr>
        <p:spPr>
          <a:xfrm>
            <a:off x="500015" y="2290457"/>
            <a:ext cx="365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Using a calculator</a:t>
            </a:r>
            <a:r>
              <a:rPr lang="en-GB" sz="2000" b="0" i="0" u="none" strike="noStrike" cap="none">
                <a:solidFill>
                  <a:schemeClr val="accent2"/>
                </a:solidFill>
                <a:latin typeface="Nunito Sans"/>
                <a:ea typeface="Nunito Sans"/>
                <a:cs typeface="Nunito Sans"/>
                <a:sym typeface="Nunito Sans"/>
              </a:rPr>
              <a:t> | Number</a:t>
            </a:r>
            <a:endParaRPr sz="2000" b="0" i="0" u="none" strike="noStrike" cap="none">
              <a:solidFill>
                <a:schemeClr val="accent2"/>
              </a:solidFill>
              <a:latin typeface="Nunito Sans"/>
              <a:ea typeface="Nunito Sans"/>
              <a:cs typeface="Nunito Sans"/>
              <a:sym typeface="Nunito Sans"/>
            </a:endParaRPr>
          </a:p>
        </p:txBody>
      </p:sp>
      <p:pic>
        <p:nvPicPr>
          <p:cNvPr id="30" name="Google Shape;30;p13" descr="Logo, icon&#10;&#10;Description automatically generated"/>
          <p:cNvPicPr preferRelativeResize="0"/>
          <p:nvPr/>
        </p:nvPicPr>
        <p:blipFill rotWithShape="1">
          <a:blip r:embed="rId3">
            <a:alphaModFix/>
          </a:blip>
          <a:srcRect/>
          <a:stretch/>
        </p:blipFill>
        <p:spPr>
          <a:xfrm>
            <a:off x="5502238" y="-12004"/>
            <a:ext cx="3637792" cy="51435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1"/>
        <p:cNvGrpSpPr/>
        <p:nvPr/>
      </p:nvGrpSpPr>
      <p:grpSpPr>
        <a:xfrm>
          <a:off x="0" y="0"/>
          <a:ext cx="0" cy="0"/>
          <a:chOff x="0" y="0"/>
          <a:chExt cx="0" cy="0"/>
        </a:xfrm>
      </p:grpSpPr>
      <p:pic>
        <p:nvPicPr>
          <p:cNvPr id="32" name="Google Shape;32;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3" name="Google Shape;33;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4" name="Google Shape;34;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5" name="Google Shape;35;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6" name="Google Shape;36;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7" name="Google Shape;37;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38" name="Google Shape;38;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39" name="Google Shape;39;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0" name="Google Shape;40;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1" name="Google Shape;41;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2"/>
        <p:cNvGrpSpPr/>
        <p:nvPr/>
      </p:nvGrpSpPr>
      <p:grpSpPr>
        <a:xfrm>
          <a:off x="0" y="0"/>
          <a:ext cx="0" cy="0"/>
          <a:chOff x="0" y="0"/>
          <a:chExt cx="0" cy="0"/>
        </a:xfrm>
      </p:grpSpPr>
      <p:sp>
        <p:nvSpPr>
          <p:cNvPr id="43" name="Google Shape;43;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4" name="Google Shape;44;p1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1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7"/>
        <p:cNvGrpSpPr/>
        <p:nvPr/>
      </p:nvGrpSpPr>
      <p:grpSpPr>
        <a:xfrm>
          <a:off x="0" y="0"/>
          <a:ext cx="0" cy="0"/>
          <a:chOff x="0" y="0"/>
          <a:chExt cx="0" cy="0"/>
        </a:xfrm>
      </p:grpSpPr>
      <p:sp>
        <p:nvSpPr>
          <p:cNvPr id="48" name="Google Shape;48;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9" name="Google Shape;49;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0"/>
        <p:cNvGrpSpPr/>
        <p:nvPr/>
      </p:nvGrpSpPr>
      <p:grpSpPr>
        <a:xfrm>
          <a:off x="0" y="0"/>
          <a:ext cx="0" cy="0"/>
          <a:chOff x="0" y="0"/>
          <a:chExt cx="0" cy="0"/>
        </a:xfrm>
      </p:grpSpPr>
      <p:sp>
        <p:nvSpPr>
          <p:cNvPr id="51" name="Google Shape;51;p1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2" name="Google Shape;52;p1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3" name="Google Shape;53;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4"/>
        <p:cNvGrpSpPr/>
        <p:nvPr/>
      </p:nvGrpSpPr>
      <p:grpSpPr>
        <a:xfrm>
          <a:off x="0" y="0"/>
          <a:ext cx="0" cy="0"/>
          <a:chOff x="0" y="0"/>
          <a:chExt cx="0" cy="0"/>
        </a:xfrm>
      </p:grpSpPr>
      <p:sp>
        <p:nvSpPr>
          <p:cNvPr id="55" name="Google Shape;55;p1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56" name="Google Shape;56;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g254d25a1af5_0_23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508DFFF1-78BC-D4ED-82BC-71A43F17E4AC}"/>
                  </a:ext>
                </a:extLst>
              </p:cNvPr>
              <p:cNvGraphicFramePr/>
              <p:nvPr>
                <p:extLst>
                  <p:ext uri="{D42A27DB-BD31-4B8C-83A1-F6EECF244321}">
                    <p14:modId xmlns:p14="http://schemas.microsoft.com/office/powerpoint/2010/main" val="2980304300"/>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51</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7</m:t>
                              </m:r>
                              <m:r>
                                <a:rPr lang="en-GB" sz="1600" i="1" dirty="0" smtClean="0">
                                  <a:solidFill>
                                    <a:schemeClr val="tx1"/>
                                  </a:solidFill>
                                  <a:latin typeface="Cambria Math" panose="02040503050406030204" pitchFamily="18" charset="0"/>
                                  <a:ea typeface="Nunito Sans"/>
                                  <a:cs typeface="Nunito Sans"/>
                                  <a:sym typeface="Nunito Sans"/>
                                </a:rPr>
                                <m:t>.</m:t>
                              </m:r>
                              <m:r>
                                <a:rPr lang="en-GB" sz="1600" i="1" dirty="0" smtClean="0">
                                  <a:solidFill>
                                    <a:schemeClr val="tx1"/>
                                  </a:solidFill>
                                  <a:latin typeface="Cambria Math" panose="02040503050406030204" pitchFamily="18" charset="0"/>
                                  <a:ea typeface="Nunito Sans"/>
                                  <a:cs typeface="Nunito Sans"/>
                                  <a:sym typeface="Nunito Sans"/>
                                </a:rPr>
                                <m:t>94</m:t>
                              </m:r>
                              <m:r>
                                <a:rPr lang="en-GB" sz="1600" i="1" dirty="0" smtClean="0">
                                  <a:solidFill>
                                    <a:schemeClr val="tx1"/>
                                  </a:solidFill>
                                  <a:latin typeface="Cambria Math" panose="02040503050406030204" pitchFamily="18" charset="0"/>
                                  <a:ea typeface="Nunito Sans"/>
                                  <a:cs typeface="Nunito Sans"/>
                                  <a:sym typeface="Nunito Sans"/>
                                </a:rPr>
                                <m:t> </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58</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3</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17</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508DFFF1-78BC-D4ED-82BC-71A43F17E4AC}"/>
                  </a:ext>
                </a:extLst>
              </p:cNvPr>
              <p:cNvGraphicFramePr/>
              <p:nvPr>
                <p:extLst>
                  <p:ext uri="{D42A27DB-BD31-4B8C-83A1-F6EECF244321}">
                    <p14:modId xmlns:p14="http://schemas.microsoft.com/office/powerpoint/2010/main" val="2980304300"/>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2.51 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7.94 </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1.58 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3.17 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564AA5E4-BD8D-E8D3-5676-0CEB1BD2D3D8}"/>
                  </a:ext>
                </a:extLst>
              </p:cNvPr>
              <p:cNvGraphicFramePr/>
              <p:nvPr/>
            </p:nvGraphicFramePr>
            <p:xfrm>
              <a:off x="108044" y="862525"/>
              <a:ext cx="8882075" cy="1157488"/>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7) Evaluate, </a:t>
                          </a:r>
                          <a:r>
                            <a:rPr lang="en-US" sz="1600" b="0" dirty="0">
                              <a:solidFill>
                                <a:schemeClr val="dk1"/>
                              </a:solidFill>
                              <a:latin typeface="Nunito"/>
                              <a:ea typeface="Nunito"/>
                              <a:cs typeface="Nunito"/>
                              <a:sym typeface="Nunito"/>
                            </a:rPr>
                            <a:t>giving your answer rounded to two decimal places:</a:t>
                          </a:r>
                          <a:endParaRPr lang="en-US"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f>
                                <m:fPr>
                                  <m:ctrlPr>
                                    <a:rPr lang="en-GB" sz="2300" b="0" i="1" smtClean="0">
                                      <a:solidFill>
                                        <a:schemeClr val="dk1"/>
                                      </a:solidFill>
                                      <a:latin typeface="Cambria Math" panose="02040503050406030204" pitchFamily="18" charset="0"/>
                                      <a:sym typeface="Nunito Sans"/>
                                    </a:rPr>
                                  </m:ctrlPr>
                                </m:fPr>
                                <m:num>
                                  <m:r>
                                    <a:rPr lang="en-GB" sz="2300" b="0" i="1" smtClean="0">
                                      <a:solidFill>
                                        <a:schemeClr val="dk1"/>
                                      </a:solidFill>
                                      <a:latin typeface="Cambria Math" panose="02040503050406030204" pitchFamily="18" charset="0"/>
                                      <a:sym typeface="Nunito Sans"/>
                                    </a:rPr>
                                    <m:t>4</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83</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5</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2</m:t>
                                  </m:r>
                                </m:num>
                                <m:den>
                                  <m:rad>
                                    <m:radPr>
                                      <m:degHide m:val="on"/>
                                      <m:ctrlPr>
                                        <a:rPr lang="en-GB" sz="2300" b="0" i="1" smtClean="0">
                                          <a:solidFill>
                                            <a:schemeClr val="dk1"/>
                                          </a:solidFill>
                                          <a:latin typeface="Cambria Math" panose="02040503050406030204" pitchFamily="18" charset="0"/>
                                          <a:sym typeface="Nunito Sans"/>
                                        </a:rPr>
                                      </m:ctrlPr>
                                    </m:radPr>
                                    <m:deg/>
                                    <m:e>
                                      <m:r>
                                        <a:rPr lang="en-GB" sz="2300" b="0" i="1" smtClean="0">
                                          <a:solidFill>
                                            <a:schemeClr val="dk1"/>
                                          </a:solidFill>
                                          <a:latin typeface="Cambria Math" panose="02040503050406030204" pitchFamily="18" charset="0"/>
                                          <a:sym typeface="Nunito Sans"/>
                                        </a:rPr>
                                        <m:t>10</m:t>
                                      </m:r>
                                    </m:e>
                                  </m:rad>
                                </m:den>
                              </m:f>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564AA5E4-BD8D-E8D3-5676-0CEB1BD2D3D8}"/>
                  </a:ext>
                </a:extLst>
              </p:cNvPr>
              <p:cNvGraphicFramePr/>
              <p:nvPr/>
            </p:nvGraphicFramePr>
            <p:xfrm>
              <a:off x="108044" y="862525"/>
              <a:ext cx="8882075" cy="1157488"/>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15748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24" r="-137" b="-1047"/>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042668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g254d25a1af5_0_23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34D57C14-98C4-F4E5-7CA8-C682D86F4CE7}"/>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8) </a:t>
                          </a:r>
                          <a:r>
                            <a:rPr lang="en-GB" sz="1600" b="0" dirty="0">
                              <a:solidFill>
                                <a:schemeClr val="dk1"/>
                              </a:solidFill>
                              <a:latin typeface="Nunito"/>
                              <a:ea typeface="Nunito"/>
                              <a:cs typeface="Nunito"/>
                              <a:sym typeface="Nunito"/>
                            </a:rPr>
                            <a:t>Evaluate, giving your full calculator display:</a:t>
                          </a:r>
                          <a:r>
                            <a:rPr lang="en-GB" sz="1600" b="0" dirty="0">
                              <a:solidFill>
                                <a:schemeClr val="dk1"/>
                              </a:solidFill>
                              <a:latin typeface="Arial"/>
                              <a:ea typeface="Arial"/>
                              <a:cs typeface="Arial"/>
                              <a:sym typeface="Arial"/>
                            </a:rPr>
                            <a:t> </a:t>
                          </a: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rad>
                                <m:radPr>
                                  <m:ctrlPr>
                                    <a:rPr lang="en-US" sz="2300" b="0" i="1" smtClean="0">
                                      <a:solidFill>
                                        <a:schemeClr val="dk1"/>
                                      </a:solidFill>
                                      <a:latin typeface="Cambria Math" panose="02040503050406030204" pitchFamily="18" charset="0"/>
                                      <a:sym typeface="Nunito Sans"/>
                                    </a:rPr>
                                  </m:ctrlPr>
                                </m:radPr>
                                <m:deg>
                                  <m:r>
                                    <m:rPr>
                                      <m:brk m:alnAt="7"/>
                                    </m:rPr>
                                    <a:rPr lang="en-GB" sz="2300" b="0" i="1" smtClean="0">
                                      <a:solidFill>
                                        <a:schemeClr val="dk1"/>
                                      </a:solidFill>
                                      <a:latin typeface="Cambria Math" panose="02040503050406030204" pitchFamily="18" charset="0"/>
                                      <a:sym typeface="Nunito Sans"/>
                                    </a:rPr>
                                    <m:t>5</m:t>
                                  </m:r>
                                </m:deg>
                                <m:e>
                                  <m:r>
                                    <a:rPr lang="en-GB" sz="2300" b="0" i="1" smtClean="0">
                                      <a:solidFill>
                                        <a:schemeClr val="dk1"/>
                                      </a:solidFill>
                                      <a:latin typeface="Cambria Math" panose="02040503050406030204" pitchFamily="18" charset="0"/>
                                      <a:sym typeface="Nunito Sans"/>
                                    </a:rPr>
                                    <m:t>425</m:t>
                                  </m:r>
                                </m:e>
                              </m:rad>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34D57C14-98C4-F4E5-7CA8-C682D86F4CE7}"/>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Google Shape;106;p20">
                <a:extLst>
                  <a:ext uri="{FF2B5EF4-FFF2-40B4-BE49-F238E27FC236}">
                    <a16:creationId xmlns:a16="http://schemas.microsoft.com/office/drawing/2014/main" id="{0FF0E9BD-195A-8A4A-BF9E-24AB0C712195}"/>
                  </a:ext>
                </a:extLst>
              </p:cNvPr>
              <p:cNvGraphicFramePr/>
              <p:nvPr>
                <p:extLst>
                  <p:ext uri="{D42A27DB-BD31-4B8C-83A1-F6EECF244321}">
                    <p14:modId xmlns:p14="http://schemas.microsoft.com/office/powerpoint/2010/main" val="2550683027"/>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20</m:t>
                              </m:r>
                              <m:r>
                                <a:rPr lang="en-US" sz="1600" i="1" dirty="0" smtClean="0">
                                  <a:solidFill>
                                    <a:schemeClr val="tx1"/>
                                  </a:solidFill>
                                  <a:latin typeface="Cambria Math" panose="02040503050406030204" pitchFamily="18" charset="0"/>
                                  <a:ea typeface="Nunito"/>
                                  <a:cs typeface="Nunito"/>
                                  <a:sym typeface="Nunito"/>
                                </a:rPr>
                                <m:t>.</m:t>
                              </m:r>
                              <m:r>
                                <a:rPr lang="en-US" sz="1600" i="1" dirty="0" smtClean="0">
                                  <a:solidFill>
                                    <a:schemeClr val="tx1"/>
                                  </a:solidFill>
                                  <a:latin typeface="Cambria Math" panose="02040503050406030204" pitchFamily="18" charset="0"/>
                                  <a:ea typeface="Nunito"/>
                                  <a:cs typeface="Nunito"/>
                                  <a:sym typeface="Nunito"/>
                                </a:rPr>
                                <m:t>61552813</m:t>
                              </m:r>
                              <m:r>
                                <a:rPr lang="en-US" sz="1600" i="1" dirty="0" smtClean="0">
                                  <a:solidFill>
                                    <a:schemeClr val="tx1"/>
                                  </a:solidFill>
                                  <a:latin typeface="Cambria Math" panose="02040503050406030204" pitchFamily="18" charset="0"/>
                                  <a:ea typeface="Nunito"/>
                                  <a:cs typeface="Nunito"/>
                                  <a:sym typeface="Nunito"/>
                                </a:rPr>
                                <m:t> </m:t>
                              </m:r>
                            </m:oMath>
                          </a14:m>
                          <a:endParaRPr lang="en-US"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85</m:t>
                              </m:r>
                            </m:oMath>
                          </a14:m>
                          <a:r>
                            <a:rPr lang="en-US" sz="1600" dirty="0">
                              <a:solidFill>
                                <a:schemeClr val="tx1"/>
                              </a:solidFill>
                              <a:latin typeface="Nunito"/>
                              <a:ea typeface="Nunito"/>
                              <a:cs typeface="Nunito"/>
                              <a:sym typeface="Nunito"/>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103</m:t>
                              </m:r>
                              <m:r>
                                <a:rPr lang="en-US" sz="1600" i="1" dirty="0" smtClean="0">
                                  <a:solidFill>
                                    <a:schemeClr val="tx1"/>
                                  </a:solidFill>
                                  <a:latin typeface="Cambria Math" panose="02040503050406030204" pitchFamily="18" charset="0"/>
                                  <a:ea typeface="Nunito"/>
                                  <a:cs typeface="Nunito"/>
                                  <a:sym typeface="Nunito"/>
                                </a:rPr>
                                <m:t>.</m:t>
                              </m:r>
                              <m:r>
                                <a:rPr lang="en-US" sz="1600" i="1" dirty="0" smtClean="0">
                                  <a:solidFill>
                                    <a:schemeClr val="tx1"/>
                                  </a:solidFill>
                                  <a:latin typeface="Cambria Math" panose="02040503050406030204" pitchFamily="18" charset="0"/>
                                  <a:ea typeface="Nunito"/>
                                  <a:cs typeface="Nunito"/>
                                  <a:sym typeface="Nunito"/>
                                </a:rPr>
                                <m:t>0776406</m:t>
                              </m:r>
                              <m:r>
                                <a:rPr lang="en-US" sz="1600" i="1" dirty="0" smtClean="0">
                                  <a:solidFill>
                                    <a:schemeClr val="tx1"/>
                                  </a:solidFill>
                                  <a:latin typeface="Cambria Math" panose="02040503050406030204" pitchFamily="18" charset="0"/>
                                  <a:ea typeface="Nunito"/>
                                  <a:cs typeface="Nunito"/>
                                  <a:sym typeface="Nunito"/>
                                </a:rPr>
                                <m:t> </m:t>
                              </m:r>
                            </m:oMath>
                          </a14:m>
                          <a:endParaRPr lang="en-US"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3</m:t>
                              </m:r>
                              <m:r>
                                <a:rPr lang="en-GB" sz="1600" i="1" dirty="0" smtClean="0">
                                  <a:solidFill>
                                    <a:schemeClr val="tx1"/>
                                  </a:solidFill>
                                  <a:latin typeface="Cambria Math" panose="02040503050406030204" pitchFamily="18" charset="0"/>
                                  <a:ea typeface="Nunito"/>
                                  <a:cs typeface="Nunito"/>
                                  <a:sym typeface="Nunito"/>
                                </a:rPr>
                                <m:t>.</m:t>
                              </m:r>
                              <m:r>
                                <a:rPr lang="en-GB" sz="1600" i="1" dirty="0" smtClean="0">
                                  <a:solidFill>
                                    <a:schemeClr val="tx1"/>
                                  </a:solidFill>
                                  <a:latin typeface="Cambria Math" panose="02040503050406030204" pitchFamily="18" charset="0"/>
                                  <a:ea typeface="Nunito"/>
                                  <a:cs typeface="Nunito"/>
                                  <a:sym typeface="Nunito"/>
                                </a:rPr>
                                <m:t>354886145</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106;p20">
                <a:extLst>
                  <a:ext uri="{FF2B5EF4-FFF2-40B4-BE49-F238E27FC236}">
                    <a16:creationId xmlns:a16="http://schemas.microsoft.com/office/drawing/2014/main" id="{0FF0E9BD-195A-8A4A-BF9E-24AB0C712195}"/>
                  </a:ext>
                </a:extLst>
              </p:cNvPr>
              <p:cNvGraphicFramePr/>
              <p:nvPr>
                <p:extLst>
                  <p:ext uri="{D42A27DB-BD31-4B8C-83A1-F6EECF244321}">
                    <p14:modId xmlns:p14="http://schemas.microsoft.com/office/powerpoint/2010/main" val="2550683027"/>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20.61552813 </m:t>
                              </m:r>
                            </m:oMath>
                          </a14:m>
                          <a:endParaRPr lang="en-US"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85</m:t>
                              </m:r>
                            </m:oMath>
                          </a14:m>
                          <a:r>
                            <a:rPr lang="en-US" sz="1600" dirty="0">
                              <a:solidFill>
                                <a:schemeClr val="tx1"/>
                              </a:solidFill>
                              <a:latin typeface="Nunito"/>
                              <a:ea typeface="Nunito"/>
                              <a:cs typeface="Nunito"/>
                              <a:sym typeface="Nunito"/>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103.0776406 </m:t>
                              </m:r>
                            </m:oMath>
                          </a14:m>
                          <a:endParaRPr lang="en-US"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3.354886145 </m:t>
                              </m:r>
                            </m:oMath>
                          </a14:m>
                          <a:endParaRPr lang="en-GB"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1437696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g254d25a1af5_0_24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71907F87-9884-76A5-3291-1A433147B26C}"/>
                  </a:ext>
                </a:extLst>
              </p:cNvPr>
              <p:cNvGraphicFramePr/>
              <p:nvPr>
                <p:extLst>
                  <p:ext uri="{D42A27DB-BD31-4B8C-83A1-F6EECF244321}">
                    <p14:modId xmlns:p14="http://schemas.microsoft.com/office/powerpoint/2010/main" val="3097738486"/>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367</m:t>
                              </m:r>
                              <m:r>
                                <a:rPr lang="en-US" sz="1600" i="1" dirty="0" smtClean="0">
                                  <a:solidFill>
                                    <a:schemeClr val="tx1"/>
                                  </a:solidFill>
                                  <a:latin typeface="Cambria Math" panose="02040503050406030204" pitchFamily="18" charset="0"/>
                                  <a:ea typeface="Nunito"/>
                                  <a:cs typeface="Nunito"/>
                                  <a:sym typeface="Nunito"/>
                                </a:rPr>
                                <m:t>.</m:t>
                              </m:r>
                              <m:r>
                                <a:rPr lang="en-US" sz="1600" i="1" dirty="0" smtClean="0">
                                  <a:solidFill>
                                    <a:schemeClr val="tx1"/>
                                  </a:solidFill>
                                  <a:latin typeface="Cambria Math" panose="02040503050406030204" pitchFamily="18" charset="0"/>
                                  <a:ea typeface="Nunito"/>
                                  <a:cs typeface="Nunito"/>
                                  <a:sym typeface="Nunito"/>
                                </a:rPr>
                                <m:t>2</m:t>
                              </m:r>
                              <m:r>
                                <a:rPr lang="en-US" sz="1600" i="1" dirty="0" smtClean="0">
                                  <a:solidFill>
                                    <a:schemeClr val="tx1"/>
                                  </a:solidFill>
                                  <a:latin typeface="Cambria Math" panose="02040503050406030204" pitchFamily="18" charset="0"/>
                                  <a:ea typeface="Nunito"/>
                                  <a:cs typeface="Nunito"/>
                                  <a:sym typeface="Nunito"/>
                                </a:rPr>
                                <m:t> </m:t>
                              </m:r>
                            </m:oMath>
                          </a14:m>
                          <a:endParaRPr lang="en-US"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116</m:t>
                              </m:r>
                              <m:r>
                                <a:rPr lang="en-GB" sz="1600" i="1" dirty="0" smtClean="0">
                                  <a:solidFill>
                                    <a:schemeClr val="tx1"/>
                                  </a:solidFill>
                                  <a:latin typeface="Cambria Math" panose="02040503050406030204" pitchFamily="18" charset="0"/>
                                  <a:ea typeface="Nunito"/>
                                  <a:cs typeface="Nunito"/>
                                  <a:sym typeface="Nunito"/>
                                </a:rPr>
                                <m:t>.</m:t>
                              </m:r>
                              <m:r>
                                <a:rPr lang="en-GB" sz="1600" i="1" dirty="0" smtClean="0">
                                  <a:solidFill>
                                    <a:schemeClr val="tx1"/>
                                  </a:solidFill>
                                  <a:latin typeface="Cambria Math" panose="02040503050406030204" pitchFamily="18" charset="0"/>
                                  <a:ea typeface="Nunito"/>
                                  <a:cs typeface="Nunito"/>
                                  <a:sym typeface="Nunito"/>
                                </a:rPr>
                                <m:t>9</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𝜋</m:t>
                              </m:r>
                              <m:r>
                                <a:rPr lang="en-US" sz="1600" i="1" u="none" strike="noStrike" cap="none" dirty="0">
                                  <a:solidFill>
                                    <a:schemeClr val="tx1"/>
                                  </a:solidFill>
                                  <a:latin typeface="Cambria Math" panose="02040503050406030204" pitchFamily="18" charset="0"/>
                                  <a:ea typeface="Nunito Sans"/>
                                  <a:cs typeface="Nunito Sans"/>
                                  <a:sym typeface="Nunito Sans"/>
                                </a:rPr>
                                <m:t>37</m:t>
                              </m:r>
                              <m:r>
                                <a:rPr lang="en-US" sz="1600" i="1" u="none" strike="noStrike" cap="none" dirty="0">
                                  <a:solidFill>
                                    <a:schemeClr val="tx1"/>
                                  </a:solidFill>
                                  <a:latin typeface="Cambria Math" panose="02040503050406030204" pitchFamily="18" charset="0"/>
                                  <a:ea typeface="Nunito Sans"/>
                                  <a:cs typeface="Nunito Sans"/>
                                  <a:sym typeface="Nunito Sans"/>
                                </a:rPr>
                                <m:t>.</m:t>
                              </m:r>
                              <m:r>
                                <a:rPr lang="en-US" sz="1600" i="1" u="none" strike="noStrike" cap="none" dirty="0">
                                  <a:solidFill>
                                    <a:schemeClr val="tx1"/>
                                  </a:solidFill>
                                  <a:latin typeface="Cambria Math" panose="02040503050406030204" pitchFamily="18" charset="0"/>
                                  <a:ea typeface="Nunito Sans"/>
                                  <a:cs typeface="Nunito Sans"/>
                                  <a:sym typeface="Nunito Sans"/>
                                </a:rPr>
                                <m:t>2</m:t>
                              </m:r>
                              <m:r>
                                <a:rPr lang="en-US" sz="1600" i="1" u="none" strike="noStrike" cap="none" dirty="0">
                                  <a:solidFill>
                                    <a:schemeClr val="tx1"/>
                                  </a:solidFill>
                                  <a:latin typeface="Cambria Math" panose="02040503050406030204" pitchFamily="18" charset="0"/>
                                  <a:ea typeface="Nunito Sans"/>
                                  <a:cs typeface="Nunito Sans"/>
                                  <a:sym typeface="Nunito Sans"/>
                                </a:rPr>
                                <m:t> </m:t>
                              </m:r>
                            </m:oMath>
                          </a14:m>
                          <a:endParaRPr lang="en-US"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38</m:t>
                              </m:r>
                              <m:r>
                                <a:rPr lang="en-US" sz="1600" i="1" dirty="0" smtClean="0">
                                  <a:solidFill>
                                    <a:schemeClr val="tx1"/>
                                  </a:solidFill>
                                  <a:latin typeface="Cambria Math" panose="02040503050406030204" pitchFamily="18" charset="0"/>
                                  <a:ea typeface="Nunito"/>
                                  <a:cs typeface="Nunito"/>
                                  <a:sym typeface="Nunito"/>
                                </a:rPr>
                                <m:t>.</m:t>
                              </m:r>
                              <m:r>
                                <a:rPr lang="en-US" sz="1600" i="1" dirty="0" smtClean="0">
                                  <a:solidFill>
                                    <a:schemeClr val="tx1"/>
                                  </a:solidFill>
                                  <a:latin typeface="Cambria Math" panose="02040503050406030204" pitchFamily="18" charset="0"/>
                                  <a:ea typeface="Nunito"/>
                                  <a:cs typeface="Nunito"/>
                                  <a:sym typeface="Nunito"/>
                                </a:rPr>
                                <m:t>3</m:t>
                              </m:r>
                            </m:oMath>
                          </a14:m>
                          <a:r>
                            <a:rPr lang="en-US" sz="1600" dirty="0">
                              <a:solidFill>
                                <a:schemeClr val="tx1"/>
                              </a:solidFill>
                              <a:latin typeface="Nunito"/>
                              <a:ea typeface="Nunito"/>
                              <a:cs typeface="Nunito"/>
                              <a:sym typeface="Nunito"/>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71907F87-9884-76A5-3291-1A433147B26C}"/>
                  </a:ext>
                </a:extLst>
              </p:cNvPr>
              <p:cNvGraphicFramePr/>
              <p:nvPr>
                <p:extLst>
                  <p:ext uri="{D42A27DB-BD31-4B8C-83A1-F6EECF244321}">
                    <p14:modId xmlns:p14="http://schemas.microsoft.com/office/powerpoint/2010/main" val="3097738486"/>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367.2 </m:t>
                              </m:r>
                            </m:oMath>
                          </a14:m>
                          <a:endParaRPr lang="en-US"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116.9 </m:t>
                              </m:r>
                            </m:oMath>
                          </a14:m>
                          <a:endParaRPr lang="en-GB"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𝜋</m:t>
                              </m:r>
                              <m:r>
                                <a:rPr lang="en-US" sz="1600" i="1" u="none" strike="noStrike" cap="none" dirty="0">
                                  <a:solidFill>
                                    <a:schemeClr val="tx1"/>
                                  </a:solidFill>
                                  <a:latin typeface="Cambria Math" panose="02040503050406030204" pitchFamily="18" charset="0"/>
                                  <a:ea typeface="Nunito Sans"/>
                                  <a:cs typeface="Nunito Sans"/>
                                  <a:sym typeface="Nunito Sans"/>
                                </a:rPr>
                                <m:t>37.2 </m:t>
                              </m:r>
                            </m:oMath>
                          </a14:m>
                          <a:endParaRPr lang="en-US"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38.3</m:t>
                              </m:r>
                            </m:oMath>
                          </a14:m>
                          <a:r>
                            <a:rPr lang="en-US" sz="1600" dirty="0">
                              <a:solidFill>
                                <a:schemeClr val="tx1"/>
                              </a:solidFill>
                              <a:latin typeface="Nunito"/>
                              <a:ea typeface="Nunito"/>
                              <a:cs typeface="Nunito"/>
                              <a:sym typeface="Nunito"/>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588450BD-DD0E-2B0F-3A7A-A206A89B01FD}"/>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9) </a:t>
                          </a:r>
                          <a:r>
                            <a:rPr lang="en-US" sz="1600" b="0" dirty="0">
                              <a:solidFill>
                                <a:schemeClr val="dk1"/>
                              </a:solidFill>
                              <a:latin typeface="Nunito"/>
                              <a:ea typeface="Nunito"/>
                              <a:cs typeface="Nunito"/>
                              <a:sym typeface="Nunito"/>
                            </a:rPr>
                            <a:t>If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𝑟</m:t>
                              </m:r>
                              <m:r>
                                <a:rPr lang="en-US" sz="1600" b="0" i="1" dirty="0" smtClean="0">
                                  <a:solidFill>
                                    <a:schemeClr val="dk1"/>
                                  </a:solidFill>
                                  <a:latin typeface="Cambria Math" panose="02040503050406030204" pitchFamily="18" charset="0"/>
                                  <a:ea typeface="Times New Roman"/>
                                  <a:cs typeface="Times New Roman"/>
                                  <a:sym typeface="Times New Roman"/>
                                </a:rPr>
                                <m:t> = </m:t>
                              </m:r>
                              <m:r>
                                <a:rPr lang="en-US" sz="1600" b="0" i="1" dirty="0" smtClean="0">
                                  <a:solidFill>
                                    <a:schemeClr val="dk1"/>
                                  </a:solidFill>
                                  <a:latin typeface="Cambria Math" panose="02040503050406030204" pitchFamily="18" charset="0"/>
                                  <a:ea typeface="Times New Roman"/>
                                  <a:cs typeface="Times New Roman"/>
                                  <a:sym typeface="Times New Roman"/>
                                </a:rPr>
                                <m:t>6</m:t>
                              </m:r>
                              <m:r>
                                <a:rPr lang="en-US" sz="1600" b="0" i="1" dirty="0" smtClean="0">
                                  <a:solidFill>
                                    <a:schemeClr val="dk1"/>
                                  </a:solidFill>
                                  <a:latin typeface="Cambria Math" panose="02040503050406030204" pitchFamily="18" charset="0"/>
                                  <a:ea typeface="Times New Roman"/>
                                  <a:cs typeface="Times New Roman"/>
                                  <a:sym typeface="Times New Roman"/>
                                </a:rPr>
                                <m:t>.</m:t>
                              </m:r>
                              <m:r>
                                <a:rPr lang="en-US" sz="1600" b="0" i="1" dirty="0" smtClean="0">
                                  <a:solidFill>
                                    <a:schemeClr val="dk1"/>
                                  </a:solidFill>
                                  <a:latin typeface="Cambria Math" panose="02040503050406030204" pitchFamily="18" charset="0"/>
                                  <a:ea typeface="Nunito"/>
                                  <a:cs typeface="Nunito"/>
                                  <a:sym typeface="Nunito"/>
                                </a:rPr>
                                <m:t>1</m:t>
                              </m:r>
                            </m:oMath>
                          </a14:m>
                          <a:r>
                            <a:rPr lang="en-US" sz="1600" b="0" dirty="0">
                              <a:solidFill>
                                <a:schemeClr val="dk1"/>
                              </a:solidFill>
                              <a:latin typeface="Nunito"/>
                              <a:ea typeface="Nunito"/>
                              <a:cs typeface="Nunito"/>
                              <a:sym typeface="Nunito"/>
                            </a:rPr>
                            <a:t>, giving your answer rounded to one decimal place, evaluate: </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sym typeface="Nunito Sans"/>
                                </a:rPr>
                                <m:t>𝜋</m:t>
                              </m:r>
                              <m:sSup>
                                <m:sSupPr>
                                  <m:ctrlPr>
                                    <a:rPr lang="en-GB" sz="2300" b="0" i="1" smtClean="0">
                                      <a:solidFill>
                                        <a:schemeClr val="dk1"/>
                                      </a:solidFill>
                                      <a:latin typeface="Cambria Math" panose="02040503050406030204" pitchFamily="18" charset="0"/>
                                      <a:sym typeface="Nunito Sans"/>
                                    </a:rPr>
                                  </m:ctrlPr>
                                </m:sSupPr>
                                <m:e>
                                  <m:r>
                                    <a:rPr lang="en-GB" sz="2300" b="0" i="1" smtClean="0">
                                      <a:solidFill>
                                        <a:schemeClr val="dk1"/>
                                      </a:solidFill>
                                      <a:latin typeface="Cambria Math" panose="02040503050406030204" pitchFamily="18" charset="0"/>
                                      <a:sym typeface="Nunito Sans"/>
                                    </a:rPr>
                                    <m:t>𝑟</m:t>
                                  </m:r>
                                </m:e>
                                <m:sup>
                                  <m:r>
                                    <a:rPr lang="en-GB" sz="2300" b="0" i="1" smtClean="0">
                                      <a:solidFill>
                                        <a:schemeClr val="dk1"/>
                                      </a:solidFill>
                                      <a:latin typeface="Cambria Math" panose="02040503050406030204" pitchFamily="18" charset="0"/>
                                      <a:sym typeface="Nunito Sans"/>
                                    </a:rPr>
                                    <m:t>2</m:t>
                                  </m:r>
                                </m:sup>
                              </m:sSup>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588450BD-DD0E-2B0F-3A7A-A206A89B01FD}"/>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466976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g254d25a1af5_0_25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3D94E231-6C06-9399-EA5A-5A21F6C1FA58}"/>
                  </a:ext>
                </a:extLst>
              </p:cNvPr>
              <p:cNvGraphicFramePr/>
              <p:nvPr>
                <p:extLst>
                  <p:ext uri="{D42A27DB-BD31-4B8C-83A1-F6EECF244321}">
                    <p14:modId xmlns:p14="http://schemas.microsoft.com/office/powerpoint/2010/main" val="543460465"/>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3</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20</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4</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61</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m:t>
                              </m:r>
                              <m:r>
                                <a:rPr lang="en-GB" sz="1600" i="1" dirty="0" smtClean="0">
                                  <a:solidFill>
                                    <a:schemeClr val="tx1"/>
                                  </a:solidFill>
                                  <a:latin typeface="Cambria Math" panose="02040503050406030204" pitchFamily="18" charset="0"/>
                                  <a:ea typeface="Nunito Sans"/>
                                  <a:cs typeface="Nunito Sans"/>
                                  <a:sym typeface="Nunito Sans"/>
                                </a:rPr>
                                <m:t>.</m:t>
                              </m:r>
                              <m:r>
                                <a:rPr lang="en-GB" sz="1600" i="1" dirty="0" smtClean="0">
                                  <a:solidFill>
                                    <a:schemeClr val="tx1"/>
                                  </a:solidFill>
                                  <a:latin typeface="Cambria Math" panose="02040503050406030204" pitchFamily="18" charset="0"/>
                                  <a:ea typeface="Nunito Sans"/>
                                  <a:cs typeface="Nunito Sans"/>
                                  <a:sym typeface="Nunito Sans"/>
                                </a:rPr>
                                <m:t>54</m:t>
                              </m:r>
                              <m:r>
                                <a:rPr lang="en-GB" sz="1600" i="1" dirty="0" smtClean="0">
                                  <a:solidFill>
                                    <a:schemeClr val="tx1"/>
                                  </a:solidFill>
                                  <a:latin typeface="Cambria Math" panose="02040503050406030204" pitchFamily="18" charset="0"/>
                                  <a:ea typeface="Nunito Sans"/>
                                  <a:cs typeface="Nunito Sans"/>
                                  <a:sym typeface="Nunito Sans"/>
                                </a:rPr>
                                <m:t> </m:t>
                              </m:r>
                            </m:oMath>
                          </a14:m>
                          <a:endParaRPr lang="en-GB"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46</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3D94E231-6C06-9399-EA5A-5A21F6C1FA58}"/>
                  </a:ext>
                </a:extLst>
              </p:cNvPr>
              <p:cNvGraphicFramePr/>
              <p:nvPr>
                <p:extLst>
                  <p:ext uri="{D42A27DB-BD31-4B8C-83A1-F6EECF244321}">
                    <p14:modId xmlns:p14="http://schemas.microsoft.com/office/powerpoint/2010/main" val="543460465"/>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3.20 </m:t>
                              </m:r>
                            </m:oMath>
                          </a14:m>
                          <a:endParaRPr lang="en-US"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4.61 </m:t>
                              </m:r>
                            </m:oMath>
                          </a14:m>
                          <a:endParaRPr lang="en-US"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1.54 </m:t>
                              </m:r>
                            </m:oMath>
                          </a14:m>
                          <a:endParaRPr lang="en-GB"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1.46 </m:t>
                              </m:r>
                            </m:oMath>
                          </a14:m>
                          <a:endParaRPr lang="en-US"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566CB69D-C478-E69F-5F53-44305CE6EB4F}"/>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10) </a:t>
                          </a:r>
                          <a:r>
                            <a:rPr lang="en-US" sz="1600" b="0" dirty="0">
                              <a:solidFill>
                                <a:schemeClr val="dk1"/>
                              </a:solidFill>
                              <a:latin typeface="Nunito"/>
                              <a:ea typeface="Nunito"/>
                              <a:cs typeface="Nunito"/>
                              <a:sym typeface="Nunito"/>
                            </a:rPr>
                            <a:t>Use the quadratic formula to find the positive solution (rounded to 2 decimal places) of:</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sym typeface="Nunito Sans"/>
                                </a:rPr>
                                <m:t>3</m:t>
                              </m:r>
                              <m:sSup>
                                <m:sSupPr>
                                  <m:ctrlPr>
                                    <a:rPr lang="en-GB" sz="2300" b="0" i="1" smtClean="0">
                                      <a:solidFill>
                                        <a:schemeClr val="dk1"/>
                                      </a:solidFill>
                                      <a:latin typeface="Cambria Math" panose="02040503050406030204" pitchFamily="18" charset="0"/>
                                      <a:sym typeface="Nunito Sans"/>
                                    </a:rPr>
                                  </m:ctrlPr>
                                </m:sSupPr>
                                <m:e>
                                  <m:r>
                                    <a:rPr lang="en-GB" sz="2300" b="0" i="1" smtClean="0">
                                      <a:solidFill>
                                        <a:schemeClr val="dk1"/>
                                      </a:solidFill>
                                      <a:latin typeface="Cambria Math" panose="02040503050406030204" pitchFamily="18" charset="0"/>
                                      <a:sym typeface="Nunito Sans"/>
                                    </a:rPr>
                                    <m:t>𝑥</m:t>
                                  </m:r>
                                </m:e>
                                <m:sup>
                                  <m:r>
                                    <a:rPr lang="en-GB" sz="2300" b="0" i="1" smtClean="0">
                                      <a:solidFill>
                                        <a:schemeClr val="dk1"/>
                                      </a:solidFill>
                                      <a:latin typeface="Cambria Math" panose="02040503050406030204" pitchFamily="18" charset="0"/>
                                      <a:sym typeface="Nunito Sans"/>
                                    </a:rPr>
                                    <m:t>2</m:t>
                                  </m:r>
                                </m:sup>
                              </m:sSup>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2</m:t>
                              </m:r>
                              <m:r>
                                <a:rPr lang="en-GB" sz="2300" b="0" i="1" smtClean="0">
                                  <a:solidFill>
                                    <a:schemeClr val="dk1"/>
                                  </a:solidFill>
                                  <a:latin typeface="Cambria Math" panose="02040503050406030204" pitchFamily="18" charset="0"/>
                                  <a:sym typeface="Nunito Sans"/>
                                </a:rPr>
                                <m:t>𝑥</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4</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0</m:t>
                              </m:r>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566CB69D-C478-E69F-5F53-44305CE6EB4F}"/>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363854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g254d25a1af5_0_257"/>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4C77FD66-55D1-1AF3-6AC1-F53F0E4B5174}"/>
                  </a:ext>
                </a:extLst>
              </p:cNvPr>
              <p:cNvGraphicFramePr/>
              <p:nvPr>
                <p:extLst>
                  <p:ext uri="{D42A27DB-BD31-4B8C-83A1-F6EECF244321}">
                    <p14:modId xmlns:p14="http://schemas.microsoft.com/office/powerpoint/2010/main" val="1710938960"/>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8</m:t>
                              </m:r>
                              <m:r>
                                <a:rPr lang="en-US" sz="1600" i="1" dirty="0" smtClean="0">
                                  <a:solidFill>
                                    <a:schemeClr val="tx1"/>
                                  </a:solidFill>
                                  <a:latin typeface="Cambria Math" panose="02040503050406030204" pitchFamily="18" charset="0"/>
                                  <a:ea typeface="Nunito"/>
                                  <a:cs typeface="Nunito"/>
                                  <a:sym typeface="Nunito"/>
                                </a:rPr>
                                <m:t>.</m:t>
                              </m:r>
                              <m:r>
                                <a:rPr lang="en-US" sz="1600" i="1" dirty="0" smtClean="0">
                                  <a:solidFill>
                                    <a:schemeClr val="tx1"/>
                                  </a:solidFill>
                                  <a:latin typeface="Cambria Math" panose="02040503050406030204" pitchFamily="18" charset="0"/>
                                  <a:ea typeface="Nunito"/>
                                  <a:cs typeface="Nunito"/>
                                  <a:sym typeface="Nunito"/>
                                </a:rPr>
                                <m:t>24</m:t>
                              </m:r>
                              <m:r>
                                <a:rPr lang="en-US" sz="1600" i="1" dirty="0" smtClean="0">
                                  <a:solidFill>
                                    <a:schemeClr val="tx1"/>
                                  </a:solidFill>
                                  <a:latin typeface="Cambria Math" panose="02040503050406030204" pitchFamily="18" charset="0"/>
                                  <a:ea typeface="Nunito"/>
                                  <a:cs typeface="Nunito"/>
                                  <a:sym typeface="Nunito"/>
                                </a:rPr>
                                <m:t> </m:t>
                              </m:r>
                            </m:oMath>
                          </a14:m>
                          <a:endParaRPr lang="en-US"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29</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30</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13</m:t>
                              </m:r>
                              <m:r>
                                <a:rPr lang="en-GB" sz="1600" i="1" dirty="0" smtClean="0">
                                  <a:solidFill>
                                    <a:schemeClr val="tx1"/>
                                  </a:solidFill>
                                  <a:latin typeface="Cambria Math" panose="02040503050406030204" pitchFamily="18" charset="0"/>
                                  <a:ea typeface="Nunito"/>
                                  <a:cs typeface="Nunito"/>
                                  <a:sym typeface="Nunito"/>
                                </a:rPr>
                                <m:t>.</m:t>
                              </m:r>
                              <m:r>
                                <a:rPr lang="en-GB" sz="1600" i="1" dirty="0" smtClean="0">
                                  <a:solidFill>
                                    <a:schemeClr val="tx1"/>
                                  </a:solidFill>
                                  <a:latin typeface="Cambria Math" panose="02040503050406030204" pitchFamily="18" charset="0"/>
                                  <a:ea typeface="Nunito"/>
                                  <a:cs typeface="Nunito"/>
                                  <a:sym typeface="Nunito"/>
                                </a:rPr>
                                <m:t>51</m:t>
                              </m:r>
                            </m:oMath>
                          </a14:m>
                          <a:r>
                            <a:rPr lang="en-GB" sz="1600" dirty="0">
                              <a:solidFill>
                                <a:schemeClr val="tx1"/>
                              </a:solidFill>
                              <a:latin typeface="Nunito"/>
                              <a:ea typeface="Nunito"/>
                              <a:cs typeface="Nunito"/>
                              <a:sym typeface="Nunito"/>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8</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22</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4C77FD66-55D1-1AF3-6AC1-F53F0E4B5174}"/>
                  </a:ext>
                </a:extLst>
              </p:cNvPr>
              <p:cNvGraphicFramePr/>
              <p:nvPr>
                <p:extLst>
                  <p:ext uri="{D42A27DB-BD31-4B8C-83A1-F6EECF244321}">
                    <p14:modId xmlns:p14="http://schemas.microsoft.com/office/powerpoint/2010/main" val="1710938960"/>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8.24 </m:t>
                              </m:r>
                            </m:oMath>
                          </a14:m>
                          <a:endParaRPr lang="en-US"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29.30 </m:t>
                              </m:r>
                            </m:oMath>
                          </a14:m>
                          <a:endParaRPr sz="1600" dirty="0">
                            <a:solidFill>
                              <a:schemeClr val="dk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13.51</m:t>
                              </m:r>
                            </m:oMath>
                          </a14:m>
                          <a:r>
                            <a:rPr lang="en-GB" sz="1600" dirty="0">
                              <a:solidFill>
                                <a:schemeClr val="tx1"/>
                              </a:solidFill>
                              <a:latin typeface="Nunito"/>
                              <a:ea typeface="Nunito"/>
                              <a:cs typeface="Nunito"/>
                              <a:sym typeface="Nunito"/>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8.22 </m:t>
                              </m:r>
                            </m:oMath>
                          </a14:m>
                          <a:endParaRPr sz="16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7D07D672-CCCA-AB73-F858-846AEC2A3D4D}"/>
                  </a:ext>
                </a:extLst>
              </p:cNvPr>
              <p:cNvGraphicFramePr/>
              <p:nvPr/>
            </p:nvGraphicFramePr>
            <p:xfrm>
              <a:off x="108044" y="862525"/>
              <a:ext cx="8882075" cy="1181174"/>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11) </a:t>
                          </a:r>
                          <a:r>
                            <a:rPr lang="en-US" sz="1600" b="0" dirty="0">
                              <a:solidFill>
                                <a:schemeClr val="dk1"/>
                              </a:solidFill>
                              <a:latin typeface="Nunito"/>
                              <a:ea typeface="Nunito"/>
                              <a:cs typeface="Nunito"/>
                              <a:sym typeface="Nunito"/>
                            </a:rPr>
                            <a:t>Evaluate, giving your answer rounded to two decimal places:</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f>
                                <m:fPr>
                                  <m:ctrlPr>
                                    <a:rPr lang="en-GB" sz="2300" b="0" i="1" smtClean="0">
                                      <a:solidFill>
                                        <a:schemeClr val="dk1"/>
                                      </a:solidFill>
                                      <a:latin typeface="Cambria Math" panose="02040503050406030204" pitchFamily="18" charset="0"/>
                                      <a:sym typeface="Nunito Sans"/>
                                    </a:rPr>
                                  </m:ctrlPr>
                                </m:fPr>
                                <m:num>
                                  <m:rad>
                                    <m:radPr>
                                      <m:degHide m:val="on"/>
                                      <m:ctrlPr>
                                        <a:rPr lang="en-GB" sz="2300" b="0" i="1" smtClean="0">
                                          <a:solidFill>
                                            <a:schemeClr val="dk1"/>
                                          </a:solidFill>
                                          <a:latin typeface="Cambria Math" panose="02040503050406030204" pitchFamily="18" charset="0"/>
                                          <a:sym typeface="Nunito Sans"/>
                                        </a:rPr>
                                      </m:ctrlPr>
                                    </m:radPr>
                                    <m:deg/>
                                    <m:e>
                                      <m:r>
                                        <a:rPr lang="en-GB" sz="2300" b="0" i="1" smtClean="0">
                                          <a:solidFill>
                                            <a:schemeClr val="dk1"/>
                                          </a:solidFill>
                                          <a:latin typeface="Cambria Math" panose="02040503050406030204" pitchFamily="18" charset="0"/>
                                          <a:sym typeface="Nunito Sans"/>
                                        </a:rPr>
                                        <m:t>5</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38</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4</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7</m:t>
                                      </m:r>
                                    </m:e>
                                  </m:rad>
                                </m:num>
                                <m:den>
                                  <m:sSup>
                                    <m:sSupPr>
                                      <m:ctrlPr>
                                        <a:rPr lang="en-GB" sz="2300" b="0" i="1" smtClean="0">
                                          <a:solidFill>
                                            <a:schemeClr val="dk1"/>
                                          </a:solidFill>
                                          <a:latin typeface="Cambria Math" panose="02040503050406030204" pitchFamily="18" charset="0"/>
                                          <a:sym typeface="Nunito Sans"/>
                                        </a:rPr>
                                      </m:ctrlPr>
                                    </m:sSupPr>
                                    <m:e>
                                      <m:r>
                                        <a:rPr lang="en-GB" sz="2300" b="0" i="1" smtClean="0">
                                          <a:solidFill>
                                            <a:schemeClr val="dk1"/>
                                          </a:solidFill>
                                          <a:latin typeface="Cambria Math" panose="02040503050406030204" pitchFamily="18" charset="0"/>
                                          <a:sym typeface="Nunito Sans"/>
                                        </a:rPr>
                                        <m:t>0</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61</m:t>
                                      </m:r>
                                    </m:e>
                                    <m:sup>
                                      <m:r>
                                        <a:rPr lang="en-GB" sz="2300" b="0" i="1" smtClean="0">
                                          <a:solidFill>
                                            <a:schemeClr val="dk1"/>
                                          </a:solidFill>
                                          <a:latin typeface="Cambria Math" panose="02040503050406030204" pitchFamily="18" charset="0"/>
                                          <a:sym typeface="Nunito Sans"/>
                                        </a:rPr>
                                        <m:t>2</m:t>
                                      </m:r>
                                    </m:sup>
                                  </m:sSup>
                                </m:den>
                              </m:f>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7D07D672-CCCA-AB73-F858-846AEC2A3D4D}"/>
                  </a:ext>
                </a:extLst>
              </p:cNvPr>
              <p:cNvGraphicFramePr/>
              <p:nvPr/>
            </p:nvGraphicFramePr>
            <p:xfrm>
              <a:off x="108044" y="862525"/>
              <a:ext cx="8882075" cy="1181174"/>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18117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13" r="-137" b="-1026"/>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2299703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g254d25a1af5_0_26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0601EB5B-2D56-DB30-73C2-178B2EAC4530}"/>
                  </a:ext>
                </a:extLst>
              </p:cNvPr>
              <p:cNvGraphicFramePr/>
              <p:nvPr>
                <p:extLst>
                  <p:ext uri="{D42A27DB-BD31-4B8C-83A1-F6EECF244321}">
                    <p14:modId xmlns:p14="http://schemas.microsoft.com/office/powerpoint/2010/main" val="3675476098"/>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4</m:t>
                              </m:r>
                              <m:r>
                                <a:rPr lang="en-US" sz="1600" i="1" dirty="0" smtClean="0">
                                  <a:solidFill>
                                    <a:schemeClr val="tx1"/>
                                  </a:solidFill>
                                  <a:latin typeface="Cambria Math" panose="02040503050406030204" pitchFamily="18" charset="0"/>
                                  <a:ea typeface="Nunito"/>
                                  <a:cs typeface="Nunito"/>
                                  <a:sym typeface="Nunito"/>
                                </a:rPr>
                                <m:t>.</m:t>
                              </m:r>
                              <m:r>
                                <a:rPr lang="en-US" sz="1600" i="1" dirty="0" smtClean="0">
                                  <a:solidFill>
                                    <a:schemeClr val="tx1"/>
                                  </a:solidFill>
                                  <a:latin typeface="Cambria Math" panose="02040503050406030204" pitchFamily="18" charset="0"/>
                                  <a:ea typeface="Nunito"/>
                                  <a:cs typeface="Nunito"/>
                                  <a:sym typeface="Nunito"/>
                                </a:rPr>
                                <m:t>69</m:t>
                              </m:r>
                            </m:oMath>
                          </a14:m>
                          <a:r>
                            <a:rPr lang="en-US" sz="1600" dirty="0">
                              <a:solidFill>
                                <a:schemeClr val="tx1"/>
                              </a:solidFill>
                              <a:latin typeface="Nunito"/>
                              <a:ea typeface="Nunito"/>
                              <a:cs typeface="Nunito"/>
                              <a:sym typeface="Nunito"/>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m:t>
                              </m:r>
                              <m:r>
                                <a:rPr lang="en-GB" sz="1600" i="1" dirty="0" smtClean="0">
                                  <a:solidFill>
                                    <a:schemeClr val="tx1"/>
                                  </a:solidFill>
                                  <a:latin typeface="Cambria Math" panose="02040503050406030204" pitchFamily="18" charset="0"/>
                                  <a:ea typeface="Nunito"/>
                                  <a:cs typeface="Nunito"/>
                                  <a:sym typeface="Nunito"/>
                                </a:rPr>
                                <m:t>4</m:t>
                              </m:r>
                              <m:r>
                                <a:rPr lang="en-GB" sz="1600" i="1" dirty="0" smtClean="0">
                                  <a:solidFill>
                                    <a:schemeClr val="tx1"/>
                                  </a:solidFill>
                                  <a:latin typeface="Cambria Math" panose="02040503050406030204" pitchFamily="18" charset="0"/>
                                  <a:ea typeface="Nunito"/>
                                  <a:cs typeface="Nunito"/>
                                  <a:sym typeface="Nunito"/>
                                </a:rPr>
                                <m:t>.</m:t>
                              </m:r>
                              <m:r>
                                <a:rPr lang="en-GB" sz="1600" i="1" dirty="0" smtClean="0">
                                  <a:solidFill>
                                    <a:schemeClr val="tx1"/>
                                  </a:solidFill>
                                  <a:latin typeface="Cambria Math" panose="02040503050406030204" pitchFamily="18" charset="0"/>
                                  <a:ea typeface="Nunito"/>
                                  <a:cs typeface="Nunito"/>
                                  <a:sym typeface="Nunito"/>
                                </a:rPr>
                                <m:t>69</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1210</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99</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73</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0601EB5B-2D56-DB30-73C2-178B2EAC4530}"/>
                  </a:ext>
                </a:extLst>
              </p:cNvPr>
              <p:cNvGraphicFramePr/>
              <p:nvPr>
                <p:extLst>
                  <p:ext uri="{D42A27DB-BD31-4B8C-83A1-F6EECF244321}">
                    <p14:modId xmlns:p14="http://schemas.microsoft.com/office/powerpoint/2010/main" val="3675476098"/>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4.69</m:t>
                              </m:r>
                            </m:oMath>
                          </a14:m>
                          <a:r>
                            <a:rPr lang="en-US" sz="1600" dirty="0">
                              <a:solidFill>
                                <a:schemeClr val="tx1"/>
                              </a:solidFill>
                              <a:latin typeface="Nunito"/>
                              <a:ea typeface="Nunito"/>
                              <a:cs typeface="Nunito"/>
                              <a:sym typeface="Nunito"/>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−4.69 </m:t>
                              </m:r>
                            </m:oMath>
                          </a14:m>
                          <a:endParaRPr lang="en-GB"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1210.99</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4.73</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2AFA8F71-1B49-D2B4-A706-AE9BF4160F7F}"/>
                  </a:ext>
                </a:extLst>
              </p:cNvPr>
              <p:cNvGraphicFramePr/>
              <p:nvPr/>
            </p:nvGraphicFramePr>
            <p:xfrm>
              <a:off x="108044" y="862525"/>
              <a:ext cx="8882075" cy="117939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12) </a:t>
                          </a:r>
                          <a:r>
                            <a:rPr lang="en-US" sz="1600" b="0" dirty="0">
                              <a:solidFill>
                                <a:schemeClr val="dk1"/>
                              </a:solidFill>
                              <a:latin typeface="Nunito"/>
                              <a:ea typeface="Nunito"/>
                              <a:cs typeface="Nunito"/>
                              <a:sym typeface="Nunito"/>
                            </a:rPr>
                            <a:t>Evaluate, giving your answer rounded to two decimal places:</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sSup>
                                <m:sSupPr>
                                  <m:ctrlPr>
                                    <a:rPr lang="en-GB" sz="2300" b="0" i="1" smtClean="0">
                                      <a:solidFill>
                                        <a:schemeClr val="dk1"/>
                                      </a:solidFill>
                                      <a:latin typeface="Cambria Math" panose="02040503050406030204" pitchFamily="18" charset="0"/>
                                      <a:sym typeface="Nunito Sans"/>
                                    </a:rPr>
                                  </m:ctrlPr>
                                </m:sSupPr>
                                <m:e>
                                  <m:r>
                                    <a:rPr lang="en-GB" sz="2300" b="0" i="1" smtClean="0">
                                      <a:solidFill>
                                        <a:schemeClr val="dk1"/>
                                      </a:solidFill>
                                      <a:latin typeface="Cambria Math" panose="02040503050406030204" pitchFamily="18" charset="0"/>
                                      <a:sym typeface="Nunito Sans"/>
                                    </a:rPr>
                                    <m:t>3</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7</m:t>
                                  </m:r>
                                </m:e>
                                <m:sup>
                                  <m:r>
                                    <a:rPr lang="en-GB" sz="2300" b="0" i="1" smtClean="0">
                                      <a:solidFill>
                                        <a:schemeClr val="dk1"/>
                                      </a:solidFill>
                                      <a:latin typeface="Cambria Math" panose="02040503050406030204" pitchFamily="18" charset="0"/>
                                      <a:sym typeface="Nunito Sans"/>
                                    </a:rPr>
                                    <m:t>3</m:t>
                                  </m:r>
                                </m:sup>
                              </m:sSup>
                              <m:r>
                                <a:rPr lang="en-GB" sz="2300" b="0" i="1" smtClean="0">
                                  <a:solidFill>
                                    <a:schemeClr val="dk1"/>
                                  </a:solidFill>
                                  <a:latin typeface="Cambria Math" panose="02040503050406030204" pitchFamily="18" charset="0"/>
                                  <a:sym typeface="Nunito Sans"/>
                                </a:rPr>
                                <m:t>−</m:t>
                              </m:r>
                              <m:f>
                                <m:fPr>
                                  <m:ctrlPr>
                                    <a:rPr lang="en-GB" sz="2300" b="0" i="1" smtClean="0">
                                      <a:solidFill>
                                        <a:schemeClr val="dk1"/>
                                      </a:solidFill>
                                      <a:latin typeface="Cambria Math" panose="02040503050406030204" pitchFamily="18" charset="0"/>
                                      <a:sym typeface="Nunito Sans"/>
                                    </a:rPr>
                                  </m:ctrlPr>
                                </m:fPr>
                                <m:num>
                                  <m:rad>
                                    <m:radPr>
                                      <m:degHide m:val="on"/>
                                      <m:ctrlPr>
                                        <a:rPr lang="en-GB" sz="2300" b="0" i="1" smtClean="0">
                                          <a:solidFill>
                                            <a:schemeClr val="dk1"/>
                                          </a:solidFill>
                                          <a:latin typeface="Cambria Math" panose="02040503050406030204" pitchFamily="18" charset="0"/>
                                          <a:sym typeface="Nunito Sans"/>
                                        </a:rPr>
                                      </m:ctrlPr>
                                    </m:radPr>
                                    <m:deg/>
                                    <m:e>
                                      <m:r>
                                        <a:rPr lang="en-GB" sz="2300" b="0" i="1" smtClean="0">
                                          <a:solidFill>
                                            <a:schemeClr val="dk1"/>
                                          </a:solidFill>
                                          <a:latin typeface="Cambria Math" panose="02040503050406030204" pitchFamily="18" charset="0"/>
                                          <a:sym typeface="Nunito Sans"/>
                                        </a:rPr>
                                        <m:t>7</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2</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1</m:t>
                                      </m:r>
                                    </m:e>
                                  </m:rad>
                                </m:num>
                                <m:den>
                                  <m:r>
                                    <a:rPr lang="en-GB" sz="2300" b="0" i="1" smtClean="0">
                                      <a:solidFill>
                                        <a:schemeClr val="dk1"/>
                                      </a:solidFill>
                                      <a:latin typeface="Cambria Math" panose="02040503050406030204" pitchFamily="18" charset="0"/>
                                      <a:sym typeface="Nunito Sans"/>
                                    </a:rPr>
                                    <m:t>5</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4</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96</m:t>
                                  </m:r>
                                </m:den>
                              </m:f>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2AFA8F71-1B49-D2B4-A706-AE9BF4160F7F}"/>
                  </a:ext>
                </a:extLst>
              </p:cNvPr>
              <p:cNvGraphicFramePr/>
              <p:nvPr/>
            </p:nvGraphicFramePr>
            <p:xfrm>
              <a:off x="108044" y="862525"/>
              <a:ext cx="8882075" cy="117939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17939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15" r="-137" b="-1546"/>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248047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g254d25a1af5_0_271"/>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85" name="Google Shape;385;g254d25a1af5_0_271"/>
              <p:cNvGraphicFramePr/>
              <p:nvPr>
                <p:extLst>
                  <p:ext uri="{D42A27DB-BD31-4B8C-83A1-F6EECF244321}">
                    <p14:modId xmlns:p14="http://schemas.microsoft.com/office/powerpoint/2010/main" val="2114425055"/>
                  </p:ext>
                </p:extLst>
              </p:nvPr>
            </p:nvGraphicFramePr>
            <p:xfrm>
              <a:off x="952500" y="2190750"/>
              <a:ext cx="7239000" cy="1893600"/>
            </p:xfrm>
            <a:graphic>
              <a:graphicData uri="http://schemas.openxmlformats.org/drawingml/2006/table">
                <a:tbl>
                  <a:tblPr>
                    <a:noFill/>
                    <a:tableStyleId>{2D99EC07-42E3-4336-ADC4-C9B633621750}</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49</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76</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8</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05</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21</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08</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7</m:t>
                              </m:r>
                              <m:r>
                                <a:rPr lang="en-GB" sz="1600" i="1" dirty="0" smtClean="0">
                                  <a:solidFill>
                                    <a:schemeClr val="tx1"/>
                                  </a:solidFill>
                                  <a:latin typeface="Cambria Math" panose="02040503050406030204" pitchFamily="18" charset="0"/>
                                  <a:ea typeface="Nunito"/>
                                  <a:cs typeface="Nunito"/>
                                  <a:sym typeface="Nunito"/>
                                </a:rPr>
                                <m:t>.</m:t>
                              </m:r>
                              <m:r>
                                <a:rPr lang="en-GB" sz="1600" i="1" dirty="0" smtClean="0">
                                  <a:solidFill>
                                    <a:schemeClr val="tx1"/>
                                  </a:solidFill>
                                  <a:latin typeface="Cambria Math" panose="02040503050406030204" pitchFamily="18" charset="0"/>
                                  <a:ea typeface="Nunito"/>
                                  <a:cs typeface="Nunito"/>
                                  <a:sym typeface="Nunito"/>
                                </a:rPr>
                                <m:t>85</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85" name="Google Shape;385;g254d25a1af5_0_271"/>
              <p:cNvGraphicFramePr/>
              <p:nvPr>
                <p:extLst>
                  <p:ext uri="{D42A27DB-BD31-4B8C-83A1-F6EECF244321}">
                    <p14:modId xmlns:p14="http://schemas.microsoft.com/office/powerpoint/2010/main" val="2114425055"/>
                  </p:ext>
                </p:extLst>
              </p:nvPr>
            </p:nvGraphicFramePr>
            <p:xfrm>
              <a:off x="952500" y="2190750"/>
              <a:ext cx="7239000" cy="1893600"/>
            </p:xfrm>
            <a:graphic>
              <a:graphicData uri="http://schemas.openxmlformats.org/drawingml/2006/table">
                <a:tbl>
                  <a:tblPr>
                    <a:noFill/>
                    <a:tableStyleId>{2D99EC07-42E3-4336-ADC4-C9B633621750}</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263;g254d25a1af5_0_160">
                <a:extLst>
                  <a:ext uri="{FF2B5EF4-FFF2-40B4-BE49-F238E27FC236}">
                    <a16:creationId xmlns:a16="http://schemas.microsoft.com/office/drawing/2014/main" id="{CB8502D4-5FC4-BEE2-930B-049274DC52E9}"/>
                  </a:ext>
                </a:extLst>
              </p:cNvPr>
              <p:cNvGraphicFramePr/>
              <p:nvPr/>
            </p:nvGraphicFramePr>
            <p:xfrm>
              <a:off x="108044" y="862525"/>
              <a:ext cx="8882075" cy="1164283"/>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13) </a:t>
                          </a:r>
                          <a:r>
                            <a:rPr lang="en-US" sz="1600" b="0" dirty="0">
                              <a:solidFill>
                                <a:schemeClr val="dk1"/>
                              </a:solidFill>
                              <a:latin typeface="Nunito"/>
                              <a:ea typeface="Nunito"/>
                              <a:cs typeface="Nunito"/>
                              <a:sym typeface="Nunito"/>
                            </a:rPr>
                            <a:t>Evaluate, giving your answer rounded to two decimal places:</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d>
                                <m:dPr>
                                  <m:ctrlPr>
                                    <a:rPr lang="en-GB" sz="2300" b="0" i="1" smtClean="0">
                                      <a:solidFill>
                                        <a:schemeClr val="dk1"/>
                                      </a:solidFill>
                                      <a:latin typeface="Cambria Math" panose="02040503050406030204" pitchFamily="18" charset="0"/>
                                      <a:sym typeface="Nunito Sans"/>
                                    </a:rPr>
                                  </m:ctrlPr>
                                </m:dPr>
                                <m:e>
                                  <m:sSup>
                                    <m:sSupPr>
                                      <m:ctrlPr>
                                        <a:rPr lang="en-GB" sz="2300" b="0" i="1" smtClean="0">
                                          <a:solidFill>
                                            <a:schemeClr val="dk1"/>
                                          </a:solidFill>
                                          <a:latin typeface="Cambria Math" panose="02040503050406030204" pitchFamily="18" charset="0"/>
                                          <a:sym typeface="Nunito Sans"/>
                                        </a:rPr>
                                      </m:ctrlPr>
                                    </m:sSupPr>
                                    <m:e>
                                      <m:r>
                                        <a:rPr lang="en-GB" sz="2300" b="0" i="1" smtClean="0">
                                          <a:solidFill>
                                            <a:schemeClr val="dk1"/>
                                          </a:solidFill>
                                          <a:latin typeface="Cambria Math" panose="02040503050406030204" pitchFamily="18" charset="0"/>
                                          <a:sym typeface="Nunito Sans"/>
                                        </a:rPr>
                                        <m:t>2</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8</m:t>
                                      </m:r>
                                    </m:e>
                                    <m:sup>
                                      <m:r>
                                        <a:rPr lang="en-GB" sz="2300" b="0" i="1" smtClean="0">
                                          <a:solidFill>
                                            <a:schemeClr val="dk1"/>
                                          </a:solidFill>
                                          <a:latin typeface="Cambria Math" panose="02040503050406030204" pitchFamily="18" charset="0"/>
                                          <a:sym typeface="Nunito Sans"/>
                                        </a:rPr>
                                        <m:t>3</m:t>
                                      </m:r>
                                    </m:sup>
                                  </m:sSup>
                                  <m:r>
                                    <a:rPr lang="en-GB" sz="2300" b="0" i="1" smtClean="0">
                                      <a:solidFill>
                                        <a:schemeClr val="dk1"/>
                                      </a:solidFill>
                                      <a:latin typeface="Cambria Math" panose="02040503050406030204" pitchFamily="18" charset="0"/>
                                      <a:sym typeface="Nunito Sans"/>
                                    </a:rPr>
                                    <m:t>−</m:t>
                                  </m:r>
                                  <m:rad>
                                    <m:radPr>
                                      <m:degHide m:val="on"/>
                                      <m:ctrlPr>
                                        <a:rPr lang="en-GB" sz="2300" b="0" i="1" smtClean="0">
                                          <a:solidFill>
                                            <a:schemeClr val="dk1"/>
                                          </a:solidFill>
                                          <a:latin typeface="Cambria Math" panose="02040503050406030204" pitchFamily="18" charset="0"/>
                                          <a:sym typeface="Nunito Sans"/>
                                        </a:rPr>
                                      </m:ctrlPr>
                                    </m:radPr>
                                    <m:deg/>
                                    <m:e>
                                      <m:r>
                                        <a:rPr lang="en-GB" sz="2300" b="0" i="1" smtClean="0">
                                          <a:solidFill>
                                            <a:schemeClr val="dk1"/>
                                          </a:solidFill>
                                          <a:latin typeface="Cambria Math" panose="02040503050406030204" pitchFamily="18" charset="0"/>
                                          <a:sym typeface="Nunito Sans"/>
                                        </a:rPr>
                                        <m:t>4</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8</m:t>
                                      </m:r>
                                    </m:e>
                                  </m:rad>
                                </m:e>
                              </m:d>
                              <m:r>
                                <a:rPr lang="en-GB" sz="2300" b="0" i="1" smtClean="0">
                                  <a:solidFill>
                                    <a:schemeClr val="dk1"/>
                                  </a:solidFill>
                                  <a:latin typeface="Cambria Math" panose="02040503050406030204" pitchFamily="18" charset="0"/>
                                  <a:sym typeface="Nunito Sans"/>
                                </a:rPr>
                                <m:t>÷</m:t>
                              </m:r>
                              <m:f>
                                <m:fPr>
                                  <m:ctrlPr>
                                    <a:rPr lang="en-GB" sz="2300" b="0" i="1" smtClean="0">
                                      <a:solidFill>
                                        <a:schemeClr val="dk1"/>
                                      </a:solidFill>
                                      <a:latin typeface="Cambria Math" panose="02040503050406030204" pitchFamily="18" charset="0"/>
                                      <a:sym typeface="Nunito Sans"/>
                                    </a:rPr>
                                  </m:ctrlPr>
                                </m:fPr>
                                <m:num>
                                  <m:sSup>
                                    <m:sSupPr>
                                      <m:ctrlPr>
                                        <a:rPr lang="en-GB" sz="2300" b="0" i="1" smtClean="0">
                                          <a:solidFill>
                                            <a:schemeClr val="dk1"/>
                                          </a:solidFill>
                                          <a:latin typeface="Cambria Math" panose="02040503050406030204" pitchFamily="18" charset="0"/>
                                          <a:sym typeface="Nunito Sans"/>
                                        </a:rPr>
                                      </m:ctrlPr>
                                    </m:sSupPr>
                                    <m:e>
                                      <m:r>
                                        <a:rPr lang="en-GB" sz="2300" b="0" i="1" smtClean="0">
                                          <a:solidFill>
                                            <a:schemeClr val="dk1"/>
                                          </a:solidFill>
                                          <a:latin typeface="Cambria Math" panose="02040503050406030204" pitchFamily="18" charset="0"/>
                                          <a:sym typeface="Nunito Sans"/>
                                        </a:rPr>
                                        <m:t>3</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9</m:t>
                                      </m:r>
                                    </m:e>
                                    <m:sup>
                                      <m:r>
                                        <a:rPr lang="en-GB" sz="2300" b="0" i="1" smtClean="0">
                                          <a:solidFill>
                                            <a:schemeClr val="dk1"/>
                                          </a:solidFill>
                                          <a:latin typeface="Cambria Math" panose="02040503050406030204" pitchFamily="18" charset="0"/>
                                          <a:sym typeface="Nunito Sans"/>
                                        </a:rPr>
                                        <m:t>2</m:t>
                                      </m:r>
                                    </m:sup>
                                  </m:sSup>
                                </m:num>
                                <m:den>
                                  <m:r>
                                    <a:rPr lang="en-GB" sz="2300" b="0" i="1" smtClean="0">
                                      <a:solidFill>
                                        <a:schemeClr val="dk1"/>
                                      </a:solidFill>
                                      <a:latin typeface="Cambria Math" panose="02040503050406030204" pitchFamily="18" charset="0"/>
                                      <a:sym typeface="Nunito Sans"/>
                                    </a:rPr>
                                    <m:t>7</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1</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1</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06</m:t>
                                  </m:r>
                                </m:den>
                              </m:f>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263;g254d25a1af5_0_160">
                <a:extLst>
                  <a:ext uri="{FF2B5EF4-FFF2-40B4-BE49-F238E27FC236}">
                    <a16:creationId xmlns:a16="http://schemas.microsoft.com/office/drawing/2014/main" id="{CB8502D4-5FC4-BEE2-930B-049274DC52E9}"/>
                  </a:ext>
                </a:extLst>
              </p:cNvPr>
              <p:cNvGraphicFramePr/>
              <p:nvPr/>
            </p:nvGraphicFramePr>
            <p:xfrm>
              <a:off x="108044" y="862525"/>
              <a:ext cx="8882075" cy="1164283"/>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1642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521" r="-137" b="-1042"/>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9297784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g254d25a1af5_0_27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93" name="Google Shape;393;g254d25a1af5_0_278"/>
              <p:cNvGraphicFramePr/>
              <p:nvPr>
                <p:extLst>
                  <p:ext uri="{D42A27DB-BD31-4B8C-83A1-F6EECF244321}">
                    <p14:modId xmlns:p14="http://schemas.microsoft.com/office/powerpoint/2010/main" val="3577117999"/>
                  </p:ext>
                </p:extLst>
              </p:nvPr>
            </p:nvGraphicFramePr>
            <p:xfrm>
              <a:off x="952500" y="2190750"/>
              <a:ext cx="7239000" cy="1893600"/>
            </p:xfrm>
            <a:graphic>
              <a:graphicData uri="http://schemas.openxmlformats.org/drawingml/2006/table">
                <a:tbl>
                  <a:tblPr>
                    <a:noFill/>
                    <a:tableStyleId>{2D99EC07-42E3-4336-ADC4-C9B633621750}</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0</m:t>
                              </m:r>
                              <m:r>
                                <a:rPr lang="en-GB" sz="1600" i="1" dirty="0" smtClean="0">
                                  <a:solidFill>
                                    <a:schemeClr val="tx1"/>
                                  </a:solidFill>
                                  <a:latin typeface="Cambria Math" panose="02040503050406030204" pitchFamily="18" charset="0"/>
                                  <a:ea typeface="Nunito"/>
                                  <a:cs typeface="Nunito"/>
                                  <a:sym typeface="Nunito"/>
                                </a:rPr>
                                <m:t>.</m:t>
                              </m:r>
                              <m:r>
                                <a:rPr lang="en-GB" sz="1600" i="1" dirty="0" smtClean="0">
                                  <a:solidFill>
                                    <a:schemeClr val="tx1"/>
                                  </a:solidFill>
                                  <a:latin typeface="Cambria Math" panose="02040503050406030204" pitchFamily="18" charset="0"/>
                                  <a:ea typeface="Nunito"/>
                                  <a:cs typeface="Nunito"/>
                                  <a:sym typeface="Nunito"/>
                                </a:rPr>
                                <m:t>07</m:t>
                              </m:r>
                              <m:r>
                                <a:rPr lang="en-GB" sz="1600" i="1" dirty="0" smtClean="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0</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77</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0</m:t>
                              </m:r>
                              <m:r>
                                <a:rPr lang="en-US" sz="1600" i="1" dirty="0" smtClean="0">
                                  <a:solidFill>
                                    <a:schemeClr val="tx1"/>
                                  </a:solidFill>
                                  <a:latin typeface="Cambria Math" panose="02040503050406030204" pitchFamily="18" charset="0"/>
                                  <a:ea typeface="Nunito"/>
                                  <a:cs typeface="Nunito"/>
                                  <a:sym typeface="Nunito"/>
                                </a:rPr>
                                <m:t>.</m:t>
                              </m:r>
                              <m:r>
                                <a:rPr lang="en-US" sz="1600" i="1" dirty="0" smtClean="0">
                                  <a:solidFill>
                                    <a:schemeClr val="tx1"/>
                                  </a:solidFill>
                                  <a:latin typeface="Cambria Math" panose="02040503050406030204" pitchFamily="18" charset="0"/>
                                  <a:ea typeface="Nunito"/>
                                  <a:cs typeface="Nunito"/>
                                  <a:sym typeface="Nunito"/>
                                </a:rPr>
                                <m:t>06</m:t>
                              </m:r>
                              <m:r>
                                <a:rPr lang="en-US" sz="1600" i="1" dirty="0" smtClean="0">
                                  <a:solidFill>
                                    <a:schemeClr val="tx1"/>
                                  </a:solidFill>
                                  <a:latin typeface="Cambria Math" panose="02040503050406030204" pitchFamily="18" charset="0"/>
                                  <a:ea typeface="Nunito"/>
                                  <a:cs typeface="Nunito"/>
                                  <a:sym typeface="Nunito"/>
                                </a:rPr>
                                <m:t> </m:t>
                              </m:r>
                            </m:oMath>
                          </a14:m>
                          <a:endParaRPr lang="en-US" sz="1600" dirty="0">
                            <a:solidFill>
                              <a:schemeClr val="tx1"/>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75</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26</m:t>
                              </m:r>
                              <m:r>
                                <a:rPr lang="en-GB" sz="1600" i="1" dirty="0" smtClean="0">
                                  <a:solidFill>
                                    <a:schemeClr val="dk1"/>
                                  </a:solidFill>
                                  <a:latin typeface="Cambria Math" panose="02040503050406030204" pitchFamily="18" charset="0"/>
                                  <a:ea typeface="Nunito Sans"/>
                                  <a:cs typeface="Nunito Sans"/>
                                  <a:sym typeface="Nunito Sans"/>
                                </a:rPr>
                                <m:t> </m:t>
                              </m:r>
                            </m:oMath>
                          </a14:m>
                          <a:endParaRPr lang="en-GB"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600" baseline="300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endParaRPr sz="16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93" name="Google Shape;393;g254d25a1af5_0_278"/>
              <p:cNvGraphicFramePr/>
              <p:nvPr>
                <p:extLst>
                  <p:ext uri="{D42A27DB-BD31-4B8C-83A1-F6EECF244321}">
                    <p14:modId xmlns:p14="http://schemas.microsoft.com/office/powerpoint/2010/main" val="3577117999"/>
                  </p:ext>
                </p:extLst>
              </p:nvPr>
            </p:nvGraphicFramePr>
            <p:xfrm>
              <a:off x="952500" y="2190750"/>
              <a:ext cx="7239000" cy="1893600"/>
            </p:xfrm>
            <a:graphic>
              <a:graphicData uri="http://schemas.openxmlformats.org/drawingml/2006/table">
                <a:tbl>
                  <a:tblPr>
                    <a:noFill/>
                    <a:tableStyleId>{2D99EC07-42E3-4336-ADC4-C9B633621750}</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263;g254d25a1af5_0_160">
                <a:extLst>
                  <a:ext uri="{FF2B5EF4-FFF2-40B4-BE49-F238E27FC236}">
                    <a16:creationId xmlns:a16="http://schemas.microsoft.com/office/drawing/2014/main" id="{530D14F4-9440-1FD3-AAB5-D3AFB86BEC00}"/>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14) </a:t>
                          </a:r>
                          <a:r>
                            <a:rPr lang="en-US" sz="1600" b="0" dirty="0">
                              <a:solidFill>
                                <a:schemeClr val="dk1"/>
                              </a:solidFill>
                              <a:latin typeface="Nunito"/>
                              <a:ea typeface="Nunito"/>
                              <a:cs typeface="Nunito"/>
                              <a:sym typeface="Nunito"/>
                            </a:rPr>
                            <a:t>Evaluate, rounding your answer to two decimal places:</a:t>
                          </a:r>
                          <a:r>
                            <a:rPr lang="en-US" sz="1600" b="0" dirty="0">
                              <a:solidFill>
                                <a:schemeClr val="dk1"/>
                              </a:solidFill>
                              <a:latin typeface="Arial"/>
                              <a:ea typeface="Arial"/>
                              <a:cs typeface="Arial"/>
                              <a:sym typeface="Arial"/>
                            </a:rPr>
                            <a:t> </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func>
                                <m:funcPr>
                                  <m:ctrlPr>
                                    <a:rPr lang="en-GB" sz="2300" b="0" i="1" smtClean="0">
                                      <a:solidFill>
                                        <a:schemeClr val="dk1"/>
                                      </a:solidFill>
                                      <a:latin typeface="Cambria Math" panose="02040503050406030204" pitchFamily="18" charset="0"/>
                                      <a:ea typeface="Nunito Sans"/>
                                      <a:cs typeface="Nunito Sans"/>
                                      <a:sym typeface="Nunito Sans"/>
                                    </a:rPr>
                                  </m:ctrlPr>
                                </m:funcPr>
                                <m:fName>
                                  <m:r>
                                    <m:rPr>
                                      <m:sty m:val="p"/>
                                    </m:rPr>
                                    <a:rPr lang="en-GB" sz="2300" b="0" i="0" smtClean="0">
                                      <a:solidFill>
                                        <a:schemeClr val="dk1"/>
                                      </a:solidFill>
                                      <a:latin typeface="Cambria Math" panose="02040503050406030204" pitchFamily="18" charset="0"/>
                                      <a:ea typeface="Nunito Sans"/>
                                      <a:cs typeface="Nunito Sans"/>
                                      <a:sym typeface="Nunito Sans"/>
                                    </a:rPr>
                                    <m:t>tan</m:t>
                                  </m:r>
                                </m:fName>
                                <m:e>
                                  <m:d>
                                    <m:dPr>
                                      <m:ctrlPr>
                                        <a:rPr lang="en-GB" sz="2300" b="0" i="1" smtClean="0">
                                          <a:solidFill>
                                            <a:schemeClr val="dk1"/>
                                          </a:solidFill>
                                          <a:latin typeface="Cambria Math" panose="02040503050406030204" pitchFamily="18" charset="0"/>
                                          <a:ea typeface="Nunito Sans"/>
                                          <a:cs typeface="Nunito Sans"/>
                                          <a:sym typeface="Nunito Sans"/>
                                        </a:rPr>
                                      </m:ctrlPr>
                                    </m:dPr>
                                    <m:e>
                                      <m:r>
                                        <a:rPr lang="en-GB" sz="2300" b="0" i="1" smtClean="0">
                                          <a:solidFill>
                                            <a:schemeClr val="dk1"/>
                                          </a:solidFill>
                                          <a:latin typeface="Cambria Math" panose="02040503050406030204" pitchFamily="18" charset="0"/>
                                          <a:ea typeface="Nunito Sans"/>
                                          <a:cs typeface="Nunito Sans"/>
                                          <a:sym typeface="Nunito Sans"/>
                                        </a:rPr>
                                        <m:t>3</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8</m:t>
                                      </m:r>
                                    </m:e>
                                  </m:d>
                                </m:e>
                              </m:func>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263;g254d25a1af5_0_160">
                <a:extLst>
                  <a:ext uri="{FF2B5EF4-FFF2-40B4-BE49-F238E27FC236}">
                    <a16:creationId xmlns:a16="http://schemas.microsoft.com/office/drawing/2014/main" id="{530D14F4-9440-1FD3-AAB5-D3AFB86BEC00}"/>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2692248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g254d25a1af5_0_28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00" name="Google Shape;400;g254d25a1af5_0_284"/>
              <p:cNvGraphicFramePr/>
              <p:nvPr>
                <p:extLst>
                  <p:ext uri="{D42A27DB-BD31-4B8C-83A1-F6EECF244321}">
                    <p14:modId xmlns:p14="http://schemas.microsoft.com/office/powerpoint/2010/main" val="1673103223"/>
                  </p:ext>
                </p:extLst>
              </p:nvPr>
            </p:nvGraphicFramePr>
            <p:xfrm>
              <a:off x="952500" y="2190750"/>
              <a:ext cx="7239000" cy="1893600"/>
            </p:xfrm>
            <a:graphic>
              <a:graphicData uri="http://schemas.openxmlformats.org/drawingml/2006/table">
                <a:tbl>
                  <a:tblPr>
                    <a:noFill/>
                    <a:tableStyleId>{2D99EC07-42E3-4336-ADC4-C9B633621750}</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m:t>
                              </m:r>
                              <m:r>
                                <a:rPr lang="en-US" sz="1600" i="1" dirty="0" smtClean="0">
                                  <a:solidFill>
                                    <a:schemeClr val="tx1"/>
                                  </a:solidFill>
                                  <a:latin typeface="Cambria Math" panose="02040503050406030204" pitchFamily="18" charset="0"/>
                                  <a:ea typeface="Nunito"/>
                                  <a:cs typeface="Nunito"/>
                                  <a:sym typeface="Nunito"/>
                                </a:rPr>
                                <m:t>.</m:t>
                              </m:r>
                              <m:r>
                                <a:rPr lang="en-US" sz="1600" i="1" dirty="0" smtClean="0">
                                  <a:solidFill>
                                    <a:schemeClr val="tx1"/>
                                  </a:solidFill>
                                  <a:latin typeface="Cambria Math" panose="02040503050406030204" pitchFamily="18" charset="0"/>
                                  <a:ea typeface="Nunito"/>
                                  <a:cs typeface="Nunito"/>
                                  <a:sym typeface="Nunito"/>
                                </a:rPr>
                                <m:t>0</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endParaRPr lang="ar-AE"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42</m:t>
                              </m:r>
                              <m:r>
                                <a:rPr lang="en-GB" sz="1600" i="1" dirty="0" smtClean="0">
                                  <a:solidFill>
                                    <a:schemeClr val="tx1"/>
                                  </a:solidFill>
                                  <a:latin typeface="Cambria Math" panose="02040503050406030204" pitchFamily="18" charset="0"/>
                                  <a:ea typeface="Nunito"/>
                                  <a:cs typeface="Nunito"/>
                                  <a:sym typeface="Nunito"/>
                                </a:rPr>
                                <m:t>.</m:t>
                              </m:r>
                              <m:r>
                                <a:rPr lang="en-GB" sz="1600" i="1" dirty="0" smtClean="0">
                                  <a:solidFill>
                                    <a:schemeClr val="tx1"/>
                                  </a:solidFill>
                                  <a:latin typeface="Cambria Math" panose="02040503050406030204" pitchFamily="18" charset="0"/>
                                  <a:ea typeface="Nunito"/>
                                  <a:cs typeface="Nunito"/>
                                  <a:sym typeface="Nunito"/>
                                </a:rPr>
                                <m:t>3</m:t>
                              </m:r>
                            </m:oMath>
                          </a14:m>
                          <a:r>
                            <a:rPr lang="en-GB" sz="1600" dirty="0">
                              <a:solidFill>
                                <a:schemeClr val="tx1"/>
                              </a:solidFill>
                              <a:latin typeface="Nunito"/>
                              <a:ea typeface="Nunito"/>
                              <a:cs typeface="Nunito"/>
                              <a:sym typeface="Nunito"/>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0</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7</m:t>
                              </m:r>
                            </m:oMath>
                          </a14:m>
                          <a:r>
                            <a:rPr lang="en-US" sz="16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47</m:t>
                              </m:r>
                              <m:r>
                                <a:rPr lang="en-US" sz="1600" i="1" dirty="0" smtClean="0">
                                  <a:solidFill>
                                    <a:schemeClr val="tx1"/>
                                  </a:solidFill>
                                  <a:latin typeface="Cambria Math" panose="02040503050406030204" pitchFamily="18" charset="0"/>
                                  <a:ea typeface="Nunito"/>
                                  <a:cs typeface="Nunito"/>
                                  <a:sym typeface="Nunito"/>
                                </a:rPr>
                                <m:t>.</m:t>
                              </m:r>
                              <m:r>
                                <a:rPr lang="en-US" sz="1600" i="1" dirty="0" smtClean="0">
                                  <a:solidFill>
                                    <a:schemeClr val="tx1"/>
                                  </a:solidFill>
                                  <a:latin typeface="Cambria Math" panose="02040503050406030204" pitchFamily="18" charset="0"/>
                                  <a:ea typeface="Nunito"/>
                                  <a:cs typeface="Nunito"/>
                                  <a:sym typeface="Nunito"/>
                                </a:rPr>
                                <m:t>0</m:t>
                              </m:r>
                            </m:oMath>
                          </a14:m>
                          <a:r>
                            <a:rPr lang="en-US" sz="1600" dirty="0">
                              <a:solidFill>
                                <a:schemeClr val="tx1"/>
                              </a:solidFill>
                              <a:latin typeface="Nunito"/>
                              <a:ea typeface="Nunito"/>
                              <a:cs typeface="Nunito"/>
                              <a:sym typeface="Nunito"/>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00" name="Google Shape;400;g254d25a1af5_0_284"/>
              <p:cNvGraphicFramePr/>
              <p:nvPr>
                <p:extLst>
                  <p:ext uri="{D42A27DB-BD31-4B8C-83A1-F6EECF244321}">
                    <p14:modId xmlns:p14="http://schemas.microsoft.com/office/powerpoint/2010/main" val="1673103223"/>
                  </p:ext>
                </p:extLst>
              </p:nvPr>
            </p:nvGraphicFramePr>
            <p:xfrm>
              <a:off x="952500" y="2190750"/>
              <a:ext cx="7239000" cy="1893600"/>
            </p:xfrm>
            <a:graphic>
              <a:graphicData uri="http://schemas.openxmlformats.org/drawingml/2006/table">
                <a:tbl>
                  <a:tblPr>
                    <a:noFill/>
                    <a:tableStyleId>{2D99EC07-42E3-4336-ADC4-C9B633621750}</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263;g254d25a1af5_0_160">
                <a:extLst>
                  <a:ext uri="{FF2B5EF4-FFF2-40B4-BE49-F238E27FC236}">
                    <a16:creationId xmlns:a16="http://schemas.microsoft.com/office/drawing/2014/main" id="{1C1A9AE6-6B12-F494-9C12-A7F5B8D77F4A}"/>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15) </a:t>
                          </a:r>
                          <a:r>
                            <a:rPr lang="en-US" sz="1600" b="0" dirty="0">
                              <a:solidFill>
                                <a:schemeClr val="dk1"/>
                              </a:solidFill>
                              <a:latin typeface="Nunito"/>
                              <a:ea typeface="Nunito"/>
                              <a:cs typeface="Nunito"/>
                              <a:sym typeface="Nunito"/>
                            </a:rPr>
                            <a:t>Evaluate, rounding your answer to one decimal place:</a:t>
                          </a:r>
                          <a:r>
                            <a:rPr lang="en-US" sz="1600" b="0" dirty="0">
                              <a:solidFill>
                                <a:schemeClr val="dk1"/>
                              </a:solidFill>
                              <a:latin typeface="Arial"/>
                              <a:ea typeface="Arial"/>
                              <a:cs typeface="Arial"/>
                              <a:sym typeface="Arial"/>
                            </a:rPr>
                            <a:t> </a:t>
                          </a:r>
                          <a:r>
                            <a:rPr lang="en-US" sz="1600" b="0" dirty="0">
                              <a:solidFill>
                                <a:schemeClr val="dk1"/>
                              </a:solidFill>
                              <a:latin typeface="Nunito"/>
                              <a:ea typeface="Nunito"/>
                              <a:cs typeface="Nunito"/>
                              <a:sym typeface="Nunito"/>
                            </a:rPr>
                            <a:t> </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func>
                                <m:funcPr>
                                  <m:ctrlPr>
                                    <a:rPr lang="en-GB" sz="2300" b="0" i="1" smtClean="0">
                                      <a:solidFill>
                                        <a:schemeClr val="dk1"/>
                                      </a:solidFill>
                                      <a:latin typeface="Cambria Math" panose="02040503050406030204" pitchFamily="18" charset="0"/>
                                      <a:ea typeface="Nunito Sans"/>
                                      <a:cs typeface="Nunito Sans"/>
                                      <a:sym typeface="Nunito Sans"/>
                                    </a:rPr>
                                  </m:ctrlPr>
                                </m:funcPr>
                                <m:fName>
                                  <m:sSup>
                                    <m:sSupPr>
                                      <m:ctrlPr>
                                        <a:rPr lang="en-GB" sz="2300" b="0" i="1" smtClean="0">
                                          <a:solidFill>
                                            <a:schemeClr val="dk1"/>
                                          </a:solidFill>
                                          <a:latin typeface="Cambria Math" panose="02040503050406030204" pitchFamily="18" charset="0"/>
                                          <a:ea typeface="Nunito Sans"/>
                                          <a:cs typeface="Nunito Sans"/>
                                          <a:sym typeface="Nunito Sans"/>
                                        </a:rPr>
                                      </m:ctrlPr>
                                    </m:sSupPr>
                                    <m:e>
                                      <m:r>
                                        <m:rPr>
                                          <m:sty m:val="p"/>
                                        </m:rPr>
                                        <a:rPr lang="en-GB" sz="2300" b="0" i="0" smtClean="0">
                                          <a:solidFill>
                                            <a:schemeClr val="dk1"/>
                                          </a:solidFill>
                                          <a:latin typeface="Cambria Math" panose="02040503050406030204" pitchFamily="18" charset="0"/>
                                          <a:ea typeface="Nunito Sans"/>
                                          <a:cs typeface="Nunito Sans"/>
                                          <a:sym typeface="Nunito Sans"/>
                                        </a:rPr>
                                        <m:t>cos</m:t>
                                      </m:r>
                                    </m:e>
                                    <m:sup>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1</m:t>
                                      </m:r>
                                    </m:sup>
                                  </m:sSup>
                                </m:fName>
                                <m:e>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0</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74</m:t>
                                  </m:r>
                                  <m:r>
                                    <a:rPr lang="en-GB" sz="2300" b="0" i="1" smtClean="0">
                                      <a:solidFill>
                                        <a:schemeClr val="dk1"/>
                                      </a:solidFill>
                                      <a:latin typeface="Cambria Math" panose="02040503050406030204" pitchFamily="18" charset="0"/>
                                      <a:ea typeface="Nunito Sans"/>
                                      <a:cs typeface="Nunito Sans"/>
                                      <a:sym typeface="Nunito Sans"/>
                                    </a:rPr>
                                    <m:t>)</m:t>
                                  </m:r>
                                </m:e>
                              </m:func>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263;g254d25a1af5_0_160">
                <a:extLst>
                  <a:ext uri="{FF2B5EF4-FFF2-40B4-BE49-F238E27FC236}">
                    <a16:creationId xmlns:a16="http://schemas.microsoft.com/office/drawing/2014/main" id="{1C1A9AE6-6B12-F494-9C12-A7F5B8D77F4A}"/>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707420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87" name="Google Shape;87;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88" name="Google Shape;88;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Diagnostic questions are a quick and easy way of assessing your students’ knowledge and understanding of a particular topic. </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Students may be struggling with a given topic for a number of different reasons. Diagnostic questions can help to identify the particular misconception that the student has and help to determine the specific support they will need in order to improve.</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They are low stakes and support students developing metacognition around how their learning is progressing and what they need to do to improve further.</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p:txBody>
      </p:sp>
      <p:pic>
        <p:nvPicPr>
          <p:cNvPr id="89" name="Google Shape;89;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g254d25a1af5_0_15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6;p20">
                <a:extLst>
                  <a:ext uri="{FF2B5EF4-FFF2-40B4-BE49-F238E27FC236}">
                    <a16:creationId xmlns:a16="http://schemas.microsoft.com/office/drawing/2014/main" id="{127B3A5F-05D5-F9BC-7C51-F7931EAC0B9B}"/>
                  </a:ext>
                </a:extLst>
              </p:cNvPr>
              <p:cNvGraphicFramePr/>
              <p:nvPr>
                <p:extLst>
                  <p:ext uri="{D42A27DB-BD31-4B8C-83A1-F6EECF244321}">
                    <p14:modId xmlns:p14="http://schemas.microsoft.com/office/powerpoint/2010/main" val="1821206203"/>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380</m:t>
                              </m:r>
                              <m:r>
                                <a:rPr lang="en-GB" sz="1600" i="1" dirty="0" smtClean="0">
                                  <a:solidFill>
                                    <a:srgbClr val="00BC89"/>
                                  </a:solidFill>
                                  <a:latin typeface="Cambria Math" panose="02040503050406030204" pitchFamily="18" charset="0"/>
                                  <a:ea typeface="Nunito Sans"/>
                                  <a:cs typeface="Nunito Sans"/>
                                  <a:sym typeface="Nunito Sans"/>
                                </a:rPr>
                                <m:t>.</m:t>
                              </m:r>
                              <m:r>
                                <a:rPr lang="en-GB" sz="1600" i="1" dirty="0" smtClean="0">
                                  <a:solidFill>
                                    <a:srgbClr val="00BC89"/>
                                  </a:solidFill>
                                  <a:latin typeface="Cambria Math" panose="02040503050406030204" pitchFamily="18" charset="0"/>
                                  <a:ea typeface="Nunito Sans"/>
                                  <a:cs typeface="Nunito Sans"/>
                                  <a:sym typeface="Nunito Sans"/>
                                </a:rPr>
                                <m:t>4</m:t>
                              </m:r>
                              <m:r>
                                <a:rPr lang="en-GB" sz="1600" i="1" dirty="0" smtClean="0">
                                  <a:solidFill>
                                    <a:srgbClr val="00BC89"/>
                                  </a:solidFill>
                                  <a:latin typeface="Cambria Math" panose="02040503050406030204" pitchFamily="18" charset="0"/>
                                  <a:ea typeface="Nunito Sans"/>
                                  <a:cs typeface="Nunito Sans"/>
                                  <a:sym typeface="Nunito Sans"/>
                                </a:rPr>
                                <m:t> </m:t>
                              </m:r>
                            </m:oMath>
                          </a14:m>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378</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1</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rounded to one decimal place before multiplying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380417</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3</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moved the positions of the decimal points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375</m:t>
                              </m:r>
                              <m:r>
                                <a:rPr lang="en-GB" sz="1600" i="1" dirty="0" smtClean="0">
                                  <a:solidFill>
                                    <a:srgbClr val="1C1C1C"/>
                                  </a:solidFill>
                                  <a:latin typeface="Cambria Math" panose="02040503050406030204" pitchFamily="18" charset="0"/>
                                  <a:ea typeface="Nunito Sans"/>
                                  <a:cs typeface="Nunito Sans"/>
                                  <a:sym typeface="Nunito Sans"/>
                                </a:rPr>
                                <m:t>.</m:t>
                              </m:r>
                              <m:r>
                                <a:rPr lang="en-GB" sz="1600" i="1" dirty="0" smtClean="0">
                                  <a:solidFill>
                                    <a:srgbClr val="1C1C1C"/>
                                  </a:solidFill>
                                  <a:latin typeface="Cambria Math" panose="02040503050406030204" pitchFamily="18" charset="0"/>
                                  <a:ea typeface="Nunito Sans"/>
                                  <a:cs typeface="Nunito Sans"/>
                                  <a:sym typeface="Nunito Sans"/>
                                </a:rPr>
                                <m:t>5</m:t>
                              </m:r>
                              <m:r>
                                <a:rPr lang="en-GB" sz="1600" i="1" dirty="0" smtClean="0">
                                  <a:solidFill>
                                    <a:srgbClr val="1C1C1C"/>
                                  </a:solidFill>
                                  <a:latin typeface="Cambria Math" panose="02040503050406030204" pitchFamily="18" charset="0"/>
                                  <a:ea typeface="Nunito Sans"/>
                                  <a:cs typeface="Nunito Sans"/>
                                  <a:sym typeface="Nunito Sans"/>
                                </a:rPr>
                                <m:t> </m:t>
                              </m:r>
                            </m:oMath>
                          </a14:m>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interchanged the 8 and 4 when inputting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06;p20">
                <a:extLst>
                  <a:ext uri="{FF2B5EF4-FFF2-40B4-BE49-F238E27FC236}">
                    <a16:creationId xmlns:a16="http://schemas.microsoft.com/office/drawing/2014/main" id="{127B3A5F-05D5-F9BC-7C51-F7931EAC0B9B}"/>
                  </a:ext>
                </a:extLst>
              </p:cNvPr>
              <p:cNvGraphicFramePr/>
              <p:nvPr>
                <p:extLst>
                  <p:ext uri="{D42A27DB-BD31-4B8C-83A1-F6EECF244321}">
                    <p14:modId xmlns:p14="http://schemas.microsoft.com/office/powerpoint/2010/main" val="1821206203"/>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380.4 </m:t>
                              </m:r>
                            </m:oMath>
                          </a14:m>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378.1 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rounded to one decimal place before multiplying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380417.3 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moved the positions of the decimal points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375.5 </m:t>
                              </m:r>
                            </m:oMath>
                          </a14:m>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interchanged the 8 and 4 when inputting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263;g254d25a1af5_0_160">
                <a:extLst>
                  <a:ext uri="{FF2B5EF4-FFF2-40B4-BE49-F238E27FC236}">
                    <a16:creationId xmlns:a16="http://schemas.microsoft.com/office/drawing/2014/main" id="{9D3C0AF9-2A88-7D1C-63B0-41CD8D32BEF8}"/>
                  </a:ext>
                </a:extLst>
              </p:cNvPr>
              <p:cNvGraphicFramePr/>
              <p:nvPr>
                <p:extLst>
                  <p:ext uri="{D42A27DB-BD31-4B8C-83A1-F6EECF244321}">
                    <p14:modId xmlns:p14="http://schemas.microsoft.com/office/powerpoint/2010/main" val="3667065566"/>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GB" sz="1600" b="0" dirty="0">
                              <a:solidFill>
                                <a:schemeClr val="dk1"/>
                              </a:solidFill>
                              <a:latin typeface="Nunito Sans"/>
                              <a:ea typeface="Nunito Sans"/>
                              <a:cs typeface="Nunito Sans"/>
                              <a:sym typeface="Nunito Sans"/>
                            </a:rPr>
                            <a:t>1) Evaluate, rounding your answer to one decimal place:</a:t>
                          </a:r>
                        </a:p>
                        <a:p>
                          <a:pPr marL="0" lvl="0" indent="0" algn="l" rtl="0">
                            <a:lnSpc>
                              <a:spcPct val="115000"/>
                            </a:lnSpc>
                            <a:spcBef>
                              <a:spcPts val="0"/>
                            </a:spcBef>
                            <a:spcAft>
                              <a:spcPts val="0"/>
                            </a:spcAft>
                            <a:buNone/>
                          </a:pPr>
                          <a:endParaRPr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2300" b="0" dirty="0">
                              <a:solidFill>
                                <a:schemeClr val="dk1"/>
                              </a:solidFill>
                              <a:latin typeface="Nunito Sans"/>
                              <a:ea typeface="Nunito Sans"/>
                              <a:cs typeface="Nunito Sans"/>
                              <a:sym typeface="Nunito Sans"/>
                            </a:rPr>
                            <a:t>         </a:t>
                          </a:r>
                          <a14:m>
                            <m:oMath xmlns:m="http://schemas.openxmlformats.org/officeDocument/2006/math">
                              <m:r>
                                <a:rPr lang="en-GB" sz="2300" b="0" i="1" dirty="0" smtClean="0">
                                  <a:solidFill>
                                    <a:schemeClr val="dk1"/>
                                  </a:solidFill>
                                  <a:latin typeface="Cambria Math" panose="02040503050406030204" pitchFamily="18" charset="0"/>
                                  <a:ea typeface="Nunito Sans"/>
                                  <a:cs typeface="Nunito Sans"/>
                                  <a:sym typeface="Nunito Sans"/>
                                </a:rPr>
                                <m:t>13</m:t>
                              </m:r>
                              <m:r>
                                <a:rPr lang="en-GB" sz="2300" b="0" i="1" dirty="0" smtClean="0">
                                  <a:solidFill>
                                    <a:schemeClr val="dk1"/>
                                  </a:solidFill>
                                  <a:latin typeface="Cambria Math" panose="02040503050406030204" pitchFamily="18" charset="0"/>
                                  <a:ea typeface="Nunito Sans"/>
                                  <a:cs typeface="Nunito Sans"/>
                                  <a:sym typeface="Nunito Sans"/>
                                </a:rPr>
                                <m:t>.</m:t>
                              </m:r>
                              <m:r>
                                <a:rPr lang="en-GB" sz="2300" b="0" i="1" dirty="0" smtClean="0">
                                  <a:solidFill>
                                    <a:schemeClr val="dk1"/>
                                  </a:solidFill>
                                  <a:latin typeface="Cambria Math" panose="02040503050406030204" pitchFamily="18" charset="0"/>
                                  <a:ea typeface="Nunito Sans"/>
                                  <a:cs typeface="Nunito Sans"/>
                                  <a:sym typeface="Nunito Sans"/>
                                </a:rPr>
                                <m:t>66</m:t>
                              </m:r>
                              <m:r>
                                <a:rPr lang="en-GB" sz="2300" b="0" i="1" dirty="0" smtClean="0">
                                  <a:solidFill>
                                    <a:schemeClr val="dk1"/>
                                  </a:solidFill>
                                  <a:latin typeface="Cambria Math" panose="02040503050406030204" pitchFamily="18" charset="0"/>
                                  <a:ea typeface="Nunito Sans"/>
                                  <a:cs typeface="Nunito Sans"/>
                                  <a:sym typeface="Nunito Sans"/>
                                </a:rPr>
                                <m:t>×</m:t>
                              </m:r>
                              <m:r>
                                <a:rPr lang="en-GB" sz="2300" b="0" i="1" dirty="0" smtClean="0">
                                  <a:solidFill>
                                    <a:schemeClr val="dk1"/>
                                  </a:solidFill>
                                  <a:latin typeface="Cambria Math" panose="02040503050406030204" pitchFamily="18" charset="0"/>
                                  <a:ea typeface="Nunito Sans"/>
                                  <a:cs typeface="Nunito Sans"/>
                                  <a:sym typeface="Nunito Sans"/>
                                </a:rPr>
                                <m:t>27</m:t>
                              </m:r>
                              <m:r>
                                <a:rPr lang="en-GB" sz="2300" b="0" i="1" dirty="0" smtClean="0">
                                  <a:solidFill>
                                    <a:schemeClr val="dk1"/>
                                  </a:solidFill>
                                  <a:latin typeface="Cambria Math" panose="02040503050406030204" pitchFamily="18" charset="0"/>
                                  <a:ea typeface="Nunito Sans"/>
                                  <a:cs typeface="Nunito Sans"/>
                                  <a:sym typeface="Nunito Sans"/>
                                </a:rPr>
                                <m:t>.</m:t>
                              </m:r>
                              <m:r>
                                <a:rPr lang="en-GB" sz="2300" b="0" i="1" dirty="0" smtClean="0">
                                  <a:solidFill>
                                    <a:schemeClr val="dk1"/>
                                  </a:solidFill>
                                  <a:latin typeface="Cambria Math" panose="02040503050406030204" pitchFamily="18" charset="0"/>
                                  <a:ea typeface="Nunito Sans"/>
                                  <a:cs typeface="Nunito Sans"/>
                                  <a:sym typeface="Nunito Sans"/>
                                </a:rPr>
                                <m:t>849</m:t>
                              </m:r>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263;g254d25a1af5_0_160">
                <a:extLst>
                  <a:ext uri="{FF2B5EF4-FFF2-40B4-BE49-F238E27FC236}">
                    <a16:creationId xmlns:a16="http://schemas.microsoft.com/office/drawing/2014/main" id="{9D3C0AF9-2A88-7D1C-63B0-41CD8D32BEF8}"/>
                  </a:ext>
                </a:extLst>
              </p:cNvPr>
              <p:cNvGraphicFramePr/>
              <p:nvPr>
                <p:extLst>
                  <p:ext uri="{D42A27DB-BD31-4B8C-83A1-F6EECF244321}">
                    <p14:modId xmlns:p14="http://schemas.microsoft.com/office/powerpoint/2010/main" val="3667065566"/>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58140F5F-3BED-76E3-1D79-A09D1FBC765D}"/>
                  </a:ext>
                </a:extLst>
              </p:cNvPr>
              <p:cNvGraphicFramePr/>
              <p:nvPr>
                <p:extLst>
                  <p:ext uri="{D42A27DB-BD31-4B8C-83A1-F6EECF244321}">
                    <p14:modId xmlns:p14="http://schemas.microsoft.com/office/powerpoint/2010/main" val="4242501385"/>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49</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4</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squared the product of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1</m:t>
                              </m:r>
                              <m:r>
                                <a:rPr lang="en-GB" sz="1400" i="1" dirty="0" smtClean="0">
                                  <a:solidFill>
                                    <a:schemeClr val="dk1"/>
                                  </a:solidFill>
                                  <a:latin typeface="Cambria Math" panose="02040503050406030204" pitchFamily="18" charset="0"/>
                                  <a:ea typeface="Nunito"/>
                                  <a:cs typeface="Nunito"/>
                                  <a:sym typeface="Nunito"/>
                                </a:rPr>
                                <m:t>.</m:t>
                              </m:r>
                              <m:r>
                                <a:rPr lang="en-GB" sz="1400" i="1" dirty="0" smtClean="0">
                                  <a:solidFill>
                                    <a:schemeClr val="dk1"/>
                                  </a:solidFill>
                                  <a:latin typeface="Cambria Math" panose="02040503050406030204" pitchFamily="18" charset="0"/>
                                  <a:ea typeface="Nunito"/>
                                  <a:cs typeface="Nunito"/>
                                  <a:sym typeface="Nunito"/>
                                </a:rPr>
                                <m:t>9</m:t>
                              </m:r>
                            </m:oMath>
                          </a14:m>
                          <a:r>
                            <a:rPr lang="en-GB" sz="1400" dirty="0">
                              <a:solidFill>
                                <a:schemeClr val="dk1"/>
                              </a:solidFill>
                              <a:latin typeface="Nunito"/>
                              <a:ea typeface="Nunito"/>
                              <a:cs typeface="Nunito"/>
                              <a:sym typeface="Nunito"/>
                            </a:rPr>
                            <a:t> and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3</m:t>
                              </m:r>
                              <m:r>
                                <a:rPr lang="en-GB" sz="1400" i="1" dirty="0" smtClean="0">
                                  <a:solidFill>
                                    <a:schemeClr val="dk1"/>
                                  </a:solidFill>
                                  <a:latin typeface="Cambria Math" panose="02040503050406030204" pitchFamily="18" charset="0"/>
                                  <a:ea typeface="Nunito"/>
                                  <a:cs typeface="Nunito"/>
                                  <a:sym typeface="Nunito"/>
                                </a:rPr>
                                <m:t>.</m:t>
                              </m:r>
                              <m:r>
                                <a:rPr lang="en-GB" sz="1400" i="1" dirty="0" smtClean="0">
                                  <a:solidFill>
                                    <a:schemeClr val="dk1"/>
                                  </a:solidFill>
                                  <a:latin typeface="Cambria Math" panose="02040503050406030204" pitchFamily="18" charset="0"/>
                                  <a:ea typeface="Nunito"/>
                                  <a:cs typeface="Nunito"/>
                                  <a:sym typeface="Nunito"/>
                                </a:rPr>
                                <m:t>7</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14</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1</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multiplied by two instead of squaring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26</m:t>
                              </m:r>
                              <m:r>
                                <a:rPr lang="en-GB" sz="1600" i="1" dirty="0" smtClean="0">
                                  <a:solidFill>
                                    <a:srgbClr val="00BC89"/>
                                  </a:solidFill>
                                  <a:latin typeface="Cambria Math" panose="02040503050406030204" pitchFamily="18" charset="0"/>
                                  <a:ea typeface="Nunito"/>
                                  <a:cs typeface="Nunito"/>
                                  <a:sym typeface="Nunito"/>
                                </a:rPr>
                                <m:t>.</m:t>
                              </m:r>
                              <m:r>
                                <a:rPr lang="en-GB" sz="1600" i="1" dirty="0" smtClean="0">
                                  <a:solidFill>
                                    <a:srgbClr val="00BC89"/>
                                  </a:solidFill>
                                  <a:latin typeface="Cambria Math" panose="02040503050406030204" pitchFamily="18" charset="0"/>
                                  <a:ea typeface="Nunito"/>
                                  <a:cs typeface="Nunito"/>
                                  <a:sym typeface="Nunito"/>
                                </a:rPr>
                                <m:t>0</m:t>
                              </m:r>
                              <m:r>
                                <a:rPr lang="en-GB" sz="1600" i="1" dirty="0" smtClean="0">
                                  <a:solidFill>
                                    <a:srgbClr val="00BC89"/>
                                  </a:solidFill>
                                  <a:latin typeface="Cambria Math" panose="02040503050406030204" pitchFamily="18" charset="0"/>
                                  <a:ea typeface="Nunito"/>
                                  <a:cs typeface="Nunito"/>
                                  <a:sym typeface="Nunito"/>
                                </a:rPr>
                                <m:t> </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7</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1</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the product of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1</m:t>
                              </m:r>
                              <m:r>
                                <a:rPr lang="en-GB" sz="1400" i="1" dirty="0" smtClean="0">
                                  <a:solidFill>
                                    <a:schemeClr val="dk1"/>
                                  </a:solidFill>
                                  <a:latin typeface="Cambria Math" panose="02040503050406030204" pitchFamily="18" charset="0"/>
                                  <a:ea typeface="Nunito Sans"/>
                                  <a:cs typeface="Nunito Sans"/>
                                  <a:sym typeface="Nunito Sans"/>
                                </a:rPr>
                                <m:t>.</m:t>
                              </m:r>
                              <m:r>
                                <a:rPr lang="en-GB" sz="1400" i="1" dirty="0" smtClean="0">
                                  <a:solidFill>
                                    <a:schemeClr val="dk1"/>
                                  </a:solidFill>
                                  <a:latin typeface="Cambria Math" panose="02040503050406030204" pitchFamily="18" charset="0"/>
                                  <a:ea typeface="Nunito Sans"/>
                                  <a:cs typeface="Nunito Sans"/>
                                  <a:sym typeface="Nunito Sans"/>
                                </a:rPr>
                                <m:t>9</m:t>
                              </m:r>
                              <m:r>
                                <a:rPr lang="en-GB" sz="1400" i="1" dirty="0" smtClean="0">
                                  <a:solidFill>
                                    <a:schemeClr val="dk1"/>
                                  </a:solidFill>
                                  <a:latin typeface="Cambria Math" panose="02040503050406030204" pitchFamily="18" charset="0"/>
                                  <a:ea typeface="Nunito Sans"/>
                                  <a:cs typeface="Nunito Sans"/>
                                  <a:sym typeface="Nunito Sans"/>
                                </a:rPr>
                                <m:t> </m:t>
                              </m:r>
                            </m:oMath>
                          </a14:m>
                          <a:r>
                            <a:rPr lang="en-GB" sz="1400" dirty="0">
                              <a:solidFill>
                                <a:schemeClr val="dk1"/>
                              </a:solidFill>
                              <a:latin typeface="Nunito Sans"/>
                              <a:ea typeface="Nunito Sans"/>
                              <a:cs typeface="Nunito Sans"/>
                              <a:sym typeface="Nunito Sans"/>
                            </a:rPr>
                            <a:t>and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3</m:t>
                              </m:r>
                              <m:r>
                                <a:rPr lang="en-GB" sz="1400" i="1" dirty="0" smtClean="0">
                                  <a:solidFill>
                                    <a:schemeClr val="dk1"/>
                                  </a:solidFill>
                                  <a:latin typeface="Cambria Math" panose="02040503050406030204" pitchFamily="18" charset="0"/>
                                  <a:ea typeface="Nunito Sans"/>
                                  <a:cs typeface="Nunito Sans"/>
                                  <a:sym typeface="Nunito Sans"/>
                                </a:rPr>
                                <m:t>.</m:t>
                              </m:r>
                              <m:r>
                                <a:rPr lang="en-GB" sz="1400" i="1" dirty="0" smtClean="0">
                                  <a:solidFill>
                                    <a:schemeClr val="dk1"/>
                                  </a:solidFill>
                                  <a:latin typeface="Cambria Math" panose="02040503050406030204" pitchFamily="18" charset="0"/>
                                  <a:ea typeface="Nunito Sans"/>
                                  <a:cs typeface="Nunito Sans"/>
                                  <a:sym typeface="Nunito Sans"/>
                                </a:rPr>
                                <m:t>72</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58140F5F-3BED-76E3-1D79-A09D1FBC765D}"/>
                  </a:ext>
                </a:extLst>
              </p:cNvPr>
              <p:cNvGraphicFramePr/>
              <p:nvPr>
                <p:extLst>
                  <p:ext uri="{D42A27DB-BD31-4B8C-83A1-F6EECF244321}">
                    <p14:modId xmlns:p14="http://schemas.microsoft.com/office/powerpoint/2010/main" val="4242501385"/>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49.4</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squared the product of </a:t>
                          </a:r>
                          <a14:m xmlns:a14="http://schemas.microsoft.com/office/drawing/2010/main">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1.9</m:t>
                              </m:r>
                            </m:oMath>
                          </a14:m>
                          <a:r>
                            <a:rPr lang="en-GB" sz="1400" dirty="0">
                              <a:solidFill>
                                <a:schemeClr val="dk1"/>
                              </a:solidFill>
                              <a:latin typeface="Nunito"/>
                              <a:ea typeface="Nunito"/>
                              <a:cs typeface="Nunito"/>
                              <a:sym typeface="Nunito"/>
                            </a:rPr>
                            <a:t> and </a:t>
                          </a:r>
                          <a14:m xmlns:a14="http://schemas.microsoft.com/office/drawing/2010/main">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3.7</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14.1 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multiplied by two instead of squaring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26.0 </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7.1 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the product of </a:t>
                          </a:r>
                          <a14:m xmlns:a14="http://schemas.microsoft.com/office/drawing/2010/main">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1.9 </m:t>
                              </m:r>
                            </m:oMath>
                          </a14:m>
                          <a:r>
                            <a:rPr lang="en-GB" sz="1400" dirty="0">
                              <a:solidFill>
                                <a:schemeClr val="dk1"/>
                              </a:solidFill>
                              <a:latin typeface="Nunito Sans"/>
                              <a:ea typeface="Nunito Sans"/>
                              <a:cs typeface="Nunito Sans"/>
                              <a:sym typeface="Nunito Sans"/>
                            </a:rPr>
                            <a:t>and </a:t>
                          </a:r>
                          <a14:m xmlns:a14="http://schemas.microsoft.com/office/drawing/2010/main">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3.72</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52808C20-A53F-F6FC-B12C-DA491A9E8B11}"/>
                  </a:ext>
                </a:extLst>
              </p:cNvPr>
              <p:cNvGraphicFramePr/>
              <p:nvPr>
                <p:extLst>
                  <p:ext uri="{D42A27DB-BD31-4B8C-83A1-F6EECF244321}">
                    <p14:modId xmlns:p14="http://schemas.microsoft.com/office/powerpoint/2010/main" val="2245238530"/>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2) Evaluate, rounding your answer to one decimal place:</a:t>
                          </a:r>
                        </a:p>
                        <a:p>
                          <a:pPr marL="0" lvl="0" indent="0" algn="l" rtl="0">
                            <a:lnSpc>
                              <a:spcPct val="115000"/>
                            </a:lnSpc>
                            <a:spcBef>
                              <a:spcPts val="0"/>
                            </a:spcBef>
                            <a:spcAft>
                              <a:spcPts val="0"/>
                            </a:spcAft>
                            <a:buNone/>
                          </a:pP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r>
                                <a:rPr lang="en-US" sz="2300" b="0" i="1" dirty="0" smtClean="0">
                                  <a:solidFill>
                                    <a:schemeClr val="dk1"/>
                                  </a:solidFill>
                                  <a:latin typeface="Cambria Math" panose="02040503050406030204" pitchFamily="18" charset="0"/>
                                  <a:ea typeface="Nunito Sans"/>
                                  <a:cs typeface="Nunito Sans"/>
                                  <a:sym typeface="Nunito Sans"/>
                                </a:rPr>
                                <m:t>1</m:t>
                              </m:r>
                              <m:r>
                                <a:rPr lang="en-GB" sz="2300" b="0" i="1" dirty="0" smtClean="0">
                                  <a:solidFill>
                                    <a:schemeClr val="dk1"/>
                                  </a:solidFill>
                                  <a:latin typeface="Cambria Math" panose="02040503050406030204" pitchFamily="18" charset="0"/>
                                  <a:ea typeface="Nunito Sans"/>
                                  <a:cs typeface="Nunito Sans"/>
                                  <a:sym typeface="Nunito Sans"/>
                                </a:rPr>
                                <m:t>.</m:t>
                              </m:r>
                              <m:r>
                                <a:rPr lang="en-GB" sz="2300" b="0" i="1" dirty="0" smtClean="0">
                                  <a:solidFill>
                                    <a:schemeClr val="dk1"/>
                                  </a:solidFill>
                                  <a:latin typeface="Cambria Math" panose="02040503050406030204" pitchFamily="18" charset="0"/>
                                  <a:ea typeface="Nunito Sans"/>
                                  <a:cs typeface="Nunito Sans"/>
                                  <a:sym typeface="Nunito Sans"/>
                                </a:rPr>
                                <m:t>9</m:t>
                              </m:r>
                              <m:r>
                                <a:rPr lang="en-GB" sz="2300" b="0" i="1" dirty="0" smtClean="0">
                                  <a:solidFill>
                                    <a:schemeClr val="dk1"/>
                                  </a:solidFill>
                                  <a:latin typeface="Cambria Math" panose="02040503050406030204" pitchFamily="18" charset="0"/>
                                  <a:ea typeface="Nunito Sans"/>
                                  <a:cs typeface="Nunito Sans"/>
                                  <a:sym typeface="Nunito Sans"/>
                                </a:rPr>
                                <m:t>×</m:t>
                              </m:r>
                              <m:sSup>
                                <m:sSupPr>
                                  <m:ctrlPr>
                                    <a:rPr lang="en-GB" sz="2300" b="0" i="1" dirty="0" smtClean="0">
                                      <a:solidFill>
                                        <a:schemeClr val="dk1"/>
                                      </a:solidFill>
                                      <a:latin typeface="Cambria Math" panose="02040503050406030204" pitchFamily="18" charset="0"/>
                                      <a:ea typeface="Nunito Sans"/>
                                      <a:cs typeface="Nunito Sans"/>
                                      <a:sym typeface="Nunito Sans"/>
                                    </a:rPr>
                                  </m:ctrlPr>
                                </m:sSupPr>
                                <m:e>
                                  <m:r>
                                    <a:rPr lang="en-GB" sz="2300" b="0" i="1" dirty="0" smtClean="0">
                                      <a:solidFill>
                                        <a:schemeClr val="dk1"/>
                                      </a:solidFill>
                                      <a:latin typeface="Cambria Math" panose="02040503050406030204" pitchFamily="18" charset="0"/>
                                      <a:ea typeface="Nunito Sans"/>
                                      <a:cs typeface="Nunito Sans"/>
                                      <a:sym typeface="Nunito Sans"/>
                                    </a:rPr>
                                    <m:t>3</m:t>
                                  </m:r>
                                  <m:r>
                                    <a:rPr lang="en-GB" sz="2300" b="0" i="1" dirty="0" smtClean="0">
                                      <a:solidFill>
                                        <a:schemeClr val="dk1"/>
                                      </a:solidFill>
                                      <a:latin typeface="Cambria Math" panose="02040503050406030204" pitchFamily="18" charset="0"/>
                                      <a:ea typeface="Nunito Sans"/>
                                      <a:cs typeface="Nunito Sans"/>
                                      <a:sym typeface="Nunito Sans"/>
                                    </a:rPr>
                                    <m:t>.</m:t>
                                  </m:r>
                                  <m:r>
                                    <a:rPr lang="en-GB" sz="2300" b="0" i="1" dirty="0" smtClean="0">
                                      <a:solidFill>
                                        <a:schemeClr val="dk1"/>
                                      </a:solidFill>
                                      <a:latin typeface="Cambria Math" panose="02040503050406030204" pitchFamily="18" charset="0"/>
                                      <a:ea typeface="Nunito Sans"/>
                                      <a:cs typeface="Nunito Sans"/>
                                      <a:sym typeface="Nunito Sans"/>
                                    </a:rPr>
                                    <m:t>7</m:t>
                                  </m:r>
                                </m:e>
                                <m:sup>
                                  <m:r>
                                    <a:rPr lang="en-GB" sz="2300" b="0" i="1" dirty="0" smtClean="0">
                                      <a:solidFill>
                                        <a:schemeClr val="dk1"/>
                                      </a:solidFill>
                                      <a:latin typeface="Cambria Math" panose="02040503050406030204" pitchFamily="18" charset="0"/>
                                      <a:ea typeface="Nunito Sans"/>
                                      <a:cs typeface="Nunito Sans"/>
                                      <a:sym typeface="Nunito Sans"/>
                                    </a:rPr>
                                    <m:t>2</m:t>
                                  </m:r>
                                </m:sup>
                              </m:sSup>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52808C20-A53F-F6FC-B12C-DA491A9E8B11}"/>
                  </a:ext>
                </a:extLst>
              </p:cNvPr>
              <p:cNvGraphicFramePr/>
              <p:nvPr>
                <p:extLst>
                  <p:ext uri="{D42A27DB-BD31-4B8C-83A1-F6EECF244321}">
                    <p14:modId xmlns:p14="http://schemas.microsoft.com/office/powerpoint/2010/main" val="2245238530"/>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
        <p:nvSpPr>
          <p:cNvPr id="4" name="Google Shape;255;g254d25a1af5_0_154">
            <a:extLst>
              <a:ext uri="{FF2B5EF4-FFF2-40B4-BE49-F238E27FC236}">
                <a16:creationId xmlns:a16="http://schemas.microsoft.com/office/drawing/2014/main" id="{9285C72F-BB5C-6356-E68F-BFE9E7A45986}"/>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0E5081B2-4E56-EC20-2A36-5F63BDA2034B}"/>
                  </a:ext>
                </a:extLst>
              </p:cNvPr>
              <p:cNvGraphicFramePr/>
              <p:nvPr>
                <p:extLst>
                  <p:ext uri="{D42A27DB-BD31-4B8C-83A1-F6EECF244321}">
                    <p14:modId xmlns:p14="http://schemas.microsoft.com/office/powerpoint/2010/main" val="3737646427"/>
                  </p:ext>
                </p:extLst>
              </p:nvPr>
            </p:nvGraphicFramePr>
            <p:xfrm>
              <a:off x="952500" y="2190750"/>
              <a:ext cx="7239000" cy="21357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5</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1326</m:t>
                                  </m:r>
                                </m:den>
                              </m:f>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incorrectly cancelled before using their calculator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f>
                                <m:fPr>
                                  <m:ctrlPr>
                                    <a:rPr lang="en-GB" sz="1600" b="0" i="1" u="none" strike="noStrike" cap="none"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smtClean="0">
                                      <a:solidFill>
                                        <a:srgbClr val="00BC89"/>
                                      </a:solidFill>
                                      <a:latin typeface="Cambria Math" panose="02040503050406030204" pitchFamily="18" charset="0"/>
                                      <a:ea typeface="Nunito Sans"/>
                                      <a:cs typeface="Nunito Sans"/>
                                      <a:sym typeface="Nunito Sans"/>
                                    </a:rPr>
                                    <m:t>125</m:t>
                                  </m:r>
                                </m:num>
                                <m:den>
                                  <m:r>
                                    <a:rPr lang="en-GB" sz="1600" b="0" i="1" u="none" strike="noStrike" cap="none" smtClean="0">
                                      <a:solidFill>
                                        <a:srgbClr val="00BC89"/>
                                      </a:solidFill>
                                      <a:latin typeface="Cambria Math" panose="02040503050406030204" pitchFamily="18" charset="0"/>
                                      <a:ea typeface="Nunito Sans"/>
                                      <a:cs typeface="Nunito Sans"/>
                                      <a:sym typeface="Nunito Sans"/>
                                    </a:rPr>
                                    <m:t>1326</m:t>
                                  </m:r>
                                </m:den>
                              </m:f>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US" sz="1600" b="0" i="1" u="none" strike="noStrike" cap="none" smtClean="0">
                                      <a:solidFill>
                                        <a:schemeClr val="dk1"/>
                                      </a:solidFill>
                                      <a:latin typeface="Cambria Math" panose="02040503050406030204" pitchFamily="18" charset="0"/>
                                      <a:ea typeface="Nunito Sans"/>
                                      <a:cs typeface="Nunito Sans"/>
                                      <a:sym typeface="Nunito Sans"/>
                                    </a:rPr>
                                    <m:t>5</m:t>
                                  </m:r>
                                  <m:r>
                                    <a:rPr lang="en-GB" sz="1600" b="0" i="1" u="none" strike="noStrike" cap="none" smtClean="0">
                                      <a:solidFill>
                                        <a:schemeClr val="dk1"/>
                                      </a:solidFill>
                                      <a:latin typeface="Cambria Math" panose="02040503050406030204" pitchFamily="18" charset="0"/>
                                      <a:ea typeface="Nunito Sans"/>
                                      <a:cs typeface="Nunito Sans"/>
                                      <a:sym typeface="Nunito Sans"/>
                                    </a:rPr>
                                    <m:t>4</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1105</m:t>
                                  </m:r>
                                </m:den>
                              </m:f>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used multiplication instead of division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US" sz="1600" b="0" i="1" u="none" strike="noStrike" cap="none" smtClean="0">
                                      <a:solidFill>
                                        <a:schemeClr val="dk1"/>
                                      </a:solidFill>
                                      <a:latin typeface="Cambria Math" panose="02040503050406030204" pitchFamily="18" charset="0"/>
                                      <a:ea typeface="Nunito Sans"/>
                                      <a:cs typeface="Nunito Sans"/>
                                      <a:sym typeface="Nunito Sans"/>
                                    </a:rPr>
                                    <m:t>8</m:t>
                                  </m:r>
                                  <m:r>
                                    <a:rPr lang="en-GB" sz="1600" b="0" i="1" u="none" strike="noStrike" cap="none" smtClean="0">
                                      <a:solidFill>
                                        <a:schemeClr val="dk1"/>
                                      </a:solidFill>
                                      <a:latin typeface="Cambria Math" panose="02040503050406030204" pitchFamily="18" charset="0"/>
                                      <a:ea typeface="Nunito Sans"/>
                                      <a:cs typeface="Nunito Sans"/>
                                      <a:sym typeface="Nunito Sans"/>
                                    </a:rPr>
                                    <m:t>75</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23706</m:t>
                                  </m:r>
                                </m:den>
                              </m:f>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concatenated the first two fractions instead of multiplying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0E5081B2-4E56-EC20-2A36-5F63BDA2034B}"/>
                  </a:ext>
                </a:extLst>
              </p:cNvPr>
              <p:cNvGraphicFramePr/>
              <p:nvPr>
                <p:extLst>
                  <p:ext uri="{D42A27DB-BD31-4B8C-83A1-F6EECF244321}">
                    <p14:modId xmlns:p14="http://schemas.microsoft.com/office/powerpoint/2010/main" val="3737646427"/>
                  </p:ext>
                </p:extLst>
              </p:nvPr>
            </p:nvGraphicFramePr>
            <p:xfrm>
              <a:off x="952500" y="2190750"/>
              <a:ext cx="7239000" cy="21357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xmlns:a14="http://schemas.microsoft.com/office/drawing/2010/main">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5</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1326</m:t>
                                  </m:r>
                                </m:den>
                              </m:f>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incorrectly cancelled before using their calculator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xmlns:a14="http://schemas.microsoft.com/office/drawing/2010/main">
                            <m:oMath xmlns:m="http://schemas.openxmlformats.org/officeDocument/2006/math">
                              <m:f>
                                <m:fPr>
                                  <m:ctrlPr>
                                    <a:rPr lang="en-GB" sz="1600" b="0" i="1" u="none" strike="noStrike" cap="none" smtClean="0">
                                      <a:solidFill>
                                        <a:srgbClr val="00BC89"/>
                                      </a:solidFill>
                                      <a:latin typeface="Cambria Math" panose="02040503050406030204" pitchFamily="18" charset="0"/>
                                      <a:ea typeface="Nunito Sans"/>
                                      <a:cs typeface="Nunito Sans"/>
                                      <a:sym typeface="Nunito Sans"/>
                                    </a:rPr>
                                  </m:ctrlPr>
                                </m:fPr>
                                <m:num>
                                  <m:r>
                                    <a:rPr lang="en-GB" sz="1600" b="0" i="1" u="none" strike="noStrike" cap="none" smtClean="0">
                                      <a:solidFill>
                                        <a:srgbClr val="00BC89"/>
                                      </a:solidFill>
                                      <a:latin typeface="Cambria Math" panose="02040503050406030204" pitchFamily="18" charset="0"/>
                                      <a:ea typeface="Nunito Sans"/>
                                      <a:cs typeface="Nunito Sans"/>
                                      <a:sym typeface="Nunito Sans"/>
                                    </a:rPr>
                                    <m:t>125</m:t>
                                  </m:r>
                                </m:num>
                                <m:den>
                                  <m:r>
                                    <a:rPr lang="en-GB" sz="1600" b="0" i="1" u="none" strike="noStrike" cap="none" smtClean="0">
                                      <a:solidFill>
                                        <a:srgbClr val="00BC89"/>
                                      </a:solidFill>
                                      <a:latin typeface="Cambria Math" panose="02040503050406030204" pitchFamily="18" charset="0"/>
                                      <a:ea typeface="Nunito Sans"/>
                                      <a:cs typeface="Nunito Sans"/>
                                      <a:sym typeface="Nunito Sans"/>
                                    </a:rPr>
                                    <m:t>1326</m:t>
                                  </m:r>
                                </m:den>
                              </m:f>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xmlns:a14="http://schemas.microsoft.com/office/drawing/2010/main">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US" sz="1600" b="0" i="1" u="none" strike="noStrike" cap="none" smtClean="0">
                                      <a:solidFill>
                                        <a:schemeClr val="dk1"/>
                                      </a:solidFill>
                                      <a:latin typeface="Cambria Math" panose="02040503050406030204" pitchFamily="18" charset="0"/>
                                      <a:ea typeface="Nunito Sans"/>
                                      <a:cs typeface="Nunito Sans"/>
                                      <a:sym typeface="Nunito Sans"/>
                                    </a:rPr>
                                    <m:t>5</m:t>
                                  </m:r>
                                  <m:r>
                                    <a:rPr lang="en-GB" sz="1600" b="0" i="1" u="none" strike="noStrike" cap="none" smtClean="0">
                                      <a:solidFill>
                                        <a:schemeClr val="dk1"/>
                                      </a:solidFill>
                                      <a:latin typeface="Cambria Math" panose="02040503050406030204" pitchFamily="18" charset="0"/>
                                      <a:ea typeface="Nunito Sans"/>
                                      <a:cs typeface="Nunito Sans"/>
                                      <a:sym typeface="Nunito Sans"/>
                                    </a:rPr>
                                    <m:t>4</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1105</m:t>
                                  </m:r>
                                </m:den>
                              </m:f>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used multiplication instead of division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US" sz="1600" b="0" i="1" u="none" strike="noStrike" cap="none" smtClean="0">
                                      <a:solidFill>
                                        <a:schemeClr val="dk1"/>
                                      </a:solidFill>
                                      <a:latin typeface="Cambria Math" panose="02040503050406030204" pitchFamily="18" charset="0"/>
                                      <a:ea typeface="Nunito Sans"/>
                                      <a:cs typeface="Nunito Sans"/>
                                      <a:sym typeface="Nunito Sans"/>
                                    </a:rPr>
                                    <m:t>8</m:t>
                                  </m:r>
                                  <m:r>
                                    <a:rPr lang="en-GB" sz="1600" b="0" i="1" u="none" strike="noStrike" cap="none" smtClean="0">
                                      <a:solidFill>
                                        <a:schemeClr val="dk1"/>
                                      </a:solidFill>
                                      <a:latin typeface="Cambria Math" panose="02040503050406030204" pitchFamily="18" charset="0"/>
                                      <a:ea typeface="Nunito Sans"/>
                                      <a:cs typeface="Nunito Sans"/>
                                      <a:sym typeface="Nunito Sans"/>
                                    </a:rPr>
                                    <m:t>75</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23706</m:t>
                                  </m:r>
                                </m:den>
                              </m:f>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concatenated the first two fractions instead of multiplying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061E4013-F255-8077-F4FF-ACD3D07502AA}"/>
                  </a:ext>
                </a:extLst>
              </p:cNvPr>
              <p:cNvGraphicFramePr/>
              <p:nvPr>
                <p:extLst>
                  <p:ext uri="{D42A27DB-BD31-4B8C-83A1-F6EECF244321}">
                    <p14:modId xmlns:p14="http://schemas.microsoft.com/office/powerpoint/2010/main" val="4001042130"/>
                  </p:ext>
                </p:extLst>
              </p:nvPr>
            </p:nvGraphicFramePr>
            <p:xfrm>
              <a:off x="108044" y="862525"/>
              <a:ext cx="8882075" cy="1134120"/>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3) </a:t>
                          </a:r>
                          <a:r>
                            <a:rPr lang="en-GB" sz="1600" b="0" dirty="0">
                              <a:solidFill>
                                <a:schemeClr val="dk1"/>
                              </a:solidFill>
                              <a:latin typeface="Nunito"/>
                              <a:ea typeface="Nunito"/>
                              <a:cs typeface="Nunito"/>
                              <a:sym typeface="Nunito"/>
                            </a:rPr>
                            <a:t>Use the fraction button on your calculator to evaluate: </a:t>
                          </a:r>
                        </a:p>
                        <a:p>
                          <a:pPr marL="0" lvl="0" indent="0" algn="l" rtl="0">
                            <a:lnSpc>
                              <a:spcPct val="115000"/>
                            </a:lnSpc>
                            <a:spcBef>
                              <a:spcPts val="0"/>
                            </a:spcBef>
                            <a:spcAft>
                              <a:spcPts val="0"/>
                            </a:spcAft>
                            <a:buNone/>
                          </a:pP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3</m:t>
                                  </m:r>
                                </m:num>
                                <m:den>
                                  <m:r>
                                    <a:rPr lang="en-GB" sz="2300" b="0" i="1" smtClean="0">
                                      <a:solidFill>
                                        <a:schemeClr val="dk1"/>
                                      </a:solidFill>
                                      <a:latin typeface="Cambria Math" panose="02040503050406030204" pitchFamily="18" charset="0"/>
                                      <a:ea typeface="Nunito Sans"/>
                                      <a:cs typeface="Nunito Sans"/>
                                      <a:sym typeface="Nunito Sans"/>
                                    </a:rPr>
                                    <m:t>13</m:t>
                                  </m:r>
                                </m:den>
                              </m:f>
                              <m:r>
                                <a:rPr lang="en-GB" sz="2300" b="0" i="1" smtClean="0">
                                  <a:solidFill>
                                    <a:schemeClr val="dk1"/>
                                  </a:solidFill>
                                  <a:latin typeface="Cambria Math" panose="02040503050406030204" pitchFamily="18" charset="0"/>
                                  <a:ea typeface="Nunito Sans"/>
                                  <a:cs typeface="Nunito Sans"/>
                                  <a:sym typeface="Nunito Sans"/>
                                </a:rPr>
                                <m:t>×</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5</m:t>
                                  </m:r>
                                </m:num>
                                <m:den>
                                  <m:r>
                                    <a:rPr lang="en-GB" sz="2300" b="0" i="1" smtClean="0">
                                      <a:solidFill>
                                        <a:schemeClr val="dk1"/>
                                      </a:solidFill>
                                      <a:latin typeface="Cambria Math" panose="02040503050406030204" pitchFamily="18" charset="0"/>
                                      <a:ea typeface="Nunito Sans"/>
                                      <a:cs typeface="Nunito Sans"/>
                                      <a:sym typeface="Nunito Sans"/>
                                    </a:rPr>
                                    <m:t>17</m:t>
                                  </m:r>
                                </m:den>
                              </m:f>
                              <m:r>
                                <a:rPr lang="en-GB" sz="2300" b="0" i="1" smtClean="0">
                                  <a:solidFill>
                                    <a:schemeClr val="dk1"/>
                                  </a:solidFill>
                                  <a:latin typeface="Cambria Math" panose="02040503050406030204" pitchFamily="18" charset="0"/>
                                  <a:ea typeface="Nunito Sans"/>
                                  <a:cs typeface="Nunito Sans"/>
                                  <a:sym typeface="Nunito Sans"/>
                                </a:rPr>
                                <m:t>÷</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18</m:t>
                                  </m:r>
                                </m:num>
                                <m:den>
                                  <m:r>
                                    <a:rPr lang="en-GB" sz="2300" b="0" i="1" smtClean="0">
                                      <a:solidFill>
                                        <a:schemeClr val="dk1"/>
                                      </a:solidFill>
                                      <a:latin typeface="Cambria Math" panose="02040503050406030204" pitchFamily="18" charset="0"/>
                                      <a:ea typeface="Nunito Sans"/>
                                      <a:cs typeface="Nunito Sans"/>
                                      <a:sym typeface="Nunito Sans"/>
                                    </a:rPr>
                                    <m:t>25</m:t>
                                  </m:r>
                                </m:den>
                              </m:f>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061E4013-F255-8077-F4FF-ACD3D07502AA}"/>
                  </a:ext>
                </a:extLst>
              </p:cNvPr>
              <p:cNvGraphicFramePr/>
              <p:nvPr>
                <p:extLst>
                  <p:ext uri="{D42A27DB-BD31-4B8C-83A1-F6EECF244321}">
                    <p14:modId xmlns:p14="http://schemas.microsoft.com/office/powerpoint/2010/main" val="4001042130"/>
                  </p:ext>
                </p:extLst>
              </p:nvPr>
            </p:nvGraphicFramePr>
            <p:xfrm>
              <a:off x="108044" y="862525"/>
              <a:ext cx="8882075" cy="1134120"/>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13412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35" r="-137" b="-1070"/>
                          </a:stretch>
                        </a:blipFill>
                      </a:tcPr>
                    </a:tc>
                    <a:extLst>
                      <a:ext uri="{0D108BD9-81ED-4DB2-BD59-A6C34878D82A}">
                        <a16:rowId xmlns:a16="http://schemas.microsoft.com/office/drawing/2014/main" val="10000"/>
                      </a:ext>
                    </a:extLst>
                  </a:tr>
                </a:tbl>
              </a:graphicData>
            </a:graphic>
          </p:graphicFrame>
        </mc:Fallback>
      </mc:AlternateContent>
      <p:sp>
        <p:nvSpPr>
          <p:cNvPr id="4" name="Google Shape;255;g254d25a1af5_0_154">
            <a:extLst>
              <a:ext uri="{FF2B5EF4-FFF2-40B4-BE49-F238E27FC236}">
                <a16:creationId xmlns:a16="http://schemas.microsoft.com/office/drawing/2014/main" id="{70D5AEF1-3C2E-33CA-6D1D-C04BA91CDB90}"/>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2804BF57-DEFA-CA6B-6B38-FC9E4D6C81FE}"/>
                  </a:ext>
                </a:extLst>
              </p:cNvPr>
              <p:cNvGraphicFramePr/>
              <p:nvPr>
                <p:extLst>
                  <p:ext uri="{D42A27DB-BD31-4B8C-83A1-F6EECF244321}">
                    <p14:modId xmlns:p14="http://schemas.microsoft.com/office/powerpoint/2010/main" val="920011862"/>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 </m:t>
                              </m:r>
                              <m:r>
                                <a:rPr lang="en-GB" sz="1600" i="1" dirty="0" smtClean="0">
                                  <a:solidFill>
                                    <a:schemeClr val="dk1"/>
                                  </a:solidFill>
                                  <a:latin typeface="Cambria Math" panose="02040503050406030204" pitchFamily="18" charset="0"/>
                                  <a:ea typeface="Nunito Sans"/>
                                  <a:cs typeface="Nunito Sans"/>
                                  <a:sym typeface="Nunito Sans"/>
                                </a:rPr>
                                <m:t>2257</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48</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exponentiated both numbers separately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 </m:t>
                              </m:r>
                              <m:r>
                                <a:rPr lang="en-GB" sz="1600" i="1" dirty="0" smtClean="0">
                                  <a:solidFill>
                                    <a:schemeClr val="dk1"/>
                                  </a:solidFill>
                                  <a:latin typeface="Cambria Math" panose="02040503050406030204" pitchFamily="18" charset="0"/>
                                  <a:ea typeface="Nunito Sans"/>
                                  <a:cs typeface="Nunito Sans"/>
                                  <a:sym typeface="Nunito Sans"/>
                                </a:rPr>
                                <m:t>4302</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20</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did not include the brackets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 </m:t>
                              </m:r>
                              <m:r>
                                <a:rPr lang="en-GB" sz="1600" i="1" dirty="0" smtClean="0">
                                  <a:solidFill>
                                    <a:schemeClr val="dk1"/>
                                  </a:solidFill>
                                  <a:latin typeface="Cambria Math" panose="02040503050406030204" pitchFamily="18" charset="0"/>
                                  <a:ea typeface="Nunito Sans"/>
                                  <a:cs typeface="Nunito Sans"/>
                                  <a:sym typeface="Nunito Sans"/>
                                </a:rPr>
                                <m:t>5</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49</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confused exponentiation with multiplication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3</m:t>
                              </m:r>
                              <m:r>
                                <a:rPr lang="en-GB" sz="1600" i="1" dirty="0" smtClean="0">
                                  <a:solidFill>
                                    <a:srgbClr val="00BC89"/>
                                  </a:solidFill>
                                  <a:latin typeface="Cambria Math" panose="02040503050406030204" pitchFamily="18" charset="0"/>
                                  <a:ea typeface="Nunito Sans"/>
                                  <a:cs typeface="Nunito Sans"/>
                                  <a:sym typeface="Nunito Sans"/>
                                </a:rPr>
                                <m:t>.</m:t>
                              </m:r>
                              <m:r>
                                <a:rPr lang="en-GB" sz="1600" i="1" dirty="0" smtClean="0">
                                  <a:solidFill>
                                    <a:srgbClr val="00BC89"/>
                                  </a:solidFill>
                                  <a:latin typeface="Cambria Math" panose="02040503050406030204" pitchFamily="18" charset="0"/>
                                  <a:ea typeface="Nunito Sans"/>
                                  <a:cs typeface="Nunito Sans"/>
                                  <a:sym typeface="Nunito Sans"/>
                                </a:rPr>
                                <m:t>5</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2804BF57-DEFA-CA6B-6B38-FC9E4D6C81FE}"/>
                  </a:ext>
                </a:extLst>
              </p:cNvPr>
              <p:cNvGraphicFramePr/>
              <p:nvPr>
                <p:extLst>
                  <p:ext uri="{D42A27DB-BD31-4B8C-83A1-F6EECF244321}">
                    <p14:modId xmlns:p14="http://schemas.microsoft.com/office/powerpoint/2010/main" val="920011862"/>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− 2257.48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exponentiated both numbers separately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− 4302.20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did not include the brackets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− 5.49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confused exponentiation with multiplication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3.5</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7C41D028-4367-DD88-2F0D-7CC23D3AA4B7}"/>
                  </a:ext>
                </a:extLst>
              </p:cNvPr>
              <p:cNvGraphicFramePr/>
              <p:nvPr>
                <p:extLst>
                  <p:ext uri="{D42A27DB-BD31-4B8C-83A1-F6EECF244321}">
                    <p14:modId xmlns:p14="http://schemas.microsoft.com/office/powerpoint/2010/main" val="1505838904"/>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4) </a:t>
                          </a:r>
                          <a:r>
                            <a:rPr lang="en-US" sz="1600" b="0" dirty="0">
                              <a:solidFill>
                                <a:schemeClr val="dk1"/>
                              </a:solidFill>
                              <a:latin typeface="Nunito"/>
                              <a:ea typeface="Nunito"/>
                              <a:cs typeface="Nunito"/>
                              <a:sym typeface="Nunito"/>
                            </a:rPr>
                            <a:t>Evaluate, rounding your answer to one decimal place:</a:t>
                          </a:r>
                          <a:r>
                            <a:rPr lang="en-US" sz="1600" b="0" dirty="0">
                              <a:solidFill>
                                <a:schemeClr val="dk1"/>
                              </a:solidFill>
                              <a:latin typeface="Arial"/>
                              <a:ea typeface="Arial"/>
                              <a:cs typeface="Arial"/>
                              <a:sym typeface="Arial"/>
                            </a:rPr>
                            <a:t> </a:t>
                          </a:r>
                        </a:p>
                        <a:p>
                          <a:pPr marL="0" lvl="0" indent="0" algn="l" rtl="0">
                            <a:lnSpc>
                              <a:spcPct val="115000"/>
                            </a:lnSpc>
                            <a:spcBef>
                              <a:spcPts val="0"/>
                            </a:spcBef>
                            <a:spcAft>
                              <a:spcPts val="0"/>
                            </a:spcAft>
                            <a:buNone/>
                          </a:pP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sSup>
                                <m:sSupPr>
                                  <m:ctrlPr>
                                    <a:rPr lang="en-GB" sz="2300" b="0" i="1" smtClean="0">
                                      <a:solidFill>
                                        <a:schemeClr val="dk1"/>
                                      </a:solidFill>
                                      <a:latin typeface="Cambria Math" panose="02040503050406030204" pitchFamily="18" charset="0"/>
                                      <a:ea typeface="Nunito Sans"/>
                                      <a:cs typeface="Nunito Sans"/>
                                      <a:sym typeface="Nunito Sans"/>
                                    </a:rPr>
                                  </m:ctrlPr>
                                </m:sSupPr>
                                <m:e>
                                  <m:d>
                                    <m:dPr>
                                      <m:ctrlPr>
                                        <a:rPr lang="en-GB" sz="2300" b="0" i="1" smtClean="0">
                                          <a:solidFill>
                                            <a:schemeClr val="dk1"/>
                                          </a:solidFill>
                                          <a:latin typeface="Cambria Math" panose="02040503050406030204" pitchFamily="18" charset="0"/>
                                          <a:ea typeface="Nunito Sans"/>
                                          <a:cs typeface="Nunito Sans"/>
                                          <a:sym typeface="Nunito Sans"/>
                                        </a:rPr>
                                      </m:ctrlPr>
                                    </m:dPr>
                                    <m:e>
                                      <m:r>
                                        <a:rPr lang="en-GB" sz="2300" b="0" i="1" smtClean="0">
                                          <a:solidFill>
                                            <a:schemeClr val="dk1"/>
                                          </a:solidFill>
                                          <a:latin typeface="Cambria Math" panose="02040503050406030204" pitchFamily="18" charset="0"/>
                                          <a:ea typeface="Nunito Sans"/>
                                          <a:cs typeface="Nunito Sans"/>
                                          <a:sym typeface="Nunito Sans"/>
                                        </a:rPr>
                                        <m:t>6</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73</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8</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102</m:t>
                                      </m:r>
                                    </m:e>
                                  </m:d>
                                </m:e>
                                <m:sup>
                                  <m:r>
                                    <a:rPr lang="en-GB" sz="2300" b="0" i="1" smtClean="0">
                                      <a:solidFill>
                                        <a:schemeClr val="dk1"/>
                                      </a:solidFill>
                                      <a:latin typeface="Cambria Math" panose="02040503050406030204" pitchFamily="18" charset="0"/>
                                      <a:ea typeface="Nunito Sans"/>
                                      <a:cs typeface="Nunito Sans"/>
                                      <a:sym typeface="Nunito Sans"/>
                                    </a:rPr>
                                    <m:t>4</m:t>
                                  </m:r>
                                </m:sup>
                              </m:sSup>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7C41D028-4367-DD88-2F0D-7CC23D3AA4B7}"/>
                  </a:ext>
                </a:extLst>
              </p:cNvPr>
              <p:cNvGraphicFramePr/>
              <p:nvPr>
                <p:extLst>
                  <p:ext uri="{D42A27DB-BD31-4B8C-83A1-F6EECF244321}">
                    <p14:modId xmlns:p14="http://schemas.microsoft.com/office/powerpoint/2010/main" val="1505838904"/>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
        <p:nvSpPr>
          <p:cNvPr id="4" name="Google Shape;255;g254d25a1af5_0_154">
            <a:extLst>
              <a:ext uri="{FF2B5EF4-FFF2-40B4-BE49-F238E27FC236}">
                <a16:creationId xmlns:a16="http://schemas.microsoft.com/office/drawing/2014/main" id="{432080F9-37C6-22B5-60E2-AF3E9290F8A5}"/>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B7B3B1D9-8054-E91D-0B1D-7AF9E2704683}"/>
                  </a:ext>
                </a:extLst>
              </p:cNvPr>
              <p:cNvGraphicFramePr/>
              <p:nvPr>
                <p:extLst>
                  <p:ext uri="{D42A27DB-BD31-4B8C-83A1-F6EECF244321}">
                    <p14:modId xmlns:p14="http://schemas.microsoft.com/office/powerpoint/2010/main" val="2384248638"/>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319107587</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missed the plus sign; square rooted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5</m:t>
                              </m:r>
                              <m:r>
                                <a:rPr lang="en-GB" sz="1400" i="1" dirty="0" smtClean="0">
                                  <a:solidFill>
                                    <a:schemeClr val="dk1"/>
                                  </a:solidFill>
                                  <a:latin typeface="Cambria Math" panose="02040503050406030204" pitchFamily="18" charset="0"/>
                                  <a:ea typeface="Nunito"/>
                                  <a:cs typeface="Nunito"/>
                                  <a:sym typeface="Nunito"/>
                                </a:rPr>
                                <m:t>.</m:t>
                              </m:r>
                              <m:r>
                                <a:rPr lang="en-GB" sz="1400" i="1" dirty="0" smtClean="0">
                                  <a:solidFill>
                                    <a:schemeClr val="dk1"/>
                                  </a:solidFill>
                                  <a:latin typeface="Cambria Math" panose="02040503050406030204" pitchFamily="18" charset="0"/>
                                  <a:ea typeface="Nunito"/>
                                  <a:cs typeface="Nunito"/>
                                  <a:sym typeface="Nunito"/>
                                </a:rPr>
                                <m:t>37826</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5</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191347618</m:t>
                              </m:r>
                            </m:oMath>
                          </a14:m>
                          <a:r>
                            <a:rPr lang="en-GB"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typed a sum of two square roots</a:t>
                          </a:r>
                          <a:endParaRPr lang="en-US"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3</m:t>
                              </m:r>
                              <m:r>
                                <a:rPr lang="en-GB" sz="1600" i="1" dirty="0" smtClean="0">
                                  <a:solidFill>
                                    <a:srgbClr val="00BC89"/>
                                  </a:solidFill>
                                  <a:latin typeface="Cambria Math" panose="02040503050406030204" pitchFamily="18" charset="0"/>
                                  <a:ea typeface="Nunito"/>
                                  <a:cs typeface="Nunito"/>
                                  <a:sym typeface="Nunito"/>
                                </a:rPr>
                                <m:t>.</m:t>
                              </m:r>
                              <m:r>
                                <a:rPr lang="en-GB" sz="1600" i="1" dirty="0" smtClean="0">
                                  <a:solidFill>
                                    <a:srgbClr val="00BC89"/>
                                  </a:solidFill>
                                  <a:latin typeface="Cambria Math" panose="02040503050406030204" pitchFamily="18" charset="0"/>
                                  <a:ea typeface="Nunito"/>
                                  <a:cs typeface="Nunito"/>
                                  <a:sym typeface="Nunito"/>
                                </a:rPr>
                                <m:t>691882988</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388720217</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selected cube root function on calculator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B7B3B1D9-8054-E91D-0B1D-7AF9E2704683}"/>
                  </a:ext>
                </a:extLst>
              </p:cNvPr>
              <p:cNvGraphicFramePr/>
              <p:nvPr>
                <p:extLst>
                  <p:ext uri="{D42A27DB-BD31-4B8C-83A1-F6EECF244321}">
                    <p14:modId xmlns:p14="http://schemas.microsoft.com/office/powerpoint/2010/main" val="2384248638"/>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2.319107587</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missed the plus sign; square rooted </a:t>
                          </a:r>
                          <a14:m xmlns:a14="http://schemas.microsoft.com/office/drawing/2010/main">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5.37826</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5.191347618</m:t>
                              </m:r>
                            </m:oMath>
                          </a14:m>
                          <a:r>
                            <a:rPr lang="en-GB"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typed a sum of two square roots</a:t>
                          </a:r>
                          <a:endParaRPr lang="en-US"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3.691882988</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2.388720217</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selected cube root function on calculator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D8F7D10C-DD30-EAAC-027F-22BFC8ABBA55}"/>
                  </a:ext>
                </a:extLst>
              </p:cNvPr>
              <p:cNvGraphicFramePr/>
              <p:nvPr>
                <p:extLst>
                  <p:ext uri="{D42A27DB-BD31-4B8C-83A1-F6EECF244321}">
                    <p14:modId xmlns:p14="http://schemas.microsoft.com/office/powerpoint/2010/main" val="3322031889"/>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5) Evaluate, giving your full calculator display: </a:t>
                          </a:r>
                        </a:p>
                        <a:p>
                          <a:pPr marL="0" lvl="0" indent="0" algn="l" rtl="0">
                            <a:lnSpc>
                              <a:spcPct val="115000"/>
                            </a:lnSpc>
                            <a:spcBef>
                              <a:spcPts val="0"/>
                            </a:spcBef>
                            <a:spcAft>
                              <a:spcPts val="0"/>
                            </a:spcAft>
                            <a:buNone/>
                          </a:pP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rad>
                                <m:radPr>
                                  <m:degHide m:val="on"/>
                                  <m:ctrlPr>
                                    <a:rPr lang="en-GB" sz="2300" b="0" i="1" smtClean="0">
                                      <a:solidFill>
                                        <a:schemeClr val="dk1"/>
                                      </a:solidFill>
                                      <a:latin typeface="Cambria Math" panose="02040503050406030204" pitchFamily="18" charset="0"/>
                                      <a:ea typeface="Nunito Sans"/>
                                      <a:cs typeface="Nunito Sans"/>
                                      <a:sym typeface="Nunito Sans"/>
                                    </a:rPr>
                                  </m:ctrlPr>
                                </m:radPr>
                                <m:deg/>
                                <m:e>
                                  <m:r>
                                    <a:rPr lang="en-GB" sz="2300" b="0" i="1" smtClean="0">
                                      <a:solidFill>
                                        <a:schemeClr val="dk1"/>
                                      </a:solidFill>
                                      <a:latin typeface="Cambria Math" panose="02040503050406030204" pitchFamily="18" charset="0"/>
                                      <a:ea typeface="Nunito Sans"/>
                                      <a:cs typeface="Nunito Sans"/>
                                      <a:sym typeface="Nunito Sans"/>
                                    </a:rPr>
                                    <m:t>5</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37</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8</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36</m:t>
                                  </m:r>
                                </m:e>
                              </m:rad>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D8F7D10C-DD30-EAAC-027F-22BFC8ABBA55}"/>
                  </a:ext>
                </a:extLst>
              </p:cNvPr>
              <p:cNvGraphicFramePr/>
              <p:nvPr>
                <p:extLst>
                  <p:ext uri="{D42A27DB-BD31-4B8C-83A1-F6EECF244321}">
                    <p14:modId xmlns:p14="http://schemas.microsoft.com/office/powerpoint/2010/main" val="3322031889"/>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
        <p:nvSpPr>
          <p:cNvPr id="4" name="Google Shape;255;g254d25a1af5_0_154">
            <a:extLst>
              <a:ext uri="{FF2B5EF4-FFF2-40B4-BE49-F238E27FC236}">
                <a16:creationId xmlns:a16="http://schemas.microsoft.com/office/drawing/2014/main" id="{465AC6E0-1294-CA6A-6067-4763F44B9358}"/>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8CDF55BE-DEC2-8BF3-6FE7-1ADE3BD43B18}"/>
                  </a:ext>
                </a:extLst>
              </p:cNvPr>
              <p:cNvGraphicFramePr/>
              <p:nvPr>
                <p:extLst>
                  <p:ext uri="{D42A27DB-BD31-4B8C-83A1-F6EECF244321}">
                    <p14:modId xmlns:p14="http://schemas.microsoft.com/office/powerpoint/2010/main" val="2541809560"/>
                  </p:ext>
                </p:extLst>
              </p:nvPr>
            </p:nvGraphicFramePr>
            <p:xfrm>
              <a:off x="952500" y="2190750"/>
              <a:ext cx="7239000" cy="2038648"/>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1</m:t>
                              </m:r>
                              <m:r>
                                <a:rPr lang="en-GB" sz="1600" i="1" dirty="0" smtClean="0">
                                  <a:solidFill>
                                    <a:srgbClr val="00BC89"/>
                                  </a:solidFill>
                                  <a:latin typeface="Cambria Math" panose="02040503050406030204" pitchFamily="18" charset="0"/>
                                  <a:ea typeface="Nunito"/>
                                  <a:cs typeface="Nunito"/>
                                  <a:sym typeface="Nunito"/>
                                </a:rPr>
                                <m:t>.</m:t>
                              </m:r>
                              <m:r>
                                <a:rPr lang="en-GB" sz="1600" i="1" dirty="0" smtClean="0">
                                  <a:solidFill>
                                    <a:srgbClr val="00BC89"/>
                                  </a:solidFill>
                                  <a:latin typeface="Cambria Math" panose="02040503050406030204" pitchFamily="18" charset="0"/>
                                  <a:ea typeface="Nunito"/>
                                  <a:cs typeface="Nunito"/>
                                  <a:sym typeface="Nunito"/>
                                </a:rPr>
                                <m:t>65</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20</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typed the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2</m:t>
                              </m:r>
                            </m:oMath>
                          </a14:m>
                          <a:r>
                            <a:rPr lang="en-GB" sz="1400" dirty="0">
                              <a:solidFill>
                                <a:schemeClr val="dk1"/>
                              </a:solidFill>
                              <a:latin typeface="Nunito"/>
                              <a:ea typeface="Nunito"/>
                              <a:cs typeface="Nunito"/>
                              <a:sym typeface="Nunito"/>
                            </a:rPr>
                            <a:t> into the numerator of the first fraction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i="1" dirty="0" smtClean="0">
                                  <a:solidFill>
                                    <a:schemeClr val="dk1"/>
                                  </a:solidFill>
                                  <a:latin typeface="Cambria Math" panose="02040503050406030204" pitchFamily="18" charset="0"/>
                                  <a:ea typeface="Nunito Sans"/>
                                  <a:cs typeface="Nunito Sans"/>
                                  <a:sym typeface="Nunito Sans"/>
                                </a:rPr>
                                <m:t>1</m:t>
                              </m:r>
                              <m:r>
                                <a:rPr lang="en-US" sz="1600" i="1" dirty="0" smtClean="0">
                                  <a:solidFill>
                                    <a:schemeClr val="dk1"/>
                                  </a:solidFill>
                                  <a:latin typeface="Cambria Math" panose="02040503050406030204" pitchFamily="18" charset="0"/>
                                  <a:ea typeface="Nunito Sans"/>
                                  <a:cs typeface="Nunito Sans"/>
                                  <a:sym typeface="Nunito Sans"/>
                                </a:rPr>
                                <m:t>.</m:t>
                              </m:r>
                              <m:r>
                                <a:rPr lang="en-US" sz="1600" i="1" dirty="0" smtClean="0">
                                  <a:solidFill>
                                    <a:schemeClr val="dk1"/>
                                  </a:solidFill>
                                  <a:latin typeface="Cambria Math" panose="02040503050406030204" pitchFamily="18" charset="0"/>
                                  <a:ea typeface="Nunito Sans"/>
                                  <a:cs typeface="Nunito Sans"/>
                                  <a:sym typeface="Nunito Sans"/>
                                </a:rPr>
                                <m:t>78</m:t>
                              </m:r>
                            </m:oMath>
                          </a14:m>
                          <a:r>
                            <a:rPr lang="en-US" sz="1600"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typed the second fraction as a mixed number </a:t>
                          </a:r>
                          <a14:m>
                            <m:oMath xmlns:m="http://schemas.openxmlformats.org/officeDocument/2006/math">
                              <m:r>
                                <a:rPr lang="en-US" sz="1400" b="0" i="1" smtClean="0">
                                  <a:solidFill>
                                    <a:schemeClr val="dk1"/>
                                  </a:solidFill>
                                  <a:latin typeface="Cambria Math" panose="02040503050406030204" pitchFamily="18" charset="0"/>
                                  <a:ea typeface="Nunito Sans"/>
                                  <a:cs typeface="Nunito Sans"/>
                                  <a:sym typeface="Nunito Sans"/>
                                </a:rPr>
                                <m:t>1</m:t>
                              </m:r>
                              <m:f>
                                <m:fPr>
                                  <m:ctrlPr>
                                    <a:rPr lang="en-GB" sz="1400" b="0" i="1" smtClean="0">
                                      <a:solidFill>
                                        <a:schemeClr val="dk1"/>
                                      </a:solidFill>
                                      <a:latin typeface="Cambria Math" panose="02040503050406030204" pitchFamily="18" charset="0"/>
                                      <a:ea typeface="Nunito Sans"/>
                                      <a:cs typeface="Nunito Sans"/>
                                      <a:sym typeface="Nunito Sans"/>
                                    </a:rPr>
                                  </m:ctrlPr>
                                </m:fPr>
                                <m:num>
                                  <m:r>
                                    <a:rPr lang="en-GB" sz="1400" b="0" i="1" smtClean="0">
                                      <a:solidFill>
                                        <a:schemeClr val="dk1"/>
                                      </a:solidFill>
                                      <a:latin typeface="Cambria Math" panose="02040503050406030204" pitchFamily="18" charset="0"/>
                                      <a:ea typeface="Nunito Sans"/>
                                      <a:cs typeface="Nunito Sans"/>
                                      <a:sym typeface="Nunito Sans"/>
                                    </a:rPr>
                                    <m:t>4</m:t>
                                  </m:r>
                                </m:num>
                                <m:den>
                                  <m:r>
                                    <a:rPr lang="en-GB" sz="1400" b="0" i="1" smtClean="0">
                                      <a:solidFill>
                                        <a:schemeClr val="dk1"/>
                                      </a:solidFill>
                                      <a:latin typeface="Cambria Math" panose="02040503050406030204" pitchFamily="18" charset="0"/>
                                      <a:ea typeface="Nunito Sans"/>
                                      <a:cs typeface="Nunito Sans"/>
                                      <a:sym typeface="Nunito Sans"/>
                                    </a:rPr>
                                    <m:t>9</m:t>
                                  </m:r>
                                </m:den>
                              </m:f>
                            </m:oMath>
                          </a14:m>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02</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typed subtract instead of divide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8CDF55BE-DEC2-8BF3-6FE7-1ADE3BD43B18}"/>
                  </a:ext>
                </a:extLst>
              </p:cNvPr>
              <p:cNvGraphicFramePr/>
              <p:nvPr>
                <p:extLst>
                  <p:ext uri="{D42A27DB-BD31-4B8C-83A1-F6EECF244321}">
                    <p14:modId xmlns:p14="http://schemas.microsoft.com/office/powerpoint/2010/main" val="2541809560"/>
                  </p:ext>
                </p:extLst>
              </p:nvPr>
            </p:nvGraphicFramePr>
            <p:xfrm>
              <a:off x="952500" y="2190750"/>
              <a:ext cx="7239000" cy="2038648"/>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1.65</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2.20 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typed the </a:t>
                          </a:r>
                          <a14:m xmlns:a14="http://schemas.microsoft.com/office/drawing/2010/main">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2</m:t>
                              </m:r>
                            </m:oMath>
                          </a14:m>
                          <a:r>
                            <a:rPr lang="en-GB" sz="1400" dirty="0">
                              <a:solidFill>
                                <a:schemeClr val="dk1"/>
                              </a:solidFill>
                              <a:latin typeface="Nunito"/>
                              <a:ea typeface="Nunito"/>
                              <a:cs typeface="Nunito"/>
                              <a:sym typeface="Nunito"/>
                            </a:rPr>
                            <a:t> into the numerator of the first fraction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xmlns:a14="http://schemas.microsoft.com/office/drawing/2010/main">
                            <m:oMath xmlns:m="http://schemas.openxmlformats.org/officeDocument/2006/math">
                              <m:r>
                                <a:rPr lang="en-US" sz="1600" i="1" dirty="0" smtClean="0">
                                  <a:solidFill>
                                    <a:schemeClr val="dk1"/>
                                  </a:solidFill>
                                  <a:latin typeface="Cambria Math" panose="02040503050406030204" pitchFamily="18" charset="0"/>
                                  <a:ea typeface="Nunito Sans"/>
                                  <a:cs typeface="Nunito Sans"/>
                                  <a:sym typeface="Nunito Sans"/>
                                </a:rPr>
                                <m:t>1.78</m:t>
                              </m:r>
                            </m:oMath>
                          </a14:m>
                          <a:r>
                            <a:rPr lang="en-US" sz="1600"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typed the second fraction as a mixed number </a:t>
                          </a:r>
                          <a14:m xmlns:a14="http://schemas.microsoft.com/office/drawing/2010/main">
                            <m:oMath xmlns:m="http://schemas.openxmlformats.org/officeDocument/2006/math">
                              <m:r>
                                <a:rPr lang="en-US" sz="1400" b="0" i="1" smtClean="0">
                                  <a:solidFill>
                                    <a:schemeClr val="dk1"/>
                                  </a:solidFill>
                                  <a:latin typeface="Cambria Math" panose="02040503050406030204" pitchFamily="18" charset="0"/>
                                  <a:ea typeface="Nunito Sans"/>
                                  <a:cs typeface="Nunito Sans"/>
                                  <a:sym typeface="Nunito Sans"/>
                                </a:rPr>
                                <m:t>1</m:t>
                              </m:r>
                              <m:f>
                                <m:fPr>
                                  <m:ctrlPr>
                                    <a:rPr lang="en-GB" sz="1400" b="0" i="1" smtClean="0">
                                      <a:solidFill>
                                        <a:schemeClr val="dk1"/>
                                      </a:solidFill>
                                      <a:latin typeface="Cambria Math" panose="02040503050406030204" pitchFamily="18" charset="0"/>
                                      <a:ea typeface="Nunito Sans"/>
                                      <a:cs typeface="Nunito Sans"/>
                                      <a:sym typeface="Nunito Sans"/>
                                    </a:rPr>
                                  </m:ctrlPr>
                                </m:fPr>
                                <m:num>
                                  <m:r>
                                    <a:rPr lang="en-GB" sz="1400" b="0" i="1" smtClean="0">
                                      <a:solidFill>
                                        <a:schemeClr val="dk1"/>
                                      </a:solidFill>
                                      <a:latin typeface="Cambria Math" panose="02040503050406030204" pitchFamily="18" charset="0"/>
                                      <a:ea typeface="Nunito Sans"/>
                                      <a:cs typeface="Nunito Sans"/>
                                      <a:sym typeface="Nunito Sans"/>
                                    </a:rPr>
                                    <m:t>4</m:t>
                                  </m:r>
                                </m:num>
                                <m:den>
                                  <m:r>
                                    <a:rPr lang="en-GB" sz="1400" b="0" i="1" smtClean="0">
                                      <a:solidFill>
                                        <a:schemeClr val="dk1"/>
                                      </a:solidFill>
                                      <a:latin typeface="Cambria Math" panose="02040503050406030204" pitchFamily="18" charset="0"/>
                                      <a:ea typeface="Nunito Sans"/>
                                      <a:cs typeface="Nunito Sans"/>
                                      <a:sym typeface="Nunito Sans"/>
                                    </a:rPr>
                                    <m:t>9</m:t>
                                  </m:r>
                                </m:den>
                              </m:f>
                            </m:oMath>
                          </a14:m>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1.02</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typed subtract instead of divide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FE9F18B5-FE0A-49F1-F17F-24E55CD5AFDE}"/>
                  </a:ext>
                </a:extLst>
              </p:cNvPr>
              <p:cNvGraphicFramePr/>
              <p:nvPr>
                <p:extLst>
                  <p:ext uri="{D42A27DB-BD31-4B8C-83A1-F6EECF244321}">
                    <p14:modId xmlns:p14="http://schemas.microsoft.com/office/powerpoint/2010/main" val="3831641311"/>
                  </p:ext>
                </p:extLst>
              </p:nvPr>
            </p:nvGraphicFramePr>
            <p:xfrm>
              <a:off x="108044" y="862525"/>
              <a:ext cx="8882075" cy="1127262"/>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6) Evaluate, </a:t>
                          </a:r>
                          <a:r>
                            <a:rPr lang="en-US" sz="1600" b="0" dirty="0">
                              <a:solidFill>
                                <a:schemeClr val="dk1"/>
                              </a:solidFill>
                              <a:latin typeface="Nunito"/>
                              <a:ea typeface="Nunito"/>
                              <a:cs typeface="Nunito"/>
                              <a:sym typeface="Nunito"/>
                            </a:rPr>
                            <a:t>giving your answer to two decimal places:</a:t>
                          </a:r>
                          <a:endParaRPr lang="en-US"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ea typeface="Nunito Sans"/>
                                  <a:cs typeface="Nunito Sans"/>
                                  <a:sym typeface="Nunito Sans"/>
                                </a:rPr>
                                <m:t>2</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4</m:t>
                                  </m:r>
                                </m:num>
                                <m:den>
                                  <m:r>
                                    <a:rPr lang="en-GB" sz="2300" b="0" i="1" smtClean="0">
                                      <a:solidFill>
                                        <a:schemeClr val="dk1"/>
                                      </a:solidFill>
                                      <a:latin typeface="Cambria Math" panose="02040503050406030204" pitchFamily="18" charset="0"/>
                                      <a:ea typeface="Nunito Sans"/>
                                      <a:cs typeface="Nunito Sans"/>
                                      <a:sym typeface="Nunito Sans"/>
                                    </a:rPr>
                                    <m:t>7</m:t>
                                  </m:r>
                                </m:den>
                              </m:f>
                              <m:r>
                                <a:rPr lang="en-GB" sz="2300" b="0" i="1" smtClean="0">
                                  <a:solidFill>
                                    <a:schemeClr val="dk1"/>
                                  </a:solidFill>
                                  <a:latin typeface="Cambria Math" panose="02040503050406030204" pitchFamily="18" charset="0"/>
                                  <a:ea typeface="Nunito Sans"/>
                                  <a:cs typeface="Nunito Sans"/>
                                  <a:sym typeface="Nunito Sans"/>
                                </a:rPr>
                                <m:t>÷</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14</m:t>
                                  </m:r>
                                </m:num>
                                <m:den>
                                  <m:r>
                                    <a:rPr lang="en-GB" sz="2300" b="0" i="1" smtClean="0">
                                      <a:solidFill>
                                        <a:schemeClr val="dk1"/>
                                      </a:solidFill>
                                      <a:latin typeface="Cambria Math" panose="02040503050406030204" pitchFamily="18" charset="0"/>
                                      <a:ea typeface="Nunito Sans"/>
                                      <a:cs typeface="Nunito Sans"/>
                                      <a:sym typeface="Nunito Sans"/>
                                    </a:rPr>
                                    <m:t>9</m:t>
                                  </m:r>
                                </m:den>
                              </m:f>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FE9F18B5-FE0A-49F1-F17F-24E55CD5AFDE}"/>
                  </a:ext>
                </a:extLst>
              </p:cNvPr>
              <p:cNvGraphicFramePr/>
              <p:nvPr>
                <p:extLst>
                  <p:ext uri="{D42A27DB-BD31-4B8C-83A1-F6EECF244321}">
                    <p14:modId xmlns:p14="http://schemas.microsoft.com/office/powerpoint/2010/main" val="3831641311"/>
                  </p:ext>
                </p:extLst>
              </p:nvPr>
            </p:nvGraphicFramePr>
            <p:xfrm>
              <a:off x="108044" y="862525"/>
              <a:ext cx="8882075" cy="1127262"/>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127262">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38" r="-137" b="-1075"/>
                          </a:stretch>
                        </a:blipFill>
                      </a:tcPr>
                    </a:tc>
                    <a:extLst>
                      <a:ext uri="{0D108BD9-81ED-4DB2-BD59-A6C34878D82A}">
                        <a16:rowId xmlns:a16="http://schemas.microsoft.com/office/drawing/2014/main" val="10000"/>
                      </a:ext>
                    </a:extLst>
                  </a:tr>
                </a:tbl>
              </a:graphicData>
            </a:graphic>
          </p:graphicFrame>
        </mc:Fallback>
      </mc:AlternateContent>
      <p:sp>
        <p:nvSpPr>
          <p:cNvPr id="4" name="Google Shape;255;g254d25a1af5_0_154">
            <a:extLst>
              <a:ext uri="{FF2B5EF4-FFF2-40B4-BE49-F238E27FC236}">
                <a16:creationId xmlns:a16="http://schemas.microsoft.com/office/drawing/2014/main" id="{FA6E1AE1-FDEC-4663-0486-CA41A3447EF0}"/>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508DFFF1-78BC-D4ED-82BC-71A43F17E4AC}"/>
                  </a:ext>
                </a:extLst>
              </p:cNvPr>
              <p:cNvGraphicFramePr/>
              <p:nvPr>
                <p:extLst>
                  <p:ext uri="{D42A27DB-BD31-4B8C-83A1-F6EECF244321}">
                    <p14:modId xmlns:p14="http://schemas.microsoft.com/office/powerpoint/2010/main" val="2503416315"/>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51</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forgot to square root the denominator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7</m:t>
                              </m:r>
                              <m:r>
                                <a:rPr lang="en-GB" sz="1600" i="1" dirty="0" smtClean="0">
                                  <a:solidFill>
                                    <a:srgbClr val="00BC89"/>
                                  </a:solidFill>
                                  <a:latin typeface="Cambria Math" panose="02040503050406030204" pitchFamily="18" charset="0"/>
                                  <a:ea typeface="Nunito Sans"/>
                                  <a:cs typeface="Nunito Sans"/>
                                  <a:sym typeface="Nunito Sans"/>
                                </a:rPr>
                                <m:t>.</m:t>
                              </m:r>
                              <m:r>
                                <a:rPr lang="en-GB" sz="1600" i="1" dirty="0" smtClean="0">
                                  <a:solidFill>
                                    <a:srgbClr val="00BC89"/>
                                  </a:solidFill>
                                  <a:latin typeface="Cambria Math" panose="02040503050406030204" pitchFamily="18" charset="0"/>
                                  <a:ea typeface="Nunito Sans"/>
                                  <a:cs typeface="Nunito Sans"/>
                                  <a:sym typeface="Nunito Sans"/>
                                </a:rPr>
                                <m:t>94</m:t>
                              </m:r>
                              <m:r>
                                <a:rPr lang="en-GB" sz="1600" i="1" dirty="0" smtClean="0">
                                  <a:solidFill>
                                    <a:srgbClr val="00BC89"/>
                                  </a:solidFill>
                                  <a:latin typeface="Cambria Math" panose="02040503050406030204" pitchFamily="18" charset="0"/>
                                  <a:ea typeface="Nunito Sans"/>
                                  <a:cs typeface="Nunito Sans"/>
                                  <a:sym typeface="Nunito Sans"/>
                                </a:rPr>
                                <m:t> </m:t>
                              </m:r>
                            </m:oMath>
                          </a14:m>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58</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square rooted the entire fraction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3</m:t>
                              </m:r>
                              <m:r>
                                <a:rPr lang="en-GB" sz="1600" i="1" dirty="0" smtClean="0">
                                  <a:solidFill>
                                    <a:srgbClr val="1C1C1C"/>
                                  </a:solidFill>
                                  <a:latin typeface="Cambria Math" panose="02040503050406030204" pitchFamily="18" charset="0"/>
                                  <a:ea typeface="Nunito Sans"/>
                                  <a:cs typeface="Nunito Sans"/>
                                  <a:sym typeface="Nunito Sans"/>
                                </a:rPr>
                                <m:t>.</m:t>
                              </m:r>
                              <m:r>
                                <a:rPr lang="en-GB" sz="1600" i="1" dirty="0" smtClean="0">
                                  <a:solidFill>
                                    <a:srgbClr val="1C1C1C"/>
                                  </a:solidFill>
                                  <a:latin typeface="Cambria Math" panose="02040503050406030204" pitchFamily="18" charset="0"/>
                                  <a:ea typeface="Nunito Sans"/>
                                  <a:cs typeface="Nunito Sans"/>
                                  <a:sym typeface="Nunito Sans"/>
                                </a:rPr>
                                <m:t>17</m:t>
                              </m:r>
                              <m:r>
                                <a:rPr lang="en-GB" sz="1600" i="1" dirty="0" smtClean="0">
                                  <a:solidFill>
                                    <a:srgbClr val="1C1C1C"/>
                                  </a:solidFill>
                                  <a:latin typeface="Cambria Math" panose="02040503050406030204" pitchFamily="18" charset="0"/>
                                  <a:ea typeface="Nunito Sans"/>
                                  <a:cs typeface="Nunito Sans"/>
                                  <a:sym typeface="Nunito Sans"/>
                                </a:rPr>
                                <m:t> </m:t>
                              </m:r>
                            </m:oMath>
                          </a14:m>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typed a plus sign instead of multiplication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508DFFF1-78BC-D4ED-82BC-71A43F17E4AC}"/>
                  </a:ext>
                </a:extLst>
              </p:cNvPr>
              <p:cNvGraphicFramePr/>
              <p:nvPr>
                <p:extLst>
                  <p:ext uri="{D42A27DB-BD31-4B8C-83A1-F6EECF244321}">
                    <p14:modId xmlns:p14="http://schemas.microsoft.com/office/powerpoint/2010/main" val="2503416315"/>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2.51 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forgot to square root the denominator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7.94 </m:t>
                              </m:r>
                            </m:oMath>
                          </a14:m>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1.58 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square rooted the entire fraction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3.17 </m:t>
                              </m:r>
                            </m:oMath>
                          </a14:m>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typed a plus sign instead of multiplication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564AA5E4-BD8D-E8D3-5676-0CEB1BD2D3D8}"/>
                  </a:ext>
                </a:extLst>
              </p:cNvPr>
              <p:cNvGraphicFramePr/>
              <p:nvPr>
                <p:extLst>
                  <p:ext uri="{D42A27DB-BD31-4B8C-83A1-F6EECF244321}">
                    <p14:modId xmlns:p14="http://schemas.microsoft.com/office/powerpoint/2010/main" val="4151239249"/>
                  </p:ext>
                </p:extLst>
              </p:nvPr>
            </p:nvGraphicFramePr>
            <p:xfrm>
              <a:off x="108044" y="862525"/>
              <a:ext cx="8882075" cy="1157488"/>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7) Evaluate, </a:t>
                          </a:r>
                          <a:r>
                            <a:rPr lang="en-US" sz="1600" b="0" dirty="0">
                              <a:solidFill>
                                <a:schemeClr val="dk1"/>
                              </a:solidFill>
                              <a:latin typeface="Nunito"/>
                              <a:ea typeface="Nunito"/>
                              <a:cs typeface="Nunito"/>
                              <a:sym typeface="Nunito"/>
                            </a:rPr>
                            <a:t>giving your answer rounded to two decimal places:</a:t>
                          </a:r>
                          <a:endParaRPr lang="en-US"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f>
                                <m:fPr>
                                  <m:ctrlPr>
                                    <a:rPr lang="en-GB" sz="2300" b="0" i="1" smtClean="0">
                                      <a:solidFill>
                                        <a:schemeClr val="dk1"/>
                                      </a:solidFill>
                                      <a:latin typeface="Cambria Math" panose="02040503050406030204" pitchFamily="18" charset="0"/>
                                      <a:sym typeface="Nunito Sans"/>
                                    </a:rPr>
                                  </m:ctrlPr>
                                </m:fPr>
                                <m:num>
                                  <m:r>
                                    <a:rPr lang="en-GB" sz="2300" b="0" i="1" smtClean="0">
                                      <a:solidFill>
                                        <a:schemeClr val="dk1"/>
                                      </a:solidFill>
                                      <a:latin typeface="Cambria Math" panose="02040503050406030204" pitchFamily="18" charset="0"/>
                                      <a:sym typeface="Nunito Sans"/>
                                    </a:rPr>
                                    <m:t>4</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83</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5</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2</m:t>
                                  </m:r>
                                </m:num>
                                <m:den>
                                  <m:rad>
                                    <m:radPr>
                                      <m:degHide m:val="on"/>
                                      <m:ctrlPr>
                                        <a:rPr lang="en-GB" sz="2300" b="0" i="1" smtClean="0">
                                          <a:solidFill>
                                            <a:schemeClr val="dk1"/>
                                          </a:solidFill>
                                          <a:latin typeface="Cambria Math" panose="02040503050406030204" pitchFamily="18" charset="0"/>
                                          <a:sym typeface="Nunito Sans"/>
                                        </a:rPr>
                                      </m:ctrlPr>
                                    </m:radPr>
                                    <m:deg/>
                                    <m:e>
                                      <m:r>
                                        <a:rPr lang="en-GB" sz="2300" b="0" i="1" smtClean="0">
                                          <a:solidFill>
                                            <a:schemeClr val="dk1"/>
                                          </a:solidFill>
                                          <a:latin typeface="Cambria Math" panose="02040503050406030204" pitchFamily="18" charset="0"/>
                                          <a:sym typeface="Nunito Sans"/>
                                        </a:rPr>
                                        <m:t>10</m:t>
                                      </m:r>
                                    </m:e>
                                  </m:rad>
                                </m:den>
                              </m:f>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564AA5E4-BD8D-E8D3-5676-0CEB1BD2D3D8}"/>
                  </a:ext>
                </a:extLst>
              </p:cNvPr>
              <p:cNvGraphicFramePr/>
              <p:nvPr>
                <p:extLst>
                  <p:ext uri="{D42A27DB-BD31-4B8C-83A1-F6EECF244321}">
                    <p14:modId xmlns:p14="http://schemas.microsoft.com/office/powerpoint/2010/main" val="4151239249"/>
                  </p:ext>
                </p:extLst>
              </p:nvPr>
            </p:nvGraphicFramePr>
            <p:xfrm>
              <a:off x="108044" y="862525"/>
              <a:ext cx="8882075" cy="1157488"/>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15748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24" r="-137" b="-1047"/>
                          </a:stretch>
                        </a:blipFill>
                      </a:tcPr>
                    </a:tc>
                    <a:extLst>
                      <a:ext uri="{0D108BD9-81ED-4DB2-BD59-A6C34878D82A}">
                        <a16:rowId xmlns:a16="http://schemas.microsoft.com/office/drawing/2014/main" val="10000"/>
                      </a:ext>
                    </a:extLst>
                  </a:tr>
                </a:tbl>
              </a:graphicData>
            </a:graphic>
          </p:graphicFrame>
        </mc:Fallback>
      </mc:AlternateContent>
      <p:sp>
        <p:nvSpPr>
          <p:cNvPr id="4" name="Google Shape;255;g254d25a1af5_0_154">
            <a:extLst>
              <a:ext uri="{FF2B5EF4-FFF2-40B4-BE49-F238E27FC236}">
                <a16:creationId xmlns:a16="http://schemas.microsoft.com/office/drawing/2014/main" id="{01DE77E9-2CE3-EAA5-8291-5730BAEF5A07}"/>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D1A98160-D53C-7174-0063-AF7D3BBA0FBF}"/>
                  </a:ext>
                </a:extLst>
              </p:cNvPr>
              <p:cNvGraphicFramePr/>
              <p:nvPr>
                <p:extLst>
                  <p:ext uri="{D42A27DB-BD31-4B8C-83A1-F6EECF244321}">
                    <p14:modId xmlns:p14="http://schemas.microsoft.com/office/powerpoint/2010/main" val="2184957352"/>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20</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61552813</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square rooted instead of taking fifth root</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85</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typed a division calculation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103</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0776406</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multiplied the square root by five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3</m:t>
                              </m:r>
                              <m:r>
                                <a:rPr lang="en-GB" sz="1600" i="1" dirty="0" smtClean="0">
                                  <a:solidFill>
                                    <a:srgbClr val="00BC89"/>
                                  </a:solidFill>
                                  <a:latin typeface="Cambria Math" panose="02040503050406030204" pitchFamily="18" charset="0"/>
                                  <a:ea typeface="Nunito"/>
                                  <a:cs typeface="Nunito"/>
                                  <a:sym typeface="Nunito"/>
                                </a:rPr>
                                <m:t>.</m:t>
                              </m:r>
                              <m:r>
                                <a:rPr lang="en-GB" sz="1600" i="1" dirty="0" smtClean="0">
                                  <a:solidFill>
                                    <a:srgbClr val="00BC89"/>
                                  </a:solidFill>
                                  <a:latin typeface="Cambria Math" panose="02040503050406030204" pitchFamily="18" charset="0"/>
                                  <a:ea typeface="Nunito"/>
                                  <a:cs typeface="Nunito"/>
                                  <a:sym typeface="Nunito"/>
                                </a:rPr>
                                <m:t>354886145</m:t>
                              </m:r>
                              <m:r>
                                <a:rPr lang="en-GB" sz="1600" i="1" dirty="0" smtClean="0">
                                  <a:solidFill>
                                    <a:srgbClr val="00BC89"/>
                                  </a:solidFill>
                                  <a:latin typeface="Cambria Math" panose="02040503050406030204" pitchFamily="18" charset="0"/>
                                  <a:ea typeface="Nunito"/>
                                  <a:cs typeface="Nunito"/>
                                  <a:sym typeface="Nunito"/>
                                </a:rPr>
                                <m:t> </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D1A98160-D53C-7174-0063-AF7D3BBA0FBF}"/>
                  </a:ext>
                </a:extLst>
              </p:cNvPr>
              <p:cNvGraphicFramePr/>
              <p:nvPr>
                <p:extLst>
                  <p:ext uri="{D42A27DB-BD31-4B8C-83A1-F6EECF244321}">
                    <p14:modId xmlns:p14="http://schemas.microsoft.com/office/powerpoint/2010/main" val="2184957352"/>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20.61552813 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square rooted instead of taking fifth root</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85</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typed a division calculation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103.0776406 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multiplied the square root by five</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3.354886145 </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34D57C14-98C4-F4E5-7CA8-C682D86F4CE7}"/>
                  </a:ext>
                </a:extLst>
              </p:cNvPr>
              <p:cNvGraphicFramePr/>
              <p:nvPr>
                <p:extLst>
                  <p:ext uri="{D42A27DB-BD31-4B8C-83A1-F6EECF244321}">
                    <p14:modId xmlns:p14="http://schemas.microsoft.com/office/powerpoint/2010/main" val="1596167404"/>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8) </a:t>
                          </a:r>
                          <a:r>
                            <a:rPr lang="en-GB" sz="1600" b="0" dirty="0">
                              <a:solidFill>
                                <a:schemeClr val="dk1"/>
                              </a:solidFill>
                              <a:latin typeface="Nunito"/>
                              <a:ea typeface="Nunito"/>
                              <a:cs typeface="Nunito"/>
                              <a:sym typeface="Nunito"/>
                            </a:rPr>
                            <a:t>Evaluate, giving your full calculator display:</a:t>
                          </a:r>
                          <a:r>
                            <a:rPr lang="en-GB" sz="1600" b="0" dirty="0">
                              <a:solidFill>
                                <a:schemeClr val="dk1"/>
                              </a:solidFill>
                              <a:latin typeface="Arial"/>
                              <a:ea typeface="Arial"/>
                              <a:cs typeface="Arial"/>
                              <a:sym typeface="Arial"/>
                            </a:rPr>
                            <a:t> </a:t>
                          </a: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rad>
                                <m:radPr>
                                  <m:ctrlPr>
                                    <a:rPr lang="en-US" sz="2300" b="0" i="1" smtClean="0">
                                      <a:solidFill>
                                        <a:schemeClr val="dk1"/>
                                      </a:solidFill>
                                      <a:latin typeface="Cambria Math" panose="02040503050406030204" pitchFamily="18" charset="0"/>
                                      <a:sym typeface="Nunito Sans"/>
                                    </a:rPr>
                                  </m:ctrlPr>
                                </m:radPr>
                                <m:deg>
                                  <m:r>
                                    <m:rPr>
                                      <m:brk m:alnAt="7"/>
                                    </m:rPr>
                                    <a:rPr lang="en-GB" sz="2300" b="0" i="1" smtClean="0">
                                      <a:solidFill>
                                        <a:schemeClr val="dk1"/>
                                      </a:solidFill>
                                      <a:latin typeface="Cambria Math" panose="02040503050406030204" pitchFamily="18" charset="0"/>
                                      <a:sym typeface="Nunito Sans"/>
                                    </a:rPr>
                                    <m:t>5</m:t>
                                  </m:r>
                                </m:deg>
                                <m:e>
                                  <m:r>
                                    <a:rPr lang="en-GB" sz="2300" b="0" i="1" smtClean="0">
                                      <a:solidFill>
                                        <a:schemeClr val="dk1"/>
                                      </a:solidFill>
                                      <a:latin typeface="Cambria Math" panose="02040503050406030204" pitchFamily="18" charset="0"/>
                                      <a:sym typeface="Nunito Sans"/>
                                    </a:rPr>
                                    <m:t>425</m:t>
                                  </m:r>
                                </m:e>
                              </m:rad>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34D57C14-98C4-F4E5-7CA8-C682D86F4CE7}"/>
                  </a:ext>
                </a:extLst>
              </p:cNvPr>
              <p:cNvGraphicFramePr/>
              <p:nvPr>
                <p:extLst>
                  <p:ext uri="{D42A27DB-BD31-4B8C-83A1-F6EECF244321}">
                    <p14:modId xmlns:p14="http://schemas.microsoft.com/office/powerpoint/2010/main" val="1596167404"/>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
        <p:nvSpPr>
          <p:cNvPr id="4" name="Google Shape;255;g254d25a1af5_0_154">
            <a:extLst>
              <a:ext uri="{FF2B5EF4-FFF2-40B4-BE49-F238E27FC236}">
                <a16:creationId xmlns:a16="http://schemas.microsoft.com/office/drawing/2014/main" id="{2ED8BB9E-A0C2-3EC8-2453-9E386ED63122}"/>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71907F87-9884-76A5-3291-1A433147B26C}"/>
                  </a:ext>
                </a:extLst>
              </p:cNvPr>
              <p:cNvGraphicFramePr/>
              <p:nvPr>
                <p:extLst>
                  <p:ext uri="{D42A27DB-BD31-4B8C-83A1-F6EECF244321}">
                    <p14:modId xmlns:p14="http://schemas.microsoft.com/office/powerpoint/2010/main" val="3440474201"/>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i="1" dirty="0" smtClean="0">
                                  <a:solidFill>
                                    <a:schemeClr val="dk1"/>
                                  </a:solidFill>
                                  <a:latin typeface="Cambria Math" panose="02040503050406030204" pitchFamily="18" charset="0"/>
                                  <a:ea typeface="Nunito"/>
                                  <a:cs typeface="Nunito"/>
                                  <a:sym typeface="Nunito"/>
                                </a:rPr>
                                <m:t>367</m:t>
                              </m:r>
                              <m:r>
                                <a:rPr lang="en-US" sz="1600" i="1" dirty="0" smtClean="0">
                                  <a:solidFill>
                                    <a:schemeClr val="dk1"/>
                                  </a:solidFill>
                                  <a:latin typeface="Cambria Math" panose="02040503050406030204" pitchFamily="18" charset="0"/>
                                  <a:ea typeface="Nunito"/>
                                  <a:cs typeface="Nunito"/>
                                  <a:sym typeface="Nunito"/>
                                </a:rPr>
                                <m:t>.</m:t>
                              </m:r>
                              <m:r>
                                <a:rPr lang="en-US" sz="1600" i="1" dirty="0" smtClean="0">
                                  <a:solidFill>
                                    <a:schemeClr val="dk1"/>
                                  </a:solidFill>
                                  <a:latin typeface="Cambria Math" panose="02040503050406030204" pitchFamily="18" charset="0"/>
                                  <a:ea typeface="Nunito"/>
                                  <a:cs typeface="Nunito"/>
                                  <a:sym typeface="Nunito"/>
                                </a:rPr>
                                <m:t>2</m:t>
                              </m:r>
                              <m:r>
                                <a:rPr lang="en-US" sz="1600" i="1" dirty="0" smtClean="0">
                                  <a:solidFill>
                                    <a:schemeClr val="dk1"/>
                                  </a:solidFill>
                                  <a:latin typeface="Cambria Math" panose="02040503050406030204" pitchFamily="18" charset="0"/>
                                  <a:ea typeface="Nunito"/>
                                  <a:cs typeface="Nunito"/>
                                  <a:sym typeface="Nunito"/>
                                </a:rPr>
                                <m:t> </m:t>
                              </m:r>
                            </m:oMath>
                          </a14:m>
                          <a:endParaRPr lang="en-US"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found product of </a:t>
                          </a:r>
                          <a14:m>
                            <m:oMath xmlns:m="http://schemas.openxmlformats.org/officeDocument/2006/math">
                              <m:r>
                                <a:rPr lang="en-US" sz="1400" b="0" i="1" dirty="0" smtClean="0">
                                  <a:solidFill>
                                    <a:schemeClr val="dk1"/>
                                  </a:solidFill>
                                  <a:latin typeface="Cambria Math" panose="02040503050406030204" pitchFamily="18" charset="0"/>
                                  <a:ea typeface="Nunito"/>
                                  <a:cs typeface="Nunito"/>
                                  <a:sym typeface="Nunito"/>
                                </a:rPr>
                                <m:t>𝜋</m:t>
                              </m:r>
                            </m:oMath>
                          </a14:m>
                          <a:r>
                            <a:rPr lang="en-US" sz="1400" dirty="0">
                              <a:solidFill>
                                <a:schemeClr val="dk1"/>
                              </a:solidFill>
                              <a:latin typeface="Nunito"/>
                              <a:ea typeface="Nunito"/>
                              <a:cs typeface="Nunito"/>
                              <a:sym typeface="Nunito"/>
                            </a:rPr>
                            <a:t> and </a:t>
                          </a:r>
                          <a14:m>
                            <m:oMath xmlns:m="http://schemas.openxmlformats.org/officeDocument/2006/math">
                              <m:r>
                                <a:rPr lang="en-US" sz="1400" i="1" dirty="0" smtClean="0">
                                  <a:solidFill>
                                    <a:schemeClr val="dk1"/>
                                  </a:solidFill>
                                  <a:latin typeface="Cambria Math" panose="02040503050406030204" pitchFamily="18" charset="0"/>
                                  <a:ea typeface="Times New Roman"/>
                                  <a:cs typeface="Times New Roman"/>
                                  <a:sym typeface="Times New Roman"/>
                                </a:rPr>
                                <m:t>𝑟</m:t>
                              </m:r>
                            </m:oMath>
                          </a14:m>
                          <a:r>
                            <a:rPr lang="en-US" sz="1400" dirty="0">
                              <a:solidFill>
                                <a:schemeClr val="dk1"/>
                              </a:solidFill>
                              <a:latin typeface="Nunito"/>
                              <a:ea typeface="Nunito"/>
                              <a:cs typeface="Nunito"/>
                              <a:sym typeface="Nunito"/>
                            </a:rPr>
                            <a:t>, then squared</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116</m:t>
                              </m:r>
                              <m:r>
                                <a:rPr lang="en-GB" sz="1600" i="1" dirty="0" smtClean="0">
                                  <a:solidFill>
                                    <a:srgbClr val="00BC89"/>
                                  </a:solidFill>
                                  <a:latin typeface="Cambria Math" panose="02040503050406030204" pitchFamily="18" charset="0"/>
                                  <a:ea typeface="Nunito"/>
                                  <a:cs typeface="Nunito"/>
                                  <a:sym typeface="Nunito"/>
                                </a:rPr>
                                <m:t>.</m:t>
                              </m:r>
                              <m:r>
                                <a:rPr lang="en-GB" sz="1600" i="1" dirty="0" smtClean="0">
                                  <a:solidFill>
                                    <a:srgbClr val="00BC89"/>
                                  </a:solidFill>
                                  <a:latin typeface="Cambria Math" panose="02040503050406030204" pitchFamily="18" charset="0"/>
                                  <a:ea typeface="Nunito"/>
                                  <a:cs typeface="Nunito"/>
                                  <a:sym typeface="Nunito"/>
                                </a:rPr>
                                <m:t>9</m:t>
                              </m:r>
                              <m:r>
                                <a:rPr lang="en-GB" sz="1600" i="1" dirty="0" smtClean="0">
                                  <a:solidFill>
                                    <a:srgbClr val="00BC89"/>
                                  </a:solidFill>
                                  <a:latin typeface="Cambria Math" panose="02040503050406030204" pitchFamily="18" charset="0"/>
                                  <a:ea typeface="Nunito"/>
                                  <a:cs typeface="Nunito"/>
                                  <a:sym typeface="Nunito"/>
                                </a:rPr>
                                <m:t> </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𝜋</m:t>
                              </m:r>
                              <m:r>
                                <a:rPr lang="en-US" sz="1600" i="1" u="none" strike="noStrike" cap="none" dirty="0">
                                  <a:solidFill>
                                    <a:schemeClr val="dk1"/>
                                  </a:solidFill>
                                  <a:latin typeface="Cambria Math" panose="02040503050406030204" pitchFamily="18" charset="0"/>
                                  <a:ea typeface="Nunito Sans"/>
                                  <a:cs typeface="Nunito Sans"/>
                                  <a:sym typeface="Nunito Sans"/>
                                </a:rPr>
                                <m:t>37</m:t>
                              </m:r>
                              <m:r>
                                <a:rPr lang="en-US" sz="1600" i="1" u="none" strike="noStrike" cap="none" dirty="0">
                                  <a:solidFill>
                                    <a:schemeClr val="dk1"/>
                                  </a:solidFill>
                                  <a:latin typeface="Cambria Math" panose="02040503050406030204" pitchFamily="18" charset="0"/>
                                  <a:ea typeface="Nunito Sans"/>
                                  <a:cs typeface="Nunito Sans"/>
                                  <a:sym typeface="Nunito Sans"/>
                                </a:rPr>
                                <m:t>.</m:t>
                              </m:r>
                              <m:r>
                                <a:rPr lang="en-US" sz="1600" i="1" u="none" strike="noStrike" cap="none" dirty="0">
                                  <a:solidFill>
                                    <a:schemeClr val="dk1"/>
                                  </a:solidFill>
                                  <a:latin typeface="Cambria Math" panose="02040503050406030204" pitchFamily="18" charset="0"/>
                                  <a:ea typeface="Nunito Sans"/>
                                  <a:cs typeface="Nunito Sans"/>
                                  <a:sym typeface="Nunito Sans"/>
                                </a:rPr>
                                <m:t>2</m:t>
                              </m:r>
                              <m:r>
                                <a:rPr lang="en-US" sz="1600" i="1" u="none" strike="noStrike" cap="none" dirty="0">
                                  <a:solidFill>
                                    <a:schemeClr val="dk1"/>
                                  </a:solidFill>
                                  <a:latin typeface="Cambria Math" panose="02040503050406030204" pitchFamily="18" charset="0"/>
                                  <a:ea typeface="Nunito Sans"/>
                                  <a:cs typeface="Nunito Sans"/>
                                  <a:sym typeface="Nunito Sans"/>
                                </a:rPr>
                                <m:t> </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does not understand how to compute using </a:t>
                          </a:r>
                          <a14:m>
                            <m:oMath xmlns:m="http://schemas.openxmlformats.org/officeDocument/2006/math">
                              <m:r>
                                <a:rPr lang="en-US" sz="1400" i="1" u="none" strike="noStrike" cap="none" dirty="0" smtClean="0">
                                  <a:solidFill>
                                    <a:schemeClr val="dk1"/>
                                  </a:solidFill>
                                  <a:latin typeface="Cambria Math" panose="02040503050406030204" pitchFamily="18" charset="0"/>
                                  <a:ea typeface="Nunito Sans"/>
                                  <a:cs typeface="Nunito Sans"/>
                                  <a:sym typeface="Nunito Sans"/>
                                </a:rPr>
                                <m:t>𝜋</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38</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3</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confused multiplication and exponentiation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71907F87-9884-76A5-3291-1A433147B26C}"/>
                  </a:ext>
                </a:extLst>
              </p:cNvPr>
              <p:cNvGraphicFramePr/>
              <p:nvPr>
                <p:extLst>
                  <p:ext uri="{D42A27DB-BD31-4B8C-83A1-F6EECF244321}">
                    <p14:modId xmlns:p14="http://schemas.microsoft.com/office/powerpoint/2010/main" val="3440474201"/>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xmlns:a14="http://schemas.microsoft.com/office/drawing/2010/main">
                            <m:oMath xmlns:m="http://schemas.openxmlformats.org/officeDocument/2006/math">
                              <m:r>
                                <a:rPr lang="en-US" sz="1600" i="1" dirty="0" smtClean="0">
                                  <a:solidFill>
                                    <a:schemeClr val="dk1"/>
                                  </a:solidFill>
                                  <a:latin typeface="Cambria Math" panose="02040503050406030204" pitchFamily="18" charset="0"/>
                                  <a:ea typeface="Nunito"/>
                                  <a:cs typeface="Nunito"/>
                                  <a:sym typeface="Nunito"/>
                                </a:rPr>
                                <m:t>367.2 </m:t>
                              </m:r>
                            </m:oMath>
                          </a14:m>
                          <a:endParaRPr lang="en-US"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found product of </a:t>
                          </a:r>
                          <a14:m xmlns:a14="http://schemas.microsoft.com/office/drawing/2010/main">
                            <m:oMath xmlns:m="http://schemas.openxmlformats.org/officeDocument/2006/math">
                              <m:r>
                                <a:rPr lang="en-US" sz="1400" b="0" i="1" dirty="0" smtClean="0">
                                  <a:solidFill>
                                    <a:schemeClr val="dk1"/>
                                  </a:solidFill>
                                  <a:latin typeface="Cambria Math" panose="02040503050406030204" pitchFamily="18" charset="0"/>
                                  <a:ea typeface="Nunito"/>
                                  <a:cs typeface="Nunito"/>
                                  <a:sym typeface="Nunito"/>
                                </a:rPr>
                                <m:t>𝜋</m:t>
                              </m:r>
                            </m:oMath>
                          </a14:m>
                          <a:r>
                            <a:rPr lang="en-US" sz="1400" dirty="0">
                              <a:solidFill>
                                <a:schemeClr val="dk1"/>
                              </a:solidFill>
                              <a:latin typeface="Nunito"/>
                              <a:ea typeface="Nunito"/>
                              <a:cs typeface="Nunito"/>
                              <a:sym typeface="Nunito"/>
                            </a:rPr>
                            <a:t> and </a:t>
                          </a:r>
                          <a14:m xmlns:a14="http://schemas.microsoft.com/office/drawing/2010/main">
                            <m:oMath xmlns:m="http://schemas.openxmlformats.org/officeDocument/2006/math">
                              <m:r>
                                <a:rPr lang="en-US" sz="1400" i="1" dirty="0" smtClean="0">
                                  <a:solidFill>
                                    <a:schemeClr val="dk1"/>
                                  </a:solidFill>
                                  <a:latin typeface="Cambria Math" panose="02040503050406030204" pitchFamily="18" charset="0"/>
                                  <a:ea typeface="Times New Roman"/>
                                  <a:cs typeface="Times New Roman"/>
                                  <a:sym typeface="Times New Roman"/>
                                </a:rPr>
                                <m:t>𝑟</m:t>
                              </m:r>
                            </m:oMath>
                          </a14:m>
                          <a:r>
                            <a:rPr lang="en-US" sz="1400" dirty="0">
                              <a:solidFill>
                                <a:schemeClr val="dk1"/>
                              </a:solidFill>
                              <a:latin typeface="Nunito"/>
                              <a:ea typeface="Nunito"/>
                              <a:cs typeface="Nunito"/>
                              <a:sym typeface="Nunito"/>
                            </a:rPr>
                            <a:t>, then squared</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116.9 </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xmlns:a14="http://schemas.microsoft.com/office/drawing/2010/main">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𝜋</m:t>
                              </m:r>
                              <m:r>
                                <a:rPr lang="en-US" sz="1600" i="1" u="none" strike="noStrike" cap="none" dirty="0">
                                  <a:solidFill>
                                    <a:schemeClr val="dk1"/>
                                  </a:solidFill>
                                  <a:latin typeface="Cambria Math" panose="02040503050406030204" pitchFamily="18" charset="0"/>
                                  <a:ea typeface="Nunito Sans"/>
                                  <a:cs typeface="Nunito Sans"/>
                                  <a:sym typeface="Nunito Sans"/>
                                </a:rPr>
                                <m:t>37.2 </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does not understand how to compute using </a:t>
                          </a:r>
                          <a14:m xmlns:a14="http://schemas.microsoft.com/office/drawing/2010/main">
                            <m:oMath xmlns:m="http://schemas.openxmlformats.org/officeDocument/2006/math">
                              <m:r>
                                <a:rPr lang="en-US" sz="1400" i="1" u="none" strike="noStrike" cap="none" dirty="0" smtClean="0">
                                  <a:solidFill>
                                    <a:schemeClr val="dk1"/>
                                  </a:solidFill>
                                  <a:latin typeface="Cambria Math" panose="02040503050406030204" pitchFamily="18" charset="0"/>
                                  <a:ea typeface="Nunito Sans"/>
                                  <a:cs typeface="Nunito Sans"/>
                                  <a:sym typeface="Nunito Sans"/>
                                </a:rPr>
                                <m:t>𝜋</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38.3</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confused multiplication and exponentiation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588450BD-DD0E-2B0F-3A7A-A206A89B01FD}"/>
                  </a:ext>
                </a:extLst>
              </p:cNvPr>
              <p:cNvGraphicFramePr/>
              <p:nvPr>
                <p:extLst>
                  <p:ext uri="{D42A27DB-BD31-4B8C-83A1-F6EECF244321}">
                    <p14:modId xmlns:p14="http://schemas.microsoft.com/office/powerpoint/2010/main" val="223562470"/>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9) </a:t>
                          </a:r>
                          <a:r>
                            <a:rPr lang="en-US" sz="1600" b="0" dirty="0">
                              <a:solidFill>
                                <a:schemeClr val="dk1"/>
                              </a:solidFill>
                              <a:latin typeface="Nunito"/>
                              <a:ea typeface="Nunito"/>
                              <a:cs typeface="Nunito"/>
                              <a:sym typeface="Nunito"/>
                            </a:rPr>
                            <a:t>If </a:t>
                          </a:r>
                          <a14:m>
                            <m:oMath xmlns:m="http://schemas.openxmlformats.org/officeDocument/2006/math">
                              <m:r>
                                <a:rPr lang="en-US" sz="1600" b="0" i="1" dirty="0" smtClean="0">
                                  <a:solidFill>
                                    <a:schemeClr val="dk1"/>
                                  </a:solidFill>
                                  <a:latin typeface="Cambria Math" panose="02040503050406030204" pitchFamily="18" charset="0"/>
                                  <a:ea typeface="Times New Roman"/>
                                  <a:cs typeface="Times New Roman"/>
                                  <a:sym typeface="Times New Roman"/>
                                </a:rPr>
                                <m:t>𝑟</m:t>
                              </m:r>
                              <m:r>
                                <a:rPr lang="en-US" sz="1600" b="0" i="1" dirty="0" smtClean="0">
                                  <a:solidFill>
                                    <a:schemeClr val="dk1"/>
                                  </a:solidFill>
                                  <a:latin typeface="Cambria Math" panose="02040503050406030204" pitchFamily="18" charset="0"/>
                                  <a:ea typeface="Times New Roman"/>
                                  <a:cs typeface="Times New Roman"/>
                                  <a:sym typeface="Times New Roman"/>
                                </a:rPr>
                                <m:t> = </m:t>
                              </m:r>
                              <m:r>
                                <a:rPr lang="en-US" sz="1600" b="0" i="1" dirty="0" smtClean="0">
                                  <a:solidFill>
                                    <a:schemeClr val="dk1"/>
                                  </a:solidFill>
                                  <a:latin typeface="Cambria Math" panose="02040503050406030204" pitchFamily="18" charset="0"/>
                                  <a:ea typeface="Times New Roman"/>
                                  <a:cs typeface="Times New Roman"/>
                                  <a:sym typeface="Times New Roman"/>
                                </a:rPr>
                                <m:t>6</m:t>
                              </m:r>
                              <m:r>
                                <a:rPr lang="en-US" sz="1600" b="0" i="1" dirty="0" smtClean="0">
                                  <a:solidFill>
                                    <a:schemeClr val="dk1"/>
                                  </a:solidFill>
                                  <a:latin typeface="Cambria Math" panose="02040503050406030204" pitchFamily="18" charset="0"/>
                                  <a:ea typeface="Times New Roman"/>
                                  <a:cs typeface="Times New Roman"/>
                                  <a:sym typeface="Times New Roman"/>
                                </a:rPr>
                                <m:t>.</m:t>
                              </m:r>
                              <m:r>
                                <a:rPr lang="en-US" sz="1600" b="0" i="1" dirty="0" smtClean="0">
                                  <a:solidFill>
                                    <a:schemeClr val="dk1"/>
                                  </a:solidFill>
                                  <a:latin typeface="Cambria Math" panose="02040503050406030204" pitchFamily="18" charset="0"/>
                                  <a:ea typeface="Nunito"/>
                                  <a:cs typeface="Nunito"/>
                                  <a:sym typeface="Nunito"/>
                                </a:rPr>
                                <m:t>1</m:t>
                              </m:r>
                            </m:oMath>
                          </a14:m>
                          <a:r>
                            <a:rPr lang="en-US" sz="1600" b="0" dirty="0">
                              <a:solidFill>
                                <a:schemeClr val="dk1"/>
                              </a:solidFill>
                              <a:latin typeface="Nunito"/>
                              <a:ea typeface="Nunito"/>
                              <a:cs typeface="Nunito"/>
                              <a:sym typeface="Nunito"/>
                            </a:rPr>
                            <a:t>, giving your answer rounded to one decimal place, evaluate: </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sym typeface="Nunito Sans"/>
                                </a:rPr>
                                <m:t>𝜋</m:t>
                              </m:r>
                              <m:sSup>
                                <m:sSupPr>
                                  <m:ctrlPr>
                                    <a:rPr lang="en-GB" sz="2300" b="0" i="1" smtClean="0">
                                      <a:solidFill>
                                        <a:schemeClr val="dk1"/>
                                      </a:solidFill>
                                      <a:latin typeface="Cambria Math" panose="02040503050406030204" pitchFamily="18" charset="0"/>
                                      <a:sym typeface="Nunito Sans"/>
                                    </a:rPr>
                                  </m:ctrlPr>
                                </m:sSupPr>
                                <m:e>
                                  <m:r>
                                    <a:rPr lang="en-GB" sz="2300" b="0" i="1" smtClean="0">
                                      <a:solidFill>
                                        <a:schemeClr val="dk1"/>
                                      </a:solidFill>
                                      <a:latin typeface="Cambria Math" panose="02040503050406030204" pitchFamily="18" charset="0"/>
                                      <a:sym typeface="Nunito Sans"/>
                                    </a:rPr>
                                    <m:t>𝑟</m:t>
                                  </m:r>
                                </m:e>
                                <m:sup>
                                  <m:r>
                                    <a:rPr lang="en-GB" sz="2300" b="0" i="1" smtClean="0">
                                      <a:solidFill>
                                        <a:schemeClr val="dk1"/>
                                      </a:solidFill>
                                      <a:latin typeface="Cambria Math" panose="02040503050406030204" pitchFamily="18" charset="0"/>
                                      <a:sym typeface="Nunito Sans"/>
                                    </a:rPr>
                                    <m:t>2</m:t>
                                  </m:r>
                                </m:sup>
                              </m:sSup>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588450BD-DD0E-2B0F-3A7A-A206A89B01FD}"/>
                  </a:ext>
                </a:extLst>
              </p:cNvPr>
              <p:cNvGraphicFramePr/>
              <p:nvPr>
                <p:extLst>
                  <p:ext uri="{D42A27DB-BD31-4B8C-83A1-F6EECF244321}">
                    <p14:modId xmlns:p14="http://schemas.microsoft.com/office/powerpoint/2010/main" val="223562470"/>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
        <p:nvSpPr>
          <p:cNvPr id="4" name="Google Shape;255;g254d25a1af5_0_154">
            <a:extLst>
              <a:ext uri="{FF2B5EF4-FFF2-40B4-BE49-F238E27FC236}">
                <a16:creationId xmlns:a16="http://schemas.microsoft.com/office/drawing/2014/main" id="{AA8E2CFB-B78C-3473-0BE3-457EEA824F3E}"/>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3D94E231-6C06-9399-EA5A-5A21F6C1FA58}"/>
                  </a:ext>
                </a:extLst>
              </p:cNvPr>
              <p:cNvGraphicFramePr/>
              <p:nvPr>
                <p:extLst>
                  <p:ext uri="{D42A27DB-BD31-4B8C-83A1-F6EECF244321}">
                    <p14:modId xmlns:p14="http://schemas.microsoft.com/office/powerpoint/2010/main" val="3291795394"/>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20</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did not divide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m:t>
                              </m:r>
                              <m:r>
                                <a:rPr lang="en-GB" sz="1400" i="1" dirty="0">
                                  <a:solidFill>
                                    <a:schemeClr val="dk1"/>
                                  </a:solidFill>
                                  <a:latin typeface="Cambria Math" panose="02040503050406030204" pitchFamily="18" charset="0"/>
                                  <a:ea typeface="Times New Roman"/>
                                  <a:cs typeface="Times New Roman"/>
                                  <a:sym typeface="Times New Roman"/>
                                </a:rPr>
                                <m:t>𝑏</m:t>
                              </m:r>
                            </m:oMath>
                          </a14:m>
                          <a:r>
                            <a:rPr lang="en-GB" sz="1400" dirty="0">
                              <a:solidFill>
                                <a:schemeClr val="dk1"/>
                              </a:solidFill>
                              <a:latin typeface="Nunito Sans"/>
                              <a:ea typeface="Nunito Sans"/>
                              <a:cs typeface="Nunito Sans"/>
                              <a:sym typeface="Nunito Sans"/>
                            </a:rPr>
                            <a:t> by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2</m:t>
                              </m:r>
                              <m:r>
                                <a:rPr lang="en-GB" sz="1400" i="1" dirty="0">
                                  <a:solidFill>
                                    <a:schemeClr val="dk1"/>
                                  </a:solidFill>
                                  <a:latin typeface="Cambria Math" panose="02040503050406030204" pitchFamily="18" charset="0"/>
                                  <a:ea typeface="Times New Roman"/>
                                  <a:cs typeface="Times New Roman"/>
                                  <a:sym typeface="Times New Roman"/>
                                </a:rPr>
                                <m:t>𝑎</m:t>
                              </m:r>
                            </m:oMath>
                          </a14:m>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61</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forgot to multiply denominator by </a:t>
                          </a:r>
                          <a14:m>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𝑎</m:t>
                              </m:r>
                            </m:oMath>
                          </a14:m>
                          <a:endParaRPr sz="1400" u="none" strike="noStrike" cap="none" dirty="0">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1</m:t>
                              </m:r>
                              <m:r>
                                <a:rPr lang="en-GB" sz="1600" i="1" dirty="0" smtClean="0">
                                  <a:solidFill>
                                    <a:srgbClr val="00BC89"/>
                                  </a:solidFill>
                                  <a:latin typeface="Cambria Math" panose="02040503050406030204" pitchFamily="18" charset="0"/>
                                  <a:ea typeface="Nunito Sans"/>
                                  <a:cs typeface="Nunito Sans"/>
                                  <a:sym typeface="Nunito Sans"/>
                                </a:rPr>
                                <m:t>.</m:t>
                              </m:r>
                              <m:r>
                                <a:rPr lang="en-GB" sz="1600" i="1" dirty="0" smtClean="0">
                                  <a:solidFill>
                                    <a:srgbClr val="00BC89"/>
                                  </a:solidFill>
                                  <a:latin typeface="Cambria Math" panose="02040503050406030204" pitchFamily="18" charset="0"/>
                                  <a:ea typeface="Nunito Sans"/>
                                  <a:cs typeface="Nunito Sans"/>
                                  <a:sym typeface="Nunito Sans"/>
                                </a:rPr>
                                <m:t>54</m:t>
                              </m:r>
                              <m:r>
                                <a:rPr lang="en-GB" sz="1600" i="1" dirty="0" smtClean="0">
                                  <a:solidFill>
                                    <a:srgbClr val="00BC89"/>
                                  </a:solidFill>
                                  <a:latin typeface="Cambria Math" panose="02040503050406030204" pitchFamily="18" charset="0"/>
                                  <a:ea typeface="Nunito Sans"/>
                                  <a:cs typeface="Nunito Sans"/>
                                  <a:sym typeface="Nunito Sans"/>
                                </a:rPr>
                                <m:t> </m:t>
                              </m:r>
                            </m:oMath>
                          </a14:m>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1</m:t>
                              </m:r>
                              <m:r>
                                <a:rPr lang="en-GB" sz="1600" i="1" dirty="0" smtClean="0">
                                  <a:solidFill>
                                    <a:srgbClr val="1C1C1C"/>
                                  </a:solidFill>
                                  <a:latin typeface="Cambria Math" panose="02040503050406030204" pitchFamily="18" charset="0"/>
                                  <a:ea typeface="Nunito Sans"/>
                                  <a:cs typeface="Nunito Sans"/>
                                  <a:sym typeface="Nunito Sans"/>
                                </a:rPr>
                                <m:t>.</m:t>
                              </m:r>
                              <m:r>
                                <a:rPr lang="en-GB" sz="1600" i="1" dirty="0" smtClean="0">
                                  <a:solidFill>
                                    <a:srgbClr val="1C1C1C"/>
                                  </a:solidFill>
                                  <a:latin typeface="Cambria Math" panose="02040503050406030204" pitchFamily="18" charset="0"/>
                                  <a:ea typeface="Nunito Sans"/>
                                  <a:cs typeface="Nunito Sans"/>
                                  <a:sym typeface="Nunito Sans"/>
                                </a:rPr>
                                <m:t>46</m:t>
                              </m:r>
                              <m:r>
                                <a:rPr lang="en-GB" sz="1600" i="1" dirty="0" smtClean="0">
                                  <a:solidFill>
                                    <a:srgbClr val="1C1C1C"/>
                                  </a:solidFill>
                                  <a:latin typeface="Cambria Math" panose="02040503050406030204" pitchFamily="18" charset="0"/>
                                  <a:ea typeface="Nunito Sans"/>
                                  <a:cs typeface="Nunito Sans"/>
                                  <a:sym typeface="Nunito Sans"/>
                                </a:rPr>
                                <m:t> </m:t>
                              </m:r>
                            </m:oMath>
                          </a14:m>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did not square </a:t>
                          </a:r>
                          <a14:m>
                            <m:oMath xmlns:m="http://schemas.openxmlformats.org/officeDocument/2006/math">
                              <m:r>
                                <a:rPr lang="en-GB" sz="1400" i="1" dirty="0" smtClean="0">
                                  <a:solidFill>
                                    <a:srgbClr val="1C1C1C"/>
                                  </a:solidFill>
                                  <a:latin typeface="Cambria Math" panose="02040503050406030204" pitchFamily="18" charset="0"/>
                                  <a:ea typeface="Times New Roman"/>
                                  <a:cs typeface="Times New Roman"/>
                                  <a:sym typeface="Times New Roman"/>
                                </a:rPr>
                                <m:t>𝑏</m:t>
                              </m:r>
                            </m:oMath>
                          </a14:m>
                          <a:r>
                            <a:rPr lang="en-GB" sz="1400" dirty="0">
                              <a:solidFill>
                                <a:srgbClr val="1C1C1C"/>
                              </a:solidFill>
                              <a:latin typeface="Nunito Sans"/>
                              <a:ea typeface="Nunito Sans"/>
                              <a:cs typeface="Nunito Sans"/>
                              <a:sym typeface="Nunito Sans"/>
                            </a:rPr>
                            <a:t> under the radical</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3D94E231-6C06-9399-EA5A-5A21F6C1FA58}"/>
                  </a:ext>
                </a:extLst>
              </p:cNvPr>
              <p:cNvGraphicFramePr/>
              <p:nvPr>
                <p:extLst>
                  <p:ext uri="{D42A27DB-BD31-4B8C-83A1-F6EECF244321}">
                    <p14:modId xmlns:p14="http://schemas.microsoft.com/office/powerpoint/2010/main" val="3291795394"/>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3.20 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did not divide </a:t>
                          </a:r>
                          <a14:m xmlns:a14="http://schemas.microsoft.com/office/drawing/2010/main">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m:t>
                              </m:r>
                              <m:r>
                                <a:rPr lang="en-GB" sz="1400" i="1" dirty="0">
                                  <a:solidFill>
                                    <a:schemeClr val="dk1"/>
                                  </a:solidFill>
                                  <a:latin typeface="Cambria Math" panose="02040503050406030204" pitchFamily="18" charset="0"/>
                                  <a:ea typeface="Times New Roman"/>
                                  <a:cs typeface="Times New Roman"/>
                                  <a:sym typeface="Times New Roman"/>
                                </a:rPr>
                                <m:t>𝑏</m:t>
                              </m:r>
                            </m:oMath>
                          </a14:m>
                          <a:r>
                            <a:rPr lang="en-GB" sz="1400" dirty="0">
                              <a:solidFill>
                                <a:schemeClr val="dk1"/>
                              </a:solidFill>
                              <a:latin typeface="Nunito Sans"/>
                              <a:ea typeface="Nunito Sans"/>
                              <a:cs typeface="Nunito Sans"/>
                              <a:sym typeface="Nunito Sans"/>
                            </a:rPr>
                            <a:t> by </a:t>
                          </a:r>
                          <a14:m xmlns:a14="http://schemas.microsoft.com/office/drawing/2010/main">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2</m:t>
                              </m:r>
                              <m:r>
                                <a:rPr lang="en-GB" sz="1400" i="1" dirty="0">
                                  <a:solidFill>
                                    <a:schemeClr val="dk1"/>
                                  </a:solidFill>
                                  <a:latin typeface="Cambria Math" panose="02040503050406030204" pitchFamily="18" charset="0"/>
                                  <a:ea typeface="Times New Roman"/>
                                  <a:cs typeface="Times New Roman"/>
                                  <a:sym typeface="Times New Roman"/>
                                </a:rPr>
                                <m:t>𝑎</m:t>
                              </m:r>
                            </m:oMath>
                          </a14:m>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4.61 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forgot to multiply denominator by </a:t>
                          </a:r>
                          <a14:m xmlns:a14="http://schemas.microsoft.com/office/drawing/2010/main">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𝑎</m:t>
                              </m:r>
                            </m:oMath>
                          </a14:m>
                          <a:endParaRPr sz="1400" u="none" strike="noStrike" cap="none" dirty="0">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1.54 </m:t>
                              </m:r>
                            </m:oMath>
                          </a14:m>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1.46 </m:t>
                              </m:r>
                            </m:oMath>
                          </a14:m>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did not square </a:t>
                          </a:r>
                          <a14:m xmlns:a14="http://schemas.microsoft.com/office/drawing/2010/main">
                            <m:oMath xmlns:m="http://schemas.openxmlformats.org/officeDocument/2006/math">
                              <m:r>
                                <a:rPr lang="en-GB" sz="1400" i="1" dirty="0" smtClean="0">
                                  <a:solidFill>
                                    <a:srgbClr val="1C1C1C"/>
                                  </a:solidFill>
                                  <a:latin typeface="Cambria Math" panose="02040503050406030204" pitchFamily="18" charset="0"/>
                                  <a:ea typeface="Times New Roman"/>
                                  <a:cs typeface="Times New Roman"/>
                                  <a:sym typeface="Times New Roman"/>
                                </a:rPr>
                                <m:t>𝑏</m:t>
                              </m:r>
                            </m:oMath>
                          </a14:m>
                          <a:r>
                            <a:rPr lang="en-GB" sz="1400" dirty="0">
                              <a:solidFill>
                                <a:srgbClr val="1C1C1C"/>
                              </a:solidFill>
                              <a:latin typeface="Nunito Sans"/>
                              <a:ea typeface="Nunito Sans"/>
                              <a:cs typeface="Nunito Sans"/>
                              <a:sym typeface="Nunito Sans"/>
                            </a:rPr>
                            <a:t> under the radical</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566CB69D-C478-E69F-5F53-44305CE6EB4F}"/>
                  </a:ext>
                </a:extLst>
              </p:cNvPr>
              <p:cNvGraphicFramePr/>
              <p:nvPr>
                <p:extLst>
                  <p:ext uri="{D42A27DB-BD31-4B8C-83A1-F6EECF244321}">
                    <p14:modId xmlns:p14="http://schemas.microsoft.com/office/powerpoint/2010/main" val="3095623494"/>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10) </a:t>
                          </a:r>
                          <a:r>
                            <a:rPr lang="en-US" sz="1600" b="0" dirty="0">
                              <a:solidFill>
                                <a:schemeClr val="dk1"/>
                              </a:solidFill>
                              <a:latin typeface="Nunito"/>
                              <a:ea typeface="Nunito"/>
                              <a:cs typeface="Nunito"/>
                              <a:sym typeface="Nunito"/>
                            </a:rPr>
                            <a:t>Use the quadratic formula to find the positive solution (rounded to 2 decimal places) of:</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sym typeface="Nunito Sans"/>
                                </a:rPr>
                                <m:t>3</m:t>
                              </m:r>
                              <m:sSup>
                                <m:sSupPr>
                                  <m:ctrlPr>
                                    <a:rPr lang="en-GB" sz="2300" b="0" i="1" smtClean="0">
                                      <a:solidFill>
                                        <a:schemeClr val="dk1"/>
                                      </a:solidFill>
                                      <a:latin typeface="Cambria Math" panose="02040503050406030204" pitchFamily="18" charset="0"/>
                                      <a:sym typeface="Nunito Sans"/>
                                    </a:rPr>
                                  </m:ctrlPr>
                                </m:sSupPr>
                                <m:e>
                                  <m:r>
                                    <a:rPr lang="en-GB" sz="2300" b="0" i="1" smtClean="0">
                                      <a:solidFill>
                                        <a:schemeClr val="dk1"/>
                                      </a:solidFill>
                                      <a:latin typeface="Cambria Math" panose="02040503050406030204" pitchFamily="18" charset="0"/>
                                      <a:sym typeface="Nunito Sans"/>
                                    </a:rPr>
                                    <m:t>𝑥</m:t>
                                  </m:r>
                                </m:e>
                                <m:sup>
                                  <m:r>
                                    <a:rPr lang="en-GB" sz="2300" b="0" i="1" smtClean="0">
                                      <a:solidFill>
                                        <a:schemeClr val="dk1"/>
                                      </a:solidFill>
                                      <a:latin typeface="Cambria Math" panose="02040503050406030204" pitchFamily="18" charset="0"/>
                                      <a:sym typeface="Nunito Sans"/>
                                    </a:rPr>
                                    <m:t>2</m:t>
                                  </m:r>
                                </m:sup>
                              </m:sSup>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2</m:t>
                              </m:r>
                              <m:r>
                                <a:rPr lang="en-GB" sz="2300" b="0" i="1" smtClean="0">
                                  <a:solidFill>
                                    <a:schemeClr val="dk1"/>
                                  </a:solidFill>
                                  <a:latin typeface="Cambria Math" panose="02040503050406030204" pitchFamily="18" charset="0"/>
                                  <a:sym typeface="Nunito Sans"/>
                                </a:rPr>
                                <m:t>𝑥</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4</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0</m:t>
                              </m:r>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566CB69D-C478-E69F-5F53-44305CE6EB4F}"/>
                  </a:ext>
                </a:extLst>
              </p:cNvPr>
              <p:cNvGraphicFramePr/>
              <p:nvPr>
                <p:extLst>
                  <p:ext uri="{D42A27DB-BD31-4B8C-83A1-F6EECF244321}">
                    <p14:modId xmlns:p14="http://schemas.microsoft.com/office/powerpoint/2010/main" val="3095623494"/>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
        <p:nvSpPr>
          <p:cNvPr id="4" name="Google Shape;255;g254d25a1af5_0_154">
            <a:extLst>
              <a:ext uri="{FF2B5EF4-FFF2-40B4-BE49-F238E27FC236}">
                <a16:creationId xmlns:a16="http://schemas.microsoft.com/office/drawing/2014/main" id="{CD0B2371-58A1-CDDA-1692-94227440D82F}"/>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95" name="Google Shape;95;p4"/>
          <p:cNvSpPr txBox="1"/>
          <p:nvPr/>
        </p:nvSpPr>
        <p:spPr>
          <a:xfrm>
            <a:off x="80049" y="920867"/>
            <a:ext cx="8468691" cy="293128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There are </a:t>
            </a:r>
            <a:r>
              <a:rPr lang="en-GB" sz="1200" dirty="0">
                <a:solidFill>
                  <a:srgbClr val="1C1C1C"/>
                </a:solidFill>
                <a:latin typeface="Nunito Sans"/>
                <a:ea typeface="Nunito Sans"/>
                <a:cs typeface="Nunito Sans"/>
                <a:sym typeface="Nunito Sans"/>
              </a:rPr>
              <a:t>15</a:t>
            </a:r>
            <a:r>
              <a:rPr lang="en-GB" sz="1200" b="0" i="0" u="none" strike="noStrike" cap="none" dirty="0">
                <a:solidFill>
                  <a:srgbClr val="1C1C1C"/>
                </a:solidFill>
                <a:latin typeface="Nunito Sans"/>
                <a:ea typeface="Nunito Sans"/>
                <a:cs typeface="Nunito Sans"/>
                <a:sym typeface="Nunito Sans"/>
              </a:rPr>
              <a:t> multiple choice questions, each designed to assess each of the key skills required to master </a:t>
            </a:r>
            <a:r>
              <a:rPr lang="en-GB" sz="1200" b="1" i="0" u="none" strike="noStrike" cap="none" dirty="0">
                <a:solidFill>
                  <a:srgbClr val="1C1C1C"/>
                </a:solidFill>
                <a:latin typeface="Nunito Sans"/>
                <a:ea typeface="Nunito Sans"/>
                <a:cs typeface="Nunito Sans"/>
                <a:sym typeface="Nunito Sans"/>
              </a:rPr>
              <a:t>using a calculator</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Each question has </a:t>
            </a:r>
            <a:r>
              <a:rPr lang="en-GB" sz="1200" b="1" i="0" u="none" strike="noStrike" cap="none" dirty="0">
                <a:solidFill>
                  <a:srgbClr val="1C1C1C"/>
                </a:solidFill>
                <a:latin typeface="Nunito Sans"/>
                <a:ea typeface="Nunito Sans"/>
                <a:cs typeface="Nunito Sans"/>
                <a:sym typeface="Nunito Sans"/>
              </a:rPr>
              <a:t>one correct answer </a:t>
            </a:r>
            <a:r>
              <a:rPr lang="en-GB" sz="1200" b="0" i="0" u="none" strike="noStrike" cap="none" dirty="0">
                <a:solidFill>
                  <a:srgbClr val="1C1C1C"/>
                </a:solidFill>
                <a:latin typeface="Nunito Sans"/>
                <a:ea typeface="Nunito Sans"/>
                <a:cs typeface="Nunito Sans"/>
                <a:sym typeface="Nunito Sans"/>
              </a:rPr>
              <a:t>and </a:t>
            </a:r>
            <a:r>
              <a:rPr lang="en-GB" sz="1200" b="1" i="0" u="none" strike="noStrike" cap="none" dirty="0">
                <a:solidFill>
                  <a:srgbClr val="1C1C1C"/>
                </a:solidFill>
                <a:latin typeface="Nunito Sans"/>
                <a:ea typeface="Nunito Sans"/>
                <a:cs typeface="Nunito Sans"/>
                <a:sym typeface="Nunito Sans"/>
              </a:rPr>
              <a:t>three carefully chosen incorrect answers </a:t>
            </a:r>
            <a:r>
              <a:rPr lang="en-GB" sz="1200" b="0" i="0" u="none" strike="noStrike" cap="none" dirty="0">
                <a:solidFill>
                  <a:srgbClr val="1C1C1C"/>
                </a:solidFill>
                <a:latin typeface="Nunito Sans"/>
                <a:ea typeface="Nunito Sans"/>
                <a:cs typeface="Nunito Sans"/>
                <a:sym typeface="Nunito Sans"/>
              </a:rPr>
              <a:t>that are designed to identify and highlight fundamental misconceptions, including: </a:t>
            </a:r>
            <a:r>
              <a:rPr lang="en-GB" sz="1200" b="1" i="0" u="none" strike="noStrike" cap="none" dirty="0">
                <a:solidFill>
                  <a:srgbClr val="1C1C1C"/>
                </a:solidFill>
                <a:latin typeface="Nunito Sans"/>
                <a:ea typeface="Nunito Sans"/>
                <a:cs typeface="Nunito Sans"/>
                <a:sym typeface="Nunito Sans"/>
              </a:rPr>
              <a:t>Using the shift button with trigonometry</a:t>
            </a:r>
            <a:r>
              <a:rPr lang="en-GB" sz="1200" b="0" i="0" u="none" strike="noStrike" cap="none" dirty="0">
                <a:solidFill>
                  <a:srgbClr val="1C1C1C"/>
                </a:solidFill>
                <a:latin typeface="Nunito Sans"/>
                <a:ea typeface="Nunito Sans"/>
                <a:cs typeface="Nunito Sans"/>
                <a:sym typeface="Nunito Sans"/>
              </a:rPr>
              <a:t>, In</a:t>
            </a:r>
            <a:r>
              <a:rPr lang="en-GB" sz="1200" b="1" i="0" u="none" strike="noStrike" cap="none" dirty="0">
                <a:solidFill>
                  <a:srgbClr val="1C1C1C"/>
                </a:solidFill>
                <a:latin typeface="Nunito Sans"/>
                <a:ea typeface="Nunito Sans"/>
                <a:cs typeface="Nunito Sans"/>
                <a:sym typeface="Nunito Sans"/>
              </a:rPr>
              <a:t>correct order of buttons when generating a fraction or a root</a:t>
            </a:r>
            <a:r>
              <a:rPr lang="en-GB" sz="1200" b="0" i="0" u="none" strike="noStrike" cap="none" dirty="0">
                <a:solidFill>
                  <a:srgbClr val="1C1C1C"/>
                </a:solidFill>
                <a:latin typeface="Nunito Sans"/>
                <a:ea typeface="Nunito Sans"/>
                <a:cs typeface="Nunito Sans"/>
                <a:sym typeface="Nunito Sans"/>
              </a:rPr>
              <a:t>, the </a:t>
            </a:r>
            <a:r>
              <a:rPr lang="en-GB" sz="1200" b="1" i="0" u="none" strike="noStrike" cap="none" dirty="0">
                <a:solidFill>
                  <a:srgbClr val="1C1C1C"/>
                </a:solidFill>
                <a:latin typeface="Nunito Sans"/>
                <a:ea typeface="Nunito Sans"/>
                <a:cs typeface="Nunito Sans"/>
                <a:sym typeface="Nunito Sans"/>
              </a:rPr>
              <a:t>Quadratic formula</a:t>
            </a:r>
            <a:r>
              <a:rPr lang="en-GB" sz="1200" i="0" u="none" strike="noStrike" cap="none" dirty="0">
                <a:solidFill>
                  <a:srgbClr val="1C1C1C"/>
                </a:solidFill>
                <a:latin typeface="Nunito Sans"/>
                <a:ea typeface="Nunito Sans"/>
                <a:cs typeface="Nunito Sans"/>
                <a:sym typeface="Nunito Sans"/>
              </a:rPr>
              <a:t>,</a:t>
            </a:r>
            <a:r>
              <a:rPr lang="en-GB" sz="1200" b="1" i="0" u="none" strike="noStrike" cap="none" dirty="0">
                <a:solidFill>
                  <a:srgbClr val="1C1C1C"/>
                </a:solidFill>
                <a:latin typeface="Nunito Sans"/>
                <a:ea typeface="Nunito Sans"/>
                <a:cs typeface="Nunito Sans"/>
                <a:sym typeface="Nunito Sans"/>
              </a:rPr>
              <a:t> </a:t>
            </a:r>
            <a:r>
              <a:rPr lang="en-GB" sz="1200" b="0" i="0" u="none" strike="noStrike" cap="none" dirty="0">
                <a:solidFill>
                  <a:srgbClr val="1C1C1C"/>
                </a:solidFill>
                <a:latin typeface="Nunito Sans"/>
                <a:ea typeface="Nunito Sans"/>
                <a:cs typeface="Nunito Sans"/>
                <a:sym typeface="Nunito Sans"/>
              </a:rPr>
              <a:t>and </a:t>
            </a:r>
            <a:r>
              <a:rPr lang="en-GB" sz="1200" b="1" i="0" u="none" strike="noStrike" cap="none" dirty="0">
                <a:solidFill>
                  <a:srgbClr val="1C1C1C"/>
                </a:solidFill>
                <a:latin typeface="Nunito Sans"/>
                <a:ea typeface="Nunito Sans"/>
                <a:cs typeface="Nunito Sans"/>
                <a:sym typeface="Nunito Sans"/>
              </a:rPr>
              <a:t>Order of operations including powers</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When answering these questions, students should be </a:t>
            </a:r>
            <a:r>
              <a:rPr lang="en-GB" sz="1200" b="1" i="0" u="none" strike="noStrike" cap="none" dirty="0">
                <a:solidFill>
                  <a:srgbClr val="1C1C1C"/>
                </a:solidFill>
                <a:latin typeface="Nunito Sans"/>
                <a:ea typeface="Nunito Sans"/>
                <a:cs typeface="Nunito Sans"/>
                <a:sym typeface="Nunito Sans"/>
              </a:rPr>
              <a:t>encouraged to explain why they have chosen a particular answer</a:t>
            </a:r>
            <a:r>
              <a:rPr lang="en-GB" sz="1200" b="0" i="0" u="none" strike="noStrike" cap="none" dirty="0">
                <a:solidFill>
                  <a:srgbClr val="1C1C1C"/>
                </a:solidFill>
                <a:latin typeface="Nunito Sans"/>
                <a:ea typeface="Nunito Sans"/>
                <a:cs typeface="Nunito Sans"/>
                <a:sym typeface="Nunito Sans"/>
              </a:rPr>
              <a:t>, and why the other three answers are incorrect. This can be done verbally in small groups, or written down on the worksheet or in their books.</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This resource has been designed to be as </a:t>
            </a:r>
            <a:r>
              <a:rPr lang="en-GB" sz="1200" b="1" i="0" u="none" strike="noStrike" cap="none" dirty="0">
                <a:solidFill>
                  <a:srgbClr val="1C1C1C"/>
                </a:solidFill>
                <a:latin typeface="Nunito Sans"/>
                <a:ea typeface="Nunito Sans"/>
                <a:cs typeface="Nunito Sans"/>
                <a:sym typeface="Nunito Sans"/>
              </a:rPr>
              <a:t>flexible</a:t>
            </a:r>
            <a:r>
              <a:rPr lang="en-GB" sz="1200" b="0" i="0" u="none" strike="noStrike" cap="none" dirty="0">
                <a:solidFill>
                  <a:srgbClr val="1C1C1C"/>
                </a:solidFill>
                <a:latin typeface="Nunito Sans"/>
                <a:ea typeface="Nunito Sans"/>
                <a:cs typeface="Nunito Sans"/>
                <a:sym typeface="Nunito Sans"/>
              </a:rPr>
              <a:t> as possible with questions that can be easily chopped up and reordered, and come with a separate answer sheet that details all of the misconceptions highlighted in the answers.</a:t>
            </a:r>
            <a:endParaRPr dirty="0"/>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4C77FD66-55D1-1AF3-6AC1-F53F0E4B5174}"/>
                  </a:ext>
                </a:extLst>
              </p:cNvPr>
              <p:cNvGraphicFramePr/>
              <p:nvPr>
                <p:extLst>
                  <p:ext uri="{D42A27DB-BD31-4B8C-83A1-F6EECF244321}">
                    <p14:modId xmlns:p14="http://schemas.microsoft.com/office/powerpoint/2010/main" val="905999213"/>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24</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applied the radical to numerator and denominator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29</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30</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applied the radical to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5</m:t>
                              </m:r>
                              <m:r>
                                <a:rPr lang="en-GB" sz="1400" i="1" dirty="0" smtClean="0">
                                  <a:solidFill>
                                    <a:schemeClr val="dk1"/>
                                  </a:solidFill>
                                  <a:latin typeface="Cambria Math" panose="02040503050406030204" pitchFamily="18" charset="0"/>
                                  <a:ea typeface="Nunito"/>
                                  <a:cs typeface="Nunito"/>
                                  <a:sym typeface="Nunito"/>
                                </a:rPr>
                                <m:t>.</m:t>
                              </m:r>
                              <m:r>
                                <a:rPr lang="en-GB" sz="1400" i="1" dirty="0" smtClean="0">
                                  <a:solidFill>
                                    <a:schemeClr val="dk1"/>
                                  </a:solidFill>
                                  <a:latin typeface="Cambria Math" panose="02040503050406030204" pitchFamily="18" charset="0"/>
                                  <a:ea typeface="Nunito"/>
                                  <a:cs typeface="Nunito"/>
                                  <a:sym typeface="Nunito"/>
                                </a:rPr>
                                <m:t>38</m:t>
                              </m:r>
                            </m:oMath>
                          </a14:m>
                          <a:r>
                            <a:rPr lang="en-GB" sz="1400" dirty="0">
                              <a:solidFill>
                                <a:schemeClr val="dk1"/>
                              </a:solidFill>
                              <a:latin typeface="Nunito"/>
                              <a:ea typeface="Nunito"/>
                              <a:cs typeface="Nunito"/>
                              <a:sym typeface="Nunito"/>
                            </a:rPr>
                            <a:t> only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13</m:t>
                              </m:r>
                              <m:r>
                                <a:rPr lang="en-GB" sz="1600" i="1" dirty="0" smtClean="0">
                                  <a:solidFill>
                                    <a:srgbClr val="00BC89"/>
                                  </a:solidFill>
                                  <a:latin typeface="Cambria Math" panose="02040503050406030204" pitchFamily="18" charset="0"/>
                                  <a:ea typeface="Nunito"/>
                                  <a:cs typeface="Nunito"/>
                                  <a:sym typeface="Nunito"/>
                                </a:rPr>
                                <m:t>.</m:t>
                              </m:r>
                              <m:r>
                                <a:rPr lang="en-GB" sz="1600" i="1" dirty="0" smtClean="0">
                                  <a:solidFill>
                                    <a:srgbClr val="00BC89"/>
                                  </a:solidFill>
                                  <a:latin typeface="Cambria Math" panose="02040503050406030204" pitchFamily="18" charset="0"/>
                                  <a:ea typeface="Nunito"/>
                                  <a:cs typeface="Nunito"/>
                                  <a:sym typeface="Nunito"/>
                                </a:rPr>
                                <m:t>51</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dirty="0">
                            <a:solidFill>
                              <a:srgbClr val="00BC89"/>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8</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22</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typed denominator as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0</m:t>
                              </m:r>
                              <m:r>
                                <a:rPr lang="en-GB" sz="1400" i="1" dirty="0" smtClean="0">
                                  <a:solidFill>
                                    <a:schemeClr val="dk1"/>
                                  </a:solidFill>
                                  <a:latin typeface="Cambria Math" panose="02040503050406030204" pitchFamily="18" charset="0"/>
                                  <a:ea typeface="Nunito Sans"/>
                                  <a:cs typeface="Nunito Sans"/>
                                  <a:sym typeface="Nunito Sans"/>
                                </a:rPr>
                                <m:t>.</m:t>
                              </m:r>
                              <m:r>
                                <a:rPr lang="en-GB" sz="1400" i="1" dirty="0" smtClean="0">
                                  <a:solidFill>
                                    <a:schemeClr val="dk1"/>
                                  </a:solidFill>
                                  <a:latin typeface="Cambria Math" panose="02040503050406030204" pitchFamily="18" charset="0"/>
                                  <a:ea typeface="Nunito Sans"/>
                                  <a:cs typeface="Nunito Sans"/>
                                  <a:sym typeface="Nunito Sans"/>
                                </a:rPr>
                                <m:t>612</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4C77FD66-55D1-1AF3-6AC1-F53F0E4B5174}"/>
                  </a:ext>
                </a:extLst>
              </p:cNvPr>
              <p:cNvGraphicFramePr/>
              <p:nvPr>
                <p:extLst>
                  <p:ext uri="{D42A27DB-BD31-4B8C-83A1-F6EECF244321}">
                    <p14:modId xmlns:p14="http://schemas.microsoft.com/office/powerpoint/2010/main" val="905999213"/>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8.24 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applied the radical to numerator and denominator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29.30 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applied the radical to </a:t>
                          </a:r>
                          <a14:m xmlns:a14="http://schemas.microsoft.com/office/drawing/2010/main">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5.38</m:t>
                              </m:r>
                            </m:oMath>
                          </a14:m>
                          <a:r>
                            <a:rPr lang="en-GB" sz="1400" dirty="0">
                              <a:solidFill>
                                <a:schemeClr val="dk1"/>
                              </a:solidFill>
                              <a:latin typeface="Nunito"/>
                              <a:ea typeface="Nunito"/>
                              <a:cs typeface="Nunito"/>
                              <a:sym typeface="Nunito"/>
                            </a:rPr>
                            <a:t> only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13.51</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dirty="0">
                            <a:solidFill>
                              <a:srgbClr val="00BC89"/>
                            </a:solidFill>
                            <a:latin typeface="Nunito"/>
                            <a:ea typeface="Nunito"/>
                            <a:cs typeface="Nunito"/>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8.22 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typed denominator as </a:t>
                          </a:r>
                          <a14:m xmlns:a14="http://schemas.microsoft.com/office/drawing/2010/main">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0.612</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7D07D672-CCCA-AB73-F858-846AEC2A3D4D}"/>
                  </a:ext>
                </a:extLst>
              </p:cNvPr>
              <p:cNvGraphicFramePr/>
              <p:nvPr>
                <p:extLst>
                  <p:ext uri="{D42A27DB-BD31-4B8C-83A1-F6EECF244321}">
                    <p14:modId xmlns:p14="http://schemas.microsoft.com/office/powerpoint/2010/main" val="3750950851"/>
                  </p:ext>
                </p:extLst>
              </p:nvPr>
            </p:nvGraphicFramePr>
            <p:xfrm>
              <a:off x="108044" y="862525"/>
              <a:ext cx="8882075" cy="1181174"/>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11) </a:t>
                          </a:r>
                          <a:r>
                            <a:rPr lang="en-US" sz="1600" b="0" dirty="0">
                              <a:solidFill>
                                <a:schemeClr val="dk1"/>
                              </a:solidFill>
                              <a:latin typeface="Nunito"/>
                              <a:ea typeface="Nunito"/>
                              <a:cs typeface="Nunito"/>
                              <a:sym typeface="Nunito"/>
                            </a:rPr>
                            <a:t>Evaluate, giving your answer rounded to two decimal places:</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f>
                                <m:fPr>
                                  <m:ctrlPr>
                                    <a:rPr lang="en-GB" sz="2300" b="0" i="1" smtClean="0">
                                      <a:solidFill>
                                        <a:schemeClr val="dk1"/>
                                      </a:solidFill>
                                      <a:latin typeface="Cambria Math" panose="02040503050406030204" pitchFamily="18" charset="0"/>
                                      <a:sym typeface="Nunito Sans"/>
                                    </a:rPr>
                                  </m:ctrlPr>
                                </m:fPr>
                                <m:num>
                                  <m:rad>
                                    <m:radPr>
                                      <m:degHide m:val="on"/>
                                      <m:ctrlPr>
                                        <a:rPr lang="en-GB" sz="2300" b="0" i="1" smtClean="0">
                                          <a:solidFill>
                                            <a:schemeClr val="dk1"/>
                                          </a:solidFill>
                                          <a:latin typeface="Cambria Math" panose="02040503050406030204" pitchFamily="18" charset="0"/>
                                          <a:sym typeface="Nunito Sans"/>
                                        </a:rPr>
                                      </m:ctrlPr>
                                    </m:radPr>
                                    <m:deg/>
                                    <m:e>
                                      <m:r>
                                        <a:rPr lang="en-GB" sz="2300" b="0" i="1" smtClean="0">
                                          <a:solidFill>
                                            <a:schemeClr val="dk1"/>
                                          </a:solidFill>
                                          <a:latin typeface="Cambria Math" panose="02040503050406030204" pitchFamily="18" charset="0"/>
                                          <a:sym typeface="Nunito Sans"/>
                                        </a:rPr>
                                        <m:t>5</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38</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4</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7</m:t>
                                      </m:r>
                                    </m:e>
                                  </m:rad>
                                </m:num>
                                <m:den>
                                  <m:sSup>
                                    <m:sSupPr>
                                      <m:ctrlPr>
                                        <a:rPr lang="en-GB" sz="2300" b="0" i="1" smtClean="0">
                                          <a:solidFill>
                                            <a:schemeClr val="dk1"/>
                                          </a:solidFill>
                                          <a:latin typeface="Cambria Math" panose="02040503050406030204" pitchFamily="18" charset="0"/>
                                          <a:sym typeface="Nunito Sans"/>
                                        </a:rPr>
                                      </m:ctrlPr>
                                    </m:sSupPr>
                                    <m:e>
                                      <m:r>
                                        <a:rPr lang="en-GB" sz="2300" b="0" i="1" smtClean="0">
                                          <a:solidFill>
                                            <a:schemeClr val="dk1"/>
                                          </a:solidFill>
                                          <a:latin typeface="Cambria Math" panose="02040503050406030204" pitchFamily="18" charset="0"/>
                                          <a:sym typeface="Nunito Sans"/>
                                        </a:rPr>
                                        <m:t>0</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61</m:t>
                                      </m:r>
                                    </m:e>
                                    <m:sup>
                                      <m:r>
                                        <a:rPr lang="en-GB" sz="2300" b="0" i="1" smtClean="0">
                                          <a:solidFill>
                                            <a:schemeClr val="dk1"/>
                                          </a:solidFill>
                                          <a:latin typeface="Cambria Math" panose="02040503050406030204" pitchFamily="18" charset="0"/>
                                          <a:sym typeface="Nunito Sans"/>
                                        </a:rPr>
                                        <m:t>2</m:t>
                                      </m:r>
                                    </m:sup>
                                  </m:sSup>
                                </m:den>
                              </m:f>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7D07D672-CCCA-AB73-F858-846AEC2A3D4D}"/>
                  </a:ext>
                </a:extLst>
              </p:cNvPr>
              <p:cNvGraphicFramePr/>
              <p:nvPr>
                <p:extLst>
                  <p:ext uri="{D42A27DB-BD31-4B8C-83A1-F6EECF244321}">
                    <p14:modId xmlns:p14="http://schemas.microsoft.com/office/powerpoint/2010/main" val="3750950851"/>
                  </p:ext>
                </p:extLst>
              </p:nvPr>
            </p:nvGraphicFramePr>
            <p:xfrm>
              <a:off x="108044" y="862525"/>
              <a:ext cx="8882075" cy="1181174"/>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18117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13" r="-137" b="-1026"/>
                          </a:stretch>
                        </a:blipFill>
                      </a:tcPr>
                    </a:tc>
                    <a:extLst>
                      <a:ext uri="{0D108BD9-81ED-4DB2-BD59-A6C34878D82A}">
                        <a16:rowId xmlns:a16="http://schemas.microsoft.com/office/drawing/2014/main" val="10000"/>
                      </a:ext>
                    </a:extLst>
                  </a:tr>
                </a:tbl>
              </a:graphicData>
            </a:graphic>
          </p:graphicFrame>
        </mc:Fallback>
      </mc:AlternateContent>
      <p:sp>
        <p:nvSpPr>
          <p:cNvPr id="4" name="Google Shape;255;g254d25a1af5_0_154">
            <a:extLst>
              <a:ext uri="{FF2B5EF4-FFF2-40B4-BE49-F238E27FC236}">
                <a16:creationId xmlns:a16="http://schemas.microsoft.com/office/drawing/2014/main" id="{F41E4D57-E9DF-76F9-97C5-C45A249F576F}"/>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0601EB5B-2D56-DB30-73C2-178B2EAC4530}"/>
                  </a:ext>
                </a:extLst>
              </p:cNvPr>
              <p:cNvGraphicFramePr/>
              <p:nvPr>
                <p:extLst>
                  <p:ext uri="{D42A27DB-BD31-4B8C-83A1-F6EECF244321}">
                    <p14:modId xmlns:p14="http://schemas.microsoft.com/office/powerpoint/2010/main" val="4120393599"/>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69</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did not write the negative sign in their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m:t>
                              </m:r>
                              <m:r>
                                <a:rPr lang="en-GB" sz="1600" i="1" dirty="0" smtClean="0">
                                  <a:solidFill>
                                    <a:srgbClr val="00BC89"/>
                                  </a:solidFill>
                                  <a:latin typeface="Cambria Math" panose="02040503050406030204" pitchFamily="18" charset="0"/>
                                  <a:ea typeface="Nunito"/>
                                  <a:cs typeface="Nunito"/>
                                  <a:sym typeface="Nunito"/>
                                </a:rPr>
                                <m:t>4</m:t>
                              </m:r>
                              <m:r>
                                <a:rPr lang="en-GB" sz="1600" i="1" dirty="0" smtClean="0">
                                  <a:solidFill>
                                    <a:srgbClr val="00BC89"/>
                                  </a:solidFill>
                                  <a:latin typeface="Cambria Math" panose="02040503050406030204" pitchFamily="18" charset="0"/>
                                  <a:ea typeface="Nunito"/>
                                  <a:cs typeface="Nunito"/>
                                  <a:sym typeface="Nunito"/>
                                </a:rPr>
                                <m:t>.</m:t>
                              </m:r>
                              <m:r>
                                <a:rPr lang="en-GB" sz="1600" i="1" dirty="0" smtClean="0">
                                  <a:solidFill>
                                    <a:srgbClr val="00BC89"/>
                                  </a:solidFill>
                                  <a:latin typeface="Cambria Math" panose="02040503050406030204" pitchFamily="18" charset="0"/>
                                  <a:ea typeface="Nunito"/>
                                  <a:cs typeface="Nunito"/>
                                  <a:sym typeface="Nunito"/>
                                </a:rPr>
                                <m:t>69</m:t>
                              </m:r>
                              <m:r>
                                <a:rPr lang="en-GB" sz="1600" i="1" dirty="0" smtClean="0">
                                  <a:solidFill>
                                    <a:srgbClr val="00BC89"/>
                                  </a:solidFill>
                                  <a:latin typeface="Cambria Math" panose="02040503050406030204" pitchFamily="18" charset="0"/>
                                  <a:ea typeface="Nunito"/>
                                  <a:cs typeface="Nunito"/>
                                  <a:sym typeface="Nunito"/>
                                </a:rPr>
                                <m:t> </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1210</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99</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typed the calculation as one fraction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73</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attempted to calculate operation by operation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0601EB5B-2D56-DB30-73C2-178B2EAC4530}"/>
                  </a:ext>
                </a:extLst>
              </p:cNvPr>
              <p:cNvGraphicFramePr/>
              <p:nvPr>
                <p:extLst>
                  <p:ext uri="{D42A27DB-BD31-4B8C-83A1-F6EECF244321}">
                    <p14:modId xmlns:p14="http://schemas.microsoft.com/office/powerpoint/2010/main" val="4120393599"/>
                  </p:ext>
                </p:extLst>
              </p:nvPr>
            </p:nvGraphicFramePr>
            <p:xfrm>
              <a:off x="952500" y="2190750"/>
              <a:ext cx="7239000" cy="19800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4.69</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did not write the negative sign in their answer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−4.69 </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1210.99</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typed the calculation as one fraction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4.73</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attempted to calculate operation by operation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2AFA8F71-1B49-D2B4-A706-AE9BF4160F7F}"/>
                  </a:ext>
                </a:extLst>
              </p:cNvPr>
              <p:cNvGraphicFramePr/>
              <p:nvPr>
                <p:extLst>
                  <p:ext uri="{D42A27DB-BD31-4B8C-83A1-F6EECF244321}">
                    <p14:modId xmlns:p14="http://schemas.microsoft.com/office/powerpoint/2010/main" val="653937235"/>
                  </p:ext>
                </p:extLst>
              </p:nvPr>
            </p:nvGraphicFramePr>
            <p:xfrm>
              <a:off x="108044" y="862525"/>
              <a:ext cx="8882075" cy="117939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12) </a:t>
                          </a:r>
                          <a:r>
                            <a:rPr lang="en-US" sz="1600" b="0" dirty="0">
                              <a:solidFill>
                                <a:schemeClr val="dk1"/>
                              </a:solidFill>
                              <a:latin typeface="Nunito"/>
                              <a:ea typeface="Nunito"/>
                              <a:cs typeface="Nunito"/>
                              <a:sym typeface="Nunito"/>
                            </a:rPr>
                            <a:t>Evaluate, giving your answer rounded to two decimal places:</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sSup>
                                <m:sSupPr>
                                  <m:ctrlPr>
                                    <a:rPr lang="en-GB" sz="2300" b="0" i="1" smtClean="0">
                                      <a:solidFill>
                                        <a:schemeClr val="dk1"/>
                                      </a:solidFill>
                                      <a:latin typeface="Cambria Math" panose="02040503050406030204" pitchFamily="18" charset="0"/>
                                      <a:sym typeface="Nunito Sans"/>
                                    </a:rPr>
                                  </m:ctrlPr>
                                </m:sSupPr>
                                <m:e>
                                  <m:r>
                                    <a:rPr lang="en-GB" sz="2300" b="0" i="1" smtClean="0">
                                      <a:solidFill>
                                        <a:schemeClr val="dk1"/>
                                      </a:solidFill>
                                      <a:latin typeface="Cambria Math" panose="02040503050406030204" pitchFamily="18" charset="0"/>
                                      <a:sym typeface="Nunito Sans"/>
                                    </a:rPr>
                                    <m:t>3</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7</m:t>
                                  </m:r>
                                </m:e>
                                <m:sup>
                                  <m:r>
                                    <a:rPr lang="en-GB" sz="2300" b="0" i="1" smtClean="0">
                                      <a:solidFill>
                                        <a:schemeClr val="dk1"/>
                                      </a:solidFill>
                                      <a:latin typeface="Cambria Math" panose="02040503050406030204" pitchFamily="18" charset="0"/>
                                      <a:sym typeface="Nunito Sans"/>
                                    </a:rPr>
                                    <m:t>3</m:t>
                                  </m:r>
                                </m:sup>
                              </m:sSup>
                              <m:r>
                                <a:rPr lang="en-GB" sz="2300" b="0" i="1" smtClean="0">
                                  <a:solidFill>
                                    <a:schemeClr val="dk1"/>
                                  </a:solidFill>
                                  <a:latin typeface="Cambria Math" panose="02040503050406030204" pitchFamily="18" charset="0"/>
                                  <a:sym typeface="Nunito Sans"/>
                                </a:rPr>
                                <m:t>−</m:t>
                              </m:r>
                              <m:f>
                                <m:fPr>
                                  <m:ctrlPr>
                                    <a:rPr lang="en-GB" sz="2300" b="0" i="1" smtClean="0">
                                      <a:solidFill>
                                        <a:schemeClr val="dk1"/>
                                      </a:solidFill>
                                      <a:latin typeface="Cambria Math" panose="02040503050406030204" pitchFamily="18" charset="0"/>
                                      <a:sym typeface="Nunito Sans"/>
                                    </a:rPr>
                                  </m:ctrlPr>
                                </m:fPr>
                                <m:num>
                                  <m:rad>
                                    <m:radPr>
                                      <m:degHide m:val="on"/>
                                      <m:ctrlPr>
                                        <a:rPr lang="en-GB" sz="2300" b="0" i="1" smtClean="0">
                                          <a:solidFill>
                                            <a:schemeClr val="dk1"/>
                                          </a:solidFill>
                                          <a:latin typeface="Cambria Math" panose="02040503050406030204" pitchFamily="18" charset="0"/>
                                          <a:sym typeface="Nunito Sans"/>
                                        </a:rPr>
                                      </m:ctrlPr>
                                    </m:radPr>
                                    <m:deg/>
                                    <m:e>
                                      <m:r>
                                        <a:rPr lang="en-GB" sz="2300" b="0" i="1" smtClean="0">
                                          <a:solidFill>
                                            <a:schemeClr val="dk1"/>
                                          </a:solidFill>
                                          <a:latin typeface="Cambria Math" panose="02040503050406030204" pitchFamily="18" charset="0"/>
                                          <a:sym typeface="Nunito Sans"/>
                                        </a:rPr>
                                        <m:t>7</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2</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1</m:t>
                                      </m:r>
                                    </m:e>
                                  </m:rad>
                                </m:num>
                                <m:den>
                                  <m:r>
                                    <a:rPr lang="en-GB" sz="2300" b="0" i="1" smtClean="0">
                                      <a:solidFill>
                                        <a:schemeClr val="dk1"/>
                                      </a:solidFill>
                                      <a:latin typeface="Cambria Math" panose="02040503050406030204" pitchFamily="18" charset="0"/>
                                      <a:sym typeface="Nunito Sans"/>
                                    </a:rPr>
                                    <m:t>5</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4</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96</m:t>
                                  </m:r>
                                </m:den>
                              </m:f>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2AFA8F71-1B49-D2B4-A706-AE9BF4160F7F}"/>
                  </a:ext>
                </a:extLst>
              </p:cNvPr>
              <p:cNvGraphicFramePr/>
              <p:nvPr>
                <p:extLst>
                  <p:ext uri="{D42A27DB-BD31-4B8C-83A1-F6EECF244321}">
                    <p14:modId xmlns:p14="http://schemas.microsoft.com/office/powerpoint/2010/main" val="653937235"/>
                  </p:ext>
                </p:extLst>
              </p:nvPr>
            </p:nvGraphicFramePr>
            <p:xfrm>
              <a:off x="108044" y="862525"/>
              <a:ext cx="8882075" cy="117939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17939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15" r="-137" b="-1546"/>
                          </a:stretch>
                        </a:blipFill>
                      </a:tcPr>
                    </a:tc>
                    <a:extLst>
                      <a:ext uri="{0D108BD9-81ED-4DB2-BD59-A6C34878D82A}">
                        <a16:rowId xmlns:a16="http://schemas.microsoft.com/office/drawing/2014/main" val="10000"/>
                      </a:ext>
                    </a:extLst>
                  </a:tr>
                </a:tbl>
              </a:graphicData>
            </a:graphic>
          </p:graphicFrame>
        </mc:Fallback>
      </mc:AlternateContent>
      <p:sp>
        <p:nvSpPr>
          <p:cNvPr id="4" name="Google Shape;255;g254d25a1af5_0_154">
            <a:extLst>
              <a:ext uri="{FF2B5EF4-FFF2-40B4-BE49-F238E27FC236}">
                <a16:creationId xmlns:a16="http://schemas.microsoft.com/office/drawing/2014/main" id="{5C5CC41A-99CD-F95F-7335-BED8EE744BE7}"/>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85" name="Google Shape;385;g254d25a1af5_0_271"/>
              <p:cNvGraphicFramePr/>
              <p:nvPr>
                <p:extLst>
                  <p:ext uri="{D42A27DB-BD31-4B8C-83A1-F6EECF244321}">
                    <p14:modId xmlns:p14="http://schemas.microsoft.com/office/powerpoint/2010/main" val="2720408427"/>
                  </p:ext>
                </p:extLst>
              </p:nvPr>
            </p:nvGraphicFramePr>
            <p:xfrm>
              <a:off x="952500" y="2190750"/>
              <a:ext cx="7239000" cy="1891986"/>
            </p:xfrm>
            <a:graphic>
              <a:graphicData uri="http://schemas.openxmlformats.org/drawingml/2006/table">
                <a:tbl>
                  <a:tblPr>
                    <a:noFill/>
                    <a:tableStyleId>{2D99EC07-42E3-4336-ADC4-C9B633621750}</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49</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76</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missed out the division symbol when calculating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8</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05</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a cube root instead of square root</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21</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08</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did not enter the brackets on the calculator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7</m:t>
                              </m:r>
                              <m:r>
                                <a:rPr lang="en-GB" sz="1600" i="1" dirty="0" smtClean="0">
                                  <a:solidFill>
                                    <a:srgbClr val="00BC89"/>
                                  </a:solidFill>
                                  <a:latin typeface="Cambria Math" panose="02040503050406030204" pitchFamily="18" charset="0"/>
                                  <a:ea typeface="Nunito"/>
                                  <a:cs typeface="Nunito"/>
                                  <a:sym typeface="Nunito"/>
                                </a:rPr>
                                <m:t>.</m:t>
                              </m:r>
                              <m:r>
                                <a:rPr lang="en-GB" sz="1600" i="1" dirty="0" smtClean="0">
                                  <a:solidFill>
                                    <a:srgbClr val="00BC89"/>
                                  </a:solidFill>
                                  <a:latin typeface="Cambria Math" panose="02040503050406030204" pitchFamily="18" charset="0"/>
                                  <a:ea typeface="Nunito"/>
                                  <a:cs typeface="Nunito"/>
                                  <a:sym typeface="Nunito"/>
                                </a:rPr>
                                <m:t>85</m:t>
                              </m:r>
                              <m:r>
                                <a:rPr lang="en-GB" sz="1600" i="1" dirty="0" smtClean="0">
                                  <a:solidFill>
                                    <a:srgbClr val="00BC89"/>
                                  </a:solidFill>
                                  <a:latin typeface="Cambria Math" panose="02040503050406030204" pitchFamily="18" charset="0"/>
                                  <a:ea typeface="Nunito"/>
                                  <a:cs typeface="Nunito"/>
                                  <a:sym typeface="Nunito"/>
                                </a:rPr>
                                <m:t> </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85" name="Google Shape;385;g254d25a1af5_0_271"/>
              <p:cNvGraphicFramePr/>
              <p:nvPr>
                <p:extLst>
                  <p:ext uri="{D42A27DB-BD31-4B8C-83A1-F6EECF244321}">
                    <p14:modId xmlns:p14="http://schemas.microsoft.com/office/powerpoint/2010/main" val="2720408427"/>
                  </p:ext>
                </p:extLst>
              </p:nvPr>
            </p:nvGraphicFramePr>
            <p:xfrm>
              <a:off x="952500" y="2190750"/>
              <a:ext cx="7239000" cy="1891986"/>
            </p:xfrm>
            <a:graphic>
              <a:graphicData uri="http://schemas.openxmlformats.org/drawingml/2006/table">
                <a:tbl>
                  <a:tblPr>
                    <a:noFill/>
                    <a:tableStyleId>{2D99EC07-42E3-4336-ADC4-C9B633621750}</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128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1282"/>
                          </a:stretch>
                        </a:blipFill>
                      </a:tcPr>
                    </a:tc>
                    <a:extLst>
                      <a:ext uri="{0D108BD9-81ED-4DB2-BD59-A6C34878D82A}">
                        <a16:rowId xmlns:a16="http://schemas.microsoft.com/office/drawing/2014/main" val="10000"/>
                      </a:ext>
                    </a:extLst>
                  </a:tr>
                  <a:tr h="94599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90" r="-100337" b="-19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90" r="-337" b="-1935"/>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263;g254d25a1af5_0_160">
                <a:extLst>
                  <a:ext uri="{FF2B5EF4-FFF2-40B4-BE49-F238E27FC236}">
                    <a16:creationId xmlns:a16="http://schemas.microsoft.com/office/drawing/2014/main" id="{CB8502D4-5FC4-BEE2-930B-049274DC52E9}"/>
                  </a:ext>
                </a:extLst>
              </p:cNvPr>
              <p:cNvGraphicFramePr/>
              <p:nvPr>
                <p:extLst>
                  <p:ext uri="{D42A27DB-BD31-4B8C-83A1-F6EECF244321}">
                    <p14:modId xmlns:p14="http://schemas.microsoft.com/office/powerpoint/2010/main" val="1961459285"/>
                  </p:ext>
                </p:extLst>
              </p:nvPr>
            </p:nvGraphicFramePr>
            <p:xfrm>
              <a:off x="108044" y="862525"/>
              <a:ext cx="8882075" cy="1164283"/>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13) </a:t>
                          </a:r>
                          <a:r>
                            <a:rPr lang="en-US" sz="1600" b="0" dirty="0">
                              <a:solidFill>
                                <a:schemeClr val="dk1"/>
                              </a:solidFill>
                              <a:latin typeface="Nunito"/>
                              <a:ea typeface="Nunito"/>
                              <a:cs typeface="Nunito"/>
                              <a:sym typeface="Nunito"/>
                            </a:rPr>
                            <a:t>Evaluate, giving your answer rounded to two decimal places:</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d>
                                <m:dPr>
                                  <m:ctrlPr>
                                    <a:rPr lang="en-GB" sz="2300" b="0" i="1" smtClean="0">
                                      <a:solidFill>
                                        <a:schemeClr val="dk1"/>
                                      </a:solidFill>
                                      <a:latin typeface="Cambria Math" panose="02040503050406030204" pitchFamily="18" charset="0"/>
                                      <a:sym typeface="Nunito Sans"/>
                                    </a:rPr>
                                  </m:ctrlPr>
                                </m:dPr>
                                <m:e>
                                  <m:sSup>
                                    <m:sSupPr>
                                      <m:ctrlPr>
                                        <a:rPr lang="en-GB" sz="2300" b="0" i="1" smtClean="0">
                                          <a:solidFill>
                                            <a:schemeClr val="dk1"/>
                                          </a:solidFill>
                                          <a:latin typeface="Cambria Math" panose="02040503050406030204" pitchFamily="18" charset="0"/>
                                          <a:sym typeface="Nunito Sans"/>
                                        </a:rPr>
                                      </m:ctrlPr>
                                    </m:sSupPr>
                                    <m:e>
                                      <m:r>
                                        <a:rPr lang="en-GB" sz="2300" b="0" i="1" smtClean="0">
                                          <a:solidFill>
                                            <a:schemeClr val="dk1"/>
                                          </a:solidFill>
                                          <a:latin typeface="Cambria Math" panose="02040503050406030204" pitchFamily="18" charset="0"/>
                                          <a:sym typeface="Nunito Sans"/>
                                        </a:rPr>
                                        <m:t>2</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8</m:t>
                                      </m:r>
                                    </m:e>
                                    <m:sup>
                                      <m:r>
                                        <a:rPr lang="en-GB" sz="2300" b="0" i="1" smtClean="0">
                                          <a:solidFill>
                                            <a:schemeClr val="dk1"/>
                                          </a:solidFill>
                                          <a:latin typeface="Cambria Math" panose="02040503050406030204" pitchFamily="18" charset="0"/>
                                          <a:sym typeface="Nunito Sans"/>
                                        </a:rPr>
                                        <m:t>3</m:t>
                                      </m:r>
                                    </m:sup>
                                  </m:sSup>
                                  <m:r>
                                    <a:rPr lang="en-GB" sz="2300" b="0" i="1" smtClean="0">
                                      <a:solidFill>
                                        <a:schemeClr val="dk1"/>
                                      </a:solidFill>
                                      <a:latin typeface="Cambria Math" panose="02040503050406030204" pitchFamily="18" charset="0"/>
                                      <a:sym typeface="Nunito Sans"/>
                                    </a:rPr>
                                    <m:t>−</m:t>
                                  </m:r>
                                  <m:rad>
                                    <m:radPr>
                                      <m:degHide m:val="on"/>
                                      <m:ctrlPr>
                                        <a:rPr lang="en-GB" sz="2300" b="0" i="1" smtClean="0">
                                          <a:solidFill>
                                            <a:schemeClr val="dk1"/>
                                          </a:solidFill>
                                          <a:latin typeface="Cambria Math" panose="02040503050406030204" pitchFamily="18" charset="0"/>
                                          <a:sym typeface="Nunito Sans"/>
                                        </a:rPr>
                                      </m:ctrlPr>
                                    </m:radPr>
                                    <m:deg/>
                                    <m:e>
                                      <m:r>
                                        <a:rPr lang="en-GB" sz="2300" b="0" i="1" smtClean="0">
                                          <a:solidFill>
                                            <a:schemeClr val="dk1"/>
                                          </a:solidFill>
                                          <a:latin typeface="Cambria Math" panose="02040503050406030204" pitchFamily="18" charset="0"/>
                                          <a:sym typeface="Nunito Sans"/>
                                        </a:rPr>
                                        <m:t>4</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8</m:t>
                                      </m:r>
                                    </m:e>
                                  </m:rad>
                                </m:e>
                              </m:d>
                              <m:r>
                                <a:rPr lang="en-GB" sz="2300" b="0" i="1" smtClean="0">
                                  <a:solidFill>
                                    <a:schemeClr val="dk1"/>
                                  </a:solidFill>
                                  <a:latin typeface="Cambria Math" panose="02040503050406030204" pitchFamily="18" charset="0"/>
                                  <a:sym typeface="Nunito Sans"/>
                                </a:rPr>
                                <m:t>÷</m:t>
                              </m:r>
                              <m:f>
                                <m:fPr>
                                  <m:ctrlPr>
                                    <a:rPr lang="en-GB" sz="2300" b="0" i="1" smtClean="0">
                                      <a:solidFill>
                                        <a:schemeClr val="dk1"/>
                                      </a:solidFill>
                                      <a:latin typeface="Cambria Math" panose="02040503050406030204" pitchFamily="18" charset="0"/>
                                      <a:sym typeface="Nunito Sans"/>
                                    </a:rPr>
                                  </m:ctrlPr>
                                </m:fPr>
                                <m:num>
                                  <m:sSup>
                                    <m:sSupPr>
                                      <m:ctrlPr>
                                        <a:rPr lang="en-GB" sz="2300" b="0" i="1" smtClean="0">
                                          <a:solidFill>
                                            <a:schemeClr val="dk1"/>
                                          </a:solidFill>
                                          <a:latin typeface="Cambria Math" panose="02040503050406030204" pitchFamily="18" charset="0"/>
                                          <a:sym typeface="Nunito Sans"/>
                                        </a:rPr>
                                      </m:ctrlPr>
                                    </m:sSupPr>
                                    <m:e>
                                      <m:r>
                                        <a:rPr lang="en-GB" sz="2300" b="0" i="1" smtClean="0">
                                          <a:solidFill>
                                            <a:schemeClr val="dk1"/>
                                          </a:solidFill>
                                          <a:latin typeface="Cambria Math" panose="02040503050406030204" pitchFamily="18" charset="0"/>
                                          <a:sym typeface="Nunito Sans"/>
                                        </a:rPr>
                                        <m:t>3</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9</m:t>
                                      </m:r>
                                    </m:e>
                                    <m:sup>
                                      <m:r>
                                        <a:rPr lang="en-GB" sz="2300" b="0" i="1" smtClean="0">
                                          <a:solidFill>
                                            <a:schemeClr val="dk1"/>
                                          </a:solidFill>
                                          <a:latin typeface="Cambria Math" panose="02040503050406030204" pitchFamily="18" charset="0"/>
                                          <a:sym typeface="Nunito Sans"/>
                                        </a:rPr>
                                        <m:t>2</m:t>
                                      </m:r>
                                    </m:sup>
                                  </m:sSup>
                                </m:num>
                                <m:den>
                                  <m:r>
                                    <a:rPr lang="en-GB" sz="2300" b="0" i="1" smtClean="0">
                                      <a:solidFill>
                                        <a:schemeClr val="dk1"/>
                                      </a:solidFill>
                                      <a:latin typeface="Cambria Math" panose="02040503050406030204" pitchFamily="18" charset="0"/>
                                      <a:sym typeface="Nunito Sans"/>
                                    </a:rPr>
                                    <m:t>7</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1</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1</m:t>
                                  </m:r>
                                  <m:r>
                                    <a:rPr lang="en-GB" sz="2300" b="0" i="1" smtClean="0">
                                      <a:solidFill>
                                        <a:schemeClr val="dk1"/>
                                      </a:solidFill>
                                      <a:latin typeface="Cambria Math" panose="02040503050406030204" pitchFamily="18" charset="0"/>
                                      <a:sym typeface="Nunito Sans"/>
                                    </a:rPr>
                                    <m:t>.</m:t>
                                  </m:r>
                                  <m:r>
                                    <a:rPr lang="en-GB" sz="2300" b="0" i="1" smtClean="0">
                                      <a:solidFill>
                                        <a:schemeClr val="dk1"/>
                                      </a:solidFill>
                                      <a:latin typeface="Cambria Math" panose="02040503050406030204" pitchFamily="18" charset="0"/>
                                      <a:sym typeface="Nunito Sans"/>
                                    </a:rPr>
                                    <m:t>06</m:t>
                                  </m:r>
                                </m:den>
                              </m:f>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263;g254d25a1af5_0_160">
                <a:extLst>
                  <a:ext uri="{FF2B5EF4-FFF2-40B4-BE49-F238E27FC236}">
                    <a16:creationId xmlns:a16="http://schemas.microsoft.com/office/drawing/2014/main" id="{CB8502D4-5FC4-BEE2-930B-049274DC52E9}"/>
                  </a:ext>
                </a:extLst>
              </p:cNvPr>
              <p:cNvGraphicFramePr/>
              <p:nvPr>
                <p:extLst>
                  <p:ext uri="{D42A27DB-BD31-4B8C-83A1-F6EECF244321}">
                    <p14:modId xmlns:p14="http://schemas.microsoft.com/office/powerpoint/2010/main" val="1961459285"/>
                  </p:ext>
                </p:extLst>
              </p:nvPr>
            </p:nvGraphicFramePr>
            <p:xfrm>
              <a:off x="108044" y="862525"/>
              <a:ext cx="8882075" cy="1164283"/>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1642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521" r="-137" b="-1042"/>
                          </a:stretch>
                        </a:blipFill>
                      </a:tcPr>
                    </a:tc>
                    <a:extLst>
                      <a:ext uri="{0D108BD9-81ED-4DB2-BD59-A6C34878D82A}">
                        <a16:rowId xmlns:a16="http://schemas.microsoft.com/office/drawing/2014/main" val="10000"/>
                      </a:ext>
                    </a:extLst>
                  </a:tr>
                </a:tbl>
              </a:graphicData>
            </a:graphic>
          </p:graphicFrame>
        </mc:Fallback>
      </mc:AlternateContent>
      <p:sp>
        <p:nvSpPr>
          <p:cNvPr id="3" name="Google Shape;255;g254d25a1af5_0_154">
            <a:extLst>
              <a:ext uri="{FF2B5EF4-FFF2-40B4-BE49-F238E27FC236}">
                <a16:creationId xmlns:a16="http://schemas.microsoft.com/office/drawing/2014/main" id="{C77F1711-FFD7-18CF-3496-2DD7A677B8EC}"/>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93" name="Google Shape;393;g254d25a1af5_0_278"/>
              <p:cNvGraphicFramePr/>
              <p:nvPr>
                <p:extLst>
                  <p:ext uri="{D42A27DB-BD31-4B8C-83A1-F6EECF244321}">
                    <p14:modId xmlns:p14="http://schemas.microsoft.com/office/powerpoint/2010/main" val="186608224"/>
                  </p:ext>
                </p:extLst>
              </p:nvPr>
            </p:nvGraphicFramePr>
            <p:xfrm>
              <a:off x="952500" y="2190750"/>
              <a:ext cx="7239000" cy="1926702"/>
            </p:xfrm>
            <a:graphic>
              <a:graphicData uri="http://schemas.openxmlformats.org/drawingml/2006/table">
                <a:tbl>
                  <a:tblPr>
                    <a:noFill/>
                    <a:tableStyleId>{2D99EC07-42E3-4336-ADC4-C9B633621750}</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0</m:t>
                              </m:r>
                              <m:r>
                                <a:rPr lang="en-GB" sz="1600" i="1" dirty="0" smtClean="0">
                                  <a:solidFill>
                                    <a:srgbClr val="00BC89"/>
                                  </a:solidFill>
                                  <a:latin typeface="Cambria Math" panose="02040503050406030204" pitchFamily="18" charset="0"/>
                                  <a:ea typeface="Nunito"/>
                                  <a:cs typeface="Nunito"/>
                                  <a:sym typeface="Nunito"/>
                                </a:rPr>
                                <m:t>.</m:t>
                              </m:r>
                              <m:r>
                                <a:rPr lang="en-GB" sz="1600" i="1" dirty="0" smtClean="0">
                                  <a:solidFill>
                                    <a:srgbClr val="00BC89"/>
                                  </a:solidFill>
                                  <a:latin typeface="Cambria Math" panose="02040503050406030204" pitchFamily="18" charset="0"/>
                                  <a:ea typeface="Nunito"/>
                                  <a:cs typeface="Nunito"/>
                                  <a:sym typeface="Nunito"/>
                                </a:rPr>
                                <m:t>07</m:t>
                              </m:r>
                              <m:r>
                                <a:rPr lang="en-GB" sz="1600" i="1" dirty="0" smtClean="0">
                                  <a:solidFill>
                                    <a:srgbClr val="00BC89"/>
                                  </a:solidFill>
                                  <a:latin typeface="Cambria Math" panose="02040503050406030204" pitchFamily="18" charset="0"/>
                                  <a:ea typeface="Nunito"/>
                                  <a:cs typeface="Nunito"/>
                                  <a:sym typeface="Nunito"/>
                                </a:rPr>
                                <m:t> </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0</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77</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t>
                          </a:r>
                          <a:r>
                            <a:rPr lang="en-GB" sz="1400" dirty="0">
                              <a:solidFill>
                                <a:schemeClr val="dk1"/>
                              </a:solidFill>
                              <a:latin typeface="Nunito Sans"/>
                              <a:ea typeface="Nunito Sans"/>
                              <a:cs typeface="Nunito Sans"/>
                              <a:sym typeface="Nunito Sans"/>
                            </a:rPr>
                            <a:t>had calculator set in radians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0</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06</m:t>
                              </m:r>
                              <m:r>
                                <a:rPr lang="en-GB" sz="1600" i="1" dirty="0" smtClean="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t>
                          </a:r>
                          <a:r>
                            <a:rPr lang="en-GB" sz="1400" dirty="0">
                              <a:solidFill>
                                <a:schemeClr val="dk1"/>
                              </a:solidFill>
                              <a:latin typeface="Nunito Sans"/>
                              <a:ea typeface="Nunito Sans"/>
                              <a:cs typeface="Nunito Sans"/>
                              <a:sym typeface="Nunito Sans"/>
                            </a:rPr>
                            <a:t>had calculator set in gradians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75</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26</m:t>
                              </m:r>
                              <m:r>
                                <a:rPr lang="en-GB" sz="1600" i="1" dirty="0" smtClean="0">
                                  <a:solidFill>
                                    <a:schemeClr val="dk1"/>
                                  </a:solidFill>
                                  <a:latin typeface="Cambria Math" panose="02040503050406030204" pitchFamily="18" charset="0"/>
                                  <a:ea typeface="Nunito Sans"/>
                                  <a:cs typeface="Nunito Sans"/>
                                  <a:sym typeface="Nunito Sans"/>
                                </a:rPr>
                                <m:t> </m:t>
                              </m:r>
                            </m:oMath>
                          </a14:m>
                          <a:endParaRPr lang="en-GB"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a:t>
                          </a:r>
                          <a14:m>
                            <m:oMath xmlns:m="http://schemas.openxmlformats.org/officeDocument/2006/math">
                              <m:func>
                                <m:funcPr>
                                  <m:ctrlPr>
                                    <a:rPr lang="en-GB" sz="1400" b="0" i="1" smtClean="0">
                                      <a:solidFill>
                                        <a:schemeClr val="dk1"/>
                                      </a:solidFill>
                                      <a:latin typeface="Cambria Math" panose="02040503050406030204" pitchFamily="18" charset="0"/>
                                      <a:ea typeface="Nunito Sans"/>
                                      <a:cs typeface="Nunito Sans"/>
                                      <a:sym typeface="Nunito Sans"/>
                                    </a:rPr>
                                  </m:ctrlPr>
                                </m:funcPr>
                                <m:fName>
                                  <m:sSup>
                                    <m:sSupPr>
                                      <m:ctrlPr>
                                        <a:rPr lang="en-GB" sz="1400" b="0" i="1" smtClean="0">
                                          <a:solidFill>
                                            <a:schemeClr val="dk1"/>
                                          </a:solidFill>
                                          <a:latin typeface="Cambria Math" panose="02040503050406030204" pitchFamily="18" charset="0"/>
                                          <a:ea typeface="Nunito Sans"/>
                                          <a:cs typeface="Nunito Sans"/>
                                          <a:sym typeface="Nunito Sans"/>
                                        </a:rPr>
                                      </m:ctrlPr>
                                    </m:sSupPr>
                                    <m:e>
                                      <m:r>
                                        <m:rPr>
                                          <m:sty m:val="p"/>
                                        </m:rPr>
                                        <a:rPr lang="en-GB" sz="1400" b="0" i="0" smtClean="0">
                                          <a:solidFill>
                                            <a:schemeClr val="dk1"/>
                                          </a:solidFill>
                                          <a:latin typeface="Cambria Math" panose="02040503050406030204" pitchFamily="18" charset="0"/>
                                          <a:ea typeface="Nunito Sans"/>
                                          <a:cs typeface="Nunito Sans"/>
                                          <a:sym typeface="Nunito Sans"/>
                                        </a:rPr>
                                        <m:t>tan</m:t>
                                      </m:r>
                                    </m:e>
                                    <m:sup>
                                      <m:r>
                                        <a:rPr lang="en-GB" sz="1400" b="0" i="1" smtClean="0">
                                          <a:solidFill>
                                            <a:schemeClr val="dk1"/>
                                          </a:solidFill>
                                          <a:latin typeface="Cambria Math" panose="02040503050406030204" pitchFamily="18" charset="0"/>
                                          <a:ea typeface="Nunito Sans"/>
                                          <a:cs typeface="Nunito Sans"/>
                                          <a:sym typeface="Nunito Sans"/>
                                        </a:rPr>
                                        <m:t>−</m:t>
                                      </m:r>
                                      <m:r>
                                        <a:rPr lang="en-GB" sz="1400" b="0" i="1" smtClean="0">
                                          <a:solidFill>
                                            <a:schemeClr val="dk1"/>
                                          </a:solidFill>
                                          <a:latin typeface="Cambria Math" panose="02040503050406030204" pitchFamily="18" charset="0"/>
                                          <a:ea typeface="Nunito Sans"/>
                                          <a:cs typeface="Nunito Sans"/>
                                          <a:sym typeface="Nunito Sans"/>
                                        </a:rPr>
                                        <m:t>1</m:t>
                                      </m:r>
                                    </m:sup>
                                  </m:sSup>
                                </m:fName>
                                <m:e>
                                  <m:r>
                                    <a:rPr lang="en-GB" sz="1400" b="0" i="1" smtClean="0">
                                      <a:solidFill>
                                        <a:schemeClr val="dk1"/>
                                      </a:solidFill>
                                      <a:latin typeface="Cambria Math" panose="02040503050406030204" pitchFamily="18" charset="0"/>
                                      <a:ea typeface="Nunito Sans"/>
                                      <a:cs typeface="Nunito Sans"/>
                                      <a:sym typeface="Nunito Sans"/>
                                    </a:rPr>
                                    <m:t> </m:t>
                                  </m:r>
                                </m:e>
                              </m:func>
                            </m:oMath>
                          </a14:m>
                          <a:endParaRPr lang="en-GB" sz="1600" baseline="300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endParaRPr sz="16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93" name="Google Shape;393;g254d25a1af5_0_278"/>
              <p:cNvGraphicFramePr/>
              <p:nvPr>
                <p:extLst>
                  <p:ext uri="{D42A27DB-BD31-4B8C-83A1-F6EECF244321}">
                    <p14:modId xmlns:p14="http://schemas.microsoft.com/office/powerpoint/2010/main" val="186608224"/>
                  </p:ext>
                </p:extLst>
              </p:nvPr>
            </p:nvGraphicFramePr>
            <p:xfrm>
              <a:off x="952500" y="2190750"/>
              <a:ext cx="7239000" cy="1926702"/>
            </p:xfrm>
            <a:graphic>
              <a:graphicData uri="http://schemas.openxmlformats.org/drawingml/2006/table">
                <a:tbl>
                  <a:tblPr>
                    <a:noFill/>
                    <a:tableStyleId>{2D99EC07-42E3-4336-ADC4-C9B633621750}</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3846"/>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3846"/>
                          </a:stretch>
                        </a:blipFill>
                      </a:tcPr>
                    </a:tc>
                    <a:extLst>
                      <a:ext uri="{0D108BD9-81ED-4DB2-BD59-A6C34878D82A}">
                        <a16:rowId xmlns:a16="http://schemas.microsoft.com/office/drawing/2014/main" val="10000"/>
                      </a:ext>
                    </a:extLst>
                  </a:tr>
                  <a:tr h="97990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7516" r="-100337" b="-62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7516" r="-337" b="-62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263;g254d25a1af5_0_160">
                <a:extLst>
                  <a:ext uri="{FF2B5EF4-FFF2-40B4-BE49-F238E27FC236}">
                    <a16:creationId xmlns:a16="http://schemas.microsoft.com/office/drawing/2014/main" id="{530D14F4-9440-1FD3-AAB5-D3AFB86BEC00}"/>
                  </a:ext>
                </a:extLst>
              </p:cNvPr>
              <p:cNvGraphicFramePr/>
              <p:nvPr>
                <p:extLst>
                  <p:ext uri="{D42A27DB-BD31-4B8C-83A1-F6EECF244321}">
                    <p14:modId xmlns:p14="http://schemas.microsoft.com/office/powerpoint/2010/main" val="1896053208"/>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14) </a:t>
                          </a:r>
                          <a:r>
                            <a:rPr lang="en-US" sz="1600" b="0" dirty="0">
                              <a:solidFill>
                                <a:schemeClr val="dk1"/>
                              </a:solidFill>
                              <a:latin typeface="Nunito"/>
                              <a:ea typeface="Nunito"/>
                              <a:cs typeface="Nunito"/>
                              <a:sym typeface="Nunito"/>
                            </a:rPr>
                            <a:t>Evaluate, rounding your answer to two decimal places:</a:t>
                          </a:r>
                          <a:r>
                            <a:rPr lang="en-US" sz="1600" b="0" dirty="0">
                              <a:solidFill>
                                <a:schemeClr val="dk1"/>
                              </a:solidFill>
                              <a:latin typeface="Arial"/>
                              <a:ea typeface="Arial"/>
                              <a:cs typeface="Arial"/>
                              <a:sym typeface="Arial"/>
                            </a:rPr>
                            <a:t> </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func>
                                <m:funcPr>
                                  <m:ctrlPr>
                                    <a:rPr lang="en-GB" sz="2300" b="0" i="1" smtClean="0">
                                      <a:solidFill>
                                        <a:schemeClr val="dk1"/>
                                      </a:solidFill>
                                      <a:latin typeface="Cambria Math" panose="02040503050406030204" pitchFamily="18" charset="0"/>
                                      <a:ea typeface="Nunito Sans"/>
                                      <a:cs typeface="Nunito Sans"/>
                                      <a:sym typeface="Nunito Sans"/>
                                    </a:rPr>
                                  </m:ctrlPr>
                                </m:funcPr>
                                <m:fName>
                                  <m:r>
                                    <m:rPr>
                                      <m:sty m:val="p"/>
                                    </m:rPr>
                                    <a:rPr lang="en-GB" sz="2300" b="0" i="0" smtClean="0">
                                      <a:solidFill>
                                        <a:schemeClr val="dk1"/>
                                      </a:solidFill>
                                      <a:latin typeface="Cambria Math" panose="02040503050406030204" pitchFamily="18" charset="0"/>
                                      <a:ea typeface="Nunito Sans"/>
                                      <a:cs typeface="Nunito Sans"/>
                                      <a:sym typeface="Nunito Sans"/>
                                    </a:rPr>
                                    <m:t>tan</m:t>
                                  </m:r>
                                </m:fName>
                                <m:e>
                                  <m:d>
                                    <m:dPr>
                                      <m:ctrlPr>
                                        <a:rPr lang="en-GB" sz="2300" b="0" i="1" smtClean="0">
                                          <a:solidFill>
                                            <a:schemeClr val="dk1"/>
                                          </a:solidFill>
                                          <a:latin typeface="Cambria Math" panose="02040503050406030204" pitchFamily="18" charset="0"/>
                                          <a:ea typeface="Nunito Sans"/>
                                          <a:cs typeface="Nunito Sans"/>
                                          <a:sym typeface="Nunito Sans"/>
                                        </a:rPr>
                                      </m:ctrlPr>
                                    </m:dPr>
                                    <m:e>
                                      <m:r>
                                        <a:rPr lang="en-GB" sz="2300" b="0" i="1" smtClean="0">
                                          <a:solidFill>
                                            <a:schemeClr val="dk1"/>
                                          </a:solidFill>
                                          <a:latin typeface="Cambria Math" panose="02040503050406030204" pitchFamily="18" charset="0"/>
                                          <a:ea typeface="Nunito Sans"/>
                                          <a:cs typeface="Nunito Sans"/>
                                          <a:sym typeface="Nunito Sans"/>
                                        </a:rPr>
                                        <m:t>3</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8</m:t>
                                      </m:r>
                                    </m:e>
                                  </m:d>
                                </m:e>
                              </m:func>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263;g254d25a1af5_0_160">
                <a:extLst>
                  <a:ext uri="{FF2B5EF4-FFF2-40B4-BE49-F238E27FC236}">
                    <a16:creationId xmlns:a16="http://schemas.microsoft.com/office/drawing/2014/main" id="{530D14F4-9440-1FD3-AAB5-D3AFB86BEC00}"/>
                  </a:ext>
                </a:extLst>
              </p:cNvPr>
              <p:cNvGraphicFramePr/>
              <p:nvPr>
                <p:extLst>
                  <p:ext uri="{D42A27DB-BD31-4B8C-83A1-F6EECF244321}">
                    <p14:modId xmlns:p14="http://schemas.microsoft.com/office/powerpoint/2010/main" val="1896053208"/>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
        <p:nvSpPr>
          <p:cNvPr id="3" name="Google Shape;255;g254d25a1af5_0_154">
            <a:extLst>
              <a:ext uri="{FF2B5EF4-FFF2-40B4-BE49-F238E27FC236}">
                <a16:creationId xmlns:a16="http://schemas.microsoft.com/office/drawing/2014/main" id="{14026A6A-755F-0767-DAF0-22E391F19772}"/>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00" name="Google Shape;400;g254d25a1af5_0_284"/>
              <p:cNvGraphicFramePr/>
              <p:nvPr>
                <p:extLst>
                  <p:ext uri="{D42A27DB-BD31-4B8C-83A1-F6EECF244321}">
                    <p14:modId xmlns:p14="http://schemas.microsoft.com/office/powerpoint/2010/main" val="3202295840"/>
                  </p:ext>
                </p:extLst>
              </p:nvPr>
            </p:nvGraphicFramePr>
            <p:xfrm>
              <a:off x="952500" y="2190750"/>
              <a:ext cx="7239000" cy="1893600"/>
            </p:xfrm>
            <a:graphic>
              <a:graphicData uri="http://schemas.openxmlformats.org/drawingml/2006/table">
                <a:tbl>
                  <a:tblPr>
                    <a:noFill/>
                    <a:tableStyleId>{2D99EC07-42E3-4336-ADC4-C9B633621750}</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i="1" dirty="0" smtClean="0">
                                  <a:solidFill>
                                    <a:schemeClr val="dk1"/>
                                  </a:solidFill>
                                  <a:latin typeface="Cambria Math" panose="02040503050406030204" pitchFamily="18" charset="0"/>
                                  <a:ea typeface="Nunito"/>
                                  <a:cs typeface="Nunito"/>
                                  <a:sym typeface="Nunito"/>
                                </a:rPr>
                                <m:t>1</m:t>
                              </m:r>
                              <m:r>
                                <a:rPr lang="en-US" sz="1600" i="1" dirty="0" smtClean="0">
                                  <a:solidFill>
                                    <a:schemeClr val="dk1"/>
                                  </a:solidFill>
                                  <a:latin typeface="Cambria Math" panose="02040503050406030204" pitchFamily="18" charset="0"/>
                                  <a:ea typeface="Nunito"/>
                                  <a:cs typeface="Nunito"/>
                                  <a:sym typeface="Nunito"/>
                                </a:rPr>
                                <m:t>.</m:t>
                              </m:r>
                              <m:r>
                                <a:rPr lang="en-US" sz="1600" i="1" dirty="0" smtClean="0">
                                  <a:solidFill>
                                    <a:schemeClr val="dk1"/>
                                  </a:solidFill>
                                  <a:latin typeface="Cambria Math" panose="02040503050406030204" pitchFamily="18" charset="0"/>
                                  <a:ea typeface="Nunito"/>
                                  <a:cs typeface="Nunito"/>
                                  <a:sym typeface="Nunito"/>
                                </a:rPr>
                                <m:t>0</m:t>
                              </m:r>
                            </m:oMath>
                          </a14:m>
                          <a:r>
                            <a:rPr lang="en-US"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600" dirty="0">
                              <a:solidFill>
                                <a:schemeClr val="dk1"/>
                              </a:solidFill>
                              <a:latin typeface="Nunito"/>
                              <a:ea typeface="Nunito"/>
                              <a:cs typeface="Nunito"/>
                              <a:sym typeface="Nunito"/>
                            </a:rPr>
                            <a:t>Student used </a:t>
                          </a:r>
                          <a14:m>
                            <m:oMath xmlns:m="http://schemas.openxmlformats.org/officeDocument/2006/math">
                              <m:func>
                                <m:funcPr>
                                  <m:ctrlPr>
                                    <a:rPr lang="en-GB" sz="1600" b="0" i="1" smtClean="0">
                                      <a:solidFill>
                                        <a:schemeClr val="dk1"/>
                                      </a:solidFill>
                                      <a:latin typeface="Cambria Math" panose="02040503050406030204" pitchFamily="18" charset="0"/>
                                      <a:ea typeface="Nunito"/>
                                      <a:cs typeface="Nunito"/>
                                      <a:sym typeface="Nunito"/>
                                    </a:rPr>
                                  </m:ctrlPr>
                                </m:funcPr>
                                <m:fName>
                                  <m:r>
                                    <m:rPr>
                                      <m:sty m:val="p"/>
                                    </m:rPr>
                                    <a:rPr lang="en-US" sz="1600" b="0" i="0" smtClean="0">
                                      <a:solidFill>
                                        <a:schemeClr val="dk1"/>
                                      </a:solidFill>
                                      <a:latin typeface="Cambria Math" panose="02040503050406030204" pitchFamily="18" charset="0"/>
                                      <a:ea typeface="Nunito"/>
                                      <a:cs typeface="Nunito"/>
                                      <a:sym typeface="Nunito"/>
                                    </a:rPr>
                                    <m:t>cos</m:t>
                                  </m:r>
                                </m:fName>
                                <m:e>
                                  <m:r>
                                    <a:rPr lang="en-GB" sz="1600" b="0" i="1" smtClean="0">
                                      <a:solidFill>
                                        <a:schemeClr val="dk1"/>
                                      </a:solidFill>
                                      <a:latin typeface="Cambria Math" panose="02040503050406030204" pitchFamily="18" charset="0"/>
                                      <a:ea typeface="Nunito"/>
                                      <a:cs typeface="Nunito"/>
                                      <a:sym typeface="Nunito"/>
                                    </a:rPr>
                                    <m:t> </m:t>
                                  </m:r>
                                </m:e>
                              </m:func>
                            </m:oMath>
                          </a14:m>
                          <a:endParaRPr sz="16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42</m:t>
                              </m:r>
                              <m:r>
                                <a:rPr lang="en-GB" sz="1600" i="1" dirty="0" smtClean="0">
                                  <a:solidFill>
                                    <a:srgbClr val="00BC89"/>
                                  </a:solidFill>
                                  <a:latin typeface="Cambria Math" panose="02040503050406030204" pitchFamily="18" charset="0"/>
                                  <a:ea typeface="Nunito"/>
                                  <a:cs typeface="Nunito"/>
                                  <a:sym typeface="Nunito"/>
                                </a:rPr>
                                <m:t>.</m:t>
                              </m:r>
                              <m:r>
                                <a:rPr lang="en-GB" sz="1600" i="1" dirty="0" smtClean="0">
                                  <a:solidFill>
                                    <a:srgbClr val="00BC89"/>
                                  </a:solidFill>
                                  <a:latin typeface="Cambria Math" panose="02040503050406030204" pitchFamily="18" charset="0"/>
                                  <a:ea typeface="Nunito"/>
                                  <a:cs typeface="Nunito"/>
                                  <a:sym typeface="Nunito"/>
                                </a:rPr>
                                <m:t>3</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0</m:t>
                              </m:r>
                              <m:r>
                                <a:rPr lang="en-GB" sz="1600" i="1" dirty="0" smtClean="0">
                                  <a:solidFill>
                                    <a:schemeClr val="dk1"/>
                                  </a:solidFill>
                                  <a:latin typeface="Cambria Math" panose="02040503050406030204" pitchFamily="18" charset="0"/>
                                  <a:ea typeface="Nunito Sans"/>
                                  <a:cs typeface="Nunito Sans"/>
                                  <a:sym typeface="Nunito Sans"/>
                                </a:rPr>
                                <m:t>.</m:t>
                              </m:r>
                              <m:r>
                                <a:rPr lang="en-GB" sz="1600" i="1" dirty="0" smtClean="0">
                                  <a:solidFill>
                                    <a:schemeClr val="dk1"/>
                                  </a:solidFill>
                                  <a:latin typeface="Cambria Math" panose="02040503050406030204" pitchFamily="18" charset="0"/>
                                  <a:ea typeface="Nunito Sans"/>
                                  <a:cs typeface="Nunito Sans"/>
                                  <a:sym typeface="Nunito Sans"/>
                                </a:rPr>
                                <m:t>7</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had calculator set in radians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47</m:t>
                              </m:r>
                              <m:r>
                                <a:rPr lang="en-GB" sz="1600" i="1" dirty="0" smtClean="0">
                                  <a:solidFill>
                                    <a:schemeClr val="dk1"/>
                                  </a:solidFill>
                                  <a:latin typeface="Cambria Math" panose="02040503050406030204" pitchFamily="18" charset="0"/>
                                  <a:ea typeface="Nunito"/>
                                  <a:cs typeface="Nunito"/>
                                  <a:sym typeface="Nunito"/>
                                </a:rPr>
                                <m:t>.</m:t>
                              </m:r>
                              <m:r>
                                <a:rPr lang="en-GB" sz="1600" i="1" dirty="0" smtClean="0">
                                  <a:solidFill>
                                    <a:schemeClr val="dk1"/>
                                  </a:solidFill>
                                  <a:latin typeface="Cambria Math" panose="02040503050406030204" pitchFamily="18" charset="0"/>
                                  <a:ea typeface="Nunito"/>
                                  <a:cs typeface="Nunito"/>
                                  <a:sym typeface="Nunito"/>
                                </a:rPr>
                                <m:t>0</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a:t>
                          </a:r>
                          <a:r>
                            <a:rPr lang="en-GB" sz="1400" dirty="0">
                              <a:solidFill>
                                <a:schemeClr val="dk1"/>
                              </a:solidFill>
                              <a:latin typeface="Nunito Sans"/>
                              <a:ea typeface="Nunito Sans"/>
                              <a:cs typeface="Nunito Sans"/>
                              <a:sym typeface="Nunito Sans"/>
                            </a:rPr>
                            <a:t>had calculator set in gradians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00" name="Google Shape;400;g254d25a1af5_0_284"/>
              <p:cNvGraphicFramePr/>
              <p:nvPr>
                <p:extLst>
                  <p:ext uri="{D42A27DB-BD31-4B8C-83A1-F6EECF244321}">
                    <p14:modId xmlns:p14="http://schemas.microsoft.com/office/powerpoint/2010/main" val="3202295840"/>
                  </p:ext>
                </p:extLst>
              </p:nvPr>
            </p:nvGraphicFramePr>
            <p:xfrm>
              <a:off x="952500" y="2190750"/>
              <a:ext cx="7239000" cy="1893600"/>
            </p:xfrm>
            <a:graphic>
              <a:graphicData uri="http://schemas.openxmlformats.org/drawingml/2006/table">
                <a:tbl>
                  <a:tblPr>
                    <a:noFill/>
                    <a:tableStyleId>{2D99EC07-42E3-4336-ADC4-C9B633621750}</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41" r="-100337"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41" r="-337" b="-100641"/>
                          </a:stretch>
                        </a:blipFill>
                      </a:tcPr>
                    </a:tc>
                    <a:extLst>
                      <a:ext uri="{0D108BD9-81ED-4DB2-BD59-A6C34878D82A}">
                        <a16:rowId xmlns:a16="http://schemas.microsoft.com/office/drawing/2014/main" val="10000"/>
                      </a:ext>
                    </a:extLst>
                  </a:tr>
                  <a:tr h="946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41" r="-100337" b="-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41" r="-337" b="-64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263;g254d25a1af5_0_160">
                <a:extLst>
                  <a:ext uri="{FF2B5EF4-FFF2-40B4-BE49-F238E27FC236}">
                    <a16:creationId xmlns:a16="http://schemas.microsoft.com/office/drawing/2014/main" id="{1C1A9AE6-6B12-F494-9C12-A7F5B8D77F4A}"/>
                  </a:ext>
                </a:extLst>
              </p:cNvPr>
              <p:cNvGraphicFramePr/>
              <p:nvPr>
                <p:extLst>
                  <p:ext uri="{D42A27DB-BD31-4B8C-83A1-F6EECF244321}">
                    <p14:modId xmlns:p14="http://schemas.microsoft.com/office/powerpoint/2010/main" val="3157237693"/>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b="0" dirty="0">
                              <a:solidFill>
                                <a:schemeClr val="dk1"/>
                              </a:solidFill>
                              <a:latin typeface="Nunito Sans"/>
                              <a:ea typeface="Nunito Sans"/>
                              <a:cs typeface="Nunito Sans"/>
                              <a:sym typeface="Nunito Sans"/>
                            </a:rPr>
                            <a:t>15) </a:t>
                          </a:r>
                          <a:r>
                            <a:rPr lang="en-US" sz="1600" b="0" dirty="0">
                              <a:solidFill>
                                <a:schemeClr val="dk1"/>
                              </a:solidFill>
                              <a:latin typeface="Nunito"/>
                              <a:ea typeface="Nunito"/>
                              <a:cs typeface="Nunito"/>
                              <a:sym typeface="Nunito"/>
                            </a:rPr>
                            <a:t>Evaluate, rounding your answer to one decimal place:</a:t>
                          </a:r>
                          <a:r>
                            <a:rPr lang="en-US" sz="1600" b="0" dirty="0">
                              <a:solidFill>
                                <a:schemeClr val="dk1"/>
                              </a:solidFill>
                              <a:latin typeface="Arial"/>
                              <a:ea typeface="Arial"/>
                              <a:cs typeface="Arial"/>
                              <a:sym typeface="Arial"/>
                            </a:rPr>
                            <a:t> </a:t>
                          </a:r>
                          <a:r>
                            <a:rPr lang="en-US" sz="1600" b="0" dirty="0">
                              <a:solidFill>
                                <a:schemeClr val="dk1"/>
                              </a:solidFill>
                              <a:latin typeface="Nunito"/>
                              <a:ea typeface="Nunito"/>
                              <a:cs typeface="Nunito"/>
                              <a:sym typeface="Nunito"/>
                            </a:rPr>
                            <a:t> </a:t>
                          </a:r>
                          <a:endParaRPr lang="en-GB" sz="1600" b="0" dirty="0">
                            <a:solidFill>
                              <a:schemeClr val="dk1"/>
                            </a:solidFill>
                            <a:latin typeface="Arial"/>
                            <a:ea typeface="Arial"/>
                            <a:cs typeface="Arial"/>
                            <a:sym typeface="Arial"/>
                          </a:endParaRPr>
                        </a:p>
                        <a:p>
                          <a:pPr marL="0" lvl="0" indent="0" algn="l" rtl="0">
                            <a:lnSpc>
                              <a:spcPct val="115000"/>
                            </a:lnSpc>
                            <a:spcBef>
                              <a:spcPts val="0"/>
                            </a:spcBef>
                            <a:spcAft>
                              <a:spcPts val="0"/>
                            </a:spcAft>
                            <a:buNone/>
                          </a:pPr>
                          <a:r>
                            <a:rPr lang="en-GB" sz="1050" b="0" dirty="0">
                              <a:solidFill>
                                <a:schemeClr val="dk1"/>
                              </a:solidFill>
                              <a:latin typeface="Arial"/>
                              <a:ea typeface="Arial"/>
                              <a:cs typeface="Arial"/>
                              <a:sym typeface="Arial"/>
                            </a:rPr>
                            <a:t> </a:t>
                          </a: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func>
                                <m:funcPr>
                                  <m:ctrlPr>
                                    <a:rPr lang="en-GB" sz="2300" b="0" i="1" smtClean="0">
                                      <a:solidFill>
                                        <a:schemeClr val="dk1"/>
                                      </a:solidFill>
                                      <a:latin typeface="Cambria Math" panose="02040503050406030204" pitchFamily="18" charset="0"/>
                                      <a:ea typeface="Nunito Sans"/>
                                      <a:cs typeface="Nunito Sans"/>
                                      <a:sym typeface="Nunito Sans"/>
                                    </a:rPr>
                                  </m:ctrlPr>
                                </m:funcPr>
                                <m:fName>
                                  <m:sSup>
                                    <m:sSupPr>
                                      <m:ctrlPr>
                                        <a:rPr lang="en-GB" sz="2300" b="0" i="1" smtClean="0">
                                          <a:solidFill>
                                            <a:schemeClr val="dk1"/>
                                          </a:solidFill>
                                          <a:latin typeface="Cambria Math" panose="02040503050406030204" pitchFamily="18" charset="0"/>
                                          <a:ea typeface="Nunito Sans"/>
                                          <a:cs typeface="Nunito Sans"/>
                                          <a:sym typeface="Nunito Sans"/>
                                        </a:rPr>
                                      </m:ctrlPr>
                                    </m:sSupPr>
                                    <m:e>
                                      <m:r>
                                        <m:rPr>
                                          <m:sty m:val="p"/>
                                        </m:rPr>
                                        <a:rPr lang="en-GB" sz="2300" b="0" i="0" smtClean="0">
                                          <a:solidFill>
                                            <a:schemeClr val="dk1"/>
                                          </a:solidFill>
                                          <a:latin typeface="Cambria Math" panose="02040503050406030204" pitchFamily="18" charset="0"/>
                                          <a:ea typeface="Nunito Sans"/>
                                          <a:cs typeface="Nunito Sans"/>
                                          <a:sym typeface="Nunito Sans"/>
                                        </a:rPr>
                                        <m:t>cos</m:t>
                                      </m:r>
                                    </m:e>
                                    <m:sup>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1</m:t>
                                      </m:r>
                                    </m:sup>
                                  </m:sSup>
                                </m:fName>
                                <m:e>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0</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74</m:t>
                                  </m:r>
                                  <m:r>
                                    <a:rPr lang="en-GB" sz="2300" b="0" i="1" smtClean="0">
                                      <a:solidFill>
                                        <a:schemeClr val="dk1"/>
                                      </a:solidFill>
                                      <a:latin typeface="Cambria Math" panose="02040503050406030204" pitchFamily="18" charset="0"/>
                                      <a:ea typeface="Nunito Sans"/>
                                      <a:cs typeface="Nunito Sans"/>
                                      <a:sym typeface="Nunito Sans"/>
                                    </a:rPr>
                                    <m:t>)</m:t>
                                  </m:r>
                                </m:e>
                              </m:func>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263;g254d25a1af5_0_160">
                <a:extLst>
                  <a:ext uri="{FF2B5EF4-FFF2-40B4-BE49-F238E27FC236}">
                    <a16:creationId xmlns:a16="http://schemas.microsoft.com/office/drawing/2014/main" id="{1C1A9AE6-6B12-F494-9C12-A7F5B8D77F4A}"/>
                  </a:ext>
                </a:extLst>
              </p:cNvPr>
              <p:cNvGraphicFramePr/>
              <p:nvPr>
                <p:extLst>
                  <p:ext uri="{D42A27DB-BD31-4B8C-83A1-F6EECF244321}">
                    <p14:modId xmlns:p14="http://schemas.microsoft.com/office/powerpoint/2010/main" val="3157237693"/>
                  </p:ext>
                </p:extLst>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
        <p:nvSpPr>
          <p:cNvPr id="3" name="Google Shape;255;g254d25a1af5_0_154">
            <a:extLst>
              <a:ext uri="{FF2B5EF4-FFF2-40B4-BE49-F238E27FC236}">
                <a16:creationId xmlns:a16="http://schemas.microsoft.com/office/drawing/2014/main" id="{1D702A8A-4512-3F98-47EB-39F75FF668F1}"/>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Using a Calculator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g254d25a1af5_0_154"/>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6;p20">
                <a:extLst>
                  <a:ext uri="{FF2B5EF4-FFF2-40B4-BE49-F238E27FC236}">
                    <a16:creationId xmlns:a16="http://schemas.microsoft.com/office/drawing/2014/main" id="{127B3A5F-05D5-F9BC-7C51-F7931EAC0B9B}"/>
                  </a:ext>
                </a:extLst>
              </p:cNvPr>
              <p:cNvGraphicFramePr/>
              <p:nvPr>
                <p:extLst>
                  <p:ext uri="{D42A27DB-BD31-4B8C-83A1-F6EECF244321}">
                    <p14:modId xmlns:p14="http://schemas.microsoft.com/office/powerpoint/2010/main" val="658194570"/>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380.4 </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378.1 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380417.3 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375.5 </m:t>
                              </m:r>
                            </m:oMath>
                          </a14:m>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3" name="Google Shape;106;p20">
                <a:extLst>
                  <a:ext uri="{FF2B5EF4-FFF2-40B4-BE49-F238E27FC236}">
                    <a16:creationId xmlns:a16="http://schemas.microsoft.com/office/drawing/2014/main" id="{127B3A5F-05D5-F9BC-7C51-F7931EAC0B9B}"/>
                  </a:ext>
                </a:extLst>
              </p:cNvPr>
              <p:cNvGraphicFramePr/>
              <p:nvPr>
                <p:extLst>
                  <p:ext uri="{D42A27DB-BD31-4B8C-83A1-F6EECF244321}">
                    <p14:modId xmlns:p14="http://schemas.microsoft.com/office/powerpoint/2010/main" val="658194570"/>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380.4 </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378.1 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380417.3 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375.5 </m:t>
                              </m:r>
                            </m:oMath>
                          </a14:m>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263;g254d25a1af5_0_160">
                <a:extLst>
                  <a:ext uri="{FF2B5EF4-FFF2-40B4-BE49-F238E27FC236}">
                    <a16:creationId xmlns:a16="http://schemas.microsoft.com/office/drawing/2014/main" id="{9D3C0AF9-2A88-7D1C-63B0-41CD8D32BEF8}"/>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GB" sz="1600" b="0" dirty="0">
                              <a:solidFill>
                                <a:schemeClr val="dk1"/>
                              </a:solidFill>
                              <a:latin typeface="Nunito Sans"/>
                              <a:ea typeface="Nunito Sans"/>
                              <a:cs typeface="Nunito Sans"/>
                              <a:sym typeface="Nunito Sans"/>
                            </a:rPr>
                            <a:t>1) Evaluate, rounding your answer to one decimal place:</a:t>
                          </a:r>
                        </a:p>
                        <a:p>
                          <a:pPr marL="0" lvl="0" indent="0" algn="l" rtl="0">
                            <a:lnSpc>
                              <a:spcPct val="115000"/>
                            </a:lnSpc>
                            <a:spcBef>
                              <a:spcPts val="0"/>
                            </a:spcBef>
                            <a:spcAft>
                              <a:spcPts val="0"/>
                            </a:spcAft>
                            <a:buNone/>
                          </a:pPr>
                          <a:endParaRPr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2300" b="0" dirty="0">
                              <a:solidFill>
                                <a:schemeClr val="dk1"/>
                              </a:solidFill>
                              <a:latin typeface="Nunito Sans"/>
                              <a:ea typeface="Nunito Sans"/>
                              <a:cs typeface="Nunito Sans"/>
                              <a:sym typeface="Nunito Sans"/>
                            </a:rPr>
                            <a:t>         </a:t>
                          </a:r>
                          <a14:m>
                            <m:oMath xmlns:m="http://schemas.openxmlformats.org/officeDocument/2006/math">
                              <m:r>
                                <a:rPr lang="en-GB" sz="2300" b="0" i="1" dirty="0" smtClean="0">
                                  <a:solidFill>
                                    <a:schemeClr val="dk1"/>
                                  </a:solidFill>
                                  <a:latin typeface="Cambria Math" panose="02040503050406030204" pitchFamily="18" charset="0"/>
                                  <a:ea typeface="Nunito Sans"/>
                                  <a:cs typeface="Nunito Sans"/>
                                  <a:sym typeface="Nunito Sans"/>
                                </a:rPr>
                                <m:t>13.66×27.849</m:t>
                              </m:r>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263;g254d25a1af5_0_160">
                <a:extLst>
                  <a:ext uri="{FF2B5EF4-FFF2-40B4-BE49-F238E27FC236}">
                    <a16:creationId xmlns:a16="http://schemas.microsoft.com/office/drawing/2014/main" id="{9D3C0AF9-2A88-7D1C-63B0-41CD8D32BEF8}"/>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252601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g254d25a1af5_0_160"/>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58140F5F-3BED-76E3-1D79-A09D1FBC765D}"/>
                  </a:ext>
                </a:extLst>
              </p:cNvPr>
              <p:cNvGraphicFramePr/>
              <p:nvPr>
                <p:extLst>
                  <p:ext uri="{D42A27DB-BD31-4B8C-83A1-F6EECF244321}">
                    <p14:modId xmlns:p14="http://schemas.microsoft.com/office/powerpoint/2010/main" val="355822173"/>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49.4</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14.1 </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26.0 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7.1 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58140F5F-3BED-76E3-1D79-A09D1FBC765D}"/>
                  </a:ext>
                </a:extLst>
              </p:cNvPr>
              <p:cNvGraphicFramePr/>
              <p:nvPr>
                <p:extLst>
                  <p:ext uri="{D42A27DB-BD31-4B8C-83A1-F6EECF244321}">
                    <p14:modId xmlns:p14="http://schemas.microsoft.com/office/powerpoint/2010/main" val="355822173"/>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49.4</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14.1 </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26.0 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7.1 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52808C20-A53F-F6FC-B12C-DA491A9E8B11}"/>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2) Evaluate, rounding your answer to one decimal place:</a:t>
                          </a:r>
                        </a:p>
                        <a:p>
                          <a:pPr marL="0" lvl="0" indent="0" algn="l" rtl="0">
                            <a:lnSpc>
                              <a:spcPct val="115000"/>
                            </a:lnSpc>
                            <a:spcBef>
                              <a:spcPts val="0"/>
                            </a:spcBef>
                            <a:spcAft>
                              <a:spcPts val="0"/>
                            </a:spcAft>
                            <a:buNone/>
                          </a:pP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r>
                                <a:rPr lang="en-US" sz="2300" b="0" i="1" dirty="0" smtClean="0">
                                  <a:solidFill>
                                    <a:schemeClr val="dk1"/>
                                  </a:solidFill>
                                  <a:latin typeface="Cambria Math" panose="02040503050406030204" pitchFamily="18" charset="0"/>
                                  <a:ea typeface="Nunito Sans"/>
                                  <a:cs typeface="Nunito Sans"/>
                                  <a:sym typeface="Nunito Sans"/>
                                </a:rPr>
                                <m:t>1</m:t>
                              </m:r>
                              <m:r>
                                <a:rPr lang="en-GB" sz="2300" b="0" i="1" dirty="0" smtClean="0">
                                  <a:solidFill>
                                    <a:schemeClr val="dk1"/>
                                  </a:solidFill>
                                  <a:latin typeface="Cambria Math" panose="02040503050406030204" pitchFamily="18" charset="0"/>
                                  <a:ea typeface="Nunito Sans"/>
                                  <a:cs typeface="Nunito Sans"/>
                                  <a:sym typeface="Nunito Sans"/>
                                </a:rPr>
                                <m:t>.9×</m:t>
                              </m:r>
                              <m:sSup>
                                <m:sSupPr>
                                  <m:ctrlPr>
                                    <a:rPr lang="en-GB" sz="2300" b="0" i="1" dirty="0" smtClean="0">
                                      <a:solidFill>
                                        <a:schemeClr val="dk1"/>
                                      </a:solidFill>
                                      <a:latin typeface="Cambria Math" panose="02040503050406030204" pitchFamily="18" charset="0"/>
                                      <a:ea typeface="Nunito Sans"/>
                                      <a:cs typeface="Nunito Sans"/>
                                      <a:sym typeface="Nunito Sans"/>
                                    </a:rPr>
                                  </m:ctrlPr>
                                </m:sSupPr>
                                <m:e>
                                  <m:r>
                                    <a:rPr lang="en-GB" sz="2300" b="0" i="1" dirty="0" smtClean="0">
                                      <a:solidFill>
                                        <a:schemeClr val="dk1"/>
                                      </a:solidFill>
                                      <a:latin typeface="Cambria Math" panose="02040503050406030204" pitchFamily="18" charset="0"/>
                                      <a:ea typeface="Nunito Sans"/>
                                      <a:cs typeface="Nunito Sans"/>
                                      <a:sym typeface="Nunito Sans"/>
                                    </a:rPr>
                                    <m:t>3.7</m:t>
                                  </m:r>
                                </m:e>
                                <m:sup>
                                  <m:r>
                                    <a:rPr lang="en-GB" sz="2300" b="0" i="1" dirty="0" smtClean="0">
                                      <a:solidFill>
                                        <a:schemeClr val="dk1"/>
                                      </a:solidFill>
                                      <a:latin typeface="Cambria Math" panose="02040503050406030204" pitchFamily="18" charset="0"/>
                                      <a:ea typeface="Nunito Sans"/>
                                      <a:cs typeface="Nunito Sans"/>
                                      <a:sym typeface="Nunito Sans"/>
                                    </a:rPr>
                                    <m:t>2</m:t>
                                  </m:r>
                                </m:sup>
                              </m:sSup>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52808C20-A53F-F6FC-B12C-DA491A9E8B11}"/>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43020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g254d25a1af5_0_166"/>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0E5081B2-4E56-EC20-2A36-5F63BDA2034B}"/>
                  </a:ext>
                </a:extLst>
              </p:cNvPr>
              <p:cNvGraphicFramePr/>
              <p:nvPr>
                <p:extLst>
                  <p:ext uri="{D42A27DB-BD31-4B8C-83A1-F6EECF244321}">
                    <p14:modId xmlns:p14="http://schemas.microsoft.com/office/powerpoint/2010/main" val="2443011760"/>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5</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1326</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125</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1326</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54</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1105</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875</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23706</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0E5081B2-4E56-EC20-2A36-5F63BDA2034B}"/>
                  </a:ext>
                </a:extLst>
              </p:cNvPr>
              <p:cNvGraphicFramePr/>
              <p:nvPr>
                <p:extLst>
                  <p:ext uri="{D42A27DB-BD31-4B8C-83A1-F6EECF244321}">
                    <p14:modId xmlns:p14="http://schemas.microsoft.com/office/powerpoint/2010/main" val="2443011760"/>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5</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1326</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125</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1326</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54</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1105</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f>
                                <m:fPr>
                                  <m:ctrlPr>
                                    <a:rPr lang="ar-AE" sz="1600" b="0" i="1" u="none" strike="noStrike" cap="none" smtClean="0">
                                      <a:solidFill>
                                        <a:schemeClr val="tx1"/>
                                      </a:solidFill>
                                      <a:latin typeface="Cambria Math" panose="02040503050406030204" pitchFamily="18" charset="0"/>
                                      <a:ea typeface="Nunito Sans"/>
                                      <a:cs typeface="Nunito Sans"/>
                                      <a:sym typeface="Nunito Sans"/>
                                    </a:rPr>
                                  </m:ctrlPr>
                                </m:fPr>
                                <m:num>
                                  <m:r>
                                    <a:rPr lang="ar-AE" sz="1600" b="0" i="1" u="none" strike="noStrike" cap="none" smtClean="0">
                                      <a:solidFill>
                                        <a:schemeClr val="tx1"/>
                                      </a:solidFill>
                                      <a:latin typeface="Cambria Math" panose="02040503050406030204" pitchFamily="18" charset="0"/>
                                      <a:ea typeface="Nunito Sans"/>
                                      <a:cs typeface="Nunito Sans"/>
                                      <a:sym typeface="Nunito Sans"/>
                                    </a:rPr>
                                    <m:t>875</m:t>
                                  </m:r>
                                </m:num>
                                <m:den>
                                  <m:r>
                                    <a:rPr lang="ar-AE" sz="1600" b="0" i="1" u="none" strike="noStrike" cap="none" smtClean="0">
                                      <a:solidFill>
                                        <a:schemeClr val="tx1"/>
                                      </a:solidFill>
                                      <a:latin typeface="Cambria Math" panose="02040503050406030204" pitchFamily="18" charset="0"/>
                                      <a:ea typeface="Nunito Sans"/>
                                      <a:cs typeface="Nunito Sans"/>
                                      <a:sym typeface="Nunito Sans"/>
                                    </a:rPr>
                                    <m:t>23706</m:t>
                                  </m:r>
                                </m:den>
                              </m:f>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061E4013-F255-8077-F4FF-ACD3D07502AA}"/>
                  </a:ext>
                </a:extLst>
              </p:cNvPr>
              <p:cNvGraphicFramePr/>
              <p:nvPr/>
            </p:nvGraphicFramePr>
            <p:xfrm>
              <a:off x="108044" y="862525"/>
              <a:ext cx="8882075" cy="1134120"/>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3) </a:t>
                          </a:r>
                          <a:r>
                            <a:rPr lang="en-GB" sz="1600" b="0" dirty="0">
                              <a:solidFill>
                                <a:schemeClr val="dk1"/>
                              </a:solidFill>
                              <a:latin typeface="Nunito"/>
                              <a:ea typeface="Nunito"/>
                              <a:cs typeface="Nunito"/>
                              <a:sym typeface="Nunito"/>
                            </a:rPr>
                            <a:t>Use the fraction button on your calculator to evaluate: </a:t>
                          </a:r>
                        </a:p>
                        <a:p>
                          <a:pPr marL="0" lvl="0" indent="0" algn="l" rtl="0">
                            <a:lnSpc>
                              <a:spcPct val="115000"/>
                            </a:lnSpc>
                            <a:spcBef>
                              <a:spcPts val="0"/>
                            </a:spcBef>
                            <a:spcAft>
                              <a:spcPts val="0"/>
                            </a:spcAft>
                            <a:buNone/>
                          </a:pP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3</m:t>
                                  </m:r>
                                </m:num>
                                <m:den>
                                  <m:r>
                                    <a:rPr lang="en-GB" sz="2300" b="0" i="1" smtClean="0">
                                      <a:solidFill>
                                        <a:schemeClr val="dk1"/>
                                      </a:solidFill>
                                      <a:latin typeface="Cambria Math" panose="02040503050406030204" pitchFamily="18" charset="0"/>
                                      <a:ea typeface="Nunito Sans"/>
                                      <a:cs typeface="Nunito Sans"/>
                                      <a:sym typeface="Nunito Sans"/>
                                    </a:rPr>
                                    <m:t>13</m:t>
                                  </m:r>
                                </m:den>
                              </m:f>
                              <m:r>
                                <a:rPr lang="en-GB" sz="2300" b="0" i="1" smtClean="0">
                                  <a:solidFill>
                                    <a:schemeClr val="dk1"/>
                                  </a:solidFill>
                                  <a:latin typeface="Cambria Math" panose="02040503050406030204" pitchFamily="18" charset="0"/>
                                  <a:ea typeface="Nunito Sans"/>
                                  <a:cs typeface="Nunito Sans"/>
                                  <a:sym typeface="Nunito Sans"/>
                                </a:rPr>
                                <m:t>×</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5</m:t>
                                  </m:r>
                                </m:num>
                                <m:den>
                                  <m:r>
                                    <a:rPr lang="en-GB" sz="2300" b="0" i="1" smtClean="0">
                                      <a:solidFill>
                                        <a:schemeClr val="dk1"/>
                                      </a:solidFill>
                                      <a:latin typeface="Cambria Math" panose="02040503050406030204" pitchFamily="18" charset="0"/>
                                      <a:ea typeface="Nunito Sans"/>
                                      <a:cs typeface="Nunito Sans"/>
                                      <a:sym typeface="Nunito Sans"/>
                                    </a:rPr>
                                    <m:t>17</m:t>
                                  </m:r>
                                </m:den>
                              </m:f>
                              <m:r>
                                <a:rPr lang="en-GB" sz="2300" b="0" i="1" smtClean="0">
                                  <a:solidFill>
                                    <a:schemeClr val="dk1"/>
                                  </a:solidFill>
                                  <a:latin typeface="Cambria Math" panose="02040503050406030204" pitchFamily="18" charset="0"/>
                                  <a:ea typeface="Nunito Sans"/>
                                  <a:cs typeface="Nunito Sans"/>
                                  <a:sym typeface="Nunito Sans"/>
                                </a:rPr>
                                <m:t>÷</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18</m:t>
                                  </m:r>
                                </m:num>
                                <m:den>
                                  <m:r>
                                    <a:rPr lang="en-GB" sz="2300" b="0" i="1" smtClean="0">
                                      <a:solidFill>
                                        <a:schemeClr val="dk1"/>
                                      </a:solidFill>
                                      <a:latin typeface="Cambria Math" panose="02040503050406030204" pitchFamily="18" charset="0"/>
                                      <a:ea typeface="Nunito Sans"/>
                                      <a:cs typeface="Nunito Sans"/>
                                      <a:sym typeface="Nunito Sans"/>
                                    </a:rPr>
                                    <m:t>25</m:t>
                                  </m:r>
                                </m:den>
                              </m:f>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061E4013-F255-8077-F4FF-ACD3D07502AA}"/>
                  </a:ext>
                </a:extLst>
              </p:cNvPr>
              <p:cNvGraphicFramePr/>
              <p:nvPr/>
            </p:nvGraphicFramePr>
            <p:xfrm>
              <a:off x="108044" y="862525"/>
              <a:ext cx="8882075" cy="1134120"/>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13412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35" r="-137" b="-1070"/>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92139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g254d25a1af5_0_202"/>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2804BF57-DEFA-CA6B-6B38-FC9E4D6C81FE}"/>
                  </a:ext>
                </a:extLst>
              </p:cNvPr>
              <p:cNvGraphicFramePr/>
              <p:nvPr>
                <p:extLst>
                  <p:ext uri="{D42A27DB-BD31-4B8C-83A1-F6EECF244321}">
                    <p14:modId xmlns:p14="http://schemas.microsoft.com/office/powerpoint/2010/main" val="936734104"/>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 </m:t>
                              </m:r>
                              <m:r>
                                <a:rPr lang="en-US" sz="1600" i="1" dirty="0" smtClean="0">
                                  <a:solidFill>
                                    <a:schemeClr val="tx1"/>
                                  </a:solidFill>
                                  <a:latin typeface="Cambria Math" panose="02040503050406030204" pitchFamily="18" charset="0"/>
                                  <a:ea typeface="Nunito Sans"/>
                                  <a:cs typeface="Nunito Sans"/>
                                  <a:sym typeface="Nunito Sans"/>
                                </a:rPr>
                                <m:t>2257</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48</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 </m:t>
                              </m:r>
                              <m:r>
                                <a:rPr lang="en-US" sz="1600" i="1" dirty="0" smtClean="0">
                                  <a:solidFill>
                                    <a:schemeClr val="tx1"/>
                                  </a:solidFill>
                                  <a:latin typeface="Cambria Math" panose="02040503050406030204" pitchFamily="18" charset="0"/>
                                  <a:ea typeface="Nunito Sans"/>
                                  <a:cs typeface="Nunito Sans"/>
                                  <a:sym typeface="Nunito Sans"/>
                                </a:rPr>
                                <m:t>4302</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20</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 </m:t>
                              </m:r>
                              <m:r>
                                <a:rPr lang="en-US" sz="1600" i="1" dirty="0" smtClean="0">
                                  <a:solidFill>
                                    <a:schemeClr val="tx1"/>
                                  </a:solidFill>
                                  <a:latin typeface="Cambria Math" panose="02040503050406030204" pitchFamily="18" charset="0"/>
                                  <a:ea typeface="Nunito Sans"/>
                                  <a:cs typeface="Nunito Sans"/>
                                  <a:sym typeface="Nunito Sans"/>
                                </a:rPr>
                                <m:t>5</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49</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3</m:t>
                              </m:r>
                              <m:r>
                                <a:rPr lang="en-GB" sz="1600" i="1" dirty="0" smtClean="0">
                                  <a:solidFill>
                                    <a:schemeClr val="tx1"/>
                                  </a:solidFill>
                                  <a:latin typeface="Cambria Math" panose="02040503050406030204" pitchFamily="18" charset="0"/>
                                  <a:ea typeface="Nunito Sans"/>
                                  <a:cs typeface="Nunito Sans"/>
                                  <a:sym typeface="Nunito Sans"/>
                                </a:rPr>
                                <m:t>.</m:t>
                              </m:r>
                              <m:r>
                                <a:rPr lang="en-GB" sz="1600" i="1" dirty="0" smtClean="0">
                                  <a:solidFill>
                                    <a:schemeClr val="tx1"/>
                                  </a:solidFill>
                                  <a:latin typeface="Cambria Math" panose="02040503050406030204" pitchFamily="18" charset="0"/>
                                  <a:ea typeface="Nunito Sans"/>
                                  <a:cs typeface="Nunito Sans"/>
                                  <a:sym typeface="Nunito Sans"/>
                                </a:rPr>
                                <m:t>5</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2804BF57-DEFA-CA6B-6B38-FC9E4D6C81FE}"/>
                  </a:ext>
                </a:extLst>
              </p:cNvPr>
              <p:cNvGraphicFramePr/>
              <p:nvPr>
                <p:extLst>
                  <p:ext uri="{D42A27DB-BD31-4B8C-83A1-F6EECF244321}">
                    <p14:modId xmlns:p14="http://schemas.microsoft.com/office/powerpoint/2010/main" val="936734104"/>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− 2257.48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− 4302.20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− 5.49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3.5</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7C41D028-4367-DD88-2F0D-7CC23D3AA4B7}"/>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4) </a:t>
                          </a:r>
                          <a:r>
                            <a:rPr lang="en-US" sz="1600" b="0" dirty="0">
                              <a:solidFill>
                                <a:schemeClr val="dk1"/>
                              </a:solidFill>
                              <a:latin typeface="Nunito"/>
                              <a:ea typeface="Nunito"/>
                              <a:cs typeface="Nunito"/>
                              <a:sym typeface="Nunito"/>
                            </a:rPr>
                            <a:t>Evaluate, rounding your answer to one decimal place:</a:t>
                          </a:r>
                          <a:r>
                            <a:rPr lang="en-US" sz="1600" b="0" dirty="0">
                              <a:solidFill>
                                <a:schemeClr val="dk1"/>
                              </a:solidFill>
                              <a:latin typeface="Arial"/>
                              <a:ea typeface="Arial"/>
                              <a:cs typeface="Arial"/>
                              <a:sym typeface="Arial"/>
                            </a:rPr>
                            <a:t> </a:t>
                          </a:r>
                        </a:p>
                        <a:p>
                          <a:pPr marL="0" lvl="0" indent="0" algn="l" rtl="0">
                            <a:lnSpc>
                              <a:spcPct val="115000"/>
                            </a:lnSpc>
                            <a:spcBef>
                              <a:spcPts val="0"/>
                            </a:spcBef>
                            <a:spcAft>
                              <a:spcPts val="0"/>
                            </a:spcAft>
                            <a:buNone/>
                          </a:pP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sSup>
                                <m:sSupPr>
                                  <m:ctrlPr>
                                    <a:rPr lang="en-GB" sz="2300" b="0" i="1" smtClean="0">
                                      <a:solidFill>
                                        <a:schemeClr val="dk1"/>
                                      </a:solidFill>
                                      <a:latin typeface="Cambria Math" panose="02040503050406030204" pitchFamily="18" charset="0"/>
                                      <a:ea typeface="Nunito Sans"/>
                                      <a:cs typeface="Nunito Sans"/>
                                      <a:sym typeface="Nunito Sans"/>
                                    </a:rPr>
                                  </m:ctrlPr>
                                </m:sSupPr>
                                <m:e>
                                  <m:d>
                                    <m:dPr>
                                      <m:ctrlPr>
                                        <a:rPr lang="en-GB" sz="2300" b="0" i="1" smtClean="0">
                                          <a:solidFill>
                                            <a:schemeClr val="dk1"/>
                                          </a:solidFill>
                                          <a:latin typeface="Cambria Math" panose="02040503050406030204" pitchFamily="18" charset="0"/>
                                          <a:ea typeface="Nunito Sans"/>
                                          <a:cs typeface="Nunito Sans"/>
                                          <a:sym typeface="Nunito Sans"/>
                                        </a:rPr>
                                      </m:ctrlPr>
                                    </m:dPr>
                                    <m:e>
                                      <m:r>
                                        <a:rPr lang="en-GB" sz="2300" b="0" i="1" smtClean="0">
                                          <a:solidFill>
                                            <a:schemeClr val="dk1"/>
                                          </a:solidFill>
                                          <a:latin typeface="Cambria Math" panose="02040503050406030204" pitchFamily="18" charset="0"/>
                                          <a:ea typeface="Nunito Sans"/>
                                          <a:cs typeface="Nunito Sans"/>
                                          <a:sym typeface="Nunito Sans"/>
                                        </a:rPr>
                                        <m:t>6</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73</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8</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102</m:t>
                                      </m:r>
                                    </m:e>
                                  </m:d>
                                </m:e>
                                <m:sup>
                                  <m:r>
                                    <a:rPr lang="en-GB" sz="2300" b="0" i="1" smtClean="0">
                                      <a:solidFill>
                                        <a:schemeClr val="dk1"/>
                                      </a:solidFill>
                                      <a:latin typeface="Cambria Math" panose="02040503050406030204" pitchFamily="18" charset="0"/>
                                      <a:ea typeface="Nunito Sans"/>
                                      <a:cs typeface="Nunito Sans"/>
                                      <a:sym typeface="Nunito Sans"/>
                                    </a:rPr>
                                    <m:t>4</m:t>
                                  </m:r>
                                </m:sup>
                              </m:sSup>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7C41D028-4367-DD88-2F0D-7CC23D3AA4B7}"/>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701782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g254d25a1af5_0_20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B7B3B1D9-8054-E91D-0B1D-7AF9E2704683}"/>
                  </a:ext>
                </a:extLst>
              </p:cNvPr>
              <p:cNvGraphicFramePr/>
              <p:nvPr>
                <p:extLst>
                  <p:ext uri="{D42A27DB-BD31-4B8C-83A1-F6EECF244321}">
                    <p14:modId xmlns:p14="http://schemas.microsoft.com/office/powerpoint/2010/main" val="3685252426"/>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2</m:t>
                              </m:r>
                              <m:r>
                                <a:rPr lang="en-US" sz="1600" i="1" dirty="0" smtClean="0">
                                  <a:solidFill>
                                    <a:schemeClr val="tx1"/>
                                  </a:solidFill>
                                  <a:latin typeface="Cambria Math" panose="02040503050406030204" pitchFamily="18" charset="0"/>
                                  <a:ea typeface="Nunito"/>
                                  <a:cs typeface="Nunito"/>
                                  <a:sym typeface="Nunito"/>
                                </a:rPr>
                                <m:t>.</m:t>
                              </m:r>
                              <m:r>
                                <a:rPr lang="en-US" sz="1600" i="1" dirty="0" smtClean="0">
                                  <a:solidFill>
                                    <a:schemeClr val="tx1"/>
                                  </a:solidFill>
                                  <a:latin typeface="Cambria Math" panose="02040503050406030204" pitchFamily="18" charset="0"/>
                                  <a:ea typeface="Nunito"/>
                                  <a:cs typeface="Nunito"/>
                                  <a:sym typeface="Nunito"/>
                                </a:rPr>
                                <m:t>319107587</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5</m:t>
                              </m:r>
                              <m:r>
                                <a:rPr lang="en-GB" sz="1600" i="1" dirty="0" smtClean="0">
                                  <a:solidFill>
                                    <a:schemeClr val="tx1"/>
                                  </a:solidFill>
                                  <a:latin typeface="Cambria Math" panose="02040503050406030204" pitchFamily="18" charset="0"/>
                                  <a:ea typeface="Nunito"/>
                                  <a:cs typeface="Nunito"/>
                                  <a:sym typeface="Nunito"/>
                                </a:rPr>
                                <m:t>.</m:t>
                              </m:r>
                              <m:r>
                                <a:rPr lang="en-GB" sz="1600" i="1" dirty="0" smtClean="0">
                                  <a:solidFill>
                                    <a:schemeClr val="tx1"/>
                                  </a:solidFill>
                                  <a:latin typeface="Cambria Math" panose="02040503050406030204" pitchFamily="18" charset="0"/>
                                  <a:ea typeface="Nunito"/>
                                  <a:cs typeface="Nunito"/>
                                  <a:sym typeface="Nunito"/>
                                </a:rPr>
                                <m:t>191347618</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3</m:t>
                              </m:r>
                              <m:r>
                                <a:rPr lang="en-GB" sz="1600" i="1" dirty="0" smtClean="0">
                                  <a:solidFill>
                                    <a:schemeClr val="tx1"/>
                                  </a:solidFill>
                                  <a:latin typeface="Cambria Math" panose="02040503050406030204" pitchFamily="18" charset="0"/>
                                  <a:ea typeface="Nunito"/>
                                  <a:cs typeface="Nunito"/>
                                  <a:sym typeface="Nunito"/>
                                </a:rPr>
                                <m:t>.</m:t>
                              </m:r>
                              <m:r>
                                <a:rPr lang="en-GB" sz="1600" i="1" dirty="0" smtClean="0">
                                  <a:solidFill>
                                    <a:schemeClr val="tx1"/>
                                  </a:solidFill>
                                  <a:latin typeface="Cambria Math" panose="02040503050406030204" pitchFamily="18" charset="0"/>
                                  <a:ea typeface="Nunito"/>
                                  <a:cs typeface="Nunito"/>
                                  <a:sym typeface="Nunito"/>
                                </a:rPr>
                                <m:t>691882988</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388720217</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B7B3B1D9-8054-E91D-0B1D-7AF9E2704683}"/>
                  </a:ext>
                </a:extLst>
              </p:cNvPr>
              <p:cNvGraphicFramePr/>
              <p:nvPr>
                <p:extLst>
                  <p:ext uri="{D42A27DB-BD31-4B8C-83A1-F6EECF244321}">
                    <p14:modId xmlns:p14="http://schemas.microsoft.com/office/powerpoint/2010/main" val="3685252426"/>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2.319107587</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5.191347618</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3.691882988</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2.388720217</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D8F7D10C-DD30-EAAC-027F-22BFC8ABBA55}"/>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5) Evaluate, giving your full calculator display: </a:t>
                          </a:r>
                        </a:p>
                        <a:p>
                          <a:pPr marL="0" lvl="0" indent="0" algn="l" rtl="0">
                            <a:lnSpc>
                              <a:spcPct val="115000"/>
                            </a:lnSpc>
                            <a:spcBef>
                              <a:spcPts val="0"/>
                            </a:spcBef>
                            <a:spcAft>
                              <a:spcPts val="0"/>
                            </a:spcAft>
                            <a:buNone/>
                          </a:pP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rad>
                                <m:radPr>
                                  <m:degHide m:val="on"/>
                                  <m:ctrlPr>
                                    <a:rPr lang="en-GB" sz="2300" b="0" i="1" smtClean="0">
                                      <a:solidFill>
                                        <a:schemeClr val="dk1"/>
                                      </a:solidFill>
                                      <a:latin typeface="Cambria Math" panose="02040503050406030204" pitchFamily="18" charset="0"/>
                                      <a:ea typeface="Nunito Sans"/>
                                      <a:cs typeface="Nunito Sans"/>
                                      <a:sym typeface="Nunito Sans"/>
                                    </a:rPr>
                                  </m:ctrlPr>
                                </m:radPr>
                                <m:deg/>
                                <m:e>
                                  <m:r>
                                    <a:rPr lang="en-GB" sz="2300" b="0" i="1" smtClean="0">
                                      <a:solidFill>
                                        <a:schemeClr val="dk1"/>
                                      </a:solidFill>
                                      <a:latin typeface="Cambria Math" panose="02040503050406030204" pitchFamily="18" charset="0"/>
                                      <a:ea typeface="Nunito Sans"/>
                                      <a:cs typeface="Nunito Sans"/>
                                      <a:sym typeface="Nunito Sans"/>
                                    </a:rPr>
                                    <m:t>5</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37</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8</m:t>
                                  </m:r>
                                  <m:r>
                                    <a:rPr lang="en-GB" sz="2300" b="0" i="1" smtClean="0">
                                      <a:solidFill>
                                        <a:schemeClr val="dk1"/>
                                      </a:solidFill>
                                      <a:latin typeface="Cambria Math" panose="02040503050406030204" pitchFamily="18" charset="0"/>
                                      <a:ea typeface="Nunito Sans"/>
                                      <a:cs typeface="Nunito Sans"/>
                                      <a:sym typeface="Nunito Sans"/>
                                    </a:rPr>
                                    <m:t>.</m:t>
                                  </m:r>
                                  <m:r>
                                    <a:rPr lang="en-GB" sz="2300" b="0" i="1" smtClean="0">
                                      <a:solidFill>
                                        <a:schemeClr val="dk1"/>
                                      </a:solidFill>
                                      <a:latin typeface="Cambria Math" panose="02040503050406030204" pitchFamily="18" charset="0"/>
                                      <a:ea typeface="Nunito Sans"/>
                                      <a:cs typeface="Nunito Sans"/>
                                      <a:sym typeface="Nunito Sans"/>
                                    </a:rPr>
                                    <m:t>36</m:t>
                                  </m:r>
                                </m:e>
                              </m:rad>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D8F7D10C-DD30-EAAC-027F-22BFC8ABBA55}"/>
                  </a:ext>
                </a:extLst>
              </p:cNvPr>
              <p:cNvGraphicFramePr/>
              <p:nvPr/>
            </p:nvGraphicFramePr>
            <p:xfrm>
              <a:off x="108044" y="862525"/>
              <a:ext cx="8882075" cy="1040166"/>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81" r="-137" b="-116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920271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g254d25a1af5_0_21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Using a calculator</a:t>
            </a:r>
            <a:endParaRPr sz="1400" b="1" i="0" u="none" strike="noStrike" cap="none">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6;p20">
                <a:extLst>
                  <a:ext uri="{FF2B5EF4-FFF2-40B4-BE49-F238E27FC236}">
                    <a16:creationId xmlns:a16="http://schemas.microsoft.com/office/drawing/2014/main" id="{8CDF55BE-DEC2-8BF3-6FE7-1ADE3BD43B18}"/>
                  </a:ext>
                </a:extLst>
              </p:cNvPr>
              <p:cNvGraphicFramePr/>
              <p:nvPr>
                <p:extLst>
                  <p:ext uri="{D42A27DB-BD31-4B8C-83A1-F6EECF244321}">
                    <p14:modId xmlns:p14="http://schemas.microsoft.com/office/powerpoint/2010/main" val="2858298046"/>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m:t>
                              </m:r>
                              <m:r>
                                <a:rPr lang="en-GB" sz="1600" i="1" dirty="0" smtClean="0">
                                  <a:solidFill>
                                    <a:schemeClr val="tx1"/>
                                  </a:solidFill>
                                  <a:latin typeface="Cambria Math" panose="02040503050406030204" pitchFamily="18" charset="0"/>
                                  <a:ea typeface="Nunito"/>
                                  <a:cs typeface="Nunito"/>
                                  <a:sym typeface="Nunito"/>
                                </a:rPr>
                                <m:t>.</m:t>
                              </m:r>
                              <m:r>
                                <a:rPr lang="en-GB" sz="1600" i="1" dirty="0" smtClean="0">
                                  <a:solidFill>
                                    <a:schemeClr val="tx1"/>
                                  </a:solidFill>
                                  <a:latin typeface="Cambria Math" panose="02040503050406030204" pitchFamily="18" charset="0"/>
                                  <a:ea typeface="Nunito"/>
                                  <a:cs typeface="Nunito"/>
                                  <a:sym typeface="Nunito"/>
                                </a:rPr>
                                <m:t>65</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2</m:t>
                              </m:r>
                              <m:r>
                                <a:rPr lang="en-US" sz="1600" i="1" dirty="0" smtClean="0">
                                  <a:solidFill>
                                    <a:schemeClr val="tx1"/>
                                  </a:solidFill>
                                  <a:latin typeface="Cambria Math" panose="02040503050406030204" pitchFamily="18" charset="0"/>
                                  <a:ea typeface="Nunito"/>
                                  <a:cs typeface="Nunito"/>
                                  <a:sym typeface="Nunito"/>
                                </a:rPr>
                                <m:t>.</m:t>
                              </m:r>
                              <m:r>
                                <a:rPr lang="en-US" sz="1600" i="1" dirty="0" smtClean="0">
                                  <a:solidFill>
                                    <a:schemeClr val="tx1"/>
                                  </a:solidFill>
                                  <a:latin typeface="Cambria Math" panose="02040503050406030204" pitchFamily="18" charset="0"/>
                                  <a:ea typeface="Nunito"/>
                                  <a:cs typeface="Nunito"/>
                                  <a:sym typeface="Nunito"/>
                                </a:rPr>
                                <m:t>20</m:t>
                              </m:r>
                              <m:r>
                                <a:rPr lang="en-US" sz="1600" i="1" dirty="0" smtClean="0">
                                  <a:solidFill>
                                    <a:schemeClr val="tx1"/>
                                  </a:solidFill>
                                  <a:latin typeface="Cambria Math" panose="02040503050406030204" pitchFamily="18" charset="0"/>
                                  <a:ea typeface="Nunito"/>
                                  <a:cs typeface="Nunito"/>
                                  <a:sym typeface="Nunito"/>
                                </a:rPr>
                                <m:t> </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m:t>
                              </m:r>
                              <m:r>
                                <a:rPr lang="en-US" sz="1600" i="1" dirty="0" smtClean="0">
                                  <a:solidFill>
                                    <a:schemeClr val="tx1"/>
                                  </a:solidFill>
                                  <a:latin typeface="Cambria Math" panose="02040503050406030204" pitchFamily="18" charset="0"/>
                                  <a:ea typeface="Nunito Sans"/>
                                  <a:cs typeface="Nunito Sans"/>
                                  <a:sym typeface="Nunito Sans"/>
                                </a:rPr>
                                <m:t>.</m:t>
                              </m:r>
                              <m:r>
                                <a:rPr lang="en-US" sz="1600" i="1" dirty="0" smtClean="0">
                                  <a:solidFill>
                                    <a:schemeClr val="tx1"/>
                                  </a:solidFill>
                                  <a:latin typeface="Cambria Math" panose="02040503050406030204" pitchFamily="18" charset="0"/>
                                  <a:ea typeface="Nunito Sans"/>
                                  <a:cs typeface="Nunito Sans"/>
                                  <a:sym typeface="Nunito Sans"/>
                                </a:rPr>
                                <m:t>78</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ar-AE"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m:t>
                              </m:r>
                              <m:r>
                                <a:rPr lang="en-US" sz="1600" i="1" dirty="0" smtClean="0">
                                  <a:solidFill>
                                    <a:schemeClr val="tx1"/>
                                  </a:solidFill>
                                  <a:latin typeface="Cambria Math" panose="02040503050406030204" pitchFamily="18" charset="0"/>
                                  <a:ea typeface="Nunito"/>
                                  <a:cs typeface="Nunito"/>
                                  <a:sym typeface="Nunito"/>
                                </a:rPr>
                                <m:t>.</m:t>
                              </m:r>
                              <m:r>
                                <a:rPr lang="en-US" sz="1600" i="1" dirty="0" smtClean="0">
                                  <a:solidFill>
                                    <a:schemeClr val="tx1"/>
                                  </a:solidFill>
                                  <a:latin typeface="Cambria Math" panose="02040503050406030204" pitchFamily="18" charset="0"/>
                                  <a:ea typeface="Nunito"/>
                                  <a:cs typeface="Nunito"/>
                                  <a:sym typeface="Nunito"/>
                                </a:rPr>
                                <m:t>02</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106;p20">
                <a:extLst>
                  <a:ext uri="{FF2B5EF4-FFF2-40B4-BE49-F238E27FC236}">
                    <a16:creationId xmlns:a16="http://schemas.microsoft.com/office/drawing/2014/main" id="{8CDF55BE-DEC2-8BF3-6FE7-1ADE3BD43B18}"/>
                  </a:ext>
                </a:extLst>
              </p:cNvPr>
              <p:cNvGraphicFramePr/>
              <p:nvPr>
                <p:extLst>
                  <p:ext uri="{D42A27DB-BD31-4B8C-83A1-F6EECF244321}">
                    <p14:modId xmlns:p14="http://schemas.microsoft.com/office/powerpoint/2010/main" val="2858298046"/>
                  </p:ext>
                </p:extLst>
              </p:nvPr>
            </p:nvGraphicFramePr>
            <p:xfrm>
              <a:off x="952500" y="2190750"/>
              <a:ext cx="7239000" cy="18936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46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xmlns:a14="http://schemas.microsoft.com/office/drawing/2010/main">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1.65</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2.20 </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6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1.78</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ar-AE" sz="140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xmlns:a14="http://schemas.microsoft.com/office/drawing/2010/main">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1.02</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263;g254d25a1af5_0_160">
                <a:extLst>
                  <a:ext uri="{FF2B5EF4-FFF2-40B4-BE49-F238E27FC236}">
                    <a16:creationId xmlns:a16="http://schemas.microsoft.com/office/drawing/2014/main" id="{FE9F18B5-FE0A-49F1-F17F-24E55CD5AFDE}"/>
                  </a:ext>
                </a:extLst>
              </p:cNvPr>
              <p:cNvGraphicFramePr/>
              <p:nvPr/>
            </p:nvGraphicFramePr>
            <p:xfrm>
              <a:off x="108044" y="862525"/>
              <a:ext cx="8882075" cy="1127262"/>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040166">
                    <a:tc>
                      <a:txBody>
                        <a:bodyPr/>
                        <a:lstStyle/>
                        <a:p>
                          <a:pPr marL="0" lvl="0" indent="0" algn="l" rtl="0">
                            <a:lnSpc>
                              <a:spcPct val="115000"/>
                            </a:lnSpc>
                            <a:spcBef>
                              <a:spcPts val="0"/>
                            </a:spcBef>
                            <a:spcAft>
                              <a:spcPts val="0"/>
                            </a:spcAft>
                            <a:buNone/>
                          </a:pPr>
                          <a:r>
                            <a:rPr lang="en-US" sz="1600" b="0" dirty="0">
                              <a:solidFill>
                                <a:schemeClr val="dk1"/>
                              </a:solidFill>
                              <a:latin typeface="Nunito Sans"/>
                              <a:ea typeface="Nunito Sans"/>
                              <a:cs typeface="Nunito Sans"/>
                              <a:sym typeface="Nunito Sans"/>
                            </a:rPr>
                            <a:t>6) Evaluate, </a:t>
                          </a:r>
                          <a:r>
                            <a:rPr lang="en-US" sz="1600" b="0" dirty="0">
                              <a:solidFill>
                                <a:schemeClr val="dk1"/>
                              </a:solidFill>
                              <a:latin typeface="Nunito"/>
                              <a:ea typeface="Nunito"/>
                              <a:cs typeface="Nunito"/>
                              <a:sym typeface="Nunito"/>
                            </a:rPr>
                            <a:t>giving your answer to two decimal places:</a:t>
                          </a:r>
                          <a:endParaRPr lang="en-US" sz="1600" b="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endParaRPr lang="en-US" sz="1050" b="0" dirty="0">
                            <a:solidFill>
                              <a:schemeClr val="dk1"/>
                            </a:solidFill>
                            <a:latin typeface="Arial"/>
                            <a:ea typeface="Arial"/>
                            <a:cs typeface="Arial"/>
                            <a:sym typeface="Arial"/>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2300" b="0" dirty="0">
                              <a:solidFill>
                                <a:schemeClr val="dk1"/>
                              </a:solidFill>
                              <a:latin typeface="Nunito Sans"/>
                              <a:ea typeface="Nunito Sans"/>
                              <a:cs typeface="Nunito Sans"/>
                              <a:sym typeface="Nunito Sans"/>
                            </a:rPr>
                            <a:t>         </a:t>
                          </a:r>
                          <a14:m>
                            <m:oMath xmlns:m="http://schemas.openxmlformats.org/officeDocument/2006/math">
                              <m:r>
                                <a:rPr lang="en-GB" sz="2300" b="0" i="1" smtClean="0">
                                  <a:solidFill>
                                    <a:schemeClr val="dk1"/>
                                  </a:solidFill>
                                  <a:latin typeface="Cambria Math" panose="02040503050406030204" pitchFamily="18" charset="0"/>
                                  <a:ea typeface="Nunito Sans"/>
                                  <a:cs typeface="Nunito Sans"/>
                                  <a:sym typeface="Nunito Sans"/>
                                </a:rPr>
                                <m:t>2</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4</m:t>
                                  </m:r>
                                </m:num>
                                <m:den>
                                  <m:r>
                                    <a:rPr lang="en-GB" sz="2300" b="0" i="1" smtClean="0">
                                      <a:solidFill>
                                        <a:schemeClr val="dk1"/>
                                      </a:solidFill>
                                      <a:latin typeface="Cambria Math" panose="02040503050406030204" pitchFamily="18" charset="0"/>
                                      <a:ea typeface="Nunito Sans"/>
                                      <a:cs typeface="Nunito Sans"/>
                                      <a:sym typeface="Nunito Sans"/>
                                    </a:rPr>
                                    <m:t>7</m:t>
                                  </m:r>
                                </m:den>
                              </m:f>
                              <m:r>
                                <a:rPr lang="en-GB" sz="2300" b="0" i="1" smtClean="0">
                                  <a:solidFill>
                                    <a:schemeClr val="dk1"/>
                                  </a:solidFill>
                                  <a:latin typeface="Cambria Math" panose="02040503050406030204" pitchFamily="18" charset="0"/>
                                  <a:ea typeface="Nunito Sans"/>
                                  <a:cs typeface="Nunito Sans"/>
                                  <a:sym typeface="Nunito Sans"/>
                                </a:rPr>
                                <m:t>÷</m:t>
                              </m:r>
                              <m:f>
                                <m:fPr>
                                  <m:ctrlPr>
                                    <a:rPr lang="en-GB" sz="2300" b="0" i="1" smtClean="0">
                                      <a:solidFill>
                                        <a:schemeClr val="dk1"/>
                                      </a:solidFill>
                                      <a:latin typeface="Cambria Math" panose="02040503050406030204" pitchFamily="18" charset="0"/>
                                      <a:ea typeface="Nunito Sans"/>
                                      <a:cs typeface="Nunito Sans"/>
                                      <a:sym typeface="Nunito Sans"/>
                                    </a:rPr>
                                  </m:ctrlPr>
                                </m:fPr>
                                <m:num>
                                  <m:r>
                                    <a:rPr lang="en-GB" sz="2300" b="0" i="1" smtClean="0">
                                      <a:solidFill>
                                        <a:schemeClr val="dk1"/>
                                      </a:solidFill>
                                      <a:latin typeface="Cambria Math" panose="02040503050406030204" pitchFamily="18" charset="0"/>
                                      <a:ea typeface="Nunito Sans"/>
                                      <a:cs typeface="Nunito Sans"/>
                                      <a:sym typeface="Nunito Sans"/>
                                    </a:rPr>
                                    <m:t>14</m:t>
                                  </m:r>
                                </m:num>
                                <m:den>
                                  <m:r>
                                    <a:rPr lang="en-GB" sz="2300" b="0" i="1" smtClean="0">
                                      <a:solidFill>
                                        <a:schemeClr val="dk1"/>
                                      </a:solidFill>
                                      <a:latin typeface="Cambria Math" panose="02040503050406030204" pitchFamily="18" charset="0"/>
                                      <a:ea typeface="Nunito Sans"/>
                                      <a:cs typeface="Nunito Sans"/>
                                      <a:sym typeface="Nunito Sans"/>
                                    </a:rPr>
                                    <m:t>9</m:t>
                                  </m:r>
                                </m:den>
                              </m:f>
                            </m:oMath>
                          </a14:m>
                          <a:endParaRPr lang="en-GB" sz="1600" b="0"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263;g254d25a1af5_0_160">
                <a:extLst>
                  <a:ext uri="{FF2B5EF4-FFF2-40B4-BE49-F238E27FC236}">
                    <a16:creationId xmlns:a16="http://schemas.microsoft.com/office/drawing/2014/main" id="{FE9F18B5-FE0A-49F1-F17F-24E55CD5AFDE}"/>
                  </a:ext>
                </a:extLst>
              </p:cNvPr>
              <p:cNvGraphicFramePr/>
              <p:nvPr/>
            </p:nvGraphicFramePr>
            <p:xfrm>
              <a:off x="108044" y="862525"/>
              <a:ext cx="8882075" cy="1127262"/>
            </p:xfrm>
            <a:graphic>
              <a:graphicData uri="http://schemas.openxmlformats.org/drawingml/2006/table">
                <a:tbl>
                  <a:tblPr firstRow="1" bandRow="1">
                    <a:noFill/>
                    <a:tableStyleId>{AF9E2519-12F8-43B0-ABC3-A586D7E4466F}</a:tableStyleId>
                  </a:tblPr>
                  <a:tblGrid>
                    <a:gridCol w="8882075">
                      <a:extLst>
                        <a:ext uri="{9D8B030D-6E8A-4147-A177-3AD203B41FA5}">
                          <a16:colId xmlns:a16="http://schemas.microsoft.com/office/drawing/2014/main" val="20000"/>
                        </a:ext>
                      </a:extLst>
                    </a:gridCol>
                  </a:tblGrid>
                  <a:tr h="1127262">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538" r="-137" b="-1075"/>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12162262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TotalTime>
  <Words>1754</Words>
  <Application>Microsoft Office PowerPoint</Application>
  <PresentationFormat>On-screen Show (16:9)</PresentationFormat>
  <Paragraphs>347</Paragraphs>
  <Slides>35</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Nunito</vt:lpstr>
      <vt:lpstr>Nunito Sans</vt:lpstr>
      <vt:lpstr>Times New Roman</vt:lpstr>
      <vt:lpstr>Cambria Math</vt:lpstr>
      <vt:lpstr>Calibri</vt:lpstr>
      <vt:lpstr>Arial</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3</cp:revision>
  <dcterms:modified xsi:type="dcterms:W3CDTF">2023-07-10T13:19:44Z</dcterms:modified>
</cp:coreProperties>
</file>