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5"/>
  </p:notesMasterIdLst>
  <p:sldIdLst>
    <p:sldId id="266" r:id="rId2"/>
    <p:sldId id="264" r:id="rId3"/>
    <p:sldId id="265"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272"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71" r:id="rId34"/>
  </p:sldIdLst>
  <p:sldSz cx="9144000" cy="5143500" type="screen16x9"/>
  <p:notesSz cx="6858000" cy="9144000"/>
  <p:embeddedFontLst>
    <p:embeddedFont>
      <p:font typeface="Calibri" panose="020F0502020204030204" pitchFamily="34" charset="0"/>
      <p:regular r:id="rId36"/>
      <p:bold r:id="rId37"/>
      <p:italic r:id="rId38"/>
      <p:boldItalic r:id="rId39"/>
    </p:embeddedFont>
    <p:embeddedFont>
      <p:font typeface="Cambria Math" panose="02040503050406030204" pitchFamily="18" charset="0"/>
      <p:regular r:id="rId40"/>
    </p:embeddedFont>
    <p:embeddedFont>
      <p:font typeface="Nunito" pitchFamily="2" charset="77"/>
      <p:regular r:id="rId41"/>
      <p:bold r:id="rId42"/>
      <p:italic r:id="rId43"/>
      <p:boldItalic r:id="rId44"/>
    </p:embeddedFont>
    <p:embeddedFont>
      <p:font typeface="Nunito Sans" pitchFamily="2" charset="77"/>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25CA"/>
    <a:srgbClr val="FF6D01"/>
    <a:srgbClr val="522CA4"/>
    <a:srgbClr val="693AD1"/>
    <a:srgbClr val="844AFF"/>
    <a:srgbClr val="2E13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D82B33B-3398-4198-991C-D4ED406399F8}">
  <a:tblStyle styleId="{8D82B33B-3398-4198-991C-D4ED406399F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0405E19-DBF8-4350-A6E9-593C9D7815B3}"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a:tcStyle>
        <a:tcBdr/>
      </a:tcStyle>
    </a:seCell>
    <a:swCell>
      <a:tcTxStyle/>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2"/>
    <p:restoredTop sz="94711"/>
  </p:normalViewPr>
  <p:slideViewPr>
    <p:cSldViewPr snapToGrid="0">
      <p:cViewPr varScale="1">
        <p:scale>
          <a:sx n="131" d="100"/>
          <a:sy n="131" d="100"/>
        </p:scale>
        <p:origin x="984"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d99a71221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d99a71221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1468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2517bee3f31_0_1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0" name="Google Shape;380;g2517bee3f31_0_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26574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2517bee3f31_0_1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3" name="Google Shape;403;g2517bee3f31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47760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2517bee3f31_0_2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6" name="Google Shape;426;g2517bee3f31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36037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2517bee3f31_0_2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4" name="Google Shape;434;g2517bee3f31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37459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2517bee3f31_0_2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7" name="Google Shape;457;g2517bee3f31_0_2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99655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2517bee3f31_0_2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5" name="Google Shape;465;g2517bee3f31_0_2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12536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g2517bee3f31_0_2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3" name="Google Shape;473;g2517bee3f31_0_2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273490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2517bee3f31_0_1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2" name="Google Shape;302;g2517bee3f31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2517bee3f31_0_1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0" name="Google Shape;310;g2517bee3f31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517bee3f31_0_1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8" name="Google Shape;318;g2517bee3f31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d99a71221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d99a71221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893835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517bee3f31_0_1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517bee3f31_0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2517bee3f31_0_1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1" name="Google Shape;341;g2517bee3f31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2517bee3f31_0_1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4" name="Google Shape;364;g2517bee3f31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2517bee3f31_0_1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2" name="Google Shape;372;g2517bee3f31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2517bee3f31_0_1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0" name="Google Shape;380;g2517bee3f31_0_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2517bee3f31_0_1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3" name="Google Shape;403;g2517bee3f31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2517bee3f31_0_2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6" name="Google Shape;426;g2517bee3f31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2517bee3f31_0_2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4" name="Google Shape;434;g2517bee3f31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2517bee3f31_0_2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7" name="Google Shape;457;g2517bee3f31_0_2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2517bee3f31_0_2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5" name="Google Shape;465;g2517bee3f31_0_2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2517bee3f31_0_1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2" name="Google Shape;302;g2517bee3f31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027925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g2517bee3f31_0_2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3" name="Google Shape;473;g2517bee3f31_0_2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2517bee3f31_0_1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0" name="Google Shape;310;g2517bee3f31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46992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517bee3f31_0_1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8" name="Google Shape;318;g2517bee3f31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38440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517bee3f31_0_1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517bee3f31_0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24464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2517bee3f31_0_1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1" name="Google Shape;341;g2517bee3f31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96735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2517bee3f31_0_1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4" name="Google Shape;364;g2517bee3f31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607739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2517bee3f31_0_1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2" name="Google Shape;372;g2517bee3f31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583286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4.png"/><Relationship Id="rId7" Type="http://schemas.openxmlformats.org/officeDocument/2006/relationships/hyperlink" Target="https://thirdspacelearning.com/gcse-maths/" TargetMode="External"/><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2" name="Google Shape;12;p2"/>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lvl="0" indent="0" algn="ctr" rtl="0">
              <a:lnSpc>
                <a:spcPct val="90000"/>
              </a:lnSpc>
              <a:spcBef>
                <a:spcPts val="0"/>
              </a:spcBef>
              <a:spcAft>
                <a:spcPts val="0"/>
              </a:spcAft>
              <a:buClr>
                <a:schemeClr val="dk1"/>
              </a:buClr>
              <a:buSzPts val="4500"/>
              <a:buFont typeface="Calibri"/>
              <a:buNone/>
            </a:pPr>
            <a:r>
              <a:rPr lang="en-GB" sz="5000" b="1" dirty="0">
                <a:solidFill>
                  <a:schemeClr val="tx1"/>
                </a:solidFill>
                <a:latin typeface="Nunito Sans"/>
                <a:ea typeface="Nunito Sans"/>
                <a:cs typeface="Nunito Sans"/>
                <a:sym typeface="Nunito Sans"/>
              </a:rPr>
              <a:t>Diagnostic Questions</a:t>
            </a:r>
            <a:endParaRPr sz="5000" b="1" dirty="0">
              <a:solidFill>
                <a:schemeClr val="tx1"/>
              </a:solidFill>
              <a:latin typeface="Nunito Sans"/>
              <a:ea typeface="Nunito Sans"/>
              <a:cs typeface="Nunito Sans"/>
              <a:sym typeface="Nunito Sans"/>
            </a:endParaRPr>
          </a:p>
        </p:txBody>
      </p:sp>
      <p:pic>
        <p:nvPicPr>
          <p:cNvPr id="15" name="Google Shape;15;p2"/>
          <p:cNvPicPr preferRelativeResize="0"/>
          <p:nvPr/>
        </p:nvPicPr>
        <p:blipFill>
          <a:blip r:embed="rId2">
            <a:alphaModFix/>
          </a:blip>
          <a:stretch>
            <a:fillRect/>
          </a:stretch>
        </p:blipFill>
        <p:spPr>
          <a:xfrm>
            <a:off x="573167" y="3096085"/>
            <a:ext cx="1011651" cy="892000"/>
          </a:xfrm>
          <a:prstGeom prst="rect">
            <a:avLst/>
          </a:prstGeom>
          <a:noFill/>
          <a:ln>
            <a:noFill/>
          </a:ln>
        </p:spPr>
      </p:pic>
      <p:sp>
        <p:nvSpPr>
          <p:cNvPr id="4" name="Google Shape;101;p19">
            <a:hlinkClick r:id="" action="ppaction://hlinkshowjump?jump=firstslide"/>
            <a:extLst>
              <a:ext uri="{FF2B5EF4-FFF2-40B4-BE49-F238E27FC236}">
                <a16:creationId xmlns:a16="http://schemas.microsoft.com/office/drawing/2014/main" id="{C76A108A-1943-FB08-CA22-5EABA08A611F}"/>
              </a:ext>
            </a:extLst>
          </p:cNvPr>
          <p:cNvSpPr txBox="1"/>
          <p:nvPr userDrawn="1"/>
        </p:nvSpPr>
        <p:spPr>
          <a:xfrm>
            <a:off x="445151" y="2290457"/>
            <a:ext cx="3650996" cy="53857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0" dirty="0">
                <a:solidFill>
                  <a:schemeClr val="accent2"/>
                </a:solidFill>
                <a:latin typeface="Nunito Sans" pitchFamily="2" charset="77"/>
                <a:ea typeface="Nunito Sans"/>
                <a:cs typeface="Nunito Sans"/>
                <a:sym typeface="Nunito Sans"/>
              </a:rPr>
              <a:t>Two-way Tables | Statistics</a:t>
            </a:r>
            <a:endParaRPr sz="2000" b="0" dirty="0">
              <a:solidFill>
                <a:schemeClr val="accent2"/>
              </a:solidFill>
              <a:latin typeface="Nunito Sans" pitchFamily="2" charset="77"/>
            </a:endParaRPr>
          </a:p>
        </p:txBody>
      </p:sp>
      <p:pic>
        <p:nvPicPr>
          <p:cNvPr id="5" name="Picture 4" descr="Logo&#10;&#10;Description automatically generated">
            <a:extLst>
              <a:ext uri="{FF2B5EF4-FFF2-40B4-BE49-F238E27FC236}">
                <a16:creationId xmlns:a16="http://schemas.microsoft.com/office/drawing/2014/main" id="{B54EAC94-CC29-DE77-46A4-7F7375D3E095}"/>
              </a:ext>
            </a:extLst>
          </p:cNvPr>
          <p:cNvPicPr>
            <a:picLocks noChangeAspect="1"/>
          </p:cNvPicPr>
          <p:nvPr userDrawn="1"/>
        </p:nvPicPr>
        <p:blipFill>
          <a:blip r:embed="rId3"/>
          <a:stretch>
            <a:fillRect/>
          </a:stretch>
        </p:blipFill>
        <p:spPr>
          <a:xfrm>
            <a:off x="5506208" y="-2860"/>
            <a:ext cx="3637792" cy="5143500"/>
          </a:xfrm>
          <a:prstGeom prst="rect">
            <a:avLst/>
          </a:prstGeom>
        </p:spPr>
      </p:pic>
    </p:spTree>
    <p:extLst>
      <p:ext uri="{BB962C8B-B14F-4D97-AF65-F5344CB8AC3E}">
        <p14:creationId xmlns:p14="http://schemas.microsoft.com/office/powerpoint/2010/main" val="928499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2"/>
        <p:cNvGrpSpPr/>
        <p:nvPr/>
      </p:nvGrpSpPr>
      <p:grpSpPr>
        <a:xfrm>
          <a:off x="0" y="0"/>
          <a:ext cx="0" cy="0"/>
          <a:chOff x="0" y="0"/>
          <a:chExt cx="0" cy="0"/>
        </a:xfrm>
      </p:grpSpPr>
      <p:sp>
        <p:nvSpPr>
          <p:cNvPr id="53" name="Google Shape;53;p1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55" name="Google Shape;55;p1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6" name="Google Shape;56;p1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57" name="Google Shape;5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8"/>
        <p:cNvGrpSpPr/>
        <p:nvPr/>
      </p:nvGrpSpPr>
      <p:grpSpPr>
        <a:xfrm>
          <a:off x="0" y="0"/>
          <a:ext cx="0" cy="0"/>
          <a:chOff x="0" y="0"/>
          <a:chExt cx="0" cy="0"/>
        </a:xfrm>
      </p:grpSpPr>
      <p:sp>
        <p:nvSpPr>
          <p:cNvPr id="59" name="Google Shape;59;p1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60" name="Google Shape;60;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1"/>
        <p:cNvGrpSpPr/>
        <p:nvPr/>
      </p:nvGrpSpPr>
      <p:grpSpPr>
        <a:xfrm>
          <a:off x="0" y="0"/>
          <a:ext cx="0" cy="0"/>
          <a:chOff x="0" y="0"/>
          <a:chExt cx="0" cy="0"/>
        </a:xfrm>
      </p:grpSpPr>
      <p:sp>
        <p:nvSpPr>
          <p:cNvPr id="62" name="Google Shape;62;p1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63" name="Google Shape;63;p1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64" name="Google Shape;64;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5"/>
        <p:cNvGrpSpPr/>
        <p:nvPr/>
      </p:nvGrpSpPr>
      <p:grpSpPr>
        <a:xfrm>
          <a:off x="0" y="0"/>
          <a:ext cx="0" cy="0"/>
          <a:chOff x="0" y="0"/>
          <a:chExt cx="0" cy="0"/>
        </a:xfrm>
      </p:grpSpPr>
      <p:sp>
        <p:nvSpPr>
          <p:cNvPr id="66" name="Google Shape;66;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7"/>
        <p:cNvGrpSpPr/>
        <p:nvPr/>
      </p:nvGrpSpPr>
      <p:grpSpPr>
        <a:xfrm>
          <a:off x="0" y="0"/>
          <a:ext cx="0" cy="0"/>
          <a:chOff x="0" y="0"/>
          <a:chExt cx="0" cy="0"/>
        </a:xfrm>
      </p:grpSpPr>
      <p:sp>
        <p:nvSpPr>
          <p:cNvPr id="68" name="Google Shape;68;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9" name="Google Shape;69;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70" name="Google Shape;70;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71" name="Google Shape;71;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72" name="Google Shape;72;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2" name="Google Shape;12;p2"/>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lvl="0" indent="0" algn="l" rtl="0">
              <a:lnSpc>
                <a:spcPct val="90000"/>
              </a:lnSpc>
              <a:spcBef>
                <a:spcPts val="0"/>
              </a:spcBef>
              <a:spcAft>
                <a:spcPts val="0"/>
              </a:spcAft>
              <a:buClr>
                <a:schemeClr val="dk1"/>
              </a:buClr>
              <a:buSzPts val="4500"/>
              <a:buFont typeface="Calibri"/>
              <a:buNone/>
            </a:pPr>
            <a:r>
              <a:rPr lang="en-GB" sz="5000" b="1" dirty="0">
                <a:solidFill>
                  <a:schemeClr val="tx1"/>
                </a:solidFill>
                <a:latin typeface="Nunito Sans"/>
                <a:ea typeface="Nunito Sans"/>
                <a:cs typeface="Nunito Sans"/>
                <a:sym typeface="Nunito Sans"/>
              </a:rPr>
              <a:t>Diagnostic Questions Answers</a:t>
            </a:r>
            <a:endParaRPr sz="5000" b="1" dirty="0">
              <a:solidFill>
                <a:schemeClr val="tx1"/>
              </a:solidFill>
              <a:latin typeface="Nunito Sans"/>
              <a:ea typeface="Nunito Sans"/>
              <a:cs typeface="Nunito Sans"/>
              <a:sym typeface="Nunito Sans"/>
            </a:endParaRPr>
          </a:p>
        </p:txBody>
      </p:sp>
      <p:pic>
        <p:nvPicPr>
          <p:cNvPr id="15" name="Google Shape;15;p2"/>
          <p:cNvPicPr preferRelativeResize="0"/>
          <p:nvPr/>
        </p:nvPicPr>
        <p:blipFill>
          <a:blip r:embed="rId2">
            <a:alphaModFix/>
          </a:blip>
          <a:stretch>
            <a:fillRect/>
          </a:stretch>
        </p:blipFill>
        <p:spPr>
          <a:xfrm>
            <a:off x="573167" y="3096085"/>
            <a:ext cx="1011651" cy="892000"/>
          </a:xfrm>
          <a:prstGeom prst="rect">
            <a:avLst/>
          </a:prstGeom>
          <a:noFill/>
          <a:ln>
            <a:noFill/>
          </a:ln>
        </p:spPr>
      </p:pic>
      <p:sp>
        <p:nvSpPr>
          <p:cNvPr id="4" name="Google Shape;101;p19">
            <a:hlinkClick r:id="" action="ppaction://hlinkshowjump?jump=firstslide"/>
            <a:extLst>
              <a:ext uri="{FF2B5EF4-FFF2-40B4-BE49-F238E27FC236}">
                <a16:creationId xmlns:a16="http://schemas.microsoft.com/office/drawing/2014/main" id="{C76A108A-1943-FB08-CA22-5EABA08A611F}"/>
              </a:ext>
            </a:extLst>
          </p:cNvPr>
          <p:cNvSpPr txBox="1"/>
          <p:nvPr userDrawn="1"/>
        </p:nvSpPr>
        <p:spPr>
          <a:xfrm>
            <a:off x="500015" y="2290457"/>
            <a:ext cx="3650996" cy="53857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0" dirty="0">
                <a:solidFill>
                  <a:schemeClr val="accent2"/>
                </a:solidFill>
                <a:latin typeface="Nunito Sans" pitchFamily="2" charset="77"/>
                <a:ea typeface="Nunito Sans"/>
                <a:cs typeface="Nunito Sans"/>
                <a:sym typeface="Nunito Sans"/>
              </a:rPr>
              <a:t>Two-way Tables | Statistics</a:t>
            </a:r>
            <a:endParaRPr sz="2000" b="0" dirty="0">
              <a:solidFill>
                <a:schemeClr val="accent2"/>
              </a:solidFill>
              <a:latin typeface="Nunito Sans" pitchFamily="2" charset="77"/>
            </a:endParaRPr>
          </a:p>
        </p:txBody>
      </p:sp>
      <p:pic>
        <p:nvPicPr>
          <p:cNvPr id="3" name="Picture 2" descr="Logo&#10;&#10;Description automatically generated">
            <a:extLst>
              <a:ext uri="{FF2B5EF4-FFF2-40B4-BE49-F238E27FC236}">
                <a16:creationId xmlns:a16="http://schemas.microsoft.com/office/drawing/2014/main" id="{2DD529FA-CFED-9CFA-AB0E-AD7D6E203930}"/>
              </a:ext>
            </a:extLst>
          </p:cNvPr>
          <p:cNvPicPr>
            <a:picLocks noChangeAspect="1"/>
          </p:cNvPicPr>
          <p:nvPr userDrawn="1"/>
        </p:nvPicPr>
        <p:blipFill>
          <a:blip r:embed="rId3"/>
          <a:stretch>
            <a:fillRect/>
          </a:stretch>
        </p:blipFill>
        <p:spPr>
          <a:xfrm>
            <a:off x="5506208" y="-2860"/>
            <a:ext cx="3637792" cy="5143500"/>
          </a:xfrm>
          <a:prstGeom prst="rect">
            <a:avLst/>
          </a:prstGeom>
        </p:spPr>
      </p:pic>
    </p:spTree>
    <p:extLst>
      <p:ext uri="{BB962C8B-B14F-4D97-AF65-F5344CB8AC3E}">
        <p14:creationId xmlns:p14="http://schemas.microsoft.com/office/powerpoint/2010/main" val="1192037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1" preserve="1">
  <p:cSld name="1_Title slide 1">
    <p:spTree>
      <p:nvGrpSpPr>
        <p:cNvPr id="1" name="Shape 16"/>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D8819442-42D4-B3E3-EFDF-427C0B261159}"/>
              </a:ext>
            </a:extLst>
          </p:cNvPr>
          <p:cNvPicPr>
            <a:picLocks noChangeAspect="1"/>
          </p:cNvPicPr>
          <p:nvPr userDrawn="1"/>
        </p:nvPicPr>
        <p:blipFill>
          <a:blip r:embed="rId2"/>
          <a:stretch>
            <a:fillRect/>
          </a:stretch>
        </p:blipFill>
        <p:spPr>
          <a:xfrm>
            <a:off x="7320978" y="-16695"/>
            <a:ext cx="1804307" cy="2715106"/>
          </a:xfrm>
          <a:prstGeom prst="rect">
            <a:avLst/>
          </a:prstGeom>
        </p:spPr>
      </p:pic>
      <p:sp>
        <p:nvSpPr>
          <p:cNvPr id="17" name="Google Shape;1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pic>
        <p:nvPicPr>
          <p:cNvPr id="22" name="Picture 21" descr="Logo, icon&#10;&#10;Description automatically generated">
            <a:extLst>
              <a:ext uri="{FF2B5EF4-FFF2-40B4-BE49-F238E27FC236}">
                <a16:creationId xmlns:a16="http://schemas.microsoft.com/office/drawing/2014/main" id="{57E3FA74-CBE9-44AA-6F52-969DF902D282}"/>
              </a:ext>
            </a:extLst>
          </p:cNvPr>
          <p:cNvPicPr>
            <a:picLocks noChangeAspect="1"/>
          </p:cNvPicPr>
          <p:nvPr userDrawn="1"/>
        </p:nvPicPr>
        <p:blipFill>
          <a:blip r:embed="rId3"/>
          <a:stretch>
            <a:fillRect/>
          </a:stretch>
        </p:blipFill>
        <p:spPr>
          <a:xfrm>
            <a:off x="8342890" y="4382586"/>
            <a:ext cx="678268" cy="674231"/>
          </a:xfrm>
          <a:prstGeom prst="rect">
            <a:avLst/>
          </a:prstGeom>
        </p:spPr>
      </p:pic>
      <p:pic>
        <p:nvPicPr>
          <p:cNvPr id="3" name="Picture 2" descr="Shape, logo&#10;&#10;Description automatically generated">
            <a:extLst>
              <a:ext uri="{FF2B5EF4-FFF2-40B4-BE49-F238E27FC236}">
                <a16:creationId xmlns:a16="http://schemas.microsoft.com/office/drawing/2014/main" id="{AD0802E4-0BB7-72A3-AB28-A03BF4BD7102}"/>
              </a:ext>
            </a:extLst>
          </p:cNvPr>
          <p:cNvPicPr>
            <a:picLocks noChangeAspect="1"/>
          </p:cNvPicPr>
          <p:nvPr userDrawn="1"/>
        </p:nvPicPr>
        <p:blipFill>
          <a:blip r:embed="rId4"/>
          <a:stretch>
            <a:fillRect/>
          </a:stretch>
        </p:blipFill>
        <p:spPr>
          <a:xfrm>
            <a:off x="4971095" y="2477912"/>
            <a:ext cx="4164096" cy="2666971"/>
          </a:xfrm>
          <a:prstGeom prst="rect">
            <a:avLst/>
          </a:prstGeom>
        </p:spPr>
      </p:pic>
      <p:sp>
        <p:nvSpPr>
          <p:cNvPr id="2" name="TextBox 1">
            <a:extLst>
              <a:ext uri="{FF2B5EF4-FFF2-40B4-BE49-F238E27FC236}">
                <a16:creationId xmlns:a16="http://schemas.microsoft.com/office/drawing/2014/main" id="{5F064C16-16CA-CF21-617F-DA8704B0496E}"/>
              </a:ext>
            </a:extLst>
          </p:cNvPr>
          <p:cNvSpPr txBox="1"/>
          <p:nvPr userDrawn="1"/>
        </p:nvSpPr>
        <p:spPr>
          <a:xfrm>
            <a:off x="122842" y="294891"/>
            <a:ext cx="6907794" cy="584775"/>
          </a:xfrm>
          <a:prstGeom prst="rect">
            <a:avLst/>
          </a:prstGeom>
          <a:noFill/>
        </p:spPr>
        <p:txBody>
          <a:bodyPr wrap="square">
            <a:spAutoFit/>
          </a:bodyPr>
          <a:lstStyle/>
          <a:p>
            <a:r>
              <a:rPr lang="en-GB" sz="3200" dirty="0">
                <a:solidFill>
                  <a:schemeClr val="accent1"/>
                </a:solidFill>
                <a:effectLst/>
                <a:latin typeface="Nunito Sans" pitchFamily="2" charset="77"/>
              </a:rPr>
              <a:t>Where to go next?</a:t>
            </a:r>
            <a:endParaRPr lang="en-US" dirty="0">
              <a:latin typeface="Nunito Sans" pitchFamily="2" charset="77"/>
            </a:endParaRPr>
          </a:p>
        </p:txBody>
      </p:sp>
      <p:pic>
        <p:nvPicPr>
          <p:cNvPr id="5" name="Picture 4" descr="Qr code&#10;&#10;Description automatically generated">
            <a:extLst>
              <a:ext uri="{FF2B5EF4-FFF2-40B4-BE49-F238E27FC236}">
                <a16:creationId xmlns:a16="http://schemas.microsoft.com/office/drawing/2014/main" id="{70915A67-175F-A279-53ED-7A38388C8557}"/>
              </a:ext>
            </a:extLst>
          </p:cNvPr>
          <p:cNvPicPr>
            <a:picLocks noChangeAspect="1"/>
          </p:cNvPicPr>
          <p:nvPr userDrawn="1"/>
        </p:nvPicPr>
        <p:blipFill>
          <a:blip r:embed="rId5"/>
          <a:stretch>
            <a:fillRect/>
          </a:stretch>
        </p:blipFill>
        <p:spPr>
          <a:xfrm>
            <a:off x="7292046" y="1963243"/>
            <a:ext cx="1180412" cy="1172040"/>
          </a:xfrm>
          <a:prstGeom prst="rect">
            <a:avLst/>
          </a:prstGeom>
        </p:spPr>
      </p:pic>
      <p:pic>
        <p:nvPicPr>
          <p:cNvPr id="7" name="Picture 6" descr="Shape&#10;&#10;Description automatically generated with medium confidence">
            <a:extLst>
              <a:ext uri="{FF2B5EF4-FFF2-40B4-BE49-F238E27FC236}">
                <a16:creationId xmlns:a16="http://schemas.microsoft.com/office/drawing/2014/main" id="{413A04CB-B931-90EF-4BF1-E34D08556016}"/>
              </a:ext>
            </a:extLst>
          </p:cNvPr>
          <p:cNvPicPr>
            <a:picLocks noChangeAspect="1"/>
          </p:cNvPicPr>
          <p:nvPr userDrawn="1"/>
        </p:nvPicPr>
        <p:blipFill>
          <a:blip r:embed="rId6"/>
          <a:stretch>
            <a:fillRect/>
          </a:stretch>
        </p:blipFill>
        <p:spPr>
          <a:xfrm rot="2266813">
            <a:off x="6665551" y="1337996"/>
            <a:ext cx="775185" cy="486975"/>
          </a:xfrm>
          <a:prstGeom prst="rect">
            <a:avLst/>
          </a:prstGeom>
        </p:spPr>
      </p:pic>
      <p:sp>
        <p:nvSpPr>
          <p:cNvPr id="11" name="TextBox 10">
            <a:extLst>
              <a:ext uri="{FF2B5EF4-FFF2-40B4-BE49-F238E27FC236}">
                <a16:creationId xmlns:a16="http://schemas.microsoft.com/office/drawing/2014/main" id="{6F6A8987-9A4E-9994-F94B-DE8C2B7E2FC8}"/>
              </a:ext>
            </a:extLst>
          </p:cNvPr>
          <p:cNvSpPr txBox="1"/>
          <p:nvPr userDrawn="1"/>
        </p:nvSpPr>
        <p:spPr>
          <a:xfrm>
            <a:off x="141557" y="881819"/>
            <a:ext cx="6918011" cy="1169551"/>
          </a:xfrm>
          <a:prstGeom prst="rect">
            <a:avLst/>
          </a:prstGeom>
          <a:noFill/>
        </p:spPr>
        <p:txBody>
          <a:bodyPr wrap="square">
            <a:spAutoFit/>
          </a:bodyPr>
          <a:lstStyle/>
          <a:p>
            <a:r>
              <a:rPr lang="en-GB" sz="1400" b="0" i="0" u="none" strike="noStrike" dirty="0">
                <a:solidFill>
                  <a:srgbClr val="1C1C1C"/>
                </a:solidFill>
                <a:effectLst/>
                <a:latin typeface="Nunito Sans" pitchFamily="2" charset="77"/>
              </a:rPr>
              <a:t>For more diagnostic questions, and GCSE maths revision resources and worksheets to support students in fixing any misconceptions take a look at the free Third Space Learning </a:t>
            </a:r>
            <a:r>
              <a:rPr lang="en-GB" sz="1400" b="0" i="0" u="sng" dirty="0">
                <a:solidFill>
                  <a:schemeClr val="accent1"/>
                </a:solidFill>
                <a:effectLst/>
                <a:latin typeface="Nunito Sans" pitchFamily="2" charset="77"/>
                <a:hlinkClick r:id="rId7">
                  <a:extLst>
                    <a:ext uri="{A12FA001-AC4F-418D-AE19-62706E023703}">
                      <ahyp:hlinkClr xmlns:ahyp="http://schemas.microsoft.com/office/drawing/2018/hyperlinkcolor" val="tx"/>
                    </a:ext>
                  </a:extLst>
                </a:hlinkClick>
              </a:rPr>
              <a:t>GCSE maths revision</a:t>
            </a:r>
            <a:r>
              <a:rPr lang="en-GB" sz="1400" b="0" i="0" u="none" strike="noStrike" dirty="0">
                <a:solidFill>
                  <a:schemeClr val="accent1"/>
                </a:solidFill>
                <a:effectLst/>
                <a:latin typeface="Nunito Sans" pitchFamily="2" charset="77"/>
              </a:rPr>
              <a:t> </a:t>
            </a:r>
            <a:r>
              <a:rPr lang="en-GB" sz="1400" b="0" i="0" u="none" strike="noStrike" dirty="0">
                <a:solidFill>
                  <a:srgbClr val="1C1C1C"/>
                </a:solidFill>
                <a:effectLst/>
                <a:latin typeface="Nunito Sans" pitchFamily="2" charset="77"/>
              </a:rPr>
              <a:t>pages.</a:t>
            </a:r>
          </a:p>
          <a:p>
            <a:endParaRPr lang="en-GB" sz="1400" b="0" i="0" u="none" strike="noStrike" dirty="0">
              <a:solidFill>
                <a:srgbClr val="1C1C1C"/>
              </a:solidFill>
              <a:effectLst/>
              <a:latin typeface="Nunito Sans" pitchFamily="2" charset="77"/>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dirty="0">
                <a:effectLst/>
                <a:latin typeface="Nunito Sans" pitchFamily="2" charset="77"/>
              </a:rPr>
              <a:t>Scan the QR code to discover our library of FREE GCSE maths revision resources. </a:t>
            </a:r>
            <a:endParaRPr lang="en-US" dirty="0">
              <a:latin typeface="Nunito Sans" pitchFamily="2" charset="77"/>
            </a:endParaRPr>
          </a:p>
        </p:txBody>
      </p:sp>
      <p:sp>
        <p:nvSpPr>
          <p:cNvPr id="15" name="TextBox 14">
            <a:extLst>
              <a:ext uri="{FF2B5EF4-FFF2-40B4-BE49-F238E27FC236}">
                <a16:creationId xmlns:a16="http://schemas.microsoft.com/office/drawing/2014/main" id="{509E93A4-8436-5724-299C-119F30C81E75}"/>
              </a:ext>
            </a:extLst>
          </p:cNvPr>
          <p:cNvSpPr txBox="1"/>
          <p:nvPr userDrawn="1"/>
        </p:nvSpPr>
        <p:spPr>
          <a:xfrm>
            <a:off x="122842" y="2371384"/>
            <a:ext cx="8494349" cy="1077218"/>
          </a:xfrm>
          <a:prstGeom prst="rect">
            <a:avLst/>
          </a:prstGeom>
          <a:noFill/>
        </p:spPr>
        <p:txBody>
          <a:bodyPr wrap="square">
            <a:spAutoFit/>
          </a:bodyPr>
          <a:lstStyle/>
          <a:p>
            <a:r>
              <a:rPr lang="en-GB" sz="3200" dirty="0">
                <a:solidFill>
                  <a:schemeClr val="accent1"/>
                </a:solidFill>
                <a:effectLst/>
                <a:latin typeface="Nunito Sans" pitchFamily="2" charset="77"/>
              </a:rPr>
              <a:t>Do you have KS4 students who need additional support in maths?</a:t>
            </a:r>
            <a:endParaRPr lang="en-US" dirty="0">
              <a:latin typeface="Nunito Sans" pitchFamily="2" charset="77"/>
            </a:endParaRPr>
          </a:p>
        </p:txBody>
      </p:sp>
      <p:sp>
        <p:nvSpPr>
          <p:cNvPr id="18" name="TextBox 17">
            <a:extLst>
              <a:ext uri="{FF2B5EF4-FFF2-40B4-BE49-F238E27FC236}">
                <a16:creationId xmlns:a16="http://schemas.microsoft.com/office/drawing/2014/main" id="{46EE7124-5F5D-428F-631E-C0173F519C6B}"/>
              </a:ext>
            </a:extLst>
          </p:cNvPr>
          <p:cNvSpPr txBox="1"/>
          <p:nvPr userDrawn="1"/>
        </p:nvSpPr>
        <p:spPr>
          <a:xfrm>
            <a:off x="122842" y="3501701"/>
            <a:ext cx="5568270" cy="1169551"/>
          </a:xfrm>
          <a:prstGeom prst="rect">
            <a:avLst/>
          </a:prstGeom>
          <a:noFill/>
        </p:spPr>
        <p:txBody>
          <a:bodyPr wrap="square">
            <a:spAutoFit/>
          </a:bodyPr>
          <a:lstStyle/>
          <a:p>
            <a:r>
              <a:rPr lang="en-GB" sz="1400" b="0" i="0" u="none" strike="noStrike" dirty="0">
                <a:solidFill>
                  <a:srgbClr val="1C1C1C"/>
                </a:solidFill>
                <a:effectLst/>
                <a:latin typeface="Nunito Sans" pitchFamily="2" charset="77"/>
              </a:rPr>
              <a:t>Our specialist tutors will help students to develop the skills they need to succeed at GCSE in weekly one to one online revision lessons. Trusted by secondary schools across the UK. </a:t>
            </a:r>
          </a:p>
          <a:p>
            <a:endParaRPr lang="en-GB" sz="1400" b="0" i="0" u="none" strike="noStrike" dirty="0">
              <a:solidFill>
                <a:srgbClr val="1C1C1C"/>
              </a:solidFill>
              <a:effectLst/>
              <a:latin typeface="Nunito Sans" pitchFamily="2" charset="77"/>
            </a:endParaRPr>
          </a:p>
          <a:p>
            <a:r>
              <a:rPr lang="en-GB" sz="1400" b="0" i="0" u="none" strike="noStrike" dirty="0">
                <a:solidFill>
                  <a:srgbClr val="1C1C1C"/>
                </a:solidFill>
                <a:effectLst/>
                <a:latin typeface="Nunito Sans" pitchFamily="2" charset="77"/>
              </a:rPr>
              <a:t>Visit </a:t>
            </a:r>
            <a:r>
              <a:rPr lang="en-GB" sz="1400" b="0" i="0" u="none" strike="noStrike" dirty="0">
                <a:solidFill>
                  <a:schemeClr val="accent1"/>
                </a:solidFill>
                <a:effectLst/>
                <a:latin typeface="Nunito Sans" pitchFamily="2" charset="77"/>
                <a:hlinkClick r:id="rId8">
                  <a:extLst>
                    <a:ext uri="{A12FA001-AC4F-418D-AE19-62706E023703}">
                      <ahyp:hlinkClr xmlns:ahyp="http://schemas.microsoft.com/office/drawing/2018/hyperlinkcolor" val="tx"/>
                    </a:ext>
                  </a:extLst>
                </a:hlinkClick>
              </a:rPr>
              <a:t>thirdspacelearning.com</a:t>
            </a:r>
            <a:r>
              <a:rPr lang="en-GB" sz="1400" b="0" i="0" u="none" strike="noStrike" dirty="0">
                <a:solidFill>
                  <a:schemeClr val="accent1"/>
                </a:solidFill>
                <a:effectLst/>
                <a:latin typeface="Nunito Sans" pitchFamily="2" charset="77"/>
              </a:rPr>
              <a:t> </a:t>
            </a:r>
            <a:r>
              <a:rPr lang="en-GB" sz="1400" b="0" i="0" u="none" strike="noStrike" dirty="0">
                <a:solidFill>
                  <a:srgbClr val="1C1C1C"/>
                </a:solidFill>
                <a:effectLst/>
                <a:latin typeface="Nunito Sans" pitchFamily="2" charset="77"/>
              </a:rPr>
              <a:t>to find out more.</a:t>
            </a:r>
          </a:p>
        </p:txBody>
      </p:sp>
    </p:spTree>
    <p:extLst>
      <p:ext uri="{BB962C8B-B14F-4D97-AF65-F5344CB8AC3E}">
        <p14:creationId xmlns:p14="http://schemas.microsoft.com/office/powerpoint/2010/main" val="253366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7"/>
        <p:cNvGrpSpPr/>
        <p:nvPr/>
      </p:nvGrpSpPr>
      <p:grpSpPr>
        <a:xfrm>
          <a:off x="0" y="0"/>
          <a:ext cx="0" cy="0"/>
          <a:chOff x="0" y="0"/>
          <a:chExt cx="0" cy="0"/>
        </a:xfrm>
      </p:grpSpPr>
      <p:sp>
        <p:nvSpPr>
          <p:cNvPr id="28" name="Google Shape;28;p5"/>
          <p:cNvSpPr txBox="1"/>
          <p:nvPr/>
        </p:nvSpPr>
        <p:spPr>
          <a:xfrm>
            <a:off x="0" y="0"/>
            <a:ext cx="3621300" cy="36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000" dirty="0">
                <a:solidFill>
                  <a:srgbClr val="2779F5"/>
                </a:solidFill>
                <a:latin typeface="Nunito Sans"/>
                <a:ea typeface="Nunito Sans"/>
                <a:cs typeface="Nunito Sans"/>
                <a:sym typeface="Nunito Sans"/>
              </a:rPr>
              <a:t>  GCSE Statistics | Diagnostic Questions | Two-way Tables</a:t>
            </a:r>
            <a:endParaRPr sz="1200" dirty="0"/>
          </a:p>
        </p:txBody>
      </p:sp>
      <p:pic>
        <p:nvPicPr>
          <p:cNvPr id="30" name="Google Shape;30;p5"/>
          <p:cNvPicPr preferRelativeResize="0"/>
          <p:nvPr/>
        </p:nvPicPr>
        <p:blipFill>
          <a:blip r:embed="rId2">
            <a:alphaModFix/>
          </a:blip>
          <a:stretch>
            <a:fillRect/>
          </a:stretch>
        </p:blipFill>
        <p:spPr>
          <a:xfrm>
            <a:off x="7623046" y="205972"/>
            <a:ext cx="1305129" cy="396200"/>
          </a:xfrm>
          <a:prstGeom prst="rect">
            <a:avLst/>
          </a:prstGeom>
          <a:noFill/>
          <a:ln>
            <a:noFill/>
          </a:ln>
        </p:spPr>
      </p:pic>
      <p:sp>
        <p:nvSpPr>
          <p:cNvPr id="4" name="Rectangle 3">
            <a:extLst>
              <a:ext uri="{FF2B5EF4-FFF2-40B4-BE49-F238E27FC236}">
                <a16:creationId xmlns:a16="http://schemas.microsoft.com/office/drawing/2014/main" id="{662B5015-A1FE-B33C-0210-5C97148502B4}"/>
              </a:ext>
            </a:extLst>
          </p:cNvPr>
          <p:cNvSpPr/>
          <p:nvPr userDrawn="1"/>
        </p:nvSpPr>
        <p:spPr>
          <a:xfrm>
            <a:off x="0" y="369300"/>
            <a:ext cx="5696712" cy="396200"/>
          </a:xfrm>
          <a:prstGeom prst="rect">
            <a:avLst/>
          </a:prstGeom>
          <a:solidFill>
            <a:srgbClr val="002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b="1" dirty="0">
              <a:latin typeface="Nunito Sans" pitchFamily="2"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31"/>
        <p:cNvGrpSpPr/>
        <p:nvPr/>
      </p:nvGrpSpPr>
      <p:grpSpPr>
        <a:xfrm>
          <a:off x="0" y="0"/>
          <a:ext cx="0" cy="0"/>
          <a:chOff x="0" y="0"/>
          <a:chExt cx="0" cy="0"/>
        </a:xfrm>
      </p:grpSpPr>
      <p:sp>
        <p:nvSpPr>
          <p:cNvPr id="32" name="Google Shape;32;p6"/>
          <p:cNvSpPr txBox="1"/>
          <p:nvPr/>
        </p:nvSpPr>
        <p:spPr>
          <a:xfrm>
            <a:off x="0" y="0"/>
            <a:ext cx="3621300" cy="36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000" dirty="0">
                <a:solidFill>
                  <a:srgbClr val="2779F5"/>
                </a:solidFill>
                <a:latin typeface="Nunito Sans"/>
                <a:ea typeface="Nunito Sans"/>
                <a:cs typeface="Nunito Sans"/>
                <a:sym typeface="Nunito Sans"/>
              </a:rPr>
              <a:t>  GCSE Statistics | Diagnostic Questions | Two-way Tables</a:t>
            </a:r>
            <a:endParaRPr sz="1200" dirty="0"/>
          </a:p>
        </p:txBody>
      </p:sp>
      <p:sp>
        <p:nvSpPr>
          <p:cNvPr id="34" name="Google Shape;34;p6"/>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900" b="1">
                <a:solidFill>
                  <a:srgbClr val="FFFFFF"/>
                </a:solidFill>
                <a:latin typeface="Nunito Sans"/>
                <a:ea typeface="Nunito Sans"/>
                <a:cs typeface="Nunito Sans"/>
                <a:sym typeface="Nunito Sans"/>
              </a:rPr>
              <a:t>   thirdspacelearning.com </a:t>
            </a:r>
            <a:r>
              <a:rPr lang="en-GB" sz="900">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a:solidFill>
                <a:srgbClr val="FFFFFF"/>
              </a:solidFill>
              <a:latin typeface="Nunito Sans"/>
              <a:ea typeface="Nunito Sans"/>
              <a:cs typeface="Nunito Sans"/>
              <a:sym typeface="Nunito Sans"/>
            </a:endParaRPr>
          </a:p>
        </p:txBody>
      </p:sp>
      <p:pic>
        <p:nvPicPr>
          <p:cNvPr id="36" name="Google Shape;36;p6"/>
          <p:cNvPicPr preferRelativeResize="0"/>
          <p:nvPr/>
        </p:nvPicPr>
        <p:blipFill>
          <a:blip r:embed="rId2">
            <a:alphaModFix/>
          </a:blip>
          <a:stretch>
            <a:fillRect/>
          </a:stretch>
        </p:blipFill>
        <p:spPr>
          <a:xfrm>
            <a:off x="7623046" y="205972"/>
            <a:ext cx="1305129" cy="396200"/>
          </a:xfrm>
          <a:prstGeom prst="rect">
            <a:avLst/>
          </a:prstGeom>
          <a:noFill/>
          <a:ln>
            <a:noFill/>
          </a:ln>
        </p:spPr>
      </p:pic>
      <p:sp>
        <p:nvSpPr>
          <p:cNvPr id="2" name="Rectangle 1">
            <a:extLst>
              <a:ext uri="{FF2B5EF4-FFF2-40B4-BE49-F238E27FC236}">
                <a16:creationId xmlns:a16="http://schemas.microsoft.com/office/drawing/2014/main" id="{A06B0189-CB3C-E4F9-A74E-A0917BCBDA1D}"/>
              </a:ext>
            </a:extLst>
          </p:cNvPr>
          <p:cNvSpPr/>
          <p:nvPr userDrawn="1"/>
        </p:nvSpPr>
        <p:spPr>
          <a:xfrm>
            <a:off x="0" y="369300"/>
            <a:ext cx="5696712" cy="396200"/>
          </a:xfrm>
          <a:prstGeom prst="rect">
            <a:avLst/>
          </a:prstGeom>
          <a:solidFill>
            <a:srgbClr val="002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b="1" dirty="0">
              <a:latin typeface="Nunito Sans" pitchFamily="2" charset="77"/>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7"/>
        <p:cNvGrpSpPr/>
        <p:nvPr/>
      </p:nvGrpSpPr>
      <p:grpSpPr>
        <a:xfrm>
          <a:off x="0" y="0"/>
          <a:ext cx="0" cy="0"/>
          <a:chOff x="0" y="0"/>
          <a:chExt cx="0" cy="0"/>
        </a:xfrm>
      </p:grpSpPr>
      <p:sp>
        <p:nvSpPr>
          <p:cNvPr id="38" name="Google Shape;38;p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9" name="Google Shape;39;p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0" name="Google Shape;40;p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1" name="Google Shape;4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4" name="Google Shape;4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5"/>
        <p:cNvGrpSpPr/>
        <p:nvPr/>
      </p:nvGrpSpPr>
      <p:grpSpPr>
        <a:xfrm>
          <a:off x="0" y="0"/>
          <a:ext cx="0" cy="0"/>
          <a:chOff x="0" y="0"/>
          <a:chExt cx="0" cy="0"/>
        </a:xfrm>
      </p:grpSpPr>
      <p:sp>
        <p:nvSpPr>
          <p:cNvPr id="46" name="Google Shape;46;p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7" name="Google Shape;47;p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8" name="Google Shape;4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9"/>
        <p:cNvGrpSpPr/>
        <p:nvPr/>
      </p:nvGrpSpPr>
      <p:grpSpPr>
        <a:xfrm>
          <a:off x="0" y="0"/>
          <a:ext cx="0" cy="0"/>
          <a:chOff x="0" y="0"/>
          <a:chExt cx="0" cy="0"/>
        </a:xfrm>
      </p:grpSpPr>
      <p:sp>
        <p:nvSpPr>
          <p:cNvPr id="50" name="Google Shape;50;p1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51" name="Google Shape;51;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3" r:id="rId1"/>
    <p:sldLayoutId id="2147483669" r:id="rId2"/>
    <p:sldLayoutId id="2147483666"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22.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24.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8.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33.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37.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22.pn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24.png"/><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28.png"/><Relationship Id="rId5" Type="http://schemas.openxmlformats.org/officeDocument/2006/relationships/image" Target="../media/image47.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31.png"/><Relationship Id="rId4" Type="http://schemas.openxmlformats.org/officeDocument/2006/relationships/image" Target="../media/image26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image" Target="../media/image33.pn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28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image" Target="../media/image37.png"/><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99176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2517bee3f31_0_16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55;g2191522ec10_0_108">
            <a:extLst>
              <a:ext uri="{FF2B5EF4-FFF2-40B4-BE49-F238E27FC236}">
                <a16:creationId xmlns:a16="http://schemas.microsoft.com/office/drawing/2014/main" id="{FC82640C-F51C-56A7-D802-A8F1926391C2}"/>
              </a:ext>
            </a:extLst>
          </p:cNvPr>
          <p:cNvGraphicFramePr/>
          <p:nvPr/>
        </p:nvGraphicFramePr>
        <p:xfrm>
          <a:off x="108043" y="862525"/>
          <a:ext cx="4463957" cy="1034679"/>
        </p:xfrm>
        <a:graphic>
          <a:graphicData uri="http://schemas.openxmlformats.org/drawingml/2006/table">
            <a:tbl>
              <a:tblPr firstRow="1" bandRow="1">
                <a:noFill/>
              </a:tblPr>
              <a:tblGrid>
                <a:gridCol w="4463957">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7) </a:t>
                      </a:r>
                      <a:r>
                        <a:rPr lang="en-US" sz="1600" b="0" dirty="0">
                          <a:solidFill>
                            <a:schemeClr val="dk1"/>
                          </a:solidFill>
                          <a:latin typeface="Nunito"/>
                          <a:ea typeface="Nunito"/>
                          <a:cs typeface="Nunito"/>
                          <a:sym typeface="Nunito"/>
                        </a:rPr>
                        <a:t>The following set of numbers is sorted into</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this Carroll diagram. How many elements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are there in cell </a:t>
                      </a:r>
                      <a:r>
                        <a:rPr lang="en-US" sz="1600" b="0" i="1" dirty="0">
                          <a:solidFill>
                            <a:schemeClr val="dk1"/>
                          </a:solidFill>
                          <a:latin typeface="Times New Roman"/>
                          <a:ea typeface="Times New Roman"/>
                          <a:cs typeface="Times New Roman"/>
                          <a:sym typeface="Times New Roman"/>
                        </a:rPr>
                        <a:t>Q</a:t>
                      </a:r>
                      <a:r>
                        <a:rPr lang="en-US" sz="1600" b="0"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C597720E-74FC-5B28-AAC4-B99D0770B186}"/>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r>
                                <a:rPr lang="en-GB" sz="1600" b="0" i="1" u="none" strike="noStrike" cap="none" baseline="0" dirty="0" smtClean="0">
                                  <a:solidFill>
                                    <a:schemeClr val="tx1"/>
                                  </a:solidFill>
                                  <a:latin typeface="Cambria Math" panose="02040503050406030204" pitchFamily="18" charset="0"/>
                                  <a:ea typeface="Nunito Sans"/>
                                  <a:cs typeface="Nunito Sans"/>
                                  <a:sym typeface="Nunito Sans"/>
                                </a:rPr>
                                <m:t>8</m:t>
                              </m:r>
                            </m:oMath>
                          </a14:m>
                          <a:endParaRPr lang="en-GB" sz="1600" b="0" u="none" strike="noStrike" cap="none" baseline="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a:t>
                          </a:r>
                          <a:r>
                            <a:rPr lang="en-US" sz="16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7</m:t>
                              </m:r>
                            </m:oMath>
                          </a14:m>
                          <a:endParaRPr lang="en-GB" sz="1600" u="none" strike="noStrike" cap="none" baseline="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r>
                            <a:rPr lang="en-US" sz="16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1</m:t>
                              </m:r>
                            </m:oMath>
                          </a14:m>
                          <a:endParaRPr lang="en-GB" sz="1600" u="none" strike="noStrike" cap="none" baseline="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Nunito Sans"/>
                                  <a:cs typeface="Nunito Sans"/>
                                  <a:sym typeface="Nunito Sans"/>
                                </a:rPr>
                                <m:t>9</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C597720E-74FC-5B28-AAC4-B99D0770B186}"/>
                  </a:ext>
                </a:extLst>
              </p:cNvPr>
              <p:cNvGraphicFramePr/>
              <p:nvPr>
                <p:extLst>
                  <p:ext uri="{D42A27DB-BD31-4B8C-83A1-F6EECF244321}">
                    <p14:modId xmlns:p14="http://schemas.microsoft.com/office/powerpoint/2010/main" val="250668609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5" name="Picture 4" descr="A black and blue rectangle with black text&#10;&#10;Description automatically generated">
            <a:extLst>
              <a:ext uri="{FF2B5EF4-FFF2-40B4-BE49-F238E27FC236}">
                <a16:creationId xmlns:a16="http://schemas.microsoft.com/office/drawing/2014/main" id="{3646BF74-9D28-A83C-14CA-295C224CA57F}"/>
              </a:ext>
            </a:extLst>
          </p:cNvPr>
          <p:cNvPicPr>
            <a:picLocks noChangeAspect="1"/>
          </p:cNvPicPr>
          <p:nvPr/>
        </p:nvPicPr>
        <p:blipFill>
          <a:blip r:embed="rId5"/>
          <a:stretch>
            <a:fillRect/>
          </a:stretch>
        </p:blipFill>
        <p:spPr>
          <a:xfrm>
            <a:off x="259522" y="2344422"/>
            <a:ext cx="4323014" cy="1291036"/>
          </a:xfrm>
          <a:prstGeom prst="rect">
            <a:avLst/>
          </a:prstGeom>
        </p:spPr>
      </p:pic>
    </p:spTree>
    <p:extLst>
      <p:ext uri="{BB962C8B-B14F-4D97-AF65-F5344CB8AC3E}">
        <p14:creationId xmlns:p14="http://schemas.microsoft.com/office/powerpoint/2010/main" val="3362772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g2517bee3f31_0_17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55;g2191522ec10_0_108">
            <a:extLst>
              <a:ext uri="{FF2B5EF4-FFF2-40B4-BE49-F238E27FC236}">
                <a16:creationId xmlns:a16="http://schemas.microsoft.com/office/drawing/2014/main" id="{91DF170D-5304-79B9-0CC3-6825CA421026}"/>
              </a:ext>
            </a:extLst>
          </p:cNvPr>
          <p:cNvGraphicFramePr/>
          <p:nvPr/>
        </p:nvGraphicFramePr>
        <p:xfrm>
          <a:off x="108043" y="862525"/>
          <a:ext cx="4463957" cy="1402090"/>
        </p:xfrm>
        <a:graphic>
          <a:graphicData uri="http://schemas.openxmlformats.org/drawingml/2006/table">
            <a:tbl>
              <a:tblPr firstRow="1" bandRow="1">
                <a:noFill/>
              </a:tblPr>
              <a:tblGrid>
                <a:gridCol w="4463957">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Some counters from a board game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sorted into a Carroll diagram. If a counter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selected at random, what is the probability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that it is a triangle?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B41A145F-2270-DCB6-46A4-286486D107E4}"/>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f>
                                <m:fPr>
                                  <m:ctrlPr>
                                    <a:rPr lang="en-GB" sz="1600" b="0" i="1" u="none" strike="noStrike" cap="none" baseline="0"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baseline="0" dirty="0" smtClean="0">
                                      <a:solidFill>
                                        <a:schemeClr val="tx1"/>
                                      </a:solidFill>
                                      <a:latin typeface="Cambria Math" panose="02040503050406030204" pitchFamily="18" charset="0"/>
                                      <a:ea typeface="Nunito Sans"/>
                                      <a:cs typeface="Nunito Sans"/>
                                      <a:sym typeface="Nunito Sans"/>
                                    </a:rPr>
                                    <m:t>5</m:t>
                                  </m:r>
                                </m:num>
                                <m:den>
                                  <m:r>
                                    <a:rPr lang="en-GB" sz="1600" b="0" i="1" u="none" strike="noStrike" cap="none" baseline="0" dirty="0" smtClean="0">
                                      <a:solidFill>
                                        <a:schemeClr val="tx1"/>
                                      </a:solidFill>
                                      <a:latin typeface="Cambria Math" panose="02040503050406030204" pitchFamily="18" charset="0"/>
                                      <a:ea typeface="Nunito Sans"/>
                                      <a:cs typeface="Nunito Sans"/>
                                      <a:sym typeface="Nunito Sans"/>
                                    </a:rPr>
                                    <m:t>12</m:t>
                                  </m:r>
                                </m:den>
                              </m:f>
                            </m:oMath>
                          </a14:m>
                          <a:endParaRPr lang="en-GB" sz="1600" b="0" u="none" strike="noStrike" cap="none" baseline="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a:t>
                          </a:r>
                          <a:r>
                            <a:rPr lang="en-US" sz="16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f>
                                <m:fPr>
                                  <m:ctrlP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4</m:t>
                                  </m:r>
                                </m:den>
                              </m:f>
                            </m:oMath>
                          </a14:m>
                          <a:endParaRPr lang="en-GB" sz="1600" u="none" strike="noStrike" cap="none" baseline="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r>
                            <a:rPr lang="en-US" sz="16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f>
                                <m:fPr>
                                  <m:ctrlP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5</m:t>
                                  </m:r>
                                </m:den>
                              </m:f>
                            </m:oMath>
                          </a14:m>
                          <a:endParaRPr lang="en-GB" sz="1600" u="none" strike="noStrike" cap="none" baseline="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f>
                                <m:fPr>
                                  <m:ctrlPr>
                                    <a:rPr lang="en-GB" sz="1600" b="0" i="1" u="none" strike="noStrike" cap="none" baseline="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baseline="0" smtClean="0">
                                      <a:solidFill>
                                        <a:schemeClr val="tx1"/>
                                      </a:solidFill>
                                      <a:latin typeface="Cambria Math" panose="02040503050406030204" pitchFamily="18" charset="0"/>
                                      <a:ea typeface="Nunito Sans"/>
                                      <a:cs typeface="Nunito Sans"/>
                                      <a:sym typeface="Nunito Sans"/>
                                    </a:rPr>
                                    <m:t>2</m:t>
                                  </m:r>
                                </m:num>
                                <m:den>
                                  <m:r>
                                    <a:rPr lang="en-GB" sz="1600" b="0" i="1" u="none" strike="noStrike" cap="none" baseline="0" smtClean="0">
                                      <a:solidFill>
                                        <a:schemeClr val="tx1"/>
                                      </a:solidFill>
                                      <a:latin typeface="Cambria Math" panose="02040503050406030204" pitchFamily="18" charset="0"/>
                                      <a:ea typeface="Nunito Sans"/>
                                      <a:cs typeface="Nunito Sans"/>
                                      <a:sym typeface="Nunito Sans"/>
                                    </a:rPr>
                                    <m:t>3</m:t>
                                  </m:r>
                                </m:den>
                              </m:f>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B41A145F-2270-DCB6-46A4-286486D107E4}"/>
                  </a:ext>
                </a:extLst>
              </p:cNvPr>
              <p:cNvGraphicFramePr/>
              <p:nvPr>
                <p:extLst>
                  <p:ext uri="{D42A27DB-BD31-4B8C-83A1-F6EECF244321}">
                    <p14:modId xmlns:p14="http://schemas.microsoft.com/office/powerpoint/2010/main" val="321423410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5" name="Picture 4" descr="A screenshot of a computer screen&#10;&#10;Description automatically generated">
            <a:extLst>
              <a:ext uri="{FF2B5EF4-FFF2-40B4-BE49-F238E27FC236}">
                <a16:creationId xmlns:a16="http://schemas.microsoft.com/office/drawing/2014/main" id="{08A71C55-435B-3A1D-6E62-68388D9BF28B}"/>
              </a:ext>
            </a:extLst>
          </p:cNvPr>
          <p:cNvPicPr>
            <a:picLocks noChangeAspect="1"/>
          </p:cNvPicPr>
          <p:nvPr/>
        </p:nvPicPr>
        <p:blipFill>
          <a:blip r:embed="rId5"/>
          <a:stretch>
            <a:fillRect/>
          </a:stretch>
        </p:blipFill>
        <p:spPr>
          <a:xfrm>
            <a:off x="259522" y="2348840"/>
            <a:ext cx="4312478" cy="1775726"/>
          </a:xfrm>
          <a:prstGeom prst="rect">
            <a:avLst/>
          </a:prstGeom>
        </p:spPr>
      </p:pic>
    </p:spTree>
    <p:extLst>
      <p:ext uri="{BB962C8B-B14F-4D97-AF65-F5344CB8AC3E}">
        <p14:creationId xmlns:p14="http://schemas.microsoft.com/office/powerpoint/2010/main" val="933159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g2517bee3f31_0_19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414;g21c43135d4d_0_150">
                <a:extLst>
                  <a:ext uri="{FF2B5EF4-FFF2-40B4-BE49-F238E27FC236}">
                    <a16:creationId xmlns:a16="http://schemas.microsoft.com/office/drawing/2014/main" id="{43D33BF1-4A07-595F-A195-9A083C99F6CE}"/>
                  </a:ext>
                </a:extLst>
              </p:cNvPr>
              <p:cNvGraphicFramePr/>
              <p:nvPr/>
            </p:nvGraphicFramePr>
            <p:xfrm>
              <a:off x="169850" y="3056965"/>
              <a:ext cx="8761086" cy="1627952"/>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8</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f>
                                <m:fPr>
                                  <m:ctrlPr>
                                    <a:rPr lang="en-GB" sz="1600" b="0" i="1" u="none" strike="noStrike" cap="none" smtClean="0">
                                      <a:solidFill>
                                        <a:schemeClr val="tx1"/>
                                      </a:solidFill>
                                      <a:latin typeface="Cambria Math" panose="02040503050406030204" pitchFamily="18" charset="0"/>
                                    </a:rPr>
                                  </m:ctrlPr>
                                </m:fPr>
                                <m:num>
                                  <m:r>
                                    <a:rPr lang="en-GB" sz="1600" b="0" i="1" u="none" strike="noStrike" cap="none" smtClean="0">
                                      <a:solidFill>
                                        <a:schemeClr val="tx1"/>
                                      </a:solidFill>
                                      <a:latin typeface="Cambria Math" panose="02040503050406030204" pitchFamily="18" charset="0"/>
                                    </a:rPr>
                                    <m:t>11</m:t>
                                  </m:r>
                                </m:num>
                                <m:den>
                                  <m:r>
                                    <a:rPr lang="en-GB" sz="1600" b="0" i="1" u="none" strike="noStrike" cap="none" smtClean="0">
                                      <a:solidFill>
                                        <a:schemeClr val="tx1"/>
                                      </a:solidFill>
                                      <a:latin typeface="Cambria Math" panose="02040503050406030204" pitchFamily="18" charset="0"/>
                                    </a:rPr>
                                    <m:t>97</m:t>
                                  </m:r>
                                </m:den>
                              </m:f>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414;g21c43135d4d_0_150">
                <a:extLst>
                  <a:ext uri="{FF2B5EF4-FFF2-40B4-BE49-F238E27FC236}">
                    <a16:creationId xmlns:a16="http://schemas.microsoft.com/office/drawing/2014/main" id="{43D33BF1-4A07-595F-A195-9A083C99F6CE}"/>
                  </a:ext>
                </a:extLst>
              </p:cNvPr>
              <p:cNvGraphicFramePr/>
              <p:nvPr>
                <p:extLst>
                  <p:ext uri="{D42A27DB-BD31-4B8C-83A1-F6EECF244321}">
                    <p14:modId xmlns:p14="http://schemas.microsoft.com/office/powerpoint/2010/main" val="1398138685"/>
                  </p:ext>
                </p:extLst>
              </p:nvPr>
            </p:nvGraphicFramePr>
            <p:xfrm>
              <a:off x="169850" y="3056965"/>
              <a:ext cx="8761086" cy="1627952"/>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1141379"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746" r="-437313"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1141379"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100746" r="-437313"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0737D346-AD07-F351-4177-FA53F22C8337}"/>
              </a:ext>
            </a:extLst>
          </p:cNvPr>
          <p:cNvGraphicFramePr/>
          <p:nvPr/>
        </p:nvGraphicFramePr>
        <p:xfrm>
          <a:off x="108043" y="862525"/>
          <a:ext cx="8822893" cy="10363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A cohort of Year 6 pupils are asked if they are left-handed or right-handed. The results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shown in this two-way table. What is the probability that if a member of this cohort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chosen at random, they are left-handed?</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3" name="Picture 2" descr="A black and blue rectangle with black text&#10;&#10;Description automatically generated">
            <a:extLst>
              <a:ext uri="{FF2B5EF4-FFF2-40B4-BE49-F238E27FC236}">
                <a16:creationId xmlns:a16="http://schemas.microsoft.com/office/drawing/2014/main" id="{1BEF6D8D-32C8-DA51-F84E-CCDEF899FB16}"/>
              </a:ext>
            </a:extLst>
          </p:cNvPr>
          <p:cNvPicPr>
            <a:picLocks noChangeAspect="1"/>
          </p:cNvPicPr>
          <p:nvPr/>
        </p:nvPicPr>
        <p:blipFill>
          <a:blip r:embed="rId5"/>
          <a:stretch>
            <a:fillRect/>
          </a:stretch>
        </p:blipFill>
        <p:spPr>
          <a:xfrm>
            <a:off x="1928373" y="1876667"/>
            <a:ext cx="5287253" cy="1100514"/>
          </a:xfrm>
          <a:prstGeom prst="rect">
            <a:avLst/>
          </a:prstGeom>
        </p:spPr>
      </p:pic>
    </p:spTree>
    <p:extLst>
      <p:ext uri="{BB962C8B-B14F-4D97-AF65-F5344CB8AC3E}">
        <p14:creationId xmlns:p14="http://schemas.microsoft.com/office/powerpoint/2010/main" val="2598016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g2517bee3f31_0_22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255;g2191522ec10_0_108">
                <a:extLst>
                  <a:ext uri="{FF2B5EF4-FFF2-40B4-BE49-F238E27FC236}">
                    <a16:creationId xmlns:a16="http://schemas.microsoft.com/office/drawing/2014/main" id="{B457B848-42EC-7A3F-AEE1-A0DC2269B63F}"/>
                  </a:ext>
                </a:extLst>
              </p:cNvPr>
              <p:cNvGraphicFramePr/>
              <p:nvPr/>
            </p:nvGraphicFramePr>
            <p:xfrm>
              <a:off x="108043" y="862525"/>
              <a:ext cx="4463957" cy="2133610"/>
            </p:xfrm>
            <a:graphic>
              <a:graphicData uri="http://schemas.openxmlformats.org/drawingml/2006/table">
                <a:tbl>
                  <a:tblPr firstRow="1" bandRow="1">
                    <a:noFill/>
                  </a:tblPr>
                  <a:tblGrid>
                    <a:gridCol w="4463957">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A coffee stall sold drinks to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80</m:t>
                              </m:r>
                            </m:oMath>
                          </a14:m>
                          <a:r>
                            <a:rPr lang="en-US" sz="1600" b="0" dirty="0">
                              <a:solidFill>
                                <a:schemeClr val="dk1"/>
                              </a:solidFill>
                              <a:latin typeface="Nunito"/>
                              <a:ea typeface="Nunito"/>
                              <a:cs typeface="Nunito"/>
                              <a:sym typeface="Nunito"/>
                            </a:rPr>
                            <a:t> customers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and began recording the purchases in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two-way table. Assuming these results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representative, what is the probability that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 future customer will purchase an</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Americano? </a:t>
                          </a:r>
                          <a:endParaRPr lang="en-US" sz="1600" b="0" baseline="3000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2" name="Google Shape;255;g2191522ec10_0_108">
                <a:extLst>
                  <a:ext uri="{FF2B5EF4-FFF2-40B4-BE49-F238E27FC236}">
                    <a16:creationId xmlns:a16="http://schemas.microsoft.com/office/drawing/2014/main" id="{B457B848-42EC-7A3F-AEE1-A0DC2269B63F}"/>
                  </a:ext>
                </a:extLst>
              </p:cNvPr>
              <p:cNvGraphicFramePr/>
              <p:nvPr/>
            </p:nvGraphicFramePr>
            <p:xfrm>
              <a:off x="108043" y="862525"/>
              <a:ext cx="4463957" cy="2133610"/>
            </p:xfrm>
            <a:graphic>
              <a:graphicData uri="http://schemas.openxmlformats.org/drawingml/2006/table">
                <a:tbl>
                  <a:tblPr firstRow="1" bandRow="1">
                    <a:noFill/>
                  </a:tblPr>
                  <a:tblGrid>
                    <a:gridCol w="4463957">
                      <a:extLst>
                        <a:ext uri="{9D8B030D-6E8A-4147-A177-3AD203B41FA5}">
                          <a16:colId xmlns:a16="http://schemas.microsoft.com/office/drawing/2014/main" val="20000"/>
                        </a:ext>
                      </a:extLst>
                    </a:gridCol>
                  </a:tblGrid>
                  <a:tr h="213361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4"/>
                          <a:stretch>
                            <a:fillRect t="-570" b="-3704"/>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70D52716-E50F-5B26-55C0-09547A27FC00}"/>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r>
                                <a:rPr lang="en-GB" sz="1600" b="0" i="1" u="none" strike="noStrike" cap="none" baseline="0" dirty="0" smtClean="0">
                                  <a:solidFill>
                                    <a:schemeClr val="tx1"/>
                                  </a:solidFill>
                                  <a:latin typeface="Cambria Math" panose="02040503050406030204" pitchFamily="18" charset="0"/>
                                  <a:ea typeface="Nunito Sans"/>
                                  <a:cs typeface="Nunito Sans"/>
                                  <a:sym typeface="Nunito Sans"/>
                                </a:rPr>
                                <m:t>0.2</m:t>
                              </m:r>
                            </m:oMath>
                          </a14:m>
                          <a:endParaRPr lang="en-GB" sz="1600" b="0" u="none" strike="noStrike" cap="none" baseline="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a:t>
                          </a:r>
                          <a:r>
                            <a:rPr lang="en-US" sz="16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0.3125</m:t>
                              </m:r>
                            </m:oMath>
                          </a14:m>
                          <a:endParaRPr lang="en-GB" sz="1600" u="none" strike="noStrike" cap="none" baseline="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r>
                            <a:rPr lang="en-US" sz="16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0.35</m:t>
                              </m:r>
                            </m:oMath>
                          </a14:m>
                          <a:endParaRPr lang="en-GB" sz="1600" u="none" strike="noStrike" cap="none" baseline="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Nunito Sans"/>
                                  <a:cs typeface="Nunito Sans"/>
                                  <a:sym typeface="Nunito Sans"/>
                                </a:rPr>
                                <m:t>0.375</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70D52716-E50F-5B26-55C0-09547A27FC00}"/>
                  </a:ext>
                </a:extLst>
              </p:cNvPr>
              <p:cNvGraphicFramePr/>
              <p:nvPr>
                <p:extLst>
                  <p:ext uri="{D42A27DB-BD31-4B8C-83A1-F6EECF244321}">
                    <p14:modId xmlns:p14="http://schemas.microsoft.com/office/powerpoint/2010/main" val="312582756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291" t="-332" r="-100000" b="-100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5"/>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291" t="-100332" r="-100000" b="-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5" name="Picture 4" descr="A black and blue grid with black text&#10;&#10;Description automatically generated">
            <a:extLst>
              <a:ext uri="{FF2B5EF4-FFF2-40B4-BE49-F238E27FC236}">
                <a16:creationId xmlns:a16="http://schemas.microsoft.com/office/drawing/2014/main" id="{C8E6A3CF-D2DA-15DF-BDC9-BD666932D993}"/>
              </a:ext>
            </a:extLst>
          </p:cNvPr>
          <p:cNvPicPr>
            <a:picLocks noChangeAspect="1"/>
          </p:cNvPicPr>
          <p:nvPr/>
        </p:nvPicPr>
        <p:blipFill>
          <a:blip r:embed="rId6"/>
          <a:stretch>
            <a:fillRect/>
          </a:stretch>
        </p:blipFill>
        <p:spPr>
          <a:xfrm>
            <a:off x="259522" y="3084489"/>
            <a:ext cx="4345133" cy="1196486"/>
          </a:xfrm>
          <a:prstGeom prst="rect">
            <a:avLst/>
          </a:prstGeom>
        </p:spPr>
      </p:pic>
    </p:spTree>
    <p:extLst>
      <p:ext uri="{BB962C8B-B14F-4D97-AF65-F5344CB8AC3E}">
        <p14:creationId xmlns:p14="http://schemas.microsoft.com/office/powerpoint/2010/main" val="3284402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g2517bee3f31_0_22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EBF56BE7-9B3A-5342-1646-91A5CB9D60CF}"/>
                  </a:ext>
                </a:extLst>
              </p:cNvPr>
              <p:cNvGraphicFramePr/>
              <p:nvPr/>
            </p:nvGraphicFramePr>
            <p:xfrm>
              <a:off x="169850" y="3056965"/>
              <a:ext cx="8761086" cy="1627952"/>
            </p:xfrm>
            <a:graphic>
              <a:graphicData uri="http://schemas.openxmlformats.org/drawingml/2006/table">
                <a:tbl>
                  <a:tblPr>
                    <a:noFill/>
                  </a:tblPr>
                  <a:tblGrid>
                    <a:gridCol w="914879">
                      <a:extLst>
                        <a:ext uri="{9D8B030D-6E8A-4147-A177-3AD203B41FA5}">
                          <a16:colId xmlns:a16="http://schemas.microsoft.com/office/drawing/2014/main" val="20000"/>
                        </a:ext>
                      </a:extLst>
                    </a:gridCol>
                    <a:gridCol w="3469516">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77</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5:12</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f>
                                <m:fPr>
                                  <m:ctrlPr>
                                    <a:rPr lang="en-GB" sz="1600" b="0" i="1" u="none" strike="noStrike" cap="none" smtClean="0">
                                      <a:solidFill>
                                        <a:schemeClr val="tx1"/>
                                      </a:solidFill>
                                      <a:latin typeface="Cambria Math" panose="02040503050406030204" pitchFamily="18" charset="0"/>
                                    </a:rPr>
                                  </m:ctrlPr>
                                </m:fPr>
                                <m:num>
                                  <m:r>
                                    <a:rPr lang="en-GB" sz="1600" b="0" i="1" u="none" strike="noStrike" cap="none" smtClean="0">
                                      <a:solidFill>
                                        <a:schemeClr val="tx1"/>
                                      </a:solidFill>
                                      <a:latin typeface="Cambria Math" panose="02040503050406030204" pitchFamily="18" charset="0"/>
                                    </a:rPr>
                                    <m:t>113</m:t>
                                  </m:r>
                                </m:num>
                                <m:den>
                                  <m:r>
                                    <a:rPr lang="en-GB" sz="1600" b="0" i="1" u="none" strike="noStrike" cap="none" smtClean="0">
                                      <a:solidFill>
                                        <a:schemeClr val="tx1"/>
                                      </a:solidFill>
                                      <a:latin typeface="Cambria Math" panose="02040503050406030204" pitchFamily="18" charset="0"/>
                                    </a:rPr>
                                    <m:t>385</m:t>
                                  </m:r>
                                </m:den>
                              </m:f>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EBF56BE7-9B3A-5342-1646-91A5CB9D60CF}"/>
                  </a:ext>
                </a:extLst>
              </p:cNvPr>
              <p:cNvGraphicFramePr/>
              <p:nvPr>
                <p:extLst>
                  <p:ext uri="{D42A27DB-BD31-4B8C-83A1-F6EECF244321}">
                    <p14:modId xmlns:p14="http://schemas.microsoft.com/office/powerpoint/2010/main" val="2776966126"/>
                  </p:ext>
                </p:extLst>
              </p:nvPr>
            </p:nvGraphicFramePr>
            <p:xfrm>
              <a:off x="169850" y="3056965"/>
              <a:ext cx="8761086" cy="1627952"/>
            </p:xfrm>
            <a:graphic>
              <a:graphicData uri="http://schemas.openxmlformats.org/drawingml/2006/table">
                <a:tbl>
                  <a:tblPr>
                    <a:noFill/>
                  </a:tblPr>
                  <a:tblGrid>
                    <a:gridCol w="914879">
                      <a:extLst>
                        <a:ext uri="{9D8B030D-6E8A-4147-A177-3AD203B41FA5}">
                          <a16:colId xmlns:a16="http://schemas.microsoft.com/office/drawing/2014/main" val="20000"/>
                        </a:ext>
                      </a:extLst>
                    </a:gridCol>
                    <a:gridCol w="3469516">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860000"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746" r="-437313"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860000"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100746" r="-437313"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71684C3B-9150-EC5F-A922-4C5BC03FCE21}"/>
              </a:ext>
            </a:extLst>
          </p:cNvPr>
          <p:cNvGraphicFramePr/>
          <p:nvPr/>
        </p:nvGraphicFramePr>
        <p:xfrm>
          <a:off x="108043" y="862525"/>
          <a:ext cx="8822893" cy="10363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11) </a:t>
                      </a:r>
                      <a:r>
                        <a:rPr lang="en-US" sz="1600" b="0" dirty="0">
                          <a:solidFill>
                            <a:schemeClr val="dk1"/>
                          </a:solidFill>
                          <a:latin typeface="Nunito"/>
                          <a:ea typeface="Nunito"/>
                          <a:cs typeface="Nunito"/>
                          <a:sym typeface="Nunito"/>
                        </a:rPr>
                        <a:t>Students were asked to name their favourite subject. The results are shown in this two</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-way table. Find the probability that a student chosen at random has Maths as their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favourite subject given that they are in Year 8 or 9.</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5" name="Picture 4" descr="A blue and black table with text&#10;&#10;Description automatically generated">
            <a:extLst>
              <a:ext uri="{FF2B5EF4-FFF2-40B4-BE49-F238E27FC236}">
                <a16:creationId xmlns:a16="http://schemas.microsoft.com/office/drawing/2014/main" id="{6B7E08E9-4634-1C88-9BE9-BCA92D741BFB}"/>
              </a:ext>
            </a:extLst>
          </p:cNvPr>
          <p:cNvPicPr>
            <a:picLocks noChangeAspect="1"/>
          </p:cNvPicPr>
          <p:nvPr/>
        </p:nvPicPr>
        <p:blipFill>
          <a:blip r:embed="rId5"/>
          <a:stretch>
            <a:fillRect/>
          </a:stretch>
        </p:blipFill>
        <p:spPr>
          <a:xfrm>
            <a:off x="2037314" y="1898855"/>
            <a:ext cx="4964349" cy="1097193"/>
          </a:xfrm>
          <a:prstGeom prst="rect">
            <a:avLst/>
          </a:prstGeom>
        </p:spPr>
      </p:pic>
    </p:spTree>
    <p:extLst>
      <p:ext uri="{BB962C8B-B14F-4D97-AF65-F5344CB8AC3E}">
        <p14:creationId xmlns:p14="http://schemas.microsoft.com/office/powerpoint/2010/main" val="3506205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g2517bee3f31_0_25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55;g2191522ec10_0_108">
            <a:extLst>
              <a:ext uri="{FF2B5EF4-FFF2-40B4-BE49-F238E27FC236}">
                <a16:creationId xmlns:a16="http://schemas.microsoft.com/office/drawing/2014/main" id="{236E5A21-6DBB-50B2-84BB-621BB0A7D119}"/>
              </a:ext>
            </a:extLst>
          </p:cNvPr>
          <p:cNvGraphicFramePr/>
          <p:nvPr/>
        </p:nvGraphicFramePr>
        <p:xfrm>
          <a:off x="108043" y="862525"/>
          <a:ext cx="4463957" cy="2133610"/>
        </p:xfrm>
        <a:graphic>
          <a:graphicData uri="http://schemas.openxmlformats.org/drawingml/2006/table">
            <a:tbl>
              <a:tblPr firstRow="1" bandRow="1">
                <a:noFill/>
              </a:tblPr>
              <a:tblGrid>
                <a:gridCol w="4463957">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Some people were asked whether they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prefer to use a desktop or laptop</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computer. The results are shown in this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two-way table. If a survey member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chosen at random, what is the probability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they prefer to use a desktop?</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8A0F9AA2-0E3D-3E82-EC37-AF1BF59399A2}"/>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r>
                                <a:rPr lang="en-GB" sz="1600" b="0" i="1" u="none" strike="noStrike" cap="none" baseline="0" dirty="0" smtClean="0">
                                  <a:solidFill>
                                    <a:schemeClr val="tx1"/>
                                  </a:solidFill>
                                  <a:latin typeface="Cambria Math" panose="02040503050406030204" pitchFamily="18" charset="0"/>
                                  <a:ea typeface="Nunito Sans"/>
                                  <a:cs typeface="Nunito Sans"/>
                                  <a:sym typeface="Nunito Sans"/>
                                </a:rPr>
                                <m:t>0.5</m:t>
                              </m:r>
                            </m:oMath>
                          </a14:m>
                          <a:endParaRPr lang="en-GB" sz="1600" b="0" u="none" strike="noStrike" cap="none" baseline="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a:t>
                          </a:r>
                          <a:r>
                            <a:rPr lang="en-US" sz="16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0.45</m:t>
                              </m:r>
                            </m:oMath>
                          </a14:m>
                          <a:endParaRPr lang="en-GB" sz="1600" u="none" strike="noStrike" cap="none" baseline="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r>
                            <a:rPr lang="en-US" sz="16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0.225</m:t>
                              </m:r>
                            </m:oMath>
                          </a14:m>
                          <a:endParaRPr lang="en-GB" sz="1600" u="none" strike="noStrike" cap="none" baseline="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Nunito Sans"/>
                                  <a:cs typeface="Nunito Sans"/>
                                  <a:sym typeface="Nunito Sans"/>
                                </a:rPr>
                                <m:t>9:40</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8A0F9AA2-0E3D-3E82-EC37-AF1BF59399A2}"/>
                  </a:ext>
                </a:extLst>
              </p:cNvPr>
              <p:cNvGraphicFramePr/>
              <p:nvPr>
                <p:extLst>
                  <p:ext uri="{D42A27DB-BD31-4B8C-83A1-F6EECF244321}">
                    <p14:modId xmlns:p14="http://schemas.microsoft.com/office/powerpoint/2010/main" val="109320411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5" name="Picture 4" descr="A blue and black desktop screen&#10;&#10;Description automatically generated">
            <a:extLst>
              <a:ext uri="{FF2B5EF4-FFF2-40B4-BE49-F238E27FC236}">
                <a16:creationId xmlns:a16="http://schemas.microsoft.com/office/drawing/2014/main" id="{FAC0A83E-A234-A218-5ABE-83667C0BE713}"/>
              </a:ext>
            </a:extLst>
          </p:cNvPr>
          <p:cNvPicPr>
            <a:picLocks noChangeAspect="1"/>
          </p:cNvPicPr>
          <p:nvPr/>
        </p:nvPicPr>
        <p:blipFill>
          <a:blip r:embed="rId5"/>
          <a:stretch>
            <a:fillRect/>
          </a:stretch>
        </p:blipFill>
        <p:spPr>
          <a:xfrm>
            <a:off x="259522" y="3178417"/>
            <a:ext cx="4312478" cy="897620"/>
          </a:xfrm>
          <a:prstGeom prst="rect">
            <a:avLst/>
          </a:prstGeom>
        </p:spPr>
      </p:pic>
    </p:spTree>
    <p:extLst>
      <p:ext uri="{BB962C8B-B14F-4D97-AF65-F5344CB8AC3E}">
        <p14:creationId xmlns:p14="http://schemas.microsoft.com/office/powerpoint/2010/main" val="1837007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g2517bee3f31_0_25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1BF163BD-BA26-8D2A-B7F1-B3685044D03F}"/>
                  </a:ext>
                </a:extLst>
              </p:cNvPr>
              <p:cNvGraphicFramePr/>
              <p:nvPr/>
            </p:nvGraphicFramePr>
            <p:xfrm>
              <a:off x="169850" y="3056965"/>
              <a:ext cx="8761086" cy="1627952"/>
            </p:xfrm>
            <a:graphic>
              <a:graphicData uri="http://schemas.openxmlformats.org/drawingml/2006/table">
                <a:tbl>
                  <a:tblPr>
                    <a:noFill/>
                  </a:tblPr>
                  <a:tblGrid>
                    <a:gridCol w="914879">
                      <a:extLst>
                        <a:ext uri="{9D8B030D-6E8A-4147-A177-3AD203B41FA5}">
                          <a16:colId xmlns:a16="http://schemas.microsoft.com/office/drawing/2014/main" val="20000"/>
                        </a:ext>
                      </a:extLst>
                    </a:gridCol>
                    <a:gridCol w="3469516">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48</m:t>
                              </m:r>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54</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34</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r>
                                <a:rPr lang="en-GB" sz="1600" b="0" i="1" u="none" strike="noStrike" cap="none" smtClean="0">
                                  <a:solidFill>
                                    <a:schemeClr val="tx1"/>
                                  </a:solidFill>
                                  <a:latin typeface="Cambria Math" panose="02040503050406030204" pitchFamily="18" charset="0"/>
                                </a:rPr>
                                <m:t>24</m:t>
                              </m:r>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1BF163BD-BA26-8D2A-B7F1-B3685044D03F}"/>
                  </a:ext>
                </a:extLst>
              </p:cNvPr>
              <p:cNvGraphicFramePr/>
              <p:nvPr>
                <p:extLst>
                  <p:ext uri="{D42A27DB-BD31-4B8C-83A1-F6EECF244321}">
                    <p14:modId xmlns:p14="http://schemas.microsoft.com/office/powerpoint/2010/main" val="4182714688"/>
                  </p:ext>
                </p:extLst>
              </p:nvPr>
            </p:nvGraphicFramePr>
            <p:xfrm>
              <a:off x="169850" y="3056965"/>
              <a:ext cx="8761086" cy="1627952"/>
            </p:xfrm>
            <a:graphic>
              <a:graphicData uri="http://schemas.openxmlformats.org/drawingml/2006/table">
                <a:tbl>
                  <a:tblPr>
                    <a:noFill/>
                  </a:tblPr>
                  <a:tblGrid>
                    <a:gridCol w="914879">
                      <a:extLst>
                        <a:ext uri="{9D8B030D-6E8A-4147-A177-3AD203B41FA5}">
                          <a16:colId xmlns:a16="http://schemas.microsoft.com/office/drawing/2014/main" val="20000"/>
                        </a:ext>
                      </a:extLst>
                    </a:gridCol>
                    <a:gridCol w="3469516">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860000"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746" r="-437313"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860000"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100746" r="-437313"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8FB54B2D-B5D7-4B37-F288-A5FF3694A511}"/>
              </a:ext>
            </a:extLst>
          </p:cNvPr>
          <p:cNvGraphicFramePr/>
          <p:nvPr/>
        </p:nvGraphicFramePr>
        <p:xfrm>
          <a:off x="108043" y="862525"/>
          <a:ext cx="8822893" cy="67057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13) </a:t>
                      </a:r>
                      <a:r>
                        <a:rPr lang="en-US" sz="1600" b="0" dirty="0">
                          <a:solidFill>
                            <a:schemeClr val="dk1"/>
                          </a:solidFill>
                          <a:latin typeface="Nunito"/>
                          <a:ea typeface="Nunito"/>
                          <a:cs typeface="Nunito"/>
                          <a:sym typeface="Nunito"/>
                        </a:rPr>
                        <a:t>Using this partially completed two-way table, determine how many Year 7 students had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packed lunch:</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5" name="Picture 4" descr="A black and blue grid with black text&#10;&#10;Description automatically generated">
            <a:extLst>
              <a:ext uri="{FF2B5EF4-FFF2-40B4-BE49-F238E27FC236}">
                <a16:creationId xmlns:a16="http://schemas.microsoft.com/office/drawing/2014/main" id="{FAF84478-2654-D649-3D9D-227CB850CF1D}"/>
              </a:ext>
            </a:extLst>
          </p:cNvPr>
          <p:cNvPicPr>
            <a:picLocks noChangeAspect="1"/>
          </p:cNvPicPr>
          <p:nvPr/>
        </p:nvPicPr>
        <p:blipFill>
          <a:blip r:embed="rId5"/>
          <a:stretch>
            <a:fillRect/>
          </a:stretch>
        </p:blipFill>
        <p:spPr>
          <a:xfrm>
            <a:off x="1977011" y="1533095"/>
            <a:ext cx="5189977" cy="1432528"/>
          </a:xfrm>
          <a:prstGeom prst="rect">
            <a:avLst/>
          </a:prstGeom>
        </p:spPr>
      </p:pic>
    </p:spTree>
    <p:extLst>
      <p:ext uri="{BB962C8B-B14F-4D97-AF65-F5344CB8AC3E}">
        <p14:creationId xmlns:p14="http://schemas.microsoft.com/office/powerpoint/2010/main" val="40988657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g2517bee3f31_0_26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2E7F8B0B-EDBA-F124-E7ED-52BAA10F6DB2}"/>
                  </a:ext>
                </a:extLst>
              </p:cNvPr>
              <p:cNvGraphicFramePr/>
              <p:nvPr/>
            </p:nvGraphicFramePr>
            <p:xfrm>
              <a:off x="169850" y="3056965"/>
              <a:ext cx="8761086" cy="1627952"/>
            </p:xfrm>
            <a:graphic>
              <a:graphicData uri="http://schemas.openxmlformats.org/drawingml/2006/table">
                <a:tbl>
                  <a:tblPr>
                    <a:noFill/>
                  </a:tblPr>
                  <a:tblGrid>
                    <a:gridCol w="914879">
                      <a:extLst>
                        <a:ext uri="{9D8B030D-6E8A-4147-A177-3AD203B41FA5}">
                          <a16:colId xmlns:a16="http://schemas.microsoft.com/office/drawing/2014/main" val="20000"/>
                        </a:ext>
                      </a:extLst>
                    </a:gridCol>
                    <a:gridCol w="3469516">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45</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98</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28</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45</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f>
                                <m:fPr>
                                  <m:ctrlPr>
                                    <a:rPr lang="en-GB" sz="1600" b="0" i="1" u="none" strike="noStrike" cap="none" smtClean="0">
                                      <a:solidFill>
                                        <a:schemeClr val="tx1"/>
                                      </a:solidFill>
                                      <a:latin typeface="Cambria Math" panose="02040503050406030204" pitchFamily="18" charset="0"/>
                                    </a:rPr>
                                  </m:ctrlPr>
                                </m:fPr>
                                <m:num>
                                  <m:r>
                                    <a:rPr lang="en-GB" sz="1600" b="0" i="1" u="none" strike="noStrike" cap="none" smtClean="0">
                                      <a:solidFill>
                                        <a:schemeClr val="tx1"/>
                                      </a:solidFill>
                                      <a:latin typeface="Cambria Math" panose="02040503050406030204" pitchFamily="18" charset="0"/>
                                    </a:rPr>
                                    <m:t>2</m:t>
                                  </m:r>
                                </m:num>
                                <m:den>
                                  <m:r>
                                    <a:rPr lang="en-GB" sz="1600" b="0" i="1" u="none" strike="noStrike" cap="none" smtClean="0">
                                      <a:solidFill>
                                        <a:schemeClr val="tx1"/>
                                      </a:solidFill>
                                      <a:latin typeface="Cambria Math" panose="02040503050406030204" pitchFamily="18" charset="0"/>
                                    </a:rPr>
                                    <m:t>7</m:t>
                                  </m:r>
                                </m:den>
                              </m:f>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2E7F8B0B-EDBA-F124-E7ED-52BAA10F6DB2}"/>
                  </a:ext>
                </a:extLst>
              </p:cNvPr>
              <p:cNvGraphicFramePr/>
              <p:nvPr>
                <p:extLst>
                  <p:ext uri="{D42A27DB-BD31-4B8C-83A1-F6EECF244321}">
                    <p14:modId xmlns:p14="http://schemas.microsoft.com/office/powerpoint/2010/main" val="1038976501"/>
                  </p:ext>
                </p:extLst>
              </p:nvPr>
            </p:nvGraphicFramePr>
            <p:xfrm>
              <a:off x="169850" y="3056965"/>
              <a:ext cx="8761086" cy="1627952"/>
            </p:xfrm>
            <a:graphic>
              <a:graphicData uri="http://schemas.openxmlformats.org/drawingml/2006/table">
                <a:tbl>
                  <a:tblPr>
                    <a:noFill/>
                  </a:tblPr>
                  <a:tblGrid>
                    <a:gridCol w="914879">
                      <a:extLst>
                        <a:ext uri="{9D8B030D-6E8A-4147-A177-3AD203B41FA5}">
                          <a16:colId xmlns:a16="http://schemas.microsoft.com/office/drawing/2014/main" val="20000"/>
                        </a:ext>
                      </a:extLst>
                    </a:gridCol>
                    <a:gridCol w="3469516">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860000"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746" r="-437313"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860000"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100746" r="-437313"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A056A9EA-F146-06C5-B252-7430E9ED1AE1}"/>
              </a:ext>
            </a:extLst>
          </p:cNvPr>
          <p:cNvGraphicFramePr/>
          <p:nvPr/>
        </p:nvGraphicFramePr>
        <p:xfrm>
          <a:off x="108043" y="862525"/>
          <a:ext cx="8822893" cy="10363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14) </a:t>
                      </a:r>
                      <a:r>
                        <a:rPr lang="en-US" sz="1600" b="0" dirty="0">
                          <a:solidFill>
                            <a:schemeClr val="dk1"/>
                          </a:solidFill>
                          <a:latin typeface="Nunito"/>
                          <a:ea typeface="Nunito"/>
                          <a:cs typeface="Nunito"/>
                          <a:sym typeface="Nunito"/>
                        </a:rPr>
                        <a:t>Some GCSE students are asked which their favourite science subject is. The results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shown in this two-way table. What is the probability that a student prefers chemistry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given that they are in Year 11?</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5" name="Picture 4" descr="A blue and black grid with black text&#10;&#10;Description automatically generated">
            <a:extLst>
              <a:ext uri="{FF2B5EF4-FFF2-40B4-BE49-F238E27FC236}">
                <a16:creationId xmlns:a16="http://schemas.microsoft.com/office/drawing/2014/main" id="{F68B1D41-6388-D315-0D61-5CE039BDC34A}"/>
              </a:ext>
            </a:extLst>
          </p:cNvPr>
          <p:cNvPicPr>
            <a:picLocks noChangeAspect="1"/>
          </p:cNvPicPr>
          <p:nvPr/>
        </p:nvPicPr>
        <p:blipFill>
          <a:blip r:embed="rId5"/>
          <a:stretch>
            <a:fillRect/>
          </a:stretch>
        </p:blipFill>
        <p:spPr>
          <a:xfrm>
            <a:off x="1874871" y="1869671"/>
            <a:ext cx="5394257" cy="1122787"/>
          </a:xfrm>
          <a:prstGeom prst="rect">
            <a:avLst/>
          </a:prstGeom>
        </p:spPr>
      </p:pic>
    </p:spTree>
    <p:extLst>
      <p:ext uri="{BB962C8B-B14F-4D97-AF65-F5344CB8AC3E}">
        <p14:creationId xmlns:p14="http://schemas.microsoft.com/office/powerpoint/2010/main" val="1916202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87568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2517bee3f31_0_10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EE229255-8C1E-E31F-F21A-9D7005BABC48}"/>
                  </a:ext>
                </a:extLst>
              </p:cNvPr>
              <p:cNvGraphicFramePr/>
              <p:nvPr/>
            </p:nvGraphicFramePr>
            <p:xfrm>
              <a:off x="169850" y="3056965"/>
              <a:ext cx="8761086" cy="1627952"/>
            </p:xfrm>
            <a:graphic>
              <a:graphicData uri="http://schemas.openxmlformats.org/drawingml/2006/table">
                <a:tbl>
                  <a:tblPr>
                    <a:noFill/>
                  </a:tblPr>
                  <a:tblGrid>
                    <a:gridCol w="870056">
                      <a:extLst>
                        <a:ext uri="{9D8B030D-6E8A-4147-A177-3AD203B41FA5}">
                          <a16:colId xmlns:a16="http://schemas.microsoft.com/office/drawing/2014/main" val="20000"/>
                        </a:ext>
                      </a:extLst>
                    </a:gridCol>
                    <a:gridCol w="3514339">
                      <a:extLst>
                        <a:ext uri="{9D8B030D-6E8A-4147-A177-3AD203B41FA5}">
                          <a16:colId xmlns:a16="http://schemas.microsoft.com/office/drawing/2014/main" val="1525382621"/>
                        </a:ext>
                      </a:extLst>
                    </a:gridCol>
                    <a:gridCol w="770790">
                      <a:extLst>
                        <a:ext uri="{9D8B030D-6E8A-4147-A177-3AD203B41FA5}">
                          <a16:colId xmlns:a16="http://schemas.microsoft.com/office/drawing/2014/main" val="20001"/>
                        </a:ext>
                      </a:extLst>
                    </a:gridCol>
                    <a:gridCol w="3605901">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34</m:t>
                              </m:r>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stated the total in the first row</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76</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added the row totals to the column totals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114</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found the total of all numbers given in the table</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rPr>
                            <a:t>D) </a:t>
                          </a:r>
                          <a14:m>
                            <m:oMath xmlns:m="http://schemas.openxmlformats.org/officeDocument/2006/math">
                              <m:r>
                                <a:rPr lang="en-GB" sz="1600" b="0" i="1" u="none" strike="noStrike" cap="none" smtClean="0">
                                  <a:solidFill>
                                    <a:srgbClr val="00BC89"/>
                                  </a:solidFill>
                                  <a:latin typeface="Cambria Math" panose="02040503050406030204" pitchFamily="18" charset="0"/>
                                </a:rPr>
                                <m:t>38</m:t>
                              </m:r>
                            </m:oMath>
                          </a14:m>
                          <a:endParaRPr lang="en-US" sz="16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rgbClr val="00BC89"/>
                              </a:solidFill>
                              <a:latin typeface="Nunito Sans" pitchFamily="2" charset="0"/>
                            </a:rPr>
                            <a:t>Correct answer</a:t>
                          </a:r>
                          <a:endParaRPr lang="en-US" sz="1400" u="none" strike="noStrike" cap="none" dirty="0">
                            <a:solidFill>
                              <a:srgbClr val="00BC89"/>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EE229255-8C1E-E31F-F21A-9D7005BABC48}"/>
                  </a:ext>
                </a:extLst>
              </p:cNvPr>
              <p:cNvGraphicFramePr/>
              <p:nvPr>
                <p:extLst>
                  <p:ext uri="{D42A27DB-BD31-4B8C-83A1-F6EECF244321}">
                    <p14:modId xmlns:p14="http://schemas.microsoft.com/office/powerpoint/2010/main" val="2941985130"/>
                  </p:ext>
                </p:extLst>
              </p:nvPr>
            </p:nvGraphicFramePr>
            <p:xfrm>
              <a:off x="169850" y="3056965"/>
              <a:ext cx="8761086" cy="1627952"/>
            </p:xfrm>
            <a:graphic>
              <a:graphicData uri="http://schemas.openxmlformats.org/drawingml/2006/table">
                <a:tbl>
                  <a:tblPr>
                    <a:noFill/>
                  </a:tblPr>
                  <a:tblGrid>
                    <a:gridCol w="870056">
                      <a:extLst>
                        <a:ext uri="{9D8B030D-6E8A-4147-A177-3AD203B41FA5}">
                          <a16:colId xmlns:a16="http://schemas.microsoft.com/office/drawing/2014/main" val="20000"/>
                        </a:ext>
                      </a:extLst>
                    </a:gridCol>
                    <a:gridCol w="3514339">
                      <a:extLst>
                        <a:ext uri="{9D8B030D-6E8A-4147-A177-3AD203B41FA5}">
                          <a16:colId xmlns:a16="http://schemas.microsoft.com/office/drawing/2014/main" val="1525382621"/>
                        </a:ext>
                      </a:extLst>
                    </a:gridCol>
                    <a:gridCol w="770790">
                      <a:extLst>
                        <a:ext uri="{9D8B030D-6E8A-4147-A177-3AD203B41FA5}">
                          <a16:colId xmlns:a16="http://schemas.microsoft.com/office/drawing/2014/main" val="20001"/>
                        </a:ext>
                      </a:extLst>
                    </a:gridCol>
                    <a:gridCol w="3605901">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906993"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stated the total in the first row</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66929" t="-746" r="-466929"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added the row totals to the column totals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906993"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found the total of all numbers given in the table</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66929" t="-100746" r="-466929"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rgbClr val="00BC89"/>
                              </a:solidFill>
                              <a:latin typeface="Nunito Sans" pitchFamily="2" charset="0"/>
                            </a:rPr>
                            <a:t>Correct answer</a:t>
                          </a:r>
                          <a:endParaRPr lang="en-US" sz="1400" u="none" strike="noStrike" cap="none" dirty="0">
                            <a:solidFill>
                              <a:srgbClr val="00BC89"/>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361F05EC-3247-A92D-1B78-1C22232AB681}"/>
              </a:ext>
            </a:extLst>
          </p:cNvPr>
          <p:cNvGraphicFramePr/>
          <p:nvPr/>
        </p:nvGraphicFramePr>
        <p:xfrm>
          <a:off x="108043" y="862525"/>
          <a:ext cx="8822893" cy="9347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This two-way table shows the results after some students take an arithmetic test.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How many students took the test?</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4" name="Picture 3" descr="A black and blue table with black text&#10;&#10;Description automatically generated">
            <a:extLst>
              <a:ext uri="{FF2B5EF4-FFF2-40B4-BE49-F238E27FC236}">
                <a16:creationId xmlns:a16="http://schemas.microsoft.com/office/drawing/2014/main" id="{0A2864EA-8F01-CB9F-85DB-F675C73D89AC}"/>
              </a:ext>
            </a:extLst>
          </p:cNvPr>
          <p:cNvPicPr>
            <a:picLocks noChangeAspect="1"/>
          </p:cNvPicPr>
          <p:nvPr/>
        </p:nvPicPr>
        <p:blipFill>
          <a:blip r:embed="rId5"/>
          <a:stretch>
            <a:fillRect/>
          </a:stretch>
        </p:blipFill>
        <p:spPr>
          <a:xfrm>
            <a:off x="2122926" y="1559853"/>
            <a:ext cx="4898147" cy="135197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4" name="Picture 3" descr="Graphical user interface, text, application, chat or text message&#10;&#10;Description automatically generated">
            <a:extLst>
              <a:ext uri="{FF2B5EF4-FFF2-40B4-BE49-F238E27FC236}">
                <a16:creationId xmlns:a16="http://schemas.microsoft.com/office/drawing/2014/main" id="{F82B9CB6-FEF4-00F5-CB0F-74041830E849}"/>
              </a:ext>
            </a:extLst>
          </p:cNvPr>
          <p:cNvPicPr>
            <a:picLocks noChangeAspect="1"/>
          </p:cNvPicPr>
          <p:nvPr/>
        </p:nvPicPr>
        <p:blipFill>
          <a:blip r:embed="rId3"/>
          <a:stretch>
            <a:fillRect/>
          </a:stretch>
        </p:blipFill>
        <p:spPr>
          <a:xfrm>
            <a:off x="5163560" y="963038"/>
            <a:ext cx="3738869" cy="2986392"/>
          </a:xfrm>
          <a:prstGeom prst="rect">
            <a:avLst/>
          </a:prstGeom>
        </p:spPr>
      </p:pic>
      <p:sp>
        <p:nvSpPr>
          <p:cNvPr id="92" name="Google Shape;92;p18"/>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This resource in a nutshell</a:t>
            </a:r>
          </a:p>
        </p:txBody>
      </p:sp>
      <p:sp>
        <p:nvSpPr>
          <p:cNvPr id="93" name="Google Shape;93;p18"/>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GB" sz="1200" dirty="0">
                <a:solidFill>
                  <a:srgbClr val="1C1C1C"/>
                </a:solidFill>
                <a:latin typeface="Nunito Sans" pitchFamily="2" charset="77"/>
              </a:rPr>
              <a:t>Diagnostic questions are a quick and easy way of assessing your students’ knowledge and understanding of a particular topic. </a:t>
            </a:r>
          </a:p>
          <a:p>
            <a:pPr marL="0" lvl="0" indent="0" algn="l" rtl="0">
              <a:lnSpc>
                <a:spcPct val="115000"/>
              </a:lnSpc>
              <a:spcBef>
                <a:spcPts val="0"/>
              </a:spcBef>
              <a:spcAft>
                <a:spcPts val="0"/>
              </a:spcAft>
              <a:buNone/>
            </a:pPr>
            <a:endParaRPr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Students may be struggling with a given topic for a number of different reasons. Diagnostic questions can help to identify the particular misconception that the student has and help to determine the specific support they will need in order to improve.</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They are low stakes and support students developing metacognition around how their learning is progressing and what they need to do to improve further.</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a:lnSpc>
                <a:spcPct val="115000"/>
              </a:lnSpc>
            </a:pPr>
            <a:r>
              <a:rPr lang="en-GB" sz="1200" b="1" dirty="0">
                <a:solidFill>
                  <a:srgbClr val="1C1C1C"/>
                </a:solidFill>
                <a:latin typeface="Nunito Sans" pitchFamily="2" charset="77"/>
              </a:rPr>
              <a:t>At Third Space Learning, we use diagnostic questions before and after online tutoring sessions to identify gaps and track progress, an example of this is shown on the right.</a:t>
            </a:r>
          </a:p>
          <a:p>
            <a:pPr marL="0" lvl="0" indent="0" algn="l" rtl="0">
              <a:lnSpc>
                <a:spcPct val="115000"/>
              </a:lnSpc>
              <a:spcBef>
                <a:spcPts val="0"/>
              </a:spcBef>
              <a:spcAft>
                <a:spcPts val="0"/>
              </a:spcAft>
              <a:buNone/>
            </a:pPr>
            <a:endParaRPr sz="1200" dirty="0">
              <a:solidFill>
                <a:srgbClr val="1C1C1C"/>
              </a:solidFill>
              <a:latin typeface="Nunito Sans" pitchFamily="2" charset="77"/>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p:txBody>
      </p:sp>
      <p:pic>
        <p:nvPicPr>
          <p:cNvPr id="11" name="Picture 10" descr="A child wearing headphones&#10;&#10;Description automatically generated with low confidence">
            <a:extLst>
              <a:ext uri="{FF2B5EF4-FFF2-40B4-BE49-F238E27FC236}">
                <a16:creationId xmlns:a16="http://schemas.microsoft.com/office/drawing/2014/main" id="{C92FCA2E-C30F-BEAA-E143-B7239F586F30}"/>
              </a:ext>
            </a:extLst>
          </p:cNvPr>
          <p:cNvPicPr>
            <a:picLocks noChangeAspect="1"/>
          </p:cNvPicPr>
          <p:nvPr/>
        </p:nvPicPr>
        <p:blipFill>
          <a:blip r:embed="rId4"/>
          <a:stretch>
            <a:fillRect/>
          </a:stretch>
        </p:blipFill>
        <p:spPr>
          <a:xfrm>
            <a:off x="4742099" y="3224610"/>
            <a:ext cx="1565300" cy="1570992"/>
          </a:xfrm>
          <a:prstGeom prst="rect">
            <a:avLst/>
          </a:prstGeom>
        </p:spPr>
      </p:pic>
    </p:spTree>
    <p:extLst>
      <p:ext uri="{BB962C8B-B14F-4D97-AF65-F5344CB8AC3E}">
        <p14:creationId xmlns:p14="http://schemas.microsoft.com/office/powerpoint/2010/main" val="1592150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g2517bee3f31_0_10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414;g21c43135d4d_0_150">
                <a:extLst>
                  <a:ext uri="{FF2B5EF4-FFF2-40B4-BE49-F238E27FC236}">
                    <a16:creationId xmlns:a16="http://schemas.microsoft.com/office/drawing/2014/main" id="{ED918003-F826-4402-4AEC-862C9AFFE040}"/>
                  </a:ext>
                </a:extLst>
              </p:cNvPr>
              <p:cNvGraphicFramePr/>
              <p:nvPr/>
            </p:nvGraphicFramePr>
            <p:xfrm>
              <a:off x="169850" y="3056965"/>
              <a:ext cx="8761086" cy="1627952"/>
            </p:xfrm>
            <a:graphic>
              <a:graphicData uri="http://schemas.openxmlformats.org/drawingml/2006/table">
                <a:tbl>
                  <a:tblPr>
                    <a:noFill/>
                  </a:tblPr>
                  <a:tblGrid>
                    <a:gridCol w="870056">
                      <a:extLst>
                        <a:ext uri="{9D8B030D-6E8A-4147-A177-3AD203B41FA5}">
                          <a16:colId xmlns:a16="http://schemas.microsoft.com/office/drawing/2014/main" val="20000"/>
                        </a:ext>
                      </a:extLst>
                    </a:gridCol>
                    <a:gridCol w="3514339">
                      <a:extLst>
                        <a:ext uri="{9D8B030D-6E8A-4147-A177-3AD203B41FA5}">
                          <a16:colId xmlns:a16="http://schemas.microsoft.com/office/drawing/2014/main" val="1525382621"/>
                        </a:ext>
                      </a:extLst>
                    </a:gridCol>
                    <a:gridCol w="770790">
                      <a:extLst>
                        <a:ext uri="{9D8B030D-6E8A-4147-A177-3AD203B41FA5}">
                          <a16:colId xmlns:a16="http://schemas.microsoft.com/office/drawing/2014/main" val="20001"/>
                        </a:ext>
                      </a:extLst>
                    </a:gridCol>
                    <a:gridCol w="3605901">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97</m:t>
                              </m:r>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stated the total number of students who had chips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Times New Roman"/>
                              <a:cs typeface="Times New Roman"/>
                              <a:sym typeface="Times New Roman"/>
                            </a:rPr>
                            <a:t>B)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74</m:t>
                              </m:r>
                            </m:oMath>
                          </a14:m>
                          <a:endParaRPr lang="en-US" sz="16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rgbClr val="00BC89"/>
                              </a:solidFill>
                              <a:latin typeface="Nunito Sans" pitchFamily="2" charset="0"/>
                            </a:rPr>
                            <a:t>Correct answer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176</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combined the total who had a burger with the total who had chips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r>
                                <a:rPr lang="en-GB" sz="1600" b="0" i="1" u="none" strike="noStrike" cap="none" smtClean="0">
                                  <a:solidFill>
                                    <a:schemeClr val="tx1"/>
                                  </a:solidFill>
                                  <a:latin typeface="Cambria Math" panose="02040503050406030204" pitchFamily="18" charset="0"/>
                                </a:rPr>
                                <m:t>79</m:t>
                              </m:r>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Student found the number who had a burger</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414;g21c43135d4d_0_150">
                <a:extLst>
                  <a:ext uri="{FF2B5EF4-FFF2-40B4-BE49-F238E27FC236}">
                    <a16:creationId xmlns:a16="http://schemas.microsoft.com/office/drawing/2014/main" id="{ED918003-F826-4402-4AEC-862C9AFFE040}"/>
                  </a:ext>
                </a:extLst>
              </p:cNvPr>
              <p:cNvGraphicFramePr/>
              <p:nvPr>
                <p:extLst>
                  <p:ext uri="{D42A27DB-BD31-4B8C-83A1-F6EECF244321}">
                    <p14:modId xmlns:p14="http://schemas.microsoft.com/office/powerpoint/2010/main" val="4278174675"/>
                  </p:ext>
                </p:extLst>
              </p:nvPr>
            </p:nvGraphicFramePr>
            <p:xfrm>
              <a:off x="169850" y="3056965"/>
              <a:ext cx="8761086" cy="1627952"/>
            </p:xfrm>
            <a:graphic>
              <a:graphicData uri="http://schemas.openxmlformats.org/drawingml/2006/table">
                <a:tbl>
                  <a:tblPr>
                    <a:noFill/>
                  </a:tblPr>
                  <a:tblGrid>
                    <a:gridCol w="870056">
                      <a:extLst>
                        <a:ext uri="{9D8B030D-6E8A-4147-A177-3AD203B41FA5}">
                          <a16:colId xmlns:a16="http://schemas.microsoft.com/office/drawing/2014/main" val="20000"/>
                        </a:ext>
                      </a:extLst>
                    </a:gridCol>
                    <a:gridCol w="3514339">
                      <a:extLst>
                        <a:ext uri="{9D8B030D-6E8A-4147-A177-3AD203B41FA5}">
                          <a16:colId xmlns:a16="http://schemas.microsoft.com/office/drawing/2014/main" val="1525382621"/>
                        </a:ext>
                      </a:extLst>
                    </a:gridCol>
                    <a:gridCol w="770790">
                      <a:extLst>
                        <a:ext uri="{9D8B030D-6E8A-4147-A177-3AD203B41FA5}">
                          <a16:colId xmlns:a16="http://schemas.microsoft.com/office/drawing/2014/main" val="20001"/>
                        </a:ext>
                      </a:extLst>
                    </a:gridCol>
                    <a:gridCol w="3605901">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906993"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stated the total number of students who had chips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66929" t="-746" r="-466929"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rgbClr val="00BC89"/>
                              </a:solidFill>
                              <a:latin typeface="Nunito Sans" pitchFamily="2" charset="0"/>
                            </a:rPr>
                            <a:t>Correct answer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906993"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combined the total who had a burger with the total who had chips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66929" t="-100746" r="-466929"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Student found the number who had a burger</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5E5DE4CA-14AA-82AE-F044-A5F81343676C}"/>
              </a:ext>
            </a:extLst>
          </p:cNvPr>
          <p:cNvGraphicFramePr/>
          <p:nvPr/>
        </p:nvGraphicFramePr>
        <p:xfrm>
          <a:off x="108043" y="862525"/>
          <a:ext cx="8822893" cy="9347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This incomplete two-way table shows the lunches chosen by Year 11 in the school canteen.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How many students chose burger and chips?</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2" name="Picture 1" descr="A black and blue table with black text&#10;&#10;Description automatically generated">
            <a:extLst>
              <a:ext uri="{FF2B5EF4-FFF2-40B4-BE49-F238E27FC236}">
                <a16:creationId xmlns:a16="http://schemas.microsoft.com/office/drawing/2014/main" id="{70BFA24C-61F9-DA6C-D467-93220DA67923}"/>
              </a:ext>
            </a:extLst>
          </p:cNvPr>
          <p:cNvPicPr>
            <a:picLocks noChangeAspect="1"/>
          </p:cNvPicPr>
          <p:nvPr/>
        </p:nvPicPr>
        <p:blipFill>
          <a:blip r:embed="rId5"/>
          <a:stretch>
            <a:fillRect/>
          </a:stretch>
        </p:blipFill>
        <p:spPr>
          <a:xfrm>
            <a:off x="2098607" y="1556204"/>
            <a:ext cx="4946785" cy="136540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g2517bee3f31_0_11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4D996EB7-946A-8BD3-AF24-6669AC3FDD31}"/>
                  </a:ext>
                </a:extLst>
              </p:cNvPr>
              <p:cNvGraphicFramePr/>
              <p:nvPr/>
            </p:nvGraphicFramePr>
            <p:xfrm>
              <a:off x="169850" y="3056965"/>
              <a:ext cx="8761086" cy="1627952"/>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1129379">
                      <a:extLst>
                        <a:ext uri="{9D8B030D-6E8A-4147-A177-3AD203B41FA5}">
                          <a16:colId xmlns:a16="http://schemas.microsoft.com/office/drawing/2014/main" val="20001"/>
                        </a:ext>
                      </a:extLst>
                    </a:gridCol>
                    <a:gridCol w="3247312">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3</m:t>
                                  </m:r>
                                </m:den>
                              </m:f>
                            </m:oMath>
                          </a14:m>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pitchFamily="2" charset="0"/>
                              <a:ea typeface="Times New Roman"/>
                              <a:cs typeface="Times New Roman"/>
                              <a:sym typeface="Times New Roman"/>
                            </a:rPr>
                            <a:t>Correct answer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formed fraction from the ratio of “walk + cycle : bus”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61</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gave the total rather than the proportion</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r>
                                <a:rPr lang="en-GB" sz="1600" b="0" i="1" u="none" strike="noStrike" cap="none" smtClean="0">
                                  <a:solidFill>
                                    <a:schemeClr val="tx1"/>
                                  </a:solidFill>
                                  <a:latin typeface="Cambria Math" panose="02040503050406030204" pitchFamily="18" charset="0"/>
                                </a:rPr>
                                <m:t>29:32</m:t>
                              </m:r>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Student gave the ratio of </a:t>
                          </a: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“walk : cycle”</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4D996EB7-946A-8BD3-AF24-6669AC3FDD31}"/>
                  </a:ext>
                </a:extLst>
              </p:cNvPr>
              <p:cNvGraphicFramePr/>
              <p:nvPr>
                <p:extLst>
                  <p:ext uri="{D42A27DB-BD31-4B8C-83A1-F6EECF244321}">
                    <p14:modId xmlns:p14="http://schemas.microsoft.com/office/powerpoint/2010/main" val="2412030673"/>
                  </p:ext>
                </p:extLst>
              </p:nvPr>
            </p:nvGraphicFramePr>
            <p:xfrm>
              <a:off x="169850" y="3056965"/>
              <a:ext cx="8761086" cy="1627952"/>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1129379">
                      <a:extLst>
                        <a:ext uri="{9D8B030D-6E8A-4147-A177-3AD203B41FA5}">
                          <a16:colId xmlns:a16="http://schemas.microsoft.com/office/drawing/2014/main" val="20001"/>
                        </a:ext>
                      </a:extLst>
                    </a:gridCol>
                    <a:gridCol w="3247312">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1141379"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pitchFamily="2" charset="0"/>
                              <a:ea typeface="Times New Roman"/>
                              <a:cs typeface="Times New Roman"/>
                              <a:sym typeface="Times New Roman"/>
                            </a:rPr>
                            <a:t>Correct answer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387097" t="-746" r="-287097"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formed fraction from the ratio of “walk + cycle : bus”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1141379"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gave the total rather than the proportion</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387097" t="-100746" r="-287097"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Student gave the ratio of </a:t>
                          </a: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“walk : cycle”</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663AF8EE-C6F3-0FFD-BA99-0173719AC85C}"/>
              </a:ext>
            </a:extLst>
          </p:cNvPr>
          <p:cNvGraphicFramePr/>
          <p:nvPr/>
        </p:nvGraphicFramePr>
        <p:xfrm>
          <a:off x="108043" y="862525"/>
          <a:ext cx="8822893" cy="9347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This two-way table shows the results of a survey asking students from Year 11 how they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got to school. What proportion of students walk or cycle to school?</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2" name="Picture 1" descr="A blue and black grid with black text&#10;&#10;Description automatically generated">
            <a:extLst>
              <a:ext uri="{FF2B5EF4-FFF2-40B4-BE49-F238E27FC236}">
                <a16:creationId xmlns:a16="http://schemas.microsoft.com/office/drawing/2014/main" id="{1DC9DDBD-C4D0-B8B0-5E0C-58B3A8861DA8}"/>
              </a:ext>
            </a:extLst>
          </p:cNvPr>
          <p:cNvPicPr>
            <a:picLocks noChangeAspect="1"/>
          </p:cNvPicPr>
          <p:nvPr/>
        </p:nvPicPr>
        <p:blipFill>
          <a:blip r:embed="rId5"/>
          <a:stretch>
            <a:fillRect/>
          </a:stretch>
        </p:blipFill>
        <p:spPr>
          <a:xfrm>
            <a:off x="1574935" y="1564325"/>
            <a:ext cx="5994129" cy="132479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517bee3f31_0_13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454F1AC-B0AF-0EEF-1828-9273B068C2F6}"/>
                  </a:ext>
                </a:extLst>
              </p:cNvPr>
              <p:cNvGraphicFramePr/>
              <p:nvPr/>
            </p:nvGraphicFramePr>
            <p:xfrm>
              <a:off x="169850" y="3056965"/>
              <a:ext cx="8761086" cy="1627952"/>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35</m:t>
                              </m:r>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wrote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63−16−12</m:t>
                              </m:r>
                            </m:oMath>
                          </a14:m>
                          <a:r>
                            <a:rPr lang="en-US" sz="1400" u="none" strike="noStrike" cap="none" dirty="0">
                              <a:solidFill>
                                <a:schemeClr val="tx1"/>
                              </a:solidFill>
                              <a:latin typeface="Nunito Sans" pitchFamily="2" charset="0"/>
                              <a:ea typeface="Times New Roman"/>
                              <a:cs typeface="Times New Roman"/>
                              <a:sym typeface="Times New Roman"/>
                            </a:rPr>
                            <a:t> in the wrong cell</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assumed there would be equal numbers of black and white squares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24</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made regrouping errors when subtracting</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rPr>
                            <a:t>D) </a:t>
                          </a:r>
                          <a14:m>
                            <m:oMath xmlns:m="http://schemas.openxmlformats.org/officeDocument/2006/math">
                              <m:r>
                                <a:rPr lang="en-GB" sz="1600" b="0" i="1" u="none" strike="noStrike" cap="none" smtClean="0">
                                  <a:solidFill>
                                    <a:srgbClr val="00BC89"/>
                                  </a:solidFill>
                                  <a:latin typeface="Cambria Math" panose="02040503050406030204" pitchFamily="18" charset="0"/>
                                </a:rPr>
                                <m:t>14</m:t>
                              </m:r>
                            </m:oMath>
                          </a14:m>
                          <a:endParaRPr lang="en-US" sz="16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rgbClr val="00BC89"/>
                              </a:solidFill>
                              <a:latin typeface="Nunito Sans" pitchFamily="2" charset="0"/>
                            </a:rPr>
                            <a:t>Correct answer</a:t>
                          </a:r>
                          <a:endParaRPr lang="en-US" sz="1400" u="none" strike="noStrike" cap="none" dirty="0">
                            <a:solidFill>
                              <a:srgbClr val="00BC89"/>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454F1AC-B0AF-0EEF-1828-9273B068C2F6}"/>
                  </a:ext>
                </a:extLst>
              </p:cNvPr>
              <p:cNvGraphicFramePr/>
              <p:nvPr>
                <p:extLst>
                  <p:ext uri="{D42A27DB-BD31-4B8C-83A1-F6EECF244321}">
                    <p14:modId xmlns:p14="http://schemas.microsoft.com/office/powerpoint/2010/main" val="2891171939"/>
                  </p:ext>
                </p:extLst>
              </p:nvPr>
            </p:nvGraphicFramePr>
            <p:xfrm>
              <a:off x="169850" y="3056965"/>
              <a:ext cx="8761086" cy="1627952"/>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1141379" b="-101493"/>
                          </a:stretch>
                        </a:blipFill>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4"/>
                          <a:stretch>
                            <a:fillRect l="-19205" t="-746" r="-119205" b="-101493"/>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746" r="-437313"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assumed there would be equal numbers of black and white squares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1141379"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made regrouping errors when subtracting</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100746" r="-437313"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rgbClr val="00BC89"/>
                              </a:solidFill>
                              <a:latin typeface="Nunito Sans" pitchFamily="2" charset="0"/>
                            </a:rPr>
                            <a:t>Correct answer</a:t>
                          </a:r>
                          <a:endParaRPr lang="en-US" sz="1400" u="none" strike="noStrike" cap="none" dirty="0">
                            <a:solidFill>
                              <a:srgbClr val="00BC89"/>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0C9F6183-23DA-1865-D6DB-3671DDB51C09}"/>
              </a:ext>
            </a:extLst>
          </p:cNvPr>
          <p:cNvGraphicFramePr/>
          <p:nvPr/>
        </p:nvGraphicFramePr>
        <p:xfrm>
          <a:off x="108043" y="862525"/>
          <a:ext cx="8822893" cy="9347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This two-way table shows the composition of the pieces needed for a new board game. By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completing the table, Determine the value of the highlighted cell:</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4" name="Picture 3" descr="A blue and black squares with black text&#10;&#10;Description automatically generated">
            <a:extLst>
              <a:ext uri="{FF2B5EF4-FFF2-40B4-BE49-F238E27FC236}">
                <a16:creationId xmlns:a16="http://schemas.microsoft.com/office/drawing/2014/main" id="{D9DED803-70D3-14B6-9E4A-465E390F4C49}"/>
              </a:ext>
            </a:extLst>
          </p:cNvPr>
          <p:cNvPicPr>
            <a:picLocks noChangeAspect="1"/>
          </p:cNvPicPr>
          <p:nvPr/>
        </p:nvPicPr>
        <p:blipFill>
          <a:blip r:embed="rId5"/>
          <a:stretch>
            <a:fillRect/>
          </a:stretch>
        </p:blipFill>
        <p:spPr>
          <a:xfrm>
            <a:off x="1475362" y="1583042"/>
            <a:ext cx="5997471" cy="132552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2517bee3f31_0_13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19D0F1B1-0D64-861E-5D9F-C6D4BC8DE910}"/>
                  </a:ext>
                </a:extLst>
              </p:cNvPr>
              <p:cNvGraphicFramePr/>
              <p:nvPr/>
            </p:nvGraphicFramePr>
            <p:xfrm>
              <a:off x="169850" y="3056965"/>
              <a:ext cx="8761086" cy="1724917"/>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8</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a:t>
                          </a:r>
                          <a:r>
                            <a:rPr lang="en-GB" sz="1400" u="none" strike="noStrike" cap="none" dirty="0">
                              <a:solidFill>
                                <a:schemeClr val="tx1"/>
                              </a:solidFill>
                              <a:latin typeface="Nunito Sans" pitchFamily="2" charset="0"/>
                              <a:ea typeface="Times New Roman"/>
                              <a:cs typeface="Times New Roman"/>
                              <a:sym typeface="Times New Roman"/>
                            </a:rPr>
                            <a:t>found the probability of an Athletic supporter being female</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24</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79</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found the probability of a participant supporting Athletic given that they are female</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Times New Roman"/>
                              <a:cs typeface="Times New Roman"/>
                              <a:sym typeface="Times New Roman"/>
                            </a:rPr>
                            <a:t>C)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4</m:t>
                                  </m:r>
                                </m:num>
                                <m:den>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25</m:t>
                                  </m:r>
                                </m:den>
                              </m:f>
                            </m:oMath>
                          </a14:m>
                          <a:endParaRPr lang="en-US" sz="16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pitchFamily="2" charset="0"/>
                              <a:ea typeface="Times New Roman"/>
                              <a:cs typeface="Times New Roman"/>
                              <a:sym typeface="Times New Roman"/>
                            </a:rPr>
                            <a:t>Correct answer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f>
                                <m:fPr>
                                  <m:ctrlPr>
                                    <a:rPr lang="en-GB" sz="1600" b="0" i="1" u="none" strike="noStrike" cap="none" smtClean="0">
                                      <a:solidFill>
                                        <a:schemeClr val="tx1"/>
                                      </a:solidFill>
                                      <a:latin typeface="Cambria Math" panose="02040503050406030204" pitchFamily="18" charset="0"/>
                                    </a:rPr>
                                  </m:ctrlPr>
                                </m:fPr>
                                <m:num>
                                  <m:r>
                                    <a:rPr lang="en-GB" sz="1600" b="0" i="1" u="none" strike="noStrike" cap="none" smtClean="0">
                                      <a:solidFill>
                                        <a:schemeClr val="tx1"/>
                                      </a:solidFill>
                                      <a:latin typeface="Cambria Math" panose="02040503050406030204" pitchFamily="18" charset="0"/>
                                    </a:rPr>
                                    <m:t>1</m:t>
                                  </m:r>
                                </m:num>
                                <m:den>
                                  <m:r>
                                    <a:rPr lang="en-GB" sz="1600" b="0" i="1" u="none" strike="noStrike" cap="none" smtClean="0">
                                      <a:solidFill>
                                        <a:schemeClr val="tx1"/>
                                      </a:solidFill>
                                      <a:latin typeface="Cambria Math" panose="02040503050406030204" pitchFamily="18" charset="0"/>
                                    </a:rPr>
                                    <m:t>6</m:t>
                                  </m:r>
                                </m:den>
                              </m:f>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Student ignored the frequencies and used the categories only</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19D0F1B1-0D64-861E-5D9F-C6D4BC8DE910}"/>
                  </a:ext>
                </a:extLst>
              </p:cNvPr>
              <p:cNvGraphicFramePr/>
              <p:nvPr>
                <p:extLst>
                  <p:ext uri="{D42A27DB-BD31-4B8C-83A1-F6EECF244321}">
                    <p14:modId xmlns:p14="http://schemas.microsoft.com/office/powerpoint/2010/main" val="2654892930"/>
                  </p:ext>
                </p:extLst>
              </p:nvPr>
            </p:nvGraphicFramePr>
            <p:xfrm>
              <a:off x="169850" y="3056965"/>
              <a:ext cx="8761086" cy="1724917"/>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910941">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667" r="-1141379" b="-90667"/>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a:t>
                          </a:r>
                          <a:r>
                            <a:rPr lang="en-GB" sz="1400" u="none" strike="noStrike" cap="none" dirty="0">
                              <a:solidFill>
                                <a:schemeClr val="tx1"/>
                              </a:solidFill>
                              <a:latin typeface="Nunito Sans" pitchFamily="2" charset="0"/>
                              <a:ea typeface="Times New Roman"/>
                              <a:cs typeface="Times New Roman"/>
                              <a:sym typeface="Times New Roman"/>
                            </a:rPr>
                            <a:t>found the probability of an Athletic supporter being female</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667" r="-437313" b="-90667"/>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found the probability of a participant supporting Athletic given that they are female</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12687" r="-1141379"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pitchFamily="2" charset="0"/>
                              <a:ea typeface="Times New Roman"/>
                              <a:cs typeface="Times New Roman"/>
                              <a:sym typeface="Times New Roman"/>
                            </a:rPr>
                            <a:t>Correct answer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112687" r="-437313"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Student ignored the frequencies and used the categories only</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BDD63CD9-F77A-EF8F-C81A-A30992B3617A}"/>
              </a:ext>
            </a:extLst>
          </p:cNvPr>
          <p:cNvGraphicFramePr/>
          <p:nvPr/>
        </p:nvGraphicFramePr>
        <p:xfrm>
          <a:off x="108043" y="862525"/>
          <a:ext cx="8822893" cy="10363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5) </a:t>
                      </a:r>
                      <a:r>
                        <a:rPr lang="en-US" sz="1600" b="0" dirty="0">
                          <a:solidFill>
                            <a:schemeClr val="dk1"/>
                          </a:solidFill>
                          <a:latin typeface="Nunito"/>
                          <a:ea typeface="Nunito"/>
                          <a:cs typeface="Nunito"/>
                          <a:sym typeface="Nunito"/>
                        </a:rPr>
                        <a:t>A survey is used to investigate football team support, with the results recorded in this two-</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way table. If a person is randomly selected from the survey participants, what is the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that they are a female who supports Athletic?</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4" name="Picture 3" descr="A black and blue grid with black text&#10;&#10;Description automatically generated">
            <a:extLst>
              <a:ext uri="{FF2B5EF4-FFF2-40B4-BE49-F238E27FC236}">
                <a16:creationId xmlns:a16="http://schemas.microsoft.com/office/drawing/2014/main" id="{2E8306C0-08F5-5CDC-F94F-0DE6AFCFB37E}"/>
              </a:ext>
            </a:extLst>
          </p:cNvPr>
          <p:cNvPicPr>
            <a:picLocks noChangeAspect="1"/>
          </p:cNvPicPr>
          <p:nvPr/>
        </p:nvPicPr>
        <p:blipFill>
          <a:blip r:embed="rId5"/>
          <a:stretch>
            <a:fillRect/>
          </a:stretch>
        </p:blipFill>
        <p:spPr>
          <a:xfrm>
            <a:off x="2227519" y="1936410"/>
            <a:ext cx="4688962" cy="1036329"/>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g2517bee3f31_0_16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3" name="Google Shape;255;g2191522ec10_0_108">
            <a:extLst>
              <a:ext uri="{FF2B5EF4-FFF2-40B4-BE49-F238E27FC236}">
                <a16:creationId xmlns:a16="http://schemas.microsoft.com/office/drawing/2014/main" id="{8F2AEB30-3C62-B2EA-478D-2CAF1457E3BC}"/>
              </a:ext>
            </a:extLst>
          </p:cNvPr>
          <p:cNvGraphicFramePr/>
          <p:nvPr/>
        </p:nvGraphicFramePr>
        <p:xfrm>
          <a:off x="108043" y="862525"/>
          <a:ext cx="4463957" cy="1402090"/>
        </p:xfrm>
        <a:graphic>
          <a:graphicData uri="http://schemas.openxmlformats.org/drawingml/2006/table">
            <a:tbl>
              <a:tblPr firstRow="1" bandRow="1">
                <a:noFill/>
              </a:tblPr>
              <a:tblGrid>
                <a:gridCol w="4463957">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6) </a:t>
                      </a:r>
                      <a:r>
                        <a:rPr lang="en-US" sz="1600" b="0" dirty="0">
                          <a:solidFill>
                            <a:schemeClr val="dk1"/>
                          </a:solidFill>
                          <a:latin typeface="Nunito"/>
                          <a:ea typeface="Nunito"/>
                          <a:cs typeface="Nunito"/>
                          <a:sym typeface="Nunito"/>
                        </a:rPr>
                        <a:t>Some students were asked to pick their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favourite subject. The results are shown in</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this two-way table. What was the most</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popular subject?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graphicFrame>
        <p:nvGraphicFramePr>
          <p:cNvPr id="4" name="Google Shape;414;g21c43135d4d_0_150">
            <a:extLst>
              <a:ext uri="{FF2B5EF4-FFF2-40B4-BE49-F238E27FC236}">
                <a16:creationId xmlns:a16="http://schemas.microsoft.com/office/drawing/2014/main" id="{573800E1-B862-3FAE-80DD-F960CAA11455}"/>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r>
                        <a:rPr lang="en-US" sz="1600" u="none" strike="noStrike" cap="none" baseline="0" dirty="0">
                          <a:solidFill>
                            <a:schemeClr val="tx1"/>
                          </a:solidFill>
                          <a:latin typeface="Nunito Sans"/>
                          <a:ea typeface="Nunito Sans"/>
                          <a:cs typeface="Nunito Sans"/>
                          <a:sym typeface="Nunito Sans"/>
                        </a:rPr>
                        <a:t> English</a:t>
                      </a:r>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Student chose the subject that had cell entries for each year group</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B)</a:t>
                      </a:r>
                      <a:r>
                        <a:rPr lang="en-US" sz="1600" u="none" strike="noStrike" cap="none" baseline="0" dirty="0">
                          <a:solidFill>
                            <a:srgbClr val="00BC89"/>
                          </a:solidFill>
                          <a:latin typeface="Nunito" pitchFamily="2" charset="0"/>
                          <a:ea typeface="Times New Roman"/>
                          <a:cs typeface="Times New Roman"/>
                          <a:sym typeface="Times New Roman"/>
                        </a:rPr>
                        <a:t> Maths</a:t>
                      </a:r>
                      <a:endParaRPr lang="en-GB" sz="1600" b="0" u="none" strike="noStrike" cap="none"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Times New Roman"/>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r>
                        <a:rPr lang="en-US" sz="1600" u="none" strike="noStrike" cap="none" baseline="0" dirty="0">
                          <a:solidFill>
                            <a:schemeClr val="tx1"/>
                          </a:solidFill>
                          <a:latin typeface="Nunito" pitchFamily="2" charset="0"/>
                          <a:ea typeface="Times New Roman"/>
                          <a:cs typeface="Times New Roman"/>
                          <a:sym typeface="Times New Roman"/>
                        </a:rPr>
                        <a:t> Science</a:t>
                      </a:r>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Student chose the subject with the greatest value cell entry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a:t>
                      </a:r>
                      <a:r>
                        <a:rPr lang="en-US" sz="1600" u="none" strike="noStrike" cap="none" baseline="0" dirty="0">
                          <a:solidFill>
                            <a:schemeClr val="tx1"/>
                          </a:solidFill>
                          <a:latin typeface="Nunito Sans"/>
                          <a:ea typeface="Nunito Sans"/>
                          <a:cs typeface="Nunito Sans"/>
                          <a:sym typeface="Nunito Sans"/>
                        </a:rPr>
                        <a:t> Art</a:t>
                      </a:r>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did not compute the total who preferred art accurately</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p:pic>
        <p:nvPicPr>
          <p:cNvPr id="2" name="Picture 1" descr="A black and blue rectangular grid with text&#10;&#10;Description automatically generated">
            <a:extLst>
              <a:ext uri="{FF2B5EF4-FFF2-40B4-BE49-F238E27FC236}">
                <a16:creationId xmlns:a16="http://schemas.microsoft.com/office/drawing/2014/main" id="{E23DA319-0368-F8E1-AA24-8942FF8235DE}"/>
              </a:ext>
            </a:extLst>
          </p:cNvPr>
          <p:cNvPicPr>
            <a:picLocks noChangeAspect="1"/>
          </p:cNvPicPr>
          <p:nvPr/>
        </p:nvPicPr>
        <p:blipFill>
          <a:blip r:embed="rId3"/>
          <a:stretch>
            <a:fillRect/>
          </a:stretch>
        </p:blipFill>
        <p:spPr>
          <a:xfrm>
            <a:off x="247538" y="2571750"/>
            <a:ext cx="4324462" cy="1190794"/>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2517bee3f31_0_16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55;g2191522ec10_0_108">
            <a:extLst>
              <a:ext uri="{FF2B5EF4-FFF2-40B4-BE49-F238E27FC236}">
                <a16:creationId xmlns:a16="http://schemas.microsoft.com/office/drawing/2014/main" id="{FC82640C-F51C-56A7-D802-A8F1926391C2}"/>
              </a:ext>
            </a:extLst>
          </p:cNvPr>
          <p:cNvGraphicFramePr/>
          <p:nvPr/>
        </p:nvGraphicFramePr>
        <p:xfrm>
          <a:off x="108043" y="862525"/>
          <a:ext cx="4463957" cy="1034743"/>
        </p:xfrm>
        <a:graphic>
          <a:graphicData uri="http://schemas.openxmlformats.org/drawingml/2006/table">
            <a:tbl>
              <a:tblPr firstRow="1" bandRow="1">
                <a:noFill/>
              </a:tblPr>
              <a:tblGrid>
                <a:gridCol w="4463957">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7) </a:t>
                      </a:r>
                      <a:r>
                        <a:rPr lang="en-US" sz="1600" b="0" dirty="0">
                          <a:solidFill>
                            <a:schemeClr val="dk1"/>
                          </a:solidFill>
                          <a:latin typeface="Nunito"/>
                          <a:ea typeface="Nunito"/>
                          <a:cs typeface="Nunito"/>
                          <a:sym typeface="Nunito"/>
                        </a:rPr>
                        <a:t>The following set of numbers is sorted into</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this Carroll diagram. How many elements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are there in cell </a:t>
                      </a:r>
                      <a:r>
                        <a:rPr lang="en-US" sz="1600" b="0" i="1" dirty="0">
                          <a:solidFill>
                            <a:schemeClr val="dk1"/>
                          </a:solidFill>
                          <a:latin typeface="Times New Roman"/>
                          <a:ea typeface="Times New Roman"/>
                          <a:cs typeface="Times New Roman"/>
                          <a:sym typeface="Times New Roman"/>
                        </a:rPr>
                        <a:t>Q</a:t>
                      </a:r>
                      <a:r>
                        <a:rPr lang="en-US" sz="1600" b="0"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C597720E-74FC-5B28-AAC4-B99D0770B186}"/>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r>
                                <a:rPr lang="en-GB" sz="1600" b="0" i="1" u="none" strike="noStrike" cap="none" baseline="0" dirty="0" smtClean="0">
                                  <a:solidFill>
                                    <a:schemeClr val="tx1"/>
                                  </a:solidFill>
                                  <a:latin typeface="Cambria Math" panose="02040503050406030204" pitchFamily="18" charset="0"/>
                                  <a:ea typeface="Nunito Sans"/>
                                  <a:cs typeface="Nunito Sans"/>
                                  <a:sym typeface="Nunito Sans"/>
                                </a:rPr>
                                <m:t>8</m:t>
                              </m:r>
                            </m:oMath>
                          </a14:m>
                          <a:endParaRPr lang="en-GB" sz="1600" b="0" u="none" strike="noStrike" cap="none" baseline="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Student put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m:t>
                              </m:r>
                            </m:oMath>
                          </a14:m>
                          <a:r>
                            <a:rPr lang="en-US" sz="1400" u="none" strike="noStrike" cap="none" dirty="0">
                              <a:solidFill>
                                <a:schemeClr val="tx1"/>
                              </a:solidFill>
                              <a:latin typeface="Nunito Sans"/>
                              <a:ea typeface="Nunito Sans"/>
                              <a:cs typeface="Nunito Sans"/>
                              <a:sym typeface="Nunito Sans"/>
                            </a:rPr>
                            <a:t> as an odd prime, rather than odd square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B)</a:t>
                          </a:r>
                          <a:r>
                            <a:rPr lang="en-US" sz="1600" u="none" strike="noStrike" cap="none" baseline="0" dirty="0">
                              <a:solidFill>
                                <a:srgbClr val="00BC89"/>
                              </a:solidFill>
                              <a:latin typeface="Nunito" pitchFamily="2" charset="0"/>
                              <a:ea typeface="Times New Roman"/>
                              <a:cs typeface="Times New Roman"/>
                              <a:sym typeface="Times New Roman"/>
                            </a:rPr>
                            <a:t> </a:t>
                          </a:r>
                          <a14:m>
                            <m:oMath xmlns:m="http://schemas.openxmlformats.org/officeDocument/2006/math">
                              <m:r>
                                <a:rPr lang="en-GB" sz="1600" b="0" i="1" u="none" strike="noStrike" cap="none" baseline="0" smtClean="0">
                                  <a:solidFill>
                                    <a:srgbClr val="00BC89"/>
                                  </a:solidFill>
                                  <a:latin typeface="Cambria Math" panose="02040503050406030204" pitchFamily="18" charset="0"/>
                                  <a:ea typeface="Times New Roman"/>
                                  <a:cs typeface="Times New Roman"/>
                                  <a:sym typeface="Times New Roman"/>
                                </a:rPr>
                                <m:t>7</m:t>
                              </m:r>
                            </m:oMath>
                          </a14:m>
                          <a:endParaRPr lang="en-GB" sz="1600" u="none" strike="noStrike" cap="none" baseline="0"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Times New Roman"/>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r>
                            <a:rPr lang="en-US" sz="16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1</m:t>
                              </m:r>
                            </m:oMath>
                          </a14:m>
                          <a:endParaRPr lang="en-GB" sz="1600" u="none" strike="noStrike" cap="none" baseline="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Student got odd and even the wrong way around</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Nunito Sans"/>
                                  <a:cs typeface="Nunito Sans"/>
                                  <a:sym typeface="Nunito Sans"/>
                                </a:rPr>
                                <m:t>9</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counted all the odd numbers</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C597720E-74FC-5B28-AAC4-B99D0770B186}"/>
                  </a:ext>
                </a:extLst>
              </p:cNvPr>
              <p:cNvGraphicFramePr/>
              <p:nvPr>
                <p:extLst>
                  <p:ext uri="{D42A27DB-BD31-4B8C-83A1-F6EECF244321}">
                    <p14:modId xmlns:p14="http://schemas.microsoft.com/office/powerpoint/2010/main" val="284695316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4" name="Picture 3" descr="A black and blue rectangle with black text&#10;&#10;Description automatically generated">
            <a:extLst>
              <a:ext uri="{FF2B5EF4-FFF2-40B4-BE49-F238E27FC236}">
                <a16:creationId xmlns:a16="http://schemas.microsoft.com/office/drawing/2014/main" id="{DE15ED0E-B78D-3A3D-55EB-CE2C2EF24EBF}"/>
              </a:ext>
            </a:extLst>
          </p:cNvPr>
          <p:cNvPicPr>
            <a:picLocks noChangeAspect="1"/>
          </p:cNvPicPr>
          <p:nvPr/>
        </p:nvPicPr>
        <p:blipFill>
          <a:blip r:embed="rId5"/>
          <a:stretch>
            <a:fillRect/>
          </a:stretch>
        </p:blipFill>
        <p:spPr>
          <a:xfrm>
            <a:off x="161616" y="2315183"/>
            <a:ext cx="4420920" cy="132027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g2517bee3f31_0_17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55;g2191522ec10_0_108">
            <a:extLst>
              <a:ext uri="{FF2B5EF4-FFF2-40B4-BE49-F238E27FC236}">
                <a16:creationId xmlns:a16="http://schemas.microsoft.com/office/drawing/2014/main" id="{91DF170D-5304-79B9-0CC3-6825CA421026}"/>
              </a:ext>
            </a:extLst>
          </p:cNvPr>
          <p:cNvGraphicFramePr/>
          <p:nvPr/>
        </p:nvGraphicFramePr>
        <p:xfrm>
          <a:off x="108043" y="862525"/>
          <a:ext cx="4463957" cy="1402090"/>
        </p:xfrm>
        <a:graphic>
          <a:graphicData uri="http://schemas.openxmlformats.org/drawingml/2006/table">
            <a:tbl>
              <a:tblPr firstRow="1" bandRow="1">
                <a:noFill/>
              </a:tblPr>
              <a:tblGrid>
                <a:gridCol w="4463957">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Some counters from a board game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sorted into a Carroll diagram. If a counter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selected at random, what is the probability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that it is a triangle?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B41A145F-2270-DCB6-46A4-286486D107E4}"/>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f>
                                <m:fPr>
                                  <m:ctrlPr>
                                    <a:rPr lang="en-GB" sz="1600" b="0" i="1" u="none" strike="noStrike" cap="none" baseline="0"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baseline="0" dirty="0" smtClean="0">
                                      <a:solidFill>
                                        <a:schemeClr val="tx1"/>
                                      </a:solidFill>
                                      <a:latin typeface="Cambria Math" panose="02040503050406030204" pitchFamily="18" charset="0"/>
                                      <a:ea typeface="Nunito Sans"/>
                                      <a:cs typeface="Nunito Sans"/>
                                      <a:sym typeface="Nunito Sans"/>
                                    </a:rPr>
                                    <m:t>5</m:t>
                                  </m:r>
                                </m:num>
                                <m:den>
                                  <m:r>
                                    <a:rPr lang="en-GB" sz="1600" b="0" i="1" u="none" strike="noStrike" cap="none" baseline="0" dirty="0" smtClean="0">
                                      <a:solidFill>
                                        <a:schemeClr val="tx1"/>
                                      </a:solidFill>
                                      <a:latin typeface="Cambria Math" panose="02040503050406030204" pitchFamily="18" charset="0"/>
                                      <a:ea typeface="Nunito Sans"/>
                                      <a:cs typeface="Nunito Sans"/>
                                      <a:sym typeface="Nunito Sans"/>
                                    </a:rPr>
                                    <m:t>12</m:t>
                                  </m:r>
                                </m:den>
                              </m:f>
                            </m:oMath>
                          </a14:m>
                          <a:endParaRPr lang="en-GB" sz="1600" b="0" u="none" strike="noStrike" cap="none" baseline="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Student calculated the probability of selecting a black triangle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a:t>
                          </a:r>
                          <a:r>
                            <a:rPr lang="en-US" sz="16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f>
                                <m:fPr>
                                  <m:ctrlP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4</m:t>
                                  </m:r>
                                </m:den>
                              </m:f>
                            </m:oMath>
                          </a14:m>
                          <a:endParaRPr lang="en-GB" sz="1600" u="none" strike="noStrike" cap="none" baseline="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Student calculated the probability of selecting a white triangle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r>
                            <a:rPr lang="en-US" sz="16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f>
                                <m:fPr>
                                  <m:ctrlP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5</m:t>
                                  </m:r>
                                </m:den>
                              </m:f>
                            </m:oMath>
                          </a14:m>
                          <a:endParaRPr lang="en-GB" sz="1600" u="none" strike="noStrike" cap="none" baseline="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Student simplified their initial fraction incorrectly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a:t>
                          </a:r>
                          <a:r>
                            <a:rPr lang="en-US" sz="1600" u="none" strike="noStrike" cap="none" baseline="0" dirty="0">
                              <a:solidFill>
                                <a:srgbClr val="00BC89"/>
                              </a:solidFill>
                              <a:latin typeface="Nunito Sans"/>
                              <a:ea typeface="Nunito Sans"/>
                              <a:cs typeface="Nunito Sans"/>
                              <a:sym typeface="Nunito Sans"/>
                            </a:rPr>
                            <a:t> </a:t>
                          </a:r>
                          <a14:m>
                            <m:oMath xmlns:m="http://schemas.openxmlformats.org/officeDocument/2006/math">
                              <m:f>
                                <m:fPr>
                                  <m:ctrlPr>
                                    <a:rPr lang="en-GB" sz="1600" b="0" i="1" u="none" strike="noStrike" cap="none" baseline="0" smtClean="0">
                                      <a:solidFill>
                                        <a:srgbClr val="00BC89"/>
                                      </a:solidFill>
                                      <a:latin typeface="Cambria Math" panose="02040503050406030204" pitchFamily="18" charset="0"/>
                                      <a:ea typeface="Nunito Sans"/>
                                      <a:cs typeface="Nunito Sans"/>
                                      <a:sym typeface="Nunito Sans"/>
                                    </a:rPr>
                                  </m:ctrlPr>
                                </m:fPr>
                                <m:num>
                                  <m:r>
                                    <a:rPr lang="en-GB" sz="1600" b="0" i="1" u="none" strike="noStrike" cap="none" baseline="0" smtClean="0">
                                      <a:solidFill>
                                        <a:srgbClr val="00BC89"/>
                                      </a:solidFill>
                                      <a:latin typeface="Cambria Math" panose="02040503050406030204" pitchFamily="18" charset="0"/>
                                      <a:ea typeface="Nunito Sans"/>
                                      <a:cs typeface="Nunito Sans"/>
                                      <a:sym typeface="Nunito Sans"/>
                                    </a:rPr>
                                    <m:t>2</m:t>
                                  </m:r>
                                </m:num>
                                <m:den>
                                  <m:r>
                                    <a:rPr lang="en-GB" sz="1600" b="0" i="1" u="none" strike="noStrike" cap="none" baseline="0" smtClean="0">
                                      <a:solidFill>
                                        <a:srgbClr val="00BC89"/>
                                      </a:solidFill>
                                      <a:latin typeface="Cambria Math" panose="02040503050406030204" pitchFamily="18" charset="0"/>
                                      <a:ea typeface="Nunito Sans"/>
                                      <a:cs typeface="Nunito Sans"/>
                                      <a:sym typeface="Nunito Sans"/>
                                    </a:rPr>
                                    <m:t>3</m:t>
                                  </m:r>
                                </m:den>
                              </m:f>
                            </m:oMath>
                          </a14:m>
                          <a:endParaRPr lang="en-GB" sz="1600" b="0" dirty="0">
                            <a:solidFill>
                              <a:srgbClr val="00BC89"/>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B41A145F-2270-DCB6-46A4-286486D107E4}"/>
                  </a:ext>
                </a:extLst>
              </p:cNvPr>
              <p:cNvGraphicFramePr/>
              <p:nvPr>
                <p:extLst>
                  <p:ext uri="{D42A27DB-BD31-4B8C-83A1-F6EECF244321}">
                    <p14:modId xmlns:p14="http://schemas.microsoft.com/office/powerpoint/2010/main" val="251341814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4" name="Picture 3" descr="A screenshot of a computer screen&#10;&#10;Description automatically generated">
            <a:extLst>
              <a:ext uri="{FF2B5EF4-FFF2-40B4-BE49-F238E27FC236}">
                <a16:creationId xmlns:a16="http://schemas.microsoft.com/office/drawing/2014/main" id="{2B1DEB51-5B7E-8B92-C1C2-CFD62704A54C}"/>
              </a:ext>
            </a:extLst>
          </p:cNvPr>
          <p:cNvPicPr>
            <a:picLocks noChangeAspect="1"/>
          </p:cNvPicPr>
          <p:nvPr/>
        </p:nvPicPr>
        <p:blipFill>
          <a:blip r:embed="rId5"/>
          <a:stretch>
            <a:fillRect/>
          </a:stretch>
        </p:blipFill>
        <p:spPr>
          <a:xfrm>
            <a:off x="259522" y="2348840"/>
            <a:ext cx="4312478" cy="1775726"/>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g2517bee3f31_0_19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414;g21c43135d4d_0_150">
                <a:extLst>
                  <a:ext uri="{FF2B5EF4-FFF2-40B4-BE49-F238E27FC236}">
                    <a16:creationId xmlns:a16="http://schemas.microsoft.com/office/drawing/2014/main" id="{43D33BF1-4A07-595F-A195-9A083C99F6CE}"/>
                  </a:ext>
                </a:extLst>
              </p:cNvPr>
              <p:cNvGraphicFramePr/>
              <p:nvPr/>
            </p:nvGraphicFramePr>
            <p:xfrm>
              <a:off x="169850" y="3056965"/>
              <a:ext cx="8761086" cy="1724917"/>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9</m:t>
                                  </m:r>
                                </m:den>
                              </m:f>
                            </m:oMath>
                          </a14:m>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Times New Roman"/>
                              <a:cs typeface="Times New Roman"/>
                              <a:sym typeface="Times New Roman"/>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8</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did not include the left-handed frequencies in the total number of outcomes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formed a fraction using just the left-handed cell frequencies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f>
                                <m:fPr>
                                  <m:ctrlPr>
                                    <a:rPr lang="en-GB" sz="1600" b="0" i="1" u="none" strike="noStrike" cap="none" smtClean="0">
                                      <a:solidFill>
                                        <a:schemeClr val="tx1"/>
                                      </a:solidFill>
                                      <a:latin typeface="Cambria Math" panose="02040503050406030204" pitchFamily="18" charset="0"/>
                                    </a:rPr>
                                  </m:ctrlPr>
                                </m:fPr>
                                <m:num>
                                  <m:r>
                                    <a:rPr lang="en-GB" sz="1600" b="0" i="1" u="none" strike="noStrike" cap="none" smtClean="0">
                                      <a:solidFill>
                                        <a:schemeClr val="tx1"/>
                                      </a:solidFill>
                                      <a:latin typeface="Cambria Math" panose="02040503050406030204" pitchFamily="18" charset="0"/>
                                    </a:rPr>
                                    <m:t>11</m:t>
                                  </m:r>
                                </m:num>
                                <m:den>
                                  <m:r>
                                    <a:rPr lang="en-GB" sz="1600" b="0" i="1" u="none" strike="noStrike" cap="none" smtClean="0">
                                      <a:solidFill>
                                        <a:schemeClr val="tx1"/>
                                      </a:solidFill>
                                      <a:latin typeface="Cambria Math" panose="02040503050406030204" pitchFamily="18" charset="0"/>
                                    </a:rPr>
                                    <m:t>97</m:t>
                                  </m:r>
                                </m:den>
                              </m:f>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Student considered females only</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414;g21c43135d4d_0_150">
                <a:extLst>
                  <a:ext uri="{FF2B5EF4-FFF2-40B4-BE49-F238E27FC236}">
                    <a16:creationId xmlns:a16="http://schemas.microsoft.com/office/drawing/2014/main" id="{43D33BF1-4A07-595F-A195-9A083C99F6CE}"/>
                  </a:ext>
                </a:extLst>
              </p:cNvPr>
              <p:cNvGraphicFramePr/>
              <p:nvPr>
                <p:extLst>
                  <p:ext uri="{D42A27DB-BD31-4B8C-83A1-F6EECF244321}">
                    <p14:modId xmlns:p14="http://schemas.microsoft.com/office/powerpoint/2010/main" val="2154401976"/>
                  </p:ext>
                </p:extLst>
              </p:nvPr>
            </p:nvGraphicFramePr>
            <p:xfrm>
              <a:off x="169850" y="3056965"/>
              <a:ext cx="8761086" cy="1724917"/>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910941">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667" r="-1141379" b="-90667"/>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Times New Roman"/>
                              <a:cs typeface="Times New Roman"/>
                              <a:sym typeface="Times New Roman"/>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667" r="-437313" b="-90667"/>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did not include the left-handed frequencies in the total number of outcomes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12687" r="-1141379"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formed a fraction using just the left-handed cell frequencies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112687" r="-437313"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Student considered females only</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0737D346-AD07-F351-4177-FA53F22C8337}"/>
              </a:ext>
            </a:extLst>
          </p:cNvPr>
          <p:cNvGraphicFramePr/>
          <p:nvPr/>
        </p:nvGraphicFramePr>
        <p:xfrm>
          <a:off x="108043" y="862525"/>
          <a:ext cx="8822893" cy="10363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A cohort of Year 6 pupils are asked if they are left-handed or right-handed. The results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shown in this two-way table. What is the probability that if a member of this cohort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chosen at random, they are left-handed?</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2" name="Picture 1" descr="A black and blue rectangle with black text&#10;&#10;Description automatically generated">
            <a:extLst>
              <a:ext uri="{FF2B5EF4-FFF2-40B4-BE49-F238E27FC236}">
                <a16:creationId xmlns:a16="http://schemas.microsoft.com/office/drawing/2014/main" id="{899C404A-3301-DE34-7CD4-A99C8897E425}"/>
              </a:ext>
            </a:extLst>
          </p:cNvPr>
          <p:cNvPicPr>
            <a:picLocks noChangeAspect="1"/>
          </p:cNvPicPr>
          <p:nvPr/>
        </p:nvPicPr>
        <p:blipFill>
          <a:blip r:embed="rId5"/>
          <a:stretch>
            <a:fillRect/>
          </a:stretch>
        </p:blipFill>
        <p:spPr>
          <a:xfrm>
            <a:off x="1928373" y="1876667"/>
            <a:ext cx="5287253" cy="1100514"/>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g2517bee3f31_0_22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255;g2191522ec10_0_108">
                <a:extLst>
                  <a:ext uri="{FF2B5EF4-FFF2-40B4-BE49-F238E27FC236}">
                    <a16:creationId xmlns:a16="http://schemas.microsoft.com/office/drawing/2014/main" id="{B457B848-42EC-7A3F-AEE1-A0DC2269B63F}"/>
                  </a:ext>
                </a:extLst>
              </p:cNvPr>
              <p:cNvGraphicFramePr/>
              <p:nvPr/>
            </p:nvGraphicFramePr>
            <p:xfrm>
              <a:off x="108043" y="862525"/>
              <a:ext cx="4463957" cy="2133610"/>
            </p:xfrm>
            <a:graphic>
              <a:graphicData uri="http://schemas.openxmlformats.org/drawingml/2006/table">
                <a:tbl>
                  <a:tblPr firstRow="1" bandRow="1">
                    <a:noFill/>
                  </a:tblPr>
                  <a:tblGrid>
                    <a:gridCol w="4463957">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A coffee stall sold drinks to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80</m:t>
                              </m:r>
                            </m:oMath>
                          </a14:m>
                          <a:r>
                            <a:rPr lang="en-US" sz="1600" b="0" dirty="0">
                              <a:solidFill>
                                <a:schemeClr val="dk1"/>
                              </a:solidFill>
                              <a:latin typeface="Nunito"/>
                              <a:ea typeface="Nunito"/>
                              <a:cs typeface="Nunito"/>
                              <a:sym typeface="Nunito"/>
                            </a:rPr>
                            <a:t> customers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and began recording the purchases in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two-way table. Assuming these results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representative, what is the probability that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 future customer will purchase an</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Americano? </a:t>
                          </a:r>
                          <a:endParaRPr lang="en-US" sz="1600" b="0" baseline="3000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2" name="Google Shape;255;g2191522ec10_0_108">
                <a:extLst>
                  <a:ext uri="{FF2B5EF4-FFF2-40B4-BE49-F238E27FC236}">
                    <a16:creationId xmlns:a16="http://schemas.microsoft.com/office/drawing/2014/main" id="{B457B848-42EC-7A3F-AEE1-A0DC2269B63F}"/>
                  </a:ext>
                </a:extLst>
              </p:cNvPr>
              <p:cNvGraphicFramePr/>
              <p:nvPr>
                <p:extLst>
                  <p:ext uri="{D42A27DB-BD31-4B8C-83A1-F6EECF244321}">
                    <p14:modId xmlns:p14="http://schemas.microsoft.com/office/powerpoint/2010/main" val="656579994"/>
                  </p:ext>
                </p:extLst>
              </p:nvPr>
            </p:nvGraphicFramePr>
            <p:xfrm>
              <a:off x="108043" y="862525"/>
              <a:ext cx="4463957" cy="2133610"/>
            </p:xfrm>
            <a:graphic>
              <a:graphicData uri="http://schemas.openxmlformats.org/drawingml/2006/table">
                <a:tbl>
                  <a:tblPr firstRow="1" bandRow="1">
                    <a:noFill/>
                  </a:tblPr>
                  <a:tblGrid>
                    <a:gridCol w="4463957">
                      <a:extLst>
                        <a:ext uri="{9D8B030D-6E8A-4147-A177-3AD203B41FA5}">
                          <a16:colId xmlns:a16="http://schemas.microsoft.com/office/drawing/2014/main" val="20000"/>
                        </a:ext>
                      </a:extLst>
                    </a:gridCol>
                  </a:tblGrid>
                  <a:tr h="213361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4"/>
                          <a:stretch>
                            <a:fillRect t="-570" b="-3704"/>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70D52716-E50F-5B26-55C0-09547A27FC00}"/>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r>
                                <a:rPr lang="en-GB" sz="1600" b="0" i="1" u="none" strike="noStrike" cap="none" baseline="0" dirty="0" smtClean="0">
                                  <a:solidFill>
                                    <a:schemeClr val="tx1"/>
                                  </a:solidFill>
                                  <a:latin typeface="Cambria Math" panose="02040503050406030204" pitchFamily="18" charset="0"/>
                                  <a:ea typeface="Nunito Sans"/>
                                  <a:cs typeface="Nunito Sans"/>
                                  <a:sym typeface="Nunito Sans"/>
                                </a:rPr>
                                <m:t>0.2</m:t>
                              </m:r>
                            </m:oMath>
                          </a14:m>
                          <a:endParaRPr lang="en-GB" sz="1600" b="0" u="none" strike="noStrike" cap="none" baseline="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Student used </a:t>
                          </a:r>
                          <a14:m>
                            <m:oMath xmlns:m="http://schemas.openxmlformats.org/officeDocument/2006/math">
                              <m:f>
                                <m:fPr>
                                  <m:ctrlPr>
                                    <a:rPr lang="en-GB" sz="1400" b="0" i="1" u="none" strike="noStrike" cap="none" smtClean="0">
                                      <a:solidFill>
                                        <a:schemeClr val="tx1"/>
                                      </a:solidFill>
                                      <a:latin typeface="Cambria Math" panose="02040503050406030204" pitchFamily="18" charset="0"/>
                                      <a:ea typeface="Nunito Sans"/>
                                      <a:cs typeface="Nunito Sans"/>
                                      <a:sym typeface="Nunito Sans"/>
                                    </a:rPr>
                                  </m:ctrlPr>
                                </m:fPr>
                                <m:num>
                                  <m:r>
                                    <a:rPr lang="en-GB" sz="1400" b="0" i="1" u="none" strike="noStrike" cap="none" smtClean="0">
                                      <a:solidFill>
                                        <a:schemeClr val="tx1"/>
                                      </a:solidFill>
                                      <a:latin typeface="Cambria Math" panose="02040503050406030204" pitchFamily="18" charset="0"/>
                                      <a:ea typeface="Nunito Sans"/>
                                      <a:cs typeface="Nunito Sans"/>
                                      <a:sym typeface="Nunito Sans"/>
                                    </a:rPr>
                                    <m:t>7+9</m:t>
                                  </m:r>
                                </m:num>
                                <m:den>
                                  <m:r>
                                    <a:rPr lang="en-GB" sz="1400" b="0" i="1" u="none" strike="noStrike" cap="none" smtClean="0">
                                      <a:solidFill>
                                        <a:schemeClr val="tx1"/>
                                      </a:solidFill>
                                      <a:latin typeface="Cambria Math" panose="02040503050406030204" pitchFamily="18" charset="0"/>
                                      <a:ea typeface="Nunito Sans"/>
                                      <a:cs typeface="Nunito Sans"/>
                                      <a:sym typeface="Nunito Sans"/>
                                    </a:rPr>
                                    <m:t>80</m:t>
                                  </m:r>
                                </m:den>
                              </m:f>
                            </m:oMath>
                          </a14:m>
                          <a:r>
                            <a:rPr lang="en-US" sz="1400" u="none" strike="noStrike" cap="none" dirty="0">
                              <a:solidFill>
                                <a:schemeClr val="tx1"/>
                              </a:solidFill>
                              <a:latin typeface="Nunito Sans"/>
                              <a:ea typeface="Nunito Sans"/>
                              <a:cs typeface="Nunito Sans"/>
                              <a:sym typeface="Nunito Sans"/>
                            </a:rPr>
                            <a:t> without calculating missing entries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a:t>
                          </a:r>
                          <a:r>
                            <a:rPr lang="en-US" sz="16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0.3125</m:t>
                              </m:r>
                            </m:oMath>
                          </a14:m>
                          <a:endParaRPr lang="en-GB" sz="1600" u="none" strike="noStrike" cap="none" baseline="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Student used the given total for Mocha</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a:t>
                          </a:r>
                          <a:r>
                            <a:rPr lang="en-US" sz="1600" u="none" strike="noStrike" cap="none" baseline="0" dirty="0">
                              <a:solidFill>
                                <a:srgbClr val="00BC89"/>
                              </a:solidFill>
                              <a:latin typeface="Nunito" pitchFamily="2" charset="0"/>
                              <a:ea typeface="Times New Roman"/>
                              <a:cs typeface="Times New Roman"/>
                              <a:sym typeface="Times New Roman"/>
                            </a:rPr>
                            <a:t> </a:t>
                          </a:r>
                          <a14:m>
                            <m:oMath xmlns:m="http://schemas.openxmlformats.org/officeDocument/2006/math">
                              <m:r>
                                <a:rPr lang="en-GB" sz="1600" b="0" i="1" u="none" strike="noStrike" cap="none" baseline="0" smtClean="0">
                                  <a:solidFill>
                                    <a:srgbClr val="00BC89"/>
                                  </a:solidFill>
                                  <a:latin typeface="Cambria Math" panose="02040503050406030204" pitchFamily="18" charset="0"/>
                                  <a:ea typeface="Times New Roman"/>
                                  <a:cs typeface="Times New Roman"/>
                                  <a:sym typeface="Times New Roman"/>
                                </a:rPr>
                                <m:t>0.35</m:t>
                              </m:r>
                            </m:oMath>
                          </a14:m>
                          <a:endParaRPr lang="en-GB" sz="1600" u="none" strike="noStrike" cap="none" baseline="0"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Times New Roman"/>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Nunito Sans"/>
                                  <a:cs typeface="Nunito Sans"/>
                                  <a:sym typeface="Nunito Sans"/>
                                </a:rPr>
                                <m:t>0.375</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mistakenly got the row total for Americano as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30</m:t>
                              </m:r>
                            </m:oMath>
                          </a14:m>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70D52716-E50F-5B26-55C0-09547A27FC00}"/>
                  </a:ext>
                </a:extLst>
              </p:cNvPr>
              <p:cNvGraphicFramePr/>
              <p:nvPr>
                <p:extLst>
                  <p:ext uri="{D42A27DB-BD31-4B8C-83A1-F6EECF244321}">
                    <p14:modId xmlns:p14="http://schemas.microsoft.com/office/powerpoint/2010/main" val="66115090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291" t="-332" r="-100000" b="-100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5"/>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291" t="-100332" r="-100000" b="-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4" name="Picture 3" descr="A black and blue grid with black text&#10;&#10;Description automatically generated">
            <a:extLst>
              <a:ext uri="{FF2B5EF4-FFF2-40B4-BE49-F238E27FC236}">
                <a16:creationId xmlns:a16="http://schemas.microsoft.com/office/drawing/2014/main" id="{879DB709-7AA9-EE8E-E3EE-006B34128EB1}"/>
              </a:ext>
            </a:extLst>
          </p:cNvPr>
          <p:cNvPicPr>
            <a:picLocks noChangeAspect="1"/>
          </p:cNvPicPr>
          <p:nvPr/>
        </p:nvPicPr>
        <p:blipFill>
          <a:blip r:embed="rId6"/>
          <a:stretch>
            <a:fillRect/>
          </a:stretch>
        </p:blipFill>
        <p:spPr>
          <a:xfrm>
            <a:off x="169850" y="3084489"/>
            <a:ext cx="4434805" cy="1221178"/>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g2517bee3f31_0_22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EBF56BE7-9B3A-5342-1646-91A5CB9D60CF}"/>
                  </a:ext>
                </a:extLst>
              </p:cNvPr>
              <p:cNvGraphicFramePr/>
              <p:nvPr/>
            </p:nvGraphicFramePr>
            <p:xfrm>
              <a:off x="169850" y="2990919"/>
              <a:ext cx="8761086" cy="1724917"/>
            </p:xfrm>
            <a:graphic>
              <a:graphicData uri="http://schemas.openxmlformats.org/drawingml/2006/table">
                <a:tbl>
                  <a:tblPr>
                    <a:noFill/>
                  </a:tblPr>
                  <a:tblGrid>
                    <a:gridCol w="914879">
                      <a:extLst>
                        <a:ext uri="{9D8B030D-6E8A-4147-A177-3AD203B41FA5}">
                          <a16:colId xmlns:a16="http://schemas.microsoft.com/office/drawing/2014/main" val="20000"/>
                        </a:ext>
                      </a:extLst>
                    </a:gridCol>
                    <a:gridCol w="3469516">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77</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Times New Roman"/>
                            </a:rPr>
                            <a:t>Student used the maths frequencies from Years 8 and 9, but the full set of students as the total</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rgbClr val="00BC89"/>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5</m:t>
                                  </m:r>
                                </m:num>
                                <m:den>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12</m:t>
                                  </m:r>
                                </m:den>
                              </m:f>
                            </m:oMath>
                          </a14:m>
                          <a:endParaRPr lang="en-US" sz="16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rgbClr val="00BC89"/>
                              </a:solidFill>
                              <a:latin typeface="Nunito Sans" pitchFamily="2" charset="0"/>
                            </a:rPr>
                            <a:t>Correct answer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5:12</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confused methods of fractions and ratios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f>
                                <m:fPr>
                                  <m:ctrlPr>
                                    <a:rPr lang="en-GB" sz="1600" b="0" i="1" u="none" strike="noStrike" cap="none" smtClean="0">
                                      <a:solidFill>
                                        <a:schemeClr val="tx1"/>
                                      </a:solidFill>
                                      <a:latin typeface="Cambria Math" panose="02040503050406030204" pitchFamily="18" charset="0"/>
                                    </a:rPr>
                                  </m:ctrlPr>
                                </m:fPr>
                                <m:num>
                                  <m:r>
                                    <a:rPr lang="en-GB" sz="1600" b="0" i="1" u="none" strike="noStrike" cap="none" smtClean="0">
                                      <a:solidFill>
                                        <a:schemeClr val="tx1"/>
                                      </a:solidFill>
                                      <a:latin typeface="Cambria Math" panose="02040503050406030204" pitchFamily="18" charset="0"/>
                                    </a:rPr>
                                    <m:t>113</m:t>
                                  </m:r>
                                </m:num>
                                <m:den>
                                  <m:r>
                                    <a:rPr lang="en-GB" sz="1600" b="0" i="1" u="none" strike="noStrike" cap="none" smtClean="0">
                                      <a:solidFill>
                                        <a:schemeClr val="tx1"/>
                                      </a:solidFill>
                                      <a:latin typeface="Cambria Math" panose="02040503050406030204" pitchFamily="18" charset="0"/>
                                    </a:rPr>
                                    <m:t>385</m:t>
                                  </m:r>
                                </m:den>
                              </m:f>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Student found the probability that the student favours maths</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EBF56BE7-9B3A-5342-1646-91A5CB9D60CF}"/>
                  </a:ext>
                </a:extLst>
              </p:cNvPr>
              <p:cNvGraphicFramePr/>
              <p:nvPr>
                <p:extLst>
                  <p:ext uri="{D42A27DB-BD31-4B8C-83A1-F6EECF244321}">
                    <p14:modId xmlns:p14="http://schemas.microsoft.com/office/powerpoint/2010/main" val="3196557543"/>
                  </p:ext>
                </p:extLst>
              </p:nvPr>
            </p:nvGraphicFramePr>
            <p:xfrm>
              <a:off x="169850" y="2990919"/>
              <a:ext cx="8761086" cy="1724917"/>
            </p:xfrm>
            <a:graphic>
              <a:graphicData uri="http://schemas.openxmlformats.org/drawingml/2006/table">
                <a:tbl>
                  <a:tblPr>
                    <a:noFill/>
                  </a:tblPr>
                  <a:tblGrid>
                    <a:gridCol w="914879">
                      <a:extLst>
                        <a:ext uri="{9D8B030D-6E8A-4147-A177-3AD203B41FA5}">
                          <a16:colId xmlns:a16="http://schemas.microsoft.com/office/drawing/2014/main" val="20000"/>
                        </a:ext>
                      </a:extLst>
                    </a:gridCol>
                    <a:gridCol w="3469516">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910941">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667" r="-860000" b="-90667"/>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Times New Roman"/>
                            </a:rPr>
                            <a:t>Student used the maths frequencies from Years 8 and 9, but the full set of students as the total</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667" r="-437313" b="-90667"/>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rgbClr val="00BC89"/>
                              </a:solidFill>
                              <a:latin typeface="Nunito Sans" pitchFamily="2" charset="0"/>
                            </a:rPr>
                            <a:t>Correct answer</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12687" r="-860000"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confused methods of fractions and ratios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112687" r="-437313"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Student found the probability that the student favours maths</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71684C3B-9150-EC5F-A922-4C5BC03FCE21}"/>
              </a:ext>
            </a:extLst>
          </p:cNvPr>
          <p:cNvGraphicFramePr/>
          <p:nvPr/>
        </p:nvGraphicFramePr>
        <p:xfrm>
          <a:off x="108043" y="862525"/>
          <a:ext cx="8822893" cy="10363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11) </a:t>
                      </a:r>
                      <a:r>
                        <a:rPr lang="en-US" sz="1600" b="0" dirty="0">
                          <a:solidFill>
                            <a:schemeClr val="dk1"/>
                          </a:solidFill>
                          <a:latin typeface="Nunito"/>
                          <a:ea typeface="Nunito"/>
                          <a:cs typeface="Nunito"/>
                          <a:sym typeface="Nunito"/>
                        </a:rPr>
                        <a:t>Students were asked to name their favourite subject. The results are shown in this two</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-way table. Find the probability that a student chosen at random has Maths as their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favourite subject given that they are in Year 8 or 9.</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4" name="Picture 3" descr="A blue and black table with text&#10;&#10;Description automatically generated">
            <a:extLst>
              <a:ext uri="{FF2B5EF4-FFF2-40B4-BE49-F238E27FC236}">
                <a16:creationId xmlns:a16="http://schemas.microsoft.com/office/drawing/2014/main" id="{3071BE05-8869-F778-704F-CDEB754D4269}"/>
              </a:ext>
            </a:extLst>
          </p:cNvPr>
          <p:cNvPicPr>
            <a:picLocks noChangeAspect="1"/>
          </p:cNvPicPr>
          <p:nvPr/>
        </p:nvPicPr>
        <p:blipFill>
          <a:blip r:embed="rId5"/>
          <a:stretch>
            <a:fillRect/>
          </a:stretch>
        </p:blipFill>
        <p:spPr>
          <a:xfrm>
            <a:off x="2037314" y="1898855"/>
            <a:ext cx="4964349" cy="109719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8"/>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How to use the questions in this resource</a:t>
            </a:r>
          </a:p>
        </p:txBody>
      </p:sp>
      <p:sp>
        <p:nvSpPr>
          <p:cNvPr id="93" name="Google Shape;93;p18"/>
          <p:cNvSpPr txBox="1"/>
          <p:nvPr/>
        </p:nvSpPr>
        <p:spPr>
          <a:xfrm>
            <a:off x="80049" y="920867"/>
            <a:ext cx="8468691" cy="2931286"/>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GB" sz="1200" dirty="0">
                <a:solidFill>
                  <a:srgbClr val="1C1C1C"/>
                </a:solidFill>
                <a:latin typeface="Nunito Sans" pitchFamily="2" charset="77"/>
              </a:rPr>
              <a:t>There are 20 multiple choice questions, each designed to assess each of the key skills required to master the given topic. </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Each question has </a:t>
            </a:r>
            <a:r>
              <a:rPr lang="en-GB" sz="1200" b="1" dirty="0">
                <a:solidFill>
                  <a:srgbClr val="1C1C1C"/>
                </a:solidFill>
                <a:latin typeface="Nunito Sans" pitchFamily="2" charset="77"/>
              </a:rPr>
              <a:t>one correct answer </a:t>
            </a:r>
            <a:r>
              <a:rPr lang="en-GB" sz="1200" dirty="0">
                <a:solidFill>
                  <a:srgbClr val="1C1C1C"/>
                </a:solidFill>
                <a:latin typeface="Nunito Sans" pitchFamily="2" charset="77"/>
              </a:rPr>
              <a:t>and </a:t>
            </a:r>
            <a:r>
              <a:rPr lang="en-GB" sz="1200" b="1" dirty="0">
                <a:solidFill>
                  <a:srgbClr val="1C1C1C"/>
                </a:solidFill>
                <a:latin typeface="Nunito Sans" pitchFamily="2" charset="77"/>
              </a:rPr>
              <a:t>three carefully chosen incorrect answers </a:t>
            </a:r>
            <a:r>
              <a:rPr lang="en-GB" sz="1200" dirty="0">
                <a:solidFill>
                  <a:srgbClr val="1C1C1C"/>
                </a:solidFill>
                <a:latin typeface="Nunito Sans" pitchFamily="2" charset="77"/>
              </a:rPr>
              <a:t>that are designed to identify and highlight fundamental misconceptions. </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When answering these questions, students should be </a:t>
            </a:r>
            <a:r>
              <a:rPr lang="en-GB" sz="1200" b="1" dirty="0">
                <a:solidFill>
                  <a:srgbClr val="1C1C1C"/>
                </a:solidFill>
                <a:latin typeface="Nunito Sans" pitchFamily="2" charset="77"/>
              </a:rPr>
              <a:t>encouraged to explain why they have chosen a particular answer</a:t>
            </a:r>
            <a:r>
              <a:rPr lang="en-GB" sz="1200" dirty="0">
                <a:solidFill>
                  <a:srgbClr val="1C1C1C"/>
                </a:solidFill>
                <a:latin typeface="Nunito Sans" pitchFamily="2" charset="77"/>
              </a:rPr>
              <a:t>, and why the other three answers are incorrect. This can be done verbally in small groups, or written down on the worksheet or in their books.</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This resource has been designed to be as </a:t>
            </a:r>
            <a:r>
              <a:rPr lang="en-GB" sz="1200" b="1" dirty="0">
                <a:solidFill>
                  <a:srgbClr val="1C1C1C"/>
                </a:solidFill>
                <a:latin typeface="Nunito Sans" pitchFamily="2" charset="77"/>
              </a:rPr>
              <a:t>flexible</a:t>
            </a:r>
            <a:r>
              <a:rPr lang="en-GB" sz="1200" dirty="0">
                <a:solidFill>
                  <a:srgbClr val="1C1C1C"/>
                </a:solidFill>
                <a:latin typeface="Nunito Sans" pitchFamily="2" charset="77"/>
              </a:rPr>
              <a:t> as possible with questions that can be easily chopped up and reordered, and come with a separate answer sheet that details all of the misconceptions highlighted in the answers.</a:t>
            </a: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p:txBody>
      </p:sp>
    </p:spTree>
    <p:extLst>
      <p:ext uri="{BB962C8B-B14F-4D97-AF65-F5344CB8AC3E}">
        <p14:creationId xmlns:p14="http://schemas.microsoft.com/office/powerpoint/2010/main" val="4850499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g2517bee3f31_0_25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255;g2191522ec10_0_108">
            <a:extLst>
              <a:ext uri="{FF2B5EF4-FFF2-40B4-BE49-F238E27FC236}">
                <a16:creationId xmlns:a16="http://schemas.microsoft.com/office/drawing/2014/main" id="{236E5A21-6DBB-50B2-84BB-621BB0A7D119}"/>
              </a:ext>
            </a:extLst>
          </p:cNvPr>
          <p:cNvGraphicFramePr/>
          <p:nvPr/>
        </p:nvGraphicFramePr>
        <p:xfrm>
          <a:off x="108043" y="862525"/>
          <a:ext cx="4463957" cy="2133610"/>
        </p:xfrm>
        <a:graphic>
          <a:graphicData uri="http://schemas.openxmlformats.org/drawingml/2006/table">
            <a:tbl>
              <a:tblPr firstRow="1" bandRow="1">
                <a:noFill/>
              </a:tblPr>
              <a:tblGrid>
                <a:gridCol w="4463957">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Some people were asked whether they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prefer to use a desktop or laptop</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computer. The results are shown in this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two-way table. If a survey member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chosen at random, what is the probability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they prefer to use a desktop?</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8A0F9AA2-0E3D-3E82-EC37-AF1BF59399A2}"/>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r>
                                <a:rPr lang="en-GB" sz="1600" b="0" i="1" u="none" strike="noStrike" cap="none" baseline="0" dirty="0" smtClean="0">
                                  <a:solidFill>
                                    <a:schemeClr val="tx1"/>
                                  </a:solidFill>
                                  <a:latin typeface="Cambria Math" panose="02040503050406030204" pitchFamily="18" charset="0"/>
                                  <a:ea typeface="Nunito Sans"/>
                                  <a:cs typeface="Nunito Sans"/>
                                  <a:sym typeface="Nunito Sans"/>
                                </a:rPr>
                                <m:t>0.5</m:t>
                              </m:r>
                            </m:oMath>
                          </a14:m>
                          <a:endParaRPr lang="en-GB" sz="1600" b="0" u="none" strike="noStrike" cap="none" baseline="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Student confused use of rows and columns</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a:t>
                          </a:r>
                          <a:r>
                            <a:rPr lang="en-US" sz="1600" u="none" strike="noStrike" cap="none" baseline="0" dirty="0">
                              <a:solidFill>
                                <a:schemeClr val="tx1"/>
                              </a:solidFill>
                              <a:latin typeface="Nunito" pitchFamily="2" charset="0"/>
                              <a:ea typeface="Times New Roman"/>
                              <a:cs typeface="Times New Roman"/>
                              <a:sym typeface="Times New Roman"/>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Times New Roman"/>
                                  <a:cs typeface="Times New Roman"/>
                                  <a:sym typeface="Times New Roman"/>
                                </a:rPr>
                                <m:t>0.45</m:t>
                              </m:r>
                            </m:oMath>
                          </a14:m>
                          <a:endParaRPr lang="en-GB" sz="1600" u="none" strike="noStrike" cap="none" baseline="0"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Student determined the probabilities for male / female separately then added together</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Times New Roman"/>
                              <a:cs typeface="Times New Roman"/>
                              <a:sym typeface="Times New Roman"/>
                            </a:rPr>
                            <a:t>C)</a:t>
                          </a:r>
                          <a:r>
                            <a:rPr lang="en-US" sz="1600" u="none" strike="noStrike" cap="none" baseline="0" dirty="0">
                              <a:solidFill>
                                <a:srgbClr val="00BC89"/>
                              </a:solidFill>
                              <a:latin typeface="Nunito" pitchFamily="2" charset="0"/>
                              <a:ea typeface="Times New Roman"/>
                              <a:cs typeface="Times New Roman"/>
                              <a:sym typeface="Times New Roman"/>
                            </a:rPr>
                            <a:t> </a:t>
                          </a:r>
                          <a14:m>
                            <m:oMath xmlns:m="http://schemas.openxmlformats.org/officeDocument/2006/math">
                              <m:r>
                                <a:rPr lang="en-GB" sz="1600" b="0" i="1" u="none" strike="noStrike" cap="none" baseline="0" smtClean="0">
                                  <a:solidFill>
                                    <a:srgbClr val="00BC89"/>
                                  </a:solidFill>
                                  <a:latin typeface="Cambria Math" panose="02040503050406030204" pitchFamily="18" charset="0"/>
                                  <a:ea typeface="Times New Roman"/>
                                  <a:cs typeface="Times New Roman"/>
                                  <a:sym typeface="Times New Roman"/>
                                </a:rPr>
                                <m:t>0.225</m:t>
                              </m:r>
                            </m:oMath>
                          </a14:m>
                          <a:endParaRPr lang="en-GB" sz="1600" u="none" strike="noStrike" cap="none" baseline="0" dirty="0">
                            <a:solidFill>
                              <a:srgbClr val="00BC89"/>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pitchFamily="2" charset="0"/>
                              <a:ea typeface="Times New Roman"/>
                              <a:cs typeface="Times New Roman"/>
                              <a:sym typeface="Times New Roman"/>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a:t>
                          </a:r>
                          <a:r>
                            <a:rPr lang="en-US" sz="1600" u="none" strike="noStrike" cap="none" baseline="0" dirty="0">
                              <a:solidFill>
                                <a:schemeClr val="tx1"/>
                              </a:solidFill>
                              <a:latin typeface="Nunito Sans"/>
                              <a:ea typeface="Nunito Sans"/>
                              <a:cs typeface="Nunito Sans"/>
                              <a:sym typeface="Nunito Sans"/>
                            </a:rPr>
                            <a:t> </a:t>
                          </a:r>
                          <a14:m>
                            <m:oMath xmlns:m="http://schemas.openxmlformats.org/officeDocument/2006/math">
                              <m:r>
                                <a:rPr lang="en-GB" sz="1600" b="0" i="1" u="none" strike="noStrike" cap="none" baseline="0" smtClean="0">
                                  <a:solidFill>
                                    <a:schemeClr val="tx1"/>
                                  </a:solidFill>
                                  <a:latin typeface="Cambria Math" panose="02040503050406030204" pitchFamily="18" charset="0"/>
                                  <a:ea typeface="Nunito Sans"/>
                                  <a:cs typeface="Nunito Sans"/>
                                  <a:sym typeface="Nunito Sans"/>
                                </a:rPr>
                                <m:t>9:40</m:t>
                              </m:r>
                            </m:oMath>
                          </a14:m>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confused ratio and probability</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8A0F9AA2-0E3D-3E82-EC37-AF1BF59399A2}"/>
                  </a:ext>
                </a:extLst>
              </p:cNvPr>
              <p:cNvGraphicFramePr/>
              <p:nvPr>
                <p:extLst>
                  <p:ext uri="{D42A27DB-BD31-4B8C-83A1-F6EECF244321}">
                    <p14:modId xmlns:p14="http://schemas.microsoft.com/office/powerpoint/2010/main" val="43807304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4" name="Picture 3" descr="A blue and black desktop screen&#10;&#10;Description automatically generated">
            <a:extLst>
              <a:ext uri="{FF2B5EF4-FFF2-40B4-BE49-F238E27FC236}">
                <a16:creationId xmlns:a16="http://schemas.microsoft.com/office/drawing/2014/main" id="{88D5FB19-3799-85CC-5928-7825F07B8B90}"/>
              </a:ext>
            </a:extLst>
          </p:cNvPr>
          <p:cNvPicPr>
            <a:picLocks noChangeAspect="1"/>
          </p:cNvPicPr>
          <p:nvPr/>
        </p:nvPicPr>
        <p:blipFill>
          <a:blip r:embed="rId5"/>
          <a:stretch>
            <a:fillRect/>
          </a:stretch>
        </p:blipFill>
        <p:spPr>
          <a:xfrm>
            <a:off x="166760" y="3178417"/>
            <a:ext cx="4405240" cy="916928"/>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g2517bee3f31_0_25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1BF163BD-BA26-8D2A-B7F1-B3685044D03F}"/>
                  </a:ext>
                </a:extLst>
              </p:cNvPr>
              <p:cNvGraphicFramePr/>
              <p:nvPr/>
            </p:nvGraphicFramePr>
            <p:xfrm>
              <a:off x="169850" y="3056965"/>
              <a:ext cx="8761086" cy="1627952"/>
            </p:xfrm>
            <a:graphic>
              <a:graphicData uri="http://schemas.openxmlformats.org/drawingml/2006/table">
                <a:tbl>
                  <a:tblPr>
                    <a:noFill/>
                  </a:tblPr>
                  <a:tblGrid>
                    <a:gridCol w="914879">
                      <a:extLst>
                        <a:ext uri="{9D8B030D-6E8A-4147-A177-3AD203B41FA5}">
                          <a16:colId xmlns:a16="http://schemas.microsoft.com/office/drawing/2014/main" val="20000"/>
                        </a:ext>
                      </a:extLst>
                    </a:gridCol>
                    <a:gridCol w="3469516">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48</m:t>
                              </m:r>
                            </m:oMath>
                          </a14:m>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Times New Roman"/>
                              <a:cs typeface="Times New Roman"/>
                              <a:sym typeface="Times New Roman"/>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54</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subtracted </a:t>
                          </a:r>
                          <a14:m>
                            <m:oMath xmlns:m="http://schemas.openxmlformats.org/officeDocument/2006/math">
                              <m:r>
                                <a:rPr lang="en-GB" b="0" i="1" smtClean="0">
                                  <a:solidFill>
                                    <a:schemeClr val="tx1"/>
                                  </a:solidFill>
                                  <a:latin typeface="Cambria Math" panose="02040503050406030204" pitchFamily="18" charset="0"/>
                                </a:rPr>
                                <m:t>51</m:t>
                              </m:r>
                            </m:oMath>
                          </a14:m>
                          <a:r>
                            <a:rPr lang="en-GB" dirty="0">
                              <a:solidFill>
                                <a:schemeClr val="tx1"/>
                              </a:solidFill>
                              <a:latin typeface="Nunito Sans" pitchFamily="2" charset="0"/>
                            </a:rPr>
                            <a:t> from </a:t>
                          </a:r>
                          <a14:m>
                            <m:oMath xmlns:m="http://schemas.openxmlformats.org/officeDocument/2006/math">
                              <m:r>
                                <a:rPr lang="en-GB" b="0" i="1" smtClean="0">
                                  <a:solidFill>
                                    <a:schemeClr val="tx1"/>
                                  </a:solidFill>
                                  <a:latin typeface="Cambria Math" panose="02040503050406030204" pitchFamily="18" charset="0"/>
                                </a:rPr>
                                <m:t>105</m:t>
                              </m:r>
                            </m:oMath>
                          </a14:m>
                          <a:r>
                            <a:rPr lang="en-GB" dirty="0">
                              <a:solidFill>
                                <a:schemeClr val="tx1"/>
                              </a:solidFill>
                              <a:latin typeface="Nunito Sans" pitchFamily="2" charset="0"/>
                            </a:rPr>
                            <a:t> (this is the same as </a:t>
                          </a:r>
                          <a14:m>
                            <m:oMath xmlns:m="http://schemas.openxmlformats.org/officeDocument/2006/math">
                              <m:r>
                                <a:rPr lang="en-GB" b="0" i="1" smtClean="0">
                                  <a:solidFill>
                                    <a:schemeClr val="tx1"/>
                                  </a:solidFill>
                                  <a:latin typeface="Cambria Math" panose="02040503050406030204" pitchFamily="18" charset="0"/>
                                </a:rPr>
                                <m:t>2</m:t>
                              </m:r>
                              <m:r>
                                <a:rPr lang="en-GB" b="0" i="1" smtClean="0">
                                  <a:solidFill>
                                    <a:schemeClr val="tx1"/>
                                  </a:solidFill>
                                  <a:latin typeface="Cambria Math" panose="02040503050406030204" pitchFamily="18" charset="0"/>
                                </a:rPr>
                                <m:t>𝑦</m:t>
                              </m:r>
                            </m:oMath>
                          </a14:m>
                          <a:r>
                            <a:rPr lang="en-GB" dirty="0">
                              <a:solidFill>
                                <a:schemeClr val="tx1"/>
                              </a:solidFill>
                              <a:latin typeface="Nunito Sans" pitchFamily="2" charset="0"/>
                            </a:rPr>
                            <a:t>)</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34</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misused the information, finding two thirds of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51</m:t>
                              </m:r>
                            </m:oMath>
                          </a14:m>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r>
                                <a:rPr lang="en-GB" sz="1600" b="0" i="1" u="none" strike="noStrike" cap="none" smtClean="0">
                                  <a:solidFill>
                                    <a:schemeClr val="tx1"/>
                                  </a:solidFill>
                                  <a:latin typeface="Cambria Math" panose="02040503050406030204" pitchFamily="18" charset="0"/>
                                </a:rPr>
                                <m:t>24</m:t>
                              </m:r>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Student found the value of </a:t>
                          </a:r>
                          <a14:m>
                            <m:oMath xmlns:m="http://schemas.openxmlformats.org/officeDocument/2006/math">
                              <m:r>
                                <a:rPr lang="en-GB" sz="1400" b="0" i="1" u="none" strike="noStrike" cap="none" smtClean="0">
                                  <a:solidFill>
                                    <a:schemeClr val="tx1"/>
                                  </a:solidFill>
                                  <a:latin typeface="Cambria Math" panose="02040503050406030204" pitchFamily="18" charset="0"/>
                                </a:rPr>
                                <m:t>𝑥</m:t>
                              </m:r>
                            </m:oMath>
                          </a14:m>
                          <a:r>
                            <a:rPr lang="en-US" sz="1400" u="none" strike="noStrike" cap="none" dirty="0">
                              <a:solidFill>
                                <a:schemeClr val="tx1"/>
                              </a:solidFill>
                              <a:latin typeface="Nunito Sans" pitchFamily="2" charset="0"/>
                            </a:rPr>
                            <a:t>, but forgot to multiply by </a:t>
                          </a:r>
                          <a14:m>
                            <m:oMath xmlns:m="http://schemas.openxmlformats.org/officeDocument/2006/math">
                              <m:r>
                                <a:rPr lang="en-GB" sz="1400" b="0" i="1" u="none" strike="noStrike" cap="none" smtClean="0">
                                  <a:solidFill>
                                    <a:schemeClr val="tx1"/>
                                  </a:solidFill>
                                  <a:latin typeface="Cambria Math" panose="02040503050406030204" pitchFamily="18" charset="0"/>
                                </a:rPr>
                                <m:t>2</m:t>
                              </m:r>
                            </m:oMath>
                          </a14:m>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1BF163BD-BA26-8D2A-B7F1-B3685044D03F}"/>
                  </a:ext>
                </a:extLst>
              </p:cNvPr>
              <p:cNvGraphicFramePr/>
              <p:nvPr>
                <p:extLst>
                  <p:ext uri="{D42A27DB-BD31-4B8C-83A1-F6EECF244321}">
                    <p14:modId xmlns:p14="http://schemas.microsoft.com/office/powerpoint/2010/main" val="3420463112"/>
                  </p:ext>
                </p:extLst>
              </p:nvPr>
            </p:nvGraphicFramePr>
            <p:xfrm>
              <a:off x="169850" y="3056965"/>
              <a:ext cx="8761086" cy="1627952"/>
            </p:xfrm>
            <a:graphic>
              <a:graphicData uri="http://schemas.openxmlformats.org/drawingml/2006/table">
                <a:tbl>
                  <a:tblPr>
                    <a:noFill/>
                  </a:tblPr>
                  <a:tblGrid>
                    <a:gridCol w="914879">
                      <a:extLst>
                        <a:ext uri="{9D8B030D-6E8A-4147-A177-3AD203B41FA5}">
                          <a16:colId xmlns:a16="http://schemas.microsoft.com/office/drawing/2014/main" val="20000"/>
                        </a:ext>
                      </a:extLst>
                    </a:gridCol>
                    <a:gridCol w="3469516">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860000"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Times New Roman"/>
                              <a:cs typeface="Times New Roman"/>
                              <a:sym typeface="Times New Roman"/>
                            </a:rPr>
                            <a:t>Correct answer</a:t>
                          </a:r>
                          <a:endParaRPr lang="en-US" sz="1400" u="none" strike="noStrike" cap="none" dirty="0">
                            <a:solidFill>
                              <a:srgbClr val="00BC89"/>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746" r="-437313" b="-101493"/>
                          </a:stretch>
                        </a:blipFill>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blipFill>
                          <a:blip r:embed="rId4"/>
                          <a:stretch>
                            <a:fillRect l="-145983" t="-746" r="-171" b="-101493"/>
                          </a:stretch>
                        </a:blipFill>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860000" b="-1493"/>
                          </a:stretch>
                        </a:blipFill>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6316" t="-100746" r="-126316" b="-1493"/>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100746" r="-437313" b="-1493"/>
                          </a:stretch>
                        </a:blipFill>
                      </a:tcPr>
                    </a:tc>
                    <a:tc>
                      <a:txBody>
                        <a:bodyPr/>
                        <a:lstStyle/>
                        <a:p>
                          <a:endParaRPr lang="en-US"/>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45983" t="-100746" r="-171" b="-1493"/>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8FB54B2D-B5D7-4B37-F288-A5FF3694A511}"/>
              </a:ext>
            </a:extLst>
          </p:cNvPr>
          <p:cNvGraphicFramePr/>
          <p:nvPr/>
        </p:nvGraphicFramePr>
        <p:xfrm>
          <a:off x="108043" y="862525"/>
          <a:ext cx="8822893" cy="67057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13) </a:t>
                      </a:r>
                      <a:r>
                        <a:rPr lang="en-US" sz="1600" b="0" dirty="0">
                          <a:solidFill>
                            <a:schemeClr val="dk1"/>
                          </a:solidFill>
                          <a:latin typeface="Nunito"/>
                          <a:ea typeface="Nunito"/>
                          <a:cs typeface="Nunito"/>
                          <a:sym typeface="Nunito"/>
                        </a:rPr>
                        <a:t>Using this partially completed two-way table, determine how many Year 7 students had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packed lunch:</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4" name="Picture 3" descr="A black and blue grid with black text&#10;&#10;Description automatically generated">
            <a:extLst>
              <a:ext uri="{FF2B5EF4-FFF2-40B4-BE49-F238E27FC236}">
                <a16:creationId xmlns:a16="http://schemas.microsoft.com/office/drawing/2014/main" id="{BA1906F7-5228-211D-10E4-FB053CC87BDF}"/>
              </a:ext>
            </a:extLst>
          </p:cNvPr>
          <p:cNvPicPr>
            <a:picLocks noChangeAspect="1"/>
          </p:cNvPicPr>
          <p:nvPr/>
        </p:nvPicPr>
        <p:blipFill>
          <a:blip r:embed="rId5"/>
          <a:stretch>
            <a:fillRect/>
          </a:stretch>
        </p:blipFill>
        <p:spPr>
          <a:xfrm>
            <a:off x="1977011" y="1533095"/>
            <a:ext cx="5189977" cy="1432528"/>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g2517bee3f31_0_26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2E7F8B0B-EDBA-F124-E7ED-52BAA10F6DB2}"/>
                  </a:ext>
                </a:extLst>
              </p:cNvPr>
              <p:cNvGraphicFramePr/>
              <p:nvPr/>
            </p:nvGraphicFramePr>
            <p:xfrm>
              <a:off x="169850" y="3056965"/>
              <a:ext cx="8761086" cy="1627952"/>
            </p:xfrm>
            <a:graphic>
              <a:graphicData uri="http://schemas.openxmlformats.org/drawingml/2006/table">
                <a:tbl>
                  <a:tblPr>
                    <a:noFill/>
                  </a:tblPr>
                  <a:tblGrid>
                    <a:gridCol w="914879">
                      <a:extLst>
                        <a:ext uri="{9D8B030D-6E8A-4147-A177-3AD203B41FA5}">
                          <a16:colId xmlns:a16="http://schemas.microsoft.com/office/drawing/2014/main" val="20000"/>
                        </a:ext>
                      </a:extLst>
                    </a:gridCol>
                    <a:gridCol w="3469516">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45</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98</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Times New Roman"/>
                            </a:rPr>
                            <a:t>Student used both chemistry column entries and all Year 11 row entries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confused concepts of ratios and fractions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28</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45</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misused the given condition</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rPr>
                            <a:t>D) </a:t>
                          </a:r>
                          <a14:m>
                            <m:oMath xmlns:m="http://schemas.openxmlformats.org/officeDocument/2006/math">
                              <m:f>
                                <m:fPr>
                                  <m:ctrlPr>
                                    <a:rPr lang="en-GB" sz="1600" b="0" i="1" u="none" strike="noStrike" cap="none" smtClean="0">
                                      <a:solidFill>
                                        <a:srgbClr val="00BC89"/>
                                      </a:solidFill>
                                      <a:latin typeface="Cambria Math" panose="02040503050406030204" pitchFamily="18" charset="0"/>
                                    </a:rPr>
                                  </m:ctrlPr>
                                </m:fPr>
                                <m:num>
                                  <m:r>
                                    <a:rPr lang="en-GB" sz="1600" b="0" i="1" u="none" strike="noStrike" cap="none" smtClean="0">
                                      <a:solidFill>
                                        <a:srgbClr val="00BC89"/>
                                      </a:solidFill>
                                      <a:latin typeface="Cambria Math" panose="02040503050406030204" pitchFamily="18" charset="0"/>
                                    </a:rPr>
                                    <m:t>2</m:t>
                                  </m:r>
                                </m:num>
                                <m:den>
                                  <m:r>
                                    <a:rPr lang="en-GB" sz="1600" b="0" i="1" u="none" strike="noStrike" cap="none" smtClean="0">
                                      <a:solidFill>
                                        <a:srgbClr val="00BC89"/>
                                      </a:solidFill>
                                      <a:latin typeface="Cambria Math" panose="02040503050406030204" pitchFamily="18" charset="0"/>
                                    </a:rPr>
                                    <m:t>7</m:t>
                                  </m:r>
                                </m:den>
                              </m:f>
                            </m:oMath>
                          </a14:m>
                          <a:endParaRPr lang="en-US" sz="1600" u="none" strike="noStrike" cap="none" dirty="0">
                            <a:solidFill>
                              <a:srgbClr val="00BC89"/>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rgbClr val="00BC89"/>
                              </a:solidFill>
                              <a:latin typeface="Nunito Sans" pitchFamily="2" charset="0"/>
                            </a:rPr>
                            <a:t>Correct answer</a:t>
                          </a:r>
                          <a:endParaRPr lang="en-US" sz="1400" u="none" strike="noStrike" cap="none" dirty="0">
                            <a:solidFill>
                              <a:srgbClr val="00BC89"/>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2E7F8B0B-EDBA-F124-E7ED-52BAA10F6DB2}"/>
                  </a:ext>
                </a:extLst>
              </p:cNvPr>
              <p:cNvGraphicFramePr/>
              <p:nvPr>
                <p:extLst>
                  <p:ext uri="{D42A27DB-BD31-4B8C-83A1-F6EECF244321}">
                    <p14:modId xmlns:p14="http://schemas.microsoft.com/office/powerpoint/2010/main" val="3732138786"/>
                  </p:ext>
                </p:extLst>
              </p:nvPr>
            </p:nvGraphicFramePr>
            <p:xfrm>
              <a:off x="169850" y="3056965"/>
              <a:ext cx="8761086" cy="1627952"/>
            </p:xfrm>
            <a:graphic>
              <a:graphicData uri="http://schemas.openxmlformats.org/drawingml/2006/table">
                <a:tbl>
                  <a:tblPr>
                    <a:noFill/>
                  </a:tblPr>
                  <a:tblGrid>
                    <a:gridCol w="914879">
                      <a:extLst>
                        <a:ext uri="{9D8B030D-6E8A-4147-A177-3AD203B41FA5}">
                          <a16:colId xmlns:a16="http://schemas.microsoft.com/office/drawing/2014/main" val="20000"/>
                        </a:ext>
                      </a:extLst>
                    </a:gridCol>
                    <a:gridCol w="3469516">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860000"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Times New Roman"/>
                              <a:cs typeface="Times New Roman"/>
                              <a:sym typeface="Times New Roman"/>
                            </a:rPr>
                            <a:t>Student used both chemistry column entries and all Year 11 row entries</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746" r="-437313"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Student confused concepts of ratios and fractions</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860000"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Student misused the given condition</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100746" r="-437313"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rgbClr val="00BC89"/>
                              </a:solidFill>
                              <a:latin typeface="Nunito Sans" pitchFamily="2" charset="0"/>
                            </a:rPr>
                            <a:t>Correct answer</a:t>
                          </a:r>
                          <a:endParaRPr lang="en-US" sz="1400" u="none" strike="noStrike" cap="none" dirty="0">
                            <a:solidFill>
                              <a:srgbClr val="00BC89"/>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A056A9EA-F146-06C5-B252-7430E9ED1AE1}"/>
              </a:ext>
            </a:extLst>
          </p:cNvPr>
          <p:cNvGraphicFramePr/>
          <p:nvPr/>
        </p:nvGraphicFramePr>
        <p:xfrm>
          <a:off x="108043" y="862525"/>
          <a:ext cx="8822893" cy="10363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14) </a:t>
                      </a:r>
                      <a:r>
                        <a:rPr lang="en-US" sz="1600" b="0" dirty="0">
                          <a:solidFill>
                            <a:schemeClr val="dk1"/>
                          </a:solidFill>
                          <a:latin typeface="Nunito"/>
                          <a:ea typeface="Nunito"/>
                          <a:cs typeface="Nunito"/>
                          <a:sym typeface="Nunito"/>
                        </a:rPr>
                        <a:t>Some GCSE students are asked which their favourite science subject is. The results are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shown in this two-way table. What is the probability that a student prefers chemistry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given that they are in Year 11?</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4" name="Picture 3" descr="A blue and black grid with black text&#10;&#10;Description automatically generated">
            <a:extLst>
              <a:ext uri="{FF2B5EF4-FFF2-40B4-BE49-F238E27FC236}">
                <a16:creationId xmlns:a16="http://schemas.microsoft.com/office/drawing/2014/main" id="{20D8A15A-6A90-9EA6-63F7-6E676F67A199}"/>
              </a:ext>
            </a:extLst>
          </p:cNvPr>
          <p:cNvPicPr>
            <a:picLocks noChangeAspect="1"/>
          </p:cNvPicPr>
          <p:nvPr/>
        </p:nvPicPr>
        <p:blipFill>
          <a:blip r:embed="rId5"/>
          <a:stretch>
            <a:fillRect/>
          </a:stretch>
        </p:blipFill>
        <p:spPr>
          <a:xfrm>
            <a:off x="1874871" y="1869671"/>
            <a:ext cx="5394257" cy="1122787"/>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05461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2517bee3f31_0_10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EE229255-8C1E-E31F-F21A-9D7005BABC48}"/>
                  </a:ext>
                </a:extLst>
              </p:cNvPr>
              <p:cNvGraphicFramePr/>
              <p:nvPr/>
            </p:nvGraphicFramePr>
            <p:xfrm>
              <a:off x="169850" y="3056965"/>
              <a:ext cx="8761086" cy="1627952"/>
            </p:xfrm>
            <a:graphic>
              <a:graphicData uri="http://schemas.openxmlformats.org/drawingml/2006/table">
                <a:tbl>
                  <a:tblPr>
                    <a:noFill/>
                  </a:tblPr>
                  <a:tblGrid>
                    <a:gridCol w="870056">
                      <a:extLst>
                        <a:ext uri="{9D8B030D-6E8A-4147-A177-3AD203B41FA5}">
                          <a16:colId xmlns:a16="http://schemas.microsoft.com/office/drawing/2014/main" val="20000"/>
                        </a:ext>
                      </a:extLst>
                    </a:gridCol>
                    <a:gridCol w="3514339">
                      <a:extLst>
                        <a:ext uri="{9D8B030D-6E8A-4147-A177-3AD203B41FA5}">
                          <a16:colId xmlns:a16="http://schemas.microsoft.com/office/drawing/2014/main" val="1525382621"/>
                        </a:ext>
                      </a:extLst>
                    </a:gridCol>
                    <a:gridCol w="770790">
                      <a:extLst>
                        <a:ext uri="{9D8B030D-6E8A-4147-A177-3AD203B41FA5}">
                          <a16:colId xmlns:a16="http://schemas.microsoft.com/office/drawing/2014/main" val="20001"/>
                        </a:ext>
                      </a:extLst>
                    </a:gridCol>
                    <a:gridCol w="3605901">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34</m:t>
                              </m:r>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76</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114</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r>
                                <a:rPr lang="en-GB" sz="1600" b="0" i="1" u="none" strike="noStrike" cap="none" smtClean="0">
                                  <a:solidFill>
                                    <a:schemeClr val="tx1"/>
                                  </a:solidFill>
                                  <a:latin typeface="Cambria Math" panose="02040503050406030204" pitchFamily="18" charset="0"/>
                                </a:rPr>
                                <m:t>38</m:t>
                              </m:r>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rgbClr val="00BC89"/>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EE229255-8C1E-E31F-F21A-9D7005BABC48}"/>
                  </a:ext>
                </a:extLst>
              </p:cNvPr>
              <p:cNvGraphicFramePr/>
              <p:nvPr>
                <p:extLst>
                  <p:ext uri="{D42A27DB-BD31-4B8C-83A1-F6EECF244321}">
                    <p14:modId xmlns:p14="http://schemas.microsoft.com/office/powerpoint/2010/main" val="481254250"/>
                  </p:ext>
                </p:extLst>
              </p:nvPr>
            </p:nvGraphicFramePr>
            <p:xfrm>
              <a:off x="169850" y="3056965"/>
              <a:ext cx="8761086" cy="1627952"/>
            </p:xfrm>
            <a:graphic>
              <a:graphicData uri="http://schemas.openxmlformats.org/drawingml/2006/table">
                <a:tbl>
                  <a:tblPr>
                    <a:noFill/>
                  </a:tblPr>
                  <a:tblGrid>
                    <a:gridCol w="870056">
                      <a:extLst>
                        <a:ext uri="{9D8B030D-6E8A-4147-A177-3AD203B41FA5}">
                          <a16:colId xmlns:a16="http://schemas.microsoft.com/office/drawing/2014/main" val="20000"/>
                        </a:ext>
                      </a:extLst>
                    </a:gridCol>
                    <a:gridCol w="3514339">
                      <a:extLst>
                        <a:ext uri="{9D8B030D-6E8A-4147-A177-3AD203B41FA5}">
                          <a16:colId xmlns:a16="http://schemas.microsoft.com/office/drawing/2014/main" val="1525382621"/>
                        </a:ext>
                      </a:extLst>
                    </a:gridCol>
                    <a:gridCol w="770790">
                      <a:extLst>
                        <a:ext uri="{9D8B030D-6E8A-4147-A177-3AD203B41FA5}">
                          <a16:colId xmlns:a16="http://schemas.microsoft.com/office/drawing/2014/main" val="20001"/>
                        </a:ext>
                      </a:extLst>
                    </a:gridCol>
                    <a:gridCol w="3605901">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906993"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66929" t="-746" r="-466929"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906993"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Times New Roman"/>
                              <a:cs typeface="Times New Roman"/>
                              <a:sym typeface="Times New Roman"/>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66929" t="-100746" r="-466929"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rgbClr val="00BC89"/>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361F05EC-3247-A92D-1B78-1C22232AB681}"/>
              </a:ext>
            </a:extLst>
          </p:cNvPr>
          <p:cNvGraphicFramePr/>
          <p:nvPr/>
        </p:nvGraphicFramePr>
        <p:xfrm>
          <a:off x="108043" y="862525"/>
          <a:ext cx="8822893" cy="9347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This two-way table shows the results after some students take an arithmetic test.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How many students took the test?</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5" name="Picture 4" descr="A black and blue table with black text&#10;&#10;Description automatically generated">
            <a:extLst>
              <a:ext uri="{FF2B5EF4-FFF2-40B4-BE49-F238E27FC236}">
                <a16:creationId xmlns:a16="http://schemas.microsoft.com/office/drawing/2014/main" id="{B9896CEA-7F38-D336-A49E-C644159DDC24}"/>
              </a:ext>
            </a:extLst>
          </p:cNvPr>
          <p:cNvPicPr>
            <a:picLocks noChangeAspect="1"/>
          </p:cNvPicPr>
          <p:nvPr/>
        </p:nvPicPr>
        <p:blipFill>
          <a:blip r:embed="rId5"/>
          <a:stretch>
            <a:fillRect/>
          </a:stretch>
        </p:blipFill>
        <p:spPr>
          <a:xfrm>
            <a:off x="2122926" y="1520941"/>
            <a:ext cx="4898147" cy="1351977"/>
          </a:xfrm>
          <a:prstGeom prst="rect">
            <a:avLst/>
          </a:prstGeom>
        </p:spPr>
      </p:pic>
    </p:spTree>
    <p:extLst>
      <p:ext uri="{BB962C8B-B14F-4D97-AF65-F5344CB8AC3E}">
        <p14:creationId xmlns:p14="http://schemas.microsoft.com/office/powerpoint/2010/main" val="1160538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g2517bee3f31_0_10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414;g21c43135d4d_0_150">
                <a:extLst>
                  <a:ext uri="{FF2B5EF4-FFF2-40B4-BE49-F238E27FC236}">
                    <a16:creationId xmlns:a16="http://schemas.microsoft.com/office/drawing/2014/main" id="{ED918003-F826-4402-4AEC-862C9AFFE040}"/>
                  </a:ext>
                </a:extLst>
              </p:cNvPr>
              <p:cNvGraphicFramePr/>
              <p:nvPr/>
            </p:nvGraphicFramePr>
            <p:xfrm>
              <a:off x="169850" y="3056965"/>
              <a:ext cx="8761086" cy="1627952"/>
            </p:xfrm>
            <a:graphic>
              <a:graphicData uri="http://schemas.openxmlformats.org/drawingml/2006/table">
                <a:tbl>
                  <a:tblPr>
                    <a:noFill/>
                  </a:tblPr>
                  <a:tblGrid>
                    <a:gridCol w="870056">
                      <a:extLst>
                        <a:ext uri="{9D8B030D-6E8A-4147-A177-3AD203B41FA5}">
                          <a16:colId xmlns:a16="http://schemas.microsoft.com/office/drawing/2014/main" val="20000"/>
                        </a:ext>
                      </a:extLst>
                    </a:gridCol>
                    <a:gridCol w="3514339">
                      <a:extLst>
                        <a:ext uri="{9D8B030D-6E8A-4147-A177-3AD203B41FA5}">
                          <a16:colId xmlns:a16="http://schemas.microsoft.com/office/drawing/2014/main" val="1525382621"/>
                        </a:ext>
                      </a:extLst>
                    </a:gridCol>
                    <a:gridCol w="770790">
                      <a:extLst>
                        <a:ext uri="{9D8B030D-6E8A-4147-A177-3AD203B41FA5}">
                          <a16:colId xmlns:a16="http://schemas.microsoft.com/office/drawing/2014/main" val="20001"/>
                        </a:ext>
                      </a:extLst>
                    </a:gridCol>
                    <a:gridCol w="3605901">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97</m:t>
                              </m:r>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74</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176</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r>
                                <a:rPr lang="en-GB" sz="1600" b="0" i="1" u="none" strike="noStrike" cap="none" smtClean="0">
                                  <a:solidFill>
                                    <a:schemeClr val="tx1"/>
                                  </a:solidFill>
                                  <a:latin typeface="Cambria Math" panose="02040503050406030204" pitchFamily="18" charset="0"/>
                                </a:rPr>
                                <m:t>79</m:t>
                              </m:r>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414;g21c43135d4d_0_150">
                <a:extLst>
                  <a:ext uri="{FF2B5EF4-FFF2-40B4-BE49-F238E27FC236}">
                    <a16:creationId xmlns:a16="http://schemas.microsoft.com/office/drawing/2014/main" id="{ED918003-F826-4402-4AEC-862C9AFFE040}"/>
                  </a:ext>
                </a:extLst>
              </p:cNvPr>
              <p:cNvGraphicFramePr/>
              <p:nvPr>
                <p:extLst>
                  <p:ext uri="{D42A27DB-BD31-4B8C-83A1-F6EECF244321}">
                    <p14:modId xmlns:p14="http://schemas.microsoft.com/office/powerpoint/2010/main" val="2160029682"/>
                  </p:ext>
                </p:extLst>
              </p:nvPr>
            </p:nvGraphicFramePr>
            <p:xfrm>
              <a:off x="169850" y="3056965"/>
              <a:ext cx="8761086" cy="1627952"/>
            </p:xfrm>
            <a:graphic>
              <a:graphicData uri="http://schemas.openxmlformats.org/drawingml/2006/table">
                <a:tbl>
                  <a:tblPr>
                    <a:noFill/>
                  </a:tblPr>
                  <a:tblGrid>
                    <a:gridCol w="870056">
                      <a:extLst>
                        <a:ext uri="{9D8B030D-6E8A-4147-A177-3AD203B41FA5}">
                          <a16:colId xmlns:a16="http://schemas.microsoft.com/office/drawing/2014/main" val="20000"/>
                        </a:ext>
                      </a:extLst>
                    </a:gridCol>
                    <a:gridCol w="3514339">
                      <a:extLst>
                        <a:ext uri="{9D8B030D-6E8A-4147-A177-3AD203B41FA5}">
                          <a16:colId xmlns:a16="http://schemas.microsoft.com/office/drawing/2014/main" val="1525382621"/>
                        </a:ext>
                      </a:extLst>
                    </a:gridCol>
                    <a:gridCol w="770790">
                      <a:extLst>
                        <a:ext uri="{9D8B030D-6E8A-4147-A177-3AD203B41FA5}">
                          <a16:colId xmlns:a16="http://schemas.microsoft.com/office/drawing/2014/main" val="20001"/>
                        </a:ext>
                      </a:extLst>
                    </a:gridCol>
                    <a:gridCol w="3605901">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906993"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66929" t="-746" r="-466929"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906993"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66929" t="-100746" r="-466929"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5E5DE4CA-14AA-82AE-F044-A5F81343676C}"/>
              </a:ext>
            </a:extLst>
          </p:cNvPr>
          <p:cNvGraphicFramePr/>
          <p:nvPr/>
        </p:nvGraphicFramePr>
        <p:xfrm>
          <a:off x="108043" y="862525"/>
          <a:ext cx="8822893" cy="9347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This incomplete two-way table shows the lunches chosen by Year 11 in the school canteen.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How many students chose burger and chips?</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3" name="Picture 2" descr="A black and blue table with black text&#10;&#10;Description automatically generated">
            <a:extLst>
              <a:ext uri="{FF2B5EF4-FFF2-40B4-BE49-F238E27FC236}">
                <a16:creationId xmlns:a16="http://schemas.microsoft.com/office/drawing/2014/main" id="{7E2F08F7-6F76-A51E-505F-24A44AB59D8B}"/>
              </a:ext>
            </a:extLst>
          </p:cNvPr>
          <p:cNvPicPr>
            <a:picLocks noChangeAspect="1"/>
          </p:cNvPicPr>
          <p:nvPr/>
        </p:nvPicPr>
        <p:blipFill>
          <a:blip r:embed="rId5"/>
          <a:stretch>
            <a:fillRect/>
          </a:stretch>
        </p:blipFill>
        <p:spPr>
          <a:xfrm>
            <a:off x="2098607" y="1556204"/>
            <a:ext cx="4946785" cy="1365402"/>
          </a:xfrm>
          <a:prstGeom prst="rect">
            <a:avLst/>
          </a:prstGeom>
        </p:spPr>
      </p:pic>
    </p:spTree>
    <p:extLst>
      <p:ext uri="{BB962C8B-B14F-4D97-AF65-F5344CB8AC3E}">
        <p14:creationId xmlns:p14="http://schemas.microsoft.com/office/powerpoint/2010/main" val="3989710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g2517bee3f31_0_11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4D996EB7-946A-8BD3-AF24-6669AC3FDD31}"/>
                  </a:ext>
                </a:extLst>
              </p:cNvPr>
              <p:cNvGraphicFramePr/>
              <p:nvPr/>
            </p:nvGraphicFramePr>
            <p:xfrm>
              <a:off x="169850" y="3056965"/>
              <a:ext cx="8761086" cy="1627952"/>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1129379">
                      <a:extLst>
                        <a:ext uri="{9D8B030D-6E8A-4147-A177-3AD203B41FA5}">
                          <a16:colId xmlns:a16="http://schemas.microsoft.com/office/drawing/2014/main" val="20001"/>
                        </a:ext>
                      </a:extLst>
                    </a:gridCol>
                    <a:gridCol w="3247312">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61</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r>
                                <a:rPr lang="en-GB" sz="1600" b="0" i="1" u="none" strike="noStrike" cap="none" smtClean="0">
                                  <a:solidFill>
                                    <a:schemeClr val="tx1"/>
                                  </a:solidFill>
                                  <a:latin typeface="Cambria Math" panose="02040503050406030204" pitchFamily="18" charset="0"/>
                                </a:rPr>
                                <m:t>29:32</m:t>
                              </m:r>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4D996EB7-946A-8BD3-AF24-6669AC3FDD31}"/>
                  </a:ext>
                </a:extLst>
              </p:cNvPr>
              <p:cNvGraphicFramePr/>
              <p:nvPr>
                <p:extLst>
                  <p:ext uri="{D42A27DB-BD31-4B8C-83A1-F6EECF244321}">
                    <p14:modId xmlns:p14="http://schemas.microsoft.com/office/powerpoint/2010/main" val="46436431"/>
                  </p:ext>
                </p:extLst>
              </p:nvPr>
            </p:nvGraphicFramePr>
            <p:xfrm>
              <a:off x="169850" y="3056965"/>
              <a:ext cx="8761086" cy="1627952"/>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1129379">
                      <a:extLst>
                        <a:ext uri="{9D8B030D-6E8A-4147-A177-3AD203B41FA5}">
                          <a16:colId xmlns:a16="http://schemas.microsoft.com/office/drawing/2014/main" val="20001"/>
                        </a:ext>
                      </a:extLst>
                    </a:gridCol>
                    <a:gridCol w="3247312">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1141379"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387097" t="-746" r="-287097"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1141379"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387097" t="-100746" r="-287097"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663AF8EE-C6F3-0FFD-BA99-0173719AC85C}"/>
              </a:ext>
            </a:extLst>
          </p:cNvPr>
          <p:cNvGraphicFramePr/>
          <p:nvPr/>
        </p:nvGraphicFramePr>
        <p:xfrm>
          <a:off x="108043" y="862525"/>
          <a:ext cx="8822893" cy="9347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This two-way table shows the results of a survey asking students from Year 11 how they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got to school. What proportion of students walk or cycle to school?</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5" name="Picture 4" descr="A blue and black grid with black text&#10;&#10;Description automatically generated">
            <a:extLst>
              <a:ext uri="{FF2B5EF4-FFF2-40B4-BE49-F238E27FC236}">
                <a16:creationId xmlns:a16="http://schemas.microsoft.com/office/drawing/2014/main" id="{5B3D86F8-9E2D-7B69-25BF-4343F2A1C479}"/>
              </a:ext>
            </a:extLst>
          </p:cNvPr>
          <p:cNvPicPr>
            <a:picLocks noChangeAspect="1"/>
          </p:cNvPicPr>
          <p:nvPr/>
        </p:nvPicPr>
        <p:blipFill>
          <a:blip r:embed="rId5"/>
          <a:stretch>
            <a:fillRect/>
          </a:stretch>
        </p:blipFill>
        <p:spPr>
          <a:xfrm>
            <a:off x="1812587" y="1574053"/>
            <a:ext cx="5518826" cy="1219741"/>
          </a:xfrm>
          <a:prstGeom prst="rect">
            <a:avLst/>
          </a:prstGeom>
        </p:spPr>
      </p:pic>
    </p:spTree>
    <p:extLst>
      <p:ext uri="{BB962C8B-B14F-4D97-AF65-F5344CB8AC3E}">
        <p14:creationId xmlns:p14="http://schemas.microsoft.com/office/powerpoint/2010/main" val="42376943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517bee3f31_0_13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454F1AC-B0AF-0EEF-1828-9273B068C2F6}"/>
                  </a:ext>
                </a:extLst>
              </p:cNvPr>
              <p:cNvGraphicFramePr/>
              <p:nvPr/>
            </p:nvGraphicFramePr>
            <p:xfrm>
              <a:off x="169850" y="3056965"/>
              <a:ext cx="8761086" cy="1627952"/>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35</m:t>
                              </m:r>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16</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24</m:t>
                              </m:r>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r>
                                <a:rPr lang="en-GB" sz="1600" b="0" i="1" u="none" strike="noStrike" cap="none" smtClean="0">
                                  <a:solidFill>
                                    <a:schemeClr val="tx1"/>
                                  </a:solidFill>
                                  <a:latin typeface="Cambria Math" panose="02040503050406030204" pitchFamily="18" charset="0"/>
                                </a:rPr>
                                <m:t>14</m:t>
                              </m:r>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454F1AC-B0AF-0EEF-1828-9273B068C2F6}"/>
                  </a:ext>
                </a:extLst>
              </p:cNvPr>
              <p:cNvGraphicFramePr/>
              <p:nvPr>
                <p:extLst>
                  <p:ext uri="{D42A27DB-BD31-4B8C-83A1-F6EECF244321}">
                    <p14:modId xmlns:p14="http://schemas.microsoft.com/office/powerpoint/2010/main" val="926619089"/>
                  </p:ext>
                </p:extLst>
              </p:nvPr>
            </p:nvGraphicFramePr>
            <p:xfrm>
              <a:off x="169850" y="3056965"/>
              <a:ext cx="8761086" cy="1627952"/>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1141379"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746" r="-437313"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GB"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1141379"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100746" r="-437313"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0C9F6183-23DA-1865-D6DB-3671DDB51C09}"/>
              </a:ext>
            </a:extLst>
          </p:cNvPr>
          <p:cNvGraphicFramePr/>
          <p:nvPr/>
        </p:nvGraphicFramePr>
        <p:xfrm>
          <a:off x="108043" y="862525"/>
          <a:ext cx="8822893" cy="9347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This two-way table shows the composition of the pieces needed for a new board game. By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completing the table, Determine the value of the highlighted cell:</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5" name="Picture 4" descr="A blue and black squares with black text&#10;&#10;Description automatically generated">
            <a:extLst>
              <a:ext uri="{FF2B5EF4-FFF2-40B4-BE49-F238E27FC236}">
                <a16:creationId xmlns:a16="http://schemas.microsoft.com/office/drawing/2014/main" id="{0FC956AD-BA21-1551-A4B0-C11620F4E9BF}"/>
              </a:ext>
            </a:extLst>
          </p:cNvPr>
          <p:cNvPicPr>
            <a:picLocks noChangeAspect="1"/>
          </p:cNvPicPr>
          <p:nvPr/>
        </p:nvPicPr>
        <p:blipFill>
          <a:blip r:embed="rId5"/>
          <a:stretch>
            <a:fillRect/>
          </a:stretch>
        </p:blipFill>
        <p:spPr>
          <a:xfrm>
            <a:off x="1475362" y="1583042"/>
            <a:ext cx="5810655" cy="1284239"/>
          </a:xfrm>
          <a:prstGeom prst="rect">
            <a:avLst/>
          </a:prstGeom>
        </p:spPr>
      </p:pic>
    </p:spTree>
    <p:extLst>
      <p:ext uri="{BB962C8B-B14F-4D97-AF65-F5344CB8AC3E}">
        <p14:creationId xmlns:p14="http://schemas.microsoft.com/office/powerpoint/2010/main" val="3824364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2517bee3f31_0_13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19D0F1B1-0D64-861E-5D9F-C6D4BC8DE910}"/>
                  </a:ext>
                </a:extLst>
              </p:cNvPr>
              <p:cNvGraphicFramePr/>
              <p:nvPr/>
            </p:nvGraphicFramePr>
            <p:xfrm>
              <a:off x="169850" y="3056965"/>
              <a:ext cx="8761086" cy="1627952"/>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A)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8</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m:t>
                                  </m:r>
                                </m:den>
                              </m:f>
                            </m:oMath>
                          </a14:m>
                          <a:endParaRPr lang="en-US" sz="1400" u="none" strike="noStrike" cap="none" dirty="0">
                            <a:solidFill>
                              <a:schemeClr val="dk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B)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24</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79</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Times New Roman"/>
                              <a:cs typeface="Times New Roman"/>
                              <a:sym typeface="Times New Roman"/>
                            </a:rPr>
                            <a:t>C)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m:t>
                                  </m:r>
                                </m:den>
                              </m:f>
                            </m:oMath>
                          </a14:m>
                          <a:endParaRPr lang="en-US" sz="16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rPr>
                            <a:t>D) </a:t>
                          </a:r>
                          <a14:m>
                            <m:oMath xmlns:m="http://schemas.openxmlformats.org/officeDocument/2006/math">
                              <m:f>
                                <m:fPr>
                                  <m:ctrlPr>
                                    <a:rPr lang="en-GB" sz="1600" b="0" i="1" u="none" strike="noStrike" cap="none" smtClean="0">
                                      <a:solidFill>
                                        <a:schemeClr val="tx1"/>
                                      </a:solidFill>
                                      <a:latin typeface="Cambria Math" panose="02040503050406030204" pitchFamily="18" charset="0"/>
                                    </a:rPr>
                                  </m:ctrlPr>
                                </m:fPr>
                                <m:num>
                                  <m:r>
                                    <a:rPr lang="en-GB" sz="1600" b="0" i="1" u="none" strike="noStrike" cap="none" smtClean="0">
                                      <a:solidFill>
                                        <a:schemeClr val="tx1"/>
                                      </a:solidFill>
                                      <a:latin typeface="Cambria Math" panose="02040503050406030204" pitchFamily="18" charset="0"/>
                                    </a:rPr>
                                    <m:t>1</m:t>
                                  </m:r>
                                </m:num>
                                <m:den>
                                  <m:r>
                                    <a:rPr lang="en-GB" sz="1600" b="0" i="1" u="none" strike="noStrike" cap="none" smtClean="0">
                                      <a:solidFill>
                                        <a:schemeClr val="tx1"/>
                                      </a:solidFill>
                                      <a:latin typeface="Cambria Math" panose="02040503050406030204" pitchFamily="18" charset="0"/>
                                    </a:rPr>
                                    <m:t>6</m:t>
                                  </m:r>
                                </m:den>
                              </m:f>
                            </m:oMath>
                          </a14:m>
                          <a:endParaRPr lang="en-US" sz="16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 </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19D0F1B1-0D64-861E-5D9F-C6D4BC8DE910}"/>
                  </a:ext>
                </a:extLst>
              </p:cNvPr>
              <p:cNvGraphicFramePr/>
              <p:nvPr>
                <p:extLst>
                  <p:ext uri="{D42A27DB-BD31-4B8C-83A1-F6EECF244321}">
                    <p14:modId xmlns:p14="http://schemas.microsoft.com/office/powerpoint/2010/main" val="1492904503"/>
                  </p:ext>
                </p:extLst>
              </p:nvPr>
            </p:nvGraphicFramePr>
            <p:xfrm>
              <a:off x="169850" y="3056965"/>
              <a:ext cx="8761086" cy="1627952"/>
            </p:xfrm>
            <a:graphic>
              <a:graphicData uri="http://schemas.openxmlformats.org/drawingml/2006/table">
                <a:tbl>
                  <a:tblPr>
                    <a:noFill/>
                  </a:tblPr>
                  <a:tblGrid>
                    <a:gridCol w="708691">
                      <a:extLst>
                        <a:ext uri="{9D8B030D-6E8A-4147-A177-3AD203B41FA5}">
                          <a16:colId xmlns:a16="http://schemas.microsoft.com/office/drawing/2014/main" val="20000"/>
                        </a:ext>
                      </a:extLst>
                    </a:gridCol>
                    <a:gridCol w="3675704">
                      <a:extLst>
                        <a:ext uri="{9D8B030D-6E8A-4147-A177-3AD203B41FA5}">
                          <a16:colId xmlns:a16="http://schemas.microsoft.com/office/drawing/2014/main" val="1525382621"/>
                        </a:ext>
                      </a:extLst>
                    </a:gridCol>
                    <a:gridCol w="815614">
                      <a:extLst>
                        <a:ext uri="{9D8B030D-6E8A-4147-A177-3AD203B41FA5}">
                          <a16:colId xmlns:a16="http://schemas.microsoft.com/office/drawing/2014/main" val="20001"/>
                        </a:ext>
                      </a:extLst>
                    </a:gridCol>
                    <a:gridCol w="3561077">
                      <a:extLst>
                        <a:ext uri="{9D8B030D-6E8A-4147-A177-3AD203B41FA5}">
                          <a16:colId xmlns:a16="http://schemas.microsoft.com/office/drawing/2014/main" val="335187221"/>
                        </a:ext>
                      </a:extLst>
                    </a:gridCol>
                  </a:tblGrid>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746" r="-1141379" b="-10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746" r="-437313" b="-10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dirty="0">
                              <a:solidFill>
                                <a:schemeClr val="tx1"/>
                              </a:solidFill>
                              <a:latin typeface="Nunito Sans" pitchFamily="2" charset="0"/>
                            </a:rPr>
                            <a:t> </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13976">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t="-100746" r="-1141379" b="-1493"/>
                          </a:stretch>
                        </a:blipFill>
                      </a:tcPr>
                    </a:tc>
                    <a:tc>
                      <a:txBody>
                        <a:bodyPr/>
                        <a:lstStyle/>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537313" t="-100746" r="-437313" b="-1493"/>
                          </a:stretch>
                        </a:blipFill>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u="none" strike="noStrike" cap="none" dirty="0">
                              <a:solidFill>
                                <a:schemeClr val="tx1"/>
                              </a:solidFill>
                              <a:latin typeface="Nunito Sans" pitchFamily="2" charset="0"/>
                            </a:rPr>
                            <a:t> </a:t>
                          </a:r>
                          <a:endParaRPr lang="en-US" sz="1400" u="none" strike="noStrike" cap="none" dirty="0">
                            <a:solidFill>
                              <a:schemeClr val="tx1"/>
                            </a:solidFill>
                            <a:latin typeface="Nunito Sans" pitchFamily="2" charset="0"/>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BDD63CD9-F77A-EF8F-C81A-A30992B3617A}"/>
              </a:ext>
            </a:extLst>
          </p:cNvPr>
          <p:cNvGraphicFramePr/>
          <p:nvPr/>
        </p:nvGraphicFramePr>
        <p:xfrm>
          <a:off x="108043" y="862525"/>
          <a:ext cx="8822893" cy="1036330"/>
        </p:xfrm>
        <a:graphic>
          <a:graphicData uri="http://schemas.openxmlformats.org/drawingml/2006/table">
            <a:tbl>
              <a:tblPr firstRow="1" bandRow="1">
                <a:noFill/>
              </a:tblPr>
              <a:tblGrid>
                <a:gridCol w="882289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5) </a:t>
                      </a:r>
                      <a:r>
                        <a:rPr lang="en-US" sz="1600" b="0" dirty="0">
                          <a:solidFill>
                            <a:schemeClr val="dk1"/>
                          </a:solidFill>
                          <a:latin typeface="Nunito"/>
                          <a:ea typeface="Nunito"/>
                          <a:cs typeface="Nunito"/>
                          <a:sym typeface="Nunito"/>
                        </a:rPr>
                        <a:t>A survey is used to investigate football team support, with the results recorded in this two-</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way table. If a person is randomly selected from the survey participants, what is the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that they are a female who supports Athletic?</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5" name="Picture 4" descr="A black and blue grid with black text&#10;&#10;Description automatically generated">
            <a:extLst>
              <a:ext uri="{FF2B5EF4-FFF2-40B4-BE49-F238E27FC236}">
                <a16:creationId xmlns:a16="http://schemas.microsoft.com/office/drawing/2014/main" id="{D173A9B1-0456-DEF2-B8B5-B2DECEC9FFF3}"/>
              </a:ext>
            </a:extLst>
          </p:cNvPr>
          <p:cNvPicPr>
            <a:picLocks noChangeAspect="1"/>
          </p:cNvPicPr>
          <p:nvPr/>
        </p:nvPicPr>
        <p:blipFill>
          <a:blip r:embed="rId5"/>
          <a:stretch>
            <a:fillRect/>
          </a:stretch>
        </p:blipFill>
        <p:spPr>
          <a:xfrm>
            <a:off x="2227519" y="1936410"/>
            <a:ext cx="4688962" cy="1036329"/>
          </a:xfrm>
          <a:prstGeom prst="rect">
            <a:avLst/>
          </a:prstGeom>
        </p:spPr>
      </p:pic>
    </p:spTree>
    <p:extLst>
      <p:ext uri="{BB962C8B-B14F-4D97-AF65-F5344CB8AC3E}">
        <p14:creationId xmlns:p14="http://schemas.microsoft.com/office/powerpoint/2010/main" val="624934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g2517bee3f31_0_16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Two-way Tables</a:t>
            </a:r>
            <a:endParaRPr sz="1400" b="1" i="0" u="none" strike="noStrike" cap="none" dirty="0">
              <a:solidFill>
                <a:srgbClr val="FFFFFF"/>
              </a:solidFill>
              <a:latin typeface="Nunito Sans"/>
              <a:ea typeface="Nunito Sans"/>
              <a:cs typeface="Nunito Sans"/>
              <a:sym typeface="Nunito Sans"/>
            </a:endParaRPr>
          </a:p>
        </p:txBody>
      </p:sp>
      <p:graphicFrame>
        <p:nvGraphicFramePr>
          <p:cNvPr id="3" name="Google Shape;255;g2191522ec10_0_108">
            <a:extLst>
              <a:ext uri="{FF2B5EF4-FFF2-40B4-BE49-F238E27FC236}">
                <a16:creationId xmlns:a16="http://schemas.microsoft.com/office/drawing/2014/main" id="{8F2AEB30-3C62-B2EA-478D-2CAF1457E3BC}"/>
              </a:ext>
            </a:extLst>
          </p:cNvPr>
          <p:cNvGraphicFramePr/>
          <p:nvPr/>
        </p:nvGraphicFramePr>
        <p:xfrm>
          <a:off x="108043" y="862525"/>
          <a:ext cx="4463957" cy="1402090"/>
        </p:xfrm>
        <a:graphic>
          <a:graphicData uri="http://schemas.openxmlformats.org/drawingml/2006/table">
            <a:tbl>
              <a:tblPr firstRow="1" bandRow="1">
                <a:noFill/>
              </a:tblPr>
              <a:tblGrid>
                <a:gridCol w="4463957">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6) </a:t>
                      </a:r>
                      <a:r>
                        <a:rPr lang="en-US" sz="1600" b="0" dirty="0">
                          <a:solidFill>
                            <a:schemeClr val="dk1"/>
                          </a:solidFill>
                          <a:latin typeface="Nunito"/>
                          <a:ea typeface="Nunito"/>
                          <a:cs typeface="Nunito"/>
                          <a:sym typeface="Nunito"/>
                        </a:rPr>
                        <a:t>Some students were asked to pick their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favourite subject. The results are shown in</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this two-way table. What was the most</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popular subject?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graphicFrame>
        <p:nvGraphicFramePr>
          <p:cNvPr id="4" name="Google Shape;414;g21c43135d4d_0_150">
            <a:extLst>
              <a:ext uri="{FF2B5EF4-FFF2-40B4-BE49-F238E27FC236}">
                <a16:creationId xmlns:a16="http://schemas.microsoft.com/office/drawing/2014/main" id="{573800E1-B862-3FAE-80DD-F960CAA11455}"/>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lvl="0" indent="0" algn="l" rtl="0">
                        <a:lnSpc>
                          <a:spcPct val="115000"/>
                        </a:lnSpc>
                        <a:spcBef>
                          <a:spcPts val="0"/>
                        </a:spcBef>
                        <a:spcAft>
                          <a:spcPts val="0"/>
                        </a:spcAft>
                        <a:buNone/>
                      </a:pPr>
                      <a:r>
                        <a:rPr lang="en-US" sz="1600" u="none" strike="noStrike" cap="none" dirty="0">
                          <a:solidFill>
                            <a:schemeClr val="tx1"/>
                          </a:solidFill>
                          <a:latin typeface="Nunito Sans"/>
                          <a:ea typeface="Nunito Sans"/>
                          <a:cs typeface="Nunito Sans"/>
                          <a:sym typeface="Nunito Sans"/>
                        </a:rPr>
                        <a:t>A)</a:t>
                      </a:r>
                      <a:r>
                        <a:rPr lang="en-US" sz="1600" u="none" strike="noStrike" cap="none" baseline="0" dirty="0">
                          <a:solidFill>
                            <a:schemeClr val="tx1"/>
                          </a:solidFill>
                          <a:latin typeface="Nunito Sans"/>
                          <a:ea typeface="Nunito Sans"/>
                          <a:cs typeface="Nunito Sans"/>
                          <a:sym typeface="Nunito Sans"/>
                        </a:rPr>
                        <a:t> English</a:t>
                      </a:r>
                      <a:endParaRPr lang="en-GB" sz="1600" b="0" dirty="0">
                        <a:solidFill>
                          <a:schemeClr val="tx1"/>
                        </a:solidFill>
                        <a:latin typeface="Nunito Sans"/>
                        <a:ea typeface="Times New Roman"/>
                        <a:cs typeface="Times New Roman"/>
                        <a:sym typeface="Times New Roman"/>
                      </a:endParaRPr>
                    </a:p>
                    <a:p>
                      <a:pPr marL="0" lvl="0" indent="0" algn="l" rtl="0">
                        <a:lnSpc>
                          <a:spcPct val="115000"/>
                        </a:lnSpc>
                        <a:spcBef>
                          <a:spcPts val="0"/>
                        </a:spcBef>
                        <a:spcAft>
                          <a:spcPts val="0"/>
                        </a:spcAft>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B)</a:t>
                      </a:r>
                      <a:r>
                        <a:rPr lang="en-US" sz="1600" u="none" strike="noStrike" cap="none" baseline="0" dirty="0">
                          <a:solidFill>
                            <a:schemeClr val="tx1"/>
                          </a:solidFill>
                          <a:latin typeface="Nunito" pitchFamily="2" charset="0"/>
                          <a:ea typeface="Times New Roman"/>
                          <a:cs typeface="Times New Roman"/>
                          <a:sym typeface="Times New Roman"/>
                        </a:rPr>
                        <a:t> Maths</a:t>
                      </a:r>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Times New Roman"/>
                          <a:cs typeface="Times New Roman"/>
                          <a:sym typeface="Times New Roman"/>
                        </a:rPr>
                        <a:t>C)</a:t>
                      </a:r>
                      <a:r>
                        <a:rPr lang="en-US" sz="1600" u="none" strike="noStrike" cap="none" baseline="0" dirty="0">
                          <a:solidFill>
                            <a:schemeClr val="tx1"/>
                          </a:solidFill>
                          <a:latin typeface="Nunito" pitchFamily="2" charset="0"/>
                          <a:ea typeface="Times New Roman"/>
                          <a:cs typeface="Times New Roman"/>
                          <a:sym typeface="Times New Roman"/>
                        </a:rPr>
                        <a:t> Science</a:t>
                      </a:r>
                      <a:endParaRPr lang="en-GB" sz="1600" b="0" u="none" strike="noStrike" cap="none" dirty="0">
                        <a:solidFill>
                          <a:schemeClr val="tx1"/>
                        </a:solidFill>
                        <a:latin typeface="Nunito"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pitchFamily="2" charset="0"/>
                          <a:ea typeface="Times New Roman"/>
                          <a:cs typeface="Times New Roman"/>
                          <a:sym typeface="Times New Roman"/>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a:t>
                      </a:r>
                      <a:r>
                        <a:rPr lang="en-US" sz="1600" u="none" strike="noStrike" cap="none" baseline="0" dirty="0">
                          <a:solidFill>
                            <a:schemeClr val="tx1"/>
                          </a:solidFill>
                          <a:latin typeface="Nunito Sans"/>
                          <a:ea typeface="Nunito Sans"/>
                          <a:cs typeface="Nunito Sans"/>
                          <a:sym typeface="Nunito Sans"/>
                        </a:rPr>
                        <a:t> Art</a:t>
                      </a:r>
                      <a:endParaRPr lang="en-GB" sz="1600" b="0" dirty="0">
                        <a:solidFill>
                          <a:schemeClr val="tx1"/>
                        </a:solidFill>
                        <a:latin typeface="Nunito Sans"/>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lgn="ctr">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p:pic>
        <p:nvPicPr>
          <p:cNvPr id="5" name="Picture 4" descr="A black and blue rectangular grid with text&#10;&#10;Description automatically generated">
            <a:extLst>
              <a:ext uri="{FF2B5EF4-FFF2-40B4-BE49-F238E27FC236}">
                <a16:creationId xmlns:a16="http://schemas.microsoft.com/office/drawing/2014/main" id="{F4BFBBF3-3FA9-276C-7F29-DF333704ED94}"/>
              </a:ext>
            </a:extLst>
          </p:cNvPr>
          <p:cNvPicPr>
            <a:picLocks noChangeAspect="1"/>
          </p:cNvPicPr>
          <p:nvPr/>
        </p:nvPicPr>
        <p:blipFill>
          <a:blip r:embed="rId3"/>
          <a:stretch>
            <a:fillRect/>
          </a:stretch>
        </p:blipFill>
        <p:spPr>
          <a:xfrm>
            <a:off x="247538" y="2571750"/>
            <a:ext cx="4324462" cy="1190794"/>
          </a:xfrm>
          <a:prstGeom prst="rect">
            <a:avLst/>
          </a:prstGeom>
        </p:spPr>
      </p:pic>
    </p:spTree>
    <p:extLst>
      <p:ext uri="{BB962C8B-B14F-4D97-AF65-F5344CB8AC3E}">
        <p14:creationId xmlns:p14="http://schemas.microsoft.com/office/powerpoint/2010/main" val="1997514004"/>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291</TotalTime>
  <Words>2240</Words>
  <Application>Microsoft Macintosh PowerPoint</Application>
  <PresentationFormat>On-screen Show (16:9)</PresentationFormat>
  <Paragraphs>330</Paragraphs>
  <Slides>33</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Times New Roman</vt:lpstr>
      <vt:lpstr>Nunito Sans</vt:lpstr>
      <vt:lpstr>Cambria Math</vt:lpstr>
      <vt:lpstr>Calibri</vt:lpstr>
      <vt:lpstr>Nunito</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Amy Holden</cp:lastModifiedBy>
  <cp:revision>9</cp:revision>
  <dcterms:modified xsi:type="dcterms:W3CDTF">2023-07-06T10:17:25Z</dcterms:modified>
</cp:coreProperties>
</file>