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5"/>
  </p:notesMasterIdLst>
  <p:sldIdLst>
    <p:sldId id="256" r:id="rId2"/>
    <p:sldId id="257" r:id="rId3"/>
    <p:sldId id="25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Cambria Math" panose="02040503050406030204" pitchFamily="18" charset="0"/>
      <p:regular r:id="rId40"/>
    </p:embeddedFont>
    <p:embeddedFont>
      <p:font typeface="Nunito" pitchFamily="2" charset="0"/>
      <p:regular r:id="rId41"/>
      <p:bold r:id="rId42"/>
      <p:italic r:id="rId43"/>
      <p:boldItalic r:id="rId44"/>
    </p:embeddedFont>
    <p:embeddedFont>
      <p:font typeface="Nunito Sans" pitchFamily="2"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9" roundtripDataSignature="AMtx7miAQE0UJnHJaQGH6LGT5J3NMs4Pg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B9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A30F9B-7593-4362-8304-83F04EE8B6BD}" v="1002" dt="2023-07-05T08:59:21.137"/>
  </p1510:revLst>
</p1510:revInfo>
</file>

<file path=ppt/tableStyles.xml><?xml version="1.0" encoding="utf-8"?>
<a:tblStyleLst xmlns:a="http://schemas.openxmlformats.org/drawingml/2006/main" def="{F8FB3F41-3497-4B8D-88BC-833E12A16B5E}">
  <a:tblStyle styleId="{F8FB3F41-3497-4B8D-88BC-833E12A16B5E}"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7829FC45-AC5C-421F-8D47-651075816387}"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31"/>
    <p:restoredTop sz="94656"/>
  </p:normalViewPr>
  <p:slideViewPr>
    <p:cSldViewPr snapToGrid="0">
      <p:cViewPr varScale="1">
        <p:scale>
          <a:sx n="73" d="100"/>
          <a:sy n="73" d="100"/>
        </p:scale>
        <p:origin x="64" y="112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5240a8a7cd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5240a8a7cd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0308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25240a8a7cd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8" name="Google Shape;388;g25240a8a7cd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374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5240a8a7cd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6" name="Google Shape;396;g25240a8a7cd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78887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5240a8a7cd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4" name="Google Shape;404;g25240a8a7cd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3620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5240a8a7cd_0_2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7" name="Google Shape;427;g25240a8a7cd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5560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5240a8a7cd_0_2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5240a8a7cd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9181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5240a8a7cd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25240a8a7cd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7688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5240a8a7cd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1" name="Google Shape;481;g25240a8a7cd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683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2" name="Google Shape;302;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5240a8a7cd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6" name="Google Shape;306;g25240a8a7cd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5240a8a7cd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5" name="Google Shape;325;g25240a8a7cd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5240a8a7cd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5240a8a7cd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25240a8a7cd_0_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g25240a8a7cd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25240a8a7cd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4" name="Google Shape;364;g25240a8a7cd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5240a8a7cd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5240a8a7cd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5240a8a7cd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5240a8a7cd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25240a8a7cd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8" name="Google Shape;388;g25240a8a7cd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5240a8a7cd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6" name="Google Shape;396;g25240a8a7cd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25240a8a7cd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4" name="Google Shape;404;g25240a8a7cd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5240a8a7cd_0_2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7" name="Google Shape;427;g25240a8a7cd_0_2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5240a8a7cd_0_2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5240a8a7cd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25240a8a7cd_0_2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25240a8a7cd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5240a8a7cd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1" name="Google Shape;481;g25240a8a7cd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4" name="Google Shape;504;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5240a8a7cd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6" name="Google Shape;306;g25240a8a7cd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11526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25240a8a7cd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5" name="Google Shape;325;g25240a8a7cd_0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8507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5240a8a7cd_0_1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5240a8a7cd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87026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25240a8a7cd_0_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g25240a8a7cd_0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38874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25240a8a7cd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4" name="Google Shape;364;g25240a8a7cd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35542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5240a8a7cd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5240a8a7cd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872578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1"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T</a:t>
            </a:r>
            <a:r>
              <a:rPr lang="en-GB" sz="2000">
                <a:solidFill>
                  <a:schemeClr val="accent2"/>
                </a:solidFill>
                <a:latin typeface="Nunito Sans"/>
                <a:ea typeface="Nunito Sans"/>
                <a:cs typeface="Nunito Sans"/>
                <a:sym typeface="Nunito Sans"/>
              </a:rPr>
              <a:t>ree Diagrams</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T</a:t>
            </a:r>
            <a:r>
              <a:rPr lang="en-GB" sz="1000">
                <a:solidFill>
                  <a:srgbClr val="2779F5"/>
                </a:solidFill>
                <a:latin typeface="Nunito Sans"/>
                <a:ea typeface="Nunito Sans"/>
                <a:cs typeface="Nunito Sans"/>
                <a:sym typeface="Nunito Sans"/>
              </a:rPr>
              <a:t>ree Diagrams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T</a:t>
            </a:r>
            <a:r>
              <a:rPr lang="en-GB" sz="1000">
                <a:solidFill>
                  <a:srgbClr val="2779F5"/>
                </a:solidFill>
                <a:latin typeface="Nunito Sans"/>
                <a:ea typeface="Nunito Sans"/>
                <a:cs typeface="Nunito Sans"/>
                <a:sym typeface="Nunito Sans"/>
              </a:rPr>
              <a:t>ree Diagrams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15"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T</a:t>
            </a:r>
            <a:r>
              <a:rPr lang="en-GB" sz="2000">
                <a:solidFill>
                  <a:schemeClr val="accent2"/>
                </a:solidFill>
                <a:latin typeface="Nunito Sans"/>
                <a:ea typeface="Nunito Sans"/>
                <a:cs typeface="Nunito Sans"/>
                <a:sym typeface="Nunito Sans"/>
              </a:rPr>
              <a:t>ree Diagrams</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5240a8a7cd_0_17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940DFAB-AC38-553B-B6BE-B8C662FEEA27}"/>
                  </a:ext>
                </a:extLst>
              </p:cNvPr>
              <p:cNvGraphicFramePr/>
              <p:nvPr>
                <p:extLst>
                  <p:ext uri="{D42A27DB-BD31-4B8C-83A1-F6EECF244321}">
                    <p14:modId xmlns:p14="http://schemas.microsoft.com/office/powerpoint/2010/main" val="419890000"/>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940DFAB-AC38-553B-B6BE-B8C662FEEA27}"/>
                  </a:ext>
                </a:extLst>
              </p:cNvPr>
              <p:cNvGraphicFramePr/>
              <p:nvPr>
                <p:extLst>
                  <p:ext uri="{D42A27DB-BD31-4B8C-83A1-F6EECF244321}">
                    <p14:modId xmlns:p14="http://schemas.microsoft.com/office/powerpoint/2010/main" val="419890000"/>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8E1121F-7E97-D9BF-1BDE-1F1799DBF462}"/>
                  </a:ext>
                </a:extLst>
              </p:cNvPr>
              <p:cNvGraphicFramePr/>
              <p:nvPr/>
            </p:nvGraphicFramePr>
            <p:xfrm>
              <a:off x="108044" y="862525"/>
              <a:ext cx="8776434" cy="7721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a:t>
                          </a:r>
                          <a:r>
                            <a:rPr lang="en-GB" sz="1600" b="0" dirty="0">
                              <a:solidFill>
                                <a:schemeClr val="dk1"/>
                              </a:solidFill>
                              <a:latin typeface="Nunito Sans"/>
                              <a:ea typeface="Nunito Sans"/>
                              <a:cs typeface="Nunito Sans"/>
                              <a:sym typeface="Nunito Sans"/>
                            </a:rPr>
                            <a:t> In a survey,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150</m:t>
                              </m:r>
                            </m:oMath>
                          </a14:m>
                          <a:r>
                            <a:rPr lang="en-GB" sz="1600" b="0" dirty="0">
                              <a:solidFill>
                                <a:schemeClr val="dk1"/>
                              </a:solidFill>
                              <a:latin typeface="Nunito Sans"/>
                              <a:ea typeface="Nunito Sans"/>
                              <a:cs typeface="Nunito Sans"/>
                              <a:sym typeface="Nunito Sans"/>
                            </a:rPr>
                            <a:t> participants were asked if they prefer juice or milk. </a:t>
                          </a:r>
                          <a14:m>
                            <m:oMath xmlns:m="http://schemas.openxmlformats.org/officeDocument/2006/math">
                              <m:f>
                                <m:fPr>
                                  <m:ctrlPr>
                                    <a:rPr lang="en-GB" sz="1600" b="0" i="1" dirty="0" smtClean="0">
                                      <a:solidFill>
                                        <a:schemeClr val="dk1"/>
                                      </a:solidFill>
                                      <a:latin typeface="Cambria Math" panose="02040503050406030204" pitchFamily="18" charset="0"/>
                                      <a:ea typeface="Nunito Sans"/>
                                      <a:cs typeface="Nunito Sans"/>
                                      <a:sym typeface="Nunito Sans"/>
                                    </a:rPr>
                                  </m:ctrlPr>
                                </m:fPr>
                                <m:num>
                                  <m:r>
                                    <a:rPr lang="en-GB" sz="1600" b="0" i="1" dirty="0" smtClean="0">
                                      <a:solidFill>
                                        <a:schemeClr val="dk1"/>
                                      </a:solidFill>
                                      <a:latin typeface="Cambria Math" panose="02040503050406030204" pitchFamily="18" charset="0"/>
                                      <a:ea typeface="Nunito Sans"/>
                                      <a:cs typeface="Nunito Sans"/>
                                      <a:sym typeface="Nunito Sans"/>
                                    </a:rPr>
                                    <m:t>2</m:t>
                                  </m:r>
                                </m:num>
                                <m:den>
                                  <m:r>
                                    <a:rPr lang="en-GB" sz="1600" b="0" i="1" dirty="0" smtClean="0">
                                      <a:solidFill>
                                        <a:schemeClr val="dk1"/>
                                      </a:solidFill>
                                      <a:latin typeface="Cambria Math" panose="02040503050406030204" pitchFamily="18" charset="0"/>
                                      <a:ea typeface="Nunito Sans"/>
                                      <a:cs typeface="Nunito Sans"/>
                                      <a:sym typeface="Nunito Sans"/>
                                    </a:rPr>
                                    <m:t>5</m:t>
                                  </m:r>
                                </m:den>
                              </m:f>
                            </m:oMath>
                          </a14:m>
                          <a:r>
                            <a:rPr lang="en-GB" sz="1600" b="0" dirty="0">
                              <a:solidFill>
                                <a:schemeClr val="dk1"/>
                              </a:solidFill>
                              <a:latin typeface="Nunito Sans"/>
                              <a:ea typeface="Nunito Sans"/>
                              <a:cs typeface="Nunito Sans"/>
                              <a:sym typeface="Nunito Sans"/>
                            </a:rPr>
                            <a:t> of the participants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were adults.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35</m:t>
                              </m:r>
                            </m:oMath>
                          </a14:m>
                          <a:r>
                            <a:rPr lang="en-GB" sz="1600" b="0" dirty="0">
                              <a:solidFill>
                                <a:schemeClr val="dk1"/>
                              </a:solidFill>
                              <a:latin typeface="Nunito Sans"/>
                              <a:ea typeface="Nunito Sans"/>
                              <a:cs typeface="Nunito Sans"/>
                              <a:sym typeface="Nunito Sans"/>
                            </a:rPr>
                            <a:t> children preferred juice. How many children preferred milk?</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8E1121F-7E97-D9BF-1BDE-1F1799DBF462}"/>
                  </a:ext>
                </a:extLst>
              </p:cNvPr>
              <p:cNvGraphicFramePr/>
              <p:nvPr/>
            </p:nvGraphicFramePr>
            <p:xfrm>
              <a:off x="108044" y="862525"/>
              <a:ext cx="8776434" cy="7721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a:t>
                          </a:r>
                          <a:r>
                            <a:rPr lang="en-GB" sz="1600" b="0" dirty="0">
                              <a:solidFill>
                                <a:schemeClr val="dk1"/>
                              </a:solidFill>
                              <a:latin typeface="Nunito Sans"/>
                              <a:ea typeface="Nunito Sans"/>
                              <a:cs typeface="Nunito Sans"/>
                              <a:sym typeface="Nunito Sans"/>
                            </a:rPr>
                            <a:t> In a survey,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150</m:t>
                              </m:r>
                            </m:oMath>
                          </a14:m>
                          <a:r>
                            <a:rPr lang="en-GB" sz="1600" b="0" dirty="0">
                              <a:solidFill>
                                <a:schemeClr val="dk1"/>
                              </a:solidFill>
                              <a:latin typeface="Nunito Sans"/>
                              <a:ea typeface="Nunito Sans"/>
                              <a:cs typeface="Nunito Sans"/>
                              <a:sym typeface="Nunito Sans"/>
                            </a:rPr>
                            <a:t> participants were asked if they prefer juice or milk. </a:t>
                          </a:r>
                          <a14:m xmlns:a14="http://schemas.microsoft.com/office/drawing/2010/main">
                            <m:oMath xmlns:m="http://schemas.openxmlformats.org/officeDocument/2006/math">
                              <m:f>
                                <m:fPr>
                                  <m:ctrlPr>
                                    <a:rPr lang="en-GB" sz="1600" b="0" i="1" dirty="0" smtClean="0">
                                      <a:solidFill>
                                        <a:schemeClr val="dk1"/>
                                      </a:solidFill>
                                      <a:latin typeface="Cambria Math" panose="02040503050406030204" pitchFamily="18" charset="0"/>
                                      <a:ea typeface="Nunito Sans"/>
                                      <a:cs typeface="Nunito Sans"/>
                                      <a:sym typeface="Nunito Sans"/>
                                    </a:rPr>
                                  </m:ctrlPr>
                                </m:fPr>
                                <m:num>
                                  <m:r>
                                    <a:rPr lang="en-GB" sz="1600" b="0" i="1" dirty="0" smtClean="0">
                                      <a:solidFill>
                                        <a:schemeClr val="dk1"/>
                                      </a:solidFill>
                                      <a:latin typeface="Cambria Math" panose="02040503050406030204" pitchFamily="18" charset="0"/>
                                      <a:ea typeface="Nunito Sans"/>
                                      <a:cs typeface="Nunito Sans"/>
                                      <a:sym typeface="Nunito Sans"/>
                                    </a:rPr>
                                    <m:t>2</m:t>
                                  </m:r>
                                </m:num>
                                <m:den>
                                  <m:r>
                                    <a:rPr lang="en-GB" sz="1600" b="0" i="1" dirty="0" smtClean="0">
                                      <a:solidFill>
                                        <a:schemeClr val="dk1"/>
                                      </a:solidFill>
                                      <a:latin typeface="Cambria Math" panose="02040503050406030204" pitchFamily="18" charset="0"/>
                                      <a:ea typeface="Nunito Sans"/>
                                      <a:cs typeface="Nunito Sans"/>
                                      <a:sym typeface="Nunito Sans"/>
                                    </a:rPr>
                                    <m:t>5</m:t>
                                  </m:r>
                                </m:den>
                              </m:f>
                            </m:oMath>
                          </a14:m>
                          <a:r>
                            <a:rPr lang="en-GB" sz="1600" b="0" dirty="0">
                              <a:solidFill>
                                <a:schemeClr val="dk1"/>
                              </a:solidFill>
                              <a:latin typeface="Nunito Sans"/>
                              <a:ea typeface="Nunito Sans"/>
                              <a:cs typeface="Nunito Sans"/>
                              <a:sym typeface="Nunito Sans"/>
                            </a:rPr>
                            <a:t> of the participants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were adults.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35</m:t>
                              </m:r>
                            </m:oMath>
                          </a14:m>
                          <a:r>
                            <a:rPr lang="en-GB" sz="1600" b="0" dirty="0">
                              <a:solidFill>
                                <a:schemeClr val="dk1"/>
                              </a:solidFill>
                              <a:latin typeface="Nunito Sans"/>
                              <a:ea typeface="Nunito Sans"/>
                              <a:cs typeface="Nunito Sans"/>
                              <a:sym typeface="Nunito Sans"/>
                            </a:rPr>
                            <a:t> children preferred juice. How many children preferred milk?</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90D7324E-F8C7-9055-245B-D7ED6935919B}"/>
              </a:ext>
            </a:extLst>
          </p:cNvPr>
          <p:cNvPicPr>
            <a:picLocks noChangeAspect="1"/>
          </p:cNvPicPr>
          <p:nvPr/>
        </p:nvPicPr>
        <p:blipFill>
          <a:blip r:embed="rId3"/>
          <a:stretch>
            <a:fillRect/>
          </a:stretch>
        </p:blipFill>
        <p:spPr>
          <a:xfrm>
            <a:off x="259521" y="1904018"/>
            <a:ext cx="4182102" cy="2005804"/>
          </a:xfrm>
          <a:prstGeom prst="rect">
            <a:avLst/>
          </a:prstGeom>
        </p:spPr>
      </p:pic>
    </p:spTree>
    <p:extLst>
      <p:ext uri="{BB962C8B-B14F-4D97-AF65-F5344CB8AC3E}">
        <p14:creationId xmlns:p14="http://schemas.microsoft.com/office/powerpoint/2010/main" val="3077488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25240a8a7cd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lang="en-GB"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D9EF0B1-C655-5341-A077-B2A32C665A30}"/>
              </a:ext>
            </a:extLst>
          </p:cNvPr>
          <p:cNvPicPr>
            <a:picLocks noChangeAspect="1"/>
          </p:cNvPicPr>
          <p:nvPr/>
        </p:nvPicPr>
        <p:blipFill>
          <a:blip r:embed="rId3"/>
          <a:stretch>
            <a:fillRect/>
          </a:stretch>
        </p:blipFill>
        <p:spPr>
          <a:xfrm>
            <a:off x="259522" y="1906184"/>
            <a:ext cx="4182100" cy="2005804"/>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074A0B73-D731-FE25-10C7-62505D97B676}"/>
                  </a:ext>
                </a:extLst>
              </p:cNvPr>
              <p:cNvGraphicFramePr/>
              <p:nvPr>
                <p:extLst>
                  <p:ext uri="{D42A27DB-BD31-4B8C-83A1-F6EECF244321}">
                    <p14:modId xmlns:p14="http://schemas.microsoft.com/office/powerpoint/2010/main" val="207942017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074A0B73-D731-FE25-10C7-62505D97B676}"/>
                  </a:ext>
                </a:extLst>
              </p:cNvPr>
              <p:cNvGraphicFramePr/>
              <p:nvPr>
                <p:extLst>
                  <p:ext uri="{D42A27DB-BD31-4B8C-83A1-F6EECF244321}">
                    <p14:modId xmlns:p14="http://schemas.microsoft.com/office/powerpoint/2010/main" val="207942017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A)</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23</m:t>
                              </m:r>
                            </m:oMath>
                          </a14:m>
                          <a:endParaRPr lang="en-US" sz="1600" b="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5DC71EEF-EDF1-C1FA-A962-B8BD6681D113}"/>
                  </a:ext>
                </a:extLst>
              </p:cNvPr>
              <p:cNvGraphicFramePr/>
              <p:nvPr/>
            </p:nvGraphicFramePr>
            <p:xfrm>
              <a:off x="108044" y="862525"/>
              <a:ext cx="8776434" cy="669681"/>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a:t>
                          </a:r>
                          <a:r>
                            <a:rPr lang="en-GB" sz="1600" b="0" dirty="0">
                              <a:solidFill>
                                <a:schemeClr val="dk1"/>
                              </a:solidFill>
                              <a:latin typeface="Nunito Sans"/>
                              <a:ea typeface="Nunito Sans"/>
                              <a:cs typeface="Nunito Sans"/>
                              <a:sym typeface="Nunito Sans"/>
                            </a:rPr>
                            <a:t> In a survey, </a:t>
                          </a:r>
                          <a:r>
                            <a:rPr lang="en-GB" sz="1600" b="0" dirty="0">
                              <a:solidFill>
                                <a:schemeClr val="dk1"/>
                              </a:solidFill>
                              <a:latin typeface="Nunito Sans" pitchFamily="2" charset="0"/>
                              <a:ea typeface="Nunito Sans"/>
                              <a:cs typeface="Nunito Sans"/>
                              <a:sym typeface="Nunito Sans"/>
                            </a:rPr>
                            <a:t>respondents were asked which was their dominant hand. Given that the ratio of</a:t>
                          </a:r>
                        </a:p>
                        <a:p>
                          <a:pPr marL="0" marR="0" lvl="0" indent="0" algn="l" rtl="0">
                            <a:lnSpc>
                              <a:spcPct val="150000"/>
                            </a:lnSpc>
                            <a:spcBef>
                              <a:spcPts val="0"/>
                            </a:spcBef>
                            <a:spcAft>
                              <a:spcPts val="0"/>
                            </a:spcAft>
                            <a:buNone/>
                          </a:pPr>
                          <a:r>
                            <a:rPr lang="en-GB" sz="1600" b="0" dirty="0">
                              <a:solidFill>
                                <a:schemeClr val="dk1"/>
                              </a:solidFill>
                              <a:latin typeface="Nunito Sans" pitchFamily="2" charset="0"/>
                              <a:ea typeface="Nunito Sans"/>
                              <a:cs typeface="Nunito Sans"/>
                              <a:sym typeface="Nunito Sans"/>
                            </a:rPr>
                            <a:t>    males to females was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1:2</m:t>
                              </m:r>
                            </m:oMath>
                          </a14:m>
                          <a:r>
                            <a:rPr lang="en-US" sz="1600" b="0" u="none" strike="noStrike" cap="none" baseline="0" dirty="0">
                              <a:solidFill>
                                <a:schemeClr val="dk1"/>
                              </a:solidFill>
                              <a:latin typeface="Nunito Sans" pitchFamily="2" charset="0"/>
                              <a:ea typeface="Times New Roman"/>
                              <a:cs typeface="Times New Roman"/>
                              <a:sym typeface="Times New Roman"/>
                            </a:rPr>
                            <a:t>, how many left-handed females were surveyed?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5DC71EEF-EDF1-C1FA-A962-B8BD6681D113}"/>
                  </a:ext>
                </a:extLst>
              </p:cNvPr>
              <p:cNvGraphicFramePr/>
              <p:nvPr/>
            </p:nvGraphicFramePr>
            <p:xfrm>
              <a:off x="108044" y="862525"/>
              <a:ext cx="8776434" cy="669681"/>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a:t>
                          </a:r>
                          <a:r>
                            <a:rPr lang="en-GB" sz="1600" b="0" dirty="0">
                              <a:solidFill>
                                <a:schemeClr val="dk1"/>
                              </a:solidFill>
                              <a:latin typeface="Nunito Sans"/>
                              <a:ea typeface="Nunito Sans"/>
                              <a:cs typeface="Nunito Sans"/>
                              <a:sym typeface="Nunito Sans"/>
                            </a:rPr>
                            <a:t> In a survey, </a:t>
                          </a:r>
                          <a:r>
                            <a:rPr lang="en-GB" sz="1600" b="0" dirty="0">
                              <a:solidFill>
                                <a:schemeClr val="dk1"/>
                              </a:solidFill>
                              <a:latin typeface="Nunito Sans" pitchFamily="2" charset="0"/>
                              <a:ea typeface="Nunito Sans"/>
                              <a:cs typeface="Nunito Sans"/>
                              <a:sym typeface="Nunito Sans"/>
                            </a:rPr>
                            <a:t>respondents were asked which was their dominant hand. Given that the ratio of</a:t>
                          </a:r>
                        </a:p>
                        <a:p>
                          <a:pPr marL="0" marR="0" lvl="0" indent="0" algn="l" rtl="0">
                            <a:lnSpc>
                              <a:spcPct val="150000"/>
                            </a:lnSpc>
                            <a:spcBef>
                              <a:spcPts val="0"/>
                            </a:spcBef>
                            <a:spcAft>
                              <a:spcPts val="0"/>
                            </a:spcAft>
                            <a:buNone/>
                          </a:pPr>
                          <a:r>
                            <a:rPr lang="en-GB" sz="1600" b="0" dirty="0">
                              <a:solidFill>
                                <a:schemeClr val="dk1"/>
                              </a:solidFill>
                              <a:latin typeface="Nunito Sans" pitchFamily="2" charset="0"/>
                              <a:ea typeface="Nunito Sans"/>
                              <a:cs typeface="Nunito Sans"/>
                              <a:sym typeface="Nunito Sans"/>
                            </a:rPr>
                            <a:t>    males to females was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1:2</m:t>
                              </m:r>
                            </m:oMath>
                          </a14:m>
                          <a:r>
                            <a:rPr lang="en-US" sz="1600" b="0" u="none" strike="noStrike" cap="none" baseline="0" dirty="0">
                              <a:solidFill>
                                <a:schemeClr val="dk1"/>
                              </a:solidFill>
                              <a:latin typeface="Nunito Sans" pitchFamily="2" charset="0"/>
                              <a:ea typeface="Times New Roman"/>
                              <a:cs typeface="Times New Roman"/>
                              <a:sym typeface="Times New Roman"/>
                            </a:rPr>
                            <a:t>, how many left-handed females were surveyed?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613242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25240a8a7cd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1388F0F-F7A4-FBEF-3D86-C8A52614CF21}"/>
                  </a:ext>
                </a:extLst>
              </p:cNvPr>
              <p:cNvGraphicFramePr/>
              <p:nvPr>
                <p:extLst>
                  <p:ext uri="{D42A27DB-BD31-4B8C-83A1-F6EECF244321}">
                    <p14:modId xmlns:p14="http://schemas.microsoft.com/office/powerpoint/2010/main" val="3808617602"/>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71</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60</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1388F0F-F7A4-FBEF-3D86-C8A52614CF21}"/>
                  </a:ext>
                </a:extLst>
              </p:cNvPr>
              <p:cNvGraphicFramePr/>
              <p:nvPr>
                <p:extLst>
                  <p:ext uri="{D42A27DB-BD31-4B8C-83A1-F6EECF244321}">
                    <p14:modId xmlns:p14="http://schemas.microsoft.com/office/powerpoint/2010/main" val="3808617602"/>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71</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60</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45245F51-12EB-D0DD-87D1-2F032A7C8D7C}"/>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a:t>
                      </a:r>
                      <a:r>
                        <a:rPr lang="en-GB" sz="1600" b="0" dirty="0">
                          <a:solidFill>
                            <a:schemeClr val="dk1"/>
                          </a:solidFill>
                          <a:latin typeface="Nunito Sans"/>
                          <a:ea typeface="Nunito Sans"/>
                          <a:cs typeface="Nunito Sans"/>
                          <a:sym typeface="Nunito Sans"/>
                        </a:rPr>
                        <a:t> A survey was conducted to ask preference for two types of fruit. Use the frequency tree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how many people took part in the survey:</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EBF109A-CE43-F00E-A0D4-7B294008546C}"/>
              </a:ext>
            </a:extLst>
          </p:cNvPr>
          <p:cNvPicPr>
            <a:picLocks noChangeAspect="1"/>
          </p:cNvPicPr>
          <p:nvPr/>
        </p:nvPicPr>
        <p:blipFill>
          <a:blip r:embed="rId3"/>
          <a:stretch>
            <a:fillRect/>
          </a:stretch>
        </p:blipFill>
        <p:spPr>
          <a:xfrm>
            <a:off x="259521" y="1903490"/>
            <a:ext cx="4182101" cy="2005804"/>
          </a:xfrm>
          <a:prstGeom prst="rect">
            <a:avLst/>
          </a:prstGeom>
        </p:spPr>
      </p:pic>
    </p:spTree>
    <p:extLst>
      <p:ext uri="{BB962C8B-B14F-4D97-AF65-F5344CB8AC3E}">
        <p14:creationId xmlns:p14="http://schemas.microsoft.com/office/powerpoint/2010/main" val="3433717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graphicFrame>
        <p:nvGraphicFramePr>
          <p:cNvPr id="3" name="Google Shape;255;g2191522ec10_0_108">
            <a:extLst>
              <a:ext uri="{FF2B5EF4-FFF2-40B4-BE49-F238E27FC236}">
                <a16:creationId xmlns:a16="http://schemas.microsoft.com/office/drawing/2014/main" id="{F1BE3D3C-5188-7864-DA8B-DC0DA6DFB9CF}"/>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a:t>
                      </a:r>
                      <a:r>
                        <a:rPr lang="en-GB" sz="1600" b="0" dirty="0">
                          <a:solidFill>
                            <a:schemeClr val="dk1"/>
                          </a:solidFill>
                          <a:latin typeface="Nunito Sans"/>
                          <a:ea typeface="Nunito Sans"/>
                          <a:cs typeface="Nunito Sans"/>
                          <a:sym typeface="Nunito Sans"/>
                        </a:rPr>
                        <a:t> Some students are asked if they prefer Art or PE. The results were recorded in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frequency tree. A student is selected at random. What is the probability that they prefer</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PE?</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406" name="Google Shape;406;g25240a8a7cd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F5B5631-B9C3-238D-CAF1-A5E0B7C4A73B}"/>
                  </a:ext>
                </a:extLst>
              </p:cNvPr>
              <p:cNvGraphicFramePr/>
              <p:nvPr>
                <p:extLst>
                  <p:ext uri="{D42A27DB-BD31-4B8C-83A1-F6EECF244321}">
                    <p14:modId xmlns:p14="http://schemas.microsoft.com/office/powerpoint/2010/main" val="3243999239"/>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37</m:t>
                                  </m:r>
                                </m:den>
                              </m:f>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1575</m:t>
                                  </m:r>
                                </m:den>
                              </m:f>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20</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6400</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F5B5631-B9C3-238D-CAF1-A5E0B7C4A73B}"/>
                  </a:ext>
                </a:extLst>
              </p:cNvPr>
              <p:cNvGraphicFramePr/>
              <p:nvPr>
                <p:extLst>
                  <p:ext uri="{D42A27DB-BD31-4B8C-83A1-F6EECF244321}">
                    <p14:modId xmlns:p14="http://schemas.microsoft.com/office/powerpoint/2010/main" val="3243999239"/>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37</m:t>
                                  </m:r>
                                </m:den>
                              </m:f>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1575</m:t>
                                  </m:r>
                                </m:den>
                              </m:f>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20</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6400</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a:extLst>
              <a:ext uri="{FF2B5EF4-FFF2-40B4-BE49-F238E27FC236}">
                <a16:creationId xmlns:a16="http://schemas.microsoft.com/office/drawing/2014/main" id="{3E8AADA5-9DA2-3106-1B4E-85DD5D489ABE}"/>
              </a:ext>
            </a:extLst>
          </p:cNvPr>
          <p:cNvPicPr>
            <a:picLocks noChangeAspect="1"/>
          </p:cNvPicPr>
          <p:nvPr/>
        </p:nvPicPr>
        <p:blipFill>
          <a:blip r:embed="rId3"/>
          <a:stretch>
            <a:fillRect/>
          </a:stretch>
        </p:blipFill>
        <p:spPr>
          <a:xfrm>
            <a:off x="259521" y="1903490"/>
            <a:ext cx="4182100" cy="2005804"/>
          </a:xfrm>
          <a:prstGeom prst="rect">
            <a:avLst/>
          </a:prstGeom>
        </p:spPr>
      </p:pic>
    </p:spTree>
    <p:extLst>
      <p:ext uri="{BB962C8B-B14F-4D97-AF65-F5344CB8AC3E}">
        <p14:creationId xmlns:p14="http://schemas.microsoft.com/office/powerpoint/2010/main" val="30071913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25240a8a7cd_0_22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320F792-F16D-EA6E-F90B-F9E13DDB57B7}"/>
                  </a:ext>
                </a:extLst>
              </p:cNvPr>
              <p:cNvGraphicFramePr/>
              <p:nvPr>
                <p:extLst>
                  <p:ext uri="{D42A27DB-BD31-4B8C-83A1-F6EECF244321}">
                    <p14:modId xmlns:p14="http://schemas.microsoft.com/office/powerpoint/2010/main" val="1554033783"/>
                  </p:ext>
                </p:extLst>
              </p:nvPr>
            </p:nvGraphicFramePr>
            <p:xfrm>
              <a:off x="4702378" y="1976846"/>
              <a:ext cx="4182100" cy="273391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6563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0.55</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28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0.68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0.24</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320F792-F16D-EA6E-F90B-F9E13DDB57B7}"/>
                  </a:ext>
                </a:extLst>
              </p:cNvPr>
              <p:cNvGraphicFramePr/>
              <p:nvPr>
                <p:extLst>
                  <p:ext uri="{D42A27DB-BD31-4B8C-83A1-F6EECF244321}">
                    <p14:modId xmlns:p14="http://schemas.microsoft.com/office/powerpoint/2010/main" val="1554033783"/>
                  </p:ext>
                </p:extLst>
              </p:nvPr>
            </p:nvGraphicFramePr>
            <p:xfrm>
              <a:off x="4702378" y="1976846"/>
              <a:ext cx="4182100" cy="273391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6563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0.55</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28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0.68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0.24</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09A7A47-E27B-B5AE-6796-C230BD3F2E85}"/>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a:t>
                          </a:r>
                          <a:r>
                            <a:rPr lang="en-GB" sz="1600" b="0" dirty="0">
                              <a:solidFill>
                                <a:schemeClr val="dk1"/>
                              </a:solidFill>
                              <a:latin typeface="Nunito Sans"/>
                              <a:ea typeface="Nunito Sans"/>
                              <a:cs typeface="Nunito Sans"/>
                              <a:sym typeface="Nunito Sans"/>
                            </a:rPr>
                            <a:t> If my bus is on time, there is a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0.2</m:t>
                              </m:r>
                            </m:oMath>
                          </a14:m>
                          <a:r>
                            <a:rPr lang="en-GB" sz="1600" b="0" dirty="0">
                              <a:solidFill>
                                <a:schemeClr val="dk1"/>
                              </a:solidFill>
                              <a:latin typeface="Nunito Sans"/>
                              <a:ea typeface="Nunito Sans"/>
                              <a:cs typeface="Nunito Sans"/>
                              <a:sym typeface="Nunito Sans"/>
                            </a:rPr>
                            <a:t> probability that I run from the bus stop to school. If my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bus is late, there is a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0.7</m:t>
                              </m:r>
                            </m:oMath>
                          </a14:m>
                          <a:r>
                            <a:rPr lang="en-GB" sz="1600" b="0" dirty="0">
                              <a:solidFill>
                                <a:schemeClr val="dk1"/>
                              </a:solidFill>
                              <a:latin typeface="Nunito Sans"/>
                              <a:ea typeface="Nunito Sans"/>
                              <a:cs typeface="Nunito Sans"/>
                              <a:sym typeface="Nunito Sans"/>
                            </a:rPr>
                            <a:t> probability that I run from the bus stop to school. Use the tree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diagram to find the probability that I walk from the bus stop to school.</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09A7A47-E27B-B5AE-6796-C230BD3F2E85}"/>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a:t>
                          </a:r>
                          <a:r>
                            <a:rPr lang="en-GB" sz="1600" b="0" dirty="0">
                              <a:solidFill>
                                <a:schemeClr val="dk1"/>
                              </a:solidFill>
                              <a:latin typeface="Nunito Sans"/>
                              <a:ea typeface="Nunito Sans"/>
                              <a:cs typeface="Nunito Sans"/>
                              <a:sym typeface="Nunito Sans"/>
                            </a:rPr>
                            <a:t> If my bus is on time, there is a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0.2</m:t>
                              </m:r>
                            </m:oMath>
                          </a14:m>
                          <a:r>
                            <a:rPr lang="en-GB" sz="1600" b="0" dirty="0">
                              <a:solidFill>
                                <a:schemeClr val="dk1"/>
                              </a:solidFill>
                              <a:latin typeface="Nunito Sans"/>
                              <a:ea typeface="Nunito Sans"/>
                              <a:cs typeface="Nunito Sans"/>
                              <a:sym typeface="Nunito Sans"/>
                            </a:rPr>
                            <a:t> probability that I run from the bus stop to school. If my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bus is late, there is a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0.7</m:t>
                              </m:r>
                            </m:oMath>
                          </a14:m>
                          <a:r>
                            <a:rPr lang="en-GB" sz="1600" b="0" dirty="0">
                              <a:solidFill>
                                <a:schemeClr val="dk1"/>
                              </a:solidFill>
                              <a:latin typeface="Nunito Sans"/>
                              <a:ea typeface="Nunito Sans"/>
                              <a:cs typeface="Nunito Sans"/>
                              <a:sym typeface="Nunito Sans"/>
                            </a:rPr>
                            <a:t> probability that I run from the bus stop to school. Use the tree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diagram to find the probability that I walk from the bus stop to school.</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7005DA4E-E815-ED1F-4B46-CF79B7291E15}"/>
              </a:ext>
            </a:extLst>
          </p:cNvPr>
          <p:cNvPicPr>
            <a:picLocks noChangeAspect="1"/>
          </p:cNvPicPr>
          <p:nvPr/>
        </p:nvPicPr>
        <p:blipFill>
          <a:blip r:embed="rId3"/>
          <a:stretch>
            <a:fillRect/>
          </a:stretch>
        </p:blipFill>
        <p:spPr>
          <a:xfrm>
            <a:off x="259524" y="2119554"/>
            <a:ext cx="4182099" cy="2250182"/>
          </a:xfrm>
          <a:prstGeom prst="rect">
            <a:avLst/>
          </a:prstGeom>
        </p:spPr>
      </p:pic>
    </p:spTree>
    <p:extLst>
      <p:ext uri="{BB962C8B-B14F-4D97-AF65-F5344CB8AC3E}">
        <p14:creationId xmlns:p14="http://schemas.microsoft.com/office/powerpoint/2010/main" val="26358083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5240a8a7cd_0_2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FD6DFD2-E01A-1C62-85AB-491F34163804}"/>
                  </a:ext>
                </a:extLst>
              </p:cNvPr>
              <p:cNvGraphicFramePr/>
              <p:nvPr>
                <p:extLst>
                  <p:ext uri="{D42A27DB-BD31-4B8C-83A1-F6EECF244321}">
                    <p14:modId xmlns:p14="http://schemas.microsoft.com/office/powerpoint/2010/main" val="187867358"/>
                  </p:ext>
                </p:extLst>
              </p:nvPr>
            </p:nvGraphicFramePr>
            <p:xfrm>
              <a:off x="4702378" y="1976846"/>
              <a:ext cx="4182100" cy="2725783"/>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375792">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14</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8</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4999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7</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FD6DFD2-E01A-1C62-85AB-491F34163804}"/>
                  </a:ext>
                </a:extLst>
              </p:cNvPr>
              <p:cNvGraphicFramePr/>
              <p:nvPr>
                <p:extLst>
                  <p:ext uri="{D42A27DB-BD31-4B8C-83A1-F6EECF244321}">
                    <p14:modId xmlns:p14="http://schemas.microsoft.com/office/powerpoint/2010/main" val="187867358"/>
                  </p:ext>
                </p:extLst>
              </p:nvPr>
            </p:nvGraphicFramePr>
            <p:xfrm>
              <a:off x="4702378" y="1976846"/>
              <a:ext cx="4182100" cy="2725783"/>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375792">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14</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8</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4999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7</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D0C57808-BD3C-4D2E-90FA-9D4F2C9FFA1C}"/>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a:t>
                      </a:r>
                      <a:r>
                        <a:rPr lang="en-GB" sz="1600" b="0" dirty="0">
                          <a:solidFill>
                            <a:schemeClr val="dk1"/>
                          </a:solidFill>
                          <a:latin typeface="Nunito Sans"/>
                          <a:ea typeface="Nunito Sans"/>
                          <a:cs typeface="Nunito Sans"/>
                          <a:sym typeface="Nunito Sans"/>
                        </a:rPr>
                        <a:t> There are 2 red balls and 6 blue balls in a bag. A ball is taken at random and placed on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table. A second ball is taken from the bag and placed on the table. What is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that the two balls are not the same colour?</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B338C7B-08CA-6860-7674-F125C19FDE43}"/>
              </a:ext>
            </a:extLst>
          </p:cNvPr>
          <p:cNvPicPr>
            <a:picLocks noChangeAspect="1"/>
          </p:cNvPicPr>
          <p:nvPr/>
        </p:nvPicPr>
        <p:blipFill>
          <a:blip r:embed="rId3"/>
          <a:stretch>
            <a:fillRect/>
          </a:stretch>
        </p:blipFill>
        <p:spPr>
          <a:xfrm>
            <a:off x="265646" y="2123968"/>
            <a:ext cx="4001553" cy="2254003"/>
          </a:xfrm>
          <a:prstGeom prst="rect">
            <a:avLst/>
          </a:prstGeom>
        </p:spPr>
      </p:pic>
    </p:spTree>
    <p:extLst>
      <p:ext uri="{BB962C8B-B14F-4D97-AF65-F5344CB8AC3E}">
        <p14:creationId xmlns:p14="http://schemas.microsoft.com/office/powerpoint/2010/main" val="253167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5240a8a7cd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F18113F-399B-AE21-3818-D2B290823FD2}"/>
                  </a:ext>
                </a:extLst>
              </p:cNvPr>
              <p:cNvGraphicFramePr/>
              <p:nvPr>
                <p:extLst>
                  <p:ext uri="{D42A27DB-BD31-4B8C-83A1-F6EECF244321}">
                    <p14:modId xmlns:p14="http://schemas.microsoft.com/office/powerpoint/2010/main" val="383506941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50</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15</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7</m:t>
                                  </m:r>
                                </m:num>
                                <m:den>
                                  <m:r>
                                    <a:rPr lang="en-GB" sz="1600" b="0" i="1" dirty="0" smtClean="0">
                                      <a:solidFill>
                                        <a:schemeClr val="tx1"/>
                                      </a:solidFill>
                                      <a:latin typeface="Cambria Math" panose="02040503050406030204" pitchFamily="18" charset="0"/>
                                      <a:ea typeface="Nunito"/>
                                      <a:cs typeface="Nunito"/>
                                      <a:sym typeface="Nunito"/>
                                    </a:rPr>
                                    <m:t>225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F18113F-399B-AE21-3818-D2B290823FD2}"/>
                  </a:ext>
                </a:extLst>
              </p:cNvPr>
              <p:cNvGraphicFramePr/>
              <p:nvPr>
                <p:extLst>
                  <p:ext uri="{D42A27DB-BD31-4B8C-83A1-F6EECF244321}">
                    <p14:modId xmlns:p14="http://schemas.microsoft.com/office/powerpoint/2010/main" val="383506941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50</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15</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7</m:t>
                                  </m:r>
                                </m:num>
                                <m:den>
                                  <m:r>
                                    <a:rPr lang="en-GB" sz="1600" b="0" i="1" dirty="0" smtClean="0">
                                      <a:solidFill>
                                        <a:schemeClr val="tx1"/>
                                      </a:solidFill>
                                      <a:latin typeface="Cambria Math" panose="02040503050406030204" pitchFamily="18" charset="0"/>
                                      <a:ea typeface="Nunito"/>
                                      <a:cs typeface="Nunito"/>
                                      <a:sym typeface="Nunito"/>
                                    </a:rPr>
                                    <m:t>225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3F42AC4-83CE-5329-6712-B81F897BC5AA}"/>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a:t>
                          </a:r>
                          <a:r>
                            <a:rPr lang="en-GB" sz="1600" b="0" dirty="0">
                              <a:solidFill>
                                <a:schemeClr val="dk1"/>
                              </a:solidFill>
                              <a:latin typeface="Nunito Sans"/>
                              <a:ea typeface="Nunito Sans"/>
                              <a:cs typeface="Nunito Sans"/>
                              <a:sym typeface="Nunito Sans"/>
                            </a:rPr>
                            <a:t> There are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7</m:t>
                              </m:r>
                            </m:oMath>
                          </a14:m>
                          <a:r>
                            <a:rPr lang="en-US" sz="1600" b="0" u="none" strike="noStrike" cap="none" baseline="0" dirty="0">
                              <a:solidFill>
                                <a:schemeClr val="dk1"/>
                              </a:solidFill>
                              <a:latin typeface="Nunito Sans" pitchFamily="2" charset="0"/>
                              <a:ea typeface="Times New Roman"/>
                              <a:cs typeface="Times New Roman"/>
                              <a:sym typeface="Times New Roman"/>
                            </a:rPr>
                            <a:t> mints and 3 toffees in a bag. A sweet is taken at random and eaten. A second</a:t>
                          </a:r>
                        </a:p>
                        <a:p>
                          <a:pPr marL="0" marR="0" lvl="0" indent="0" algn="l" rtl="0">
                            <a:lnSpc>
                              <a:spcPct val="150000"/>
                            </a:lnSpc>
                            <a:spcBef>
                              <a:spcPts val="0"/>
                            </a:spcBef>
                            <a:spcAft>
                              <a:spcPts val="0"/>
                            </a:spcAft>
                            <a:buNone/>
                          </a:pPr>
                          <a:r>
                            <a:rPr lang="en-US" sz="1600" b="0" u="none" strike="noStrike" cap="none" baseline="0" dirty="0">
                              <a:solidFill>
                                <a:schemeClr val="dk1"/>
                              </a:solidFill>
                              <a:latin typeface="Nunito Sans" pitchFamily="2" charset="0"/>
                              <a:ea typeface="Times New Roman"/>
                              <a:cs typeface="Times New Roman"/>
                              <a:sym typeface="Times New Roman"/>
                            </a:rPr>
                            <a:t>       sweet is taken. What is the probability that they are the same type of sweet?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3F42AC4-83CE-5329-6712-B81F897BC5AA}"/>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a:t>
                          </a:r>
                          <a:r>
                            <a:rPr lang="en-GB" sz="1600" b="0" dirty="0">
                              <a:solidFill>
                                <a:schemeClr val="dk1"/>
                              </a:solidFill>
                              <a:latin typeface="Nunito Sans"/>
                              <a:ea typeface="Nunito Sans"/>
                              <a:cs typeface="Nunito Sans"/>
                              <a:sym typeface="Nunito Sans"/>
                            </a:rPr>
                            <a:t> There are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7</m:t>
                              </m:r>
                            </m:oMath>
                          </a14:m>
                          <a:r>
                            <a:rPr lang="en-US" sz="1600" b="0" u="none" strike="noStrike" cap="none" baseline="0" dirty="0">
                              <a:solidFill>
                                <a:schemeClr val="dk1"/>
                              </a:solidFill>
                              <a:latin typeface="Nunito Sans" pitchFamily="2" charset="0"/>
                              <a:ea typeface="Times New Roman"/>
                              <a:cs typeface="Times New Roman"/>
                              <a:sym typeface="Times New Roman"/>
                            </a:rPr>
                            <a:t> mints and 3 toffees in a bag. A sweet is taken at random and eaten. A second</a:t>
                          </a:r>
                        </a:p>
                        <a:p>
                          <a:pPr marL="0" marR="0" lvl="0" indent="0" algn="l" rtl="0">
                            <a:lnSpc>
                              <a:spcPct val="150000"/>
                            </a:lnSpc>
                            <a:spcBef>
                              <a:spcPts val="0"/>
                            </a:spcBef>
                            <a:spcAft>
                              <a:spcPts val="0"/>
                            </a:spcAft>
                            <a:buNone/>
                          </a:pPr>
                          <a:r>
                            <a:rPr lang="en-US" sz="1600" b="0" u="none" strike="noStrike" cap="none" baseline="0" dirty="0">
                              <a:solidFill>
                                <a:schemeClr val="dk1"/>
                              </a:solidFill>
                              <a:latin typeface="Nunito Sans" pitchFamily="2" charset="0"/>
                              <a:ea typeface="Times New Roman"/>
                              <a:cs typeface="Times New Roman"/>
                              <a:sym typeface="Times New Roman"/>
                            </a:rPr>
                            <a:t>       sweet is taken. What is the probability that they are the same type of sweet?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4457E3A2-3ADC-9E28-A86A-80B0DD3E0951}"/>
              </a:ext>
            </a:extLst>
          </p:cNvPr>
          <p:cNvPicPr>
            <a:picLocks noChangeAspect="1"/>
          </p:cNvPicPr>
          <p:nvPr/>
        </p:nvPicPr>
        <p:blipFill>
          <a:blip r:embed="rId3"/>
          <a:stretch>
            <a:fillRect/>
          </a:stretch>
        </p:blipFill>
        <p:spPr>
          <a:xfrm>
            <a:off x="294355" y="1689462"/>
            <a:ext cx="4001552" cy="2259569"/>
          </a:xfrm>
          <a:prstGeom prst="rect">
            <a:avLst/>
          </a:prstGeom>
        </p:spPr>
      </p:pic>
    </p:spTree>
    <p:extLst>
      <p:ext uri="{BB962C8B-B14F-4D97-AF65-F5344CB8AC3E}">
        <p14:creationId xmlns:p14="http://schemas.microsoft.com/office/powerpoint/2010/main" val="863666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25240a8a7cd_0_2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5" name="Google Shape;255;g2191522ec10_0_108">
            <a:extLst>
              <a:ext uri="{FF2B5EF4-FFF2-40B4-BE49-F238E27FC236}">
                <a16:creationId xmlns:a16="http://schemas.microsoft.com/office/drawing/2014/main" id="{532DE102-D91F-C228-CF73-C1690763FA51}"/>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a:t>
                      </a:r>
                      <a:r>
                        <a:rPr lang="en-GB" sz="1600" b="0" dirty="0">
                          <a:solidFill>
                            <a:schemeClr val="dk1"/>
                          </a:solidFill>
                          <a:latin typeface="Nunito Sans"/>
                          <a:ea typeface="Nunito Sans"/>
                          <a:cs typeface="Nunito Sans"/>
                          <a:sym typeface="Nunito Sans"/>
                        </a:rPr>
                        <a:t> A bag contains some Black and White disks. A disk is chosen without replacement,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disk is chosen. Use the tree diagram to determine the probability that both disks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are White:</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BBE1775F-CA42-18A1-B5D1-D52E465A8849}"/>
              </a:ext>
            </a:extLst>
          </p:cNvPr>
          <p:cNvPicPr>
            <a:picLocks noChangeAspect="1"/>
          </p:cNvPicPr>
          <p:nvPr/>
        </p:nvPicPr>
        <p:blipFill>
          <a:blip r:embed="rId3"/>
          <a:stretch>
            <a:fillRect/>
          </a:stretch>
        </p:blipFill>
        <p:spPr>
          <a:xfrm>
            <a:off x="291426" y="2127894"/>
            <a:ext cx="3975773" cy="2239482"/>
          </a:xfrm>
          <a:prstGeom prst="rect">
            <a:avLst/>
          </a:prstGeom>
        </p:spPr>
      </p:pic>
      <mc:AlternateContent xmlns:mc="http://schemas.openxmlformats.org/markup-compatibility/2006">
        <mc:Choice xmlns:a14="http://schemas.microsoft.com/office/drawing/2010/main" Requires="a14">
          <p:graphicFrame>
            <p:nvGraphicFramePr>
              <p:cNvPr id="8" name="Google Shape;414;g21c43135d4d_0_150">
                <a:extLst>
                  <a:ext uri="{FF2B5EF4-FFF2-40B4-BE49-F238E27FC236}">
                    <a16:creationId xmlns:a16="http://schemas.microsoft.com/office/drawing/2014/main" id="{D64F08DE-B398-F42A-1AD2-CF958B77C627}"/>
                  </a:ext>
                </a:extLst>
              </p:cNvPr>
              <p:cNvGraphicFramePr/>
              <p:nvPr>
                <p:extLst>
                  <p:ext uri="{D42A27DB-BD31-4B8C-83A1-F6EECF244321}">
                    <p14:modId xmlns:p14="http://schemas.microsoft.com/office/powerpoint/2010/main" val="402251205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6</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36</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49</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8" name="Google Shape;414;g21c43135d4d_0_150">
                <a:extLst>
                  <a:ext uri="{FF2B5EF4-FFF2-40B4-BE49-F238E27FC236}">
                    <a16:creationId xmlns:a16="http://schemas.microsoft.com/office/drawing/2014/main" id="{D64F08DE-B398-F42A-1AD2-CF958B77C627}"/>
                  </a:ext>
                </a:extLst>
              </p:cNvPr>
              <p:cNvGraphicFramePr/>
              <p:nvPr>
                <p:extLst>
                  <p:ext uri="{D42A27DB-BD31-4B8C-83A1-F6EECF244321}">
                    <p14:modId xmlns:p14="http://schemas.microsoft.com/office/powerpoint/2010/main" val="402251205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6</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36</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7</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49</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9988115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25240a8a7cd_0_1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a:t>
            </a:r>
            <a:r>
              <a:rPr lang="en-GB" b="1" dirty="0">
                <a:solidFill>
                  <a:srgbClr val="FFFFFF"/>
                </a:solidFill>
                <a:latin typeface="Nunito Sans"/>
                <a:ea typeface="Nunito Sans"/>
                <a:cs typeface="Nunito Sans"/>
                <a:sym typeface="Nunito Sans"/>
              </a:rPr>
              <a:t>ree Diagrams Answers</a:t>
            </a:r>
            <a:endParaRPr sz="1400" b="1" i="0" u="none" strike="noStrike" cap="none" dirty="0">
              <a:solidFill>
                <a:srgbClr val="FFFFFF"/>
              </a:solidFill>
              <a:latin typeface="Nunito Sans"/>
              <a:ea typeface="Nunito Sans"/>
              <a:cs typeface="Nunito Sans"/>
              <a:sym typeface="Nunito Sans"/>
            </a:endParaRPr>
          </a:p>
        </p:txBody>
      </p:sp>
      <p:pic>
        <p:nvPicPr>
          <p:cNvPr id="17" name="Picture 16">
            <a:extLst>
              <a:ext uri="{FF2B5EF4-FFF2-40B4-BE49-F238E27FC236}">
                <a16:creationId xmlns:a16="http://schemas.microsoft.com/office/drawing/2014/main" id="{C902E109-7C28-3941-A150-8E9401635BFF}"/>
              </a:ext>
            </a:extLst>
          </p:cNvPr>
          <p:cNvPicPr>
            <a:picLocks noChangeAspect="1"/>
          </p:cNvPicPr>
          <p:nvPr/>
        </p:nvPicPr>
        <p:blipFill>
          <a:blip r:embed="rId3"/>
          <a:stretch>
            <a:fillRect/>
          </a:stretch>
        </p:blipFill>
        <p:spPr>
          <a:xfrm>
            <a:off x="259522" y="1698170"/>
            <a:ext cx="4115301" cy="2323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F86CD6F-86AB-2DE2-B863-4D4F11327B7D}"/>
                  </a:ext>
                </a:extLst>
              </p:cNvPr>
              <p:cNvGraphicFramePr/>
              <p:nvPr>
                <p:extLst>
                  <p:ext uri="{D42A27DB-BD31-4B8C-83A1-F6EECF244321}">
                    <p14:modId xmlns:p14="http://schemas.microsoft.com/office/powerpoint/2010/main" val="4205691358"/>
                  </p:ext>
                </p:extLst>
              </p:nvPr>
            </p:nvGraphicFramePr>
            <p:xfrm>
              <a:off x="4702378" y="1698170"/>
              <a:ext cx="4182100" cy="292817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a:t>
                          </a:r>
                        </a:p>
                        <a:p>
                          <a:pPr marL="0" marR="0" lvl="0" indent="0" algn="l" rtl="0">
                            <a:lnSpc>
                              <a:spcPct val="115000"/>
                            </a:lnSpc>
                            <a:spcBef>
                              <a:spcPts val="0"/>
                            </a:spcBef>
                            <a:spcAft>
                              <a:spcPts val="0"/>
                            </a:spcAft>
                            <a:buClr>
                              <a:srgbClr val="000000"/>
                            </a:buClr>
                            <a:buSzPts val="1600"/>
                            <a:buFont typeface="Arial"/>
                            <a:buNone/>
                          </a:pPr>
                          <a14:m>
                            <m:oMathPara xmlns:m="http://schemas.openxmlformats.org/officeDocument/2006/math">
                              <m:oMathParaPr>
                                <m:jc m:val="centerGroup"/>
                              </m:oMathParaPr>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𝑃</m:t>
                                </m:r>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𝑟𝑒𝑑</m:t>
                                    </m:r>
                                  </m:e>
                                </m:d>
                                <m:r>
                                  <a:rPr lang="en-GB" sz="1400" b="0" i="1" smtClean="0">
                                    <a:solidFill>
                                      <a:schemeClr val="tx1"/>
                                    </a:solidFill>
                                    <a:latin typeface="Cambria Math" panose="02040503050406030204" pitchFamily="18" charset="0"/>
                                    <a:ea typeface="Nunito"/>
                                    <a:cs typeface="Nunito"/>
                                    <a:sym typeface="Nunito"/>
                                  </a:rPr>
                                  <m:t>+</m:t>
                                </m:r>
                                <m:r>
                                  <a:rPr lang="en-GB" sz="1400" b="0" i="1" smtClean="0">
                                    <a:solidFill>
                                      <a:schemeClr val="tx1"/>
                                    </a:solidFill>
                                    <a:latin typeface="Cambria Math" panose="02040503050406030204" pitchFamily="18" charset="0"/>
                                    <a:ea typeface="Nunito"/>
                                    <a:cs typeface="Nunito"/>
                                    <a:sym typeface="Nunito"/>
                                  </a:rPr>
                                  <m:t>𝑃</m:t>
                                </m:r>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𝑔𝑟𝑒𝑒𝑛</m:t>
                                    </m:r>
                                  </m:e>
                                </m:d>
                                <m:r>
                                  <a:rPr lang="en-GB" sz="1400" b="0" i="1" smtClean="0">
                                    <a:solidFill>
                                      <a:schemeClr val="tx1"/>
                                    </a:solidFill>
                                    <a:latin typeface="Cambria Math" panose="02040503050406030204" pitchFamily="18" charset="0"/>
                                    <a:ea typeface="Nunito"/>
                                    <a:cs typeface="Nunito"/>
                                    <a:sym typeface="Nunito"/>
                                  </a:rPr>
                                  <m:t>=1</m:t>
                                </m:r>
                              </m:oMath>
                            </m:oMathPara>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3</m:t>
                                  </m:r>
                                </m:num>
                                <m:den>
                                  <m:r>
                                    <a:rPr lang="en-GB" sz="1600" b="0" i="1" dirty="0" smtClean="0">
                                      <a:solidFill>
                                        <a:srgbClr val="54B98C"/>
                                      </a:solidFill>
                                      <a:latin typeface="Cambria Math" panose="02040503050406030204" pitchFamily="18" charset="0"/>
                                      <a:ea typeface="Nunito"/>
                                      <a:cs typeface="Nunito"/>
                                      <a:sym typeface="Nunito"/>
                                    </a:rPr>
                                    <m:t>5</m:t>
                                  </m:r>
                                </m:den>
                              </m:f>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sum of the 1</a:t>
                          </a:r>
                          <a:r>
                            <a:rPr lang="en-GB" sz="1400" baseline="30000" dirty="0">
                              <a:solidFill>
                                <a:schemeClr val="tx1"/>
                              </a:solidFill>
                              <a:latin typeface="Nunito"/>
                              <a:ea typeface="Nunito"/>
                              <a:cs typeface="Nunito"/>
                              <a:sym typeface="Nunito"/>
                            </a:rPr>
                            <a:t>st</a:t>
                          </a:r>
                          <a:r>
                            <a:rPr lang="en-GB" sz="1400" dirty="0">
                              <a:solidFill>
                                <a:schemeClr val="tx1"/>
                              </a:solidFill>
                              <a:latin typeface="Nunito"/>
                              <a:ea typeface="Nunito"/>
                              <a:cs typeface="Nunito"/>
                              <a:sym typeface="Nunito"/>
                            </a:rPr>
                            <a:t> spin branches for the value of the next branch</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9</m:t>
                                  </m:r>
                                </m:num>
                                <m:den>
                                  <m:r>
                                    <a:rPr lang="en-GB" sz="1600" b="0" i="1" dirty="0" smtClean="0">
                                      <a:solidFill>
                                        <a:schemeClr val="tx1"/>
                                      </a:solidFill>
                                      <a:latin typeface="Cambria Math" panose="02040503050406030204" pitchFamily="18" charset="0"/>
                                      <a:ea typeface="Nunito"/>
                                      <a:cs typeface="Nunito"/>
                                      <a:sym typeface="Nunito"/>
                                    </a:rPr>
                                    <m:t>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gave the probability of obtaining Green twice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F86CD6F-86AB-2DE2-B863-4D4F11327B7D}"/>
                  </a:ext>
                </a:extLst>
              </p:cNvPr>
              <p:cNvGraphicFramePr/>
              <p:nvPr>
                <p:extLst>
                  <p:ext uri="{D42A27DB-BD31-4B8C-83A1-F6EECF244321}">
                    <p14:modId xmlns:p14="http://schemas.microsoft.com/office/powerpoint/2010/main" val="4205691358"/>
                  </p:ext>
                </p:extLst>
              </p:nvPr>
            </p:nvGraphicFramePr>
            <p:xfrm>
              <a:off x="4702378" y="1698170"/>
              <a:ext cx="4182100" cy="292817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does not understand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Para xmlns:m="http://schemas.openxmlformats.org/officeDocument/2006/math">
                              <m:oMathParaPr>
                                <m:jc m:val="centerGroup"/>
                              </m:oMathParaPr>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𝑃</m:t>
                                </m:r>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𝑟𝑒𝑑</m:t>
                                    </m:r>
                                  </m:e>
                                </m:d>
                                <m:r>
                                  <a:rPr lang="en-GB" sz="1400" b="0" i="1" smtClean="0">
                                    <a:solidFill>
                                      <a:schemeClr val="tx1"/>
                                    </a:solidFill>
                                    <a:latin typeface="Cambria Math" panose="02040503050406030204" pitchFamily="18" charset="0"/>
                                    <a:ea typeface="Nunito"/>
                                    <a:cs typeface="Nunito"/>
                                    <a:sym typeface="Nunito"/>
                                  </a:rPr>
                                  <m:t>+</m:t>
                                </m:r>
                                <m:r>
                                  <a:rPr lang="en-GB" sz="1400" b="0" i="1" smtClean="0">
                                    <a:solidFill>
                                      <a:schemeClr val="tx1"/>
                                    </a:solidFill>
                                    <a:latin typeface="Cambria Math" panose="02040503050406030204" pitchFamily="18" charset="0"/>
                                    <a:ea typeface="Nunito"/>
                                    <a:cs typeface="Nunito"/>
                                    <a:sym typeface="Nunito"/>
                                  </a:rPr>
                                  <m:t>𝑃</m:t>
                                </m:r>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𝑔𝑟𝑒𝑒𝑛</m:t>
                                    </m:r>
                                  </m:e>
                                </m:d>
                                <m:r>
                                  <a:rPr lang="en-GB" sz="1400" b="0" i="1" smtClean="0">
                                    <a:solidFill>
                                      <a:schemeClr val="tx1"/>
                                    </a:solidFill>
                                    <a:latin typeface="Cambria Math" panose="02040503050406030204" pitchFamily="18" charset="0"/>
                                    <a:ea typeface="Nunito"/>
                                    <a:cs typeface="Nunito"/>
                                    <a:sym typeface="Nunito"/>
                                  </a:rPr>
                                  <m:t>=1</m:t>
                                </m:r>
                              </m:oMath>
                            </m:oMathPara>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3</m:t>
                                  </m:r>
                                </m:num>
                                <m:den>
                                  <m:r>
                                    <a:rPr lang="en-GB" sz="1600" b="0" i="1" dirty="0" smtClean="0">
                                      <a:solidFill>
                                        <a:srgbClr val="54B98C"/>
                                      </a:solidFill>
                                      <a:latin typeface="Cambria Math" panose="02040503050406030204" pitchFamily="18" charset="0"/>
                                      <a:ea typeface="Nunito"/>
                                      <a:cs typeface="Nunito"/>
                                      <a:sym typeface="Nunito"/>
                                    </a:rPr>
                                    <m:t>5</m:t>
                                  </m:r>
                                </m:den>
                              </m:f>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sum of the 1</a:t>
                          </a:r>
                          <a:r>
                            <a:rPr lang="en-GB" sz="1400" baseline="30000" dirty="0">
                              <a:solidFill>
                                <a:schemeClr val="tx1"/>
                              </a:solidFill>
                              <a:latin typeface="Nunito"/>
                              <a:ea typeface="Nunito"/>
                              <a:cs typeface="Nunito"/>
                              <a:sym typeface="Nunito"/>
                            </a:rPr>
                            <a:t>st</a:t>
                          </a:r>
                          <a:r>
                            <a:rPr lang="en-GB" sz="1400" dirty="0">
                              <a:solidFill>
                                <a:schemeClr val="tx1"/>
                              </a:solidFill>
                              <a:latin typeface="Nunito"/>
                              <a:ea typeface="Nunito"/>
                              <a:cs typeface="Nunito"/>
                              <a:sym typeface="Nunito"/>
                            </a:rPr>
                            <a:t> spin branches for the value of the next branch</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9</m:t>
                                  </m:r>
                                </m:num>
                                <m:den>
                                  <m:r>
                                    <a:rPr lang="en-GB" sz="1600" b="0" i="1" dirty="0" smtClean="0">
                                      <a:solidFill>
                                        <a:schemeClr val="tx1"/>
                                      </a:solidFill>
                                      <a:latin typeface="Cambria Math" panose="02040503050406030204" pitchFamily="18" charset="0"/>
                                      <a:ea typeface="Nunito"/>
                                      <a:cs typeface="Nunito"/>
                                      <a:sym typeface="Nunito"/>
                                    </a:rPr>
                                    <m:t>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gave the probability of obtaining Green twice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C28835F-FEDA-E04B-6EF1-EAD8A26492B9}"/>
                  </a:ext>
                </a:extLst>
              </p:cNvPr>
              <p:cNvGraphicFramePr/>
              <p:nvPr>
                <p:extLst>
                  <p:ext uri="{D42A27DB-BD31-4B8C-83A1-F6EECF244321}">
                    <p14:modId xmlns:p14="http://schemas.microsoft.com/office/powerpoint/2010/main" val="3404721419"/>
                  </p:ext>
                </p:extLst>
              </p:nvPr>
            </p:nvGraphicFramePr>
            <p:xfrm>
              <a:off x="108044" y="862525"/>
              <a:ext cx="8776434" cy="358219"/>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a:t>
                          </a:r>
                          <a:r>
                            <a:rPr lang="en-GB" sz="1600" b="0" dirty="0">
                              <a:solidFill>
                                <a:schemeClr val="dk1"/>
                              </a:solidFill>
                              <a:latin typeface="Nunito Sans"/>
                              <a:ea typeface="Nunito Sans"/>
                              <a:cs typeface="Nunito Sans"/>
                              <a:sym typeface="Nunito Sans"/>
                            </a:rPr>
                            <a:t> A spinner is spun twice. It can land on Green or Red. What is the value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C28835F-FEDA-E04B-6EF1-EAD8A26492B9}"/>
                  </a:ext>
                </a:extLst>
              </p:cNvPr>
              <p:cNvGraphicFramePr/>
              <p:nvPr>
                <p:extLst>
                  <p:ext uri="{D42A27DB-BD31-4B8C-83A1-F6EECF244321}">
                    <p14:modId xmlns:p14="http://schemas.microsoft.com/office/powerpoint/2010/main" val="3404721419"/>
                  </p:ext>
                </p:extLst>
              </p:nvPr>
            </p:nvGraphicFramePr>
            <p:xfrm>
              <a:off x="108044" y="862525"/>
              <a:ext cx="8776434" cy="358219"/>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a:t>
                          </a:r>
                          <a:r>
                            <a:rPr lang="en-GB" sz="1600" b="0" dirty="0">
                              <a:solidFill>
                                <a:schemeClr val="dk1"/>
                              </a:solidFill>
                              <a:latin typeface="Nunito Sans"/>
                              <a:ea typeface="Nunito Sans"/>
                              <a:cs typeface="Nunito Sans"/>
                              <a:sym typeface="Nunito Sans"/>
                            </a:rPr>
                            <a:t> A spinner is spun twice. It can land on Green or Red. What is the value of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25240a8a7cd_0_1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7004A02-1157-6649-BEF0-BECC7B86C0CA}"/>
              </a:ext>
            </a:extLst>
          </p:cNvPr>
          <p:cNvPicPr>
            <a:picLocks noChangeAspect="1"/>
          </p:cNvPicPr>
          <p:nvPr/>
        </p:nvPicPr>
        <p:blipFill>
          <a:blip r:embed="rId3"/>
          <a:stretch>
            <a:fillRect/>
          </a:stretch>
        </p:blipFill>
        <p:spPr>
          <a:xfrm>
            <a:off x="259523" y="1698172"/>
            <a:ext cx="4182100" cy="225018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90E5DEC-F5EE-E506-8175-3F0A2ADDAEDB}"/>
                  </a:ext>
                </a:extLst>
              </p:cNvPr>
              <p:cNvGraphicFramePr/>
              <p:nvPr>
                <p:extLst>
                  <p:ext uri="{D42A27DB-BD31-4B8C-83A1-F6EECF244321}">
                    <p14:modId xmlns:p14="http://schemas.microsoft.com/office/powerpoint/2010/main" val="1632590063"/>
                  </p:ext>
                </p:extLst>
              </p:nvPr>
            </p:nvGraphicFramePr>
            <p:xfrm>
              <a:off x="4702378" y="1698172"/>
              <a:ext cx="4182100" cy="293564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39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0.09</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added probabilities instead of multiplying</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7164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0.49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subtract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0.7</m:t>
                              </m:r>
                            </m:oMath>
                          </a14:m>
                          <a:r>
                            <a:rPr lang="en-US" sz="1400" u="none" strike="noStrike" cap="none"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m:t>
                              </m:r>
                            </m:oMath>
                          </a14:m>
                          <a:r>
                            <a:rPr lang="en-US" sz="1400" u="none" strike="noStrike" cap="none" dirty="0">
                              <a:solidFill>
                                <a:schemeClr val="tx1"/>
                              </a:solidFill>
                              <a:latin typeface="Nunito" pitchFamily="2" charset="0"/>
                              <a:ea typeface="Times New Roman"/>
                              <a:cs typeface="Times New Roman"/>
                              <a:sym typeface="Times New Roman"/>
                            </a:rPr>
                            <a:t> to obtain the probability of drawing Blue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made an error multiplying decimal numbers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90E5DEC-F5EE-E506-8175-3F0A2ADDAEDB}"/>
                  </a:ext>
                </a:extLst>
              </p:cNvPr>
              <p:cNvGraphicFramePr/>
              <p:nvPr>
                <p:extLst>
                  <p:ext uri="{D42A27DB-BD31-4B8C-83A1-F6EECF244321}">
                    <p14:modId xmlns:p14="http://schemas.microsoft.com/office/powerpoint/2010/main" val="1632590063"/>
                  </p:ext>
                </p:extLst>
              </p:nvPr>
            </p:nvGraphicFramePr>
            <p:xfrm>
              <a:off x="4702378" y="1698172"/>
              <a:ext cx="4182100" cy="293564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39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0.09</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added probabilities instead of multiplying</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7164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0.49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subtract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0.7</m:t>
                              </m:r>
                            </m:oMath>
                          </a14:m>
                          <a:r>
                            <a:rPr lang="en-US" sz="1400" u="none" strike="noStrike" cap="none" dirty="0">
                              <a:solidFill>
                                <a:schemeClr val="tx1"/>
                              </a:solidFill>
                              <a:latin typeface="Nunito" pitchFamily="2" charset="0"/>
                              <a:ea typeface="Times New Roman"/>
                              <a:cs typeface="Times New Roman"/>
                              <a:sym typeface="Times New Roman"/>
                            </a:rPr>
                            <a:t> from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m:t>
                              </m:r>
                            </m:oMath>
                          </a14:m>
                          <a:r>
                            <a:rPr lang="en-US" sz="1400" u="none" strike="noStrike" cap="none" dirty="0">
                              <a:solidFill>
                                <a:schemeClr val="tx1"/>
                              </a:solidFill>
                              <a:latin typeface="Nunito" pitchFamily="2" charset="0"/>
                              <a:ea typeface="Times New Roman"/>
                              <a:cs typeface="Times New Roman"/>
                              <a:sym typeface="Times New Roman"/>
                            </a:rPr>
                            <a:t> to obtain the probability of drawing Blue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made an error multiplying decimal numbers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51EFF3F-5032-7594-0BC4-FB665B602933}"/>
              </a:ext>
            </a:extLst>
          </p:cNvPr>
          <p:cNvGraphicFramePr/>
          <p:nvPr>
            <p:extLst>
              <p:ext uri="{D42A27DB-BD31-4B8C-83A1-F6EECF244321}">
                <p14:modId xmlns:p14="http://schemas.microsoft.com/office/powerpoint/2010/main" val="2705445888"/>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a:t>
                      </a:r>
                      <a:r>
                        <a:rPr lang="en-GB" sz="1600" b="0" dirty="0">
                          <a:solidFill>
                            <a:schemeClr val="dk1"/>
                          </a:solidFill>
                          <a:latin typeface="Nunito Sans"/>
                          <a:ea typeface="Nunito Sans"/>
                          <a:cs typeface="Nunito Sans"/>
                          <a:sym typeface="Nunito Sans"/>
                        </a:rPr>
                        <a:t> A bag contains Blue, Red and Green chips. A chip is drawn at random and replaced,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chip is drawn. Determine the probability that a Blue chip is drawn both times.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5240a8a7cd_0_1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8966FF9B-3414-D04E-8950-AE71914BB6D8}"/>
              </a:ext>
            </a:extLst>
          </p:cNvPr>
          <p:cNvPicPr>
            <a:picLocks noChangeAspect="1"/>
          </p:cNvPicPr>
          <p:nvPr/>
        </p:nvPicPr>
        <p:blipFill>
          <a:blip r:embed="rId3"/>
          <a:stretch>
            <a:fillRect/>
          </a:stretch>
        </p:blipFill>
        <p:spPr>
          <a:xfrm>
            <a:off x="259522" y="1698171"/>
            <a:ext cx="4182100" cy="224459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614B96F-CA71-2ED6-E9F6-40243A8F7ACD}"/>
                  </a:ext>
                </a:extLst>
              </p:cNvPr>
              <p:cNvGraphicFramePr/>
              <p:nvPr>
                <p:extLst>
                  <p:ext uri="{D42A27DB-BD31-4B8C-83A1-F6EECF244321}">
                    <p14:modId xmlns:p14="http://schemas.microsoft.com/office/powerpoint/2010/main" val="1570739287"/>
                  </p:ext>
                </p:extLst>
              </p:nvPr>
            </p:nvGraphicFramePr>
            <p:xfrm>
              <a:off x="4702378" y="1698171"/>
              <a:ext cx="4182100" cy="2984095"/>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59161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9</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added probabilities instead of multiplying</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25</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probability for Heads (does not understand bias)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9248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gave the probability of getting Tails on a single flip</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16</m:t>
                                  </m:r>
                                </m:num>
                                <m:den>
                                  <m:r>
                                    <a:rPr lang="en-GB" sz="1600" b="0" i="1" dirty="0" smtClean="0">
                                      <a:solidFill>
                                        <a:srgbClr val="54B98C"/>
                                      </a:solidFill>
                                      <a:latin typeface="Cambria Math" panose="02040503050406030204" pitchFamily="18" charset="0"/>
                                      <a:ea typeface="Nunito"/>
                                      <a:cs typeface="Nunito"/>
                                      <a:sym typeface="Nunito"/>
                                    </a:rPr>
                                    <m:t>81</m:t>
                                  </m:r>
                                </m:den>
                              </m:f>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614B96F-CA71-2ED6-E9F6-40243A8F7ACD}"/>
                  </a:ext>
                </a:extLst>
              </p:cNvPr>
              <p:cNvGraphicFramePr/>
              <p:nvPr>
                <p:extLst>
                  <p:ext uri="{D42A27DB-BD31-4B8C-83A1-F6EECF244321}">
                    <p14:modId xmlns:p14="http://schemas.microsoft.com/office/powerpoint/2010/main" val="1570739287"/>
                  </p:ext>
                </p:extLst>
              </p:nvPr>
            </p:nvGraphicFramePr>
            <p:xfrm>
              <a:off x="4702378" y="1698171"/>
              <a:ext cx="4182100" cy="2984095"/>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59161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9</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added probabilities instead of multiplying</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25</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probability for Heads (does not understand bias)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9248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gave the probability of getting Tails on a single flip</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16</m:t>
                                  </m:r>
                                </m:num>
                                <m:den>
                                  <m:r>
                                    <a:rPr lang="en-GB" sz="1600" b="0" i="1" dirty="0" smtClean="0">
                                      <a:solidFill>
                                        <a:srgbClr val="54B98C"/>
                                      </a:solidFill>
                                      <a:latin typeface="Cambria Math" panose="02040503050406030204" pitchFamily="18" charset="0"/>
                                      <a:ea typeface="Nunito"/>
                                      <a:cs typeface="Nunito"/>
                                      <a:sym typeface="Nunito"/>
                                    </a:rPr>
                                    <m:t>81</m:t>
                                  </m:r>
                                </m:den>
                              </m:f>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0ADB377-DE5A-36DB-D3AB-B340508E7AFC}"/>
              </a:ext>
            </a:extLst>
          </p:cNvPr>
          <p:cNvGraphicFramePr/>
          <p:nvPr>
            <p:extLst>
              <p:ext uri="{D42A27DB-BD31-4B8C-83A1-F6EECF244321}">
                <p14:modId xmlns:p14="http://schemas.microsoft.com/office/powerpoint/2010/main" val="235649075"/>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a:t>
                      </a:r>
                      <a:r>
                        <a:rPr lang="en-GB" sz="1600" b="0" dirty="0">
                          <a:solidFill>
                            <a:schemeClr val="dk1"/>
                          </a:solidFill>
                          <a:latin typeface="Nunito Sans"/>
                          <a:ea typeface="Nunito Sans"/>
                          <a:cs typeface="Nunito Sans"/>
                          <a:sym typeface="Nunito Sans"/>
                        </a:rPr>
                        <a:t> A biassed coin is flipped twice. Use the tree diagram to determine the probability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getting tails on both flips.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25240a8a7cd_0_15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D910525-8A1F-6E47-B6F6-F4F22A864575}"/>
              </a:ext>
            </a:extLst>
          </p:cNvPr>
          <p:cNvPicPr>
            <a:picLocks noChangeAspect="1"/>
          </p:cNvPicPr>
          <p:nvPr/>
        </p:nvPicPr>
        <p:blipFill>
          <a:blip r:embed="rId3"/>
          <a:stretch>
            <a:fillRect/>
          </a:stretch>
        </p:blipFill>
        <p:spPr>
          <a:xfrm>
            <a:off x="224488" y="1689463"/>
            <a:ext cx="4271773" cy="228319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6779C8A-373C-2B78-E453-918F930CB1C4}"/>
                  </a:ext>
                </a:extLst>
              </p:cNvPr>
              <p:cNvGraphicFramePr/>
              <p:nvPr>
                <p:extLst>
                  <p:ext uri="{D42A27DB-BD31-4B8C-83A1-F6EECF244321}">
                    <p14:modId xmlns:p14="http://schemas.microsoft.com/office/powerpoint/2010/main" val="1107601995"/>
                  </p:ext>
                </p:extLst>
              </p:nvPr>
            </p:nvGraphicFramePr>
            <p:xfrm>
              <a:off x="4702378" y="1689463"/>
              <a:ext cx="4182100" cy="2998896"/>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7145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0.48</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stated the probability of obtaining Black on a single draw</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7274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0.84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determined the probability of obtaining Black at least once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took the (mean) average probability of drawing Black and not drawing Black</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6779C8A-373C-2B78-E453-918F930CB1C4}"/>
                  </a:ext>
                </a:extLst>
              </p:cNvPr>
              <p:cNvGraphicFramePr/>
              <p:nvPr>
                <p:extLst>
                  <p:ext uri="{D42A27DB-BD31-4B8C-83A1-F6EECF244321}">
                    <p14:modId xmlns:p14="http://schemas.microsoft.com/office/powerpoint/2010/main" val="1107601995"/>
                  </p:ext>
                </p:extLst>
              </p:nvPr>
            </p:nvGraphicFramePr>
            <p:xfrm>
              <a:off x="4702378" y="1689463"/>
              <a:ext cx="4182100" cy="2998896"/>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7145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0.48</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stated the probability of obtaining Black on a single draw</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7274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0.84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determined the probability of obtaining Black at least once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took the (mean) average probability of drawing Black and not drawing Black</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FB8FFB37-59E0-3197-74E0-66DBC954F3C9}"/>
              </a:ext>
            </a:extLst>
          </p:cNvPr>
          <p:cNvGraphicFramePr/>
          <p:nvPr>
            <p:extLst>
              <p:ext uri="{D42A27DB-BD31-4B8C-83A1-F6EECF244321}">
                <p14:modId xmlns:p14="http://schemas.microsoft.com/office/powerpoint/2010/main" val="3863302262"/>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a:t>
                      </a:r>
                      <a:r>
                        <a:rPr lang="en-GB" sz="1600" b="0" dirty="0">
                          <a:solidFill>
                            <a:schemeClr val="dk1"/>
                          </a:solidFill>
                          <a:latin typeface="Nunito Sans"/>
                          <a:ea typeface="Nunito Sans"/>
                          <a:cs typeface="Nunito Sans"/>
                          <a:sym typeface="Nunito Sans"/>
                        </a:rPr>
                        <a:t> A bag contains Black, Grey, and White chips. A chip is draw at random and replaced,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chip is drawn. Determine the probability that a Black chip is drawn only once.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25240a8a7cd_0_1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86F9A04-28BA-0640-B726-09D99B291B9A}"/>
              </a:ext>
            </a:extLst>
          </p:cNvPr>
          <p:cNvPicPr>
            <a:picLocks noChangeAspect="1"/>
          </p:cNvPicPr>
          <p:nvPr/>
        </p:nvPicPr>
        <p:blipFill>
          <a:blip r:embed="rId3"/>
          <a:stretch>
            <a:fillRect/>
          </a:stretch>
        </p:blipFill>
        <p:spPr>
          <a:xfrm>
            <a:off x="259522" y="2044040"/>
            <a:ext cx="4182100" cy="2250182"/>
          </a:xfrm>
          <a:prstGeom prst="rect">
            <a:avLst/>
          </a:prstGeom>
        </p:spPr>
      </p:pic>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0F6C6B8-6980-55BE-D8EF-E2D49D087D89}"/>
                  </a:ext>
                </a:extLst>
              </p:cNvPr>
              <p:cNvGraphicFramePr/>
              <p:nvPr>
                <p:extLst>
                  <p:ext uri="{D42A27DB-BD31-4B8C-83A1-F6EECF244321}">
                    <p14:modId xmlns:p14="http://schemas.microsoft.com/office/powerpoint/2010/main" val="3454019709"/>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a:t>
                          </a:r>
                          <a:r>
                            <a:rPr lang="en-GB" sz="1600" b="0" dirty="0">
                              <a:solidFill>
                                <a:schemeClr val="dk1"/>
                              </a:solidFill>
                              <a:latin typeface="Nunito Sans"/>
                              <a:ea typeface="Nunito Sans"/>
                              <a:cs typeface="Nunito Sans"/>
                              <a:sym typeface="Nunito Sans"/>
                            </a:rPr>
                            <a:t> Alex catches two trains to work. The probability that the first train is late is</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0.2</m:t>
                              </m:r>
                            </m:oMath>
                          </a14:m>
                          <a:r>
                            <a:rPr lang="en-GB" sz="1600" b="0" baseline="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probability that the second train is late is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0.15</m:t>
                              </m:r>
                            </m:oMath>
                          </a14:m>
                          <a:r>
                            <a:rPr lang="en-GB" sz="1600" b="0" baseline="0" dirty="0">
                              <a:solidFill>
                                <a:schemeClr val="dk1"/>
                              </a:solidFill>
                              <a:latin typeface="Nunito Sans"/>
                              <a:ea typeface="Nunito Sans"/>
                              <a:cs typeface="Nunito Sans"/>
                              <a:sym typeface="Nunito Sans"/>
                            </a:rPr>
                            <a:t>. What is the probability that at least one of</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trains is late?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0F6C6B8-6980-55BE-D8EF-E2D49D087D89}"/>
                  </a:ext>
                </a:extLst>
              </p:cNvPr>
              <p:cNvGraphicFramePr/>
              <p:nvPr>
                <p:extLst>
                  <p:ext uri="{D42A27DB-BD31-4B8C-83A1-F6EECF244321}">
                    <p14:modId xmlns:p14="http://schemas.microsoft.com/office/powerpoint/2010/main" val="3454019709"/>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a:t>
                          </a:r>
                          <a:r>
                            <a:rPr lang="en-GB" sz="1600" b="0" dirty="0">
                              <a:solidFill>
                                <a:schemeClr val="dk1"/>
                              </a:solidFill>
                              <a:latin typeface="Nunito Sans"/>
                              <a:ea typeface="Nunito Sans"/>
                              <a:cs typeface="Nunito Sans"/>
                              <a:sym typeface="Nunito Sans"/>
                            </a:rPr>
                            <a:t> Alex catches two trains to work. The probability that the first train is late is</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0.2</m:t>
                              </m:r>
                            </m:oMath>
                          </a14:m>
                          <a:r>
                            <a:rPr lang="en-GB" sz="1600" b="0" baseline="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probability that the second train is late is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0.15</m:t>
                              </m:r>
                            </m:oMath>
                          </a14:m>
                          <a:r>
                            <a:rPr lang="en-GB" sz="1600" b="0" baseline="0" dirty="0">
                              <a:solidFill>
                                <a:schemeClr val="dk1"/>
                              </a:solidFill>
                              <a:latin typeface="Nunito Sans"/>
                              <a:ea typeface="Nunito Sans"/>
                              <a:cs typeface="Nunito Sans"/>
                              <a:sym typeface="Nunito Sans"/>
                            </a:rPr>
                            <a:t>. What is the probability that at least one of</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trains is late?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3A5D92D7-AD26-15B3-6F0B-39F621B70EDC}"/>
                  </a:ext>
                </a:extLst>
              </p:cNvPr>
              <p:cNvGraphicFramePr/>
              <p:nvPr>
                <p:extLst>
                  <p:ext uri="{D42A27DB-BD31-4B8C-83A1-F6EECF244321}">
                    <p14:modId xmlns:p14="http://schemas.microsoft.com/office/powerpoint/2010/main" val="317542528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0.42</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attempted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1−0.68</m:t>
                              </m:r>
                            </m:oMath>
                          </a14:m>
                          <a:r>
                            <a:rPr lang="en-US" sz="1400" u="none" strike="noStrike" cap="none" dirty="0">
                              <a:solidFill>
                                <a:schemeClr val="tx1"/>
                              </a:solidFill>
                              <a:latin typeface="Nunito" pitchFamily="2" charset="0"/>
                              <a:ea typeface="Times New Roman"/>
                              <a:cs typeface="Times New Roman"/>
                              <a:sym typeface="Times New Roman"/>
                            </a:rPr>
                            <a:t> but made regrouping errors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determined the probability of only one train being late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0.32</m:t>
                              </m:r>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sum of the three late sub-branches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0.2+0.15+0.15</m:t>
                              </m:r>
                            </m:oMath>
                          </a14:m>
                          <a:r>
                            <a:rPr lang="en-US" sz="1400" u="none" strike="noStrike" cap="none" dirty="0">
                              <a:solidFill>
                                <a:schemeClr val="tx1"/>
                              </a:solidFill>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3A5D92D7-AD26-15B3-6F0B-39F621B70EDC}"/>
                  </a:ext>
                </a:extLst>
              </p:cNvPr>
              <p:cNvGraphicFramePr/>
              <p:nvPr>
                <p:extLst>
                  <p:ext uri="{D42A27DB-BD31-4B8C-83A1-F6EECF244321}">
                    <p14:modId xmlns:p14="http://schemas.microsoft.com/office/powerpoint/2010/main" val="317542528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0.42</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attempted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1−0.68</m:t>
                              </m:r>
                            </m:oMath>
                          </a14:m>
                          <a:r>
                            <a:rPr lang="en-US" sz="1400" u="none" strike="noStrike" cap="none" dirty="0">
                              <a:solidFill>
                                <a:schemeClr val="tx1"/>
                              </a:solidFill>
                              <a:latin typeface="Nunito" pitchFamily="2" charset="0"/>
                              <a:ea typeface="Times New Roman"/>
                              <a:cs typeface="Times New Roman"/>
                              <a:sym typeface="Times New Roman"/>
                            </a:rPr>
                            <a:t> but made regrouping errors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determined the probability of only one train being late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0.32</m:t>
                              </m:r>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sum of the three late sub-branches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sym typeface="Nunito"/>
                                </a:rPr>
                                <m:t>0.2+0.15+0.15</m:t>
                              </m:r>
                            </m:oMath>
                          </a14:m>
                          <a:r>
                            <a:rPr lang="en-US" sz="1400" u="none" strike="noStrike" cap="none" dirty="0">
                              <a:solidFill>
                                <a:schemeClr val="tx1"/>
                              </a:solidFill>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5240a8a7cd_0_16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F8CD60C-3972-2440-8021-17A682DD84B9}"/>
              </a:ext>
            </a:extLst>
          </p:cNvPr>
          <p:cNvPicPr>
            <a:picLocks noChangeAspect="1"/>
          </p:cNvPicPr>
          <p:nvPr/>
        </p:nvPicPr>
        <p:blipFill>
          <a:blip r:embed="rId3"/>
          <a:stretch>
            <a:fillRect/>
          </a:stretch>
        </p:blipFill>
        <p:spPr>
          <a:xfrm>
            <a:off x="259521" y="2044043"/>
            <a:ext cx="4182099" cy="2244599"/>
          </a:xfrm>
          <a:prstGeom prst="rect">
            <a:avLst/>
          </a:prstGeom>
        </p:spPr>
      </p:pic>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6148C3B-6703-30C9-7F2E-D081332E90AE}"/>
                  </a:ext>
                </a:extLst>
              </p:cNvPr>
              <p:cNvGraphicFramePr/>
              <p:nvPr>
                <p:extLst>
                  <p:ext uri="{D42A27DB-BD31-4B8C-83A1-F6EECF244321}">
                    <p14:modId xmlns:p14="http://schemas.microsoft.com/office/powerpoint/2010/main" val="1903858312"/>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a:t>
                          </a:r>
                          <a:r>
                            <a:rPr lang="en-GB" sz="1600" b="0" dirty="0">
                              <a:solidFill>
                                <a:schemeClr val="dk1"/>
                              </a:solidFill>
                              <a:latin typeface="Nunito Sans"/>
                              <a:ea typeface="Nunito Sans"/>
                              <a:cs typeface="Nunito Sans"/>
                              <a:sym typeface="Nunito Sans"/>
                            </a:rPr>
                            <a:t> Two biassed coins are flipped. The probability of getting Heads on Coin A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0.55</m:t>
                              </m:r>
                            </m:oMath>
                          </a14:m>
                          <a:r>
                            <a:rPr lang="en-GB" sz="1600" b="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getting Heads on Coin B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0.6</m:t>
                              </m:r>
                            </m:oMath>
                          </a14:m>
                          <a:r>
                            <a:rPr lang="en-GB" sz="1600" b="0" dirty="0">
                              <a:solidFill>
                                <a:schemeClr val="dk1"/>
                              </a:solidFill>
                              <a:latin typeface="Nunito Sans"/>
                              <a:ea typeface="Nunito Sans"/>
                              <a:cs typeface="Nunito Sans"/>
                              <a:sym typeface="Nunito Sans"/>
                            </a:rPr>
                            <a:t>. What is the probability of getting the same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result on both coins?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6148C3B-6703-30C9-7F2E-D081332E90AE}"/>
                  </a:ext>
                </a:extLst>
              </p:cNvPr>
              <p:cNvGraphicFramePr/>
              <p:nvPr>
                <p:extLst>
                  <p:ext uri="{D42A27DB-BD31-4B8C-83A1-F6EECF244321}">
                    <p14:modId xmlns:p14="http://schemas.microsoft.com/office/powerpoint/2010/main" val="1903858312"/>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a:t>
                          </a:r>
                          <a:r>
                            <a:rPr lang="en-GB" sz="1600" b="0" dirty="0">
                              <a:solidFill>
                                <a:schemeClr val="dk1"/>
                              </a:solidFill>
                              <a:latin typeface="Nunito Sans"/>
                              <a:ea typeface="Nunito Sans"/>
                              <a:cs typeface="Nunito Sans"/>
                              <a:sym typeface="Nunito Sans"/>
                            </a:rPr>
                            <a:t> Two biassed coins are flipped. The probability of getting Heads on Coin A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0.55</m:t>
                              </m:r>
                            </m:oMath>
                          </a14:m>
                          <a:r>
                            <a:rPr lang="en-GB" sz="1600" b="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getting Heads on Coin B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0.6</m:t>
                              </m:r>
                            </m:oMath>
                          </a14:m>
                          <a:r>
                            <a:rPr lang="en-GB" sz="1600" b="0" dirty="0">
                              <a:solidFill>
                                <a:schemeClr val="dk1"/>
                              </a:solidFill>
                              <a:latin typeface="Nunito Sans"/>
                              <a:ea typeface="Nunito Sans"/>
                              <a:cs typeface="Nunito Sans"/>
                              <a:sym typeface="Nunito Sans"/>
                            </a:rPr>
                            <a:t>. What is the probability of getting the same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result on both coins?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9" name="Google Shape;414;g21c43135d4d_0_150">
                <a:extLst>
                  <a:ext uri="{FF2B5EF4-FFF2-40B4-BE49-F238E27FC236}">
                    <a16:creationId xmlns:a16="http://schemas.microsoft.com/office/drawing/2014/main" id="{C1A7999F-EE80-8573-F115-2E3ADBC29A61}"/>
                  </a:ext>
                </a:extLst>
              </p:cNvPr>
              <p:cNvGraphicFramePr/>
              <p:nvPr>
                <p:extLst>
                  <p:ext uri="{D42A27DB-BD31-4B8C-83A1-F6EECF244321}">
                    <p14:modId xmlns:p14="http://schemas.microsoft.com/office/powerpoint/2010/main" val="341530002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0.9775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when to add / multiply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1.15×0.85</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0.51</m:t>
                              </m:r>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0.0594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instead of the sum of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0.33</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0.18</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0.49</m:t>
                              </m:r>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determined the probability of getting different results on the coins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9" name="Google Shape;414;g21c43135d4d_0_150">
                <a:extLst>
                  <a:ext uri="{FF2B5EF4-FFF2-40B4-BE49-F238E27FC236}">
                    <a16:creationId xmlns:a16="http://schemas.microsoft.com/office/drawing/2014/main" id="{C1A7999F-EE80-8573-F115-2E3ADBC29A61}"/>
                  </a:ext>
                </a:extLst>
              </p:cNvPr>
              <p:cNvGraphicFramePr/>
              <p:nvPr>
                <p:extLst>
                  <p:ext uri="{D42A27DB-BD31-4B8C-83A1-F6EECF244321}">
                    <p14:modId xmlns:p14="http://schemas.microsoft.com/office/powerpoint/2010/main" val="341530002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0.9775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when to add / multiply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1.15×0.85</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0.51</m:t>
                              </m:r>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0.0594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product instead of the sum of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0.33</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0.18</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0.49</m:t>
                              </m:r>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determined the probability of getting different results on the coins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5240a8a7cd_0_17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940DFAB-AC38-553B-B6BE-B8C662FEEA27}"/>
                  </a:ext>
                </a:extLst>
              </p:cNvPr>
              <p:cNvGraphicFramePr/>
              <p:nvPr>
                <p:extLst>
                  <p:ext uri="{D42A27DB-BD31-4B8C-83A1-F6EECF244321}">
                    <p14:modId xmlns:p14="http://schemas.microsoft.com/office/powerpoint/2010/main" val="27899164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there to be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60</m:t>
                              </m:r>
                            </m:oMath>
                          </a14:m>
                          <a:r>
                            <a:rPr lang="en-US" sz="1400" u="none" strike="noStrike" cap="none" dirty="0">
                              <a:solidFill>
                                <a:schemeClr val="tx1"/>
                              </a:solidFill>
                              <a:latin typeface="Nunito" pitchFamily="2" charset="0"/>
                              <a:ea typeface="Times New Roman"/>
                              <a:cs typeface="Times New Roman"/>
                              <a:sym typeface="Times New Roman"/>
                            </a:rPr>
                            <a:t> children</a:t>
                          </a:r>
                          <a:r>
                            <a:rPr lang="en-US" sz="1400" u="none" strike="noStrike" cap="none" baseline="0" dirty="0">
                              <a:solidFill>
                                <a:schemeClr val="tx1"/>
                              </a:solidFill>
                              <a:latin typeface="Nunito" pitchFamily="2" charset="0"/>
                              <a:ea typeface="Times New Roman"/>
                              <a:cs typeface="Times New Roman"/>
                              <a:sym typeface="Times New Roman"/>
                            </a:rPr>
                            <a:t> (rather than </a:t>
                          </a:r>
                          <a14:m>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90</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performed operations in the wrong order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several errors using the information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55</m:t>
                              </m:r>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940DFAB-AC38-553B-B6BE-B8C662FEEA27}"/>
                  </a:ext>
                </a:extLst>
              </p:cNvPr>
              <p:cNvGraphicFramePr/>
              <p:nvPr>
                <p:extLst>
                  <p:ext uri="{D42A27DB-BD31-4B8C-83A1-F6EECF244321}">
                    <p14:modId xmlns:p14="http://schemas.microsoft.com/office/powerpoint/2010/main" val="27899164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there to be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60</m:t>
                              </m:r>
                            </m:oMath>
                          </a14:m>
                          <a:r>
                            <a:rPr lang="en-US" sz="1400" u="none" strike="noStrike" cap="none" dirty="0">
                              <a:solidFill>
                                <a:schemeClr val="tx1"/>
                              </a:solidFill>
                              <a:latin typeface="Nunito" pitchFamily="2" charset="0"/>
                              <a:ea typeface="Times New Roman"/>
                              <a:cs typeface="Times New Roman"/>
                              <a:sym typeface="Times New Roman"/>
                            </a:rPr>
                            <a:t> children</a:t>
                          </a:r>
                          <a:r>
                            <a:rPr lang="en-US" sz="1400" u="none" strike="noStrike" cap="none" baseline="0" dirty="0">
                              <a:solidFill>
                                <a:schemeClr val="tx1"/>
                              </a:solidFill>
                              <a:latin typeface="Nunito" pitchFamily="2" charset="0"/>
                              <a:ea typeface="Times New Roman"/>
                              <a:cs typeface="Times New Roman"/>
                              <a:sym typeface="Times New Roman"/>
                            </a:rPr>
                            <a:t> (rather than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90</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performed operations in the wrong order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46</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several errors using the information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55</m:t>
                              </m:r>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8E1121F-7E97-D9BF-1BDE-1F1799DBF462}"/>
                  </a:ext>
                </a:extLst>
              </p:cNvPr>
              <p:cNvGraphicFramePr/>
              <p:nvPr>
                <p:extLst>
                  <p:ext uri="{D42A27DB-BD31-4B8C-83A1-F6EECF244321}">
                    <p14:modId xmlns:p14="http://schemas.microsoft.com/office/powerpoint/2010/main" val="167978374"/>
                  </p:ext>
                </p:extLst>
              </p:nvPr>
            </p:nvGraphicFramePr>
            <p:xfrm>
              <a:off x="108044" y="862525"/>
              <a:ext cx="8776434" cy="7721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a:t>
                          </a:r>
                          <a:r>
                            <a:rPr lang="en-GB" sz="1600" b="0" dirty="0">
                              <a:solidFill>
                                <a:schemeClr val="dk1"/>
                              </a:solidFill>
                              <a:latin typeface="Nunito Sans"/>
                              <a:ea typeface="Nunito Sans"/>
                              <a:cs typeface="Nunito Sans"/>
                              <a:sym typeface="Nunito Sans"/>
                            </a:rPr>
                            <a:t> In a survey,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150</m:t>
                              </m:r>
                            </m:oMath>
                          </a14:m>
                          <a:r>
                            <a:rPr lang="en-GB" sz="1600" b="0" dirty="0">
                              <a:solidFill>
                                <a:schemeClr val="dk1"/>
                              </a:solidFill>
                              <a:latin typeface="Nunito Sans"/>
                              <a:ea typeface="Nunito Sans"/>
                              <a:cs typeface="Nunito Sans"/>
                              <a:sym typeface="Nunito Sans"/>
                            </a:rPr>
                            <a:t> participants were asked if they prefer juice or milk. </a:t>
                          </a:r>
                          <a14:m>
                            <m:oMath xmlns:m="http://schemas.openxmlformats.org/officeDocument/2006/math">
                              <m:f>
                                <m:fPr>
                                  <m:ctrlPr>
                                    <a:rPr lang="en-GB" sz="1600" b="0" i="1" dirty="0" smtClean="0">
                                      <a:solidFill>
                                        <a:schemeClr val="dk1"/>
                                      </a:solidFill>
                                      <a:latin typeface="Cambria Math" panose="02040503050406030204" pitchFamily="18" charset="0"/>
                                      <a:ea typeface="Nunito Sans"/>
                                      <a:cs typeface="Nunito Sans"/>
                                      <a:sym typeface="Nunito Sans"/>
                                    </a:rPr>
                                  </m:ctrlPr>
                                </m:fPr>
                                <m:num>
                                  <m:r>
                                    <a:rPr lang="en-GB" sz="1600" b="0" i="1" dirty="0" smtClean="0">
                                      <a:solidFill>
                                        <a:schemeClr val="dk1"/>
                                      </a:solidFill>
                                      <a:latin typeface="Cambria Math" panose="02040503050406030204" pitchFamily="18" charset="0"/>
                                      <a:ea typeface="Nunito Sans"/>
                                      <a:cs typeface="Nunito Sans"/>
                                      <a:sym typeface="Nunito Sans"/>
                                    </a:rPr>
                                    <m:t>2</m:t>
                                  </m:r>
                                </m:num>
                                <m:den>
                                  <m:r>
                                    <a:rPr lang="en-GB" sz="1600" b="0" i="1" dirty="0" smtClean="0">
                                      <a:solidFill>
                                        <a:schemeClr val="dk1"/>
                                      </a:solidFill>
                                      <a:latin typeface="Cambria Math" panose="02040503050406030204" pitchFamily="18" charset="0"/>
                                      <a:ea typeface="Nunito Sans"/>
                                      <a:cs typeface="Nunito Sans"/>
                                      <a:sym typeface="Nunito Sans"/>
                                    </a:rPr>
                                    <m:t>5</m:t>
                                  </m:r>
                                </m:den>
                              </m:f>
                            </m:oMath>
                          </a14:m>
                          <a:r>
                            <a:rPr lang="en-GB" sz="1600" b="0" dirty="0">
                              <a:solidFill>
                                <a:schemeClr val="dk1"/>
                              </a:solidFill>
                              <a:latin typeface="Nunito Sans"/>
                              <a:ea typeface="Nunito Sans"/>
                              <a:cs typeface="Nunito Sans"/>
                              <a:sym typeface="Nunito Sans"/>
                            </a:rPr>
                            <a:t> of the participants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were adults.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35</m:t>
                              </m:r>
                            </m:oMath>
                          </a14:m>
                          <a:r>
                            <a:rPr lang="en-GB" sz="1600" b="0" dirty="0">
                              <a:solidFill>
                                <a:schemeClr val="dk1"/>
                              </a:solidFill>
                              <a:latin typeface="Nunito Sans"/>
                              <a:ea typeface="Nunito Sans"/>
                              <a:cs typeface="Nunito Sans"/>
                              <a:sym typeface="Nunito Sans"/>
                            </a:rPr>
                            <a:t> children preferred juice. How many children preferred milk?</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8E1121F-7E97-D9BF-1BDE-1F1799DBF462}"/>
                  </a:ext>
                </a:extLst>
              </p:cNvPr>
              <p:cNvGraphicFramePr/>
              <p:nvPr>
                <p:extLst>
                  <p:ext uri="{D42A27DB-BD31-4B8C-83A1-F6EECF244321}">
                    <p14:modId xmlns:p14="http://schemas.microsoft.com/office/powerpoint/2010/main" val="167978374"/>
                  </p:ext>
                </p:extLst>
              </p:nvPr>
            </p:nvGraphicFramePr>
            <p:xfrm>
              <a:off x="108044" y="862525"/>
              <a:ext cx="8776434" cy="7721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a:t>
                          </a:r>
                          <a:r>
                            <a:rPr lang="en-GB" sz="1600" b="0" dirty="0">
                              <a:solidFill>
                                <a:schemeClr val="dk1"/>
                              </a:solidFill>
                              <a:latin typeface="Nunito Sans"/>
                              <a:ea typeface="Nunito Sans"/>
                              <a:cs typeface="Nunito Sans"/>
                              <a:sym typeface="Nunito Sans"/>
                            </a:rPr>
                            <a:t> In a survey,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150</m:t>
                              </m:r>
                            </m:oMath>
                          </a14:m>
                          <a:r>
                            <a:rPr lang="en-GB" sz="1600" b="0" dirty="0">
                              <a:solidFill>
                                <a:schemeClr val="dk1"/>
                              </a:solidFill>
                              <a:latin typeface="Nunito Sans"/>
                              <a:ea typeface="Nunito Sans"/>
                              <a:cs typeface="Nunito Sans"/>
                              <a:sym typeface="Nunito Sans"/>
                            </a:rPr>
                            <a:t> participants were asked if they prefer juice or milk. </a:t>
                          </a:r>
                          <a14:m xmlns:a14="http://schemas.microsoft.com/office/drawing/2010/main">
                            <m:oMath xmlns:m="http://schemas.openxmlformats.org/officeDocument/2006/math">
                              <m:f>
                                <m:fPr>
                                  <m:ctrlPr>
                                    <a:rPr lang="en-GB" sz="1600" b="0" i="1" dirty="0" smtClean="0">
                                      <a:solidFill>
                                        <a:schemeClr val="dk1"/>
                                      </a:solidFill>
                                      <a:latin typeface="Cambria Math" panose="02040503050406030204" pitchFamily="18" charset="0"/>
                                      <a:ea typeface="Nunito Sans"/>
                                      <a:cs typeface="Nunito Sans"/>
                                      <a:sym typeface="Nunito Sans"/>
                                    </a:rPr>
                                  </m:ctrlPr>
                                </m:fPr>
                                <m:num>
                                  <m:r>
                                    <a:rPr lang="en-GB" sz="1600" b="0" i="1" dirty="0" smtClean="0">
                                      <a:solidFill>
                                        <a:schemeClr val="dk1"/>
                                      </a:solidFill>
                                      <a:latin typeface="Cambria Math" panose="02040503050406030204" pitchFamily="18" charset="0"/>
                                      <a:ea typeface="Nunito Sans"/>
                                      <a:cs typeface="Nunito Sans"/>
                                      <a:sym typeface="Nunito Sans"/>
                                    </a:rPr>
                                    <m:t>2</m:t>
                                  </m:r>
                                </m:num>
                                <m:den>
                                  <m:r>
                                    <a:rPr lang="en-GB" sz="1600" b="0" i="1" dirty="0" smtClean="0">
                                      <a:solidFill>
                                        <a:schemeClr val="dk1"/>
                                      </a:solidFill>
                                      <a:latin typeface="Cambria Math" panose="02040503050406030204" pitchFamily="18" charset="0"/>
                                      <a:ea typeface="Nunito Sans"/>
                                      <a:cs typeface="Nunito Sans"/>
                                      <a:sym typeface="Nunito Sans"/>
                                    </a:rPr>
                                    <m:t>5</m:t>
                                  </m:r>
                                </m:den>
                              </m:f>
                            </m:oMath>
                          </a14:m>
                          <a:r>
                            <a:rPr lang="en-GB" sz="1600" b="0" dirty="0">
                              <a:solidFill>
                                <a:schemeClr val="dk1"/>
                              </a:solidFill>
                              <a:latin typeface="Nunito Sans"/>
                              <a:ea typeface="Nunito Sans"/>
                              <a:cs typeface="Nunito Sans"/>
                              <a:sym typeface="Nunito Sans"/>
                            </a:rPr>
                            <a:t> of the participants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were adults.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35</m:t>
                              </m:r>
                            </m:oMath>
                          </a14:m>
                          <a:r>
                            <a:rPr lang="en-GB" sz="1600" b="0" dirty="0">
                              <a:solidFill>
                                <a:schemeClr val="dk1"/>
                              </a:solidFill>
                              <a:latin typeface="Nunito Sans"/>
                              <a:ea typeface="Nunito Sans"/>
                              <a:cs typeface="Nunito Sans"/>
                              <a:sym typeface="Nunito Sans"/>
                            </a:rPr>
                            <a:t> children preferred juice. How many children preferred milk?</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90D7324E-F8C7-9055-245B-D7ED6935919B}"/>
              </a:ext>
            </a:extLst>
          </p:cNvPr>
          <p:cNvPicPr>
            <a:picLocks noChangeAspect="1"/>
          </p:cNvPicPr>
          <p:nvPr/>
        </p:nvPicPr>
        <p:blipFill>
          <a:blip r:embed="rId3"/>
          <a:stretch>
            <a:fillRect/>
          </a:stretch>
        </p:blipFill>
        <p:spPr>
          <a:xfrm>
            <a:off x="259521" y="1904018"/>
            <a:ext cx="4182102" cy="2005804"/>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25240a8a7cd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lang="en-GB"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D9EF0B1-C655-5341-A077-B2A32C665A30}"/>
              </a:ext>
            </a:extLst>
          </p:cNvPr>
          <p:cNvPicPr>
            <a:picLocks noChangeAspect="1"/>
          </p:cNvPicPr>
          <p:nvPr/>
        </p:nvPicPr>
        <p:blipFill>
          <a:blip r:embed="rId3"/>
          <a:stretch>
            <a:fillRect/>
          </a:stretch>
        </p:blipFill>
        <p:spPr>
          <a:xfrm>
            <a:off x="259522" y="1906184"/>
            <a:ext cx="4182100" cy="2005804"/>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074A0B73-D731-FE25-10C7-62505D97B676}"/>
                  </a:ext>
                </a:extLst>
              </p:cNvPr>
              <p:cNvGraphicFramePr/>
              <p:nvPr>
                <p:extLst>
                  <p:ext uri="{D42A27DB-BD31-4B8C-83A1-F6EECF244321}">
                    <p14:modId xmlns:p14="http://schemas.microsoft.com/office/powerpoint/2010/main" val="2349740467"/>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pitchFamily="2" charset="0"/>
                              <a:ea typeface="Nunito"/>
                              <a:cs typeface="Nunito"/>
                              <a:sym typeface="Nunito"/>
                            </a:rPr>
                            <a:t>A)</a:t>
                          </a:r>
                          <a:r>
                            <a:rPr lang="en-US" sz="1600" u="none" strike="noStrike" cap="none" dirty="0">
                              <a:solidFill>
                                <a:srgbClr val="54B98C"/>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23</m:t>
                              </m:r>
                            </m:oMath>
                          </a14:m>
                          <a:endParaRPr lang="en-US" sz="1600" b="0" dirty="0">
                            <a:solidFill>
                              <a:srgbClr val="54B98C"/>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a:cs typeface="Nunito"/>
                              <a:sym typeface="Nunito"/>
                            </a:rPr>
                            <a:t>Correct answer</a:t>
                          </a:r>
                          <a:endParaRPr lang="en-US" sz="1400" u="none" strike="noStrike" cap="none" dirty="0">
                            <a:solidFill>
                              <a:srgbClr val="54B98C"/>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applied the given ratio to the wrong value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used values incorrectly, leading to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57−40</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misunderstood the ratio, finding there to be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60</m:t>
                              </m:r>
                            </m:oMath>
                          </a14:m>
                          <a:r>
                            <a:rPr lang="en-US" sz="1400" u="none" strike="noStrike" cap="none" dirty="0">
                              <a:solidFill>
                                <a:schemeClr val="tx1"/>
                              </a:solidFill>
                              <a:latin typeface="Nunito Sans" pitchFamily="2" charset="0"/>
                            </a:rPr>
                            <a:t> females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074A0B73-D731-FE25-10C7-62505D97B676}"/>
                  </a:ext>
                </a:extLst>
              </p:cNvPr>
              <p:cNvGraphicFramePr/>
              <p:nvPr>
                <p:extLst>
                  <p:ext uri="{D42A27DB-BD31-4B8C-83A1-F6EECF244321}">
                    <p14:modId xmlns:p14="http://schemas.microsoft.com/office/powerpoint/2010/main" val="2349740467"/>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pitchFamily="2" charset="0"/>
                              <a:ea typeface="Nunito"/>
                              <a:cs typeface="Nunito"/>
                              <a:sym typeface="Nunito"/>
                            </a:rPr>
                            <a:t>A)</a:t>
                          </a:r>
                          <a:r>
                            <a:rPr lang="en-US" sz="1600" u="none" strike="noStrike" cap="none" dirty="0">
                              <a:solidFill>
                                <a:srgbClr val="54B98C"/>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23</m:t>
                              </m:r>
                            </m:oMath>
                          </a14:m>
                          <a:endParaRPr lang="en-US" sz="1600" b="0" dirty="0">
                            <a:solidFill>
                              <a:srgbClr val="54B98C"/>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a:cs typeface="Nunito"/>
                              <a:sym typeface="Nunito"/>
                            </a:rPr>
                            <a:t>Correct answer</a:t>
                          </a:r>
                          <a:endParaRPr lang="en-US" sz="1400" u="none" strike="noStrike" cap="none" dirty="0">
                            <a:solidFill>
                              <a:srgbClr val="54B98C"/>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oMath>
                          </a14:m>
                          <a:endParaRPr lang="en-GB" sz="14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applied the given ratio to the wrong value</a:t>
                          </a:r>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C)</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17</m:t>
                              </m:r>
                            </m:oMath>
                          </a14:m>
                          <a:endParaRPr lang="en-GB"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used values incorrectly, leading to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57−40</m:t>
                              </m:r>
                            </m:oMath>
                          </a14:m>
                          <a:endParaRPr lang="en-US"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a:cs typeface="Nunito"/>
                              <a:sym typeface="Nunito"/>
                            </a:rPr>
                            <a:t>D)</a:t>
                          </a:r>
                          <a:r>
                            <a:rPr lang="en-US"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misunderstood the ratio, finding there to be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sym typeface="Nunito"/>
                                </a:rPr>
                                <m:t>60</m:t>
                              </m:r>
                            </m:oMath>
                          </a14:m>
                          <a:r>
                            <a:rPr lang="en-US" sz="1400" u="none" strike="noStrike" cap="none" dirty="0">
                              <a:solidFill>
                                <a:schemeClr val="tx1"/>
                              </a:solidFill>
                              <a:latin typeface="Nunito Sans" pitchFamily="2" charset="0"/>
                            </a:rPr>
                            <a:t> females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5DC71EEF-EDF1-C1FA-A962-B8BD6681D113}"/>
                  </a:ext>
                </a:extLst>
              </p:cNvPr>
              <p:cNvGraphicFramePr/>
              <p:nvPr>
                <p:extLst>
                  <p:ext uri="{D42A27DB-BD31-4B8C-83A1-F6EECF244321}">
                    <p14:modId xmlns:p14="http://schemas.microsoft.com/office/powerpoint/2010/main" val="2665073394"/>
                  </p:ext>
                </p:extLst>
              </p:nvPr>
            </p:nvGraphicFramePr>
            <p:xfrm>
              <a:off x="108044" y="862525"/>
              <a:ext cx="8776434" cy="669681"/>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a:t>
                          </a:r>
                          <a:r>
                            <a:rPr lang="en-GB" sz="1600" b="0" dirty="0">
                              <a:solidFill>
                                <a:schemeClr val="dk1"/>
                              </a:solidFill>
                              <a:latin typeface="Nunito Sans"/>
                              <a:ea typeface="Nunito Sans"/>
                              <a:cs typeface="Nunito Sans"/>
                              <a:sym typeface="Nunito Sans"/>
                            </a:rPr>
                            <a:t> In a survey, </a:t>
                          </a:r>
                          <a:r>
                            <a:rPr lang="en-GB" sz="1600" b="0" dirty="0">
                              <a:solidFill>
                                <a:schemeClr val="dk1"/>
                              </a:solidFill>
                              <a:latin typeface="Nunito Sans" pitchFamily="2" charset="0"/>
                              <a:ea typeface="Nunito Sans"/>
                              <a:cs typeface="Nunito Sans"/>
                              <a:sym typeface="Nunito Sans"/>
                            </a:rPr>
                            <a:t>respondents were asked which was their dominant hand. Given that the ratio of</a:t>
                          </a:r>
                        </a:p>
                        <a:p>
                          <a:pPr marL="0" marR="0" lvl="0" indent="0" algn="l" rtl="0">
                            <a:lnSpc>
                              <a:spcPct val="150000"/>
                            </a:lnSpc>
                            <a:spcBef>
                              <a:spcPts val="0"/>
                            </a:spcBef>
                            <a:spcAft>
                              <a:spcPts val="0"/>
                            </a:spcAft>
                            <a:buNone/>
                          </a:pPr>
                          <a:r>
                            <a:rPr lang="en-GB" sz="1600" b="0" dirty="0">
                              <a:solidFill>
                                <a:schemeClr val="dk1"/>
                              </a:solidFill>
                              <a:latin typeface="Nunito Sans" pitchFamily="2" charset="0"/>
                              <a:ea typeface="Nunito Sans"/>
                              <a:cs typeface="Nunito Sans"/>
                              <a:sym typeface="Nunito Sans"/>
                            </a:rPr>
                            <a:t>    males to females was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1:2</m:t>
                              </m:r>
                            </m:oMath>
                          </a14:m>
                          <a:r>
                            <a:rPr lang="en-US" sz="1600" b="0" u="none" strike="noStrike" cap="none" baseline="0" dirty="0">
                              <a:solidFill>
                                <a:schemeClr val="dk1"/>
                              </a:solidFill>
                              <a:latin typeface="Nunito Sans" pitchFamily="2" charset="0"/>
                              <a:ea typeface="Times New Roman"/>
                              <a:cs typeface="Times New Roman"/>
                              <a:sym typeface="Times New Roman"/>
                            </a:rPr>
                            <a:t>, how many left-handed females were surveyed?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5DC71EEF-EDF1-C1FA-A962-B8BD6681D113}"/>
                  </a:ext>
                </a:extLst>
              </p:cNvPr>
              <p:cNvGraphicFramePr/>
              <p:nvPr>
                <p:extLst>
                  <p:ext uri="{D42A27DB-BD31-4B8C-83A1-F6EECF244321}">
                    <p14:modId xmlns:p14="http://schemas.microsoft.com/office/powerpoint/2010/main" val="2665073394"/>
                  </p:ext>
                </p:extLst>
              </p:nvPr>
            </p:nvGraphicFramePr>
            <p:xfrm>
              <a:off x="108044" y="862525"/>
              <a:ext cx="8776434" cy="669681"/>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a:t>
                          </a:r>
                          <a:r>
                            <a:rPr lang="en-GB" sz="1600" b="0" dirty="0">
                              <a:solidFill>
                                <a:schemeClr val="dk1"/>
                              </a:solidFill>
                              <a:latin typeface="Nunito Sans"/>
                              <a:ea typeface="Nunito Sans"/>
                              <a:cs typeface="Nunito Sans"/>
                              <a:sym typeface="Nunito Sans"/>
                            </a:rPr>
                            <a:t> In a survey, </a:t>
                          </a:r>
                          <a:r>
                            <a:rPr lang="en-GB" sz="1600" b="0" dirty="0">
                              <a:solidFill>
                                <a:schemeClr val="dk1"/>
                              </a:solidFill>
                              <a:latin typeface="Nunito Sans" pitchFamily="2" charset="0"/>
                              <a:ea typeface="Nunito Sans"/>
                              <a:cs typeface="Nunito Sans"/>
                              <a:sym typeface="Nunito Sans"/>
                            </a:rPr>
                            <a:t>respondents were asked which was their dominant hand. Given that the ratio of</a:t>
                          </a:r>
                        </a:p>
                        <a:p>
                          <a:pPr marL="0" marR="0" lvl="0" indent="0" algn="l" rtl="0">
                            <a:lnSpc>
                              <a:spcPct val="150000"/>
                            </a:lnSpc>
                            <a:spcBef>
                              <a:spcPts val="0"/>
                            </a:spcBef>
                            <a:spcAft>
                              <a:spcPts val="0"/>
                            </a:spcAft>
                            <a:buNone/>
                          </a:pPr>
                          <a:r>
                            <a:rPr lang="en-GB" sz="1600" b="0" dirty="0">
                              <a:solidFill>
                                <a:schemeClr val="dk1"/>
                              </a:solidFill>
                              <a:latin typeface="Nunito Sans" pitchFamily="2" charset="0"/>
                              <a:ea typeface="Nunito Sans"/>
                              <a:cs typeface="Nunito Sans"/>
                              <a:sym typeface="Nunito Sans"/>
                            </a:rPr>
                            <a:t>    males to females was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1:2</m:t>
                              </m:r>
                            </m:oMath>
                          </a14:m>
                          <a:r>
                            <a:rPr lang="en-US" sz="1600" b="0" u="none" strike="noStrike" cap="none" baseline="0" dirty="0">
                              <a:solidFill>
                                <a:schemeClr val="dk1"/>
                              </a:solidFill>
                              <a:latin typeface="Nunito Sans" pitchFamily="2" charset="0"/>
                              <a:ea typeface="Times New Roman"/>
                              <a:cs typeface="Times New Roman"/>
                              <a:sym typeface="Times New Roman"/>
                            </a:rPr>
                            <a:t>, how many left-handed females were surveyed?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g25240a8a7cd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1388F0F-F7A4-FBEF-3D86-C8A52614CF21}"/>
                  </a:ext>
                </a:extLst>
              </p:cNvPr>
              <p:cNvGraphicFramePr/>
              <p:nvPr>
                <p:extLst>
                  <p:ext uri="{D42A27DB-BD31-4B8C-83A1-F6EECF244321}">
                    <p14:modId xmlns:p14="http://schemas.microsoft.com/office/powerpoint/2010/main" val="428246721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71</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sum of given values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60</m:t>
                              </m:r>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obtain a missing value to complete calculation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used incorrect sequence of operations to combine values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1388F0F-F7A4-FBEF-3D86-C8A52614CF21}"/>
                  </a:ext>
                </a:extLst>
              </p:cNvPr>
              <p:cNvGraphicFramePr/>
              <p:nvPr>
                <p:extLst>
                  <p:ext uri="{D42A27DB-BD31-4B8C-83A1-F6EECF244321}">
                    <p14:modId xmlns:p14="http://schemas.microsoft.com/office/powerpoint/2010/main" val="4282467216"/>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71</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sum of given values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60</m:t>
                              </m:r>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obtain a missing value to complete calculation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used incorrect sequence of operations to combine values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45245F51-12EB-D0DD-87D1-2F032A7C8D7C}"/>
              </a:ext>
            </a:extLst>
          </p:cNvPr>
          <p:cNvGraphicFramePr/>
          <p:nvPr>
            <p:extLst>
              <p:ext uri="{D42A27DB-BD31-4B8C-83A1-F6EECF244321}">
                <p14:modId xmlns:p14="http://schemas.microsoft.com/office/powerpoint/2010/main" val="65599216"/>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a:t>
                      </a:r>
                      <a:r>
                        <a:rPr lang="en-GB" sz="1600" b="0" dirty="0">
                          <a:solidFill>
                            <a:schemeClr val="dk1"/>
                          </a:solidFill>
                          <a:latin typeface="Nunito Sans"/>
                          <a:ea typeface="Nunito Sans"/>
                          <a:cs typeface="Nunito Sans"/>
                          <a:sym typeface="Nunito Sans"/>
                        </a:rPr>
                        <a:t> A survey was conducted to ask preference for two types of fruit. Use the frequency tree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work out how many people took part in the survey:</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EBF109A-CE43-F00E-A0D4-7B294008546C}"/>
              </a:ext>
            </a:extLst>
          </p:cNvPr>
          <p:cNvPicPr>
            <a:picLocks noChangeAspect="1"/>
          </p:cNvPicPr>
          <p:nvPr/>
        </p:nvPicPr>
        <p:blipFill>
          <a:blip r:embed="rId3"/>
          <a:stretch>
            <a:fillRect/>
          </a:stretch>
        </p:blipFill>
        <p:spPr>
          <a:xfrm>
            <a:off x="259521" y="1903490"/>
            <a:ext cx="4182101" cy="2005804"/>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graphicFrame>
        <p:nvGraphicFramePr>
          <p:cNvPr id="3" name="Google Shape;255;g2191522ec10_0_108">
            <a:extLst>
              <a:ext uri="{FF2B5EF4-FFF2-40B4-BE49-F238E27FC236}">
                <a16:creationId xmlns:a16="http://schemas.microsoft.com/office/drawing/2014/main" id="{F1BE3D3C-5188-7864-DA8B-DC0DA6DFB9CF}"/>
              </a:ext>
            </a:extLst>
          </p:cNvPr>
          <p:cNvGraphicFramePr/>
          <p:nvPr>
            <p:extLst>
              <p:ext uri="{D42A27DB-BD31-4B8C-83A1-F6EECF244321}">
                <p14:modId xmlns:p14="http://schemas.microsoft.com/office/powerpoint/2010/main" val="2976471358"/>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a:t>
                      </a:r>
                      <a:r>
                        <a:rPr lang="en-GB" sz="1600" b="0" dirty="0">
                          <a:solidFill>
                            <a:schemeClr val="dk1"/>
                          </a:solidFill>
                          <a:latin typeface="Nunito Sans"/>
                          <a:ea typeface="Nunito Sans"/>
                          <a:cs typeface="Nunito Sans"/>
                          <a:sym typeface="Nunito Sans"/>
                        </a:rPr>
                        <a:t> Some students are asked if they prefer Art or PE. The results were recorded in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frequency tree. A student is selected at random. What is the probability that they prefer</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PE?</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406" name="Google Shape;406;g25240a8a7cd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F5B5631-B9C3-238D-CAF1-A5E0B7C4A73B}"/>
                  </a:ext>
                </a:extLst>
              </p:cNvPr>
              <p:cNvGraphicFramePr/>
              <p:nvPr>
                <p:extLst>
                  <p:ext uri="{D42A27DB-BD31-4B8C-83A1-F6EECF244321}">
                    <p14:modId xmlns:p14="http://schemas.microsoft.com/office/powerpoint/2010/main" val="359008479"/>
                  </p:ext>
                </p:extLst>
              </p:nvPr>
            </p:nvGraphicFramePr>
            <p:xfrm>
              <a:off x="4702378" y="1689462"/>
              <a:ext cx="4182100" cy="3021302"/>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37</m:t>
                                  </m:r>
                                </m:den>
                              </m:f>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picked out incorrect values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35+23</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45+29</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1575</m:t>
                                  </m:r>
                                </m:den>
                              </m:f>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multiplied proportions preferring PE from Y7 and Y8</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20</m:t>
                                  </m:r>
                                </m:den>
                              </m:f>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6400</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product instead of the sum when forming the probability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F5B5631-B9C3-238D-CAF1-A5E0B7C4A73B}"/>
                  </a:ext>
                </a:extLst>
              </p:cNvPr>
              <p:cNvGraphicFramePr/>
              <p:nvPr>
                <p:extLst>
                  <p:ext uri="{D42A27DB-BD31-4B8C-83A1-F6EECF244321}">
                    <p14:modId xmlns:p14="http://schemas.microsoft.com/office/powerpoint/2010/main" val="359008479"/>
                  </p:ext>
                </p:extLst>
              </p:nvPr>
            </p:nvGraphicFramePr>
            <p:xfrm>
              <a:off x="4702378" y="1689462"/>
              <a:ext cx="4182100" cy="3021302"/>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37</m:t>
                                  </m:r>
                                </m:den>
                              </m:f>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picked out incorrect values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35+23</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45+29</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1575</m:t>
                                  </m:r>
                                </m:den>
                              </m:f>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multiplied proportions preferring PE from Y7 and Y8</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13</m:t>
                                  </m:r>
                                </m:num>
                                <m:den>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20</m:t>
                                  </m:r>
                                </m:den>
                              </m:f>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667</m:t>
                                  </m:r>
                                </m:num>
                                <m:den>
                                  <m:r>
                                    <a:rPr lang="en-GB" sz="1600" b="0" i="1" dirty="0" smtClean="0">
                                      <a:solidFill>
                                        <a:schemeClr val="tx1"/>
                                      </a:solidFill>
                                      <a:latin typeface="Cambria Math" panose="02040503050406030204" pitchFamily="18" charset="0"/>
                                      <a:ea typeface="Nunito"/>
                                      <a:cs typeface="Nunito"/>
                                      <a:sym typeface="Nunito"/>
                                    </a:rPr>
                                    <m:t>6400</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product instead of the sum when forming the probability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4" name="Picture 3">
            <a:extLst>
              <a:ext uri="{FF2B5EF4-FFF2-40B4-BE49-F238E27FC236}">
                <a16:creationId xmlns:a16="http://schemas.microsoft.com/office/drawing/2014/main" id="{3E8AADA5-9DA2-3106-1B4E-85DD5D489ABE}"/>
              </a:ext>
            </a:extLst>
          </p:cNvPr>
          <p:cNvPicPr>
            <a:picLocks noChangeAspect="1"/>
          </p:cNvPicPr>
          <p:nvPr/>
        </p:nvPicPr>
        <p:blipFill>
          <a:blip r:embed="rId3"/>
          <a:stretch>
            <a:fillRect/>
          </a:stretch>
        </p:blipFill>
        <p:spPr>
          <a:xfrm>
            <a:off x="259521" y="1903490"/>
            <a:ext cx="4182100" cy="2005804"/>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25240a8a7cd_0_22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320F792-F16D-EA6E-F90B-F9E13DDB57B7}"/>
                  </a:ext>
                </a:extLst>
              </p:cNvPr>
              <p:cNvGraphicFramePr/>
              <p:nvPr>
                <p:extLst>
                  <p:ext uri="{D42A27DB-BD31-4B8C-83A1-F6EECF244321}">
                    <p14:modId xmlns:p14="http://schemas.microsoft.com/office/powerpoint/2010/main" val="807918874"/>
                  </p:ext>
                </p:extLst>
              </p:nvPr>
            </p:nvGraphicFramePr>
            <p:xfrm>
              <a:off x="4702378" y="1976846"/>
              <a:ext cx="4182100" cy="273391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6563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0.75</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0.55</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took the average of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0.8</m:t>
                              </m:r>
                            </m:oMath>
                          </a14:m>
                          <a:r>
                            <a:rPr lang="en-GB" sz="1400" dirty="0">
                              <a:solidFill>
                                <a:schemeClr val="tx1"/>
                              </a:solidFill>
                              <a:latin typeface="Nunito" pitchFamily="2" charset="0"/>
                              <a:ea typeface="Nunito"/>
                              <a:cs typeface="Nunito"/>
                              <a:sym typeface="Nunito"/>
                            </a:rPr>
                            <a:t> and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0.3</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28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0.68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confused operations along branches </a:t>
                          </a:r>
                        </a:p>
                        <a:p>
                          <a:pPr marL="0" marR="0" lvl="0" indent="0" algn="l" rtl="0">
                            <a:lnSpc>
                              <a:spcPct val="115000"/>
                            </a:lnSpc>
                            <a:spcBef>
                              <a:spcPts val="0"/>
                            </a:spcBef>
                            <a:spcAft>
                              <a:spcPts val="0"/>
                            </a:spcAft>
                            <a:buClr>
                              <a:srgbClr val="000000"/>
                            </a:buClr>
                            <a:buSzPts val="1600"/>
                            <a:buFont typeface="Arial"/>
                            <a:buNone/>
                          </a:pPr>
                          <a14:m>
                            <m:oMathPara xmlns:m="http://schemas.openxmlformats.org/officeDocument/2006/math">
                              <m:oMathParaPr>
                                <m:jc m:val="centerGroup"/>
                              </m:oMathParaPr>
                              <m:oMath xmlns:m="http://schemas.openxmlformats.org/officeDocument/2006/math">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0.9+0.8</m:t>
                                    </m:r>
                                  </m:e>
                                </m:d>
                                <m:r>
                                  <a:rPr lang="en-GB" sz="1400" b="0" i="1" smtClean="0">
                                    <a:solidFill>
                                      <a:schemeClr val="tx1"/>
                                    </a:solidFill>
                                    <a:latin typeface="Cambria Math" panose="02040503050406030204" pitchFamily="18" charset="0"/>
                                    <a:ea typeface="Nunito"/>
                                    <a:cs typeface="Nunito"/>
                                    <a:sym typeface="Nunito"/>
                                  </a:rPr>
                                  <m:t>×(0.1+0.3)</m:t>
                                </m:r>
                              </m:oMath>
                            </m:oMathPara>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0.24</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multiplied probabilities without conditional understanding</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320F792-F16D-EA6E-F90B-F9E13DDB57B7}"/>
                  </a:ext>
                </a:extLst>
              </p:cNvPr>
              <p:cNvGraphicFramePr/>
              <p:nvPr>
                <p:extLst>
                  <p:ext uri="{D42A27DB-BD31-4B8C-83A1-F6EECF244321}">
                    <p14:modId xmlns:p14="http://schemas.microsoft.com/office/powerpoint/2010/main" val="807918874"/>
                  </p:ext>
                </p:extLst>
              </p:nvPr>
            </p:nvGraphicFramePr>
            <p:xfrm>
              <a:off x="4702378" y="1976846"/>
              <a:ext cx="4182100" cy="273391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6563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A)</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a:cs typeface="Nunito"/>
                                  <a:sym typeface="Nunito"/>
                                </a:rPr>
                                <m:t>0.75</m:t>
                              </m:r>
                            </m:oMath>
                          </a14:m>
                          <a:endParaRPr lang="en-US" sz="1600" b="0" dirty="0">
                            <a:solidFill>
                              <a:srgbClr val="54B98C"/>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0.55</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took the average of </a:t>
                          </a:r>
                          <a14:m xmlns:a14="http://schemas.microsoft.com/office/drawing/2010/main">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0.8</m:t>
                              </m:r>
                            </m:oMath>
                          </a14:m>
                          <a:r>
                            <a:rPr lang="en-GB" sz="1400" dirty="0">
                              <a:solidFill>
                                <a:schemeClr val="tx1"/>
                              </a:solidFill>
                              <a:latin typeface="Nunito" pitchFamily="2" charset="0"/>
                              <a:ea typeface="Nunito"/>
                              <a:cs typeface="Nunito"/>
                              <a:sym typeface="Nunito"/>
                            </a:rPr>
                            <a:t> and </a:t>
                          </a:r>
                          <a14:m xmlns:a14="http://schemas.microsoft.com/office/drawing/2010/main">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0.3</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283">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0.68</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confused operations along branches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Para xmlns:m="http://schemas.openxmlformats.org/officeDocument/2006/math">
                              <m:oMathParaPr>
                                <m:jc m:val="centerGroup"/>
                              </m:oMathParaPr>
                              <m:oMath xmlns:m="http://schemas.openxmlformats.org/officeDocument/2006/math">
                                <m:d>
                                  <m:dPr>
                                    <m:ctrlPr>
                                      <a:rPr lang="en-GB" sz="1400" b="0" i="1" smtClean="0">
                                        <a:solidFill>
                                          <a:schemeClr val="tx1"/>
                                        </a:solidFill>
                                        <a:latin typeface="Cambria Math" panose="02040503050406030204" pitchFamily="18" charset="0"/>
                                        <a:ea typeface="Nunito"/>
                                        <a:cs typeface="Nunito"/>
                                        <a:sym typeface="Nunito"/>
                                      </a:rPr>
                                    </m:ctrlPr>
                                  </m:dPr>
                                  <m:e>
                                    <m:r>
                                      <a:rPr lang="en-GB" sz="1400" b="0" i="1" smtClean="0">
                                        <a:solidFill>
                                          <a:schemeClr val="tx1"/>
                                        </a:solidFill>
                                        <a:latin typeface="Cambria Math" panose="02040503050406030204" pitchFamily="18" charset="0"/>
                                        <a:ea typeface="Nunito"/>
                                        <a:cs typeface="Nunito"/>
                                        <a:sym typeface="Nunito"/>
                                      </a:rPr>
                                      <m:t>0.9+0.8</m:t>
                                    </m:r>
                                  </m:e>
                                </m:d>
                                <m:r>
                                  <a:rPr lang="en-GB" sz="1400" b="0" i="1" smtClean="0">
                                    <a:solidFill>
                                      <a:schemeClr val="tx1"/>
                                    </a:solidFill>
                                    <a:latin typeface="Cambria Math" panose="02040503050406030204" pitchFamily="18" charset="0"/>
                                    <a:ea typeface="Nunito"/>
                                    <a:cs typeface="Nunito"/>
                                    <a:sym typeface="Nunito"/>
                                  </a:rPr>
                                  <m:t>×(0.1+0.3)</m:t>
                                </m:r>
                              </m:oMath>
                            </m:oMathPara>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0.24</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multiplied probabilities without conditional understanding</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A09A7A47-E27B-B5AE-6796-C230BD3F2E85}"/>
                  </a:ext>
                </a:extLst>
              </p:cNvPr>
              <p:cNvGraphicFramePr/>
              <p:nvPr>
                <p:extLst>
                  <p:ext uri="{D42A27DB-BD31-4B8C-83A1-F6EECF244321}">
                    <p14:modId xmlns:p14="http://schemas.microsoft.com/office/powerpoint/2010/main" val="2046774065"/>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a:t>
                          </a:r>
                          <a:r>
                            <a:rPr lang="en-GB" sz="1600" b="0" dirty="0">
                              <a:solidFill>
                                <a:schemeClr val="dk1"/>
                              </a:solidFill>
                              <a:latin typeface="Nunito Sans"/>
                              <a:ea typeface="Nunito Sans"/>
                              <a:cs typeface="Nunito Sans"/>
                              <a:sym typeface="Nunito Sans"/>
                            </a:rPr>
                            <a:t> If my bus is on time, there is a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0.2</m:t>
                              </m:r>
                            </m:oMath>
                          </a14:m>
                          <a:r>
                            <a:rPr lang="en-GB" sz="1600" b="0" dirty="0">
                              <a:solidFill>
                                <a:schemeClr val="dk1"/>
                              </a:solidFill>
                              <a:latin typeface="Nunito Sans"/>
                              <a:ea typeface="Nunito Sans"/>
                              <a:cs typeface="Nunito Sans"/>
                              <a:sym typeface="Nunito Sans"/>
                            </a:rPr>
                            <a:t> probability that I run from the bus stop to school. If my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bus is late, there is a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0.7</m:t>
                              </m:r>
                            </m:oMath>
                          </a14:m>
                          <a:r>
                            <a:rPr lang="en-GB" sz="1600" b="0" dirty="0">
                              <a:solidFill>
                                <a:schemeClr val="dk1"/>
                              </a:solidFill>
                              <a:latin typeface="Nunito Sans"/>
                              <a:ea typeface="Nunito Sans"/>
                              <a:cs typeface="Nunito Sans"/>
                              <a:sym typeface="Nunito Sans"/>
                            </a:rPr>
                            <a:t> probability that I run from the bus stop to school. Use the tree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diagram to find the probability that I walk from the bus stop to school.</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A09A7A47-E27B-B5AE-6796-C230BD3F2E85}"/>
                  </a:ext>
                </a:extLst>
              </p:cNvPr>
              <p:cNvGraphicFramePr/>
              <p:nvPr>
                <p:extLst>
                  <p:ext uri="{D42A27DB-BD31-4B8C-83A1-F6EECF244321}">
                    <p14:modId xmlns:p14="http://schemas.microsoft.com/office/powerpoint/2010/main" val="2046774065"/>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a:t>
                          </a:r>
                          <a:r>
                            <a:rPr lang="en-GB" sz="1600" b="0" dirty="0">
                              <a:solidFill>
                                <a:schemeClr val="dk1"/>
                              </a:solidFill>
                              <a:latin typeface="Nunito Sans"/>
                              <a:ea typeface="Nunito Sans"/>
                              <a:cs typeface="Nunito Sans"/>
                              <a:sym typeface="Nunito Sans"/>
                            </a:rPr>
                            <a:t> If my bus is on time, there is a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0.2</m:t>
                              </m:r>
                            </m:oMath>
                          </a14:m>
                          <a:r>
                            <a:rPr lang="en-GB" sz="1600" b="0" dirty="0">
                              <a:solidFill>
                                <a:schemeClr val="dk1"/>
                              </a:solidFill>
                              <a:latin typeface="Nunito Sans"/>
                              <a:ea typeface="Nunito Sans"/>
                              <a:cs typeface="Nunito Sans"/>
                              <a:sym typeface="Nunito Sans"/>
                            </a:rPr>
                            <a:t> probability that I run from the bus stop to school. If my</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bus is late, there is a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0.7</m:t>
                              </m:r>
                            </m:oMath>
                          </a14:m>
                          <a:r>
                            <a:rPr lang="en-GB" sz="1600" b="0" dirty="0">
                              <a:solidFill>
                                <a:schemeClr val="dk1"/>
                              </a:solidFill>
                              <a:latin typeface="Nunito Sans"/>
                              <a:ea typeface="Nunito Sans"/>
                              <a:cs typeface="Nunito Sans"/>
                              <a:sym typeface="Nunito Sans"/>
                            </a:rPr>
                            <a:t> probability that I run from the bus stop to school. Use the tree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diagram to find the probability that I walk from the bus stop to school.</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5" name="Picture 4">
            <a:extLst>
              <a:ext uri="{FF2B5EF4-FFF2-40B4-BE49-F238E27FC236}">
                <a16:creationId xmlns:a16="http://schemas.microsoft.com/office/drawing/2014/main" id="{7005DA4E-E815-ED1F-4B46-CF79B7291E15}"/>
              </a:ext>
            </a:extLst>
          </p:cNvPr>
          <p:cNvPicPr>
            <a:picLocks noChangeAspect="1"/>
          </p:cNvPicPr>
          <p:nvPr/>
        </p:nvPicPr>
        <p:blipFill>
          <a:blip r:embed="rId3"/>
          <a:stretch>
            <a:fillRect/>
          </a:stretch>
        </p:blipFill>
        <p:spPr>
          <a:xfrm>
            <a:off x="259524" y="2119554"/>
            <a:ext cx="4182099" cy="225018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a:t>
            </a:r>
            <a:r>
              <a:rPr lang="en-GB" sz="1200" dirty="0">
                <a:solidFill>
                  <a:srgbClr val="1C1C1C"/>
                </a:solidFill>
                <a:latin typeface="Nunito Sans"/>
                <a:ea typeface="Nunito Sans"/>
                <a:cs typeface="Nunito Sans"/>
                <a:sym typeface="Nunito Sans"/>
              </a:rPr>
              <a:t>14</a:t>
            </a:r>
            <a:r>
              <a:rPr lang="en-GB" sz="1200" b="0" i="0" u="none" strike="noStrike" cap="none" dirty="0">
                <a:solidFill>
                  <a:srgbClr val="1C1C1C"/>
                </a:solidFill>
                <a:latin typeface="Nunito Sans"/>
                <a:ea typeface="Nunito Sans"/>
                <a:cs typeface="Nunito Sans"/>
                <a:sym typeface="Nunito Sans"/>
              </a:rPr>
              <a:t>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tree diagrams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Confusing multiplication and addition</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Multiplying decimals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Mutually exclusive events</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Incorrectly calculated frequencies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5240a8a7cd_0_2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9FD6DFD2-E01A-1C62-85AB-491F34163804}"/>
                  </a:ext>
                </a:extLst>
              </p:cNvPr>
              <p:cNvGraphicFramePr/>
              <p:nvPr>
                <p:extLst>
                  <p:ext uri="{D42A27DB-BD31-4B8C-83A1-F6EECF244321}">
                    <p14:modId xmlns:p14="http://schemas.microsoft.com/office/powerpoint/2010/main" val="3391420214"/>
                  </p:ext>
                </p:extLst>
              </p:nvPr>
            </p:nvGraphicFramePr>
            <p:xfrm>
              <a:off x="4702378" y="1976846"/>
              <a:ext cx="4182100" cy="2725783"/>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375792">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14</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include both ways of meeting the criteria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8</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reduce the total number of balls for the 2</a:t>
                          </a:r>
                          <a:r>
                            <a:rPr lang="en-GB" sz="1400" baseline="30000" dirty="0">
                              <a:solidFill>
                                <a:schemeClr val="tx1"/>
                              </a:solidFill>
                              <a:latin typeface="Nunito" pitchFamily="2" charset="0"/>
                              <a:ea typeface="Nunito"/>
                              <a:cs typeface="Nunito"/>
                              <a:sym typeface="Nunito"/>
                            </a:rPr>
                            <a:t>nd</a:t>
                          </a:r>
                          <a:r>
                            <a:rPr lang="en-GB" sz="1400" dirty="0">
                              <a:solidFill>
                                <a:schemeClr val="tx1"/>
                              </a:solidFill>
                              <a:latin typeface="Nunito" pitchFamily="2" charset="0"/>
                              <a:ea typeface="Nunito"/>
                              <a:cs typeface="Nunito"/>
                              <a:sym typeface="Nunito"/>
                            </a:rPr>
                            <a:t> trial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4999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simplified initial probabilities producing errors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3</m:t>
                                  </m:r>
                                </m:num>
                                <m:den>
                                  <m:r>
                                    <a:rPr lang="en-GB" sz="1600" b="0" i="1" dirty="0" smtClean="0">
                                      <a:solidFill>
                                        <a:srgbClr val="54B98C"/>
                                      </a:solidFill>
                                      <a:latin typeface="Cambria Math" panose="02040503050406030204" pitchFamily="18" charset="0"/>
                                      <a:ea typeface="Nunito"/>
                                      <a:cs typeface="Nunito"/>
                                      <a:sym typeface="Nunito"/>
                                    </a:rPr>
                                    <m:t>7</m:t>
                                  </m:r>
                                </m:den>
                              </m:f>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9FD6DFD2-E01A-1C62-85AB-491F34163804}"/>
                  </a:ext>
                </a:extLst>
              </p:cNvPr>
              <p:cNvGraphicFramePr/>
              <p:nvPr>
                <p:extLst>
                  <p:ext uri="{D42A27DB-BD31-4B8C-83A1-F6EECF244321}">
                    <p14:modId xmlns:p14="http://schemas.microsoft.com/office/powerpoint/2010/main" val="3391420214"/>
                  </p:ext>
                </p:extLst>
              </p:nvPr>
            </p:nvGraphicFramePr>
            <p:xfrm>
              <a:off x="4702378" y="1976846"/>
              <a:ext cx="4182100" cy="2725783"/>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375792">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14</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include both ways of meeting the criteria</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8</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reduce the total number of balls for the 2</a:t>
                          </a:r>
                          <a:r>
                            <a:rPr lang="en-GB" sz="1400" baseline="30000" dirty="0">
                              <a:solidFill>
                                <a:schemeClr val="tx1"/>
                              </a:solidFill>
                              <a:latin typeface="Nunito" pitchFamily="2" charset="0"/>
                              <a:ea typeface="Nunito"/>
                              <a:cs typeface="Nunito"/>
                              <a:sym typeface="Nunito"/>
                            </a:rPr>
                            <a:t>nd</a:t>
                          </a:r>
                          <a:r>
                            <a:rPr lang="en-GB" sz="1400" dirty="0">
                              <a:solidFill>
                                <a:schemeClr val="tx1"/>
                              </a:solidFill>
                              <a:latin typeface="Nunito" pitchFamily="2" charset="0"/>
                              <a:ea typeface="Nunito"/>
                              <a:cs typeface="Nunito"/>
                              <a:sym typeface="Nunito"/>
                            </a:rPr>
                            <a:t> trial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4999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simplified initial probabilities producing errors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D)</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3</m:t>
                                  </m:r>
                                </m:num>
                                <m:den>
                                  <m:r>
                                    <a:rPr lang="en-GB" sz="1600" b="0" i="1" dirty="0" smtClean="0">
                                      <a:solidFill>
                                        <a:srgbClr val="54B98C"/>
                                      </a:solidFill>
                                      <a:latin typeface="Cambria Math" panose="02040503050406030204" pitchFamily="18" charset="0"/>
                                      <a:ea typeface="Nunito"/>
                                      <a:cs typeface="Nunito"/>
                                      <a:sym typeface="Nunito"/>
                                    </a:rPr>
                                    <m:t>7</m:t>
                                  </m:r>
                                </m:den>
                              </m:f>
                            </m:oMath>
                          </a14:m>
                          <a:endParaRPr lang="en-US" sz="1600" dirty="0">
                            <a:solidFill>
                              <a:srgbClr val="54B98C"/>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a:sym typeface="Nunito"/>
                            </a:rPr>
                            <a:t>Correct answer</a:t>
                          </a:r>
                          <a:endParaRPr lang="en-US" sz="1400" u="none" strike="noStrike" cap="none" dirty="0">
                            <a:solidFill>
                              <a:srgbClr val="54B98C"/>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D0C57808-BD3C-4D2E-90FA-9D4F2C9FFA1C}"/>
              </a:ext>
            </a:extLst>
          </p:cNvPr>
          <p:cNvGraphicFramePr/>
          <p:nvPr>
            <p:extLst>
              <p:ext uri="{D42A27DB-BD31-4B8C-83A1-F6EECF244321}">
                <p14:modId xmlns:p14="http://schemas.microsoft.com/office/powerpoint/2010/main" val="3517275187"/>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a:t>
                      </a:r>
                      <a:r>
                        <a:rPr lang="en-GB" sz="1600" b="0" dirty="0">
                          <a:solidFill>
                            <a:schemeClr val="dk1"/>
                          </a:solidFill>
                          <a:latin typeface="Nunito Sans"/>
                          <a:ea typeface="Nunito Sans"/>
                          <a:cs typeface="Nunito Sans"/>
                          <a:sym typeface="Nunito Sans"/>
                        </a:rPr>
                        <a:t> There are 2 red balls and 6 blue balls in a bag. A ball is taken at random and placed on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table. A second ball is taken from the bag and placed on the table. What is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that the two balls are not the same colour?</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B338C7B-08CA-6860-7674-F125C19FDE43}"/>
              </a:ext>
            </a:extLst>
          </p:cNvPr>
          <p:cNvPicPr>
            <a:picLocks noChangeAspect="1"/>
          </p:cNvPicPr>
          <p:nvPr/>
        </p:nvPicPr>
        <p:blipFill>
          <a:blip r:embed="rId3"/>
          <a:stretch>
            <a:fillRect/>
          </a:stretch>
        </p:blipFill>
        <p:spPr>
          <a:xfrm>
            <a:off x="265646" y="2123968"/>
            <a:ext cx="4001553" cy="225400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5240a8a7cd_0_2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F18113F-399B-AE21-3818-D2B290823FD2}"/>
                  </a:ext>
                </a:extLst>
              </p:cNvPr>
              <p:cNvGraphicFramePr/>
              <p:nvPr>
                <p:extLst>
                  <p:ext uri="{D42A27DB-BD31-4B8C-83A1-F6EECF244321}">
                    <p14:modId xmlns:p14="http://schemas.microsoft.com/office/powerpoint/2010/main" val="331036136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50</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1</a:t>
                          </a:r>
                          <a:r>
                            <a:rPr lang="en-GB" sz="1400" baseline="30000" dirty="0">
                              <a:solidFill>
                                <a:schemeClr val="tx1"/>
                              </a:solidFill>
                              <a:latin typeface="Nunito" pitchFamily="2" charset="0"/>
                              <a:ea typeface="Nunito"/>
                              <a:cs typeface="Nunito"/>
                              <a:sym typeface="Nunito"/>
                            </a:rPr>
                            <a:t>st</a:t>
                          </a:r>
                          <a:r>
                            <a:rPr lang="en-GB" sz="1400" dirty="0">
                              <a:solidFill>
                                <a:schemeClr val="tx1"/>
                              </a:solidFill>
                              <a:latin typeface="Nunito" pitchFamily="2" charset="0"/>
                              <a:ea typeface="Nunito"/>
                              <a:cs typeface="Nunito"/>
                              <a:sym typeface="Nunito"/>
                            </a:rPr>
                            <a:t> sweet probabilities for the 2</a:t>
                          </a:r>
                          <a:r>
                            <a:rPr lang="en-GB" sz="1400" baseline="30000" dirty="0">
                              <a:solidFill>
                                <a:schemeClr val="tx1"/>
                              </a:solidFill>
                              <a:latin typeface="Nunito" pitchFamily="2" charset="0"/>
                              <a:ea typeface="Nunito"/>
                              <a:cs typeface="Nunito"/>
                              <a:sym typeface="Nunito"/>
                            </a:rPr>
                            <a:t>nd</a:t>
                          </a:r>
                          <a:r>
                            <a:rPr lang="en-GB" sz="1400" dirty="0">
                              <a:solidFill>
                                <a:schemeClr val="tx1"/>
                              </a:solidFill>
                              <a:latin typeface="Nunito" pitchFamily="2" charset="0"/>
                              <a:ea typeface="Nunito"/>
                              <a:cs typeface="Nunito"/>
                              <a:sym typeface="Nunito"/>
                            </a:rPr>
                            <a:t> sweet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8</m:t>
                                  </m:r>
                                </m:num>
                                <m:den>
                                  <m:r>
                                    <a:rPr lang="en-GB" sz="1600" b="0" i="1" dirty="0" smtClean="0">
                                      <a:solidFill>
                                        <a:srgbClr val="54B98C"/>
                                      </a:solidFill>
                                      <a:latin typeface="Cambria Math" panose="02040503050406030204" pitchFamily="18" charset="0"/>
                                      <a:ea typeface="Nunito"/>
                                      <a:cs typeface="Nunito"/>
                                      <a:sym typeface="Nunito"/>
                                    </a:rPr>
                                    <m:t>15</m:t>
                                  </m:r>
                                </m:den>
                              </m:f>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didn’t decrease the total number of sweets on the 2</a:t>
                          </a:r>
                          <a:r>
                            <a:rPr lang="en-GB" sz="1400" baseline="30000" dirty="0">
                              <a:solidFill>
                                <a:schemeClr val="tx1"/>
                              </a:solidFill>
                              <a:latin typeface="Nunito"/>
                              <a:ea typeface="Nunito"/>
                              <a:cs typeface="Nunito"/>
                              <a:sym typeface="Nunito"/>
                            </a:rPr>
                            <a:t>nd</a:t>
                          </a:r>
                          <a:r>
                            <a:rPr lang="en-GB" sz="1400" dirty="0">
                              <a:solidFill>
                                <a:schemeClr val="tx1"/>
                              </a:solidFill>
                              <a:latin typeface="Nunito"/>
                              <a:ea typeface="Nunito"/>
                              <a:cs typeface="Nunito"/>
                              <a:sym typeface="Nunito"/>
                            </a:rPr>
                            <a:t> trial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7</m:t>
                                  </m:r>
                                </m:num>
                                <m:den>
                                  <m:r>
                                    <a:rPr lang="en-GB" sz="1600" b="0" i="1" dirty="0" smtClean="0">
                                      <a:solidFill>
                                        <a:schemeClr val="tx1"/>
                                      </a:solidFill>
                                      <a:latin typeface="Cambria Math" panose="02040503050406030204" pitchFamily="18" charset="0"/>
                                      <a:ea typeface="Nunito"/>
                                      <a:cs typeface="Nunito"/>
                                      <a:sym typeface="Nunito"/>
                                    </a:rPr>
                                    <m:t>225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product, not the sum of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𝑃</m:t>
                              </m:r>
                              <m:r>
                                <a:rPr lang="en-GB" sz="1400" b="0" i="1" u="none" strike="noStrike" cap="none" smtClean="0">
                                  <a:solidFill>
                                    <a:schemeClr val="tx1"/>
                                  </a:solidFill>
                                  <a:latin typeface="Cambria Math" panose="02040503050406030204" pitchFamily="18" charset="0"/>
                                  <a:sym typeface="Nunito"/>
                                </a:rPr>
                                <m:t>(</m:t>
                              </m:r>
                              <m:r>
                                <a:rPr lang="en-GB" sz="1400" b="0" i="1" u="none" strike="noStrike" cap="none" smtClean="0">
                                  <a:solidFill>
                                    <a:schemeClr val="tx1"/>
                                  </a:solidFill>
                                  <a:latin typeface="Cambria Math" panose="02040503050406030204" pitchFamily="18" charset="0"/>
                                  <a:sym typeface="Nunito"/>
                                </a:rPr>
                                <m:t>𝑀</m:t>
                              </m:r>
                              <m:r>
                                <a:rPr lang="en-GB" sz="1400" b="0" i="1" u="none" strike="noStrike" cap="none" smtClean="0">
                                  <a:solidFill>
                                    <a:schemeClr val="tx1"/>
                                  </a:solidFill>
                                  <a:latin typeface="Cambria Math" panose="02040503050406030204" pitchFamily="18" charset="0"/>
                                  <a:sym typeface="Nunito"/>
                                </a:rPr>
                                <m:t>|</m:t>
                              </m:r>
                              <m:r>
                                <a:rPr lang="en-GB" sz="1400" b="0" i="1" u="none" strike="noStrike" cap="none" smtClean="0">
                                  <a:solidFill>
                                    <a:schemeClr val="tx1"/>
                                  </a:solidFill>
                                  <a:latin typeface="Cambria Math" panose="02040503050406030204" pitchFamily="18" charset="0"/>
                                  <a:sym typeface="Nunito"/>
                                </a:rPr>
                                <m:t>𝑀</m:t>
                              </m:r>
                              <m:r>
                                <a:rPr lang="en-GB" sz="1400" b="0" i="1" u="none" strike="noStrike" cap="none" smtClean="0">
                                  <a:solidFill>
                                    <a:schemeClr val="tx1"/>
                                  </a:solidFill>
                                  <a:latin typeface="Cambria Math" panose="02040503050406030204" pitchFamily="18" charset="0"/>
                                  <a:sym typeface="Nunito"/>
                                </a:rPr>
                                <m:t>)</m:t>
                              </m:r>
                            </m:oMath>
                          </a14:m>
                          <a:r>
                            <a:rPr lang="en-US" sz="1400" u="none" strike="noStrike" cap="none" dirty="0">
                              <a:solidFill>
                                <a:schemeClr val="tx1"/>
                              </a:solidFill>
                            </a:rPr>
                            <a:t> and </a:t>
                          </a:r>
                          <a14:m>
                            <m:oMath xmlns:m="http://schemas.openxmlformats.org/officeDocument/2006/math">
                              <m:r>
                                <a:rPr lang="en-GB" sz="1400" b="0" i="1" u="none" strike="noStrike" cap="none" smtClean="0">
                                  <a:solidFill>
                                    <a:schemeClr val="tx1"/>
                                  </a:solidFill>
                                  <a:latin typeface="Cambria Math" panose="02040503050406030204" pitchFamily="18" charset="0"/>
                                </a:rPr>
                                <m:t>𝑃</m:t>
                              </m:r>
                              <m:r>
                                <a:rPr lang="en-GB" sz="1400" b="0" i="1" u="none" strike="noStrike" cap="none" smtClean="0">
                                  <a:solidFill>
                                    <a:schemeClr val="tx1"/>
                                  </a:solidFill>
                                  <a:latin typeface="Cambria Math" panose="02040503050406030204" pitchFamily="18" charset="0"/>
                                </a:rPr>
                                <m:t>(</m:t>
                              </m:r>
                              <m:r>
                                <a:rPr lang="en-GB" sz="1400" b="0" i="1" u="none" strike="noStrike" cap="none" smtClean="0">
                                  <a:solidFill>
                                    <a:schemeClr val="tx1"/>
                                  </a:solidFill>
                                  <a:latin typeface="Cambria Math" panose="02040503050406030204" pitchFamily="18" charset="0"/>
                                </a:rPr>
                                <m:t>𝑇</m:t>
                              </m:r>
                              <m:r>
                                <a:rPr lang="en-GB" sz="1400" b="0" i="1" u="none" strike="noStrike" cap="none" smtClean="0">
                                  <a:solidFill>
                                    <a:schemeClr val="tx1"/>
                                  </a:solidFill>
                                  <a:latin typeface="Cambria Math" panose="02040503050406030204" pitchFamily="18" charset="0"/>
                                </a:rPr>
                                <m:t>|</m:t>
                              </m:r>
                              <m:r>
                                <a:rPr lang="en-GB" sz="1400" b="0" i="1" u="none" strike="noStrike" cap="none" smtClean="0">
                                  <a:solidFill>
                                    <a:schemeClr val="tx1"/>
                                  </a:solidFill>
                                  <a:latin typeface="Cambria Math" panose="02040503050406030204" pitchFamily="18" charset="0"/>
                                </a:rPr>
                                <m:t>𝑇</m:t>
                              </m:r>
                              <m:r>
                                <a:rPr lang="en-GB" sz="1400" b="0" i="1" u="none" strike="noStrike" cap="none" smtClean="0">
                                  <a:solidFill>
                                    <a:schemeClr val="tx1"/>
                                  </a:solidFill>
                                  <a:latin typeface="Cambria Math" panose="02040503050406030204" pitchFamily="18" charset="0"/>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F18113F-399B-AE21-3818-D2B290823FD2}"/>
                  </a:ext>
                </a:extLst>
              </p:cNvPr>
              <p:cNvGraphicFramePr/>
              <p:nvPr>
                <p:extLst>
                  <p:ext uri="{D42A27DB-BD31-4B8C-83A1-F6EECF244321}">
                    <p14:modId xmlns:p14="http://schemas.microsoft.com/office/powerpoint/2010/main" val="3310361368"/>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29</m:t>
                                  </m:r>
                                </m:num>
                                <m:den>
                                  <m:r>
                                    <a:rPr lang="en-GB" sz="1600" b="0" i="1" dirty="0" smtClean="0">
                                      <a:solidFill>
                                        <a:schemeClr val="tx1"/>
                                      </a:solidFill>
                                      <a:latin typeface="Cambria Math" panose="02040503050406030204" pitchFamily="18" charset="0"/>
                                      <a:ea typeface="Nunito"/>
                                      <a:cs typeface="Nunito"/>
                                      <a:sym typeface="Nunito"/>
                                    </a:rPr>
                                    <m:t>50</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1</a:t>
                          </a:r>
                          <a:r>
                            <a:rPr lang="en-GB" sz="1400" baseline="30000" dirty="0">
                              <a:solidFill>
                                <a:schemeClr val="tx1"/>
                              </a:solidFill>
                              <a:latin typeface="Nunito" pitchFamily="2" charset="0"/>
                              <a:ea typeface="Nunito"/>
                              <a:cs typeface="Nunito"/>
                              <a:sym typeface="Nunito"/>
                            </a:rPr>
                            <a:t>st</a:t>
                          </a:r>
                          <a:r>
                            <a:rPr lang="en-GB" sz="1400" dirty="0">
                              <a:solidFill>
                                <a:schemeClr val="tx1"/>
                              </a:solidFill>
                              <a:latin typeface="Nunito" pitchFamily="2" charset="0"/>
                              <a:ea typeface="Nunito"/>
                              <a:cs typeface="Nunito"/>
                              <a:sym typeface="Nunito"/>
                            </a:rPr>
                            <a:t> sweet probabilities for the 2</a:t>
                          </a:r>
                          <a:r>
                            <a:rPr lang="en-GB" sz="1400" baseline="30000" dirty="0">
                              <a:solidFill>
                                <a:schemeClr val="tx1"/>
                              </a:solidFill>
                              <a:latin typeface="Nunito" pitchFamily="2" charset="0"/>
                              <a:ea typeface="Nunito"/>
                              <a:cs typeface="Nunito"/>
                              <a:sym typeface="Nunito"/>
                            </a:rPr>
                            <a:t>nd</a:t>
                          </a:r>
                          <a:r>
                            <a:rPr lang="en-GB" sz="1400" dirty="0">
                              <a:solidFill>
                                <a:schemeClr val="tx1"/>
                              </a:solidFill>
                              <a:latin typeface="Nunito" pitchFamily="2" charset="0"/>
                              <a:ea typeface="Nunito"/>
                              <a:cs typeface="Nunito"/>
                              <a:sym typeface="Nunito"/>
                            </a:rPr>
                            <a:t> sweet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rgbClr val="54B98C"/>
                                      </a:solidFill>
                                      <a:latin typeface="Cambria Math" panose="02040503050406030204" pitchFamily="18" charset="0"/>
                                      <a:ea typeface="Nunito"/>
                                      <a:cs typeface="Nunito"/>
                                      <a:sym typeface="Nunito"/>
                                    </a:rPr>
                                  </m:ctrlPr>
                                </m:fPr>
                                <m:num>
                                  <m:r>
                                    <a:rPr lang="en-GB" sz="1600" b="0" i="1" dirty="0" smtClean="0">
                                      <a:solidFill>
                                        <a:srgbClr val="54B98C"/>
                                      </a:solidFill>
                                      <a:latin typeface="Cambria Math" panose="02040503050406030204" pitchFamily="18" charset="0"/>
                                      <a:ea typeface="Nunito"/>
                                      <a:cs typeface="Nunito"/>
                                      <a:sym typeface="Nunito"/>
                                    </a:rPr>
                                    <m:t>8</m:t>
                                  </m:r>
                                </m:num>
                                <m:den>
                                  <m:r>
                                    <a:rPr lang="en-GB" sz="1600" b="0" i="1" dirty="0" smtClean="0">
                                      <a:solidFill>
                                        <a:srgbClr val="54B98C"/>
                                      </a:solidFill>
                                      <a:latin typeface="Cambria Math" panose="02040503050406030204" pitchFamily="18" charset="0"/>
                                      <a:ea typeface="Nunito"/>
                                      <a:cs typeface="Nunito"/>
                                      <a:sym typeface="Nunito"/>
                                    </a:rPr>
                                    <m:t>15</m:t>
                                  </m:r>
                                </m:den>
                              </m:f>
                            </m:oMath>
                          </a14:m>
                          <a:endParaRPr lang="en-GB" sz="1400" dirty="0">
                            <a:solidFill>
                              <a:srgbClr val="54B98C"/>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pitchFamily="2" charset="0"/>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12</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25</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didn’t decrease the total number of sweets on the 2</a:t>
                          </a:r>
                          <a:r>
                            <a:rPr lang="en-GB" sz="1400" baseline="30000" dirty="0">
                              <a:solidFill>
                                <a:schemeClr val="tx1"/>
                              </a:solidFill>
                              <a:latin typeface="Nunito"/>
                              <a:ea typeface="Nunito"/>
                              <a:cs typeface="Nunito"/>
                              <a:sym typeface="Nunito"/>
                            </a:rPr>
                            <a:t>nd</a:t>
                          </a:r>
                          <a:r>
                            <a:rPr lang="en-GB" sz="1400" dirty="0">
                              <a:solidFill>
                                <a:schemeClr val="tx1"/>
                              </a:solidFill>
                              <a:latin typeface="Nunito"/>
                              <a:ea typeface="Nunito"/>
                              <a:cs typeface="Nunito"/>
                              <a:sym typeface="Nunito"/>
                            </a:rPr>
                            <a:t> trial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7</m:t>
                                  </m:r>
                                </m:num>
                                <m:den>
                                  <m:r>
                                    <a:rPr lang="en-GB" sz="1600" b="0" i="1" dirty="0" smtClean="0">
                                      <a:solidFill>
                                        <a:schemeClr val="tx1"/>
                                      </a:solidFill>
                                      <a:latin typeface="Cambria Math" panose="02040503050406030204" pitchFamily="18" charset="0"/>
                                      <a:ea typeface="Nunito"/>
                                      <a:cs typeface="Nunito"/>
                                      <a:sym typeface="Nunito"/>
                                    </a:rPr>
                                    <m:t>225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product, not the sum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sym typeface="Nunito"/>
                                </a:rPr>
                                <m:t>𝑃</m:t>
                              </m:r>
                              <m:r>
                                <a:rPr lang="en-GB" sz="1400" b="0" i="1" u="none" strike="noStrike" cap="none" smtClean="0">
                                  <a:solidFill>
                                    <a:schemeClr val="tx1"/>
                                  </a:solidFill>
                                  <a:latin typeface="Cambria Math" panose="02040503050406030204" pitchFamily="18" charset="0"/>
                                  <a:sym typeface="Nunito"/>
                                </a:rPr>
                                <m:t>(</m:t>
                              </m:r>
                              <m:r>
                                <a:rPr lang="en-GB" sz="1400" b="0" i="1" u="none" strike="noStrike" cap="none" smtClean="0">
                                  <a:solidFill>
                                    <a:schemeClr val="tx1"/>
                                  </a:solidFill>
                                  <a:latin typeface="Cambria Math" panose="02040503050406030204" pitchFamily="18" charset="0"/>
                                  <a:sym typeface="Nunito"/>
                                </a:rPr>
                                <m:t>𝑀</m:t>
                              </m:r>
                              <m:r>
                                <a:rPr lang="en-GB" sz="1400" b="0" i="1" u="none" strike="noStrike" cap="none" smtClean="0">
                                  <a:solidFill>
                                    <a:schemeClr val="tx1"/>
                                  </a:solidFill>
                                  <a:latin typeface="Cambria Math" panose="02040503050406030204" pitchFamily="18" charset="0"/>
                                  <a:sym typeface="Nunito"/>
                                </a:rPr>
                                <m:t>|</m:t>
                              </m:r>
                              <m:r>
                                <a:rPr lang="en-GB" sz="1400" b="0" i="1" u="none" strike="noStrike" cap="none" smtClean="0">
                                  <a:solidFill>
                                    <a:schemeClr val="tx1"/>
                                  </a:solidFill>
                                  <a:latin typeface="Cambria Math" panose="02040503050406030204" pitchFamily="18" charset="0"/>
                                  <a:sym typeface="Nunito"/>
                                </a:rPr>
                                <m:t>𝑀</m:t>
                              </m:r>
                              <m:r>
                                <a:rPr lang="en-GB" sz="1400" b="0" i="1" u="none" strike="noStrike" cap="none" smtClean="0">
                                  <a:solidFill>
                                    <a:schemeClr val="tx1"/>
                                  </a:solidFill>
                                  <a:latin typeface="Cambria Math" panose="02040503050406030204" pitchFamily="18" charset="0"/>
                                  <a:sym typeface="Nunito"/>
                                </a:rPr>
                                <m:t>)</m:t>
                              </m:r>
                            </m:oMath>
                          </a14:m>
                          <a:r>
                            <a:rPr lang="en-US" sz="1400" u="none" strike="noStrike" cap="none" dirty="0">
                              <a:solidFill>
                                <a:schemeClr val="tx1"/>
                              </a:solidFill>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rPr>
                                <m:t>𝑃</m:t>
                              </m:r>
                              <m:r>
                                <a:rPr lang="en-GB" sz="1400" b="0" i="1" u="none" strike="noStrike" cap="none" smtClean="0">
                                  <a:solidFill>
                                    <a:schemeClr val="tx1"/>
                                  </a:solidFill>
                                  <a:latin typeface="Cambria Math" panose="02040503050406030204" pitchFamily="18" charset="0"/>
                                </a:rPr>
                                <m:t>(</m:t>
                              </m:r>
                              <m:r>
                                <a:rPr lang="en-GB" sz="1400" b="0" i="1" u="none" strike="noStrike" cap="none" smtClean="0">
                                  <a:solidFill>
                                    <a:schemeClr val="tx1"/>
                                  </a:solidFill>
                                  <a:latin typeface="Cambria Math" panose="02040503050406030204" pitchFamily="18" charset="0"/>
                                </a:rPr>
                                <m:t>𝑇</m:t>
                              </m:r>
                              <m:r>
                                <a:rPr lang="en-GB" sz="1400" b="0" i="1" u="none" strike="noStrike" cap="none" smtClean="0">
                                  <a:solidFill>
                                    <a:schemeClr val="tx1"/>
                                  </a:solidFill>
                                  <a:latin typeface="Cambria Math" panose="02040503050406030204" pitchFamily="18" charset="0"/>
                                </a:rPr>
                                <m:t>|</m:t>
                              </m:r>
                              <m:r>
                                <a:rPr lang="en-GB" sz="1400" b="0" i="1" u="none" strike="noStrike" cap="none" smtClean="0">
                                  <a:solidFill>
                                    <a:schemeClr val="tx1"/>
                                  </a:solidFill>
                                  <a:latin typeface="Cambria Math" panose="02040503050406030204" pitchFamily="18" charset="0"/>
                                </a:rPr>
                                <m:t>𝑇</m:t>
                              </m:r>
                              <m:r>
                                <a:rPr lang="en-GB" sz="1400" b="0" i="1" u="none" strike="noStrike" cap="none" smtClean="0">
                                  <a:solidFill>
                                    <a:schemeClr val="tx1"/>
                                  </a:solidFill>
                                  <a:latin typeface="Cambria Math" panose="02040503050406030204" pitchFamily="18" charset="0"/>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3F42AC4-83CE-5329-6712-B81F897BC5AA}"/>
                  </a:ext>
                </a:extLst>
              </p:cNvPr>
              <p:cNvGraphicFramePr/>
              <p:nvPr>
                <p:extLst>
                  <p:ext uri="{D42A27DB-BD31-4B8C-83A1-F6EECF244321}">
                    <p14:modId xmlns:p14="http://schemas.microsoft.com/office/powerpoint/2010/main" val="4006909276"/>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a:t>
                          </a:r>
                          <a:r>
                            <a:rPr lang="en-GB" sz="1600" b="0" dirty="0">
                              <a:solidFill>
                                <a:schemeClr val="dk1"/>
                              </a:solidFill>
                              <a:latin typeface="Nunito Sans"/>
                              <a:ea typeface="Nunito Sans"/>
                              <a:cs typeface="Nunito Sans"/>
                              <a:sym typeface="Nunito Sans"/>
                            </a:rPr>
                            <a:t> There are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7</m:t>
                              </m:r>
                            </m:oMath>
                          </a14:m>
                          <a:r>
                            <a:rPr lang="en-US" sz="1600" b="0" u="none" strike="noStrike" cap="none" baseline="0" dirty="0">
                              <a:solidFill>
                                <a:schemeClr val="dk1"/>
                              </a:solidFill>
                              <a:latin typeface="Nunito Sans" pitchFamily="2" charset="0"/>
                              <a:ea typeface="Times New Roman"/>
                              <a:cs typeface="Times New Roman"/>
                              <a:sym typeface="Times New Roman"/>
                            </a:rPr>
                            <a:t> mints and 3 toffees in a bag. A sweet is taken at random and eaten. A second</a:t>
                          </a:r>
                        </a:p>
                        <a:p>
                          <a:pPr marL="0" marR="0" lvl="0" indent="0" algn="l" rtl="0">
                            <a:lnSpc>
                              <a:spcPct val="150000"/>
                            </a:lnSpc>
                            <a:spcBef>
                              <a:spcPts val="0"/>
                            </a:spcBef>
                            <a:spcAft>
                              <a:spcPts val="0"/>
                            </a:spcAft>
                            <a:buNone/>
                          </a:pPr>
                          <a:r>
                            <a:rPr lang="en-US" sz="1600" b="0" u="none" strike="noStrike" cap="none" baseline="0" dirty="0">
                              <a:solidFill>
                                <a:schemeClr val="dk1"/>
                              </a:solidFill>
                              <a:latin typeface="Nunito Sans" pitchFamily="2" charset="0"/>
                              <a:ea typeface="Times New Roman"/>
                              <a:cs typeface="Times New Roman"/>
                              <a:sym typeface="Times New Roman"/>
                            </a:rPr>
                            <a:t>       sweet is taken. What is the probability that they are the same type of sweet?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3F42AC4-83CE-5329-6712-B81F897BC5AA}"/>
                  </a:ext>
                </a:extLst>
              </p:cNvPr>
              <p:cNvGraphicFramePr/>
              <p:nvPr>
                <p:extLst>
                  <p:ext uri="{D42A27DB-BD31-4B8C-83A1-F6EECF244321}">
                    <p14:modId xmlns:p14="http://schemas.microsoft.com/office/powerpoint/2010/main" val="4006909276"/>
                  </p:ext>
                </p:extLst>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a:t>
                          </a:r>
                          <a:r>
                            <a:rPr lang="en-GB" sz="1600" b="0" dirty="0">
                              <a:solidFill>
                                <a:schemeClr val="dk1"/>
                              </a:solidFill>
                              <a:latin typeface="Nunito Sans"/>
                              <a:ea typeface="Nunito Sans"/>
                              <a:cs typeface="Nunito Sans"/>
                              <a:sym typeface="Nunito Sans"/>
                            </a:rPr>
                            <a:t> There are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7</m:t>
                              </m:r>
                            </m:oMath>
                          </a14:m>
                          <a:r>
                            <a:rPr lang="en-US" sz="1600" b="0" u="none" strike="noStrike" cap="none" baseline="0" dirty="0">
                              <a:solidFill>
                                <a:schemeClr val="dk1"/>
                              </a:solidFill>
                              <a:latin typeface="Nunito Sans" pitchFamily="2" charset="0"/>
                              <a:ea typeface="Times New Roman"/>
                              <a:cs typeface="Times New Roman"/>
                              <a:sym typeface="Times New Roman"/>
                            </a:rPr>
                            <a:t> mints and 3 toffees in a bag. A sweet is taken at random and eaten. A second</a:t>
                          </a:r>
                        </a:p>
                        <a:p>
                          <a:pPr marL="0" marR="0" lvl="0" indent="0" algn="l" rtl="0">
                            <a:lnSpc>
                              <a:spcPct val="150000"/>
                            </a:lnSpc>
                            <a:spcBef>
                              <a:spcPts val="0"/>
                            </a:spcBef>
                            <a:spcAft>
                              <a:spcPts val="0"/>
                            </a:spcAft>
                            <a:buNone/>
                          </a:pPr>
                          <a:r>
                            <a:rPr lang="en-US" sz="1600" b="0" u="none" strike="noStrike" cap="none" baseline="0" dirty="0">
                              <a:solidFill>
                                <a:schemeClr val="dk1"/>
                              </a:solidFill>
                              <a:latin typeface="Nunito Sans" pitchFamily="2" charset="0"/>
                              <a:ea typeface="Times New Roman"/>
                              <a:cs typeface="Times New Roman"/>
                              <a:sym typeface="Times New Roman"/>
                            </a:rPr>
                            <a:t>       sweet is taken. What is the probability that they are the same type of sweet?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pic>
        <p:nvPicPr>
          <p:cNvPr id="4" name="Picture 3">
            <a:extLst>
              <a:ext uri="{FF2B5EF4-FFF2-40B4-BE49-F238E27FC236}">
                <a16:creationId xmlns:a16="http://schemas.microsoft.com/office/drawing/2014/main" id="{4457E3A2-3ADC-9E28-A86A-80B0DD3E0951}"/>
              </a:ext>
            </a:extLst>
          </p:cNvPr>
          <p:cNvPicPr>
            <a:picLocks noChangeAspect="1"/>
          </p:cNvPicPr>
          <p:nvPr/>
        </p:nvPicPr>
        <p:blipFill>
          <a:blip r:embed="rId3"/>
          <a:stretch>
            <a:fillRect/>
          </a:stretch>
        </p:blipFill>
        <p:spPr>
          <a:xfrm>
            <a:off x="294355" y="1689462"/>
            <a:ext cx="4001552" cy="225956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25240a8a7cd_0_27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5" name="Google Shape;255;g2191522ec10_0_108">
            <a:extLst>
              <a:ext uri="{FF2B5EF4-FFF2-40B4-BE49-F238E27FC236}">
                <a16:creationId xmlns:a16="http://schemas.microsoft.com/office/drawing/2014/main" id="{532DE102-D91F-C228-CF73-C1690763FA51}"/>
              </a:ext>
            </a:extLst>
          </p:cNvPr>
          <p:cNvGraphicFramePr/>
          <p:nvPr>
            <p:extLst>
              <p:ext uri="{D42A27DB-BD31-4B8C-83A1-F6EECF244321}">
                <p14:modId xmlns:p14="http://schemas.microsoft.com/office/powerpoint/2010/main" val="67837601"/>
              </p:ext>
            </p:extLst>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a:t>
                      </a:r>
                      <a:r>
                        <a:rPr lang="en-GB" sz="1600" b="0" dirty="0">
                          <a:solidFill>
                            <a:schemeClr val="dk1"/>
                          </a:solidFill>
                          <a:latin typeface="Nunito Sans"/>
                          <a:ea typeface="Nunito Sans"/>
                          <a:cs typeface="Nunito Sans"/>
                          <a:sym typeface="Nunito Sans"/>
                        </a:rPr>
                        <a:t> A bag contains some Black and White disks. A disk is chosen without replacement,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disk is chosen. Use the tree diagram to determine the probability that both disks</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are White:</a:t>
                      </a:r>
                      <a:endParaRPr lang="en-US" sz="1600" b="0" u="none" strike="noStrike" cap="none" baseline="0" dirty="0">
                        <a:solidFill>
                          <a:schemeClr val="dk1"/>
                        </a:solidFill>
                        <a:latin typeface="Nunito Sans" pitchFamily="2" charset="0"/>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BBE1775F-CA42-18A1-B5D1-D52E465A8849}"/>
              </a:ext>
            </a:extLst>
          </p:cNvPr>
          <p:cNvPicPr>
            <a:picLocks noChangeAspect="1"/>
          </p:cNvPicPr>
          <p:nvPr/>
        </p:nvPicPr>
        <p:blipFill>
          <a:blip r:embed="rId3"/>
          <a:stretch>
            <a:fillRect/>
          </a:stretch>
        </p:blipFill>
        <p:spPr>
          <a:xfrm>
            <a:off x="291426" y="2127894"/>
            <a:ext cx="3975773" cy="2239482"/>
          </a:xfrm>
          <a:prstGeom prst="rect">
            <a:avLst/>
          </a:prstGeom>
        </p:spPr>
      </p:pic>
      <mc:AlternateContent xmlns:mc="http://schemas.openxmlformats.org/markup-compatibility/2006">
        <mc:Choice xmlns:a14="http://schemas.microsoft.com/office/drawing/2010/main" Requires="a14">
          <p:graphicFrame>
            <p:nvGraphicFramePr>
              <p:cNvPr id="8" name="Google Shape;414;g21c43135d4d_0_150">
                <a:extLst>
                  <a:ext uri="{FF2B5EF4-FFF2-40B4-BE49-F238E27FC236}">
                    <a16:creationId xmlns:a16="http://schemas.microsoft.com/office/drawing/2014/main" id="{D64F08DE-B398-F42A-1AD2-CF958B77C627}"/>
                  </a:ext>
                </a:extLst>
              </p:cNvPr>
              <p:cNvGraphicFramePr/>
              <p:nvPr>
                <p:extLst>
                  <p:ext uri="{D42A27DB-BD31-4B8C-83A1-F6EECF244321}">
                    <p14:modId xmlns:p14="http://schemas.microsoft.com/office/powerpoint/2010/main" val="3060176834"/>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6</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subtracted the two given probabilities from 1</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36</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subtracted the given probabilities from one then squared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7</m:t>
                                  </m:r>
                                </m:den>
                              </m:f>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49</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initial conditions but misused the probabilities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8" name="Google Shape;414;g21c43135d4d_0_150">
                <a:extLst>
                  <a:ext uri="{FF2B5EF4-FFF2-40B4-BE49-F238E27FC236}">
                    <a16:creationId xmlns:a16="http://schemas.microsoft.com/office/drawing/2014/main" id="{D64F08DE-B398-F42A-1AD2-CF958B77C627}"/>
                  </a:ext>
                </a:extLst>
              </p:cNvPr>
              <p:cNvGraphicFramePr/>
              <p:nvPr>
                <p:extLst>
                  <p:ext uri="{D42A27DB-BD31-4B8C-83A1-F6EECF244321}">
                    <p14:modId xmlns:p14="http://schemas.microsoft.com/office/powerpoint/2010/main" val="3060176834"/>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6</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subtracted the two given probabilities from 1</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m:t>
                                  </m:r>
                                </m:num>
                                <m:den>
                                  <m:r>
                                    <a:rPr lang="en-GB" sz="1600" b="0" i="1" dirty="0" smtClean="0">
                                      <a:solidFill>
                                        <a:schemeClr val="tx1"/>
                                      </a:solidFill>
                                      <a:latin typeface="Cambria Math" panose="02040503050406030204" pitchFamily="18" charset="0"/>
                                      <a:ea typeface="Nunito"/>
                                      <a:cs typeface="Nunito"/>
                                      <a:sym typeface="Nunito"/>
                                    </a:rPr>
                                    <m:t>36</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subtracted the given probabilities from one then squared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a:ea typeface="Nunito"/>
                              <a:cs typeface="Nunito"/>
                              <a:sym typeface="Nunito"/>
                            </a:rPr>
                            <a:t>C)</a:t>
                          </a:r>
                          <a:r>
                            <a:rPr lang="en-US" sz="1600" u="none" strike="noStrike" cap="none" dirty="0">
                              <a:solidFill>
                                <a:srgbClr val="54B98C"/>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2</m:t>
                                  </m:r>
                                </m:num>
                                <m:den>
                                  <m:r>
                                    <a:rPr lang="en-GB" sz="1600" b="0" i="1" u="none" strike="noStrike" cap="none" smtClean="0">
                                      <a:solidFill>
                                        <a:srgbClr val="54B98C"/>
                                      </a:solidFill>
                                      <a:latin typeface="Cambria Math" panose="02040503050406030204" pitchFamily="18" charset="0"/>
                                      <a:ea typeface="Times New Roman"/>
                                      <a:cs typeface="Times New Roman"/>
                                      <a:sym typeface="Times New Roman"/>
                                    </a:rPr>
                                    <m:t>7</m:t>
                                  </m:r>
                                </m:den>
                              </m:f>
                            </m:oMath>
                          </a14:m>
                          <a:endParaRPr lang="en-GB" sz="1600" b="0" u="none" strike="noStrike" cap="none" dirty="0">
                            <a:solidFill>
                              <a:srgbClr val="54B98C"/>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a:ea typeface="Nunito"/>
                              <a:cs typeface="Nunito"/>
                              <a:sym typeface="Nunito"/>
                            </a:rPr>
                            <a:t>Correct answer</a:t>
                          </a:r>
                          <a:endParaRPr lang="en-US" sz="1400" u="none" strike="noStrike" cap="none" dirty="0">
                            <a:solidFill>
                              <a:srgbClr val="54B98C"/>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49</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initial conditions but misused the probabilities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25240a8a7cd_0_10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a:t>
            </a:r>
            <a:r>
              <a:rPr lang="en-GB" b="1" dirty="0">
                <a:solidFill>
                  <a:srgbClr val="FFFFFF"/>
                </a:solidFill>
                <a:latin typeface="Nunito Sans"/>
                <a:ea typeface="Nunito Sans"/>
                <a:cs typeface="Nunito Sans"/>
                <a:sym typeface="Nunito Sans"/>
              </a:rPr>
              <a:t>ree Diagrams  </a:t>
            </a:r>
            <a:endParaRPr sz="1400" b="1" i="0" u="none" strike="noStrike" cap="none" dirty="0">
              <a:solidFill>
                <a:srgbClr val="FFFFFF"/>
              </a:solidFill>
              <a:latin typeface="Nunito Sans"/>
              <a:ea typeface="Nunito Sans"/>
              <a:cs typeface="Nunito Sans"/>
              <a:sym typeface="Nunito Sans"/>
            </a:endParaRPr>
          </a:p>
        </p:txBody>
      </p:sp>
      <p:pic>
        <p:nvPicPr>
          <p:cNvPr id="17" name="Picture 16">
            <a:extLst>
              <a:ext uri="{FF2B5EF4-FFF2-40B4-BE49-F238E27FC236}">
                <a16:creationId xmlns:a16="http://schemas.microsoft.com/office/drawing/2014/main" id="{C902E109-7C28-3941-A150-8E9401635BFF}"/>
              </a:ext>
            </a:extLst>
          </p:cNvPr>
          <p:cNvPicPr>
            <a:picLocks noChangeAspect="1"/>
          </p:cNvPicPr>
          <p:nvPr/>
        </p:nvPicPr>
        <p:blipFill>
          <a:blip r:embed="rId3"/>
          <a:stretch>
            <a:fillRect/>
          </a:stretch>
        </p:blipFill>
        <p:spPr>
          <a:xfrm>
            <a:off x="259522" y="1698170"/>
            <a:ext cx="4115301" cy="23238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F86CD6F-86AB-2DE2-B863-4D4F11327B7D}"/>
                  </a:ext>
                </a:extLst>
              </p:cNvPr>
              <p:cNvGraphicFramePr/>
              <p:nvPr>
                <p:extLst>
                  <p:ext uri="{D42A27DB-BD31-4B8C-83A1-F6EECF244321}">
                    <p14:modId xmlns:p14="http://schemas.microsoft.com/office/powerpoint/2010/main" val="1971172182"/>
                  </p:ext>
                </p:extLst>
              </p:nvPr>
            </p:nvGraphicFramePr>
            <p:xfrm>
              <a:off x="4702378" y="1698170"/>
              <a:ext cx="4182100" cy="292817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9</m:t>
                                  </m:r>
                                </m:num>
                                <m:den>
                                  <m:r>
                                    <a:rPr lang="en-GB" sz="1600" b="0" i="1" dirty="0" smtClean="0">
                                      <a:solidFill>
                                        <a:schemeClr val="tx1"/>
                                      </a:solidFill>
                                      <a:latin typeface="Cambria Math" panose="02040503050406030204" pitchFamily="18" charset="0"/>
                                      <a:ea typeface="Nunito"/>
                                      <a:cs typeface="Nunito"/>
                                      <a:sym typeface="Nunito"/>
                                    </a:rPr>
                                    <m:t>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F86CD6F-86AB-2DE2-B863-4D4F11327B7D}"/>
                  </a:ext>
                </a:extLst>
              </p:cNvPr>
              <p:cNvGraphicFramePr/>
              <p:nvPr>
                <p:extLst>
                  <p:ext uri="{D42A27DB-BD31-4B8C-83A1-F6EECF244321}">
                    <p14:modId xmlns:p14="http://schemas.microsoft.com/office/powerpoint/2010/main" val="1971172182"/>
                  </p:ext>
                </p:extLst>
              </p:nvPr>
            </p:nvGraphicFramePr>
            <p:xfrm>
              <a:off x="4702378" y="1698170"/>
              <a:ext cx="4182100" cy="292817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3</m:t>
                                  </m:r>
                                </m:num>
                                <m:den>
                                  <m:r>
                                    <a:rPr lang="en-GB" sz="1600" b="0" i="1" dirty="0" smtClean="0">
                                      <a:solidFill>
                                        <a:schemeClr val="tx1"/>
                                      </a:solidFill>
                                      <a:latin typeface="Cambria Math" panose="02040503050406030204" pitchFamily="18" charset="0"/>
                                      <a:ea typeface="Nunito"/>
                                      <a:cs typeface="Nunito"/>
                                      <a:sym typeface="Nunito"/>
                                    </a:rPr>
                                    <m:t>5</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408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9</m:t>
                                  </m:r>
                                </m:num>
                                <m:den>
                                  <m:r>
                                    <a:rPr lang="en-GB" sz="1600" b="0" i="1" dirty="0" smtClean="0">
                                      <a:solidFill>
                                        <a:schemeClr val="tx1"/>
                                      </a:solidFill>
                                      <a:latin typeface="Cambria Math" panose="02040503050406030204" pitchFamily="18" charset="0"/>
                                      <a:ea typeface="Nunito"/>
                                      <a:cs typeface="Nunito"/>
                                      <a:sym typeface="Nunito"/>
                                    </a:rPr>
                                    <m:t>25</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C28835F-FEDA-E04B-6EF1-EAD8A26492B9}"/>
                  </a:ext>
                </a:extLst>
              </p:cNvPr>
              <p:cNvGraphicFramePr/>
              <p:nvPr/>
            </p:nvGraphicFramePr>
            <p:xfrm>
              <a:off x="108044" y="862525"/>
              <a:ext cx="8776434" cy="358219"/>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a:t>
                          </a:r>
                          <a:r>
                            <a:rPr lang="en-GB" sz="1600" b="0" dirty="0">
                              <a:solidFill>
                                <a:schemeClr val="dk1"/>
                              </a:solidFill>
                              <a:latin typeface="Nunito Sans"/>
                              <a:ea typeface="Nunito Sans"/>
                              <a:cs typeface="Nunito Sans"/>
                              <a:sym typeface="Nunito Sans"/>
                            </a:rPr>
                            <a:t> A spinner is spun twice. It can land on Green or Red. What is the value 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C28835F-FEDA-E04B-6EF1-EAD8A26492B9}"/>
                  </a:ext>
                </a:extLst>
              </p:cNvPr>
              <p:cNvGraphicFramePr/>
              <p:nvPr/>
            </p:nvGraphicFramePr>
            <p:xfrm>
              <a:off x="108044" y="862525"/>
              <a:ext cx="8776434" cy="358219"/>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a:t>
                          </a:r>
                          <a:r>
                            <a:rPr lang="en-GB" sz="1600" b="0" dirty="0">
                              <a:solidFill>
                                <a:schemeClr val="dk1"/>
                              </a:solidFill>
                              <a:latin typeface="Nunito Sans"/>
                              <a:ea typeface="Nunito Sans"/>
                              <a:cs typeface="Nunito Sans"/>
                              <a:sym typeface="Nunito Sans"/>
                            </a:rPr>
                            <a:t> A spinner is spun twice. It can land on Green or Red. What is the value of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30247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25240a8a7cd_0_1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7004A02-1157-6649-BEF0-BECC7B86C0CA}"/>
              </a:ext>
            </a:extLst>
          </p:cNvPr>
          <p:cNvPicPr>
            <a:picLocks noChangeAspect="1"/>
          </p:cNvPicPr>
          <p:nvPr/>
        </p:nvPicPr>
        <p:blipFill>
          <a:blip r:embed="rId3"/>
          <a:stretch>
            <a:fillRect/>
          </a:stretch>
        </p:blipFill>
        <p:spPr>
          <a:xfrm>
            <a:off x="259523" y="1698172"/>
            <a:ext cx="4182100" cy="2250182"/>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E90E5DEC-F5EE-E506-8175-3F0A2ADDAEDB}"/>
                  </a:ext>
                </a:extLst>
              </p:cNvPr>
              <p:cNvGraphicFramePr/>
              <p:nvPr>
                <p:extLst>
                  <p:ext uri="{D42A27DB-BD31-4B8C-83A1-F6EECF244321}">
                    <p14:modId xmlns:p14="http://schemas.microsoft.com/office/powerpoint/2010/main" val="992198105"/>
                  </p:ext>
                </p:extLst>
              </p:nvPr>
            </p:nvGraphicFramePr>
            <p:xfrm>
              <a:off x="4702378" y="1698172"/>
              <a:ext cx="4182100" cy="293564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39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0.09</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7164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0.49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E90E5DEC-F5EE-E506-8175-3F0A2ADDAEDB}"/>
                  </a:ext>
                </a:extLst>
              </p:cNvPr>
              <p:cNvGraphicFramePr/>
              <p:nvPr>
                <p:extLst>
                  <p:ext uri="{D42A27DB-BD31-4B8C-83A1-F6EECF244321}">
                    <p14:modId xmlns:p14="http://schemas.microsoft.com/office/powerpoint/2010/main" val="992198105"/>
                  </p:ext>
                </p:extLst>
              </p:nvPr>
            </p:nvGraphicFramePr>
            <p:xfrm>
              <a:off x="4702378" y="1698172"/>
              <a:ext cx="4182100" cy="2935640"/>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399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0.09</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71646">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0.49</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051EFF3F-5032-7594-0BC4-FB665B602933}"/>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a:t>
                      </a:r>
                      <a:r>
                        <a:rPr lang="en-GB" sz="1600" b="0" dirty="0">
                          <a:solidFill>
                            <a:schemeClr val="dk1"/>
                          </a:solidFill>
                          <a:latin typeface="Nunito Sans"/>
                          <a:ea typeface="Nunito Sans"/>
                          <a:cs typeface="Nunito Sans"/>
                          <a:sym typeface="Nunito Sans"/>
                        </a:rPr>
                        <a:t> A bag contains Blue, Red and Green chips. A chip is drawn at random and replaced,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chip is drawn. Determine the probability that a Blue chip is drawn both times.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4720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5240a8a7cd_0_1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pic>
        <p:nvPicPr>
          <p:cNvPr id="21" name="Picture 20">
            <a:extLst>
              <a:ext uri="{FF2B5EF4-FFF2-40B4-BE49-F238E27FC236}">
                <a16:creationId xmlns:a16="http://schemas.microsoft.com/office/drawing/2014/main" id="{8966FF9B-3414-D04E-8950-AE71914BB6D8}"/>
              </a:ext>
            </a:extLst>
          </p:cNvPr>
          <p:cNvPicPr>
            <a:picLocks noChangeAspect="1"/>
          </p:cNvPicPr>
          <p:nvPr/>
        </p:nvPicPr>
        <p:blipFill>
          <a:blip r:embed="rId3"/>
          <a:stretch>
            <a:fillRect/>
          </a:stretch>
        </p:blipFill>
        <p:spPr>
          <a:xfrm>
            <a:off x="259522" y="1698171"/>
            <a:ext cx="4182100" cy="2244598"/>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614B96F-CA71-2ED6-E9F6-40243A8F7ACD}"/>
                  </a:ext>
                </a:extLst>
              </p:cNvPr>
              <p:cNvGraphicFramePr/>
              <p:nvPr>
                <p:extLst>
                  <p:ext uri="{D42A27DB-BD31-4B8C-83A1-F6EECF244321}">
                    <p14:modId xmlns:p14="http://schemas.microsoft.com/office/powerpoint/2010/main" val="1911304366"/>
                  </p:ext>
                </p:extLst>
              </p:nvPr>
            </p:nvGraphicFramePr>
            <p:xfrm>
              <a:off x="4702378" y="1698171"/>
              <a:ext cx="4182100" cy="2984095"/>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59161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9</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25</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9248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614B96F-CA71-2ED6-E9F6-40243A8F7ACD}"/>
                  </a:ext>
                </a:extLst>
              </p:cNvPr>
              <p:cNvGraphicFramePr/>
              <p:nvPr>
                <p:extLst>
                  <p:ext uri="{D42A27DB-BD31-4B8C-83A1-F6EECF244321}">
                    <p14:modId xmlns:p14="http://schemas.microsoft.com/office/powerpoint/2010/main" val="1911304366"/>
                  </p:ext>
                </p:extLst>
              </p:nvPr>
            </p:nvGraphicFramePr>
            <p:xfrm>
              <a:off x="4702378" y="1698171"/>
              <a:ext cx="4182100" cy="2984095"/>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59161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8</m:t>
                                  </m:r>
                                </m:num>
                                <m:den>
                                  <m:r>
                                    <a:rPr lang="en-GB" sz="1600" b="0" i="1" dirty="0" smtClean="0">
                                      <a:solidFill>
                                        <a:schemeClr val="tx1"/>
                                      </a:solidFill>
                                      <a:latin typeface="Cambria Math" panose="02040503050406030204" pitchFamily="18" charset="0"/>
                                      <a:ea typeface="Nunito"/>
                                      <a:cs typeface="Nunito"/>
                                      <a:sym typeface="Nunito"/>
                                    </a:rPr>
                                    <m:t>9</m:t>
                                  </m:r>
                                </m:den>
                              </m:f>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25</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39248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m:t>
                                  </m:r>
                                </m:num>
                                <m:den>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m:t>
                                  </m:r>
                                </m:den>
                              </m:f>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f>
                                <m:fPr>
                                  <m:ctrlPr>
                                    <a:rPr lang="en-GB" sz="1600" b="0" i="1" dirty="0" smtClean="0">
                                      <a:solidFill>
                                        <a:schemeClr val="tx1"/>
                                      </a:solidFill>
                                      <a:latin typeface="Cambria Math" panose="02040503050406030204" pitchFamily="18" charset="0"/>
                                      <a:ea typeface="Nunito"/>
                                      <a:cs typeface="Nunito"/>
                                      <a:sym typeface="Nunito"/>
                                    </a:rPr>
                                  </m:ctrlPr>
                                </m:fPr>
                                <m:num>
                                  <m:r>
                                    <a:rPr lang="en-GB" sz="1600" b="0" i="1" dirty="0" smtClean="0">
                                      <a:solidFill>
                                        <a:schemeClr val="tx1"/>
                                      </a:solidFill>
                                      <a:latin typeface="Cambria Math" panose="02040503050406030204" pitchFamily="18" charset="0"/>
                                      <a:ea typeface="Nunito"/>
                                      <a:cs typeface="Nunito"/>
                                      <a:sym typeface="Nunito"/>
                                    </a:rPr>
                                    <m:t>16</m:t>
                                  </m:r>
                                </m:num>
                                <m:den>
                                  <m:r>
                                    <a:rPr lang="en-GB" sz="1600" b="0" i="1" dirty="0" smtClean="0">
                                      <a:solidFill>
                                        <a:schemeClr val="tx1"/>
                                      </a:solidFill>
                                      <a:latin typeface="Cambria Math" panose="02040503050406030204" pitchFamily="18" charset="0"/>
                                      <a:ea typeface="Nunito"/>
                                      <a:cs typeface="Nunito"/>
                                      <a:sym typeface="Nunito"/>
                                    </a:rPr>
                                    <m:t>81</m:t>
                                  </m:r>
                                </m:den>
                              </m:f>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0ADB377-DE5A-36DB-D3AB-B340508E7AFC}"/>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a:t>
                      </a:r>
                      <a:r>
                        <a:rPr lang="en-GB" sz="1600" b="0" dirty="0">
                          <a:solidFill>
                            <a:schemeClr val="dk1"/>
                          </a:solidFill>
                          <a:latin typeface="Nunito Sans"/>
                          <a:ea typeface="Nunito Sans"/>
                          <a:cs typeface="Nunito Sans"/>
                          <a:sym typeface="Nunito Sans"/>
                        </a:rPr>
                        <a:t> A biassed coin is flipped twice. Use the tree diagram to determine the probability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getting tails on both flips.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436876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25240a8a7cd_0_15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D910525-8A1F-6E47-B6F6-F4F22A864575}"/>
              </a:ext>
            </a:extLst>
          </p:cNvPr>
          <p:cNvPicPr>
            <a:picLocks noChangeAspect="1"/>
          </p:cNvPicPr>
          <p:nvPr/>
        </p:nvPicPr>
        <p:blipFill>
          <a:blip r:embed="rId3"/>
          <a:stretch>
            <a:fillRect/>
          </a:stretch>
        </p:blipFill>
        <p:spPr>
          <a:xfrm>
            <a:off x="224488" y="1689463"/>
            <a:ext cx="4271773" cy="228319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6779C8A-373C-2B78-E453-918F930CB1C4}"/>
                  </a:ext>
                </a:extLst>
              </p:cNvPr>
              <p:cNvGraphicFramePr/>
              <p:nvPr>
                <p:extLst>
                  <p:ext uri="{D42A27DB-BD31-4B8C-83A1-F6EECF244321}">
                    <p14:modId xmlns:p14="http://schemas.microsoft.com/office/powerpoint/2010/main" val="1469313341"/>
                  </p:ext>
                </p:extLst>
              </p:nvPr>
            </p:nvGraphicFramePr>
            <p:xfrm>
              <a:off x="4702378" y="1689463"/>
              <a:ext cx="4182100" cy="2998896"/>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7145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0.48</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7274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0.84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6779C8A-373C-2B78-E453-918F930CB1C4}"/>
                  </a:ext>
                </a:extLst>
              </p:cNvPr>
              <p:cNvGraphicFramePr/>
              <p:nvPr>
                <p:extLst>
                  <p:ext uri="{D42A27DB-BD31-4B8C-83A1-F6EECF244321}">
                    <p14:modId xmlns:p14="http://schemas.microsoft.com/office/powerpoint/2010/main" val="1469313341"/>
                  </p:ext>
                </p:extLst>
              </p:nvPr>
            </p:nvGraphicFramePr>
            <p:xfrm>
              <a:off x="4702378" y="1689463"/>
              <a:ext cx="4182100" cy="2998896"/>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271451">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0.48</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0.6</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727445">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0.84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FB8FFB37-59E0-3197-74E0-66DBC954F3C9}"/>
              </a:ext>
            </a:extLst>
          </p:cNvPr>
          <p:cNvGraphicFramePr/>
          <p:nvPr/>
        </p:nvGraphicFramePr>
        <p:xfrm>
          <a:off x="108044" y="862525"/>
          <a:ext cx="8776434" cy="67057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a:t>
                      </a:r>
                      <a:r>
                        <a:rPr lang="en-GB" sz="1600" b="0" dirty="0">
                          <a:solidFill>
                            <a:schemeClr val="dk1"/>
                          </a:solidFill>
                          <a:latin typeface="Nunito Sans"/>
                          <a:ea typeface="Nunito Sans"/>
                          <a:cs typeface="Nunito Sans"/>
                          <a:sym typeface="Nunito Sans"/>
                        </a:rPr>
                        <a:t> A bag contains Black, Grey, and White chips. A chip is draw at random and replaced, then a</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second chip is drawn. Determine the probability that a Black chip is drawn only once.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5228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g25240a8a7cd_0_1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86F9A04-28BA-0640-B726-09D99B291B9A}"/>
              </a:ext>
            </a:extLst>
          </p:cNvPr>
          <p:cNvPicPr>
            <a:picLocks noChangeAspect="1"/>
          </p:cNvPicPr>
          <p:nvPr/>
        </p:nvPicPr>
        <p:blipFill>
          <a:blip r:embed="rId3"/>
          <a:stretch>
            <a:fillRect/>
          </a:stretch>
        </p:blipFill>
        <p:spPr>
          <a:xfrm>
            <a:off x="259522" y="2044040"/>
            <a:ext cx="4182100" cy="2250182"/>
          </a:xfrm>
          <a:prstGeom prst="rect">
            <a:avLst/>
          </a:prstGeom>
        </p:spPr>
      </p:pic>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0F6C6B8-6980-55BE-D8EF-E2D49D087D89}"/>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a:t>
                          </a:r>
                          <a:r>
                            <a:rPr lang="en-GB" sz="1600" b="0" dirty="0">
                              <a:solidFill>
                                <a:schemeClr val="dk1"/>
                              </a:solidFill>
                              <a:latin typeface="Nunito Sans"/>
                              <a:ea typeface="Nunito Sans"/>
                              <a:cs typeface="Nunito Sans"/>
                              <a:sym typeface="Nunito Sans"/>
                            </a:rPr>
                            <a:t> Alex catches two trains to work. The probability that the first train is late is</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0.2</m:t>
                              </m:r>
                            </m:oMath>
                          </a14:m>
                          <a:r>
                            <a:rPr lang="en-GB" sz="1600" b="0" baseline="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probability that the second train is late is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0.15</m:t>
                              </m:r>
                            </m:oMath>
                          </a14:m>
                          <a:r>
                            <a:rPr lang="en-GB" sz="1600" b="0" baseline="0" dirty="0">
                              <a:solidFill>
                                <a:schemeClr val="dk1"/>
                              </a:solidFill>
                              <a:latin typeface="Nunito Sans"/>
                              <a:ea typeface="Nunito Sans"/>
                              <a:cs typeface="Nunito Sans"/>
                              <a:sym typeface="Nunito Sans"/>
                            </a:rPr>
                            <a:t>. What is the probability that at least one of</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trains is late?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0F6C6B8-6980-55BE-D8EF-E2D49D087D89}"/>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a:t>
                          </a:r>
                          <a:r>
                            <a:rPr lang="en-GB" sz="1600" b="0" dirty="0">
                              <a:solidFill>
                                <a:schemeClr val="dk1"/>
                              </a:solidFill>
                              <a:latin typeface="Nunito Sans"/>
                              <a:ea typeface="Nunito Sans"/>
                              <a:cs typeface="Nunito Sans"/>
                              <a:sym typeface="Nunito Sans"/>
                            </a:rPr>
                            <a:t> Alex catches two trains to work. The probability that the first train is late is</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0.2</m:t>
                              </m:r>
                            </m:oMath>
                          </a14:m>
                          <a:r>
                            <a:rPr lang="en-GB" sz="1600" b="0" baseline="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probability that the second train is late is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0.15</m:t>
                              </m:r>
                            </m:oMath>
                          </a14:m>
                          <a:r>
                            <a:rPr lang="en-GB" sz="1600" b="0" baseline="0" dirty="0">
                              <a:solidFill>
                                <a:schemeClr val="dk1"/>
                              </a:solidFill>
                              <a:latin typeface="Nunito Sans"/>
                              <a:ea typeface="Nunito Sans"/>
                              <a:cs typeface="Nunito Sans"/>
                              <a:sym typeface="Nunito Sans"/>
                            </a:rPr>
                            <a:t>. What is the probability that at least one of</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the trains is late?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3A5D92D7-AD26-15B3-6F0B-39F621B70EDC}"/>
                  </a:ext>
                </a:extLst>
              </p:cNvPr>
              <p:cNvGraphicFramePr/>
              <p:nvPr>
                <p:extLst>
                  <p:ext uri="{D42A27DB-BD31-4B8C-83A1-F6EECF244321}">
                    <p14:modId xmlns:p14="http://schemas.microsoft.com/office/powerpoint/2010/main" val="1684490504"/>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0.42</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0.32</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3A5D92D7-AD26-15B3-6F0B-39F621B70EDC}"/>
                  </a:ext>
                </a:extLst>
              </p:cNvPr>
              <p:cNvGraphicFramePr/>
              <p:nvPr>
                <p:extLst>
                  <p:ext uri="{D42A27DB-BD31-4B8C-83A1-F6EECF244321}">
                    <p14:modId xmlns:p14="http://schemas.microsoft.com/office/powerpoint/2010/main" val="1684490504"/>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0.42</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0.29</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0.32</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199688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5240a8a7cd_0_16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Tree Diagrams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F8CD60C-3972-2440-8021-17A682DD84B9}"/>
              </a:ext>
            </a:extLst>
          </p:cNvPr>
          <p:cNvPicPr>
            <a:picLocks noChangeAspect="1"/>
          </p:cNvPicPr>
          <p:nvPr/>
        </p:nvPicPr>
        <p:blipFill>
          <a:blip r:embed="rId3"/>
          <a:stretch>
            <a:fillRect/>
          </a:stretch>
        </p:blipFill>
        <p:spPr>
          <a:xfrm>
            <a:off x="259521" y="2044043"/>
            <a:ext cx="4182099" cy="2244599"/>
          </a:xfrm>
          <a:prstGeom prst="rect">
            <a:avLst/>
          </a:prstGeom>
        </p:spPr>
      </p:pic>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16148C3B-6703-30C9-7F2E-D081332E90AE}"/>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a:t>
                          </a:r>
                          <a:r>
                            <a:rPr lang="en-GB" sz="1600" b="0" dirty="0">
                              <a:solidFill>
                                <a:schemeClr val="dk1"/>
                              </a:solidFill>
                              <a:latin typeface="Nunito Sans"/>
                              <a:ea typeface="Nunito Sans"/>
                              <a:cs typeface="Nunito Sans"/>
                              <a:sym typeface="Nunito Sans"/>
                            </a:rPr>
                            <a:t> Two biassed coins are flipped. The probability of getting Heads on Coin A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0.55</m:t>
                              </m:r>
                            </m:oMath>
                          </a14:m>
                          <a:r>
                            <a:rPr lang="en-GB" sz="1600" b="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getting Heads on Coin B is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0.6</m:t>
                              </m:r>
                            </m:oMath>
                          </a14:m>
                          <a:r>
                            <a:rPr lang="en-GB" sz="1600" b="0" dirty="0">
                              <a:solidFill>
                                <a:schemeClr val="dk1"/>
                              </a:solidFill>
                              <a:latin typeface="Nunito Sans"/>
                              <a:ea typeface="Nunito Sans"/>
                              <a:cs typeface="Nunito Sans"/>
                              <a:sym typeface="Nunito Sans"/>
                            </a:rPr>
                            <a:t>. What is the probability of getting the same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result on both coins?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16148C3B-6703-30C9-7F2E-D081332E90AE}"/>
                  </a:ext>
                </a:extLst>
              </p:cNvPr>
              <p:cNvGraphicFramePr/>
              <p:nvPr/>
            </p:nvGraphicFramePr>
            <p:xfrm>
              <a:off x="108044" y="862525"/>
              <a:ext cx="8776434" cy="1036330"/>
            </p:xfrm>
            <a:graphic>
              <a:graphicData uri="http://schemas.openxmlformats.org/drawingml/2006/table">
                <a:tbl>
                  <a:tblPr firstRow="1" bandRow="1">
                    <a:noFill/>
                  </a:tblPr>
                  <a:tblGrid>
                    <a:gridCol w="877643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a:t>
                          </a:r>
                          <a:r>
                            <a:rPr lang="en-GB" sz="1600" b="0" dirty="0">
                              <a:solidFill>
                                <a:schemeClr val="dk1"/>
                              </a:solidFill>
                              <a:latin typeface="Nunito Sans"/>
                              <a:ea typeface="Nunito Sans"/>
                              <a:cs typeface="Nunito Sans"/>
                              <a:sym typeface="Nunito Sans"/>
                            </a:rPr>
                            <a:t> Two biassed coins are flipped. The probability of getting Heads on Coin A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0.55</m:t>
                              </m:r>
                            </m:oMath>
                          </a14:m>
                          <a:r>
                            <a:rPr lang="en-GB" sz="1600" b="0" dirty="0">
                              <a:solidFill>
                                <a:schemeClr val="dk1"/>
                              </a:solidFill>
                              <a:latin typeface="Nunito Sans"/>
                              <a:ea typeface="Nunito Sans"/>
                              <a:cs typeface="Nunito Sans"/>
                              <a:sym typeface="Nunito Sans"/>
                            </a:rPr>
                            <a:t>, and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getting Heads on Coin B is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0.6</m:t>
                              </m:r>
                            </m:oMath>
                          </a14:m>
                          <a:r>
                            <a:rPr lang="en-GB" sz="1600" b="0" dirty="0">
                              <a:solidFill>
                                <a:schemeClr val="dk1"/>
                              </a:solidFill>
                              <a:latin typeface="Nunito Sans"/>
                              <a:ea typeface="Nunito Sans"/>
                              <a:cs typeface="Nunito Sans"/>
                              <a:sym typeface="Nunito Sans"/>
                            </a:rPr>
                            <a:t>. What is the probability of getting the same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result on both coins?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9" name="Google Shape;414;g21c43135d4d_0_150">
                <a:extLst>
                  <a:ext uri="{FF2B5EF4-FFF2-40B4-BE49-F238E27FC236}">
                    <a16:creationId xmlns:a16="http://schemas.microsoft.com/office/drawing/2014/main" id="{C1A7999F-EE80-8573-F115-2E3ADBC29A61}"/>
                  </a:ext>
                </a:extLst>
              </p:cNvPr>
              <p:cNvGraphicFramePr/>
              <p:nvPr>
                <p:extLst>
                  <p:ext uri="{D42A27DB-BD31-4B8C-83A1-F6EECF244321}">
                    <p14:modId xmlns:p14="http://schemas.microsoft.com/office/powerpoint/2010/main" val="99600788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0.9775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0.51</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0.0594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0.49</m:t>
                              </m:r>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9" name="Google Shape;414;g21c43135d4d_0_150">
                <a:extLst>
                  <a:ext uri="{FF2B5EF4-FFF2-40B4-BE49-F238E27FC236}">
                    <a16:creationId xmlns:a16="http://schemas.microsoft.com/office/drawing/2014/main" id="{C1A7999F-EE80-8573-F115-2E3ADBC29A61}"/>
                  </a:ext>
                </a:extLst>
              </p:cNvPr>
              <p:cNvGraphicFramePr/>
              <p:nvPr>
                <p:extLst>
                  <p:ext uri="{D42A27DB-BD31-4B8C-83A1-F6EECF244321}">
                    <p14:modId xmlns:p14="http://schemas.microsoft.com/office/powerpoint/2010/main" val="996007881"/>
                  </p:ext>
                </p:extLst>
              </p:nvPr>
            </p:nvGraphicFramePr>
            <p:xfrm>
              <a:off x="4702378" y="1689462"/>
              <a:ext cx="4182100" cy="293687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0.9775</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0.51</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46843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0.0594</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0.49</m:t>
                              </m:r>
                            </m:oMath>
                          </a14:m>
                          <a:endParaRPr lang="en-GB"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6856993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2426</Words>
  <Application>Microsoft Office PowerPoint</Application>
  <PresentationFormat>On-screen Show (16:9)</PresentationFormat>
  <Paragraphs>342</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Times New Roman</vt:lpstr>
      <vt:lpstr>Cambria Math</vt:lpstr>
      <vt:lpstr>Calibri</vt:lpstr>
      <vt:lpstr>Nunito Sans</vt:lpstr>
      <vt:lpstr>Arial</vt:lpstr>
      <vt:lpstr>Nunito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3</cp:revision>
  <dcterms:modified xsi:type="dcterms:W3CDTF">2023-07-05T09:00:28Z</dcterms:modified>
</cp:coreProperties>
</file>