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1"/>
  </p:sldMasterIdLst>
  <p:notesMasterIdLst>
    <p:notesMasterId r:id="rId47"/>
  </p:notesMasterIdLst>
  <p:sldIdLst>
    <p:sldId id="256" r:id="rId2"/>
    <p:sldId id="257" r:id="rId3"/>
    <p:sldId id="258" r:id="rId4"/>
    <p:sldId id="301" r:id="rId5"/>
    <p:sldId id="302" r:id="rId6"/>
    <p:sldId id="303" r:id="rId7"/>
    <p:sldId id="304" r:id="rId8"/>
    <p:sldId id="305" r:id="rId9"/>
    <p:sldId id="306" r:id="rId10"/>
    <p:sldId id="307" r:id="rId11"/>
    <p:sldId id="308" r:id="rId12"/>
    <p:sldId id="309" r:id="rId13"/>
    <p:sldId id="310" r:id="rId14"/>
    <p:sldId id="311" r:id="rId15"/>
    <p:sldId id="312" r:id="rId16"/>
    <p:sldId id="313" r:id="rId17"/>
    <p:sldId id="314" r:id="rId18"/>
    <p:sldId id="315" r:id="rId19"/>
    <p:sldId id="316" r:id="rId20"/>
    <p:sldId id="317" r:id="rId21"/>
    <p:sldId id="318" r:id="rId22"/>
    <p:sldId id="319" r:id="rId23"/>
    <p:sldId id="320"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 id="294" r:id="rId40"/>
    <p:sldId id="295" r:id="rId41"/>
    <p:sldId id="296" r:id="rId42"/>
    <p:sldId id="297" r:id="rId43"/>
    <p:sldId id="298" r:id="rId44"/>
    <p:sldId id="299" r:id="rId45"/>
    <p:sldId id="300" r:id="rId46"/>
  </p:sldIdLst>
  <p:sldSz cx="9144000" cy="5143500" type="screen16x9"/>
  <p:notesSz cx="6858000" cy="9144000"/>
  <p:embeddedFontLst>
    <p:embeddedFont>
      <p:font typeface="Calibri" panose="020F0502020204030204" pitchFamily="34" charset="0"/>
      <p:regular r:id="rId48"/>
      <p:bold r:id="rId49"/>
      <p:italic r:id="rId50"/>
      <p:boldItalic r:id="rId51"/>
    </p:embeddedFont>
    <p:embeddedFont>
      <p:font typeface="Cambria Math" panose="02040503050406030204" pitchFamily="18" charset="0"/>
      <p:regular r:id="rId52"/>
    </p:embeddedFont>
    <p:embeddedFont>
      <p:font typeface="Nunito Sans" pitchFamily="2" charset="0"/>
      <p:regular r:id="rId53"/>
      <p:bold r:id="rId54"/>
      <p:italic r:id="rId55"/>
      <p:boldItalic r:id="rId56"/>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 uri="{2D200454-40CA-4A62-9FC3-DE9A4176ACB9}">
      <p15:notesGuideLst xmlns:p15="http://schemas.microsoft.com/office/powerpoint/2012/main"/>
    </p:ext>
    <p: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61" roundtripDataSignature="AMtx7mgNMfRltrSpbqswmPekaGJa6+PD/w=="/>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4441A959-54DF-47EF-A376-5517C2ACEE8B}" v="629" dt="2023-07-07T12:53:05.719"/>
    <p1510:client id="{C21FB576-8480-4910-B724-B42F08690805}" v="55" dt="2023-07-07T14:09:09.509"/>
  </p1510:revLst>
</p1510:revInfo>
</file>

<file path=ppt/tableStyles.xml><?xml version="1.0" encoding="utf-8"?>
<a:tblStyleLst xmlns:a="http://schemas.openxmlformats.org/drawingml/2006/main" def="{6C7D99D8-A7B2-4456-81C9-43B46FEB1AFB}">
  <a:tblStyle styleId="{6C7D99D8-A7B2-4456-81C9-43B46FEB1AFB}" styleName="Table_0">
    <a:wholeTbl>
      <a:tcTxStyle b="off" i="off">
        <a:font>
          <a:latin typeface="Calibri"/>
          <a:ea typeface="Calibri"/>
          <a:cs typeface="Calibri"/>
        </a:font>
        <a:srgbClr val="000000"/>
      </a:tcTxStyle>
      <a:tcStyle>
        <a:tcBdr>
          <a:left>
            <a:ln w="12700" cap="flat" cmpd="sng">
              <a:solidFill>
                <a:srgbClr val="FFFFFF"/>
              </a:solidFill>
              <a:prstDash val="solid"/>
              <a:round/>
              <a:headEnd type="none" w="sm" len="sm"/>
              <a:tailEnd type="none" w="sm" len="sm"/>
            </a:ln>
          </a:left>
          <a:right>
            <a:ln w="12700" cap="flat" cmpd="sng">
              <a:solidFill>
                <a:srgbClr val="FFFFFF"/>
              </a:solidFill>
              <a:prstDash val="solid"/>
              <a:round/>
              <a:headEnd type="none" w="sm" len="sm"/>
              <a:tailEnd type="none" w="sm" len="sm"/>
            </a:ln>
          </a:right>
          <a:top>
            <a:ln w="12700" cap="flat" cmpd="sng">
              <a:solidFill>
                <a:srgbClr val="FFFFFF"/>
              </a:solidFill>
              <a:prstDash val="solid"/>
              <a:round/>
              <a:headEnd type="none" w="sm" len="sm"/>
              <a:tailEnd type="none" w="sm" len="sm"/>
            </a:ln>
          </a:top>
          <a:bottom>
            <a:ln w="12700" cap="flat" cmpd="sng">
              <a:solidFill>
                <a:srgbClr val="FFFFFF"/>
              </a:solidFill>
              <a:prstDash val="solid"/>
              <a:round/>
              <a:headEnd type="none" w="sm" len="sm"/>
              <a:tailEnd type="none" w="sm" len="sm"/>
            </a:ln>
          </a:bottom>
          <a:insideH>
            <a:ln w="12700" cap="flat" cmpd="sng">
              <a:solidFill>
                <a:srgbClr val="FFFFFF"/>
              </a:solidFill>
              <a:prstDash val="solid"/>
              <a:round/>
              <a:headEnd type="none" w="sm" len="sm"/>
              <a:tailEnd type="none" w="sm" len="sm"/>
            </a:ln>
          </a:insideH>
          <a:insideV>
            <a:ln w="12700" cap="flat" cmpd="sng">
              <a:solidFill>
                <a:srgbClr val="FFFFFF"/>
              </a:solidFill>
              <a:prstDash val="solid"/>
              <a:round/>
              <a:headEnd type="none" w="sm" len="sm"/>
              <a:tailEnd type="none" w="sm" len="sm"/>
            </a:ln>
          </a:insideV>
        </a:tcBdr>
        <a:fill>
          <a:solidFill>
            <a:srgbClr val="E8EBF5"/>
          </a:solidFill>
        </a:fill>
      </a:tcStyle>
    </a:wholeTbl>
    <a:band1H>
      <a:tcTxStyle b="off" i="off"/>
      <a:tcStyle>
        <a:tcBdr/>
        <a:fill>
          <a:solidFill>
            <a:srgbClr val="CDD4EA"/>
          </a:solidFill>
        </a:fill>
      </a:tcStyle>
    </a:band1H>
    <a:band2H>
      <a:tcTxStyle b="off" i="off"/>
      <a:tcStyle>
        <a:tcBdr/>
      </a:tcStyle>
    </a:band2H>
    <a:band1V>
      <a:tcTxStyle b="off" i="off"/>
      <a:tcStyle>
        <a:tcBdr/>
        <a:fill>
          <a:solidFill>
            <a:srgbClr val="CDD4EA"/>
          </a:solidFill>
        </a:fill>
      </a:tcStyle>
    </a:band1V>
    <a:band2V>
      <a:tcTxStyle b="off" i="off"/>
      <a:tcStyle>
        <a:tcBdr/>
      </a:tcStyle>
    </a:band2V>
    <a:lastCol>
      <a:tcTxStyle b="on" i="off">
        <a:font>
          <a:latin typeface="Calibri"/>
          <a:ea typeface="Calibri"/>
          <a:cs typeface="Calibri"/>
        </a:font>
        <a:srgbClr val="FFFFFF"/>
      </a:tcTxStyle>
      <a:tcStyle>
        <a:tcBdr/>
        <a:fill>
          <a:solidFill>
            <a:srgbClr val="4472C4"/>
          </a:solidFill>
        </a:fill>
      </a:tcStyle>
    </a:lastCol>
    <a:firstCol>
      <a:tcTxStyle b="on" i="off">
        <a:font>
          <a:latin typeface="Calibri"/>
          <a:ea typeface="Calibri"/>
          <a:cs typeface="Calibri"/>
        </a:font>
        <a:srgbClr val="FFFFFF"/>
      </a:tcTxStyle>
      <a:tcStyle>
        <a:tcBdr/>
        <a:fill>
          <a:solidFill>
            <a:srgbClr val="4472C4"/>
          </a:solidFill>
        </a:fill>
      </a:tcStyle>
    </a:firstCol>
    <a:lastRow>
      <a:tcTxStyle b="on" i="off">
        <a:font>
          <a:latin typeface="Calibri"/>
          <a:ea typeface="Calibri"/>
          <a:cs typeface="Calibri"/>
        </a:font>
        <a:srgbClr val="FFFFFF"/>
      </a:tcTxStyle>
      <a:tcStyle>
        <a:tcBdr>
          <a:top>
            <a:ln w="38100" cap="flat" cmpd="sng">
              <a:solidFill>
                <a:srgbClr val="FFFFFF"/>
              </a:solidFill>
              <a:prstDash val="solid"/>
              <a:round/>
              <a:headEnd type="none" w="sm" len="sm"/>
              <a:tailEnd type="none" w="sm" len="sm"/>
            </a:ln>
          </a:top>
        </a:tcBdr>
        <a:fill>
          <a:solidFill>
            <a:srgbClr val="4472C4"/>
          </a:solidFill>
        </a:fill>
      </a:tcStyle>
    </a:lastRow>
    <a:seCell>
      <a:tcTxStyle b="off" i="off"/>
      <a:tcStyle>
        <a:tcBdr/>
      </a:tcStyle>
    </a:seCell>
    <a:swCell>
      <a:tcTxStyle b="off" i="off"/>
      <a:tcStyle>
        <a:tcBdr/>
      </a:tcStyle>
    </a:swCell>
    <a:firstRow>
      <a:tcTxStyle b="on" i="off">
        <a:font>
          <a:latin typeface="Calibri"/>
          <a:ea typeface="Calibri"/>
          <a:cs typeface="Calibri"/>
        </a:font>
        <a:srgbClr val="FFFFFF"/>
      </a:tcTxStyle>
      <a:tcStyle>
        <a:tcBdr>
          <a:bottom>
            <a:ln w="38100" cap="flat" cmpd="sng">
              <a:solidFill>
                <a:srgbClr val="FFFFFF"/>
              </a:solidFill>
              <a:prstDash val="solid"/>
              <a:round/>
              <a:headEnd type="none" w="sm" len="sm"/>
              <a:tailEnd type="none" w="sm" len="sm"/>
            </a:ln>
          </a:bottom>
        </a:tcBdr>
        <a:fill>
          <a:solidFill>
            <a:srgbClr val="4472C4"/>
          </a:solidFill>
        </a:fill>
      </a:tcStyle>
    </a:firstRow>
    <a:neCell>
      <a:tcTxStyle b="off" i="off"/>
      <a:tcStyle>
        <a:tcBdr/>
      </a:tcStyle>
    </a:neCell>
    <a:nwCell>
      <a:tcTxStyle b="off" i="off"/>
      <a:tcStyle>
        <a:tcBdr/>
      </a:tcStyle>
    </a:nwCell>
  </a:tblStyle>
  <a:tblStyle styleId="{3315EF36-B98D-4A8E-A345-085902FB4635}" styleName="Table_1">
    <a:wholeTbl>
      <a:tcTxStyle b="off" i="off">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b="off" i="off"/>
      <a:tcStyle>
        <a:tcBdr/>
      </a:tcStyle>
    </a:band1H>
    <a:band2H>
      <a:tcTxStyle b="off" i="off"/>
      <a:tcStyle>
        <a:tcBdr/>
      </a:tcStyle>
    </a:band2H>
    <a:band1V>
      <a:tcTxStyle b="off" i="off"/>
      <a:tcStyle>
        <a:tcBdr/>
      </a:tcStyle>
    </a:band1V>
    <a:band2V>
      <a:tcTxStyle b="off" i="off"/>
      <a:tcStyle>
        <a:tcBdr/>
      </a:tcStyle>
    </a:band2V>
    <a:lastCol>
      <a:tcTxStyle b="off" i="off"/>
      <a:tcStyle>
        <a:tcBdr/>
      </a:tcStyle>
    </a:lastCol>
    <a:firstCol>
      <a:tcTxStyle b="off" i="off"/>
      <a:tcStyle>
        <a:tcBdr/>
      </a:tcStyle>
    </a:firstCol>
    <a:lastRow>
      <a:tcTxStyle b="off" i="off"/>
      <a:tcStyle>
        <a:tcBdr/>
      </a:tcStyle>
    </a:lastRow>
    <a:seCell>
      <a:tcTxStyle b="off" i="off"/>
      <a:tcStyle>
        <a:tcBdr/>
      </a:tcStyle>
    </a:seCell>
    <a:swCell>
      <a:tcTxStyle b="off" i="off"/>
      <a:tcStyle>
        <a:tcBdr/>
      </a:tcStyle>
    </a:swCell>
    <a:firstRow>
      <a:tcTxStyle b="off" i="off"/>
      <a:tcStyle>
        <a:tcBdr/>
      </a:tcStyle>
    </a:firstRow>
    <a:neCell>
      <a:tcTxStyle b="off" i="off"/>
      <a:tcStyle>
        <a:tcBdr/>
      </a:tcStyle>
    </a:neCell>
    <a:nwCell>
      <a:tcTxStyle b="off" i="off"/>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2522"/>
    <p:restoredTop sz="94656"/>
  </p:normalViewPr>
  <p:slideViewPr>
    <p:cSldViewPr snapToGrid="0">
      <p:cViewPr varScale="1">
        <p:scale>
          <a:sx n="138" d="100"/>
          <a:sy n="138" d="100"/>
        </p:scale>
        <p:origin x="456" y="88"/>
      </p:cViewPr>
      <p:guideLst>
        <p:guide orient="horz" pos="1620"/>
        <p:guide pos="2880"/>
      </p:guideLst>
    </p:cSldViewPr>
  </p:slideViewPr>
  <p:notesTextViewPr>
    <p:cViewPr>
      <p:scale>
        <a:sx n="1" d="1"/>
        <a:sy n="1" d="1"/>
      </p:scale>
      <p:origin x="0" y="0"/>
    </p:cViewPr>
  </p:notesTextViewPr>
  <p:notesViewPr>
    <p:cSldViewPr snapToGrid="0">
      <p:cViewPr varScale="1">
        <p:scale>
          <a:sx n="86" d="100"/>
          <a:sy n="86" d="100"/>
        </p:scale>
        <p:origin x="2720" y="200"/>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notesMaster" Target="notesMasters/notesMaster1.xml"/><Relationship Id="rId50" Type="http://schemas.openxmlformats.org/officeDocument/2006/relationships/font" Target="fonts/font3.fntdata"/><Relationship Id="rId55" Type="http://schemas.openxmlformats.org/officeDocument/2006/relationships/font" Target="fonts/font8.fntdata"/><Relationship Id="rId63"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font" Target="fonts/font6.fntdata"/><Relationship Id="rId66" Type="http://schemas.microsoft.com/office/2016/11/relationships/changesInfo" Target="changesInfos/changesInfo1.xml"/><Relationship Id="rId5" Type="http://schemas.openxmlformats.org/officeDocument/2006/relationships/slide" Target="slides/slide4.xml"/><Relationship Id="rId61" Type="http://customschemas.google.com/relationships/presentationmetadata" Target="metadata"/><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font" Target="fonts/font1.fntdata"/><Relationship Id="rId56" Type="http://schemas.openxmlformats.org/officeDocument/2006/relationships/font" Target="fonts/font9.fntdata"/><Relationship Id="rId64"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font" Target="fonts/font4.fntdata"/><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67" Type="http://schemas.microsoft.com/office/2015/10/relationships/revisionInfo" Target="revisionInfo.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font" Target="fonts/font7.fntdata"/><Relationship Id="rId62"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font" Target="fonts/font2.fntdata"/><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font" Target="fonts/font5.fntdata"/><Relationship Id="rId65"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Janette Warburton" userId="3e27661f259abf4c" providerId="LiveId" clId="{C21FB576-8480-4910-B724-B42F08690805}"/>
    <pc:docChg chg="addSld modSld">
      <pc:chgData name="Janette Warburton" userId="3e27661f259abf4c" providerId="LiveId" clId="{C21FB576-8480-4910-B724-B42F08690805}" dt="2023-07-07T14:09:09.509" v="149"/>
      <pc:docMkLst>
        <pc:docMk/>
      </pc:docMkLst>
      <pc:sldChg chg="modSp mod">
        <pc:chgData name="Janette Warburton" userId="3e27661f259abf4c" providerId="LiveId" clId="{C21FB576-8480-4910-B724-B42F08690805}" dt="2023-07-07T14:06:52.565" v="70" actId="404"/>
        <pc:sldMkLst>
          <pc:docMk/>
          <pc:sldMk cId="0" sldId="295"/>
        </pc:sldMkLst>
        <pc:graphicFrameChg chg="modGraphic">
          <ac:chgData name="Janette Warburton" userId="3e27661f259abf4c" providerId="LiveId" clId="{C21FB576-8480-4910-B724-B42F08690805}" dt="2023-07-07T14:06:52.565" v="70" actId="404"/>
          <ac:graphicFrameMkLst>
            <pc:docMk/>
            <pc:sldMk cId="0" sldId="295"/>
            <ac:graphicFrameMk id="464" creationId="{00000000-0000-0000-0000-000000000000}"/>
          </ac:graphicFrameMkLst>
        </pc:graphicFrameChg>
      </pc:sldChg>
      <pc:sldChg chg="modSp mod">
        <pc:chgData name="Janette Warburton" userId="3e27661f259abf4c" providerId="LiveId" clId="{C21FB576-8480-4910-B724-B42F08690805}" dt="2023-07-07T14:06:08.177" v="45" actId="404"/>
        <pc:sldMkLst>
          <pc:docMk/>
          <pc:sldMk cId="0" sldId="297"/>
        </pc:sldMkLst>
        <pc:graphicFrameChg chg="modGraphic">
          <ac:chgData name="Janette Warburton" userId="3e27661f259abf4c" providerId="LiveId" clId="{C21FB576-8480-4910-B724-B42F08690805}" dt="2023-07-07T14:06:08.177" v="45" actId="404"/>
          <ac:graphicFrameMkLst>
            <pc:docMk/>
            <pc:sldMk cId="0" sldId="297"/>
            <ac:graphicFrameMk id="478" creationId="{00000000-0000-0000-0000-000000000000}"/>
          </ac:graphicFrameMkLst>
        </pc:graphicFrameChg>
      </pc:sldChg>
      <pc:sldChg chg="modSp add mod">
        <pc:chgData name="Janette Warburton" userId="3e27661f259abf4c" providerId="LiveId" clId="{C21FB576-8480-4910-B724-B42F08690805}" dt="2023-07-07T14:08:08.389" v="134" actId="20577"/>
        <pc:sldMkLst>
          <pc:docMk/>
          <pc:sldMk cId="1754939979" sldId="301"/>
        </pc:sldMkLst>
        <pc:spChg chg="mod">
          <ac:chgData name="Janette Warburton" userId="3e27661f259abf4c" providerId="LiveId" clId="{C21FB576-8480-4910-B724-B42F08690805}" dt="2023-07-07T14:04:50.911" v="1" actId="20577"/>
          <ac:spMkLst>
            <pc:docMk/>
            <pc:sldMk cId="1754939979" sldId="301"/>
            <ac:spMk id="303" creationId="{00000000-0000-0000-0000-000000000000}"/>
          </ac:spMkLst>
        </pc:spChg>
        <pc:graphicFrameChg chg="mod modGraphic">
          <ac:chgData name="Janette Warburton" userId="3e27661f259abf4c" providerId="LiveId" clId="{C21FB576-8480-4910-B724-B42F08690805}" dt="2023-07-07T14:08:08.389" v="134" actId="20577"/>
          <ac:graphicFrameMkLst>
            <pc:docMk/>
            <pc:sldMk cId="1754939979" sldId="301"/>
            <ac:graphicFrameMk id="305" creationId="{00000000-0000-0000-0000-000000000000}"/>
          </ac:graphicFrameMkLst>
        </pc:graphicFrameChg>
      </pc:sldChg>
      <pc:sldChg chg="modSp add mod">
        <pc:chgData name="Janette Warburton" userId="3e27661f259abf4c" providerId="LiveId" clId="{C21FB576-8480-4910-B724-B42F08690805}" dt="2023-07-07T14:08:05.175" v="130" actId="20577"/>
        <pc:sldMkLst>
          <pc:docMk/>
          <pc:sldMk cId="3671224594" sldId="302"/>
        </pc:sldMkLst>
        <pc:spChg chg="mod">
          <ac:chgData name="Janette Warburton" userId="3e27661f259abf4c" providerId="LiveId" clId="{C21FB576-8480-4910-B724-B42F08690805}" dt="2023-07-07T14:04:51.784" v="2" actId="20577"/>
          <ac:spMkLst>
            <pc:docMk/>
            <pc:sldMk cId="3671224594" sldId="302"/>
            <ac:spMk id="317" creationId="{00000000-0000-0000-0000-000000000000}"/>
          </ac:spMkLst>
        </pc:spChg>
        <pc:graphicFrameChg chg="mod modGraphic">
          <ac:chgData name="Janette Warburton" userId="3e27661f259abf4c" providerId="LiveId" clId="{C21FB576-8480-4910-B724-B42F08690805}" dt="2023-07-07T14:08:05.175" v="130" actId="20577"/>
          <ac:graphicFrameMkLst>
            <pc:docMk/>
            <pc:sldMk cId="3671224594" sldId="302"/>
            <ac:graphicFrameMk id="319" creationId="{00000000-0000-0000-0000-000000000000}"/>
          </ac:graphicFrameMkLst>
        </pc:graphicFrameChg>
      </pc:sldChg>
      <pc:sldChg chg="modSp add mod">
        <pc:chgData name="Janette Warburton" userId="3e27661f259abf4c" providerId="LiveId" clId="{C21FB576-8480-4910-B724-B42F08690805}" dt="2023-07-07T14:08:01.830" v="126" actId="20577"/>
        <pc:sldMkLst>
          <pc:docMk/>
          <pc:sldMk cId="121633214" sldId="303"/>
        </pc:sldMkLst>
        <pc:spChg chg="mod">
          <ac:chgData name="Janette Warburton" userId="3e27661f259abf4c" providerId="LiveId" clId="{C21FB576-8480-4910-B724-B42F08690805}" dt="2023-07-07T14:04:52.565" v="3" actId="20577"/>
          <ac:spMkLst>
            <pc:docMk/>
            <pc:sldMk cId="121633214" sldId="303"/>
            <ac:spMk id="336" creationId="{00000000-0000-0000-0000-000000000000}"/>
          </ac:spMkLst>
        </pc:spChg>
        <pc:graphicFrameChg chg="mod modGraphic">
          <ac:chgData name="Janette Warburton" userId="3e27661f259abf4c" providerId="LiveId" clId="{C21FB576-8480-4910-B724-B42F08690805}" dt="2023-07-07T14:08:01.830" v="126" actId="20577"/>
          <ac:graphicFrameMkLst>
            <pc:docMk/>
            <pc:sldMk cId="121633214" sldId="303"/>
            <ac:graphicFrameMk id="338" creationId="{00000000-0000-0000-0000-000000000000}"/>
          </ac:graphicFrameMkLst>
        </pc:graphicFrameChg>
      </pc:sldChg>
      <pc:sldChg chg="modSp add mod">
        <pc:chgData name="Janette Warburton" userId="3e27661f259abf4c" providerId="LiveId" clId="{C21FB576-8480-4910-B724-B42F08690805}" dt="2023-07-07T14:07:58.203" v="122" actId="20577"/>
        <pc:sldMkLst>
          <pc:docMk/>
          <pc:sldMk cId="2483734979" sldId="304"/>
        </pc:sldMkLst>
        <pc:spChg chg="mod">
          <ac:chgData name="Janette Warburton" userId="3e27661f259abf4c" providerId="LiveId" clId="{C21FB576-8480-4910-B724-B42F08690805}" dt="2023-07-07T14:04:53.601" v="4" actId="20577"/>
          <ac:spMkLst>
            <pc:docMk/>
            <pc:sldMk cId="2483734979" sldId="304"/>
            <ac:spMk id="343" creationId="{00000000-0000-0000-0000-000000000000}"/>
          </ac:spMkLst>
        </pc:spChg>
        <pc:graphicFrameChg chg="mod modGraphic">
          <ac:chgData name="Janette Warburton" userId="3e27661f259abf4c" providerId="LiveId" clId="{C21FB576-8480-4910-B724-B42F08690805}" dt="2023-07-07T14:07:58.203" v="122" actId="20577"/>
          <ac:graphicFrameMkLst>
            <pc:docMk/>
            <pc:sldMk cId="2483734979" sldId="304"/>
            <ac:graphicFrameMk id="345" creationId="{00000000-0000-0000-0000-000000000000}"/>
          </ac:graphicFrameMkLst>
        </pc:graphicFrameChg>
      </pc:sldChg>
      <pc:sldChg chg="modSp add mod">
        <pc:chgData name="Janette Warburton" userId="3e27661f259abf4c" providerId="LiveId" clId="{C21FB576-8480-4910-B724-B42F08690805}" dt="2023-07-07T14:07:51.873" v="116" actId="20577"/>
        <pc:sldMkLst>
          <pc:docMk/>
          <pc:sldMk cId="31204492" sldId="305"/>
        </pc:sldMkLst>
        <pc:spChg chg="mod">
          <ac:chgData name="Janette Warburton" userId="3e27661f259abf4c" providerId="LiveId" clId="{C21FB576-8480-4910-B724-B42F08690805}" dt="2023-07-07T14:04:54.353" v="5" actId="20577"/>
          <ac:spMkLst>
            <pc:docMk/>
            <pc:sldMk cId="31204492" sldId="305"/>
            <ac:spMk id="350" creationId="{00000000-0000-0000-0000-000000000000}"/>
          </ac:spMkLst>
        </pc:spChg>
        <pc:graphicFrameChg chg="mod modGraphic">
          <ac:chgData name="Janette Warburton" userId="3e27661f259abf4c" providerId="LiveId" clId="{C21FB576-8480-4910-B724-B42F08690805}" dt="2023-07-07T14:07:51.873" v="116" actId="20577"/>
          <ac:graphicFrameMkLst>
            <pc:docMk/>
            <pc:sldMk cId="31204492" sldId="305"/>
            <ac:graphicFrameMk id="352" creationId="{00000000-0000-0000-0000-000000000000}"/>
          </ac:graphicFrameMkLst>
        </pc:graphicFrameChg>
      </pc:sldChg>
      <pc:sldChg chg="modSp add mod">
        <pc:chgData name="Janette Warburton" userId="3e27661f259abf4c" providerId="LiveId" clId="{C21FB576-8480-4910-B724-B42F08690805}" dt="2023-07-07T14:07:49.534" v="114" actId="20577"/>
        <pc:sldMkLst>
          <pc:docMk/>
          <pc:sldMk cId="272570713" sldId="306"/>
        </pc:sldMkLst>
        <pc:spChg chg="mod">
          <ac:chgData name="Janette Warburton" userId="3e27661f259abf4c" providerId="LiveId" clId="{C21FB576-8480-4910-B724-B42F08690805}" dt="2023-07-07T14:04:55.124" v="6" actId="20577"/>
          <ac:spMkLst>
            <pc:docMk/>
            <pc:sldMk cId="272570713" sldId="306"/>
            <ac:spMk id="357" creationId="{00000000-0000-0000-0000-000000000000}"/>
          </ac:spMkLst>
        </pc:spChg>
        <pc:graphicFrameChg chg="mod modGraphic">
          <ac:chgData name="Janette Warburton" userId="3e27661f259abf4c" providerId="LiveId" clId="{C21FB576-8480-4910-B724-B42F08690805}" dt="2023-07-07T14:07:49.534" v="114" actId="20577"/>
          <ac:graphicFrameMkLst>
            <pc:docMk/>
            <pc:sldMk cId="272570713" sldId="306"/>
            <ac:graphicFrameMk id="359" creationId="{00000000-0000-0000-0000-000000000000}"/>
          </ac:graphicFrameMkLst>
        </pc:graphicFrameChg>
      </pc:sldChg>
      <pc:sldChg chg="modSp add mod">
        <pc:chgData name="Janette Warburton" userId="3e27661f259abf4c" providerId="LiveId" clId="{C21FB576-8480-4910-B724-B42F08690805}" dt="2023-07-07T14:09:09.509" v="149"/>
        <pc:sldMkLst>
          <pc:docMk/>
          <pc:sldMk cId="2942172409" sldId="307"/>
        </pc:sldMkLst>
        <pc:spChg chg="mod">
          <ac:chgData name="Janette Warburton" userId="3e27661f259abf4c" providerId="LiveId" clId="{C21FB576-8480-4910-B724-B42F08690805}" dt="2023-07-07T14:04:55.956" v="7" actId="20577"/>
          <ac:spMkLst>
            <pc:docMk/>
            <pc:sldMk cId="2942172409" sldId="307"/>
            <ac:spMk id="369" creationId="{00000000-0000-0000-0000-000000000000}"/>
          </ac:spMkLst>
        </pc:spChg>
        <pc:graphicFrameChg chg="mod modGraphic">
          <ac:chgData name="Janette Warburton" userId="3e27661f259abf4c" providerId="LiveId" clId="{C21FB576-8480-4910-B724-B42F08690805}" dt="2023-07-07T14:09:09.509" v="149"/>
          <ac:graphicFrameMkLst>
            <pc:docMk/>
            <pc:sldMk cId="2942172409" sldId="307"/>
            <ac:graphicFrameMk id="371" creationId="{00000000-0000-0000-0000-000000000000}"/>
          </ac:graphicFrameMkLst>
        </pc:graphicFrameChg>
      </pc:sldChg>
      <pc:sldChg chg="modSp add mod">
        <pc:chgData name="Janette Warburton" userId="3e27661f259abf4c" providerId="LiveId" clId="{C21FB576-8480-4910-B724-B42F08690805}" dt="2023-07-07T14:08:15.726" v="138" actId="20577"/>
        <pc:sldMkLst>
          <pc:docMk/>
          <pc:sldMk cId="3483312106" sldId="308"/>
        </pc:sldMkLst>
        <pc:spChg chg="mod">
          <ac:chgData name="Janette Warburton" userId="3e27661f259abf4c" providerId="LiveId" clId="{C21FB576-8480-4910-B724-B42F08690805}" dt="2023-07-07T14:04:56.694" v="8" actId="20577"/>
          <ac:spMkLst>
            <pc:docMk/>
            <pc:sldMk cId="3483312106" sldId="308"/>
            <ac:spMk id="385" creationId="{00000000-0000-0000-0000-000000000000}"/>
          </ac:spMkLst>
        </pc:spChg>
        <pc:graphicFrameChg chg="mod modGraphic">
          <ac:chgData name="Janette Warburton" userId="3e27661f259abf4c" providerId="LiveId" clId="{C21FB576-8480-4910-B724-B42F08690805}" dt="2023-07-07T14:08:15.726" v="138" actId="20577"/>
          <ac:graphicFrameMkLst>
            <pc:docMk/>
            <pc:sldMk cId="3483312106" sldId="308"/>
            <ac:graphicFrameMk id="387" creationId="{00000000-0000-0000-0000-000000000000}"/>
          </ac:graphicFrameMkLst>
        </pc:graphicFrameChg>
      </pc:sldChg>
      <pc:sldChg chg="modSp add mod">
        <pc:chgData name="Janette Warburton" userId="3e27661f259abf4c" providerId="LiveId" clId="{C21FB576-8480-4910-B724-B42F08690805}" dt="2023-07-07T14:07:37.401" v="103" actId="20577"/>
        <pc:sldMkLst>
          <pc:docMk/>
          <pc:sldMk cId="3781246769" sldId="309"/>
        </pc:sldMkLst>
        <pc:spChg chg="mod">
          <ac:chgData name="Janette Warburton" userId="3e27661f259abf4c" providerId="LiveId" clId="{C21FB576-8480-4910-B724-B42F08690805}" dt="2023-07-07T14:04:57.535" v="9" actId="20577"/>
          <ac:spMkLst>
            <pc:docMk/>
            <pc:sldMk cId="3781246769" sldId="309"/>
            <ac:spMk id="392" creationId="{00000000-0000-0000-0000-000000000000}"/>
          </ac:spMkLst>
        </pc:spChg>
        <pc:graphicFrameChg chg="mod modGraphic">
          <ac:chgData name="Janette Warburton" userId="3e27661f259abf4c" providerId="LiveId" clId="{C21FB576-8480-4910-B724-B42F08690805}" dt="2023-07-07T14:07:37.401" v="103" actId="20577"/>
          <ac:graphicFrameMkLst>
            <pc:docMk/>
            <pc:sldMk cId="3781246769" sldId="309"/>
            <ac:graphicFrameMk id="394" creationId="{00000000-0000-0000-0000-000000000000}"/>
          </ac:graphicFrameMkLst>
        </pc:graphicFrameChg>
      </pc:sldChg>
      <pc:sldChg chg="modSp add mod">
        <pc:chgData name="Janette Warburton" userId="3e27661f259abf4c" providerId="LiveId" clId="{C21FB576-8480-4910-B724-B42F08690805}" dt="2023-07-07T14:07:33.506" v="99" actId="20577"/>
        <pc:sldMkLst>
          <pc:docMk/>
          <pc:sldMk cId="683220902" sldId="310"/>
        </pc:sldMkLst>
        <pc:spChg chg="mod">
          <ac:chgData name="Janette Warburton" userId="3e27661f259abf4c" providerId="LiveId" clId="{C21FB576-8480-4910-B724-B42F08690805}" dt="2023-07-07T14:04:59.917" v="12" actId="20577"/>
          <ac:spMkLst>
            <pc:docMk/>
            <pc:sldMk cId="683220902" sldId="310"/>
            <ac:spMk id="404" creationId="{00000000-0000-0000-0000-000000000000}"/>
          </ac:spMkLst>
        </pc:spChg>
        <pc:graphicFrameChg chg="mod modGraphic">
          <ac:chgData name="Janette Warburton" userId="3e27661f259abf4c" providerId="LiveId" clId="{C21FB576-8480-4910-B724-B42F08690805}" dt="2023-07-07T14:07:33.506" v="99" actId="20577"/>
          <ac:graphicFrameMkLst>
            <pc:docMk/>
            <pc:sldMk cId="683220902" sldId="310"/>
            <ac:graphicFrameMk id="406" creationId="{00000000-0000-0000-0000-000000000000}"/>
          </ac:graphicFrameMkLst>
        </pc:graphicFrameChg>
      </pc:sldChg>
      <pc:sldChg chg="modSp add mod">
        <pc:chgData name="Janette Warburton" userId="3e27661f259abf4c" providerId="LiveId" clId="{C21FB576-8480-4910-B724-B42F08690805}" dt="2023-07-07T14:09:02.184" v="148"/>
        <pc:sldMkLst>
          <pc:docMk/>
          <pc:sldMk cId="873410130" sldId="311"/>
        </pc:sldMkLst>
        <pc:spChg chg="mod">
          <ac:chgData name="Janette Warburton" userId="3e27661f259abf4c" providerId="LiveId" clId="{C21FB576-8480-4910-B724-B42F08690805}" dt="2023-07-07T14:04:59.109" v="11" actId="20577"/>
          <ac:spMkLst>
            <pc:docMk/>
            <pc:sldMk cId="873410130" sldId="311"/>
            <ac:spMk id="411" creationId="{00000000-0000-0000-0000-000000000000}"/>
          </ac:spMkLst>
        </pc:spChg>
        <pc:graphicFrameChg chg="mod modGraphic">
          <ac:chgData name="Janette Warburton" userId="3e27661f259abf4c" providerId="LiveId" clId="{C21FB576-8480-4910-B724-B42F08690805}" dt="2023-07-07T14:09:02.184" v="148"/>
          <ac:graphicFrameMkLst>
            <pc:docMk/>
            <pc:sldMk cId="873410130" sldId="311"/>
            <ac:graphicFrameMk id="413" creationId="{00000000-0000-0000-0000-000000000000}"/>
          </ac:graphicFrameMkLst>
        </pc:graphicFrameChg>
      </pc:sldChg>
      <pc:sldChg chg="modSp add mod">
        <pc:chgData name="Janette Warburton" userId="3e27661f259abf4c" providerId="LiveId" clId="{C21FB576-8480-4910-B724-B42F08690805}" dt="2023-07-07T14:07:24.953" v="91" actId="20577"/>
        <pc:sldMkLst>
          <pc:docMk/>
          <pc:sldMk cId="1415416081" sldId="312"/>
        </pc:sldMkLst>
        <pc:spChg chg="mod">
          <ac:chgData name="Janette Warburton" userId="3e27661f259abf4c" providerId="LiveId" clId="{C21FB576-8480-4910-B724-B42F08690805}" dt="2023-07-07T14:05:01.143" v="13" actId="20577"/>
          <ac:spMkLst>
            <pc:docMk/>
            <pc:sldMk cId="1415416081" sldId="312"/>
            <ac:spMk id="430" creationId="{00000000-0000-0000-0000-000000000000}"/>
          </ac:spMkLst>
        </pc:spChg>
        <pc:graphicFrameChg chg="mod modGraphic">
          <ac:chgData name="Janette Warburton" userId="3e27661f259abf4c" providerId="LiveId" clId="{C21FB576-8480-4910-B724-B42F08690805}" dt="2023-07-07T14:07:24.953" v="91" actId="20577"/>
          <ac:graphicFrameMkLst>
            <pc:docMk/>
            <pc:sldMk cId="1415416081" sldId="312"/>
            <ac:graphicFrameMk id="432" creationId="{00000000-0000-0000-0000-000000000000}"/>
          </ac:graphicFrameMkLst>
        </pc:graphicFrameChg>
      </pc:sldChg>
      <pc:sldChg chg="modSp add mod">
        <pc:chgData name="Janette Warburton" userId="3e27661f259abf4c" providerId="LiveId" clId="{C21FB576-8480-4910-B724-B42F08690805}" dt="2023-07-07T14:07:19.948" v="87" actId="20577"/>
        <pc:sldMkLst>
          <pc:docMk/>
          <pc:sldMk cId="553475645" sldId="313"/>
        </pc:sldMkLst>
        <pc:spChg chg="mod">
          <ac:chgData name="Janette Warburton" userId="3e27661f259abf4c" providerId="LiveId" clId="{C21FB576-8480-4910-B724-B42F08690805}" dt="2023-07-07T14:05:01.937" v="14" actId="20577"/>
          <ac:spMkLst>
            <pc:docMk/>
            <pc:sldMk cId="553475645" sldId="313"/>
            <ac:spMk id="437" creationId="{00000000-0000-0000-0000-000000000000}"/>
          </ac:spMkLst>
        </pc:spChg>
        <pc:graphicFrameChg chg="mod modGraphic">
          <ac:chgData name="Janette Warburton" userId="3e27661f259abf4c" providerId="LiveId" clId="{C21FB576-8480-4910-B724-B42F08690805}" dt="2023-07-07T14:07:19.948" v="87" actId="20577"/>
          <ac:graphicFrameMkLst>
            <pc:docMk/>
            <pc:sldMk cId="553475645" sldId="313"/>
            <ac:graphicFrameMk id="439" creationId="{00000000-0000-0000-0000-000000000000}"/>
          </ac:graphicFrameMkLst>
        </pc:graphicFrameChg>
      </pc:sldChg>
      <pc:sldChg chg="modSp add mod">
        <pc:chgData name="Janette Warburton" userId="3e27661f259abf4c" providerId="LiveId" clId="{C21FB576-8480-4910-B724-B42F08690805}" dt="2023-07-07T14:08:53.103" v="147"/>
        <pc:sldMkLst>
          <pc:docMk/>
          <pc:sldMk cId="4172644202" sldId="314"/>
        </pc:sldMkLst>
        <pc:spChg chg="mod">
          <ac:chgData name="Janette Warburton" userId="3e27661f259abf4c" providerId="LiveId" clId="{C21FB576-8480-4910-B724-B42F08690805}" dt="2023-07-07T14:05:02.731" v="15" actId="20577"/>
          <ac:spMkLst>
            <pc:docMk/>
            <pc:sldMk cId="4172644202" sldId="314"/>
            <ac:spMk id="444" creationId="{00000000-0000-0000-0000-000000000000}"/>
          </ac:spMkLst>
        </pc:spChg>
        <pc:graphicFrameChg chg="mod modGraphic">
          <ac:chgData name="Janette Warburton" userId="3e27661f259abf4c" providerId="LiveId" clId="{C21FB576-8480-4910-B724-B42F08690805}" dt="2023-07-07T14:08:53.103" v="147"/>
          <ac:graphicFrameMkLst>
            <pc:docMk/>
            <pc:sldMk cId="4172644202" sldId="314"/>
            <ac:graphicFrameMk id="446" creationId="{00000000-0000-0000-0000-000000000000}"/>
          </ac:graphicFrameMkLst>
        </pc:graphicFrameChg>
      </pc:sldChg>
      <pc:sldChg chg="modSp add mod">
        <pc:chgData name="Janette Warburton" userId="3e27661f259abf4c" providerId="LiveId" clId="{C21FB576-8480-4910-B724-B42F08690805}" dt="2023-07-07T14:08:49.961" v="146"/>
        <pc:sldMkLst>
          <pc:docMk/>
          <pc:sldMk cId="2293903311" sldId="315"/>
        </pc:sldMkLst>
        <pc:spChg chg="mod">
          <ac:chgData name="Janette Warburton" userId="3e27661f259abf4c" providerId="LiveId" clId="{C21FB576-8480-4910-B724-B42F08690805}" dt="2023-07-07T14:05:03.537" v="16" actId="20577"/>
          <ac:spMkLst>
            <pc:docMk/>
            <pc:sldMk cId="2293903311" sldId="315"/>
            <ac:spMk id="455" creationId="{00000000-0000-0000-0000-000000000000}"/>
          </ac:spMkLst>
        </pc:spChg>
        <pc:graphicFrameChg chg="mod modGraphic">
          <ac:chgData name="Janette Warburton" userId="3e27661f259abf4c" providerId="LiveId" clId="{C21FB576-8480-4910-B724-B42F08690805}" dt="2023-07-07T14:08:49.961" v="146"/>
          <ac:graphicFrameMkLst>
            <pc:docMk/>
            <pc:sldMk cId="2293903311" sldId="315"/>
            <ac:graphicFrameMk id="457" creationId="{00000000-0000-0000-0000-000000000000}"/>
          </ac:graphicFrameMkLst>
        </pc:graphicFrameChg>
      </pc:sldChg>
      <pc:sldChg chg="modSp add mod">
        <pc:chgData name="Janette Warburton" userId="3e27661f259abf4c" providerId="LiveId" clId="{C21FB576-8480-4910-B724-B42F08690805}" dt="2023-07-07T14:08:46.229" v="145"/>
        <pc:sldMkLst>
          <pc:docMk/>
          <pc:sldMk cId="2803240850" sldId="316"/>
        </pc:sldMkLst>
        <pc:spChg chg="mod">
          <ac:chgData name="Janette Warburton" userId="3e27661f259abf4c" providerId="LiveId" clId="{C21FB576-8480-4910-B724-B42F08690805}" dt="2023-07-07T14:05:05.130" v="18" actId="20577"/>
          <ac:spMkLst>
            <pc:docMk/>
            <pc:sldMk cId="2803240850" sldId="316"/>
            <ac:spMk id="462" creationId="{00000000-0000-0000-0000-000000000000}"/>
          </ac:spMkLst>
        </pc:spChg>
        <pc:graphicFrameChg chg="mod modGraphic">
          <ac:chgData name="Janette Warburton" userId="3e27661f259abf4c" providerId="LiveId" clId="{C21FB576-8480-4910-B724-B42F08690805}" dt="2023-07-07T14:08:46.229" v="145"/>
          <ac:graphicFrameMkLst>
            <pc:docMk/>
            <pc:sldMk cId="2803240850" sldId="316"/>
            <ac:graphicFrameMk id="464" creationId="{00000000-0000-0000-0000-000000000000}"/>
          </ac:graphicFrameMkLst>
        </pc:graphicFrameChg>
      </pc:sldChg>
      <pc:sldChg chg="modSp add mod">
        <pc:chgData name="Janette Warburton" userId="3e27661f259abf4c" providerId="LiveId" clId="{C21FB576-8480-4910-B724-B42F08690805}" dt="2023-07-07T14:08:42.487" v="144"/>
        <pc:sldMkLst>
          <pc:docMk/>
          <pc:sldMk cId="2201910668" sldId="317"/>
        </pc:sldMkLst>
        <pc:spChg chg="mod">
          <ac:chgData name="Janette Warburton" userId="3e27661f259abf4c" providerId="LiveId" clId="{C21FB576-8480-4910-B724-B42F08690805}" dt="2023-07-07T14:05:04.330" v="17" actId="20577"/>
          <ac:spMkLst>
            <pc:docMk/>
            <pc:sldMk cId="2201910668" sldId="317"/>
            <ac:spMk id="469" creationId="{00000000-0000-0000-0000-000000000000}"/>
          </ac:spMkLst>
        </pc:spChg>
        <pc:graphicFrameChg chg="mod modGraphic">
          <ac:chgData name="Janette Warburton" userId="3e27661f259abf4c" providerId="LiveId" clId="{C21FB576-8480-4910-B724-B42F08690805}" dt="2023-07-07T14:08:42.487" v="144"/>
          <ac:graphicFrameMkLst>
            <pc:docMk/>
            <pc:sldMk cId="2201910668" sldId="317"/>
            <ac:graphicFrameMk id="471" creationId="{00000000-0000-0000-0000-000000000000}"/>
          </ac:graphicFrameMkLst>
        </pc:graphicFrameChg>
      </pc:sldChg>
      <pc:sldChg chg="modSp add mod">
        <pc:chgData name="Janette Warburton" userId="3e27661f259abf4c" providerId="LiveId" clId="{C21FB576-8480-4910-B724-B42F08690805}" dt="2023-07-07T14:08:38.871" v="143"/>
        <pc:sldMkLst>
          <pc:docMk/>
          <pc:sldMk cId="2967837469" sldId="318"/>
        </pc:sldMkLst>
        <pc:spChg chg="mod">
          <ac:chgData name="Janette Warburton" userId="3e27661f259abf4c" providerId="LiveId" clId="{C21FB576-8480-4910-B724-B42F08690805}" dt="2023-07-07T14:05:06.273" v="19" actId="20577"/>
          <ac:spMkLst>
            <pc:docMk/>
            <pc:sldMk cId="2967837469" sldId="318"/>
            <ac:spMk id="476" creationId="{00000000-0000-0000-0000-000000000000}"/>
          </ac:spMkLst>
        </pc:spChg>
        <pc:graphicFrameChg chg="mod modGraphic">
          <ac:chgData name="Janette Warburton" userId="3e27661f259abf4c" providerId="LiveId" clId="{C21FB576-8480-4910-B724-B42F08690805}" dt="2023-07-07T14:08:38.871" v="143"/>
          <ac:graphicFrameMkLst>
            <pc:docMk/>
            <pc:sldMk cId="2967837469" sldId="318"/>
            <ac:graphicFrameMk id="478" creationId="{00000000-0000-0000-0000-000000000000}"/>
          </ac:graphicFrameMkLst>
        </pc:graphicFrameChg>
      </pc:sldChg>
      <pc:sldChg chg="modSp add mod">
        <pc:chgData name="Janette Warburton" userId="3e27661f259abf4c" providerId="LiveId" clId="{C21FB576-8480-4910-B724-B42F08690805}" dt="2023-07-07T14:08:34.942" v="142"/>
        <pc:sldMkLst>
          <pc:docMk/>
          <pc:sldMk cId="2955783482" sldId="319"/>
        </pc:sldMkLst>
        <pc:spChg chg="mod">
          <ac:chgData name="Janette Warburton" userId="3e27661f259abf4c" providerId="LiveId" clId="{C21FB576-8480-4910-B724-B42F08690805}" dt="2023-07-07T14:05:07.038" v="20" actId="20577"/>
          <ac:spMkLst>
            <pc:docMk/>
            <pc:sldMk cId="2955783482" sldId="319"/>
            <ac:spMk id="487" creationId="{00000000-0000-0000-0000-000000000000}"/>
          </ac:spMkLst>
        </pc:spChg>
        <pc:graphicFrameChg chg="mod modGraphic">
          <ac:chgData name="Janette Warburton" userId="3e27661f259abf4c" providerId="LiveId" clId="{C21FB576-8480-4910-B724-B42F08690805}" dt="2023-07-07T14:08:34.942" v="142"/>
          <ac:graphicFrameMkLst>
            <pc:docMk/>
            <pc:sldMk cId="2955783482" sldId="319"/>
            <ac:graphicFrameMk id="489" creationId="{00000000-0000-0000-0000-000000000000}"/>
          </ac:graphicFrameMkLst>
        </pc:graphicFrameChg>
      </pc:sldChg>
      <pc:sldChg chg="modSp add mod">
        <pc:chgData name="Janette Warburton" userId="3e27661f259abf4c" providerId="LiveId" clId="{C21FB576-8480-4910-B724-B42F08690805}" dt="2023-07-07T14:08:26.108" v="141"/>
        <pc:sldMkLst>
          <pc:docMk/>
          <pc:sldMk cId="1886461831" sldId="320"/>
        </pc:sldMkLst>
        <pc:spChg chg="mod">
          <ac:chgData name="Janette Warburton" userId="3e27661f259abf4c" providerId="LiveId" clId="{C21FB576-8480-4910-B724-B42F08690805}" dt="2023-07-07T14:05:07.901" v="21" actId="20577"/>
          <ac:spMkLst>
            <pc:docMk/>
            <pc:sldMk cId="1886461831" sldId="320"/>
            <ac:spMk id="494" creationId="{00000000-0000-0000-0000-000000000000}"/>
          </ac:spMkLst>
        </pc:spChg>
        <pc:graphicFrameChg chg="mod modGraphic">
          <ac:chgData name="Janette Warburton" userId="3e27661f259abf4c" providerId="LiveId" clId="{C21FB576-8480-4910-B724-B42F08690805}" dt="2023-07-07T14:08:26.108" v="141"/>
          <ac:graphicFrameMkLst>
            <pc:docMk/>
            <pc:sldMk cId="1886461831" sldId="320"/>
            <ac:graphicFrameMk id="496" creationId="{00000000-0000-0000-0000-000000000000}"/>
          </ac:graphicFrameMkLst>
        </pc:graphicFrame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marR="0" lvl="0"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1pPr>
            <a:lvl2pPr marL="914400" marR="0" lvl="1"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2pPr>
            <a:lvl3pPr marL="1371600" marR="0" lvl="2"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3pPr>
            <a:lvl4pPr marL="1828800" marR="0" lvl="3"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4pPr>
            <a:lvl5pPr marL="2286000" marR="0" lvl="4"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5pPr>
            <a:lvl6pPr marL="2743200" marR="0" lvl="5"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6pPr>
            <a:lvl7pPr marL="3200400" marR="0" lvl="6"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7pPr>
            <a:lvl8pPr marL="3657600" marR="0" lvl="7"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8pPr>
            <a:lvl9pPr marL="4114800" marR="0" lvl="8"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8"/>
        <p:cNvGrpSpPr/>
        <p:nvPr/>
      </p:nvGrpSpPr>
      <p:grpSpPr>
        <a:xfrm>
          <a:off x="0" y="0"/>
          <a:ext cx="0" cy="0"/>
          <a:chOff x="0" y="0"/>
          <a:chExt cx="0" cy="0"/>
        </a:xfrm>
      </p:grpSpPr>
      <p:sp>
        <p:nvSpPr>
          <p:cNvPr id="79" name="Google Shape;79;p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80" name="Google Shape;80;p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5"/>
        <p:cNvGrpSpPr/>
        <p:nvPr/>
      </p:nvGrpSpPr>
      <p:grpSpPr>
        <a:xfrm>
          <a:off x="0" y="0"/>
          <a:ext cx="0" cy="0"/>
          <a:chOff x="0" y="0"/>
          <a:chExt cx="0" cy="0"/>
        </a:xfrm>
      </p:grpSpPr>
      <p:sp>
        <p:nvSpPr>
          <p:cNvPr id="366" name="Google Shape;366;g2032cc6918f_0_6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367" name="Google Shape;367;g2032cc6918f_0_6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344321014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1"/>
        <p:cNvGrpSpPr/>
        <p:nvPr/>
      </p:nvGrpSpPr>
      <p:grpSpPr>
        <a:xfrm>
          <a:off x="0" y="0"/>
          <a:ext cx="0" cy="0"/>
          <a:chOff x="0" y="0"/>
          <a:chExt cx="0" cy="0"/>
        </a:xfrm>
      </p:grpSpPr>
      <p:sp>
        <p:nvSpPr>
          <p:cNvPr id="382" name="Google Shape;382;g2032cc6918f_0_7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383" name="Google Shape;383;g2032cc6918f_0_7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386977938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8"/>
        <p:cNvGrpSpPr/>
        <p:nvPr/>
      </p:nvGrpSpPr>
      <p:grpSpPr>
        <a:xfrm>
          <a:off x="0" y="0"/>
          <a:ext cx="0" cy="0"/>
          <a:chOff x="0" y="0"/>
          <a:chExt cx="0" cy="0"/>
        </a:xfrm>
      </p:grpSpPr>
      <p:sp>
        <p:nvSpPr>
          <p:cNvPr id="389" name="Google Shape;389;g2032cc6918f_0_8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390" name="Google Shape;390;g2032cc6918f_0_8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65084806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00"/>
        <p:cNvGrpSpPr/>
        <p:nvPr/>
      </p:nvGrpSpPr>
      <p:grpSpPr>
        <a:xfrm>
          <a:off x="0" y="0"/>
          <a:ext cx="0" cy="0"/>
          <a:chOff x="0" y="0"/>
          <a:chExt cx="0" cy="0"/>
        </a:xfrm>
      </p:grpSpPr>
      <p:sp>
        <p:nvSpPr>
          <p:cNvPr id="401" name="Google Shape;401;g2032cc6918f_0_9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402" name="Google Shape;402;g2032cc6918f_0_9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233738997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07"/>
        <p:cNvGrpSpPr/>
        <p:nvPr/>
      </p:nvGrpSpPr>
      <p:grpSpPr>
        <a:xfrm>
          <a:off x="0" y="0"/>
          <a:ext cx="0" cy="0"/>
          <a:chOff x="0" y="0"/>
          <a:chExt cx="0" cy="0"/>
        </a:xfrm>
      </p:grpSpPr>
      <p:sp>
        <p:nvSpPr>
          <p:cNvPr id="408" name="Google Shape;408;g2032cc6918f_0_9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409" name="Google Shape;409;g2032cc6918f_0_9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306604489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26"/>
        <p:cNvGrpSpPr/>
        <p:nvPr/>
      </p:nvGrpSpPr>
      <p:grpSpPr>
        <a:xfrm>
          <a:off x="0" y="0"/>
          <a:ext cx="0" cy="0"/>
          <a:chOff x="0" y="0"/>
          <a:chExt cx="0" cy="0"/>
        </a:xfrm>
      </p:grpSpPr>
      <p:sp>
        <p:nvSpPr>
          <p:cNvPr id="427" name="Google Shape;427;g2032cc6918f_0_11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428" name="Google Shape;428;g2032cc6918f_0_11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93446086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3"/>
        <p:cNvGrpSpPr/>
        <p:nvPr/>
      </p:nvGrpSpPr>
      <p:grpSpPr>
        <a:xfrm>
          <a:off x="0" y="0"/>
          <a:ext cx="0" cy="0"/>
          <a:chOff x="0" y="0"/>
          <a:chExt cx="0" cy="0"/>
        </a:xfrm>
      </p:grpSpPr>
      <p:sp>
        <p:nvSpPr>
          <p:cNvPr id="434" name="Google Shape;434;g2032cc6918f_0_12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435" name="Google Shape;435;g2032cc6918f_0_12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347712826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40"/>
        <p:cNvGrpSpPr/>
        <p:nvPr/>
      </p:nvGrpSpPr>
      <p:grpSpPr>
        <a:xfrm>
          <a:off x="0" y="0"/>
          <a:ext cx="0" cy="0"/>
          <a:chOff x="0" y="0"/>
          <a:chExt cx="0" cy="0"/>
        </a:xfrm>
      </p:grpSpPr>
      <p:sp>
        <p:nvSpPr>
          <p:cNvPr id="441" name="Google Shape;441;g2032cc6918f_0_12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442" name="Google Shape;442;g2032cc6918f_0_12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62929584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51"/>
        <p:cNvGrpSpPr/>
        <p:nvPr/>
      </p:nvGrpSpPr>
      <p:grpSpPr>
        <a:xfrm>
          <a:off x="0" y="0"/>
          <a:ext cx="0" cy="0"/>
          <a:chOff x="0" y="0"/>
          <a:chExt cx="0" cy="0"/>
        </a:xfrm>
      </p:grpSpPr>
      <p:sp>
        <p:nvSpPr>
          <p:cNvPr id="452" name="Google Shape;452;g2032cc6918f_0_13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453" name="Google Shape;453;g2032cc6918f_0_13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306027744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58"/>
        <p:cNvGrpSpPr/>
        <p:nvPr/>
      </p:nvGrpSpPr>
      <p:grpSpPr>
        <a:xfrm>
          <a:off x="0" y="0"/>
          <a:ext cx="0" cy="0"/>
          <a:chOff x="0" y="0"/>
          <a:chExt cx="0" cy="0"/>
        </a:xfrm>
      </p:grpSpPr>
      <p:sp>
        <p:nvSpPr>
          <p:cNvPr id="459" name="Google Shape;459;g2032cc6918f_0_14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460" name="Google Shape;460;g2032cc6918f_0_14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103242541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2"/>
        <p:cNvGrpSpPr/>
        <p:nvPr/>
      </p:nvGrpSpPr>
      <p:grpSpPr>
        <a:xfrm>
          <a:off x="0" y="0"/>
          <a:ext cx="0" cy="0"/>
          <a:chOff x="0" y="0"/>
          <a:chExt cx="0" cy="0"/>
        </a:xfrm>
      </p:grpSpPr>
      <p:sp>
        <p:nvSpPr>
          <p:cNvPr id="83" name="Google Shape;83;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84" name="Google Shape;84;p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65"/>
        <p:cNvGrpSpPr/>
        <p:nvPr/>
      </p:nvGrpSpPr>
      <p:grpSpPr>
        <a:xfrm>
          <a:off x="0" y="0"/>
          <a:ext cx="0" cy="0"/>
          <a:chOff x="0" y="0"/>
          <a:chExt cx="0" cy="0"/>
        </a:xfrm>
      </p:grpSpPr>
      <p:sp>
        <p:nvSpPr>
          <p:cNvPr id="466" name="Google Shape;466;g2032cc6918f_0_15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467" name="Google Shape;467;g2032cc6918f_0_15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150505344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72"/>
        <p:cNvGrpSpPr/>
        <p:nvPr/>
      </p:nvGrpSpPr>
      <p:grpSpPr>
        <a:xfrm>
          <a:off x="0" y="0"/>
          <a:ext cx="0" cy="0"/>
          <a:chOff x="0" y="0"/>
          <a:chExt cx="0" cy="0"/>
        </a:xfrm>
      </p:grpSpPr>
      <p:sp>
        <p:nvSpPr>
          <p:cNvPr id="473" name="Google Shape;473;g2032cc6918f_0_15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474" name="Google Shape;474;g2032cc6918f_0_15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423852159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83"/>
        <p:cNvGrpSpPr/>
        <p:nvPr/>
      </p:nvGrpSpPr>
      <p:grpSpPr>
        <a:xfrm>
          <a:off x="0" y="0"/>
          <a:ext cx="0" cy="0"/>
          <a:chOff x="0" y="0"/>
          <a:chExt cx="0" cy="0"/>
        </a:xfrm>
      </p:grpSpPr>
      <p:sp>
        <p:nvSpPr>
          <p:cNvPr id="484" name="Google Shape;484;g2032cc6918f_0_16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485" name="Google Shape;485;g2032cc6918f_0_16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384642863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90"/>
        <p:cNvGrpSpPr/>
        <p:nvPr/>
      </p:nvGrpSpPr>
      <p:grpSpPr>
        <a:xfrm>
          <a:off x="0" y="0"/>
          <a:ext cx="0" cy="0"/>
          <a:chOff x="0" y="0"/>
          <a:chExt cx="0" cy="0"/>
        </a:xfrm>
      </p:grpSpPr>
      <p:sp>
        <p:nvSpPr>
          <p:cNvPr id="491" name="Google Shape;491;g2032cc6918f_0_17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492" name="Google Shape;492;g2032cc6918f_0_17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213478762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5"/>
        <p:cNvGrpSpPr/>
        <p:nvPr/>
      </p:nvGrpSpPr>
      <p:grpSpPr>
        <a:xfrm>
          <a:off x="0" y="0"/>
          <a:ext cx="0" cy="0"/>
          <a:chOff x="0" y="0"/>
          <a:chExt cx="0" cy="0"/>
        </a:xfrm>
      </p:grpSpPr>
      <p:sp>
        <p:nvSpPr>
          <p:cNvPr id="296" name="Google Shape;296;p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297" name="Google Shape;297;p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9"/>
        <p:cNvGrpSpPr/>
        <p:nvPr/>
      </p:nvGrpSpPr>
      <p:grpSpPr>
        <a:xfrm>
          <a:off x="0" y="0"/>
          <a:ext cx="0" cy="0"/>
          <a:chOff x="0" y="0"/>
          <a:chExt cx="0" cy="0"/>
        </a:xfrm>
      </p:grpSpPr>
      <p:sp>
        <p:nvSpPr>
          <p:cNvPr id="300" name="Google Shape;300;g2032cc6918f_0_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301" name="Google Shape;301;g2032cc6918f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3"/>
        <p:cNvGrpSpPr/>
        <p:nvPr/>
      </p:nvGrpSpPr>
      <p:grpSpPr>
        <a:xfrm>
          <a:off x="0" y="0"/>
          <a:ext cx="0" cy="0"/>
          <a:chOff x="0" y="0"/>
          <a:chExt cx="0" cy="0"/>
        </a:xfrm>
      </p:grpSpPr>
      <p:sp>
        <p:nvSpPr>
          <p:cNvPr id="314" name="Google Shape;314;g2032cc6918f_0_1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315" name="Google Shape;315;g2032cc6918f_0_1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2"/>
        <p:cNvGrpSpPr/>
        <p:nvPr/>
      </p:nvGrpSpPr>
      <p:grpSpPr>
        <a:xfrm>
          <a:off x="0" y="0"/>
          <a:ext cx="0" cy="0"/>
          <a:chOff x="0" y="0"/>
          <a:chExt cx="0" cy="0"/>
        </a:xfrm>
      </p:grpSpPr>
      <p:sp>
        <p:nvSpPr>
          <p:cNvPr id="333" name="Google Shape;333;g2032cc6918f_0_3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334" name="Google Shape;334;g2032cc6918f_0_3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9"/>
        <p:cNvGrpSpPr/>
        <p:nvPr/>
      </p:nvGrpSpPr>
      <p:grpSpPr>
        <a:xfrm>
          <a:off x="0" y="0"/>
          <a:ext cx="0" cy="0"/>
          <a:chOff x="0" y="0"/>
          <a:chExt cx="0" cy="0"/>
        </a:xfrm>
      </p:grpSpPr>
      <p:sp>
        <p:nvSpPr>
          <p:cNvPr id="340" name="Google Shape;340;g2032cc6918f_0_3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341" name="Google Shape;341;g2032cc6918f_0_3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6"/>
        <p:cNvGrpSpPr/>
        <p:nvPr/>
      </p:nvGrpSpPr>
      <p:grpSpPr>
        <a:xfrm>
          <a:off x="0" y="0"/>
          <a:ext cx="0" cy="0"/>
          <a:chOff x="0" y="0"/>
          <a:chExt cx="0" cy="0"/>
        </a:xfrm>
      </p:grpSpPr>
      <p:sp>
        <p:nvSpPr>
          <p:cNvPr id="347" name="Google Shape;347;g2032cc6918f_0_4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348" name="Google Shape;348;g2032cc6918f_0_4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0"/>
        <p:cNvGrpSpPr/>
        <p:nvPr/>
      </p:nvGrpSpPr>
      <p:grpSpPr>
        <a:xfrm>
          <a:off x="0" y="0"/>
          <a:ext cx="0" cy="0"/>
          <a:chOff x="0" y="0"/>
          <a:chExt cx="0" cy="0"/>
        </a:xfrm>
      </p:grpSpPr>
      <p:sp>
        <p:nvSpPr>
          <p:cNvPr id="91" name="Google Shape;91;p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92" name="Google Shape;92;p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3"/>
        <p:cNvGrpSpPr/>
        <p:nvPr/>
      </p:nvGrpSpPr>
      <p:grpSpPr>
        <a:xfrm>
          <a:off x="0" y="0"/>
          <a:ext cx="0" cy="0"/>
          <a:chOff x="0" y="0"/>
          <a:chExt cx="0" cy="0"/>
        </a:xfrm>
      </p:grpSpPr>
      <p:sp>
        <p:nvSpPr>
          <p:cNvPr id="354" name="Google Shape;354;g2032cc6918f_0_49: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355" name="Google Shape;355;g2032cc6918f_0_4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5"/>
        <p:cNvGrpSpPr/>
        <p:nvPr/>
      </p:nvGrpSpPr>
      <p:grpSpPr>
        <a:xfrm>
          <a:off x="0" y="0"/>
          <a:ext cx="0" cy="0"/>
          <a:chOff x="0" y="0"/>
          <a:chExt cx="0" cy="0"/>
        </a:xfrm>
      </p:grpSpPr>
      <p:sp>
        <p:nvSpPr>
          <p:cNvPr id="366" name="Google Shape;366;g2032cc6918f_0_6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367" name="Google Shape;367;g2032cc6918f_0_6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1"/>
        <p:cNvGrpSpPr/>
        <p:nvPr/>
      </p:nvGrpSpPr>
      <p:grpSpPr>
        <a:xfrm>
          <a:off x="0" y="0"/>
          <a:ext cx="0" cy="0"/>
          <a:chOff x="0" y="0"/>
          <a:chExt cx="0" cy="0"/>
        </a:xfrm>
      </p:grpSpPr>
      <p:sp>
        <p:nvSpPr>
          <p:cNvPr id="382" name="Google Shape;382;g2032cc6918f_0_7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383" name="Google Shape;383;g2032cc6918f_0_7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8"/>
        <p:cNvGrpSpPr/>
        <p:nvPr/>
      </p:nvGrpSpPr>
      <p:grpSpPr>
        <a:xfrm>
          <a:off x="0" y="0"/>
          <a:ext cx="0" cy="0"/>
          <a:chOff x="0" y="0"/>
          <a:chExt cx="0" cy="0"/>
        </a:xfrm>
      </p:grpSpPr>
      <p:sp>
        <p:nvSpPr>
          <p:cNvPr id="389" name="Google Shape;389;g2032cc6918f_0_8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390" name="Google Shape;390;g2032cc6918f_0_8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00"/>
        <p:cNvGrpSpPr/>
        <p:nvPr/>
      </p:nvGrpSpPr>
      <p:grpSpPr>
        <a:xfrm>
          <a:off x="0" y="0"/>
          <a:ext cx="0" cy="0"/>
          <a:chOff x="0" y="0"/>
          <a:chExt cx="0" cy="0"/>
        </a:xfrm>
      </p:grpSpPr>
      <p:sp>
        <p:nvSpPr>
          <p:cNvPr id="401" name="Google Shape;401;g2032cc6918f_0_9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402" name="Google Shape;402;g2032cc6918f_0_9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07"/>
        <p:cNvGrpSpPr/>
        <p:nvPr/>
      </p:nvGrpSpPr>
      <p:grpSpPr>
        <a:xfrm>
          <a:off x="0" y="0"/>
          <a:ext cx="0" cy="0"/>
          <a:chOff x="0" y="0"/>
          <a:chExt cx="0" cy="0"/>
        </a:xfrm>
      </p:grpSpPr>
      <p:sp>
        <p:nvSpPr>
          <p:cNvPr id="408" name="Google Shape;408;g2032cc6918f_0_9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409" name="Google Shape;409;g2032cc6918f_0_9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26"/>
        <p:cNvGrpSpPr/>
        <p:nvPr/>
      </p:nvGrpSpPr>
      <p:grpSpPr>
        <a:xfrm>
          <a:off x="0" y="0"/>
          <a:ext cx="0" cy="0"/>
          <a:chOff x="0" y="0"/>
          <a:chExt cx="0" cy="0"/>
        </a:xfrm>
      </p:grpSpPr>
      <p:sp>
        <p:nvSpPr>
          <p:cNvPr id="427" name="Google Shape;427;g2032cc6918f_0_11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428" name="Google Shape;428;g2032cc6918f_0_11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3"/>
        <p:cNvGrpSpPr/>
        <p:nvPr/>
      </p:nvGrpSpPr>
      <p:grpSpPr>
        <a:xfrm>
          <a:off x="0" y="0"/>
          <a:ext cx="0" cy="0"/>
          <a:chOff x="0" y="0"/>
          <a:chExt cx="0" cy="0"/>
        </a:xfrm>
      </p:grpSpPr>
      <p:sp>
        <p:nvSpPr>
          <p:cNvPr id="434" name="Google Shape;434;g2032cc6918f_0_12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435" name="Google Shape;435;g2032cc6918f_0_12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40"/>
        <p:cNvGrpSpPr/>
        <p:nvPr/>
      </p:nvGrpSpPr>
      <p:grpSpPr>
        <a:xfrm>
          <a:off x="0" y="0"/>
          <a:ext cx="0" cy="0"/>
          <a:chOff x="0" y="0"/>
          <a:chExt cx="0" cy="0"/>
        </a:xfrm>
      </p:grpSpPr>
      <p:sp>
        <p:nvSpPr>
          <p:cNvPr id="441" name="Google Shape;441;g2032cc6918f_0_12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442" name="Google Shape;442;g2032cc6918f_0_12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51"/>
        <p:cNvGrpSpPr/>
        <p:nvPr/>
      </p:nvGrpSpPr>
      <p:grpSpPr>
        <a:xfrm>
          <a:off x="0" y="0"/>
          <a:ext cx="0" cy="0"/>
          <a:chOff x="0" y="0"/>
          <a:chExt cx="0" cy="0"/>
        </a:xfrm>
      </p:grpSpPr>
      <p:sp>
        <p:nvSpPr>
          <p:cNvPr id="452" name="Google Shape;452;g2032cc6918f_0_13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453" name="Google Shape;453;g2032cc6918f_0_13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9"/>
        <p:cNvGrpSpPr/>
        <p:nvPr/>
      </p:nvGrpSpPr>
      <p:grpSpPr>
        <a:xfrm>
          <a:off x="0" y="0"/>
          <a:ext cx="0" cy="0"/>
          <a:chOff x="0" y="0"/>
          <a:chExt cx="0" cy="0"/>
        </a:xfrm>
      </p:grpSpPr>
      <p:sp>
        <p:nvSpPr>
          <p:cNvPr id="300" name="Google Shape;300;g2032cc6918f_0_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301" name="Google Shape;301;g2032cc6918f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1583605644"/>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58"/>
        <p:cNvGrpSpPr/>
        <p:nvPr/>
      </p:nvGrpSpPr>
      <p:grpSpPr>
        <a:xfrm>
          <a:off x="0" y="0"/>
          <a:ext cx="0" cy="0"/>
          <a:chOff x="0" y="0"/>
          <a:chExt cx="0" cy="0"/>
        </a:xfrm>
      </p:grpSpPr>
      <p:sp>
        <p:nvSpPr>
          <p:cNvPr id="459" name="Google Shape;459;g2032cc6918f_0_14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460" name="Google Shape;460;g2032cc6918f_0_14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65"/>
        <p:cNvGrpSpPr/>
        <p:nvPr/>
      </p:nvGrpSpPr>
      <p:grpSpPr>
        <a:xfrm>
          <a:off x="0" y="0"/>
          <a:ext cx="0" cy="0"/>
          <a:chOff x="0" y="0"/>
          <a:chExt cx="0" cy="0"/>
        </a:xfrm>
      </p:grpSpPr>
      <p:sp>
        <p:nvSpPr>
          <p:cNvPr id="466" name="Google Shape;466;g2032cc6918f_0_15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467" name="Google Shape;467;g2032cc6918f_0_15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72"/>
        <p:cNvGrpSpPr/>
        <p:nvPr/>
      </p:nvGrpSpPr>
      <p:grpSpPr>
        <a:xfrm>
          <a:off x="0" y="0"/>
          <a:ext cx="0" cy="0"/>
          <a:chOff x="0" y="0"/>
          <a:chExt cx="0" cy="0"/>
        </a:xfrm>
      </p:grpSpPr>
      <p:sp>
        <p:nvSpPr>
          <p:cNvPr id="473" name="Google Shape;473;g2032cc6918f_0_15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474" name="Google Shape;474;g2032cc6918f_0_15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83"/>
        <p:cNvGrpSpPr/>
        <p:nvPr/>
      </p:nvGrpSpPr>
      <p:grpSpPr>
        <a:xfrm>
          <a:off x="0" y="0"/>
          <a:ext cx="0" cy="0"/>
          <a:chOff x="0" y="0"/>
          <a:chExt cx="0" cy="0"/>
        </a:xfrm>
      </p:grpSpPr>
      <p:sp>
        <p:nvSpPr>
          <p:cNvPr id="484" name="Google Shape;484;g2032cc6918f_0_16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485" name="Google Shape;485;g2032cc6918f_0_16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90"/>
        <p:cNvGrpSpPr/>
        <p:nvPr/>
      </p:nvGrpSpPr>
      <p:grpSpPr>
        <a:xfrm>
          <a:off x="0" y="0"/>
          <a:ext cx="0" cy="0"/>
          <a:chOff x="0" y="0"/>
          <a:chExt cx="0" cy="0"/>
        </a:xfrm>
      </p:grpSpPr>
      <p:sp>
        <p:nvSpPr>
          <p:cNvPr id="491" name="Google Shape;491;g2032cc6918f_0_17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492" name="Google Shape;492;g2032cc6918f_0_17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98"/>
        <p:cNvGrpSpPr/>
        <p:nvPr/>
      </p:nvGrpSpPr>
      <p:grpSpPr>
        <a:xfrm>
          <a:off x="0" y="0"/>
          <a:ext cx="0" cy="0"/>
          <a:chOff x="0" y="0"/>
          <a:chExt cx="0" cy="0"/>
        </a:xfrm>
      </p:grpSpPr>
      <p:sp>
        <p:nvSpPr>
          <p:cNvPr id="499" name="Google Shape;499;p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500" name="Google Shape;500;p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3"/>
        <p:cNvGrpSpPr/>
        <p:nvPr/>
      </p:nvGrpSpPr>
      <p:grpSpPr>
        <a:xfrm>
          <a:off x="0" y="0"/>
          <a:ext cx="0" cy="0"/>
          <a:chOff x="0" y="0"/>
          <a:chExt cx="0" cy="0"/>
        </a:xfrm>
      </p:grpSpPr>
      <p:sp>
        <p:nvSpPr>
          <p:cNvPr id="314" name="Google Shape;314;g2032cc6918f_0_1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315" name="Google Shape;315;g2032cc6918f_0_1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163600363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2"/>
        <p:cNvGrpSpPr/>
        <p:nvPr/>
      </p:nvGrpSpPr>
      <p:grpSpPr>
        <a:xfrm>
          <a:off x="0" y="0"/>
          <a:ext cx="0" cy="0"/>
          <a:chOff x="0" y="0"/>
          <a:chExt cx="0" cy="0"/>
        </a:xfrm>
      </p:grpSpPr>
      <p:sp>
        <p:nvSpPr>
          <p:cNvPr id="333" name="Google Shape;333;g2032cc6918f_0_3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334" name="Google Shape;334;g2032cc6918f_0_3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239953102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9"/>
        <p:cNvGrpSpPr/>
        <p:nvPr/>
      </p:nvGrpSpPr>
      <p:grpSpPr>
        <a:xfrm>
          <a:off x="0" y="0"/>
          <a:ext cx="0" cy="0"/>
          <a:chOff x="0" y="0"/>
          <a:chExt cx="0" cy="0"/>
        </a:xfrm>
      </p:grpSpPr>
      <p:sp>
        <p:nvSpPr>
          <p:cNvPr id="340" name="Google Shape;340;g2032cc6918f_0_3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341" name="Google Shape;341;g2032cc6918f_0_3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406362646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6"/>
        <p:cNvGrpSpPr/>
        <p:nvPr/>
      </p:nvGrpSpPr>
      <p:grpSpPr>
        <a:xfrm>
          <a:off x="0" y="0"/>
          <a:ext cx="0" cy="0"/>
          <a:chOff x="0" y="0"/>
          <a:chExt cx="0" cy="0"/>
        </a:xfrm>
      </p:grpSpPr>
      <p:sp>
        <p:nvSpPr>
          <p:cNvPr id="347" name="Google Shape;347;g2032cc6918f_0_4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348" name="Google Shape;348;g2032cc6918f_0_4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276406134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3"/>
        <p:cNvGrpSpPr/>
        <p:nvPr/>
      </p:nvGrpSpPr>
      <p:grpSpPr>
        <a:xfrm>
          <a:off x="0" y="0"/>
          <a:ext cx="0" cy="0"/>
          <a:chOff x="0" y="0"/>
          <a:chExt cx="0" cy="0"/>
        </a:xfrm>
      </p:grpSpPr>
      <p:sp>
        <p:nvSpPr>
          <p:cNvPr id="354" name="Google Shape;354;g2032cc6918f_0_49: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355" name="Google Shape;355;g2032cc6918f_0_4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3556858548"/>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8" Type="http://schemas.openxmlformats.org/officeDocument/2006/relationships/hyperlink" Target="https://thirdspacelearning.com/" TargetMode="External"/><Relationship Id="rId3" Type="http://schemas.openxmlformats.org/officeDocument/2006/relationships/image" Target="../media/image5.png"/><Relationship Id="rId7" Type="http://schemas.openxmlformats.org/officeDocument/2006/relationships/hyperlink" Target="https://thirdspacelearning.com/gcse-maths/" TargetMode="External"/><Relationship Id="rId2" Type="http://schemas.openxmlformats.org/officeDocument/2006/relationships/image" Target="../media/image4.png"/><Relationship Id="rId1" Type="http://schemas.openxmlformats.org/officeDocument/2006/relationships/slideMaster" Target="../slideMasters/slideMaster1.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10"/>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
        <p:nvSpPr>
          <p:cNvPr id="11" name="Google Shape;11;p10"/>
          <p:cNvSpPr txBox="1"/>
          <p:nvPr/>
        </p:nvSpPr>
        <p:spPr>
          <a:xfrm>
            <a:off x="393193" y="1333192"/>
            <a:ext cx="6510528" cy="790800"/>
          </a:xfrm>
          <a:prstGeom prst="rect">
            <a:avLst/>
          </a:prstGeom>
          <a:noFill/>
          <a:ln>
            <a:noFill/>
          </a:ln>
        </p:spPr>
        <p:txBody>
          <a:bodyPr spcFirstLastPara="1" wrap="square" lIns="68575" tIns="34275" rIns="68575" bIns="34275" anchor="b" anchorCtr="0">
            <a:normAutofit/>
          </a:bodyPr>
          <a:lstStyle/>
          <a:p>
            <a:pPr marL="0" marR="0" lvl="0" indent="0" algn="ctr" rtl="0">
              <a:lnSpc>
                <a:spcPct val="90000"/>
              </a:lnSpc>
              <a:spcBef>
                <a:spcPts val="0"/>
              </a:spcBef>
              <a:spcAft>
                <a:spcPts val="0"/>
              </a:spcAft>
              <a:buClr>
                <a:schemeClr val="dk1"/>
              </a:buClr>
              <a:buSzPts val="4500"/>
              <a:buFont typeface="Calibri"/>
              <a:buNone/>
            </a:pPr>
            <a:r>
              <a:rPr lang="en-GB" sz="5000" b="1" i="0" u="none" strike="noStrike" cap="none">
                <a:solidFill>
                  <a:schemeClr val="dk1"/>
                </a:solidFill>
                <a:latin typeface="Nunito Sans"/>
                <a:ea typeface="Nunito Sans"/>
                <a:cs typeface="Nunito Sans"/>
                <a:sym typeface="Nunito Sans"/>
              </a:rPr>
              <a:t>Diagnostic Questions</a:t>
            </a:r>
            <a:endParaRPr sz="5000" b="1" i="0" u="none" strike="noStrike" cap="none">
              <a:solidFill>
                <a:schemeClr val="dk1"/>
              </a:solidFill>
              <a:latin typeface="Nunito Sans"/>
              <a:ea typeface="Nunito Sans"/>
              <a:cs typeface="Nunito Sans"/>
              <a:sym typeface="Nunito Sans"/>
            </a:endParaRPr>
          </a:p>
        </p:txBody>
      </p:sp>
      <p:pic>
        <p:nvPicPr>
          <p:cNvPr id="12" name="Google Shape;12;p10"/>
          <p:cNvPicPr preferRelativeResize="0"/>
          <p:nvPr/>
        </p:nvPicPr>
        <p:blipFill rotWithShape="1">
          <a:blip r:embed="rId2">
            <a:alphaModFix/>
          </a:blip>
          <a:srcRect/>
          <a:stretch/>
        </p:blipFill>
        <p:spPr>
          <a:xfrm>
            <a:off x="573167" y="3096085"/>
            <a:ext cx="1011651" cy="892000"/>
          </a:xfrm>
          <a:prstGeom prst="rect">
            <a:avLst/>
          </a:prstGeom>
          <a:noFill/>
          <a:ln>
            <a:noFill/>
          </a:ln>
        </p:spPr>
      </p:pic>
      <p:sp>
        <p:nvSpPr>
          <p:cNvPr id="13" name="Google Shape;13;p10">
            <a:hlinkClick r:id="" action="ppaction://hlinkshowjump?jump=firstslide"/>
          </p:cNvPr>
          <p:cNvSpPr txBox="1"/>
          <p:nvPr/>
        </p:nvSpPr>
        <p:spPr>
          <a:xfrm>
            <a:off x="445151" y="2290457"/>
            <a:ext cx="3651000" cy="492600"/>
          </a:xfrm>
          <a:prstGeom prst="rect">
            <a:avLst/>
          </a:prstGeom>
          <a:noFill/>
          <a:ln>
            <a:noFill/>
          </a:ln>
        </p:spPr>
        <p:txBody>
          <a:bodyPr spcFirstLastPara="1" wrap="square" lIns="91425" tIns="91425" rIns="91425" bIns="91425" anchor="t" anchorCtr="0">
            <a:spAutoFit/>
          </a:bodyPr>
          <a:lstStyle/>
          <a:p>
            <a:pPr marL="0" marR="0" lvl="0" indent="0" algn="l" rtl="0">
              <a:lnSpc>
                <a:spcPct val="115000"/>
              </a:lnSpc>
              <a:spcBef>
                <a:spcPts val="0"/>
              </a:spcBef>
              <a:spcAft>
                <a:spcPts val="0"/>
              </a:spcAft>
              <a:buClr>
                <a:srgbClr val="000000"/>
              </a:buClr>
              <a:buSzPts val="2000"/>
              <a:buFont typeface="Arial"/>
              <a:buNone/>
            </a:pPr>
            <a:r>
              <a:rPr lang="en-GB" sz="2000" b="0" i="0" u="none" strike="noStrike" cap="none">
                <a:solidFill>
                  <a:schemeClr val="accent2"/>
                </a:solidFill>
                <a:latin typeface="Nunito Sans"/>
                <a:ea typeface="Nunito Sans"/>
                <a:cs typeface="Nunito Sans"/>
                <a:sym typeface="Nunito Sans"/>
              </a:rPr>
              <a:t>Ratio | Ratio &amp; Proportion</a:t>
            </a:r>
            <a:endParaRPr sz="2000" b="0" i="0" u="none" strike="noStrike" cap="none">
              <a:solidFill>
                <a:schemeClr val="accent2"/>
              </a:solidFill>
              <a:latin typeface="Nunito Sans"/>
              <a:ea typeface="Nunito Sans"/>
              <a:cs typeface="Nunito Sans"/>
              <a:sym typeface="Nunito Sans"/>
            </a:endParaRPr>
          </a:p>
        </p:txBody>
      </p:sp>
      <p:pic>
        <p:nvPicPr>
          <p:cNvPr id="14" name="Google Shape;14;p10" descr="A picture containing background pattern&#10;&#10;Description automatically generated"/>
          <p:cNvPicPr preferRelativeResize="0"/>
          <p:nvPr/>
        </p:nvPicPr>
        <p:blipFill rotWithShape="1">
          <a:blip r:embed="rId3">
            <a:alphaModFix/>
          </a:blip>
          <a:srcRect/>
          <a:stretch/>
        </p:blipFill>
        <p:spPr>
          <a:xfrm>
            <a:off x="5506208" y="0"/>
            <a:ext cx="3637792" cy="5143500"/>
          </a:xfrm>
          <a:prstGeom prst="rect">
            <a:avLst/>
          </a:prstGeom>
          <a:noFill/>
          <a:ln>
            <a:noFill/>
          </a:ln>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56"/>
        <p:cNvGrpSpPr/>
        <p:nvPr/>
      </p:nvGrpSpPr>
      <p:grpSpPr>
        <a:xfrm>
          <a:off x="0" y="0"/>
          <a:ext cx="0" cy="0"/>
          <a:chOff x="0" y="0"/>
          <a:chExt cx="0" cy="0"/>
        </a:xfrm>
      </p:grpSpPr>
      <p:sp>
        <p:nvSpPr>
          <p:cNvPr id="57" name="Google Shape;57;p18"/>
          <p:cNvSpPr txBox="1">
            <a:spLocks noGrp="1"/>
          </p:cNvSpPr>
          <p:nvPr>
            <p:ph type="title"/>
          </p:nvPr>
        </p:nvSpPr>
        <p:spPr>
          <a:xfrm>
            <a:off x="490250" y="450150"/>
            <a:ext cx="6367800" cy="4090800"/>
          </a:xfrm>
          <a:prstGeom prst="rect">
            <a:avLst/>
          </a:prstGeom>
          <a:noFill/>
          <a:ln>
            <a:noFill/>
          </a:ln>
        </p:spPr>
        <p:txBody>
          <a:bodyPr spcFirstLastPara="1" wrap="square" lIns="91425" tIns="91425" rIns="91425" bIns="91425" anchor="ctr" anchorCtr="0">
            <a:normAutofit/>
          </a:bodyPr>
          <a:lstStyle>
            <a:lvl1pPr lvl="0" algn="l">
              <a:lnSpc>
                <a:spcPct val="100000"/>
              </a:lnSpc>
              <a:spcBef>
                <a:spcPts val="0"/>
              </a:spcBef>
              <a:spcAft>
                <a:spcPts val="0"/>
              </a:spcAft>
              <a:buSzPts val="4800"/>
              <a:buNone/>
              <a:defRPr sz="4800"/>
            </a:lvl1pPr>
            <a:lvl2pPr lvl="1" algn="l">
              <a:lnSpc>
                <a:spcPct val="100000"/>
              </a:lnSpc>
              <a:spcBef>
                <a:spcPts val="0"/>
              </a:spcBef>
              <a:spcAft>
                <a:spcPts val="0"/>
              </a:spcAft>
              <a:buSzPts val="4800"/>
              <a:buNone/>
              <a:defRPr sz="4800"/>
            </a:lvl2pPr>
            <a:lvl3pPr lvl="2" algn="l">
              <a:lnSpc>
                <a:spcPct val="100000"/>
              </a:lnSpc>
              <a:spcBef>
                <a:spcPts val="0"/>
              </a:spcBef>
              <a:spcAft>
                <a:spcPts val="0"/>
              </a:spcAft>
              <a:buSzPts val="4800"/>
              <a:buNone/>
              <a:defRPr sz="4800"/>
            </a:lvl3pPr>
            <a:lvl4pPr lvl="3" algn="l">
              <a:lnSpc>
                <a:spcPct val="100000"/>
              </a:lnSpc>
              <a:spcBef>
                <a:spcPts val="0"/>
              </a:spcBef>
              <a:spcAft>
                <a:spcPts val="0"/>
              </a:spcAft>
              <a:buSzPts val="4800"/>
              <a:buNone/>
              <a:defRPr sz="4800"/>
            </a:lvl4pPr>
            <a:lvl5pPr lvl="4" algn="l">
              <a:lnSpc>
                <a:spcPct val="100000"/>
              </a:lnSpc>
              <a:spcBef>
                <a:spcPts val="0"/>
              </a:spcBef>
              <a:spcAft>
                <a:spcPts val="0"/>
              </a:spcAft>
              <a:buSzPts val="4800"/>
              <a:buNone/>
              <a:defRPr sz="4800"/>
            </a:lvl5pPr>
            <a:lvl6pPr lvl="5" algn="l">
              <a:lnSpc>
                <a:spcPct val="100000"/>
              </a:lnSpc>
              <a:spcBef>
                <a:spcPts val="0"/>
              </a:spcBef>
              <a:spcAft>
                <a:spcPts val="0"/>
              </a:spcAft>
              <a:buSzPts val="4800"/>
              <a:buNone/>
              <a:defRPr sz="4800"/>
            </a:lvl6pPr>
            <a:lvl7pPr lvl="6" algn="l">
              <a:lnSpc>
                <a:spcPct val="100000"/>
              </a:lnSpc>
              <a:spcBef>
                <a:spcPts val="0"/>
              </a:spcBef>
              <a:spcAft>
                <a:spcPts val="0"/>
              </a:spcAft>
              <a:buSzPts val="4800"/>
              <a:buNone/>
              <a:defRPr sz="4800"/>
            </a:lvl7pPr>
            <a:lvl8pPr lvl="7" algn="l">
              <a:lnSpc>
                <a:spcPct val="100000"/>
              </a:lnSpc>
              <a:spcBef>
                <a:spcPts val="0"/>
              </a:spcBef>
              <a:spcAft>
                <a:spcPts val="0"/>
              </a:spcAft>
              <a:buSzPts val="4800"/>
              <a:buNone/>
              <a:defRPr sz="4800"/>
            </a:lvl8pPr>
            <a:lvl9pPr lvl="8" algn="l">
              <a:lnSpc>
                <a:spcPct val="100000"/>
              </a:lnSpc>
              <a:spcBef>
                <a:spcPts val="0"/>
              </a:spcBef>
              <a:spcAft>
                <a:spcPts val="0"/>
              </a:spcAft>
              <a:buSzPts val="4800"/>
              <a:buNone/>
              <a:defRPr sz="4800"/>
            </a:lvl9pPr>
          </a:lstStyle>
          <a:p>
            <a:endParaRPr/>
          </a:p>
        </p:txBody>
      </p:sp>
      <p:sp>
        <p:nvSpPr>
          <p:cNvPr id="58" name="Google Shape;58;p18"/>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59"/>
        <p:cNvGrpSpPr/>
        <p:nvPr/>
      </p:nvGrpSpPr>
      <p:grpSpPr>
        <a:xfrm>
          <a:off x="0" y="0"/>
          <a:ext cx="0" cy="0"/>
          <a:chOff x="0" y="0"/>
          <a:chExt cx="0" cy="0"/>
        </a:xfrm>
      </p:grpSpPr>
      <p:sp>
        <p:nvSpPr>
          <p:cNvPr id="60" name="Google Shape;60;p19"/>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1" name="Google Shape;61;p19"/>
          <p:cNvSpPr txBox="1">
            <a:spLocks noGrp="1"/>
          </p:cNvSpPr>
          <p:nvPr>
            <p:ph type="title"/>
          </p:nvPr>
        </p:nvSpPr>
        <p:spPr>
          <a:xfrm>
            <a:off x="265500" y="1233175"/>
            <a:ext cx="4045200" cy="1482300"/>
          </a:xfrm>
          <a:prstGeom prst="rect">
            <a:avLst/>
          </a:prstGeom>
          <a:noFill/>
          <a:ln>
            <a:noFill/>
          </a:ln>
        </p:spPr>
        <p:txBody>
          <a:bodyPr spcFirstLastPara="1" wrap="square" lIns="91425" tIns="91425" rIns="91425" bIns="91425" anchor="b" anchorCtr="0">
            <a:normAutofit/>
          </a:bodyPr>
          <a:lstStyle>
            <a:lvl1pPr lvl="0" algn="ctr">
              <a:lnSpc>
                <a:spcPct val="100000"/>
              </a:lnSpc>
              <a:spcBef>
                <a:spcPts val="0"/>
              </a:spcBef>
              <a:spcAft>
                <a:spcPts val="0"/>
              </a:spcAft>
              <a:buSzPts val="4200"/>
              <a:buNone/>
              <a:defRPr sz="4200"/>
            </a:lvl1pPr>
            <a:lvl2pPr lvl="1" algn="ctr">
              <a:lnSpc>
                <a:spcPct val="100000"/>
              </a:lnSpc>
              <a:spcBef>
                <a:spcPts val="0"/>
              </a:spcBef>
              <a:spcAft>
                <a:spcPts val="0"/>
              </a:spcAft>
              <a:buSzPts val="4200"/>
              <a:buNone/>
              <a:defRPr sz="4200"/>
            </a:lvl2pPr>
            <a:lvl3pPr lvl="2" algn="ctr">
              <a:lnSpc>
                <a:spcPct val="100000"/>
              </a:lnSpc>
              <a:spcBef>
                <a:spcPts val="0"/>
              </a:spcBef>
              <a:spcAft>
                <a:spcPts val="0"/>
              </a:spcAft>
              <a:buSzPts val="4200"/>
              <a:buNone/>
              <a:defRPr sz="4200"/>
            </a:lvl3pPr>
            <a:lvl4pPr lvl="3" algn="ctr">
              <a:lnSpc>
                <a:spcPct val="100000"/>
              </a:lnSpc>
              <a:spcBef>
                <a:spcPts val="0"/>
              </a:spcBef>
              <a:spcAft>
                <a:spcPts val="0"/>
              </a:spcAft>
              <a:buSzPts val="4200"/>
              <a:buNone/>
              <a:defRPr sz="4200"/>
            </a:lvl4pPr>
            <a:lvl5pPr lvl="4" algn="ctr">
              <a:lnSpc>
                <a:spcPct val="100000"/>
              </a:lnSpc>
              <a:spcBef>
                <a:spcPts val="0"/>
              </a:spcBef>
              <a:spcAft>
                <a:spcPts val="0"/>
              </a:spcAft>
              <a:buSzPts val="4200"/>
              <a:buNone/>
              <a:defRPr sz="4200"/>
            </a:lvl5pPr>
            <a:lvl6pPr lvl="5" algn="ctr">
              <a:lnSpc>
                <a:spcPct val="100000"/>
              </a:lnSpc>
              <a:spcBef>
                <a:spcPts val="0"/>
              </a:spcBef>
              <a:spcAft>
                <a:spcPts val="0"/>
              </a:spcAft>
              <a:buSzPts val="4200"/>
              <a:buNone/>
              <a:defRPr sz="4200"/>
            </a:lvl6pPr>
            <a:lvl7pPr lvl="6" algn="ctr">
              <a:lnSpc>
                <a:spcPct val="100000"/>
              </a:lnSpc>
              <a:spcBef>
                <a:spcPts val="0"/>
              </a:spcBef>
              <a:spcAft>
                <a:spcPts val="0"/>
              </a:spcAft>
              <a:buSzPts val="4200"/>
              <a:buNone/>
              <a:defRPr sz="4200"/>
            </a:lvl7pPr>
            <a:lvl8pPr lvl="7" algn="ctr">
              <a:lnSpc>
                <a:spcPct val="100000"/>
              </a:lnSpc>
              <a:spcBef>
                <a:spcPts val="0"/>
              </a:spcBef>
              <a:spcAft>
                <a:spcPts val="0"/>
              </a:spcAft>
              <a:buSzPts val="4200"/>
              <a:buNone/>
              <a:defRPr sz="4200"/>
            </a:lvl8pPr>
            <a:lvl9pPr lvl="8" algn="ctr">
              <a:lnSpc>
                <a:spcPct val="100000"/>
              </a:lnSpc>
              <a:spcBef>
                <a:spcPts val="0"/>
              </a:spcBef>
              <a:spcAft>
                <a:spcPts val="0"/>
              </a:spcAft>
              <a:buSzPts val="4200"/>
              <a:buNone/>
              <a:defRPr sz="4200"/>
            </a:lvl9pPr>
          </a:lstStyle>
          <a:p>
            <a:endParaRPr/>
          </a:p>
        </p:txBody>
      </p:sp>
      <p:sp>
        <p:nvSpPr>
          <p:cNvPr id="62" name="Google Shape;62;p19"/>
          <p:cNvSpPr txBox="1">
            <a:spLocks noGrp="1"/>
          </p:cNvSpPr>
          <p:nvPr>
            <p:ph type="subTitle" idx="1"/>
          </p:nvPr>
        </p:nvSpPr>
        <p:spPr>
          <a:xfrm>
            <a:off x="265500" y="2803075"/>
            <a:ext cx="4045200" cy="1235100"/>
          </a:xfrm>
          <a:prstGeom prst="rect">
            <a:avLst/>
          </a:prstGeom>
          <a:noFill/>
          <a:ln>
            <a:noFill/>
          </a:ln>
        </p:spPr>
        <p:txBody>
          <a:bodyPr spcFirstLastPara="1" wrap="square" lIns="91425" tIns="91425" rIns="91425" bIns="91425" anchor="t" anchorCtr="0">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63" name="Google Shape;63;p19"/>
          <p:cNvSpPr txBox="1">
            <a:spLocks noGrp="1"/>
          </p:cNvSpPr>
          <p:nvPr>
            <p:ph type="body" idx="2"/>
          </p:nvPr>
        </p:nvSpPr>
        <p:spPr>
          <a:xfrm>
            <a:off x="4939500" y="724075"/>
            <a:ext cx="3837000" cy="3695100"/>
          </a:xfrm>
          <a:prstGeom prst="rect">
            <a:avLst/>
          </a:prstGeom>
          <a:noFill/>
          <a:ln>
            <a:noFill/>
          </a:ln>
        </p:spPr>
        <p:txBody>
          <a:bodyPr spcFirstLastPara="1" wrap="square" lIns="91425" tIns="91425" rIns="91425" bIns="91425" anchor="ctr" anchorCtr="0">
            <a:normAutofit/>
          </a:bodyPr>
          <a:lstStyle>
            <a:lvl1pPr marL="457200" lvl="0" indent="-342900" algn="l">
              <a:lnSpc>
                <a:spcPct val="115000"/>
              </a:lnSpc>
              <a:spcBef>
                <a:spcPts val="0"/>
              </a:spcBef>
              <a:spcAft>
                <a:spcPts val="0"/>
              </a:spcAft>
              <a:buSzPts val="1800"/>
              <a:buChar char="●"/>
              <a:defRPr/>
            </a:lvl1pPr>
            <a:lvl2pPr marL="914400" lvl="1" indent="-317500" algn="l">
              <a:lnSpc>
                <a:spcPct val="115000"/>
              </a:lnSpc>
              <a:spcBef>
                <a:spcPts val="0"/>
              </a:spcBef>
              <a:spcAft>
                <a:spcPts val="0"/>
              </a:spcAft>
              <a:buSzPts val="1400"/>
              <a:buChar char="○"/>
              <a:defRPr/>
            </a:lvl2pPr>
            <a:lvl3pPr marL="1371600" lvl="2" indent="-317500" algn="l">
              <a:lnSpc>
                <a:spcPct val="115000"/>
              </a:lnSpc>
              <a:spcBef>
                <a:spcPts val="0"/>
              </a:spcBef>
              <a:spcAft>
                <a:spcPts val="0"/>
              </a:spcAft>
              <a:buSzPts val="1400"/>
              <a:buChar char="■"/>
              <a:defRPr/>
            </a:lvl3pPr>
            <a:lvl4pPr marL="1828800" lvl="3" indent="-317500" algn="l">
              <a:lnSpc>
                <a:spcPct val="115000"/>
              </a:lnSpc>
              <a:spcBef>
                <a:spcPts val="0"/>
              </a:spcBef>
              <a:spcAft>
                <a:spcPts val="0"/>
              </a:spcAft>
              <a:buSzPts val="1400"/>
              <a:buChar char="●"/>
              <a:defRPr/>
            </a:lvl4pPr>
            <a:lvl5pPr marL="2286000" lvl="4" indent="-317500" algn="l">
              <a:lnSpc>
                <a:spcPct val="115000"/>
              </a:lnSpc>
              <a:spcBef>
                <a:spcPts val="0"/>
              </a:spcBef>
              <a:spcAft>
                <a:spcPts val="0"/>
              </a:spcAft>
              <a:buSzPts val="1400"/>
              <a:buChar char="○"/>
              <a:defRPr/>
            </a:lvl5pPr>
            <a:lvl6pPr marL="2743200" lvl="5" indent="-317500" algn="l">
              <a:lnSpc>
                <a:spcPct val="115000"/>
              </a:lnSpc>
              <a:spcBef>
                <a:spcPts val="0"/>
              </a:spcBef>
              <a:spcAft>
                <a:spcPts val="0"/>
              </a:spcAft>
              <a:buSzPts val="1400"/>
              <a:buChar char="■"/>
              <a:defRPr/>
            </a:lvl6pPr>
            <a:lvl7pPr marL="3200400" lvl="6" indent="-317500" algn="l">
              <a:lnSpc>
                <a:spcPct val="115000"/>
              </a:lnSpc>
              <a:spcBef>
                <a:spcPts val="0"/>
              </a:spcBef>
              <a:spcAft>
                <a:spcPts val="0"/>
              </a:spcAft>
              <a:buSzPts val="1400"/>
              <a:buChar char="●"/>
              <a:defRPr/>
            </a:lvl7pPr>
            <a:lvl8pPr marL="3657600" lvl="7" indent="-317500" algn="l">
              <a:lnSpc>
                <a:spcPct val="115000"/>
              </a:lnSpc>
              <a:spcBef>
                <a:spcPts val="0"/>
              </a:spcBef>
              <a:spcAft>
                <a:spcPts val="0"/>
              </a:spcAft>
              <a:buSzPts val="1400"/>
              <a:buChar char="○"/>
              <a:defRPr/>
            </a:lvl8pPr>
            <a:lvl9pPr marL="4114800" lvl="8" indent="-317500" algn="l">
              <a:lnSpc>
                <a:spcPct val="115000"/>
              </a:lnSpc>
              <a:spcBef>
                <a:spcPts val="0"/>
              </a:spcBef>
              <a:spcAft>
                <a:spcPts val="0"/>
              </a:spcAft>
              <a:buSzPts val="1400"/>
              <a:buChar char="■"/>
              <a:defRPr/>
            </a:lvl9pPr>
          </a:lstStyle>
          <a:p>
            <a:endParaRPr/>
          </a:p>
        </p:txBody>
      </p:sp>
      <p:sp>
        <p:nvSpPr>
          <p:cNvPr id="64" name="Google Shape;64;p19"/>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65"/>
        <p:cNvGrpSpPr/>
        <p:nvPr/>
      </p:nvGrpSpPr>
      <p:grpSpPr>
        <a:xfrm>
          <a:off x="0" y="0"/>
          <a:ext cx="0" cy="0"/>
          <a:chOff x="0" y="0"/>
          <a:chExt cx="0" cy="0"/>
        </a:xfrm>
      </p:grpSpPr>
      <p:sp>
        <p:nvSpPr>
          <p:cNvPr id="66" name="Google Shape;66;p20"/>
          <p:cNvSpPr txBox="1">
            <a:spLocks noGrp="1"/>
          </p:cNvSpPr>
          <p:nvPr>
            <p:ph type="body" idx="1"/>
          </p:nvPr>
        </p:nvSpPr>
        <p:spPr>
          <a:xfrm>
            <a:off x="311700" y="4230575"/>
            <a:ext cx="5998800" cy="605100"/>
          </a:xfrm>
          <a:prstGeom prst="rect">
            <a:avLst/>
          </a:prstGeom>
          <a:noFill/>
          <a:ln>
            <a:noFill/>
          </a:ln>
        </p:spPr>
        <p:txBody>
          <a:bodyPr spcFirstLastPara="1" wrap="square" lIns="91425" tIns="91425" rIns="91425" bIns="91425" anchor="ctr" anchorCtr="0">
            <a:normAutofit/>
          </a:bodyPr>
          <a:lstStyle>
            <a:lvl1pPr marL="457200" lvl="0" indent="-228600" algn="l">
              <a:lnSpc>
                <a:spcPct val="100000"/>
              </a:lnSpc>
              <a:spcBef>
                <a:spcPts val="0"/>
              </a:spcBef>
              <a:spcAft>
                <a:spcPts val="0"/>
              </a:spcAft>
              <a:buSzPts val="1800"/>
              <a:buNone/>
              <a:defRPr/>
            </a:lvl1pPr>
          </a:lstStyle>
          <a:p>
            <a:endParaRPr/>
          </a:p>
        </p:txBody>
      </p:sp>
      <p:sp>
        <p:nvSpPr>
          <p:cNvPr id="67" name="Google Shape;67;p20"/>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68"/>
        <p:cNvGrpSpPr/>
        <p:nvPr/>
      </p:nvGrpSpPr>
      <p:grpSpPr>
        <a:xfrm>
          <a:off x="0" y="0"/>
          <a:ext cx="0" cy="0"/>
          <a:chOff x="0" y="0"/>
          <a:chExt cx="0" cy="0"/>
        </a:xfrm>
      </p:grpSpPr>
      <p:sp>
        <p:nvSpPr>
          <p:cNvPr id="69" name="Google Shape;69;p21"/>
          <p:cNvSpPr txBox="1">
            <a:spLocks noGrp="1"/>
          </p:cNvSpPr>
          <p:nvPr>
            <p:ph type="title" hasCustomPrompt="1"/>
          </p:nvPr>
        </p:nvSpPr>
        <p:spPr>
          <a:xfrm>
            <a:off x="311700" y="1106125"/>
            <a:ext cx="8520600" cy="1963500"/>
          </a:xfrm>
          <a:prstGeom prst="rect">
            <a:avLst/>
          </a:prstGeom>
          <a:noFill/>
          <a:ln>
            <a:noFill/>
          </a:ln>
        </p:spPr>
        <p:txBody>
          <a:bodyPr spcFirstLastPara="1" wrap="square" lIns="91425" tIns="91425" rIns="91425" bIns="91425" anchor="b" anchorCtr="0">
            <a:normAutofit/>
          </a:bodyPr>
          <a:lstStyle>
            <a:lvl1pPr lvl="0" algn="ctr">
              <a:lnSpc>
                <a:spcPct val="100000"/>
              </a:lnSpc>
              <a:spcBef>
                <a:spcPts val="0"/>
              </a:spcBef>
              <a:spcAft>
                <a:spcPts val="0"/>
              </a:spcAft>
              <a:buSzPts val="12000"/>
              <a:buNone/>
              <a:defRPr sz="12000"/>
            </a:lvl1pPr>
            <a:lvl2pPr lvl="1" algn="ctr">
              <a:lnSpc>
                <a:spcPct val="100000"/>
              </a:lnSpc>
              <a:spcBef>
                <a:spcPts val="0"/>
              </a:spcBef>
              <a:spcAft>
                <a:spcPts val="0"/>
              </a:spcAft>
              <a:buSzPts val="12000"/>
              <a:buNone/>
              <a:defRPr sz="12000"/>
            </a:lvl2pPr>
            <a:lvl3pPr lvl="2" algn="ctr">
              <a:lnSpc>
                <a:spcPct val="100000"/>
              </a:lnSpc>
              <a:spcBef>
                <a:spcPts val="0"/>
              </a:spcBef>
              <a:spcAft>
                <a:spcPts val="0"/>
              </a:spcAft>
              <a:buSzPts val="12000"/>
              <a:buNone/>
              <a:defRPr sz="12000"/>
            </a:lvl3pPr>
            <a:lvl4pPr lvl="3" algn="ctr">
              <a:lnSpc>
                <a:spcPct val="100000"/>
              </a:lnSpc>
              <a:spcBef>
                <a:spcPts val="0"/>
              </a:spcBef>
              <a:spcAft>
                <a:spcPts val="0"/>
              </a:spcAft>
              <a:buSzPts val="12000"/>
              <a:buNone/>
              <a:defRPr sz="12000"/>
            </a:lvl4pPr>
            <a:lvl5pPr lvl="4" algn="ctr">
              <a:lnSpc>
                <a:spcPct val="100000"/>
              </a:lnSpc>
              <a:spcBef>
                <a:spcPts val="0"/>
              </a:spcBef>
              <a:spcAft>
                <a:spcPts val="0"/>
              </a:spcAft>
              <a:buSzPts val="12000"/>
              <a:buNone/>
              <a:defRPr sz="12000"/>
            </a:lvl5pPr>
            <a:lvl6pPr lvl="5" algn="ctr">
              <a:lnSpc>
                <a:spcPct val="100000"/>
              </a:lnSpc>
              <a:spcBef>
                <a:spcPts val="0"/>
              </a:spcBef>
              <a:spcAft>
                <a:spcPts val="0"/>
              </a:spcAft>
              <a:buSzPts val="12000"/>
              <a:buNone/>
              <a:defRPr sz="12000"/>
            </a:lvl6pPr>
            <a:lvl7pPr lvl="6" algn="ctr">
              <a:lnSpc>
                <a:spcPct val="100000"/>
              </a:lnSpc>
              <a:spcBef>
                <a:spcPts val="0"/>
              </a:spcBef>
              <a:spcAft>
                <a:spcPts val="0"/>
              </a:spcAft>
              <a:buSzPts val="12000"/>
              <a:buNone/>
              <a:defRPr sz="12000"/>
            </a:lvl7pPr>
            <a:lvl8pPr lvl="7" algn="ctr">
              <a:lnSpc>
                <a:spcPct val="100000"/>
              </a:lnSpc>
              <a:spcBef>
                <a:spcPts val="0"/>
              </a:spcBef>
              <a:spcAft>
                <a:spcPts val="0"/>
              </a:spcAft>
              <a:buSzPts val="12000"/>
              <a:buNone/>
              <a:defRPr sz="12000"/>
            </a:lvl8pPr>
            <a:lvl9pPr lvl="8" algn="ctr">
              <a:lnSpc>
                <a:spcPct val="100000"/>
              </a:lnSpc>
              <a:spcBef>
                <a:spcPts val="0"/>
              </a:spcBef>
              <a:spcAft>
                <a:spcPts val="0"/>
              </a:spcAft>
              <a:buSzPts val="12000"/>
              <a:buNone/>
              <a:defRPr sz="12000"/>
            </a:lvl9pPr>
          </a:lstStyle>
          <a:p>
            <a:r>
              <a:t>xx%</a:t>
            </a:r>
          </a:p>
        </p:txBody>
      </p:sp>
      <p:sp>
        <p:nvSpPr>
          <p:cNvPr id="70" name="Google Shape;70;p21"/>
          <p:cNvSpPr txBox="1">
            <a:spLocks noGrp="1"/>
          </p:cNvSpPr>
          <p:nvPr>
            <p:ph type="body" idx="1"/>
          </p:nvPr>
        </p:nvSpPr>
        <p:spPr>
          <a:xfrm>
            <a:off x="311700" y="3152225"/>
            <a:ext cx="8520600" cy="1300800"/>
          </a:xfrm>
          <a:prstGeom prst="rect">
            <a:avLst/>
          </a:prstGeom>
          <a:noFill/>
          <a:ln>
            <a:noFill/>
          </a:ln>
        </p:spPr>
        <p:txBody>
          <a:bodyPr spcFirstLastPara="1" wrap="square" lIns="91425" tIns="91425" rIns="91425" bIns="91425" anchor="t" anchorCtr="0">
            <a:normAutofit/>
          </a:bodyPr>
          <a:lstStyle>
            <a:lvl1pPr marL="457200" lvl="0" indent="-342900" algn="ctr">
              <a:lnSpc>
                <a:spcPct val="115000"/>
              </a:lnSpc>
              <a:spcBef>
                <a:spcPts val="0"/>
              </a:spcBef>
              <a:spcAft>
                <a:spcPts val="0"/>
              </a:spcAft>
              <a:buSzPts val="1800"/>
              <a:buChar char="●"/>
              <a:defRPr/>
            </a:lvl1pPr>
            <a:lvl2pPr marL="914400" lvl="1" indent="-317500" algn="ctr">
              <a:lnSpc>
                <a:spcPct val="115000"/>
              </a:lnSpc>
              <a:spcBef>
                <a:spcPts val="0"/>
              </a:spcBef>
              <a:spcAft>
                <a:spcPts val="0"/>
              </a:spcAft>
              <a:buSzPts val="1400"/>
              <a:buChar char="○"/>
              <a:defRPr/>
            </a:lvl2pPr>
            <a:lvl3pPr marL="1371600" lvl="2" indent="-317500" algn="ctr">
              <a:lnSpc>
                <a:spcPct val="115000"/>
              </a:lnSpc>
              <a:spcBef>
                <a:spcPts val="0"/>
              </a:spcBef>
              <a:spcAft>
                <a:spcPts val="0"/>
              </a:spcAft>
              <a:buSzPts val="1400"/>
              <a:buChar char="■"/>
              <a:defRPr/>
            </a:lvl3pPr>
            <a:lvl4pPr marL="1828800" lvl="3" indent="-317500" algn="ctr">
              <a:lnSpc>
                <a:spcPct val="115000"/>
              </a:lnSpc>
              <a:spcBef>
                <a:spcPts val="0"/>
              </a:spcBef>
              <a:spcAft>
                <a:spcPts val="0"/>
              </a:spcAft>
              <a:buSzPts val="1400"/>
              <a:buChar char="●"/>
              <a:defRPr/>
            </a:lvl4pPr>
            <a:lvl5pPr marL="2286000" lvl="4" indent="-317500" algn="ctr">
              <a:lnSpc>
                <a:spcPct val="115000"/>
              </a:lnSpc>
              <a:spcBef>
                <a:spcPts val="0"/>
              </a:spcBef>
              <a:spcAft>
                <a:spcPts val="0"/>
              </a:spcAft>
              <a:buSzPts val="1400"/>
              <a:buChar char="○"/>
              <a:defRPr/>
            </a:lvl5pPr>
            <a:lvl6pPr marL="2743200" lvl="5" indent="-317500" algn="ctr">
              <a:lnSpc>
                <a:spcPct val="115000"/>
              </a:lnSpc>
              <a:spcBef>
                <a:spcPts val="0"/>
              </a:spcBef>
              <a:spcAft>
                <a:spcPts val="0"/>
              </a:spcAft>
              <a:buSzPts val="1400"/>
              <a:buChar char="■"/>
              <a:defRPr/>
            </a:lvl6pPr>
            <a:lvl7pPr marL="3200400" lvl="6" indent="-317500" algn="ctr">
              <a:lnSpc>
                <a:spcPct val="115000"/>
              </a:lnSpc>
              <a:spcBef>
                <a:spcPts val="0"/>
              </a:spcBef>
              <a:spcAft>
                <a:spcPts val="0"/>
              </a:spcAft>
              <a:buSzPts val="1400"/>
              <a:buChar char="●"/>
              <a:defRPr/>
            </a:lvl7pPr>
            <a:lvl8pPr marL="3657600" lvl="7" indent="-317500" algn="ctr">
              <a:lnSpc>
                <a:spcPct val="115000"/>
              </a:lnSpc>
              <a:spcBef>
                <a:spcPts val="0"/>
              </a:spcBef>
              <a:spcAft>
                <a:spcPts val="0"/>
              </a:spcAft>
              <a:buSzPts val="1400"/>
              <a:buChar char="○"/>
              <a:defRPr/>
            </a:lvl8pPr>
            <a:lvl9pPr marL="4114800" lvl="8" indent="-317500" algn="ctr">
              <a:lnSpc>
                <a:spcPct val="115000"/>
              </a:lnSpc>
              <a:spcBef>
                <a:spcPts val="0"/>
              </a:spcBef>
              <a:spcAft>
                <a:spcPts val="0"/>
              </a:spcAft>
              <a:buSzPts val="1400"/>
              <a:buChar char="■"/>
              <a:defRPr/>
            </a:lvl9pPr>
          </a:lstStyle>
          <a:p>
            <a:endParaRPr/>
          </a:p>
        </p:txBody>
      </p:sp>
      <p:sp>
        <p:nvSpPr>
          <p:cNvPr id="71" name="Google Shape;71;p2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72"/>
        <p:cNvGrpSpPr/>
        <p:nvPr/>
      </p:nvGrpSpPr>
      <p:grpSpPr>
        <a:xfrm>
          <a:off x="0" y="0"/>
          <a:ext cx="0" cy="0"/>
          <a:chOff x="0" y="0"/>
          <a:chExt cx="0" cy="0"/>
        </a:xfrm>
      </p:grpSpPr>
      <p:sp>
        <p:nvSpPr>
          <p:cNvPr id="73" name="Google Shape;73;p23"/>
          <p:cNvSpPr txBox="1">
            <a:spLocks noGrp="1"/>
          </p:cNvSpPr>
          <p:nvPr>
            <p:ph type="title"/>
          </p:nvPr>
        </p:nvSpPr>
        <p:spPr>
          <a:xfrm>
            <a:off x="628650" y="273844"/>
            <a:ext cx="7886700" cy="994200"/>
          </a:xfrm>
          <a:prstGeom prst="rect">
            <a:avLst/>
          </a:prstGeom>
          <a:noFill/>
          <a:ln>
            <a:noFill/>
          </a:ln>
        </p:spPr>
        <p:txBody>
          <a:bodyPr spcFirstLastPara="1" wrap="square" lIns="68575" tIns="34275" rIns="68575" bIns="34275" anchor="ctr" anchorCtr="0">
            <a:normAutofit/>
          </a:bodyPr>
          <a:lstStyle>
            <a:lvl1pPr lvl="0" algn="l">
              <a:lnSpc>
                <a:spcPct val="90000"/>
              </a:lnSpc>
              <a:spcBef>
                <a:spcPts val="0"/>
              </a:spcBef>
              <a:spcAft>
                <a:spcPts val="0"/>
              </a:spcAft>
              <a:buClr>
                <a:schemeClr val="dk1"/>
              </a:buClr>
              <a:buSzPts val="14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a:endParaRPr/>
          </a:p>
        </p:txBody>
      </p:sp>
      <p:sp>
        <p:nvSpPr>
          <p:cNvPr id="74" name="Google Shape;74;p23"/>
          <p:cNvSpPr txBox="1">
            <a:spLocks noGrp="1"/>
          </p:cNvSpPr>
          <p:nvPr>
            <p:ph type="body" idx="1"/>
          </p:nvPr>
        </p:nvSpPr>
        <p:spPr>
          <a:xfrm>
            <a:off x="628650" y="1369219"/>
            <a:ext cx="7886700" cy="3263400"/>
          </a:xfrm>
          <a:prstGeom prst="rect">
            <a:avLst/>
          </a:prstGeom>
          <a:noFill/>
          <a:ln>
            <a:noFill/>
          </a:ln>
        </p:spPr>
        <p:txBody>
          <a:bodyPr spcFirstLastPara="1" wrap="square" lIns="68575" tIns="34275" rIns="68575" bIns="34275" anchor="t" anchorCtr="0">
            <a:normAutofit/>
          </a:bodyPr>
          <a:lstStyle>
            <a:lvl1pPr marL="457200" lvl="0" indent="-317500" algn="l">
              <a:lnSpc>
                <a:spcPct val="90000"/>
              </a:lnSpc>
              <a:spcBef>
                <a:spcPts val="800"/>
              </a:spcBef>
              <a:spcAft>
                <a:spcPts val="0"/>
              </a:spcAft>
              <a:buClr>
                <a:schemeClr val="dk1"/>
              </a:buClr>
              <a:buSzPts val="1400"/>
              <a:buChar char="●"/>
              <a:defRPr/>
            </a:lvl1pPr>
            <a:lvl2pPr marL="914400" lvl="1" indent="-317500" algn="l">
              <a:lnSpc>
                <a:spcPct val="90000"/>
              </a:lnSpc>
              <a:spcBef>
                <a:spcPts val="1200"/>
              </a:spcBef>
              <a:spcAft>
                <a:spcPts val="0"/>
              </a:spcAft>
              <a:buClr>
                <a:schemeClr val="dk1"/>
              </a:buClr>
              <a:buSzPts val="1400"/>
              <a:buChar char="○"/>
              <a:defRPr/>
            </a:lvl2pPr>
            <a:lvl3pPr marL="1371600" lvl="2" indent="-317500" algn="l">
              <a:lnSpc>
                <a:spcPct val="90000"/>
              </a:lnSpc>
              <a:spcBef>
                <a:spcPts val="1200"/>
              </a:spcBef>
              <a:spcAft>
                <a:spcPts val="0"/>
              </a:spcAft>
              <a:buClr>
                <a:schemeClr val="dk1"/>
              </a:buClr>
              <a:buSzPts val="1400"/>
              <a:buChar char="■"/>
              <a:defRPr/>
            </a:lvl3pPr>
            <a:lvl4pPr marL="1828800" lvl="3" indent="-317500" algn="l">
              <a:lnSpc>
                <a:spcPct val="90000"/>
              </a:lnSpc>
              <a:spcBef>
                <a:spcPts val="1200"/>
              </a:spcBef>
              <a:spcAft>
                <a:spcPts val="0"/>
              </a:spcAft>
              <a:buClr>
                <a:schemeClr val="dk1"/>
              </a:buClr>
              <a:buSzPts val="1400"/>
              <a:buChar char="●"/>
              <a:defRPr/>
            </a:lvl4pPr>
            <a:lvl5pPr marL="2286000" lvl="4" indent="-317500" algn="l">
              <a:lnSpc>
                <a:spcPct val="90000"/>
              </a:lnSpc>
              <a:spcBef>
                <a:spcPts val="1200"/>
              </a:spcBef>
              <a:spcAft>
                <a:spcPts val="0"/>
              </a:spcAft>
              <a:buClr>
                <a:schemeClr val="dk1"/>
              </a:buClr>
              <a:buSzPts val="1400"/>
              <a:buChar char="○"/>
              <a:defRPr/>
            </a:lvl5pPr>
            <a:lvl6pPr marL="2743200" lvl="5" indent="-317500" algn="l">
              <a:lnSpc>
                <a:spcPct val="90000"/>
              </a:lnSpc>
              <a:spcBef>
                <a:spcPts val="1200"/>
              </a:spcBef>
              <a:spcAft>
                <a:spcPts val="0"/>
              </a:spcAft>
              <a:buClr>
                <a:schemeClr val="dk1"/>
              </a:buClr>
              <a:buSzPts val="1400"/>
              <a:buChar char="■"/>
              <a:defRPr/>
            </a:lvl6pPr>
            <a:lvl7pPr marL="3200400" lvl="6" indent="-317500" algn="l">
              <a:lnSpc>
                <a:spcPct val="90000"/>
              </a:lnSpc>
              <a:spcBef>
                <a:spcPts val="1200"/>
              </a:spcBef>
              <a:spcAft>
                <a:spcPts val="0"/>
              </a:spcAft>
              <a:buClr>
                <a:schemeClr val="dk1"/>
              </a:buClr>
              <a:buSzPts val="1400"/>
              <a:buChar char="●"/>
              <a:defRPr/>
            </a:lvl7pPr>
            <a:lvl8pPr marL="3657600" lvl="7" indent="-317500" algn="l">
              <a:lnSpc>
                <a:spcPct val="90000"/>
              </a:lnSpc>
              <a:spcBef>
                <a:spcPts val="1200"/>
              </a:spcBef>
              <a:spcAft>
                <a:spcPts val="0"/>
              </a:spcAft>
              <a:buClr>
                <a:schemeClr val="dk1"/>
              </a:buClr>
              <a:buSzPts val="1400"/>
              <a:buChar char="○"/>
              <a:defRPr/>
            </a:lvl8pPr>
            <a:lvl9pPr marL="4114800" lvl="8" indent="-317500" algn="l">
              <a:lnSpc>
                <a:spcPct val="90000"/>
              </a:lnSpc>
              <a:spcBef>
                <a:spcPts val="1200"/>
              </a:spcBef>
              <a:spcAft>
                <a:spcPts val="1200"/>
              </a:spcAft>
              <a:buClr>
                <a:schemeClr val="dk1"/>
              </a:buClr>
              <a:buSzPts val="1400"/>
              <a:buChar char="■"/>
              <a:defRPr/>
            </a:lvl9pPr>
          </a:lstStyle>
          <a:p>
            <a:endParaRPr/>
          </a:p>
        </p:txBody>
      </p:sp>
      <p:sp>
        <p:nvSpPr>
          <p:cNvPr id="75" name="Google Shape;75;p23"/>
          <p:cNvSpPr txBox="1">
            <a:spLocks noGrp="1"/>
          </p:cNvSpPr>
          <p:nvPr>
            <p:ph type="dt" idx="10"/>
          </p:nvPr>
        </p:nvSpPr>
        <p:spPr>
          <a:xfrm>
            <a:off x="628650" y="4767263"/>
            <a:ext cx="2057400" cy="273900"/>
          </a:xfrm>
          <a:prstGeom prst="rect">
            <a:avLst/>
          </a:prstGeom>
          <a:noFill/>
          <a:ln>
            <a:noFill/>
          </a:ln>
        </p:spPr>
        <p:txBody>
          <a:bodyPr spcFirstLastPara="1" wrap="square" lIns="68575" tIns="34275" rIns="68575" bIns="34275" anchor="ctr" anchorCtr="0">
            <a:noAutofit/>
          </a:bodyPr>
          <a:lstStyle>
            <a:lvl1pPr marR="0" lvl="0"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9pPr>
          </a:lstStyle>
          <a:p>
            <a:endParaRPr/>
          </a:p>
        </p:txBody>
      </p:sp>
      <p:sp>
        <p:nvSpPr>
          <p:cNvPr id="76" name="Google Shape;76;p23"/>
          <p:cNvSpPr txBox="1">
            <a:spLocks noGrp="1"/>
          </p:cNvSpPr>
          <p:nvPr>
            <p:ph type="ftr" idx="11"/>
          </p:nvPr>
        </p:nvSpPr>
        <p:spPr>
          <a:xfrm>
            <a:off x="3028950" y="4767263"/>
            <a:ext cx="3086100" cy="273900"/>
          </a:xfrm>
          <a:prstGeom prst="rect">
            <a:avLst/>
          </a:prstGeom>
          <a:noFill/>
          <a:ln>
            <a:noFill/>
          </a:ln>
        </p:spPr>
        <p:txBody>
          <a:bodyPr spcFirstLastPara="1" wrap="square" lIns="68575" tIns="34275" rIns="68575" bIns="34275" anchor="ctr" anchorCtr="0">
            <a:noAutofit/>
          </a:bodyPr>
          <a:lstStyle>
            <a:lvl1pPr marR="0" lvl="0" algn="ctr"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9pPr>
          </a:lstStyle>
          <a:p>
            <a:endParaRPr/>
          </a:p>
        </p:txBody>
      </p:sp>
      <p:sp>
        <p:nvSpPr>
          <p:cNvPr id="77" name="Google Shape;77;p23"/>
          <p:cNvSpPr txBox="1">
            <a:spLocks noGrp="1"/>
          </p:cNvSpPr>
          <p:nvPr>
            <p:ph type="sldNum" idx="12"/>
          </p:nvPr>
        </p:nvSpPr>
        <p:spPr>
          <a:xfrm>
            <a:off x="6457950" y="4767263"/>
            <a:ext cx="2057400" cy="273900"/>
          </a:xfrm>
          <a:prstGeom prst="rect">
            <a:avLst/>
          </a:prstGeom>
          <a:noFill/>
          <a:ln>
            <a:noFill/>
          </a:ln>
        </p:spPr>
        <p:txBody>
          <a:bodyPr spcFirstLastPara="1" wrap="square" lIns="68575" tIns="34275" rIns="68575" bIns="3427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5"/>
        <p:cNvGrpSpPr/>
        <p:nvPr/>
      </p:nvGrpSpPr>
      <p:grpSpPr>
        <a:xfrm>
          <a:off x="0" y="0"/>
          <a:ext cx="0" cy="0"/>
          <a:chOff x="0" y="0"/>
          <a:chExt cx="0" cy="0"/>
        </a:xfrm>
      </p:grpSpPr>
      <p:sp>
        <p:nvSpPr>
          <p:cNvPr id="16" name="Google Shape;16;p11"/>
          <p:cNvSpPr txBox="1"/>
          <p:nvPr/>
        </p:nvSpPr>
        <p:spPr>
          <a:xfrm>
            <a:off x="0" y="0"/>
            <a:ext cx="3621300" cy="369300"/>
          </a:xfrm>
          <a:prstGeom prst="rect">
            <a:avLst/>
          </a:prstGeom>
          <a:noFill/>
          <a:ln>
            <a:noFill/>
          </a:ln>
        </p:spPr>
        <p:txBody>
          <a:bodyPr spcFirstLastPara="1" wrap="square" lIns="91425" tIns="91425" rIns="91425" bIns="91425" anchor="t" anchorCtr="0">
            <a:noAutofit/>
          </a:bodyPr>
          <a:lstStyle/>
          <a:p>
            <a:pPr marL="0" marR="0" lvl="0" indent="0" algn="l" rtl="0">
              <a:lnSpc>
                <a:spcPct val="115000"/>
              </a:lnSpc>
              <a:spcBef>
                <a:spcPts val="0"/>
              </a:spcBef>
              <a:spcAft>
                <a:spcPts val="0"/>
              </a:spcAft>
              <a:buClr>
                <a:srgbClr val="000000"/>
              </a:buClr>
              <a:buSzPts val="1000"/>
              <a:buFont typeface="Arial"/>
              <a:buNone/>
            </a:pPr>
            <a:r>
              <a:rPr lang="en-GB" sz="1000" b="0" i="0" u="none" strike="noStrike" cap="none">
                <a:solidFill>
                  <a:srgbClr val="2779F5"/>
                </a:solidFill>
                <a:latin typeface="Nunito Sans"/>
                <a:ea typeface="Nunito Sans"/>
                <a:cs typeface="Nunito Sans"/>
                <a:sym typeface="Nunito Sans"/>
              </a:rPr>
              <a:t>  GCSE </a:t>
            </a:r>
            <a:r>
              <a:rPr lang="en-GB" sz="1000" b="0" i="0" u="none" strike="noStrike" cap="none">
                <a:solidFill>
                  <a:srgbClr val="2879F6"/>
                </a:solidFill>
                <a:latin typeface="Nunito Sans"/>
                <a:ea typeface="Nunito Sans"/>
                <a:cs typeface="Nunito Sans"/>
                <a:sym typeface="Nunito Sans"/>
              </a:rPr>
              <a:t>Ratio &amp; Proportion </a:t>
            </a:r>
            <a:r>
              <a:rPr lang="en-GB" sz="1000" b="0" i="0" u="none" strike="noStrike" cap="none">
                <a:solidFill>
                  <a:srgbClr val="2779F5"/>
                </a:solidFill>
                <a:latin typeface="Nunito Sans"/>
                <a:ea typeface="Nunito Sans"/>
                <a:cs typeface="Nunito Sans"/>
                <a:sym typeface="Nunito Sans"/>
              </a:rPr>
              <a:t>| Diagnostic Questions | Ratio</a:t>
            </a:r>
            <a:endParaRPr sz="1200" b="0" i="0" u="none" strike="noStrike" cap="none">
              <a:solidFill>
                <a:srgbClr val="000000"/>
              </a:solidFill>
              <a:latin typeface="Arial"/>
              <a:ea typeface="Arial"/>
              <a:cs typeface="Arial"/>
              <a:sym typeface="Arial"/>
            </a:endParaRPr>
          </a:p>
        </p:txBody>
      </p:sp>
      <p:pic>
        <p:nvPicPr>
          <p:cNvPr id="17" name="Google Shape;17;p11"/>
          <p:cNvPicPr preferRelativeResize="0"/>
          <p:nvPr/>
        </p:nvPicPr>
        <p:blipFill rotWithShape="1">
          <a:blip r:embed="rId2">
            <a:alphaModFix/>
          </a:blip>
          <a:srcRect/>
          <a:stretch/>
        </p:blipFill>
        <p:spPr>
          <a:xfrm>
            <a:off x="7623046" y="205972"/>
            <a:ext cx="1305129" cy="396200"/>
          </a:xfrm>
          <a:prstGeom prst="rect">
            <a:avLst/>
          </a:prstGeom>
          <a:noFill/>
          <a:ln>
            <a:noFill/>
          </a:ln>
        </p:spPr>
      </p:pic>
      <p:sp>
        <p:nvSpPr>
          <p:cNvPr id="18" name="Google Shape;18;p11"/>
          <p:cNvSpPr/>
          <p:nvPr/>
        </p:nvSpPr>
        <p:spPr>
          <a:xfrm>
            <a:off x="0" y="369300"/>
            <a:ext cx="5696712" cy="396200"/>
          </a:xfrm>
          <a:prstGeom prst="rect">
            <a:avLst/>
          </a:prstGeom>
          <a:solidFill>
            <a:srgbClr val="D500F9"/>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1" i="0" u="none" strike="noStrike" cap="none">
              <a:solidFill>
                <a:srgbClr val="FF3F81"/>
              </a:solidFill>
              <a:latin typeface="Nunito Sans"/>
              <a:ea typeface="Nunito Sans"/>
              <a:cs typeface="Nunito Sans"/>
              <a:sym typeface="Nunito Sans"/>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19"/>
        <p:cNvGrpSpPr/>
        <p:nvPr/>
      </p:nvGrpSpPr>
      <p:grpSpPr>
        <a:xfrm>
          <a:off x="0" y="0"/>
          <a:ext cx="0" cy="0"/>
          <a:chOff x="0" y="0"/>
          <a:chExt cx="0" cy="0"/>
        </a:xfrm>
      </p:grpSpPr>
      <p:sp>
        <p:nvSpPr>
          <p:cNvPr id="20" name="Google Shape;20;p22"/>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body 1">
  <p:cSld name="TITLE_AND_BODY_1">
    <p:spTree>
      <p:nvGrpSpPr>
        <p:cNvPr id="1" name="Shape 21"/>
        <p:cNvGrpSpPr/>
        <p:nvPr/>
      </p:nvGrpSpPr>
      <p:grpSpPr>
        <a:xfrm>
          <a:off x="0" y="0"/>
          <a:ext cx="0" cy="0"/>
          <a:chOff x="0" y="0"/>
          <a:chExt cx="0" cy="0"/>
        </a:xfrm>
      </p:grpSpPr>
      <p:sp>
        <p:nvSpPr>
          <p:cNvPr id="22" name="Google Shape;22;p12"/>
          <p:cNvSpPr txBox="1"/>
          <p:nvPr/>
        </p:nvSpPr>
        <p:spPr>
          <a:xfrm>
            <a:off x="0" y="0"/>
            <a:ext cx="3621300" cy="369300"/>
          </a:xfrm>
          <a:prstGeom prst="rect">
            <a:avLst/>
          </a:prstGeom>
          <a:noFill/>
          <a:ln>
            <a:noFill/>
          </a:ln>
        </p:spPr>
        <p:txBody>
          <a:bodyPr spcFirstLastPara="1" wrap="square" lIns="91425" tIns="91425" rIns="91425" bIns="91425" anchor="t" anchorCtr="0">
            <a:noAutofit/>
          </a:bodyPr>
          <a:lstStyle/>
          <a:p>
            <a:pPr marL="0" marR="0" lvl="0" indent="0" algn="l" rtl="0">
              <a:lnSpc>
                <a:spcPct val="115000"/>
              </a:lnSpc>
              <a:spcBef>
                <a:spcPts val="0"/>
              </a:spcBef>
              <a:spcAft>
                <a:spcPts val="0"/>
              </a:spcAft>
              <a:buClr>
                <a:srgbClr val="000000"/>
              </a:buClr>
              <a:buSzPts val="1000"/>
              <a:buFont typeface="Arial"/>
              <a:buNone/>
            </a:pPr>
            <a:r>
              <a:rPr lang="en-GB" sz="1000" b="0" i="0" u="none" strike="noStrike" cap="none">
                <a:solidFill>
                  <a:srgbClr val="2779F5"/>
                </a:solidFill>
                <a:latin typeface="Nunito Sans"/>
                <a:ea typeface="Nunito Sans"/>
                <a:cs typeface="Nunito Sans"/>
                <a:sym typeface="Nunito Sans"/>
              </a:rPr>
              <a:t>  GCSE </a:t>
            </a:r>
            <a:r>
              <a:rPr lang="en-GB" sz="1000" b="0" i="0" u="none" strike="noStrike" cap="none">
                <a:solidFill>
                  <a:srgbClr val="2879F6"/>
                </a:solidFill>
                <a:latin typeface="Nunito Sans"/>
                <a:ea typeface="Nunito Sans"/>
                <a:cs typeface="Nunito Sans"/>
                <a:sym typeface="Nunito Sans"/>
              </a:rPr>
              <a:t>Ratio &amp; Proportion </a:t>
            </a:r>
            <a:r>
              <a:rPr lang="en-GB" sz="1000" b="0" i="0" u="none" strike="noStrike" cap="none">
                <a:solidFill>
                  <a:srgbClr val="2779F5"/>
                </a:solidFill>
                <a:latin typeface="Nunito Sans"/>
                <a:ea typeface="Nunito Sans"/>
                <a:cs typeface="Nunito Sans"/>
                <a:sym typeface="Nunito Sans"/>
              </a:rPr>
              <a:t>| Diagnostic Questions | Ratio</a:t>
            </a:r>
            <a:endParaRPr sz="1200" b="0" i="0" u="none" strike="noStrike" cap="none">
              <a:solidFill>
                <a:srgbClr val="000000"/>
              </a:solidFill>
              <a:latin typeface="Arial"/>
              <a:ea typeface="Arial"/>
              <a:cs typeface="Arial"/>
              <a:sym typeface="Arial"/>
            </a:endParaRPr>
          </a:p>
        </p:txBody>
      </p:sp>
      <p:sp>
        <p:nvSpPr>
          <p:cNvPr id="23" name="Google Shape;23;p12"/>
          <p:cNvSpPr/>
          <p:nvPr/>
        </p:nvSpPr>
        <p:spPr>
          <a:xfrm>
            <a:off x="0" y="4863725"/>
            <a:ext cx="9144000" cy="279900"/>
          </a:xfrm>
          <a:prstGeom prst="rect">
            <a:avLst/>
          </a:prstGeom>
          <a:solidFill>
            <a:srgbClr val="09217B"/>
          </a:solidFill>
          <a:ln w="9525" cap="flat" cmpd="sng">
            <a:solidFill>
              <a:srgbClr val="09217B"/>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4" name="Google Shape;24;p12"/>
          <p:cNvSpPr txBox="1"/>
          <p:nvPr/>
        </p:nvSpPr>
        <p:spPr>
          <a:xfrm>
            <a:off x="2023325" y="4842125"/>
            <a:ext cx="7380000" cy="3231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900"/>
              <a:buFont typeface="Arial"/>
              <a:buNone/>
            </a:pPr>
            <a:r>
              <a:rPr lang="en-GB" sz="900" b="1" i="0" u="none" strike="noStrike" cap="none">
                <a:solidFill>
                  <a:srgbClr val="FFFFFF"/>
                </a:solidFill>
                <a:latin typeface="Nunito Sans"/>
                <a:ea typeface="Nunito Sans"/>
                <a:cs typeface="Nunito Sans"/>
                <a:sym typeface="Nunito Sans"/>
              </a:rPr>
              <a:t>   thirdspacelearning.com </a:t>
            </a:r>
            <a:r>
              <a:rPr lang="en-GB" sz="900" b="0" i="0" u="none" strike="noStrike" cap="none">
                <a:solidFill>
                  <a:srgbClr val="FFFFFF"/>
                </a:solidFill>
                <a:latin typeface="Nunito Sans"/>
                <a:ea typeface="Nunito Sans"/>
                <a:cs typeface="Nunito Sans"/>
                <a:sym typeface="Nunito Sans"/>
              </a:rPr>
              <a:t>| Helping schools close the maths attainment gap through targeted one to one teaching and flexible resources</a:t>
            </a:r>
            <a:endParaRPr sz="900" b="0" i="0" u="none" strike="noStrike" cap="none">
              <a:solidFill>
                <a:srgbClr val="FFFFFF"/>
              </a:solidFill>
              <a:latin typeface="Nunito Sans"/>
              <a:ea typeface="Nunito Sans"/>
              <a:cs typeface="Nunito Sans"/>
              <a:sym typeface="Nunito Sans"/>
            </a:endParaRPr>
          </a:p>
        </p:txBody>
      </p:sp>
      <p:pic>
        <p:nvPicPr>
          <p:cNvPr id="25" name="Google Shape;25;p12"/>
          <p:cNvPicPr preferRelativeResize="0"/>
          <p:nvPr/>
        </p:nvPicPr>
        <p:blipFill rotWithShape="1">
          <a:blip r:embed="rId2">
            <a:alphaModFix/>
          </a:blip>
          <a:srcRect/>
          <a:stretch/>
        </p:blipFill>
        <p:spPr>
          <a:xfrm>
            <a:off x="7623046" y="205972"/>
            <a:ext cx="1305129" cy="396200"/>
          </a:xfrm>
          <a:prstGeom prst="rect">
            <a:avLst/>
          </a:prstGeom>
          <a:noFill/>
          <a:ln>
            <a:noFill/>
          </a:ln>
        </p:spPr>
      </p:pic>
      <p:sp>
        <p:nvSpPr>
          <p:cNvPr id="26" name="Google Shape;26;p12"/>
          <p:cNvSpPr/>
          <p:nvPr/>
        </p:nvSpPr>
        <p:spPr>
          <a:xfrm>
            <a:off x="0" y="369300"/>
            <a:ext cx="5696712" cy="396200"/>
          </a:xfrm>
          <a:prstGeom prst="rect">
            <a:avLst/>
          </a:prstGeom>
          <a:solidFill>
            <a:srgbClr val="D500F9"/>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1" i="0" u="none" strike="noStrike" cap="none">
              <a:solidFill>
                <a:schemeClr val="lt1"/>
              </a:solidFill>
              <a:latin typeface="Nunito Sans"/>
              <a:ea typeface="Nunito Sans"/>
              <a:cs typeface="Nunito Sans"/>
              <a:sym typeface="Nunito Sans"/>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slide">
  <p:cSld name="1_Title slide">
    <p:spTree>
      <p:nvGrpSpPr>
        <p:cNvPr id="1" name="Shape 27"/>
        <p:cNvGrpSpPr/>
        <p:nvPr/>
      </p:nvGrpSpPr>
      <p:grpSpPr>
        <a:xfrm>
          <a:off x="0" y="0"/>
          <a:ext cx="0" cy="0"/>
          <a:chOff x="0" y="0"/>
          <a:chExt cx="0" cy="0"/>
        </a:xfrm>
      </p:grpSpPr>
      <p:sp>
        <p:nvSpPr>
          <p:cNvPr id="28" name="Google Shape;28;p13"/>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
        <p:nvSpPr>
          <p:cNvPr id="29" name="Google Shape;29;p13"/>
          <p:cNvSpPr txBox="1"/>
          <p:nvPr/>
        </p:nvSpPr>
        <p:spPr>
          <a:xfrm>
            <a:off x="475489" y="1333192"/>
            <a:ext cx="6510528" cy="790800"/>
          </a:xfrm>
          <a:prstGeom prst="rect">
            <a:avLst/>
          </a:prstGeom>
          <a:noFill/>
          <a:ln>
            <a:noFill/>
          </a:ln>
        </p:spPr>
        <p:txBody>
          <a:bodyPr spcFirstLastPara="1" wrap="square" lIns="68575" tIns="34275" rIns="68575" bIns="34275" anchor="b" anchorCtr="0">
            <a:normAutofit fontScale="70000" lnSpcReduction="20000"/>
          </a:bodyPr>
          <a:lstStyle/>
          <a:p>
            <a:pPr marL="0" marR="0" lvl="0" indent="0" algn="l" rtl="0">
              <a:lnSpc>
                <a:spcPct val="90000"/>
              </a:lnSpc>
              <a:spcBef>
                <a:spcPts val="0"/>
              </a:spcBef>
              <a:spcAft>
                <a:spcPts val="0"/>
              </a:spcAft>
              <a:buClr>
                <a:schemeClr val="dk1"/>
              </a:buClr>
              <a:buSzPct val="128571"/>
              <a:buFont typeface="Calibri"/>
              <a:buNone/>
            </a:pPr>
            <a:r>
              <a:rPr lang="en-GB" sz="5000" b="1" i="0" u="none" strike="noStrike" cap="none">
                <a:solidFill>
                  <a:schemeClr val="dk1"/>
                </a:solidFill>
                <a:latin typeface="Nunito Sans"/>
                <a:ea typeface="Nunito Sans"/>
                <a:cs typeface="Nunito Sans"/>
                <a:sym typeface="Nunito Sans"/>
              </a:rPr>
              <a:t>Diagnostic Questions Answers</a:t>
            </a:r>
            <a:endParaRPr sz="5000" b="1" i="0" u="none" strike="noStrike" cap="none">
              <a:solidFill>
                <a:schemeClr val="dk1"/>
              </a:solidFill>
              <a:latin typeface="Nunito Sans"/>
              <a:ea typeface="Nunito Sans"/>
              <a:cs typeface="Nunito Sans"/>
              <a:sym typeface="Nunito Sans"/>
            </a:endParaRPr>
          </a:p>
        </p:txBody>
      </p:sp>
      <p:pic>
        <p:nvPicPr>
          <p:cNvPr id="30" name="Google Shape;30;p13"/>
          <p:cNvPicPr preferRelativeResize="0"/>
          <p:nvPr/>
        </p:nvPicPr>
        <p:blipFill rotWithShape="1">
          <a:blip r:embed="rId2">
            <a:alphaModFix/>
          </a:blip>
          <a:srcRect/>
          <a:stretch/>
        </p:blipFill>
        <p:spPr>
          <a:xfrm>
            <a:off x="573167" y="3096085"/>
            <a:ext cx="1011651" cy="892000"/>
          </a:xfrm>
          <a:prstGeom prst="rect">
            <a:avLst/>
          </a:prstGeom>
          <a:noFill/>
          <a:ln>
            <a:noFill/>
          </a:ln>
        </p:spPr>
      </p:pic>
      <p:sp>
        <p:nvSpPr>
          <p:cNvPr id="31" name="Google Shape;31;p13">
            <a:hlinkClick r:id="" action="ppaction://hlinkshowjump?jump=firstslide"/>
          </p:cNvPr>
          <p:cNvSpPr txBox="1"/>
          <p:nvPr/>
        </p:nvSpPr>
        <p:spPr>
          <a:xfrm>
            <a:off x="500015" y="2290457"/>
            <a:ext cx="3651000" cy="492600"/>
          </a:xfrm>
          <a:prstGeom prst="rect">
            <a:avLst/>
          </a:prstGeom>
          <a:noFill/>
          <a:ln>
            <a:noFill/>
          </a:ln>
        </p:spPr>
        <p:txBody>
          <a:bodyPr spcFirstLastPara="1" wrap="square" lIns="91425" tIns="91425" rIns="91425" bIns="91425" anchor="t" anchorCtr="0">
            <a:spAutoFit/>
          </a:bodyPr>
          <a:lstStyle/>
          <a:p>
            <a:pPr marL="0" marR="0" lvl="0" indent="0" algn="l" rtl="0">
              <a:lnSpc>
                <a:spcPct val="115000"/>
              </a:lnSpc>
              <a:spcBef>
                <a:spcPts val="0"/>
              </a:spcBef>
              <a:spcAft>
                <a:spcPts val="0"/>
              </a:spcAft>
              <a:buClr>
                <a:srgbClr val="000000"/>
              </a:buClr>
              <a:buSzPts val="2000"/>
              <a:buFont typeface="Arial"/>
              <a:buNone/>
            </a:pPr>
            <a:r>
              <a:rPr lang="en-GB" sz="2000" b="0" i="0" u="none" strike="noStrike" cap="none">
                <a:solidFill>
                  <a:schemeClr val="accent2"/>
                </a:solidFill>
                <a:latin typeface="Nunito Sans"/>
                <a:ea typeface="Nunito Sans"/>
                <a:cs typeface="Nunito Sans"/>
                <a:sym typeface="Nunito Sans"/>
              </a:rPr>
              <a:t>Ratio | Ratio &amp; Proportion</a:t>
            </a:r>
            <a:endParaRPr sz="2000" b="0" i="0" u="none" strike="noStrike" cap="none">
              <a:solidFill>
                <a:schemeClr val="accent2"/>
              </a:solidFill>
              <a:latin typeface="Nunito Sans"/>
              <a:ea typeface="Nunito Sans"/>
              <a:cs typeface="Nunito Sans"/>
              <a:sym typeface="Nunito Sans"/>
            </a:endParaRPr>
          </a:p>
        </p:txBody>
      </p:sp>
      <p:pic>
        <p:nvPicPr>
          <p:cNvPr id="32" name="Google Shape;32;p13" descr="A picture containing background pattern&#10;&#10;Description automatically generated"/>
          <p:cNvPicPr preferRelativeResize="0"/>
          <p:nvPr/>
        </p:nvPicPr>
        <p:blipFill rotWithShape="1">
          <a:blip r:embed="rId3">
            <a:alphaModFix/>
          </a:blip>
          <a:srcRect/>
          <a:stretch/>
        </p:blipFill>
        <p:spPr>
          <a:xfrm>
            <a:off x="5506208" y="0"/>
            <a:ext cx="3637792" cy="5143500"/>
          </a:xfrm>
          <a:prstGeom prst="rect">
            <a:avLst/>
          </a:prstGeom>
          <a:noFill/>
          <a:ln>
            <a:noFill/>
          </a:ln>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slide 1">
  <p:cSld name="1_Title slide 1">
    <p:spTree>
      <p:nvGrpSpPr>
        <p:cNvPr id="1" name="Shape 33"/>
        <p:cNvGrpSpPr/>
        <p:nvPr/>
      </p:nvGrpSpPr>
      <p:grpSpPr>
        <a:xfrm>
          <a:off x="0" y="0"/>
          <a:ext cx="0" cy="0"/>
          <a:chOff x="0" y="0"/>
          <a:chExt cx="0" cy="0"/>
        </a:xfrm>
      </p:grpSpPr>
      <p:pic>
        <p:nvPicPr>
          <p:cNvPr id="34" name="Google Shape;34;p14" descr="Shape&#10;&#10;Description automatically generated"/>
          <p:cNvPicPr preferRelativeResize="0"/>
          <p:nvPr/>
        </p:nvPicPr>
        <p:blipFill rotWithShape="1">
          <a:blip r:embed="rId2">
            <a:alphaModFix/>
          </a:blip>
          <a:srcRect/>
          <a:stretch/>
        </p:blipFill>
        <p:spPr>
          <a:xfrm>
            <a:off x="7320978" y="-16695"/>
            <a:ext cx="1804307" cy="2715106"/>
          </a:xfrm>
          <a:prstGeom prst="rect">
            <a:avLst/>
          </a:prstGeom>
          <a:noFill/>
          <a:ln>
            <a:noFill/>
          </a:ln>
        </p:spPr>
      </p:pic>
      <p:sp>
        <p:nvSpPr>
          <p:cNvPr id="35" name="Google Shape;35;p14"/>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pic>
        <p:nvPicPr>
          <p:cNvPr id="36" name="Google Shape;36;p14" descr="Logo, icon&#10;&#10;Description automatically generated"/>
          <p:cNvPicPr preferRelativeResize="0"/>
          <p:nvPr/>
        </p:nvPicPr>
        <p:blipFill rotWithShape="1">
          <a:blip r:embed="rId3">
            <a:alphaModFix/>
          </a:blip>
          <a:srcRect/>
          <a:stretch/>
        </p:blipFill>
        <p:spPr>
          <a:xfrm>
            <a:off x="8342890" y="4382586"/>
            <a:ext cx="678268" cy="674231"/>
          </a:xfrm>
          <a:prstGeom prst="rect">
            <a:avLst/>
          </a:prstGeom>
          <a:noFill/>
          <a:ln>
            <a:noFill/>
          </a:ln>
        </p:spPr>
      </p:pic>
      <p:pic>
        <p:nvPicPr>
          <p:cNvPr id="37" name="Google Shape;37;p14" descr="Shape, logo&#10;&#10;Description automatically generated"/>
          <p:cNvPicPr preferRelativeResize="0"/>
          <p:nvPr/>
        </p:nvPicPr>
        <p:blipFill rotWithShape="1">
          <a:blip r:embed="rId4">
            <a:alphaModFix/>
          </a:blip>
          <a:srcRect/>
          <a:stretch/>
        </p:blipFill>
        <p:spPr>
          <a:xfrm>
            <a:off x="4971095" y="2477912"/>
            <a:ext cx="4164096" cy="2666971"/>
          </a:xfrm>
          <a:prstGeom prst="rect">
            <a:avLst/>
          </a:prstGeom>
          <a:noFill/>
          <a:ln>
            <a:noFill/>
          </a:ln>
        </p:spPr>
      </p:pic>
      <p:sp>
        <p:nvSpPr>
          <p:cNvPr id="38" name="Google Shape;38;p14"/>
          <p:cNvSpPr txBox="1"/>
          <p:nvPr/>
        </p:nvSpPr>
        <p:spPr>
          <a:xfrm>
            <a:off x="122842" y="294891"/>
            <a:ext cx="6907794" cy="584775"/>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3200"/>
              <a:buFont typeface="Arial"/>
              <a:buNone/>
            </a:pPr>
            <a:r>
              <a:rPr lang="en-GB" sz="3200" b="0" i="0" u="none" strike="noStrike" cap="none">
                <a:solidFill>
                  <a:schemeClr val="accent1"/>
                </a:solidFill>
                <a:latin typeface="Nunito Sans"/>
                <a:ea typeface="Nunito Sans"/>
                <a:cs typeface="Nunito Sans"/>
                <a:sym typeface="Nunito Sans"/>
              </a:rPr>
              <a:t>Where to go next?</a:t>
            </a:r>
            <a:endParaRPr sz="1400" b="0" i="0" u="none" strike="noStrike" cap="none">
              <a:solidFill>
                <a:srgbClr val="000000"/>
              </a:solidFill>
              <a:latin typeface="Nunito Sans"/>
              <a:ea typeface="Nunito Sans"/>
              <a:cs typeface="Nunito Sans"/>
              <a:sym typeface="Nunito Sans"/>
            </a:endParaRPr>
          </a:p>
        </p:txBody>
      </p:sp>
      <p:pic>
        <p:nvPicPr>
          <p:cNvPr id="39" name="Google Shape;39;p14" descr="Qr code&#10;&#10;Description automatically generated"/>
          <p:cNvPicPr preferRelativeResize="0"/>
          <p:nvPr/>
        </p:nvPicPr>
        <p:blipFill rotWithShape="1">
          <a:blip r:embed="rId5">
            <a:alphaModFix/>
          </a:blip>
          <a:srcRect/>
          <a:stretch/>
        </p:blipFill>
        <p:spPr>
          <a:xfrm>
            <a:off x="7292046" y="1963243"/>
            <a:ext cx="1180412" cy="1172040"/>
          </a:xfrm>
          <a:prstGeom prst="rect">
            <a:avLst/>
          </a:prstGeom>
          <a:noFill/>
          <a:ln>
            <a:noFill/>
          </a:ln>
        </p:spPr>
      </p:pic>
      <p:pic>
        <p:nvPicPr>
          <p:cNvPr id="40" name="Google Shape;40;p14" descr="Shape&#10;&#10;Description automatically generated with medium confidence"/>
          <p:cNvPicPr preferRelativeResize="0"/>
          <p:nvPr/>
        </p:nvPicPr>
        <p:blipFill rotWithShape="1">
          <a:blip r:embed="rId6">
            <a:alphaModFix/>
          </a:blip>
          <a:srcRect/>
          <a:stretch/>
        </p:blipFill>
        <p:spPr>
          <a:xfrm rot="2266813">
            <a:off x="6665551" y="1337996"/>
            <a:ext cx="775185" cy="486975"/>
          </a:xfrm>
          <a:prstGeom prst="rect">
            <a:avLst/>
          </a:prstGeom>
          <a:noFill/>
          <a:ln>
            <a:noFill/>
          </a:ln>
        </p:spPr>
      </p:pic>
      <p:sp>
        <p:nvSpPr>
          <p:cNvPr id="41" name="Google Shape;41;p14"/>
          <p:cNvSpPr txBox="1"/>
          <p:nvPr/>
        </p:nvSpPr>
        <p:spPr>
          <a:xfrm>
            <a:off x="141557" y="881819"/>
            <a:ext cx="6918011" cy="1169551"/>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0" i="0" u="none" strike="noStrike" cap="none">
                <a:solidFill>
                  <a:srgbClr val="1C1C1C"/>
                </a:solidFill>
                <a:latin typeface="Nunito Sans"/>
                <a:ea typeface="Nunito Sans"/>
                <a:cs typeface="Nunito Sans"/>
                <a:sym typeface="Nunito Sans"/>
              </a:rPr>
              <a:t>For more diagnostic questions, and GCSE maths revision resources and worksheets to support students in fixing any misconceptions take a look at the free Third Space Learning </a:t>
            </a:r>
            <a:r>
              <a:rPr lang="en-GB" sz="1400" b="0" i="0" u="sng" strike="noStrike" cap="none">
                <a:solidFill>
                  <a:schemeClr val="accent1"/>
                </a:solidFill>
                <a:latin typeface="Nunito Sans"/>
                <a:ea typeface="Nunito Sans"/>
                <a:cs typeface="Nunito Sans"/>
                <a:sym typeface="Nunito Sans"/>
                <a:hlinkClick r:id="rId7">
                  <a:extLst>
                    <a:ext uri="{A12FA001-AC4F-418D-AE19-62706E023703}">
                      <ahyp:hlinkClr xmlns:ahyp="http://schemas.microsoft.com/office/drawing/2018/hyperlinkcolor" val="tx"/>
                    </a:ext>
                  </a:extLst>
                </a:hlinkClick>
              </a:rPr>
              <a:t>GCSE maths revision</a:t>
            </a:r>
            <a:r>
              <a:rPr lang="en-GB" sz="1400" b="0" i="0" u="none" strike="noStrike" cap="none">
                <a:solidFill>
                  <a:schemeClr val="accent1"/>
                </a:solidFill>
                <a:latin typeface="Nunito Sans"/>
                <a:ea typeface="Nunito Sans"/>
                <a:cs typeface="Nunito Sans"/>
                <a:sym typeface="Nunito Sans"/>
              </a:rPr>
              <a:t> </a:t>
            </a:r>
            <a:r>
              <a:rPr lang="en-GB" sz="1400" b="0" i="0" u="none" strike="noStrike" cap="none">
                <a:solidFill>
                  <a:srgbClr val="1C1C1C"/>
                </a:solidFill>
                <a:latin typeface="Nunito Sans"/>
                <a:ea typeface="Nunito Sans"/>
                <a:cs typeface="Nunito Sans"/>
                <a:sym typeface="Nunito Sans"/>
              </a:rPr>
              <a:t>pages.</a:t>
            </a:r>
            <a:endParaRPr sz="14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1C1C1C"/>
              </a:solidFill>
              <a:latin typeface="Nunito Sans"/>
              <a:ea typeface="Nunito Sans"/>
              <a:cs typeface="Nunito Sans"/>
              <a:sym typeface="Nunito Sans"/>
            </a:endParaRPr>
          </a:p>
          <a:p>
            <a:pPr marL="0" marR="0" lvl="0" indent="0" algn="l" rtl="0">
              <a:lnSpc>
                <a:spcPct val="100000"/>
              </a:lnSpc>
              <a:spcBef>
                <a:spcPts val="0"/>
              </a:spcBef>
              <a:spcAft>
                <a:spcPts val="0"/>
              </a:spcAft>
              <a:buClr>
                <a:srgbClr val="000000"/>
              </a:buClr>
              <a:buSzPts val="1400"/>
              <a:buFont typeface="Arial"/>
              <a:buNone/>
            </a:pPr>
            <a:r>
              <a:rPr lang="en-GB" sz="1400" b="0" i="0" u="none" strike="noStrike" cap="none">
                <a:solidFill>
                  <a:srgbClr val="000000"/>
                </a:solidFill>
                <a:latin typeface="Nunito Sans"/>
                <a:ea typeface="Nunito Sans"/>
                <a:cs typeface="Nunito Sans"/>
                <a:sym typeface="Nunito Sans"/>
              </a:rPr>
              <a:t>Scan the QR code to discover our library of FREE GCSE maths revision resources. </a:t>
            </a:r>
            <a:endParaRPr sz="1400" b="0" i="0" u="none" strike="noStrike" cap="none">
              <a:solidFill>
                <a:srgbClr val="000000"/>
              </a:solidFill>
              <a:latin typeface="Nunito Sans"/>
              <a:ea typeface="Nunito Sans"/>
              <a:cs typeface="Nunito Sans"/>
              <a:sym typeface="Nunito Sans"/>
            </a:endParaRPr>
          </a:p>
        </p:txBody>
      </p:sp>
      <p:sp>
        <p:nvSpPr>
          <p:cNvPr id="42" name="Google Shape;42;p14"/>
          <p:cNvSpPr txBox="1"/>
          <p:nvPr/>
        </p:nvSpPr>
        <p:spPr>
          <a:xfrm>
            <a:off x="122842" y="2371384"/>
            <a:ext cx="8494349" cy="1077218"/>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3200"/>
              <a:buFont typeface="Arial"/>
              <a:buNone/>
            </a:pPr>
            <a:r>
              <a:rPr lang="en-GB" sz="3200" b="0" i="0" u="none" strike="noStrike" cap="none">
                <a:solidFill>
                  <a:schemeClr val="accent1"/>
                </a:solidFill>
                <a:latin typeface="Nunito Sans"/>
                <a:ea typeface="Nunito Sans"/>
                <a:cs typeface="Nunito Sans"/>
                <a:sym typeface="Nunito Sans"/>
              </a:rPr>
              <a:t>Do you have KS4 students who need additional support in maths?</a:t>
            </a:r>
            <a:endParaRPr sz="1400" b="0" i="0" u="none" strike="noStrike" cap="none">
              <a:solidFill>
                <a:srgbClr val="000000"/>
              </a:solidFill>
              <a:latin typeface="Nunito Sans"/>
              <a:ea typeface="Nunito Sans"/>
              <a:cs typeface="Nunito Sans"/>
              <a:sym typeface="Nunito Sans"/>
            </a:endParaRPr>
          </a:p>
        </p:txBody>
      </p:sp>
      <p:sp>
        <p:nvSpPr>
          <p:cNvPr id="43" name="Google Shape;43;p14"/>
          <p:cNvSpPr txBox="1"/>
          <p:nvPr/>
        </p:nvSpPr>
        <p:spPr>
          <a:xfrm>
            <a:off x="122842" y="3501701"/>
            <a:ext cx="5568270" cy="1169551"/>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0" i="0" u="none" strike="noStrike" cap="none">
                <a:solidFill>
                  <a:srgbClr val="1C1C1C"/>
                </a:solidFill>
                <a:latin typeface="Nunito Sans"/>
                <a:ea typeface="Nunito Sans"/>
                <a:cs typeface="Nunito Sans"/>
                <a:sym typeface="Nunito Sans"/>
              </a:rPr>
              <a:t>Our specialist tutors will help students to develop the skills they need to succeed at GCSE in weekly one to one online revision lessons. Trusted by secondary schools across the UK. </a:t>
            </a:r>
            <a:endParaRPr sz="14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1C1C1C"/>
              </a:solidFill>
              <a:latin typeface="Nunito Sans"/>
              <a:ea typeface="Nunito Sans"/>
              <a:cs typeface="Nunito Sans"/>
              <a:sym typeface="Nunito Sans"/>
            </a:endParaRPr>
          </a:p>
          <a:p>
            <a:pPr marL="0" marR="0" lvl="0" indent="0" algn="l" rtl="0">
              <a:lnSpc>
                <a:spcPct val="100000"/>
              </a:lnSpc>
              <a:spcBef>
                <a:spcPts val="0"/>
              </a:spcBef>
              <a:spcAft>
                <a:spcPts val="0"/>
              </a:spcAft>
              <a:buClr>
                <a:srgbClr val="000000"/>
              </a:buClr>
              <a:buSzPts val="1400"/>
              <a:buFont typeface="Arial"/>
              <a:buNone/>
            </a:pPr>
            <a:r>
              <a:rPr lang="en-GB" sz="1400" b="0" i="0" u="none" strike="noStrike" cap="none">
                <a:solidFill>
                  <a:srgbClr val="1C1C1C"/>
                </a:solidFill>
                <a:latin typeface="Nunito Sans"/>
                <a:ea typeface="Nunito Sans"/>
                <a:cs typeface="Nunito Sans"/>
                <a:sym typeface="Nunito Sans"/>
              </a:rPr>
              <a:t>Visit </a:t>
            </a:r>
            <a:r>
              <a:rPr lang="en-GB" sz="1400" b="0" i="0" u="sng" strike="noStrike" cap="none">
                <a:solidFill>
                  <a:schemeClr val="accent1"/>
                </a:solidFill>
                <a:latin typeface="Nunito Sans"/>
                <a:ea typeface="Nunito Sans"/>
                <a:cs typeface="Nunito Sans"/>
                <a:sym typeface="Nunito Sans"/>
                <a:hlinkClick r:id="rId8">
                  <a:extLst>
                    <a:ext uri="{A12FA001-AC4F-418D-AE19-62706E023703}">
                      <ahyp:hlinkClr xmlns:ahyp="http://schemas.microsoft.com/office/drawing/2018/hyperlinkcolor" val="tx"/>
                    </a:ext>
                  </a:extLst>
                </a:hlinkClick>
              </a:rPr>
              <a:t>thirdspacelearning.com</a:t>
            </a:r>
            <a:r>
              <a:rPr lang="en-GB" sz="1400" b="0" i="0" u="none" strike="noStrike" cap="none">
                <a:solidFill>
                  <a:schemeClr val="accent1"/>
                </a:solidFill>
                <a:latin typeface="Nunito Sans"/>
                <a:ea typeface="Nunito Sans"/>
                <a:cs typeface="Nunito Sans"/>
                <a:sym typeface="Nunito Sans"/>
              </a:rPr>
              <a:t> </a:t>
            </a:r>
            <a:r>
              <a:rPr lang="en-GB" sz="1400" b="0" i="0" u="none" strike="noStrike" cap="none">
                <a:solidFill>
                  <a:srgbClr val="1C1C1C"/>
                </a:solidFill>
                <a:latin typeface="Nunito Sans"/>
                <a:ea typeface="Nunito Sans"/>
                <a:cs typeface="Nunito Sans"/>
                <a:sym typeface="Nunito Sans"/>
              </a:rPr>
              <a:t>to find out more.</a:t>
            </a:r>
            <a:endParaRPr sz="1400" b="0" i="0" u="none" strike="noStrike" cap="none">
              <a:solidFill>
                <a:srgbClr val="000000"/>
              </a:solidFill>
              <a:latin typeface="Arial"/>
              <a:ea typeface="Arial"/>
              <a:cs typeface="Arial"/>
              <a:sym typeface="Arial"/>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44"/>
        <p:cNvGrpSpPr/>
        <p:nvPr/>
      </p:nvGrpSpPr>
      <p:grpSpPr>
        <a:xfrm>
          <a:off x="0" y="0"/>
          <a:ext cx="0" cy="0"/>
          <a:chOff x="0" y="0"/>
          <a:chExt cx="0" cy="0"/>
        </a:xfrm>
      </p:grpSpPr>
      <p:sp>
        <p:nvSpPr>
          <p:cNvPr id="45" name="Google Shape;45;p15"/>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a:endParaRPr/>
          </a:p>
        </p:txBody>
      </p:sp>
      <p:sp>
        <p:nvSpPr>
          <p:cNvPr id="46" name="Google Shape;46;p15"/>
          <p:cNvSpPr txBox="1">
            <a:spLocks noGrp="1"/>
          </p:cNvSpPr>
          <p:nvPr>
            <p:ph type="body" idx="1"/>
          </p:nvPr>
        </p:nvSpPr>
        <p:spPr>
          <a:xfrm>
            <a:off x="311700" y="1152475"/>
            <a:ext cx="3999900" cy="3416400"/>
          </a:xfrm>
          <a:prstGeom prst="rect">
            <a:avLst/>
          </a:prstGeom>
          <a:noFill/>
          <a:ln>
            <a:noFill/>
          </a:ln>
        </p:spPr>
        <p:txBody>
          <a:bodyPr spcFirstLastPara="1" wrap="square" lIns="91425" tIns="91425" rIns="91425" bIns="91425" anchor="t" anchorCtr="0">
            <a:normAutofit/>
          </a:bodyPr>
          <a:lstStyle>
            <a:lvl1pPr marL="457200" lvl="0" indent="-317500" algn="l">
              <a:lnSpc>
                <a:spcPct val="115000"/>
              </a:lnSpc>
              <a:spcBef>
                <a:spcPts val="0"/>
              </a:spcBef>
              <a:spcAft>
                <a:spcPts val="0"/>
              </a:spcAft>
              <a:buSzPts val="1400"/>
              <a:buChar char="●"/>
              <a:defRPr sz="1400"/>
            </a:lvl1pPr>
            <a:lvl2pPr marL="914400" lvl="1" indent="-304800" algn="l">
              <a:lnSpc>
                <a:spcPct val="115000"/>
              </a:lnSpc>
              <a:spcBef>
                <a:spcPts val="0"/>
              </a:spcBef>
              <a:spcAft>
                <a:spcPts val="0"/>
              </a:spcAft>
              <a:buSzPts val="1200"/>
              <a:buChar char="○"/>
              <a:defRPr sz="1200"/>
            </a:lvl2pPr>
            <a:lvl3pPr marL="1371600" lvl="2" indent="-304800" algn="l">
              <a:lnSpc>
                <a:spcPct val="115000"/>
              </a:lnSpc>
              <a:spcBef>
                <a:spcPts val="0"/>
              </a:spcBef>
              <a:spcAft>
                <a:spcPts val="0"/>
              </a:spcAft>
              <a:buSzPts val="1200"/>
              <a:buChar char="■"/>
              <a:defRPr sz="1200"/>
            </a:lvl3pPr>
            <a:lvl4pPr marL="1828800" lvl="3" indent="-304800" algn="l">
              <a:lnSpc>
                <a:spcPct val="115000"/>
              </a:lnSpc>
              <a:spcBef>
                <a:spcPts val="0"/>
              </a:spcBef>
              <a:spcAft>
                <a:spcPts val="0"/>
              </a:spcAft>
              <a:buSzPts val="1200"/>
              <a:buChar char="●"/>
              <a:defRPr sz="1200"/>
            </a:lvl4pPr>
            <a:lvl5pPr marL="2286000" lvl="4" indent="-304800" algn="l">
              <a:lnSpc>
                <a:spcPct val="115000"/>
              </a:lnSpc>
              <a:spcBef>
                <a:spcPts val="0"/>
              </a:spcBef>
              <a:spcAft>
                <a:spcPts val="0"/>
              </a:spcAft>
              <a:buSzPts val="1200"/>
              <a:buChar char="○"/>
              <a:defRPr sz="1200"/>
            </a:lvl5pPr>
            <a:lvl6pPr marL="2743200" lvl="5" indent="-304800" algn="l">
              <a:lnSpc>
                <a:spcPct val="115000"/>
              </a:lnSpc>
              <a:spcBef>
                <a:spcPts val="0"/>
              </a:spcBef>
              <a:spcAft>
                <a:spcPts val="0"/>
              </a:spcAft>
              <a:buSzPts val="1200"/>
              <a:buChar char="■"/>
              <a:defRPr sz="1200"/>
            </a:lvl6pPr>
            <a:lvl7pPr marL="3200400" lvl="6" indent="-304800" algn="l">
              <a:lnSpc>
                <a:spcPct val="115000"/>
              </a:lnSpc>
              <a:spcBef>
                <a:spcPts val="0"/>
              </a:spcBef>
              <a:spcAft>
                <a:spcPts val="0"/>
              </a:spcAft>
              <a:buSzPts val="1200"/>
              <a:buChar char="●"/>
              <a:defRPr sz="1200"/>
            </a:lvl7pPr>
            <a:lvl8pPr marL="3657600" lvl="7" indent="-304800" algn="l">
              <a:lnSpc>
                <a:spcPct val="115000"/>
              </a:lnSpc>
              <a:spcBef>
                <a:spcPts val="0"/>
              </a:spcBef>
              <a:spcAft>
                <a:spcPts val="0"/>
              </a:spcAft>
              <a:buSzPts val="1200"/>
              <a:buChar char="○"/>
              <a:defRPr sz="1200"/>
            </a:lvl8pPr>
            <a:lvl9pPr marL="4114800" lvl="8" indent="-304800" algn="l">
              <a:lnSpc>
                <a:spcPct val="115000"/>
              </a:lnSpc>
              <a:spcBef>
                <a:spcPts val="0"/>
              </a:spcBef>
              <a:spcAft>
                <a:spcPts val="0"/>
              </a:spcAft>
              <a:buSzPts val="1200"/>
              <a:buChar char="■"/>
              <a:defRPr sz="1200"/>
            </a:lvl9pPr>
          </a:lstStyle>
          <a:p>
            <a:endParaRPr/>
          </a:p>
        </p:txBody>
      </p:sp>
      <p:sp>
        <p:nvSpPr>
          <p:cNvPr id="47" name="Google Shape;47;p15"/>
          <p:cNvSpPr txBox="1">
            <a:spLocks noGrp="1"/>
          </p:cNvSpPr>
          <p:nvPr>
            <p:ph type="body" idx="2"/>
          </p:nvPr>
        </p:nvSpPr>
        <p:spPr>
          <a:xfrm>
            <a:off x="4832400" y="1152475"/>
            <a:ext cx="3999900" cy="3416400"/>
          </a:xfrm>
          <a:prstGeom prst="rect">
            <a:avLst/>
          </a:prstGeom>
          <a:noFill/>
          <a:ln>
            <a:noFill/>
          </a:ln>
        </p:spPr>
        <p:txBody>
          <a:bodyPr spcFirstLastPara="1" wrap="square" lIns="91425" tIns="91425" rIns="91425" bIns="91425" anchor="t" anchorCtr="0">
            <a:normAutofit/>
          </a:bodyPr>
          <a:lstStyle>
            <a:lvl1pPr marL="457200" lvl="0" indent="-317500" algn="l">
              <a:lnSpc>
                <a:spcPct val="115000"/>
              </a:lnSpc>
              <a:spcBef>
                <a:spcPts val="0"/>
              </a:spcBef>
              <a:spcAft>
                <a:spcPts val="0"/>
              </a:spcAft>
              <a:buSzPts val="1400"/>
              <a:buChar char="●"/>
              <a:defRPr sz="1400"/>
            </a:lvl1pPr>
            <a:lvl2pPr marL="914400" lvl="1" indent="-304800" algn="l">
              <a:lnSpc>
                <a:spcPct val="115000"/>
              </a:lnSpc>
              <a:spcBef>
                <a:spcPts val="0"/>
              </a:spcBef>
              <a:spcAft>
                <a:spcPts val="0"/>
              </a:spcAft>
              <a:buSzPts val="1200"/>
              <a:buChar char="○"/>
              <a:defRPr sz="1200"/>
            </a:lvl2pPr>
            <a:lvl3pPr marL="1371600" lvl="2" indent="-304800" algn="l">
              <a:lnSpc>
                <a:spcPct val="115000"/>
              </a:lnSpc>
              <a:spcBef>
                <a:spcPts val="0"/>
              </a:spcBef>
              <a:spcAft>
                <a:spcPts val="0"/>
              </a:spcAft>
              <a:buSzPts val="1200"/>
              <a:buChar char="■"/>
              <a:defRPr sz="1200"/>
            </a:lvl3pPr>
            <a:lvl4pPr marL="1828800" lvl="3" indent="-304800" algn="l">
              <a:lnSpc>
                <a:spcPct val="115000"/>
              </a:lnSpc>
              <a:spcBef>
                <a:spcPts val="0"/>
              </a:spcBef>
              <a:spcAft>
                <a:spcPts val="0"/>
              </a:spcAft>
              <a:buSzPts val="1200"/>
              <a:buChar char="●"/>
              <a:defRPr sz="1200"/>
            </a:lvl4pPr>
            <a:lvl5pPr marL="2286000" lvl="4" indent="-304800" algn="l">
              <a:lnSpc>
                <a:spcPct val="115000"/>
              </a:lnSpc>
              <a:spcBef>
                <a:spcPts val="0"/>
              </a:spcBef>
              <a:spcAft>
                <a:spcPts val="0"/>
              </a:spcAft>
              <a:buSzPts val="1200"/>
              <a:buChar char="○"/>
              <a:defRPr sz="1200"/>
            </a:lvl5pPr>
            <a:lvl6pPr marL="2743200" lvl="5" indent="-304800" algn="l">
              <a:lnSpc>
                <a:spcPct val="115000"/>
              </a:lnSpc>
              <a:spcBef>
                <a:spcPts val="0"/>
              </a:spcBef>
              <a:spcAft>
                <a:spcPts val="0"/>
              </a:spcAft>
              <a:buSzPts val="1200"/>
              <a:buChar char="■"/>
              <a:defRPr sz="1200"/>
            </a:lvl6pPr>
            <a:lvl7pPr marL="3200400" lvl="6" indent="-304800" algn="l">
              <a:lnSpc>
                <a:spcPct val="115000"/>
              </a:lnSpc>
              <a:spcBef>
                <a:spcPts val="0"/>
              </a:spcBef>
              <a:spcAft>
                <a:spcPts val="0"/>
              </a:spcAft>
              <a:buSzPts val="1200"/>
              <a:buChar char="●"/>
              <a:defRPr sz="1200"/>
            </a:lvl7pPr>
            <a:lvl8pPr marL="3657600" lvl="7" indent="-304800" algn="l">
              <a:lnSpc>
                <a:spcPct val="115000"/>
              </a:lnSpc>
              <a:spcBef>
                <a:spcPts val="0"/>
              </a:spcBef>
              <a:spcAft>
                <a:spcPts val="0"/>
              </a:spcAft>
              <a:buSzPts val="1200"/>
              <a:buChar char="○"/>
              <a:defRPr sz="1200"/>
            </a:lvl8pPr>
            <a:lvl9pPr marL="4114800" lvl="8" indent="-304800" algn="l">
              <a:lnSpc>
                <a:spcPct val="115000"/>
              </a:lnSpc>
              <a:spcBef>
                <a:spcPts val="0"/>
              </a:spcBef>
              <a:spcAft>
                <a:spcPts val="0"/>
              </a:spcAft>
              <a:buSzPts val="1200"/>
              <a:buChar char="■"/>
              <a:defRPr sz="1200"/>
            </a:lvl9pPr>
          </a:lstStyle>
          <a:p>
            <a:endParaRPr/>
          </a:p>
        </p:txBody>
      </p:sp>
      <p:sp>
        <p:nvSpPr>
          <p:cNvPr id="48" name="Google Shape;48;p15"/>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49"/>
        <p:cNvGrpSpPr/>
        <p:nvPr/>
      </p:nvGrpSpPr>
      <p:grpSpPr>
        <a:xfrm>
          <a:off x="0" y="0"/>
          <a:ext cx="0" cy="0"/>
          <a:chOff x="0" y="0"/>
          <a:chExt cx="0" cy="0"/>
        </a:xfrm>
      </p:grpSpPr>
      <p:sp>
        <p:nvSpPr>
          <p:cNvPr id="50" name="Google Shape;50;p16"/>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a:endParaRPr/>
          </a:p>
        </p:txBody>
      </p:sp>
      <p:sp>
        <p:nvSpPr>
          <p:cNvPr id="51" name="Google Shape;51;p16"/>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52"/>
        <p:cNvGrpSpPr/>
        <p:nvPr/>
      </p:nvGrpSpPr>
      <p:grpSpPr>
        <a:xfrm>
          <a:off x="0" y="0"/>
          <a:ext cx="0" cy="0"/>
          <a:chOff x="0" y="0"/>
          <a:chExt cx="0" cy="0"/>
        </a:xfrm>
      </p:grpSpPr>
      <p:sp>
        <p:nvSpPr>
          <p:cNvPr id="53" name="Google Shape;53;p17"/>
          <p:cNvSpPr txBox="1">
            <a:spLocks noGrp="1"/>
          </p:cNvSpPr>
          <p:nvPr>
            <p:ph type="title"/>
          </p:nvPr>
        </p:nvSpPr>
        <p:spPr>
          <a:xfrm>
            <a:off x="311700" y="555600"/>
            <a:ext cx="2808000" cy="755700"/>
          </a:xfrm>
          <a:prstGeom prst="rect">
            <a:avLst/>
          </a:prstGeom>
          <a:noFill/>
          <a:ln>
            <a:noFill/>
          </a:ln>
        </p:spPr>
        <p:txBody>
          <a:bodyPr spcFirstLastPara="1" wrap="square" lIns="91425" tIns="91425" rIns="91425" bIns="91425" anchor="b" anchorCtr="0">
            <a:normAutofit/>
          </a:bodyPr>
          <a:lstStyle>
            <a:lvl1pPr lvl="0" algn="l">
              <a:lnSpc>
                <a:spcPct val="100000"/>
              </a:lnSpc>
              <a:spcBef>
                <a:spcPts val="0"/>
              </a:spcBef>
              <a:spcAft>
                <a:spcPts val="0"/>
              </a:spcAft>
              <a:buSzPts val="2400"/>
              <a:buNone/>
              <a:defRPr sz="2400"/>
            </a:lvl1pPr>
            <a:lvl2pPr lvl="1" algn="l">
              <a:lnSpc>
                <a:spcPct val="100000"/>
              </a:lnSpc>
              <a:spcBef>
                <a:spcPts val="0"/>
              </a:spcBef>
              <a:spcAft>
                <a:spcPts val="0"/>
              </a:spcAft>
              <a:buSzPts val="2400"/>
              <a:buNone/>
              <a:defRPr sz="2400"/>
            </a:lvl2pPr>
            <a:lvl3pPr lvl="2" algn="l">
              <a:lnSpc>
                <a:spcPct val="100000"/>
              </a:lnSpc>
              <a:spcBef>
                <a:spcPts val="0"/>
              </a:spcBef>
              <a:spcAft>
                <a:spcPts val="0"/>
              </a:spcAft>
              <a:buSzPts val="2400"/>
              <a:buNone/>
              <a:defRPr sz="2400"/>
            </a:lvl3pPr>
            <a:lvl4pPr lvl="3" algn="l">
              <a:lnSpc>
                <a:spcPct val="100000"/>
              </a:lnSpc>
              <a:spcBef>
                <a:spcPts val="0"/>
              </a:spcBef>
              <a:spcAft>
                <a:spcPts val="0"/>
              </a:spcAft>
              <a:buSzPts val="2400"/>
              <a:buNone/>
              <a:defRPr sz="2400"/>
            </a:lvl4pPr>
            <a:lvl5pPr lvl="4" algn="l">
              <a:lnSpc>
                <a:spcPct val="100000"/>
              </a:lnSpc>
              <a:spcBef>
                <a:spcPts val="0"/>
              </a:spcBef>
              <a:spcAft>
                <a:spcPts val="0"/>
              </a:spcAft>
              <a:buSzPts val="2400"/>
              <a:buNone/>
              <a:defRPr sz="2400"/>
            </a:lvl5pPr>
            <a:lvl6pPr lvl="5" algn="l">
              <a:lnSpc>
                <a:spcPct val="100000"/>
              </a:lnSpc>
              <a:spcBef>
                <a:spcPts val="0"/>
              </a:spcBef>
              <a:spcAft>
                <a:spcPts val="0"/>
              </a:spcAft>
              <a:buSzPts val="2400"/>
              <a:buNone/>
              <a:defRPr sz="2400"/>
            </a:lvl6pPr>
            <a:lvl7pPr lvl="6" algn="l">
              <a:lnSpc>
                <a:spcPct val="100000"/>
              </a:lnSpc>
              <a:spcBef>
                <a:spcPts val="0"/>
              </a:spcBef>
              <a:spcAft>
                <a:spcPts val="0"/>
              </a:spcAft>
              <a:buSzPts val="2400"/>
              <a:buNone/>
              <a:defRPr sz="2400"/>
            </a:lvl7pPr>
            <a:lvl8pPr lvl="7" algn="l">
              <a:lnSpc>
                <a:spcPct val="100000"/>
              </a:lnSpc>
              <a:spcBef>
                <a:spcPts val="0"/>
              </a:spcBef>
              <a:spcAft>
                <a:spcPts val="0"/>
              </a:spcAft>
              <a:buSzPts val="2400"/>
              <a:buNone/>
              <a:defRPr sz="2400"/>
            </a:lvl8pPr>
            <a:lvl9pPr lvl="8" algn="l">
              <a:lnSpc>
                <a:spcPct val="100000"/>
              </a:lnSpc>
              <a:spcBef>
                <a:spcPts val="0"/>
              </a:spcBef>
              <a:spcAft>
                <a:spcPts val="0"/>
              </a:spcAft>
              <a:buSzPts val="2400"/>
              <a:buNone/>
              <a:defRPr sz="2400"/>
            </a:lvl9pPr>
          </a:lstStyle>
          <a:p>
            <a:endParaRPr/>
          </a:p>
        </p:txBody>
      </p:sp>
      <p:sp>
        <p:nvSpPr>
          <p:cNvPr id="54" name="Google Shape;54;p17"/>
          <p:cNvSpPr txBox="1">
            <a:spLocks noGrp="1"/>
          </p:cNvSpPr>
          <p:nvPr>
            <p:ph type="body" idx="1"/>
          </p:nvPr>
        </p:nvSpPr>
        <p:spPr>
          <a:xfrm>
            <a:off x="311700" y="1389600"/>
            <a:ext cx="2808000" cy="3179400"/>
          </a:xfrm>
          <a:prstGeom prst="rect">
            <a:avLst/>
          </a:prstGeom>
          <a:noFill/>
          <a:ln>
            <a:noFill/>
          </a:ln>
        </p:spPr>
        <p:txBody>
          <a:bodyPr spcFirstLastPara="1" wrap="square" lIns="91425" tIns="91425" rIns="91425" bIns="91425" anchor="t" anchorCtr="0">
            <a:normAutofit/>
          </a:bodyPr>
          <a:lstStyle>
            <a:lvl1pPr marL="457200" lvl="0" indent="-304800" algn="l">
              <a:lnSpc>
                <a:spcPct val="115000"/>
              </a:lnSpc>
              <a:spcBef>
                <a:spcPts val="0"/>
              </a:spcBef>
              <a:spcAft>
                <a:spcPts val="0"/>
              </a:spcAft>
              <a:buSzPts val="1200"/>
              <a:buChar char="●"/>
              <a:defRPr sz="1200"/>
            </a:lvl1pPr>
            <a:lvl2pPr marL="914400" lvl="1" indent="-304800" algn="l">
              <a:lnSpc>
                <a:spcPct val="115000"/>
              </a:lnSpc>
              <a:spcBef>
                <a:spcPts val="0"/>
              </a:spcBef>
              <a:spcAft>
                <a:spcPts val="0"/>
              </a:spcAft>
              <a:buSzPts val="1200"/>
              <a:buChar char="○"/>
              <a:defRPr sz="1200"/>
            </a:lvl2pPr>
            <a:lvl3pPr marL="1371600" lvl="2" indent="-304800" algn="l">
              <a:lnSpc>
                <a:spcPct val="115000"/>
              </a:lnSpc>
              <a:spcBef>
                <a:spcPts val="0"/>
              </a:spcBef>
              <a:spcAft>
                <a:spcPts val="0"/>
              </a:spcAft>
              <a:buSzPts val="1200"/>
              <a:buChar char="■"/>
              <a:defRPr sz="1200"/>
            </a:lvl3pPr>
            <a:lvl4pPr marL="1828800" lvl="3" indent="-304800" algn="l">
              <a:lnSpc>
                <a:spcPct val="115000"/>
              </a:lnSpc>
              <a:spcBef>
                <a:spcPts val="0"/>
              </a:spcBef>
              <a:spcAft>
                <a:spcPts val="0"/>
              </a:spcAft>
              <a:buSzPts val="1200"/>
              <a:buChar char="●"/>
              <a:defRPr sz="1200"/>
            </a:lvl4pPr>
            <a:lvl5pPr marL="2286000" lvl="4" indent="-304800" algn="l">
              <a:lnSpc>
                <a:spcPct val="115000"/>
              </a:lnSpc>
              <a:spcBef>
                <a:spcPts val="0"/>
              </a:spcBef>
              <a:spcAft>
                <a:spcPts val="0"/>
              </a:spcAft>
              <a:buSzPts val="1200"/>
              <a:buChar char="○"/>
              <a:defRPr sz="1200"/>
            </a:lvl5pPr>
            <a:lvl6pPr marL="2743200" lvl="5" indent="-304800" algn="l">
              <a:lnSpc>
                <a:spcPct val="115000"/>
              </a:lnSpc>
              <a:spcBef>
                <a:spcPts val="0"/>
              </a:spcBef>
              <a:spcAft>
                <a:spcPts val="0"/>
              </a:spcAft>
              <a:buSzPts val="1200"/>
              <a:buChar char="■"/>
              <a:defRPr sz="1200"/>
            </a:lvl6pPr>
            <a:lvl7pPr marL="3200400" lvl="6" indent="-304800" algn="l">
              <a:lnSpc>
                <a:spcPct val="115000"/>
              </a:lnSpc>
              <a:spcBef>
                <a:spcPts val="0"/>
              </a:spcBef>
              <a:spcAft>
                <a:spcPts val="0"/>
              </a:spcAft>
              <a:buSzPts val="1200"/>
              <a:buChar char="●"/>
              <a:defRPr sz="1200"/>
            </a:lvl7pPr>
            <a:lvl8pPr marL="3657600" lvl="7" indent="-304800" algn="l">
              <a:lnSpc>
                <a:spcPct val="115000"/>
              </a:lnSpc>
              <a:spcBef>
                <a:spcPts val="0"/>
              </a:spcBef>
              <a:spcAft>
                <a:spcPts val="0"/>
              </a:spcAft>
              <a:buSzPts val="1200"/>
              <a:buChar char="○"/>
              <a:defRPr sz="1200"/>
            </a:lvl8pPr>
            <a:lvl9pPr marL="4114800" lvl="8" indent="-304800" algn="l">
              <a:lnSpc>
                <a:spcPct val="115000"/>
              </a:lnSpc>
              <a:spcBef>
                <a:spcPts val="0"/>
              </a:spcBef>
              <a:spcAft>
                <a:spcPts val="0"/>
              </a:spcAft>
              <a:buSzPts val="1200"/>
              <a:buChar char="■"/>
              <a:defRPr sz="1200"/>
            </a:lvl9pPr>
          </a:lstStyle>
          <a:p>
            <a:endParaRPr/>
          </a:p>
        </p:txBody>
      </p:sp>
      <p:sp>
        <p:nvSpPr>
          <p:cNvPr id="55" name="Google Shape;55;p17"/>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9"/>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a:bodyPr>
          <a:lstStyle>
            <a:lvl1pPr marR="0" lvl="0"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9pPr>
          </a:lstStyle>
          <a:p>
            <a:endParaRPr/>
          </a:p>
        </p:txBody>
      </p:sp>
      <p:sp>
        <p:nvSpPr>
          <p:cNvPr id="7" name="Google Shape;7;p9"/>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rmAutofit/>
          </a:bodyPr>
          <a:lstStyle>
            <a:lvl1pPr marL="457200" marR="0" lvl="0" indent="-342900" algn="l" rtl="0">
              <a:lnSpc>
                <a:spcPct val="115000"/>
              </a:lnSpc>
              <a:spcBef>
                <a:spcPts val="0"/>
              </a:spcBef>
              <a:spcAft>
                <a:spcPts val="0"/>
              </a:spcAft>
              <a:buClr>
                <a:schemeClr val="dk2"/>
              </a:buClr>
              <a:buSzPts val="1800"/>
              <a:buFont typeface="Arial"/>
              <a:buChar char="●"/>
              <a:defRPr sz="1800" b="0" i="0" u="none" strike="noStrike" cap="none">
                <a:solidFill>
                  <a:schemeClr val="dk2"/>
                </a:solidFill>
                <a:latin typeface="Arial"/>
                <a:ea typeface="Arial"/>
                <a:cs typeface="Arial"/>
                <a:sym typeface="Arial"/>
              </a:defRPr>
            </a:lvl1pPr>
            <a:lvl2pPr marL="914400" marR="0" lvl="1"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2pPr>
            <a:lvl3pPr marL="1371600" marR="0" lvl="2"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3pPr>
            <a:lvl4pPr marL="1828800" marR="0" lvl="3"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4pPr>
            <a:lvl5pPr marL="2286000" marR="0" lvl="4"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5pPr>
            <a:lvl6pPr marL="2743200" marR="0" lvl="5"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6pPr>
            <a:lvl7pPr marL="3200400" marR="0" lvl="6"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7pPr>
            <a:lvl8pPr marL="3657600" marR="0" lvl="7"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8pPr>
            <a:lvl9pPr marL="4114800" marR="0" lvl="8"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9pPr>
          </a:lstStyle>
          <a:p>
            <a:endParaRPr/>
          </a:p>
        </p:txBody>
      </p:sp>
      <p:sp>
        <p:nvSpPr>
          <p:cNvPr id="8" name="Google Shape;8;p9"/>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9.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20.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20.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21.xml"/><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22.xml"/><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23.xml"/><Relationship Id="rId1" Type="http://schemas.openxmlformats.org/officeDocument/2006/relationships/slideLayout" Target="../slideLayouts/slideLayout4.xml"/><Relationship Id="rId4" Type="http://schemas.openxmlformats.org/officeDocument/2006/relationships/image" Target="../media/image33.tiff"/></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3" Type="http://schemas.openxmlformats.org/officeDocument/2006/relationships/image" Target="../media/image110.png"/><Relationship Id="rId2" Type="http://schemas.openxmlformats.org/officeDocument/2006/relationships/notesSlide" Target="../notesSlides/notesSlide25.xml"/><Relationship Id="rId1" Type="http://schemas.openxmlformats.org/officeDocument/2006/relationships/slideLayout" Target="../slideLayouts/slideLayout4.xml"/><Relationship Id="rId4" Type="http://schemas.openxmlformats.org/officeDocument/2006/relationships/image" Target="../media/image12.tiff"/></Relationships>
</file>

<file path=ppt/slides/_rels/slide26.xml.rels><?xml version="1.0" encoding="UTF-8" standalone="yes"?>
<Relationships xmlns="http://schemas.openxmlformats.org/package/2006/relationships"><Relationship Id="rId3" Type="http://schemas.openxmlformats.org/officeDocument/2006/relationships/image" Target="../media/image130.png"/><Relationship Id="rId2" Type="http://schemas.openxmlformats.org/officeDocument/2006/relationships/notesSlide" Target="../notesSlides/notesSlide26.xml"/><Relationship Id="rId1" Type="http://schemas.openxmlformats.org/officeDocument/2006/relationships/slideLayout" Target="../slideLayouts/slideLayout4.xml"/><Relationship Id="rId4" Type="http://schemas.openxmlformats.org/officeDocument/2006/relationships/image" Target="../media/image14.tiff"/></Relationships>
</file>

<file path=ppt/slides/_rels/slide27.xml.rels><?xml version="1.0" encoding="UTF-8" standalone="yes"?>
<Relationships xmlns="http://schemas.openxmlformats.org/package/2006/relationships"><Relationship Id="rId3" Type="http://schemas.openxmlformats.org/officeDocument/2006/relationships/image" Target="../media/image150.png"/><Relationship Id="rId2" Type="http://schemas.openxmlformats.org/officeDocument/2006/relationships/notesSlide" Target="../notesSlides/notesSlide27.xml"/><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3" Type="http://schemas.openxmlformats.org/officeDocument/2006/relationships/image" Target="../media/image160.png"/><Relationship Id="rId2" Type="http://schemas.openxmlformats.org/officeDocument/2006/relationships/notesSlide" Target="../notesSlides/notesSlide28.xml"/><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3" Type="http://schemas.openxmlformats.org/officeDocument/2006/relationships/image" Target="../media/image170.png"/><Relationship Id="rId2" Type="http://schemas.openxmlformats.org/officeDocument/2006/relationships/notesSlide" Target="../notesSlides/notesSlide29.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180.png"/><Relationship Id="rId2" Type="http://schemas.openxmlformats.org/officeDocument/2006/relationships/notesSlide" Target="../notesSlides/notesSlide30.xml"/><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3" Type="http://schemas.openxmlformats.org/officeDocument/2006/relationships/image" Target="../media/image190.png"/><Relationship Id="rId2" Type="http://schemas.openxmlformats.org/officeDocument/2006/relationships/notesSlide" Target="../notesSlides/notesSlide31.xml"/><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3" Type="http://schemas.openxmlformats.org/officeDocument/2006/relationships/image" Target="../media/image200.png"/><Relationship Id="rId2" Type="http://schemas.openxmlformats.org/officeDocument/2006/relationships/notesSlide" Target="../notesSlides/notesSlide32.xml"/><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3" Type="http://schemas.openxmlformats.org/officeDocument/2006/relationships/image" Target="../media/image210.png"/><Relationship Id="rId2" Type="http://schemas.openxmlformats.org/officeDocument/2006/relationships/notesSlide" Target="../notesSlides/notesSlide33.xml"/><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3" Type="http://schemas.openxmlformats.org/officeDocument/2006/relationships/image" Target="../media/image220.png"/><Relationship Id="rId2" Type="http://schemas.openxmlformats.org/officeDocument/2006/relationships/notesSlide" Target="../notesSlides/notesSlide34.xml"/><Relationship Id="rId1" Type="http://schemas.openxmlformats.org/officeDocument/2006/relationships/slideLayout" Target="../slideLayouts/slideLayout4.xml"/></Relationships>
</file>

<file path=ppt/slides/_rels/slide35.xml.rels><?xml version="1.0" encoding="UTF-8" standalone="yes"?>
<Relationships xmlns="http://schemas.openxmlformats.org/package/2006/relationships"><Relationship Id="rId3" Type="http://schemas.openxmlformats.org/officeDocument/2006/relationships/image" Target="../media/image230.png"/><Relationship Id="rId2" Type="http://schemas.openxmlformats.org/officeDocument/2006/relationships/notesSlide" Target="../notesSlides/notesSlide35.xml"/><Relationship Id="rId1" Type="http://schemas.openxmlformats.org/officeDocument/2006/relationships/slideLayout" Target="../slideLayouts/slideLayout4.xml"/></Relationships>
</file>

<file path=ppt/slides/_rels/slide36.xml.rels><?xml version="1.0" encoding="UTF-8" standalone="yes"?>
<Relationships xmlns="http://schemas.openxmlformats.org/package/2006/relationships"><Relationship Id="rId3" Type="http://schemas.openxmlformats.org/officeDocument/2006/relationships/image" Target="../media/image240.png"/><Relationship Id="rId2" Type="http://schemas.openxmlformats.org/officeDocument/2006/relationships/notesSlide" Target="../notesSlides/notesSlide36.xml"/><Relationship Id="rId1" Type="http://schemas.openxmlformats.org/officeDocument/2006/relationships/slideLayout" Target="../slideLayouts/slideLayout4.xml"/></Relationships>
</file>

<file path=ppt/slides/_rels/slide37.xml.rels><?xml version="1.0" encoding="UTF-8" standalone="yes"?>
<Relationships xmlns="http://schemas.openxmlformats.org/package/2006/relationships"><Relationship Id="rId3" Type="http://schemas.openxmlformats.org/officeDocument/2006/relationships/image" Target="../media/image250.png"/><Relationship Id="rId2" Type="http://schemas.openxmlformats.org/officeDocument/2006/relationships/notesSlide" Target="../notesSlides/notesSlide37.xml"/><Relationship Id="rId1" Type="http://schemas.openxmlformats.org/officeDocument/2006/relationships/slideLayout" Target="../slideLayouts/slideLayout4.xml"/></Relationships>
</file>

<file path=ppt/slides/_rels/slide38.xml.rels><?xml version="1.0" encoding="UTF-8" standalone="yes"?>
<Relationships xmlns="http://schemas.openxmlformats.org/package/2006/relationships"><Relationship Id="rId3" Type="http://schemas.openxmlformats.org/officeDocument/2006/relationships/image" Target="../media/image260.png"/><Relationship Id="rId2" Type="http://schemas.openxmlformats.org/officeDocument/2006/relationships/notesSlide" Target="../notesSlides/notesSlide38.xml"/><Relationship Id="rId1" Type="http://schemas.openxmlformats.org/officeDocument/2006/relationships/slideLayout" Target="../slideLayouts/slideLayout4.xml"/></Relationships>
</file>

<file path=ppt/slides/_rels/slide39.xml.rels><?xml version="1.0" encoding="UTF-8" standalone="yes"?>
<Relationships xmlns="http://schemas.openxmlformats.org/package/2006/relationships"><Relationship Id="rId3" Type="http://schemas.openxmlformats.org/officeDocument/2006/relationships/image" Target="../media/image270.png"/><Relationship Id="rId2" Type="http://schemas.openxmlformats.org/officeDocument/2006/relationships/notesSlide" Target="../notesSlides/notesSlide39.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4.xml"/><Relationship Id="rId1" Type="http://schemas.openxmlformats.org/officeDocument/2006/relationships/slideLayout" Target="../slideLayouts/slideLayout4.xml"/><Relationship Id="rId4" Type="http://schemas.openxmlformats.org/officeDocument/2006/relationships/image" Target="../media/image12.tiff"/></Relationships>
</file>

<file path=ppt/slides/_rels/slide40.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40.xml"/><Relationship Id="rId1" Type="http://schemas.openxmlformats.org/officeDocument/2006/relationships/slideLayout" Target="../slideLayouts/slideLayout4.xml"/></Relationships>
</file>

<file path=ppt/slides/_rels/slide41.xml.rels><?xml version="1.0" encoding="UTF-8" standalone="yes"?>
<Relationships xmlns="http://schemas.openxmlformats.org/package/2006/relationships"><Relationship Id="rId3" Type="http://schemas.openxmlformats.org/officeDocument/2006/relationships/image" Target="../media/image290.png"/><Relationship Id="rId2" Type="http://schemas.openxmlformats.org/officeDocument/2006/relationships/notesSlide" Target="../notesSlides/notesSlide41.xml"/><Relationship Id="rId1" Type="http://schemas.openxmlformats.org/officeDocument/2006/relationships/slideLayout" Target="../slideLayouts/slideLayout4.xml"/></Relationships>
</file>

<file path=ppt/slides/_rels/slide42.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42.xml"/><Relationship Id="rId1" Type="http://schemas.openxmlformats.org/officeDocument/2006/relationships/slideLayout" Target="../slideLayouts/slideLayout4.xml"/></Relationships>
</file>

<file path=ppt/slides/_rels/slide43.xml.rels><?xml version="1.0" encoding="UTF-8" standalone="yes"?>
<Relationships xmlns="http://schemas.openxmlformats.org/package/2006/relationships"><Relationship Id="rId3" Type="http://schemas.openxmlformats.org/officeDocument/2006/relationships/image" Target="../media/image310.png"/><Relationship Id="rId2" Type="http://schemas.openxmlformats.org/officeDocument/2006/relationships/notesSlide" Target="../notesSlides/notesSlide43.xml"/><Relationship Id="rId1" Type="http://schemas.openxmlformats.org/officeDocument/2006/relationships/slideLayout" Target="../slideLayouts/slideLayout4.xml"/></Relationships>
</file>

<file path=ppt/slides/_rels/slide44.xml.rels><?xml version="1.0" encoding="UTF-8" standalone="yes"?>
<Relationships xmlns="http://schemas.openxmlformats.org/package/2006/relationships"><Relationship Id="rId3" Type="http://schemas.openxmlformats.org/officeDocument/2006/relationships/image" Target="../media/image320.png"/><Relationship Id="rId2" Type="http://schemas.openxmlformats.org/officeDocument/2006/relationships/notesSlide" Target="../notesSlides/notesSlide44.xml"/><Relationship Id="rId1" Type="http://schemas.openxmlformats.org/officeDocument/2006/relationships/slideLayout" Target="../slideLayouts/slideLayout4.xml"/><Relationship Id="rId4" Type="http://schemas.openxmlformats.org/officeDocument/2006/relationships/image" Target="../media/image33.tiff"/></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5.xml"/><Relationship Id="rId1" Type="http://schemas.openxmlformats.org/officeDocument/2006/relationships/slideLayout" Target="../slideLayouts/slideLayout4.xml"/><Relationship Id="rId4" Type="http://schemas.openxmlformats.org/officeDocument/2006/relationships/image" Target="../media/image14.tiff"/></Relationships>
</file>

<file path=ppt/slides/_rels/slide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81"/>
        <p:cNvGrpSpPr/>
        <p:nvPr/>
      </p:nvGrpSpPr>
      <p:grpSpPr>
        <a:xfrm>
          <a:off x="0" y="0"/>
          <a:ext cx="0" cy="0"/>
          <a:chOff x="0" y="0"/>
          <a:chExt cx="0" cy="0"/>
        </a:xfrm>
      </p:grpSpPr>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368"/>
        <p:cNvGrpSpPr/>
        <p:nvPr/>
      </p:nvGrpSpPr>
      <p:grpSpPr>
        <a:xfrm>
          <a:off x="0" y="0"/>
          <a:ext cx="0" cy="0"/>
          <a:chOff x="0" y="0"/>
          <a:chExt cx="0" cy="0"/>
        </a:xfrm>
      </p:grpSpPr>
      <p:sp>
        <p:nvSpPr>
          <p:cNvPr id="369" name="Google Shape;369;g2032cc6918f_0_60"/>
          <p:cNvSpPr txBox="1"/>
          <p:nvPr/>
        </p:nvSpPr>
        <p:spPr>
          <a:xfrm>
            <a:off x="169850" y="378100"/>
            <a:ext cx="45675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Ratio</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mc:Choice xmlns:a14="http://schemas.microsoft.com/office/drawing/2010/main" Requires="a14">
          <p:graphicFrame>
            <p:nvGraphicFramePr>
              <p:cNvPr id="371" name="Google Shape;371;g2032cc6918f_0_60"/>
              <p:cNvGraphicFramePr/>
              <p:nvPr>
                <p:extLst>
                  <p:ext uri="{D42A27DB-BD31-4B8C-83A1-F6EECF244321}">
                    <p14:modId xmlns:p14="http://schemas.microsoft.com/office/powerpoint/2010/main" val="442043738"/>
                  </p:ext>
                </p:extLst>
              </p:nvPr>
            </p:nvGraphicFramePr>
            <p:xfrm>
              <a:off x="952500" y="2190750"/>
              <a:ext cx="7239000" cy="1893600"/>
            </p:xfrm>
            <a:graphic>
              <a:graphicData uri="http://schemas.openxmlformats.org/drawingml/2006/table">
                <a:tbl>
                  <a:tblPr>
                    <a:noFill/>
                    <a:tableStyleId>{3315EF36-B98D-4A8E-A345-085902FB4635}</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46800">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A) </a:t>
                          </a:r>
                          <a14:m>
                            <m:oMath xmlns:m="http://schemas.openxmlformats.org/officeDocument/2006/math">
                              <m:r>
                                <a:rPr lang="en-US" sz="1600" i="1" u="none" strike="noStrike" cap="none" dirty="0" smtClean="0">
                                  <a:solidFill>
                                    <a:schemeClr val="tx1"/>
                                  </a:solidFill>
                                  <a:latin typeface="Cambria Math" panose="02040503050406030204" pitchFamily="18" charset="0"/>
                                  <a:ea typeface="Nunito Sans"/>
                                  <a:cs typeface="Nunito Sans"/>
                                  <a:sym typeface="Nunito Sans"/>
                                </a:rPr>
                                <m:t>6 :5</m:t>
                              </m:r>
                            </m:oMath>
                          </a14:m>
                          <a:endParaRPr lang="en-US" sz="16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B) </a:t>
                          </a:r>
                          <a14:m>
                            <m:oMath xmlns:m="http://schemas.openxmlformats.org/officeDocument/2006/math">
                              <m:r>
                                <a:rPr lang="en-US" sz="1600" i="1" u="none" strike="noStrike" cap="none" dirty="0" smtClean="0">
                                  <a:solidFill>
                                    <a:schemeClr val="tx1"/>
                                  </a:solidFill>
                                  <a:latin typeface="Cambria Math" panose="02040503050406030204" pitchFamily="18" charset="0"/>
                                  <a:ea typeface="Nunito Sans"/>
                                  <a:cs typeface="Nunito Sans"/>
                                  <a:sym typeface="Nunito Sans"/>
                                </a:rPr>
                                <m:t>3 :5</m:t>
                              </m:r>
                            </m:oMath>
                          </a14:m>
                          <a:endParaRPr lang="en-US" sz="16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46800">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C) </a:t>
                          </a:r>
                          <a14:m>
                            <m:oMath xmlns:m="http://schemas.openxmlformats.org/officeDocument/2006/math">
                              <m:r>
                                <a:rPr lang="en-US" sz="1600" i="1" u="none" strike="noStrike" cap="none" dirty="0" smtClean="0">
                                  <a:solidFill>
                                    <a:schemeClr val="tx1"/>
                                  </a:solidFill>
                                  <a:latin typeface="Cambria Math" panose="02040503050406030204" pitchFamily="18" charset="0"/>
                                  <a:ea typeface="Nunito Sans"/>
                                  <a:cs typeface="Nunito Sans"/>
                                  <a:sym typeface="Nunito Sans"/>
                                </a:rPr>
                                <m:t>24 :20</m:t>
                              </m:r>
                            </m:oMath>
                          </a14:m>
                          <a:endParaRPr lang="en-US" sz="16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D) </a:t>
                          </a:r>
                          <a14:m>
                            <m:oMath xmlns:m="http://schemas.openxmlformats.org/officeDocument/2006/math">
                              <m:r>
                                <a:rPr lang="en-US" sz="1600" i="1" u="none" strike="noStrike" cap="none" dirty="0" smtClean="0">
                                  <a:solidFill>
                                    <a:schemeClr val="tx1"/>
                                  </a:solidFill>
                                  <a:latin typeface="Cambria Math" panose="02040503050406030204" pitchFamily="18" charset="0"/>
                                  <a:ea typeface="Nunito Sans"/>
                                  <a:cs typeface="Nunito Sans"/>
                                  <a:sym typeface="Nunito Sans"/>
                                </a:rPr>
                                <m:t>12 :40</m:t>
                              </m:r>
                            </m:oMath>
                          </a14:m>
                          <a:endParaRPr lang="en-US" sz="16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p:graphicFrame>
            <p:nvGraphicFramePr>
              <p:cNvPr id="371" name="Google Shape;371;g2032cc6918f_0_60"/>
              <p:cNvGraphicFramePr/>
              <p:nvPr>
                <p:extLst>
                  <p:ext uri="{D42A27DB-BD31-4B8C-83A1-F6EECF244321}">
                    <p14:modId xmlns:p14="http://schemas.microsoft.com/office/powerpoint/2010/main" val="442043738"/>
                  </p:ext>
                </p:extLst>
              </p:nvPr>
            </p:nvGraphicFramePr>
            <p:xfrm>
              <a:off x="952500" y="2190750"/>
              <a:ext cx="7239000" cy="1893600"/>
            </p:xfrm>
            <a:graphic>
              <a:graphicData uri="http://schemas.openxmlformats.org/drawingml/2006/table">
                <a:tbl>
                  <a:tblPr>
                    <a:noFill/>
                    <a:tableStyleId>{3315EF36-B98D-4A8E-A345-085902FB4635}</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46800">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68" t="-641" r="-100337" b="-100641"/>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00168" t="-641" r="-337" b="-100641"/>
                          </a:stretch>
                        </a:blipFill>
                      </a:tcPr>
                    </a:tc>
                    <a:extLst>
                      <a:ext uri="{0D108BD9-81ED-4DB2-BD59-A6C34878D82A}">
                        <a16:rowId xmlns:a16="http://schemas.microsoft.com/office/drawing/2014/main" val="10000"/>
                      </a:ext>
                    </a:extLst>
                  </a:tr>
                  <a:tr h="946800">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68" t="-100641" r="-100337" b="-641"/>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00168" t="-100641" r="-337" b="-641"/>
                          </a:stretch>
                        </a:blipFill>
                      </a:tcPr>
                    </a:tc>
                    <a:extLst>
                      <a:ext uri="{0D108BD9-81ED-4DB2-BD59-A6C34878D82A}">
                        <a16:rowId xmlns:a16="http://schemas.microsoft.com/office/drawing/2014/main" val="10001"/>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2" name="Google Shape;105;p20">
                <a:extLst>
                  <a:ext uri="{FF2B5EF4-FFF2-40B4-BE49-F238E27FC236}">
                    <a16:creationId xmlns:a16="http://schemas.microsoft.com/office/drawing/2014/main" id="{45EC6227-1B87-0A6D-D9EE-E9ADC04D4CCD}"/>
                  </a:ext>
                </a:extLst>
              </p:cNvPr>
              <p:cNvGraphicFramePr/>
              <p:nvPr/>
            </p:nvGraphicFramePr>
            <p:xfrm>
              <a:off x="108043" y="862525"/>
              <a:ext cx="8661883" cy="998357"/>
            </p:xfrm>
            <a:graphic>
              <a:graphicData uri="http://schemas.openxmlformats.org/drawingml/2006/table">
                <a:tbl>
                  <a:tblPr firstRow="1" bandRow="1">
                    <a:noFill/>
                  </a:tblPr>
                  <a:tblGrid>
                    <a:gridCol w="8661883">
                      <a:extLst>
                        <a:ext uri="{9D8B030D-6E8A-4147-A177-3AD203B41FA5}">
                          <a16:colId xmlns:a16="http://schemas.microsoft.com/office/drawing/2014/main" val="20000"/>
                        </a:ext>
                      </a:extLst>
                    </a:gridCol>
                  </a:tblGrid>
                  <a:tr h="282784">
                    <a:tc>
                      <a:txBody>
                        <a:bodyPr/>
                        <a:lstStyle/>
                        <a:p>
                          <a:pPr marL="0" marR="0" lvl="0" indent="0" algn="l" rtl="0">
                            <a:lnSpc>
                              <a:spcPct val="100000"/>
                            </a:lnSpc>
                            <a:spcBef>
                              <a:spcPts val="0"/>
                            </a:spcBef>
                            <a:spcAft>
                              <a:spcPts val="0"/>
                            </a:spcAft>
                            <a:buClr>
                              <a:srgbClr val="000000"/>
                            </a:buClr>
                            <a:buSzPts val="1600"/>
                            <a:buFont typeface="Arial"/>
                            <a:buNone/>
                          </a:pPr>
                          <a:r>
                            <a:rPr lang="en-GB" sz="1600" b="0" dirty="0">
                              <a:solidFill>
                                <a:schemeClr val="dk1"/>
                              </a:solidFill>
                              <a:latin typeface="Nunito Sans"/>
                              <a:ea typeface="Nunito Sans"/>
                              <a:cs typeface="Nunito Sans"/>
                              <a:sym typeface="Nunito Sans"/>
                            </a:rPr>
                            <a:t>7) </a:t>
                          </a:r>
                          <a:r>
                            <a:rPr lang="en-US" sz="1600" b="0" u="none" strike="noStrike" cap="none" dirty="0">
                              <a:solidFill>
                                <a:schemeClr val="dk1"/>
                              </a:solidFill>
                              <a:latin typeface="Nunito Sans"/>
                              <a:ea typeface="Nunito Sans"/>
                              <a:cs typeface="Nunito Sans"/>
                              <a:sym typeface="Nunito Sans"/>
                            </a:rPr>
                            <a:t>Write </a:t>
                          </a:r>
                          <a:r>
                            <a:rPr lang="en-GB" sz="1600" b="0" u="none" strike="noStrike" cap="none" dirty="0">
                              <a:solidFill>
                                <a:schemeClr val="dk1"/>
                              </a:solidFill>
                              <a:latin typeface="Nunito Sans"/>
                              <a:ea typeface="Nunito Sans"/>
                              <a:cs typeface="Nunito Sans"/>
                              <a:sym typeface="Nunito Sans"/>
                            </a:rPr>
                            <a:t>the ratio in its simplest form, using integer values</a:t>
                          </a:r>
                          <a:r>
                            <a:rPr lang="en-US" sz="1600" b="0" u="none" strike="noStrike" cap="none" dirty="0">
                              <a:solidFill>
                                <a:schemeClr val="dk1"/>
                              </a:solidFill>
                              <a:latin typeface="Nunito Sans"/>
                              <a:ea typeface="Nunito Sans"/>
                              <a:cs typeface="Nunito Sans"/>
                              <a:sym typeface="Nunito Sans"/>
                            </a:rPr>
                            <a:t>:</a:t>
                          </a:r>
                        </a:p>
                        <a:p>
                          <a:pPr marL="0" marR="0" lvl="0" indent="0" algn="l" rtl="0">
                            <a:lnSpc>
                              <a:spcPct val="100000"/>
                            </a:lnSpc>
                            <a:spcBef>
                              <a:spcPts val="0"/>
                            </a:spcBef>
                            <a:spcAft>
                              <a:spcPts val="0"/>
                            </a:spcAft>
                            <a:buClr>
                              <a:srgbClr val="000000"/>
                            </a:buClr>
                            <a:buSzPts val="1600"/>
                            <a:buFont typeface="Arial"/>
                            <a:buNone/>
                          </a:pPr>
                          <a:endParaRPr lang="en-US" sz="1050" b="0" u="none" strike="noStrike" cap="none" dirty="0">
                            <a:solidFill>
                              <a:schemeClr val="dk1"/>
                            </a:solidFill>
                            <a:latin typeface="Nunito Sans"/>
                            <a:ea typeface="Nunito Sans"/>
                            <a:cs typeface="Nunito Sans"/>
                            <a:sym typeface="Nunito Sans"/>
                          </a:endParaRPr>
                        </a:p>
                        <a:p>
                          <a:pPr marL="0" marR="0" lvl="0" indent="0" algn="l" rtl="0">
                            <a:lnSpc>
                              <a:spcPct val="100000"/>
                            </a:lnSpc>
                            <a:spcBef>
                              <a:spcPts val="0"/>
                            </a:spcBef>
                            <a:spcAft>
                              <a:spcPts val="0"/>
                            </a:spcAft>
                            <a:buClr>
                              <a:srgbClr val="000000"/>
                            </a:buClr>
                            <a:buSzPts val="1600"/>
                            <a:buFont typeface="Arial"/>
                            <a:buNone/>
                          </a:pPr>
                          <a:r>
                            <a:rPr lang="en-GB" sz="2300" b="0" u="none" strike="noStrike" cap="none" dirty="0">
                              <a:solidFill>
                                <a:schemeClr val="dk1"/>
                              </a:solidFill>
                              <a:ea typeface="Nunito Sans"/>
                              <a:cs typeface="Nunito Sans"/>
                              <a:sym typeface="Nunito Sans"/>
                            </a:rPr>
                            <a:t>   </a:t>
                          </a:r>
                          <a14:m>
                            <m:oMath xmlns:m="http://schemas.openxmlformats.org/officeDocument/2006/math">
                              <m:f>
                                <m:fPr>
                                  <m:ctrlPr>
                                    <a:rPr lang="en-GB" sz="2300" b="0" i="1" u="none" strike="noStrike" cap="none" smtClean="0">
                                      <a:solidFill>
                                        <a:schemeClr val="dk1"/>
                                      </a:solidFill>
                                      <a:latin typeface="Cambria Math" panose="02040503050406030204" pitchFamily="18" charset="0"/>
                                      <a:ea typeface="Nunito Sans"/>
                                      <a:cs typeface="Nunito Sans"/>
                                      <a:sym typeface="Nunito Sans"/>
                                    </a:rPr>
                                  </m:ctrlPr>
                                </m:fPr>
                                <m:num>
                                  <m:r>
                                    <a:rPr lang="en-GB" sz="2300" b="0" i="1" u="none" strike="noStrike" cap="none" smtClean="0">
                                      <a:solidFill>
                                        <a:schemeClr val="dk1"/>
                                      </a:solidFill>
                                      <a:latin typeface="Cambria Math" panose="02040503050406030204" pitchFamily="18" charset="0"/>
                                      <a:ea typeface="Nunito Sans"/>
                                      <a:cs typeface="Nunito Sans"/>
                                      <a:sym typeface="Nunito Sans"/>
                                    </a:rPr>
                                    <m:t>3</m:t>
                                  </m:r>
                                </m:num>
                                <m:den>
                                  <m:r>
                                    <a:rPr lang="en-GB" sz="2300" b="0" i="1" u="none" strike="noStrike" cap="none" smtClean="0">
                                      <a:solidFill>
                                        <a:schemeClr val="dk1"/>
                                      </a:solidFill>
                                      <a:latin typeface="Cambria Math" panose="02040503050406030204" pitchFamily="18" charset="0"/>
                                      <a:ea typeface="Nunito Sans"/>
                                      <a:cs typeface="Nunito Sans"/>
                                      <a:sym typeface="Nunito Sans"/>
                                    </a:rPr>
                                    <m:t>4</m:t>
                                  </m:r>
                                </m:den>
                              </m:f>
                              <m:r>
                                <a:rPr lang="en-GB" sz="2300" b="0" i="1" u="none" strike="noStrike" cap="none" smtClean="0">
                                  <a:solidFill>
                                    <a:schemeClr val="dk1"/>
                                  </a:solidFill>
                                  <a:latin typeface="Cambria Math" panose="02040503050406030204" pitchFamily="18" charset="0"/>
                                  <a:ea typeface="Nunito Sans"/>
                                  <a:cs typeface="Nunito Sans"/>
                                  <a:sym typeface="Nunito Sans"/>
                                </a:rPr>
                                <m:t> :</m:t>
                              </m:r>
                              <m:f>
                                <m:fPr>
                                  <m:ctrlPr>
                                    <a:rPr lang="en-GB" sz="2300" b="0" i="1" u="none" strike="noStrike" cap="none" smtClean="0">
                                      <a:solidFill>
                                        <a:schemeClr val="dk1"/>
                                      </a:solidFill>
                                      <a:latin typeface="Cambria Math" panose="02040503050406030204" pitchFamily="18" charset="0"/>
                                      <a:ea typeface="Nunito Sans"/>
                                      <a:cs typeface="Nunito Sans"/>
                                      <a:sym typeface="Nunito Sans"/>
                                    </a:rPr>
                                  </m:ctrlPr>
                                </m:fPr>
                                <m:num>
                                  <m:r>
                                    <a:rPr lang="en-GB" sz="2300" b="0" i="1" u="none" strike="noStrike" cap="none" smtClean="0">
                                      <a:solidFill>
                                        <a:schemeClr val="dk1"/>
                                      </a:solidFill>
                                      <a:latin typeface="Cambria Math" panose="02040503050406030204" pitchFamily="18" charset="0"/>
                                      <a:ea typeface="Nunito Sans"/>
                                      <a:cs typeface="Nunito Sans"/>
                                      <a:sym typeface="Nunito Sans"/>
                                    </a:rPr>
                                    <m:t>5</m:t>
                                  </m:r>
                                </m:num>
                                <m:den>
                                  <m:r>
                                    <a:rPr lang="en-GB" sz="2300" b="0" i="1" u="none" strike="noStrike" cap="none" smtClean="0">
                                      <a:solidFill>
                                        <a:schemeClr val="dk1"/>
                                      </a:solidFill>
                                      <a:latin typeface="Cambria Math" panose="02040503050406030204" pitchFamily="18" charset="0"/>
                                      <a:ea typeface="Nunito Sans"/>
                                      <a:cs typeface="Nunito Sans"/>
                                      <a:sym typeface="Nunito Sans"/>
                                    </a:rPr>
                                    <m:t>8</m:t>
                                  </m:r>
                                </m:den>
                              </m:f>
                            </m:oMath>
                          </a14:m>
                          <a:r>
                            <a:rPr lang="en-US" sz="2300" b="0" u="none" strike="noStrike" cap="none" dirty="0">
                              <a:solidFill>
                                <a:schemeClr val="dk1"/>
                              </a:solidFill>
                              <a:latin typeface="Nunito Sans"/>
                              <a:ea typeface="Nunito Sans"/>
                              <a:cs typeface="Nunito Sans"/>
                              <a:sym typeface="Nunito Sans"/>
                            </a:rPr>
                            <a:t> </a:t>
                          </a:r>
                        </a:p>
                      </a:txBody>
                      <a:tcPr marL="91450" marR="91450" marT="45725" marB="45725">
                        <a:lnL w="12700" cap="flat" cmpd="sng">
                          <a:noFill/>
                          <a:prstDash val="solid"/>
                          <a:round/>
                          <a:headEnd type="none" w="sm" len="sm"/>
                          <a:tailEnd type="none" w="sm" len="sm"/>
                        </a:lnL>
                        <a:lnR w="12700" cap="flat" cmpd="sng">
                          <a:noFill/>
                          <a:prstDash val="solid"/>
                          <a:round/>
                          <a:headEnd type="none" w="sm" len="sm"/>
                          <a:tailEnd type="none" w="sm" len="sm"/>
                        </a:lnR>
                        <a:lnT w="12700" cap="flat" cmpd="sng">
                          <a:noFill/>
                          <a:prstDash val="solid"/>
                          <a:round/>
                          <a:headEnd type="none" w="sm" len="sm"/>
                          <a:tailEnd type="none" w="sm" len="sm"/>
                        </a:lnT>
                        <a:lnB w="12700" cap="flat" cmpd="sng">
                          <a:noFill/>
                          <a:prstDash val="solid"/>
                          <a:round/>
                          <a:headEnd type="none" w="sm" len="sm"/>
                          <a:tailEnd type="none" w="sm" len="sm"/>
                        </a:lnB>
                        <a:lnTlToBr w="12700" cmpd="sng">
                          <a:noFill/>
                          <a:prstDash val="solid"/>
                        </a:lnTlToBr>
                        <a:lnBlToTr w="12700" cmpd="sng">
                          <a:noFill/>
                          <a:prstDash val="solid"/>
                        </a:lnBlToTr>
                        <a:noFill/>
                      </a:tcPr>
                    </a:tc>
                    <a:extLst>
                      <a:ext uri="{0D108BD9-81ED-4DB2-BD59-A6C34878D82A}">
                        <a16:rowId xmlns:a16="http://schemas.microsoft.com/office/drawing/2014/main" val="10000"/>
                      </a:ext>
                    </a:extLst>
                  </a:tr>
                </a:tbl>
              </a:graphicData>
            </a:graphic>
          </p:graphicFrame>
        </mc:Choice>
        <mc:Fallback xmlns="">
          <p:graphicFrame>
            <p:nvGraphicFramePr>
              <p:cNvPr id="2" name="Google Shape;105;p20">
                <a:extLst>
                  <a:ext uri="{FF2B5EF4-FFF2-40B4-BE49-F238E27FC236}">
                    <a16:creationId xmlns:a16="http://schemas.microsoft.com/office/drawing/2014/main" id="{45EC6227-1B87-0A6D-D9EE-E9ADC04D4CCD}"/>
                  </a:ext>
                </a:extLst>
              </p:cNvPr>
              <p:cNvGraphicFramePr/>
              <p:nvPr>
                <p:extLst>
                  <p:ext uri="{D42A27DB-BD31-4B8C-83A1-F6EECF244321}">
                    <p14:modId xmlns:p14="http://schemas.microsoft.com/office/powerpoint/2010/main" val="303102412"/>
                  </p:ext>
                </p:extLst>
              </p:nvPr>
            </p:nvGraphicFramePr>
            <p:xfrm>
              <a:off x="108043" y="862525"/>
              <a:ext cx="8661883" cy="998357"/>
            </p:xfrm>
            <a:graphic>
              <a:graphicData uri="http://schemas.openxmlformats.org/drawingml/2006/table">
                <a:tbl>
                  <a:tblPr firstRow="1" bandRow="1">
                    <a:noFill/>
                  </a:tblPr>
                  <a:tblGrid>
                    <a:gridCol w="8661883">
                      <a:extLst>
                        <a:ext uri="{9D8B030D-6E8A-4147-A177-3AD203B41FA5}">
                          <a16:colId xmlns:a16="http://schemas.microsoft.com/office/drawing/2014/main" val="20000"/>
                        </a:ext>
                      </a:extLst>
                    </a:gridCol>
                  </a:tblGrid>
                  <a:tr h="282784">
                    <a:tc>
                      <a:txBody>
                        <a:bodyPr/>
                        <a:lstStyle/>
                        <a:p>
                          <a:pPr marL="0" marR="0" lvl="0" indent="0" algn="l" rtl="0">
                            <a:lnSpc>
                              <a:spcPct val="100000"/>
                            </a:lnSpc>
                            <a:spcBef>
                              <a:spcPts val="0"/>
                            </a:spcBef>
                            <a:spcAft>
                              <a:spcPts val="0"/>
                            </a:spcAft>
                            <a:buClr>
                              <a:srgbClr val="000000"/>
                            </a:buClr>
                            <a:buSzPts val="1600"/>
                            <a:buFont typeface="Arial"/>
                            <a:buNone/>
                          </a:pPr>
                          <a:r>
                            <a:rPr lang="en-GB" sz="1600" b="0" dirty="0">
                              <a:solidFill>
                                <a:schemeClr val="dk1"/>
                              </a:solidFill>
                              <a:latin typeface="Nunito Sans"/>
                              <a:ea typeface="Nunito Sans"/>
                              <a:cs typeface="Nunito Sans"/>
                              <a:sym typeface="Nunito Sans"/>
                            </a:rPr>
                            <a:t>7) </a:t>
                          </a:r>
                          <a:r>
                            <a:rPr lang="en-US" sz="1600" b="0" u="none" strike="noStrike" cap="none" dirty="0">
                              <a:solidFill>
                                <a:schemeClr val="dk1"/>
                              </a:solidFill>
                              <a:latin typeface="Nunito Sans"/>
                              <a:ea typeface="Nunito Sans"/>
                              <a:cs typeface="Nunito Sans"/>
                              <a:sym typeface="Nunito Sans"/>
                            </a:rPr>
                            <a:t>Write </a:t>
                          </a:r>
                          <a:r>
                            <a:rPr lang="en-GB" sz="1600" b="0" u="none" strike="noStrike" cap="none" dirty="0">
                              <a:solidFill>
                                <a:schemeClr val="dk1"/>
                              </a:solidFill>
                              <a:latin typeface="Nunito Sans"/>
                              <a:ea typeface="Nunito Sans"/>
                              <a:cs typeface="Nunito Sans"/>
                              <a:sym typeface="Nunito Sans"/>
                            </a:rPr>
                            <a:t>the ratio in its simplest form, using integer values</a:t>
                          </a:r>
                          <a:r>
                            <a:rPr lang="en-US" sz="1600" b="0" u="none" strike="noStrike" cap="none" dirty="0">
                              <a:solidFill>
                                <a:schemeClr val="dk1"/>
                              </a:solidFill>
                              <a:latin typeface="Nunito Sans"/>
                              <a:ea typeface="Nunito Sans"/>
                              <a:cs typeface="Nunito Sans"/>
                              <a:sym typeface="Nunito Sans"/>
                            </a:rPr>
                            <a:t>:</a:t>
                          </a:r>
                        </a:p>
                        <a:p>
                          <a:pPr marL="0" marR="0" lvl="0" indent="0" algn="l" rtl="0">
                            <a:lnSpc>
                              <a:spcPct val="100000"/>
                            </a:lnSpc>
                            <a:spcBef>
                              <a:spcPts val="0"/>
                            </a:spcBef>
                            <a:spcAft>
                              <a:spcPts val="0"/>
                            </a:spcAft>
                            <a:buClr>
                              <a:srgbClr val="000000"/>
                            </a:buClr>
                            <a:buSzPts val="1600"/>
                            <a:buFont typeface="Arial"/>
                            <a:buNone/>
                          </a:pPr>
                          <a:endParaRPr lang="en-US" sz="1050" b="0" u="none" strike="noStrike" cap="none" dirty="0">
                            <a:solidFill>
                              <a:schemeClr val="dk1"/>
                            </a:solidFill>
                            <a:latin typeface="Nunito Sans"/>
                            <a:ea typeface="Nunito Sans"/>
                            <a:cs typeface="Nunito Sans"/>
                            <a:sym typeface="Nunito Sans"/>
                          </a:endParaRPr>
                        </a:p>
                        <a:p>
                          <a:pPr marL="0" marR="0" lvl="0" indent="0" algn="l" rtl="0">
                            <a:lnSpc>
                              <a:spcPct val="100000"/>
                            </a:lnSpc>
                            <a:spcBef>
                              <a:spcPts val="0"/>
                            </a:spcBef>
                            <a:spcAft>
                              <a:spcPts val="0"/>
                            </a:spcAft>
                            <a:buClr>
                              <a:srgbClr val="000000"/>
                            </a:buClr>
                            <a:buSzPts val="1600"/>
                            <a:buFont typeface="Arial"/>
                            <a:buNone/>
                          </a:pPr>
                          <a:r>
                            <a:rPr lang="en-GB" sz="2300" b="0" u="none" strike="noStrike" cap="none" dirty="0">
                              <a:solidFill>
                                <a:schemeClr val="dk1"/>
                              </a:solidFill>
                              <a:ea typeface="Nunito Sans"/>
                              <a:cs typeface="Nunito Sans"/>
                              <a:sym typeface="Nunito Sans"/>
                            </a:rPr>
                            <a:t>   </a:t>
                          </a:r>
                          <a14:m xmlns:a14="http://schemas.microsoft.com/office/drawing/2010/main">
                            <m:oMath xmlns:m="http://schemas.openxmlformats.org/officeDocument/2006/math">
                              <m:f>
                                <m:fPr>
                                  <m:ctrlPr>
                                    <a:rPr lang="en-GB" sz="2300" b="0" i="1" u="none" strike="noStrike" cap="none" smtClean="0">
                                      <a:solidFill>
                                        <a:schemeClr val="dk1"/>
                                      </a:solidFill>
                                      <a:latin typeface="Cambria Math" panose="02040503050406030204" pitchFamily="18" charset="0"/>
                                      <a:ea typeface="Nunito Sans"/>
                                      <a:cs typeface="Nunito Sans"/>
                                      <a:sym typeface="Nunito Sans"/>
                                    </a:rPr>
                                  </m:ctrlPr>
                                </m:fPr>
                                <m:num>
                                  <m:r>
                                    <a:rPr lang="en-GB" sz="2300" b="0" i="1" u="none" strike="noStrike" cap="none" smtClean="0">
                                      <a:solidFill>
                                        <a:schemeClr val="dk1"/>
                                      </a:solidFill>
                                      <a:latin typeface="Cambria Math" panose="02040503050406030204" pitchFamily="18" charset="0"/>
                                      <a:ea typeface="Nunito Sans"/>
                                      <a:cs typeface="Nunito Sans"/>
                                      <a:sym typeface="Nunito Sans"/>
                                    </a:rPr>
                                    <m:t>3</m:t>
                                  </m:r>
                                </m:num>
                                <m:den>
                                  <m:r>
                                    <a:rPr lang="en-GB" sz="2300" b="0" i="1" u="none" strike="noStrike" cap="none" smtClean="0">
                                      <a:solidFill>
                                        <a:schemeClr val="dk1"/>
                                      </a:solidFill>
                                      <a:latin typeface="Cambria Math" panose="02040503050406030204" pitchFamily="18" charset="0"/>
                                      <a:ea typeface="Nunito Sans"/>
                                      <a:cs typeface="Nunito Sans"/>
                                      <a:sym typeface="Nunito Sans"/>
                                    </a:rPr>
                                    <m:t>4</m:t>
                                  </m:r>
                                </m:den>
                              </m:f>
                              <m:r>
                                <a:rPr lang="en-GB" sz="2300" b="0" i="1" u="none" strike="noStrike" cap="none" smtClean="0">
                                  <a:solidFill>
                                    <a:schemeClr val="dk1"/>
                                  </a:solidFill>
                                  <a:latin typeface="Cambria Math" panose="02040503050406030204" pitchFamily="18" charset="0"/>
                                  <a:ea typeface="Nunito Sans"/>
                                  <a:cs typeface="Nunito Sans"/>
                                  <a:sym typeface="Nunito Sans"/>
                                </a:rPr>
                                <m:t> :</m:t>
                              </m:r>
                              <m:f>
                                <m:fPr>
                                  <m:ctrlPr>
                                    <a:rPr lang="en-GB" sz="2300" b="0" i="1" u="none" strike="noStrike" cap="none" smtClean="0">
                                      <a:solidFill>
                                        <a:schemeClr val="dk1"/>
                                      </a:solidFill>
                                      <a:latin typeface="Cambria Math" panose="02040503050406030204" pitchFamily="18" charset="0"/>
                                      <a:ea typeface="Nunito Sans"/>
                                      <a:cs typeface="Nunito Sans"/>
                                      <a:sym typeface="Nunito Sans"/>
                                    </a:rPr>
                                  </m:ctrlPr>
                                </m:fPr>
                                <m:num>
                                  <m:r>
                                    <a:rPr lang="en-GB" sz="2300" b="0" i="1" u="none" strike="noStrike" cap="none" smtClean="0">
                                      <a:solidFill>
                                        <a:schemeClr val="dk1"/>
                                      </a:solidFill>
                                      <a:latin typeface="Cambria Math" panose="02040503050406030204" pitchFamily="18" charset="0"/>
                                      <a:ea typeface="Nunito Sans"/>
                                      <a:cs typeface="Nunito Sans"/>
                                      <a:sym typeface="Nunito Sans"/>
                                    </a:rPr>
                                    <m:t>5</m:t>
                                  </m:r>
                                </m:num>
                                <m:den>
                                  <m:r>
                                    <a:rPr lang="en-GB" sz="2300" b="0" i="1" u="none" strike="noStrike" cap="none" smtClean="0">
                                      <a:solidFill>
                                        <a:schemeClr val="dk1"/>
                                      </a:solidFill>
                                      <a:latin typeface="Cambria Math" panose="02040503050406030204" pitchFamily="18" charset="0"/>
                                      <a:ea typeface="Nunito Sans"/>
                                      <a:cs typeface="Nunito Sans"/>
                                      <a:sym typeface="Nunito Sans"/>
                                    </a:rPr>
                                    <m:t>8</m:t>
                                  </m:r>
                                </m:den>
                              </m:f>
                            </m:oMath>
                          </a14:m>
                          <a:r>
                            <a:rPr lang="en-US" sz="2300" b="0" u="none" strike="noStrike" cap="none" dirty="0">
                              <a:solidFill>
                                <a:schemeClr val="dk1"/>
                              </a:solidFill>
                              <a:latin typeface="Nunito Sans"/>
                              <a:ea typeface="Nunito Sans"/>
                              <a:cs typeface="Nunito Sans"/>
                              <a:sym typeface="Nunito Sans"/>
                            </a:rPr>
                            <a:t> </a:t>
                          </a:r>
                        </a:p>
                      </a:txBody>
                      <a:tcPr marL="91450" marR="91450" marT="45725" marB="45725">
                        <a:lnL w="12700" cap="flat" cmpd="sng">
                          <a:noFill/>
                          <a:prstDash val="solid"/>
                          <a:round/>
                          <a:headEnd type="none" w="sm" len="sm"/>
                          <a:tailEnd type="none" w="sm" len="sm"/>
                        </a:lnL>
                        <a:lnR w="12700" cap="flat" cmpd="sng">
                          <a:noFill/>
                          <a:prstDash val="solid"/>
                          <a:round/>
                          <a:headEnd type="none" w="sm" len="sm"/>
                          <a:tailEnd type="none" w="sm" len="sm"/>
                        </a:lnR>
                        <a:lnT w="12700" cap="flat" cmpd="sng">
                          <a:noFill/>
                          <a:prstDash val="solid"/>
                          <a:round/>
                          <a:headEnd type="none" w="sm" len="sm"/>
                          <a:tailEnd type="none" w="sm" len="sm"/>
                        </a:lnT>
                        <a:lnB w="12700" cap="flat" cmpd="sng">
                          <a:noFill/>
                          <a:prstDash val="solid"/>
                          <a:round/>
                          <a:headEnd type="none" w="sm" len="sm"/>
                          <a:tailEnd type="none" w="sm" len="sm"/>
                        </a:lnB>
                        <a:lnTlToBr w="12700" cmpd="sng">
                          <a:noFill/>
                          <a:prstDash val="solid"/>
                        </a:lnTlToBr>
                        <a:lnBlToTr w="12700" cmpd="sng">
                          <a:noFill/>
                          <a:prstDash val="solid"/>
                        </a:lnBlToTr>
                        <a:noFill/>
                      </a:tcPr>
                    </a:tc>
                    <a:extLst>
                      <a:ext uri="{0D108BD9-81ED-4DB2-BD59-A6C34878D82A}">
                        <a16:rowId xmlns:a16="http://schemas.microsoft.com/office/drawing/2014/main" val="10000"/>
                      </a:ext>
                    </a:extLst>
                  </a:tr>
                </a:tbl>
              </a:graphicData>
            </a:graphic>
          </p:graphicFrame>
        </mc:Fallback>
      </mc:AlternateContent>
    </p:spTree>
    <p:extLst>
      <p:ext uri="{BB962C8B-B14F-4D97-AF65-F5344CB8AC3E}">
        <p14:creationId xmlns:p14="http://schemas.microsoft.com/office/powerpoint/2010/main" val="294217240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384"/>
        <p:cNvGrpSpPr/>
        <p:nvPr/>
      </p:nvGrpSpPr>
      <p:grpSpPr>
        <a:xfrm>
          <a:off x="0" y="0"/>
          <a:ext cx="0" cy="0"/>
          <a:chOff x="0" y="0"/>
          <a:chExt cx="0" cy="0"/>
        </a:xfrm>
      </p:grpSpPr>
      <p:sp>
        <p:nvSpPr>
          <p:cNvPr id="385" name="Google Shape;385;g2032cc6918f_0_75"/>
          <p:cNvSpPr txBox="1"/>
          <p:nvPr/>
        </p:nvSpPr>
        <p:spPr>
          <a:xfrm>
            <a:off x="169850" y="378100"/>
            <a:ext cx="45675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Ratio</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mc:Choice xmlns:a14="http://schemas.microsoft.com/office/drawing/2010/main" Requires="a14">
          <p:graphicFrame>
            <p:nvGraphicFramePr>
              <p:cNvPr id="387" name="Google Shape;387;g2032cc6918f_0_75"/>
              <p:cNvGraphicFramePr/>
              <p:nvPr>
                <p:extLst>
                  <p:ext uri="{D42A27DB-BD31-4B8C-83A1-F6EECF244321}">
                    <p14:modId xmlns:p14="http://schemas.microsoft.com/office/powerpoint/2010/main" val="858170961"/>
                  </p:ext>
                </p:extLst>
              </p:nvPr>
            </p:nvGraphicFramePr>
            <p:xfrm>
              <a:off x="952500" y="2190750"/>
              <a:ext cx="7239000" cy="1893600"/>
            </p:xfrm>
            <a:graphic>
              <a:graphicData uri="http://schemas.openxmlformats.org/drawingml/2006/table">
                <a:tbl>
                  <a:tblPr>
                    <a:noFill/>
                    <a:tableStyleId>{3315EF36-B98D-4A8E-A345-085902FB4635}</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46800">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A) </a:t>
                          </a:r>
                          <a14:m>
                            <m:oMath xmlns:m="http://schemas.openxmlformats.org/officeDocument/2006/math">
                              <m:r>
                                <a:rPr lang="en-US" sz="1600" i="1" u="none" strike="noStrike" cap="none" dirty="0" smtClean="0">
                                  <a:solidFill>
                                    <a:schemeClr val="tx1"/>
                                  </a:solidFill>
                                  <a:latin typeface="Cambria Math" panose="02040503050406030204" pitchFamily="18" charset="0"/>
                                  <a:ea typeface="Nunito Sans"/>
                                  <a:cs typeface="Nunito Sans"/>
                                  <a:sym typeface="Nunito Sans"/>
                                </a:rPr>
                                <m:t>28 :16</m:t>
                              </m:r>
                            </m:oMath>
                          </a14:m>
                          <a:endParaRPr lang="en-US" sz="16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B) </a:t>
                          </a:r>
                          <a14:m>
                            <m:oMath xmlns:m="http://schemas.openxmlformats.org/officeDocument/2006/math">
                              <m:r>
                                <a:rPr lang="en-US" sz="1600" i="1" u="none" strike="noStrike" cap="none" dirty="0" smtClean="0">
                                  <a:solidFill>
                                    <a:schemeClr val="tx1"/>
                                  </a:solidFill>
                                  <a:latin typeface="Cambria Math" panose="02040503050406030204" pitchFamily="18" charset="0"/>
                                  <a:ea typeface="Nunito Sans"/>
                                  <a:cs typeface="Nunito Sans"/>
                                  <a:sym typeface="Nunito Sans"/>
                                </a:rPr>
                                <m:t>1 :0.571</m:t>
                              </m:r>
                            </m:oMath>
                          </a14:m>
                          <a:endParaRPr lang="en-US" sz="16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 </a:t>
                          </a:r>
                          <a:endParaRPr lang="en-US" sz="1400" i="1" u="none" strike="noStrike" cap="none" dirty="0">
                            <a:solidFill>
                              <a:schemeClr val="tx1"/>
                            </a:solidFill>
                            <a:latin typeface="Times New Roman"/>
                            <a:ea typeface="Times New Roman"/>
                            <a:cs typeface="Times New Roman"/>
                            <a:sym typeface="Times New Roman"/>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46800">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C) </a:t>
                          </a:r>
                          <a14:m>
                            <m:oMath xmlns:m="http://schemas.openxmlformats.org/officeDocument/2006/math">
                              <m:r>
                                <a:rPr lang="en-US" sz="1600" i="1" u="none" strike="noStrike" cap="none" dirty="0" smtClean="0">
                                  <a:solidFill>
                                    <a:schemeClr val="tx1"/>
                                  </a:solidFill>
                                  <a:latin typeface="Cambria Math" panose="02040503050406030204" pitchFamily="18" charset="0"/>
                                  <a:ea typeface="Nunito Sans"/>
                                  <a:cs typeface="Nunito Sans"/>
                                  <a:sym typeface="Nunito Sans"/>
                                </a:rPr>
                                <m:t>14 :8</m:t>
                              </m:r>
                            </m:oMath>
                          </a14:m>
                          <a:endParaRPr lang="en-US" sz="16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D) </a:t>
                          </a:r>
                          <a14:m>
                            <m:oMath xmlns:m="http://schemas.openxmlformats.org/officeDocument/2006/math">
                              <m:r>
                                <a:rPr lang="en-US" sz="1600" i="1" u="none" strike="noStrike" cap="none" dirty="0" smtClean="0">
                                  <a:solidFill>
                                    <a:schemeClr val="tx1"/>
                                  </a:solidFill>
                                  <a:latin typeface="Cambria Math" panose="02040503050406030204" pitchFamily="18" charset="0"/>
                                  <a:ea typeface="Nunito Sans"/>
                                  <a:cs typeface="Nunito Sans"/>
                                  <a:sym typeface="Nunito Sans"/>
                                </a:rPr>
                                <m:t>7 :4</m:t>
                              </m:r>
                            </m:oMath>
                          </a14:m>
                          <a:endParaRPr lang="en-US" sz="16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p:graphicFrame>
            <p:nvGraphicFramePr>
              <p:cNvPr id="387" name="Google Shape;387;g2032cc6918f_0_75"/>
              <p:cNvGraphicFramePr/>
              <p:nvPr>
                <p:extLst>
                  <p:ext uri="{D42A27DB-BD31-4B8C-83A1-F6EECF244321}">
                    <p14:modId xmlns:p14="http://schemas.microsoft.com/office/powerpoint/2010/main" val="858170961"/>
                  </p:ext>
                </p:extLst>
              </p:nvPr>
            </p:nvGraphicFramePr>
            <p:xfrm>
              <a:off x="952500" y="2190750"/>
              <a:ext cx="7239000" cy="1893600"/>
            </p:xfrm>
            <a:graphic>
              <a:graphicData uri="http://schemas.openxmlformats.org/drawingml/2006/table">
                <a:tbl>
                  <a:tblPr>
                    <a:noFill/>
                    <a:tableStyleId>{3315EF36-B98D-4A8E-A345-085902FB4635}</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46800">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68" t="-641" r="-100337" b="-100641"/>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00168" t="-641" r="-337" b="-100641"/>
                          </a:stretch>
                        </a:blipFill>
                      </a:tcPr>
                    </a:tc>
                    <a:extLst>
                      <a:ext uri="{0D108BD9-81ED-4DB2-BD59-A6C34878D82A}">
                        <a16:rowId xmlns:a16="http://schemas.microsoft.com/office/drawing/2014/main" val="10000"/>
                      </a:ext>
                    </a:extLst>
                  </a:tr>
                  <a:tr h="946800">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68" t="-100641" r="-100337" b="-641"/>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00168" t="-100641" r="-337" b="-641"/>
                          </a:stretch>
                        </a:blipFill>
                      </a:tcPr>
                    </a:tc>
                    <a:extLst>
                      <a:ext uri="{0D108BD9-81ED-4DB2-BD59-A6C34878D82A}">
                        <a16:rowId xmlns:a16="http://schemas.microsoft.com/office/drawing/2014/main" val="10001"/>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2" name="Google Shape;105;p20">
                <a:extLst>
                  <a:ext uri="{FF2B5EF4-FFF2-40B4-BE49-F238E27FC236}">
                    <a16:creationId xmlns:a16="http://schemas.microsoft.com/office/drawing/2014/main" id="{CD05D32E-B90A-711F-446B-E7CE7FC82747}"/>
                  </a:ext>
                </a:extLst>
              </p:cNvPr>
              <p:cNvGraphicFramePr/>
              <p:nvPr/>
            </p:nvGraphicFramePr>
            <p:xfrm>
              <a:off x="108043" y="862525"/>
              <a:ext cx="8661883" cy="845830"/>
            </p:xfrm>
            <a:graphic>
              <a:graphicData uri="http://schemas.openxmlformats.org/drawingml/2006/table">
                <a:tbl>
                  <a:tblPr firstRow="1" bandRow="1">
                    <a:noFill/>
                  </a:tblPr>
                  <a:tblGrid>
                    <a:gridCol w="8661883">
                      <a:extLst>
                        <a:ext uri="{9D8B030D-6E8A-4147-A177-3AD203B41FA5}">
                          <a16:colId xmlns:a16="http://schemas.microsoft.com/office/drawing/2014/main" val="20000"/>
                        </a:ext>
                      </a:extLst>
                    </a:gridCol>
                  </a:tblGrid>
                  <a:tr h="282784">
                    <a:tc>
                      <a:txBody>
                        <a:bodyPr/>
                        <a:lstStyle/>
                        <a:p>
                          <a:pPr marL="0" marR="0" lvl="0" indent="0" algn="l" rtl="0">
                            <a:lnSpc>
                              <a:spcPct val="100000"/>
                            </a:lnSpc>
                            <a:spcBef>
                              <a:spcPts val="0"/>
                            </a:spcBef>
                            <a:spcAft>
                              <a:spcPts val="0"/>
                            </a:spcAft>
                            <a:buClr>
                              <a:srgbClr val="000000"/>
                            </a:buClr>
                            <a:buSzPts val="1600"/>
                            <a:buFont typeface="Arial"/>
                            <a:buNone/>
                          </a:pPr>
                          <a:r>
                            <a:rPr lang="en-GB" sz="1600" b="0" dirty="0">
                              <a:solidFill>
                                <a:schemeClr val="dk1"/>
                              </a:solidFill>
                              <a:latin typeface="Nunito Sans"/>
                              <a:ea typeface="Nunito Sans"/>
                              <a:cs typeface="Nunito Sans"/>
                              <a:sym typeface="Nunito Sans"/>
                            </a:rPr>
                            <a:t>8) </a:t>
                          </a:r>
                          <a:r>
                            <a:rPr lang="en-US" sz="1600" b="0" u="none" strike="noStrike" cap="none" dirty="0">
                              <a:solidFill>
                                <a:schemeClr val="dk1"/>
                              </a:solidFill>
                              <a:latin typeface="Nunito Sans"/>
                              <a:ea typeface="Nunito Sans"/>
                              <a:cs typeface="Nunito Sans"/>
                              <a:sym typeface="Nunito Sans"/>
                            </a:rPr>
                            <a:t>Write </a:t>
                          </a:r>
                          <a:r>
                            <a:rPr lang="en-GB" sz="1600" b="0" u="none" strike="noStrike" cap="none" dirty="0">
                              <a:solidFill>
                                <a:schemeClr val="dk1"/>
                              </a:solidFill>
                              <a:latin typeface="Nunito Sans"/>
                              <a:ea typeface="Nunito Sans"/>
                              <a:cs typeface="Nunito Sans"/>
                              <a:sym typeface="Nunito Sans"/>
                            </a:rPr>
                            <a:t>the ratio in its simplest form, using integer values</a:t>
                          </a:r>
                          <a:r>
                            <a:rPr lang="en-US" sz="1600" b="0" u="none" strike="noStrike" cap="none" dirty="0">
                              <a:solidFill>
                                <a:schemeClr val="dk1"/>
                              </a:solidFill>
                              <a:latin typeface="Nunito Sans"/>
                              <a:ea typeface="Nunito Sans"/>
                              <a:cs typeface="Nunito Sans"/>
                              <a:sym typeface="Nunito Sans"/>
                            </a:rPr>
                            <a:t>:</a:t>
                          </a:r>
                        </a:p>
                        <a:p>
                          <a:pPr marL="0" marR="0" lvl="0" indent="0" algn="l" rtl="0">
                            <a:lnSpc>
                              <a:spcPct val="100000"/>
                            </a:lnSpc>
                            <a:spcBef>
                              <a:spcPts val="0"/>
                            </a:spcBef>
                            <a:spcAft>
                              <a:spcPts val="0"/>
                            </a:spcAft>
                            <a:buClr>
                              <a:srgbClr val="000000"/>
                            </a:buClr>
                            <a:buSzPts val="1600"/>
                            <a:buFont typeface="Arial"/>
                            <a:buNone/>
                          </a:pPr>
                          <a:endParaRPr lang="en-US" sz="1050" b="0" u="none" strike="noStrike" cap="none" dirty="0">
                            <a:solidFill>
                              <a:schemeClr val="dk1"/>
                            </a:solidFill>
                            <a:latin typeface="Nunito Sans"/>
                            <a:ea typeface="Nunito Sans"/>
                            <a:cs typeface="Nunito Sans"/>
                            <a:sym typeface="Nunito Sans"/>
                          </a:endParaRPr>
                        </a:p>
                        <a:p>
                          <a:pPr marL="0" marR="0" lvl="0" indent="0" algn="l" rtl="0">
                            <a:lnSpc>
                              <a:spcPct val="100000"/>
                            </a:lnSpc>
                            <a:spcBef>
                              <a:spcPts val="0"/>
                            </a:spcBef>
                            <a:spcAft>
                              <a:spcPts val="0"/>
                            </a:spcAft>
                            <a:buClr>
                              <a:srgbClr val="000000"/>
                            </a:buClr>
                            <a:buSzPts val="1600"/>
                            <a:buFont typeface="Arial"/>
                            <a:buNone/>
                          </a:pPr>
                          <a:r>
                            <a:rPr lang="en-GB" sz="2300" b="0" u="none" strike="noStrike" cap="none" dirty="0">
                              <a:solidFill>
                                <a:schemeClr val="dk1"/>
                              </a:solidFill>
                              <a:ea typeface="Nunito Sans"/>
                              <a:cs typeface="Nunito Sans"/>
                              <a:sym typeface="Nunito Sans"/>
                            </a:rPr>
                            <a:t>   </a:t>
                          </a:r>
                          <a14:m>
                            <m:oMath xmlns:m="http://schemas.openxmlformats.org/officeDocument/2006/math">
                              <m:r>
                                <a:rPr lang="en-GB" sz="2300" b="0" i="1" u="none" strike="noStrike" cap="none" smtClean="0">
                                  <a:solidFill>
                                    <a:schemeClr val="dk1"/>
                                  </a:solidFill>
                                  <a:latin typeface="Cambria Math" panose="02040503050406030204" pitchFamily="18" charset="0"/>
                                  <a:ea typeface="Nunito Sans"/>
                                  <a:cs typeface="Nunito Sans"/>
                                  <a:sym typeface="Nunito Sans"/>
                                </a:rPr>
                                <m:t>2.8 :1.6</m:t>
                              </m:r>
                            </m:oMath>
                          </a14:m>
                          <a:r>
                            <a:rPr lang="en-US" sz="2300" b="0" u="none" strike="noStrike" cap="none" dirty="0">
                              <a:solidFill>
                                <a:schemeClr val="dk1"/>
                              </a:solidFill>
                              <a:latin typeface="Nunito Sans"/>
                              <a:ea typeface="Nunito Sans"/>
                              <a:cs typeface="Nunito Sans"/>
                              <a:sym typeface="Nunito Sans"/>
                            </a:rPr>
                            <a:t> </a:t>
                          </a:r>
                        </a:p>
                      </a:txBody>
                      <a:tcPr marL="91450" marR="91450" marT="45725" marB="45725">
                        <a:lnL w="12700" cap="flat" cmpd="sng">
                          <a:noFill/>
                          <a:prstDash val="solid"/>
                          <a:round/>
                          <a:headEnd type="none" w="sm" len="sm"/>
                          <a:tailEnd type="none" w="sm" len="sm"/>
                        </a:lnL>
                        <a:lnR w="12700" cap="flat" cmpd="sng">
                          <a:noFill/>
                          <a:prstDash val="solid"/>
                          <a:round/>
                          <a:headEnd type="none" w="sm" len="sm"/>
                          <a:tailEnd type="none" w="sm" len="sm"/>
                        </a:lnR>
                        <a:lnT w="12700" cap="flat" cmpd="sng">
                          <a:noFill/>
                          <a:prstDash val="solid"/>
                          <a:round/>
                          <a:headEnd type="none" w="sm" len="sm"/>
                          <a:tailEnd type="none" w="sm" len="sm"/>
                        </a:lnT>
                        <a:lnB w="12700" cap="flat" cmpd="sng">
                          <a:noFill/>
                          <a:prstDash val="solid"/>
                          <a:round/>
                          <a:headEnd type="none" w="sm" len="sm"/>
                          <a:tailEnd type="none" w="sm" len="sm"/>
                        </a:lnB>
                        <a:lnTlToBr w="12700" cmpd="sng">
                          <a:noFill/>
                          <a:prstDash val="solid"/>
                        </a:lnTlToBr>
                        <a:lnBlToTr w="12700" cmpd="sng">
                          <a:noFill/>
                          <a:prstDash val="solid"/>
                        </a:lnBlToTr>
                        <a:noFill/>
                      </a:tcPr>
                    </a:tc>
                    <a:extLst>
                      <a:ext uri="{0D108BD9-81ED-4DB2-BD59-A6C34878D82A}">
                        <a16:rowId xmlns:a16="http://schemas.microsoft.com/office/drawing/2014/main" val="10000"/>
                      </a:ext>
                    </a:extLst>
                  </a:tr>
                </a:tbl>
              </a:graphicData>
            </a:graphic>
          </p:graphicFrame>
        </mc:Choice>
        <mc:Fallback xmlns="">
          <p:graphicFrame>
            <p:nvGraphicFramePr>
              <p:cNvPr id="2" name="Google Shape;105;p20">
                <a:extLst>
                  <a:ext uri="{FF2B5EF4-FFF2-40B4-BE49-F238E27FC236}">
                    <a16:creationId xmlns:a16="http://schemas.microsoft.com/office/drawing/2014/main" id="{CD05D32E-B90A-711F-446B-E7CE7FC82747}"/>
                  </a:ext>
                </a:extLst>
              </p:cNvPr>
              <p:cNvGraphicFramePr/>
              <p:nvPr>
                <p:extLst>
                  <p:ext uri="{D42A27DB-BD31-4B8C-83A1-F6EECF244321}">
                    <p14:modId xmlns:p14="http://schemas.microsoft.com/office/powerpoint/2010/main" val="1167561760"/>
                  </p:ext>
                </p:extLst>
              </p:nvPr>
            </p:nvGraphicFramePr>
            <p:xfrm>
              <a:off x="108043" y="862525"/>
              <a:ext cx="8661883" cy="845830"/>
            </p:xfrm>
            <a:graphic>
              <a:graphicData uri="http://schemas.openxmlformats.org/drawingml/2006/table">
                <a:tbl>
                  <a:tblPr firstRow="1" bandRow="1">
                    <a:noFill/>
                  </a:tblPr>
                  <a:tblGrid>
                    <a:gridCol w="8661883">
                      <a:extLst>
                        <a:ext uri="{9D8B030D-6E8A-4147-A177-3AD203B41FA5}">
                          <a16:colId xmlns:a16="http://schemas.microsoft.com/office/drawing/2014/main" val="20000"/>
                        </a:ext>
                      </a:extLst>
                    </a:gridCol>
                  </a:tblGrid>
                  <a:tr h="282784">
                    <a:tc>
                      <a:txBody>
                        <a:bodyPr/>
                        <a:lstStyle/>
                        <a:p>
                          <a:pPr marL="0" marR="0" lvl="0" indent="0" algn="l" rtl="0">
                            <a:lnSpc>
                              <a:spcPct val="100000"/>
                            </a:lnSpc>
                            <a:spcBef>
                              <a:spcPts val="0"/>
                            </a:spcBef>
                            <a:spcAft>
                              <a:spcPts val="0"/>
                            </a:spcAft>
                            <a:buClr>
                              <a:srgbClr val="000000"/>
                            </a:buClr>
                            <a:buSzPts val="1600"/>
                            <a:buFont typeface="Arial"/>
                            <a:buNone/>
                          </a:pPr>
                          <a:r>
                            <a:rPr lang="en-GB" sz="1600" b="0" dirty="0">
                              <a:solidFill>
                                <a:schemeClr val="dk1"/>
                              </a:solidFill>
                              <a:latin typeface="Nunito Sans"/>
                              <a:ea typeface="Nunito Sans"/>
                              <a:cs typeface="Nunito Sans"/>
                              <a:sym typeface="Nunito Sans"/>
                            </a:rPr>
                            <a:t>8) </a:t>
                          </a:r>
                          <a:r>
                            <a:rPr lang="en-US" sz="1600" b="0" u="none" strike="noStrike" cap="none" dirty="0">
                              <a:solidFill>
                                <a:schemeClr val="dk1"/>
                              </a:solidFill>
                              <a:latin typeface="Nunito Sans"/>
                              <a:ea typeface="Nunito Sans"/>
                              <a:cs typeface="Nunito Sans"/>
                              <a:sym typeface="Nunito Sans"/>
                            </a:rPr>
                            <a:t>Write </a:t>
                          </a:r>
                          <a:r>
                            <a:rPr lang="en-GB" sz="1600" b="0" u="none" strike="noStrike" cap="none" dirty="0">
                              <a:solidFill>
                                <a:schemeClr val="dk1"/>
                              </a:solidFill>
                              <a:latin typeface="Nunito Sans"/>
                              <a:ea typeface="Nunito Sans"/>
                              <a:cs typeface="Nunito Sans"/>
                              <a:sym typeface="Nunito Sans"/>
                            </a:rPr>
                            <a:t>the ratio in its simplest form, using integer values</a:t>
                          </a:r>
                          <a:r>
                            <a:rPr lang="en-US" sz="1600" b="0" u="none" strike="noStrike" cap="none" dirty="0">
                              <a:solidFill>
                                <a:schemeClr val="dk1"/>
                              </a:solidFill>
                              <a:latin typeface="Nunito Sans"/>
                              <a:ea typeface="Nunito Sans"/>
                              <a:cs typeface="Nunito Sans"/>
                              <a:sym typeface="Nunito Sans"/>
                            </a:rPr>
                            <a:t>:</a:t>
                          </a:r>
                        </a:p>
                        <a:p>
                          <a:pPr marL="0" marR="0" lvl="0" indent="0" algn="l" rtl="0">
                            <a:lnSpc>
                              <a:spcPct val="100000"/>
                            </a:lnSpc>
                            <a:spcBef>
                              <a:spcPts val="0"/>
                            </a:spcBef>
                            <a:spcAft>
                              <a:spcPts val="0"/>
                            </a:spcAft>
                            <a:buClr>
                              <a:srgbClr val="000000"/>
                            </a:buClr>
                            <a:buSzPts val="1600"/>
                            <a:buFont typeface="Arial"/>
                            <a:buNone/>
                          </a:pPr>
                          <a:endParaRPr lang="en-US" sz="1050" b="0" u="none" strike="noStrike" cap="none" dirty="0">
                            <a:solidFill>
                              <a:schemeClr val="dk1"/>
                            </a:solidFill>
                            <a:latin typeface="Nunito Sans"/>
                            <a:ea typeface="Nunito Sans"/>
                            <a:cs typeface="Nunito Sans"/>
                            <a:sym typeface="Nunito Sans"/>
                          </a:endParaRPr>
                        </a:p>
                        <a:p>
                          <a:pPr marL="0" marR="0" lvl="0" indent="0" algn="l" rtl="0">
                            <a:lnSpc>
                              <a:spcPct val="100000"/>
                            </a:lnSpc>
                            <a:spcBef>
                              <a:spcPts val="0"/>
                            </a:spcBef>
                            <a:spcAft>
                              <a:spcPts val="0"/>
                            </a:spcAft>
                            <a:buClr>
                              <a:srgbClr val="000000"/>
                            </a:buClr>
                            <a:buSzPts val="1600"/>
                            <a:buFont typeface="Arial"/>
                            <a:buNone/>
                          </a:pPr>
                          <a:r>
                            <a:rPr lang="en-GB" sz="2300" b="0" u="none" strike="noStrike" cap="none" dirty="0">
                              <a:solidFill>
                                <a:schemeClr val="dk1"/>
                              </a:solidFill>
                              <a:ea typeface="Nunito Sans"/>
                              <a:cs typeface="Nunito Sans"/>
                              <a:sym typeface="Nunito Sans"/>
                            </a:rPr>
                            <a:t>   </a:t>
                          </a:r>
                          <a14:m xmlns:a14="http://schemas.microsoft.com/office/drawing/2010/main">
                            <m:oMath xmlns:m="http://schemas.openxmlformats.org/officeDocument/2006/math">
                              <m:r>
                                <a:rPr lang="en-GB" sz="2300" b="0" i="1" u="none" strike="noStrike" cap="none" smtClean="0">
                                  <a:solidFill>
                                    <a:schemeClr val="dk1"/>
                                  </a:solidFill>
                                  <a:latin typeface="Cambria Math" panose="02040503050406030204" pitchFamily="18" charset="0"/>
                                  <a:ea typeface="Nunito Sans"/>
                                  <a:cs typeface="Nunito Sans"/>
                                  <a:sym typeface="Nunito Sans"/>
                                </a:rPr>
                                <m:t>2.8 :1.6</m:t>
                              </m:r>
                            </m:oMath>
                          </a14:m>
                          <a:r>
                            <a:rPr lang="en-US" sz="2300" b="0" u="none" strike="noStrike" cap="none" dirty="0">
                              <a:solidFill>
                                <a:schemeClr val="dk1"/>
                              </a:solidFill>
                              <a:latin typeface="Nunito Sans"/>
                              <a:ea typeface="Nunito Sans"/>
                              <a:cs typeface="Nunito Sans"/>
                              <a:sym typeface="Nunito Sans"/>
                            </a:rPr>
                            <a:t> </a:t>
                          </a:r>
                        </a:p>
                      </a:txBody>
                      <a:tcPr marL="91450" marR="91450" marT="45725" marB="45725">
                        <a:lnL w="12700" cap="flat" cmpd="sng">
                          <a:noFill/>
                          <a:prstDash val="solid"/>
                          <a:round/>
                          <a:headEnd type="none" w="sm" len="sm"/>
                          <a:tailEnd type="none" w="sm" len="sm"/>
                        </a:lnL>
                        <a:lnR w="12700" cap="flat" cmpd="sng">
                          <a:noFill/>
                          <a:prstDash val="solid"/>
                          <a:round/>
                          <a:headEnd type="none" w="sm" len="sm"/>
                          <a:tailEnd type="none" w="sm" len="sm"/>
                        </a:lnR>
                        <a:lnT w="12700" cap="flat" cmpd="sng">
                          <a:noFill/>
                          <a:prstDash val="solid"/>
                          <a:round/>
                          <a:headEnd type="none" w="sm" len="sm"/>
                          <a:tailEnd type="none" w="sm" len="sm"/>
                        </a:lnT>
                        <a:lnB w="12700" cap="flat" cmpd="sng">
                          <a:noFill/>
                          <a:prstDash val="solid"/>
                          <a:round/>
                          <a:headEnd type="none" w="sm" len="sm"/>
                          <a:tailEnd type="none" w="sm" len="sm"/>
                        </a:lnB>
                        <a:lnTlToBr w="12700" cmpd="sng">
                          <a:noFill/>
                          <a:prstDash val="solid"/>
                        </a:lnTlToBr>
                        <a:lnBlToTr w="12700" cmpd="sng">
                          <a:noFill/>
                          <a:prstDash val="solid"/>
                        </a:lnBlToTr>
                        <a:noFill/>
                      </a:tcPr>
                    </a:tc>
                    <a:extLst>
                      <a:ext uri="{0D108BD9-81ED-4DB2-BD59-A6C34878D82A}">
                        <a16:rowId xmlns:a16="http://schemas.microsoft.com/office/drawing/2014/main" val="10000"/>
                      </a:ext>
                    </a:extLst>
                  </a:tr>
                </a:tbl>
              </a:graphicData>
            </a:graphic>
          </p:graphicFrame>
        </mc:Fallback>
      </mc:AlternateContent>
    </p:spTree>
    <p:extLst>
      <p:ext uri="{BB962C8B-B14F-4D97-AF65-F5344CB8AC3E}">
        <p14:creationId xmlns:p14="http://schemas.microsoft.com/office/powerpoint/2010/main" val="348331210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391"/>
        <p:cNvGrpSpPr/>
        <p:nvPr/>
      </p:nvGrpSpPr>
      <p:grpSpPr>
        <a:xfrm>
          <a:off x="0" y="0"/>
          <a:ext cx="0" cy="0"/>
          <a:chOff x="0" y="0"/>
          <a:chExt cx="0" cy="0"/>
        </a:xfrm>
      </p:grpSpPr>
      <p:sp>
        <p:nvSpPr>
          <p:cNvPr id="392" name="Google Shape;392;g2032cc6918f_0_81"/>
          <p:cNvSpPr txBox="1"/>
          <p:nvPr/>
        </p:nvSpPr>
        <p:spPr>
          <a:xfrm>
            <a:off x="169850" y="378100"/>
            <a:ext cx="45675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Ratio</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mc:Choice xmlns:a14="http://schemas.microsoft.com/office/drawing/2010/main" Requires="a14">
          <p:graphicFrame>
            <p:nvGraphicFramePr>
              <p:cNvPr id="394" name="Google Shape;394;g2032cc6918f_0_81"/>
              <p:cNvGraphicFramePr/>
              <p:nvPr>
                <p:extLst>
                  <p:ext uri="{D42A27DB-BD31-4B8C-83A1-F6EECF244321}">
                    <p14:modId xmlns:p14="http://schemas.microsoft.com/office/powerpoint/2010/main" val="2692956210"/>
                  </p:ext>
                </p:extLst>
              </p:nvPr>
            </p:nvGraphicFramePr>
            <p:xfrm>
              <a:off x="952500" y="2190750"/>
              <a:ext cx="7239000" cy="1893600"/>
            </p:xfrm>
            <a:graphic>
              <a:graphicData uri="http://schemas.openxmlformats.org/drawingml/2006/table">
                <a:tbl>
                  <a:tblPr>
                    <a:noFill/>
                    <a:tableStyleId>{3315EF36-B98D-4A8E-A345-085902FB4635}</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46800">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A) </a:t>
                          </a:r>
                          <a14:m>
                            <m:oMath xmlns:m="http://schemas.openxmlformats.org/officeDocument/2006/math">
                              <m:r>
                                <a:rPr lang="en-US" sz="1600" i="1" u="none" strike="noStrike" cap="none" dirty="0" smtClean="0">
                                  <a:solidFill>
                                    <a:schemeClr val="tx1"/>
                                  </a:solidFill>
                                  <a:latin typeface="Cambria Math" panose="02040503050406030204" pitchFamily="18" charset="0"/>
                                  <a:ea typeface="Nunito Sans"/>
                                  <a:cs typeface="Nunito Sans"/>
                                  <a:sym typeface="Nunito Sans"/>
                                </a:rPr>
                                <m:t>3 :2</m:t>
                              </m:r>
                            </m:oMath>
                          </a14:m>
                          <a:r>
                            <a:rPr lang="en-US" sz="1600" u="none" strike="noStrike" cap="none"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B) </a:t>
                          </a:r>
                          <a14:m>
                            <m:oMath xmlns:m="http://schemas.openxmlformats.org/officeDocument/2006/math">
                              <m:r>
                                <a:rPr lang="en-US" sz="1600" i="1" u="none" strike="noStrike" cap="none" dirty="0" smtClean="0">
                                  <a:solidFill>
                                    <a:schemeClr val="tx1"/>
                                  </a:solidFill>
                                  <a:latin typeface="Cambria Math" panose="02040503050406030204" pitchFamily="18" charset="0"/>
                                  <a:ea typeface="Nunito Sans"/>
                                  <a:cs typeface="Nunito Sans"/>
                                  <a:sym typeface="Nunito Sans"/>
                                </a:rPr>
                                <m:t>30 :4</m:t>
                              </m:r>
                            </m:oMath>
                          </a14:m>
                          <a:endParaRPr lang="en-US" sz="16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46800">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C) </a:t>
                          </a:r>
                          <a14:m>
                            <m:oMath xmlns:m="http://schemas.openxmlformats.org/officeDocument/2006/math">
                              <m:r>
                                <a:rPr lang="en-US" sz="1600" i="1" u="none" strike="noStrike" cap="none" dirty="0" smtClean="0">
                                  <a:solidFill>
                                    <a:schemeClr val="tx1"/>
                                  </a:solidFill>
                                  <a:latin typeface="Cambria Math" panose="02040503050406030204" pitchFamily="18" charset="0"/>
                                  <a:ea typeface="Nunito Sans"/>
                                  <a:cs typeface="Nunito Sans"/>
                                  <a:sym typeface="Nunito Sans"/>
                                </a:rPr>
                                <m:t>15 :2</m:t>
                              </m:r>
                            </m:oMath>
                          </a14:m>
                          <a:endParaRPr lang="en-US" sz="16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D) </a:t>
                          </a:r>
                          <a14:m>
                            <m:oMath xmlns:m="http://schemas.openxmlformats.org/officeDocument/2006/math">
                              <m:r>
                                <a:rPr lang="en-US" sz="1600" i="1" u="none" strike="noStrike" cap="none" dirty="0" smtClean="0">
                                  <a:solidFill>
                                    <a:schemeClr val="tx1"/>
                                  </a:solidFill>
                                  <a:latin typeface="Cambria Math" panose="02040503050406030204" pitchFamily="18" charset="0"/>
                                  <a:ea typeface="Nunito Sans"/>
                                  <a:cs typeface="Nunito Sans"/>
                                  <a:sym typeface="Nunito Sans"/>
                                </a:rPr>
                                <m:t>7.5 :1</m:t>
                              </m:r>
                            </m:oMath>
                          </a14:m>
                          <a:endParaRPr lang="en-US" sz="16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p:graphicFrame>
            <p:nvGraphicFramePr>
              <p:cNvPr id="394" name="Google Shape;394;g2032cc6918f_0_81"/>
              <p:cNvGraphicFramePr/>
              <p:nvPr>
                <p:extLst>
                  <p:ext uri="{D42A27DB-BD31-4B8C-83A1-F6EECF244321}">
                    <p14:modId xmlns:p14="http://schemas.microsoft.com/office/powerpoint/2010/main" val="2692956210"/>
                  </p:ext>
                </p:extLst>
              </p:nvPr>
            </p:nvGraphicFramePr>
            <p:xfrm>
              <a:off x="952500" y="2190750"/>
              <a:ext cx="7239000" cy="1893600"/>
            </p:xfrm>
            <a:graphic>
              <a:graphicData uri="http://schemas.openxmlformats.org/drawingml/2006/table">
                <a:tbl>
                  <a:tblPr>
                    <a:noFill/>
                    <a:tableStyleId>{3315EF36-B98D-4A8E-A345-085902FB4635}</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46800">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68" t="-641" r="-100337" b="-100641"/>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00168" t="-641" r="-337" b="-100641"/>
                          </a:stretch>
                        </a:blipFill>
                      </a:tcPr>
                    </a:tc>
                    <a:extLst>
                      <a:ext uri="{0D108BD9-81ED-4DB2-BD59-A6C34878D82A}">
                        <a16:rowId xmlns:a16="http://schemas.microsoft.com/office/drawing/2014/main" val="10000"/>
                      </a:ext>
                    </a:extLst>
                  </a:tr>
                  <a:tr h="946800">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68" t="-100641" r="-100337" b="-641"/>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00168" t="-100641" r="-337" b="-641"/>
                          </a:stretch>
                        </a:blipFill>
                      </a:tcPr>
                    </a:tc>
                    <a:extLst>
                      <a:ext uri="{0D108BD9-81ED-4DB2-BD59-A6C34878D82A}">
                        <a16:rowId xmlns:a16="http://schemas.microsoft.com/office/drawing/2014/main" val="10001"/>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2" name="Google Shape;105;p20">
                <a:extLst>
                  <a:ext uri="{FF2B5EF4-FFF2-40B4-BE49-F238E27FC236}">
                    <a16:creationId xmlns:a16="http://schemas.microsoft.com/office/drawing/2014/main" id="{0053F0E0-1240-57FC-777C-82C5CD4C1B24}"/>
                  </a:ext>
                </a:extLst>
              </p:cNvPr>
              <p:cNvGraphicFramePr/>
              <p:nvPr/>
            </p:nvGraphicFramePr>
            <p:xfrm>
              <a:off x="108043" y="862525"/>
              <a:ext cx="8661883" cy="992452"/>
            </p:xfrm>
            <a:graphic>
              <a:graphicData uri="http://schemas.openxmlformats.org/drawingml/2006/table">
                <a:tbl>
                  <a:tblPr firstRow="1" bandRow="1">
                    <a:noFill/>
                  </a:tblPr>
                  <a:tblGrid>
                    <a:gridCol w="8661883">
                      <a:extLst>
                        <a:ext uri="{9D8B030D-6E8A-4147-A177-3AD203B41FA5}">
                          <a16:colId xmlns:a16="http://schemas.microsoft.com/office/drawing/2014/main" val="20000"/>
                        </a:ext>
                      </a:extLst>
                    </a:gridCol>
                  </a:tblGrid>
                  <a:tr h="282784">
                    <a:tc>
                      <a:txBody>
                        <a:bodyPr/>
                        <a:lstStyle/>
                        <a:p>
                          <a:pPr marL="0" marR="0" lvl="0" indent="0" algn="l" rtl="0">
                            <a:lnSpc>
                              <a:spcPct val="100000"/>
                            </a:lnSpc>
                            <a:spcBef>
                              <a:spcPts val="0"/>
                            </a:spcBef>
                            <a:spcAft>
                              <a:spcPts val="0"/>
                            </a:spcAft>
                            <a:buClr>
                              <a:srgbClr val="000000"/>
                            </a:buClr>
                            <a:buSzPts val="1600"/>
                            <a:buFont typeface="Arial"/>
                            <a:buNone/>
                          </a:pPr>
                          <a:r>
                            <a:rPr lang="en-GB" sz="1600" b="0" dirty="0">
                              <a:solidFill>
                                <a:schemeClr val="dk1"/>
                              </a:solidFill>
                              <a:latin typeface="Nunito Sans"/>
                              <a:ea typeface="Nunito Sans"/>
                              <a:cs typeface="Nunito Sans"/>
                              <a:sym typeface="Nunito Sans"/>
                            </a:rPr>
                            <a:t>9) </a:t>
                          </a:r>
                          <a:r>
                            <a:rPr lang="en-US" sz="1600" b="0" u="none" strike="noStrike" cap="none" dirty="0">
                              <a:solidFill>
                                <a:schemeClr val="dk1"/>
                              </a:solidFill>
                              <a:latin typeface="Nunito Sans"/>
                              <a:ea typeface="Nunito Sans"/>
                              <a:cs typeface="Nunito Sans"/>
                              <a:sym typeface="Nunito Sans"/>
                            </a:rPr>
                            <a:t>Write </a:t>
                          </a:r>
                          <a:r>
                            <a:rPr lang="en-GB" sz="1600" b="0" u="none" strike="noStrike" cap="none" dirty="0">
                              <a:solidFill>
                                <a:schemeClr val="dk1"/>
                              </a:solidFill>
                              <a:latin typeface="Nunito Sans"/>
                              <a:ea typeface="Nunito Sans"/>
                              <a:cs typeface="Nunito Sans"/>
                              <a:sym typeface="Nunito Sans"/>
                            </a:rPr>
                            <a:t>the ratio in its simplest form, using integer values</a:t>
                          </a:r>
                          <a:r>
                            <a:rPr lang="en-US" sz="1600" b="0" u="none" strike="noStrike" cap="none" dirty="0">
                              <a:solidFill>
                                <a:schemeClr val="dk1"/>
                              </a:solidFill>
                              <a:latin typeface="Nunito Sans"/>
                              <a:ea typeface="Nunito Sans"/>
                              <a:cs typeface="Nunito Sans"/>
                              <a:sym typeface="Nunito Sans"/>
                            </a:rPr>
                            <a:t>:</a:t>
                          </a:r>
                        </a:p>
                        <a:p>
                          <a:pPr marL="0" marR="0" lvl="0" indent="0" algn="l" rtl="0">
                            <a:lnSpc>
                              <a:spcPct val="100000"/>
                            </a:lnSpc>
                            <a:spcBef>
                              <a:spcPts val="0"/>
                            </a:spcBef>
                            <a:spcAft>
                              <a:spcPts val="0"/>
                            </a:spcAft>
                            <a:buClr>
                              <a:srgbClr val="000000"/>
                            </a:buClr>
                            <a:buSzPts val="1600"/>
                            <a:buFont typeface="Arial"/>
                            <a:buNone/>
                          </a:pPr>
                          <a:endParaRPr lang="en-US" sz="1050" b="0" u="none" strike="noStrike" cap="none" dirty="0">
                            <a:solidFill>
                              <a:schemeClr val="dk1"/>
                            </a:solidFill>
                            <a:latin typeface="Nunito Sans"/>
                            <a:ea typeface="Nunito Sans"/>
                            <a:cs typeface="Nunito Sans"/>
                            <a:sym typeface="Nunito Sans"/>
                          </a:endParaRPr>
                        </a:p>
                        <a:p>
                          <a:pPr marL="0" marR="0" lvl="0" indent="0" algn="l" rtl="0">
                            <a:lnSpc>
                              <a:spcPct val="100000"/>
                            </a:lnSpc>
                            <a:spcBef>
                              <a:spcPts val="0"/>
                            </a:spcBef>
                            <a:spcAft>
                              <a:spcPts val="0"/>
                            </a:spcAft>
                            <a:buClr>
                              <a:srgbClr val="000000"/>
                            </a:buClr>
                            <a:buSzPts val="1600"/>
                            <a:buFont typeface="Arial"/>
                            <a:buNone/>
                          </a:pPr>
                          <a:r>
                            <a:rPr lang="en-GB" sz="2300" b="0" u="none" strike="noStrike" cap="none" dirty="0">
                              <a:solidFill>
                                <a:schemeClr val="dk1"/>
                              </a:solidFill>
                              <a:ea typeface="Nunito Sans"/>
                              <a:cs typeface="Nunito Sans"/>
                              <a:sym typeface="Nunito Sans"/>
                            </a:rPr>
                            <a:t>   </a:t>
                          </a:r>
                          <a14:m>
                            <m:oMath xmlns:m="http://schemas.openxmlformats.org/officeDocument/2006/math">
                              <m:r>
                                <a:rPr lang="en-GB" sz="2300" b="0" i="1" u="none" strike="noStrike" cap="none" smtClean="0">
                                  <a:solidFill>
                                    <a:schemeClr val="dk1"/>
                                  </a:solidFill>
                                  <a:latin typeface="Cambria Math" panose="02040503050406030204" pitchFamily="18" charset="0"/>
                                  <a:ea typeface="Nunito Sans"/>
                                  <a:cs typeface="Nunito Sans"/>
                                  <a:sym typeface="Nunito Sans"/>
                                </a:rPr>
                                <m:t>1.25 :</m:t>
                              </m:r>
                              <m:f>
                                <m:fPr>
                                  <m:ctrlPr>
                                    <a:rPr lang="en-GB" sz="2300" b="0" i="1" u="none" strike="noStrike" cap="none" smtClean="0">
                                      <a:solidFill>
                                        <a:schemeClr val="dk1"/>
                                      </a:solidFill>
                                      <a:latin typeface="Cambria Math" panose="02040503050406030204" pitchFamily="18" charset="0"/>
                                      <a:ea typeface="Nunito Sans"/>
                                      <a:cs typeface="Nunito Sans"/>
                                      <a:sym typeface="Nunito Sans"/>
                                    </a:rPr>
                                  </m:ctrlPr>
                                </m:fPr>
                                <m:num>
                                  <m:r>
                                    <a:rPr lang="en-GB" sz="2300" b="0" i="1" u="none" strike="noStrike" cap="none" smtClean="0">
                                      <a:solidFill>
                                        <a:schemeClr val="dk1"/>
                                      </a:solidFill>
                                      <a:latin typeface="Cambria Math" panose="02040503050406030204" pitchFamily="18" charset="0"/>
                                      <a:ea typeface="Nunito Sans"/>
                                      <a:cs typeface="Nunito Sans"/>
                                      <a:sym typeface="Nunito Sans"/>
                                    </a:rPr>
                                    <m:t>1</m:t>
                                  </m:r>
                                </m:num>
                                <m:den>
                                  <m:r>
                                    <a:rPr lang="en-GB" sz="2300" b="0" i="1" u="none" strike="noStrike" cap="none" smtClean="0">
                                      <a:solidFill>
                                        <a:schemeClr val="dk1"/>
                                      </a:solidFill>
                                      <a:latin typeface="Cambria Math" panose="02040503050406030204" pitchFamily="18" charset="0"/>
                                      <a:ea typeface="Nunito Sans"/>
                                      <a:cs typeface="Nunito Sans"/>
                                      <a:sym typeface="Nunito Sans"/>
                                    </a:rPr>
                                    <m:t>6</m:t>
                                  </m:r>
                                </m:den>
                              </m:f>
                            </m:oMath>
                          </a14:m>
                          <a:r>
                            <a:rPr lang="en-US" sz="2300" b="0" u="none" strike="noStrike" cap="none" dirty="0">
                              <a:solidFill>
                                <a:schemeClr val="dk1"/>
                              </a:solidFill>
                              <a:latin typeface="Nunito Sans"/>
                              <a:ea typeface="Nunito Sans"/>
                              <a:cs typeface="Nunito Sans"/>
                              <a:sym typeface="Nunito Sans"/>
                            </a:rPr>
                            <a:t> </a:t>
                          </a:r>
                        </a:p>
                      </a:txBody>
                      <a:tcPr marL="91450" marR="91450" marT="45725" marB="45725">
                        <a:lnL w="12700" cap="flat" cmpd="sng">
                          <a:noFill/>
                          <a:prstDash val="solid"/>
                          <a:round/>
                          <a:headEnd type="none" w="sm" len="sm"/>
                          <a:tailEnd type="none" w="sm" len="sm"/>
                        </a:lnL>
                        <a:lnR w="12700" cap="flat" cmpd="sng">
                          <a:noFill/>
                          <a:prstDash val="solid"/>
                          <a:round/>
                          <a:headEnd type="none" w="sm" len="sm"/>
                          <a:tailEnd type="none" w="sm" len="sm"/>
                        </a:lnR>
                        <a:lnT w="12700" cap="flat" cmpd="sng">
                          <a:noFill/>
                          <a:prstDash val="solid"/>
                          <a:round/>
                          <a:headEnd type="none" w="sm" len="sm"/>
                          <a:tailEnd type="none" w="sm" len="sm"/>
                        </a:lnT>
                        <a:lnB w="12700" cap="flat" cmpd="sng">
                          <a:noFill/>
                          <a:prstDash val="solid"/>
                          <a:round/>
                          <a:headEnd type="none" w="sm" len="sm"/>
                          <a:tailEnd type="none" w="sm" len="sm"/>
                        </a:lnB>
                        <a:lnTlToBr w="12700" cmpd="sng">
                          <a:noFill/>
                          <a:prstDash val="solid"/>
                        </a:lnTlToBr>
                        <a:lnBlToTr w="12700" cmpd="sng">
                          <a:noFill/>
                          <a:prstDash val="solid"/>
                        </a:lnBlToTr>
                        <a:noFill/>
                      </a:tcPr>
                    </a:tc>
                    <a:extLst>
                      <a:ext uri="{0D108BD9-81ED-4DB2-BD59-A6C34878D82A}">
                        <a16:rowId xmlns:a16="http://schemas.microsoft.com/office/drawing/2014/main" val="10000"/>
                      </a:ext>
                    </a:extLst>
                  </a:tr>
                </a:tbl>
              </a:graphicData>
            </a:graphic>
          </p:graphicFrame>
        </mc:Choice>
        <mc:Fallback xmlns="">
          <p:graphicFrame>
            <p:nvGraphicFramePr>
              <p:cNvPr id="2" name="Google Shape;105;p20">
                <a:extLst>
                  <a:ext uri="{FF2B5EF4-FFF2-40B4-BE49-F238E27FC236}">
                    <a16:creationId xmlns:a16="http://schemas.microsoft.com/office/drawing/2014/main" id="{0053F0E0-1240-57FC-777C-82C5CD4C1B24}"/>
                  </a:ext>
                </a:extLst>
              </p:cNvPr>
              <p:cNvGraphicFramePr/>
              <p:nvPr>
                <p:extLst>
                  <p:ext uri="{D42A27DB-BD31-4B8C-83A1-F6EECF244321}">
                    <p14:modId xmlns:p14="http://schemas.microsoft.com/office/powerpoint/2010/main" val="606237760"/>
                  </p:ext>
                </p:extLst>
              </p:nvPr>
            </p:nvGraphicFramePr>
            <p:xfrm>
              <a:off x="108043" y="862525"/>
              <a:ext cx="8661883" cy="992452"/>
            </p:xfrm>
            <a:graphic>
              <a:graphicData uri="http://schemas.openxmlformats.org/drawingml/2006/table">
                <a:tbl>
                  <a:tblPr firstRow="1" bandRow="1">
                    <a:noFill/>
                  </a:tblPr>
                  <a:tblGrid>
                    <a:gridCol w="8661883">
                      <a:extLst>
                        <a:ext uri="{9D8B030D-6E8A-4147-A177-3AD203B41FA5}">
                          <a16:colId xmlns:a16="http://schemas.microsoft.com/office/drawing/2014/main" val="20000"/>
                        </a:ext>
                      </a:extLst>
                    </a:gridCol>
                  </a:tblGrid>
                  <a:tr h="282784">
                    <a:tc>
                      <a:txBody>
                        <a:bodyPr/>
                        <a:lstStyle/>
                        <a:p>
                          <a:pPr marL="0" marR="0" lvl="0" indent="0" algn="l" rtl="0">
                            <a:lnSpc>
                              <a:spcPct val="100000"/>
                            </a:lnSpc>
                            <a:spcBef>
                              <a:spcPts val="0"/>
                            </a:spcBef>
                            <a:spcAft>
                              <a:spcPts val="0"/>
                            </a:spcAft>
                            <a:buClr>
                              <a:srgbClr val="000000"/>
                            </a:buClr>
                            <a:buSzPts val="1600"/>
                            <a:buFont typeface="Arial"/>
                            <a:buNone/>
                          </a:pPr>
                          <a:r>
                            <a:rPr lang="en-GB" sz="1600" b="0" dirty="0">
                              <a:solidFill>
                                <a:schemeClr val="dk1"/>
                              </a:solidFill>
                              <a:latin typeface="Nunito Sans"/>
                              <a:ea typeface="Nunito Sans"/>
                              <a:cs typeface="Nunito Sans"/>
                              <a:sym typeface="Nunito Sans"/>
                            </a:rPr>
                            <a:t>9) </a:t>
                          </a:r>
                          <a:r>
                            <a:rPr lang="en-US" sz="1600" b="0" u="none" strike="noStrike" cap="none" dirty="0">
                              <a:solidFill>
                                <a:schemeClr val="dk1"/>
                              </a:solidFill>
                              <a:latin typeface="Nunito Sans"/>
                              <a:ea typeface="Nunito Sans"/>
                              <a:cs typeface="Nunito Sans"/>
                              <a:sym typeface="Nunito Sans"/>
                            </a:rPr>
                            <a:t>Write </a:t>
                          </a:r>
                          <a:r>
                            <a:rPr lang="en-GB" sz="1600" b="0" u="none" strike="noStrike" cap="none" dirty="0">
                              <a:solidFill>
                                <a:schemeClr val="dk1"/>
                              </a:solidFill>
                              <a:latin typeface="Nunito Sans"/>
                              <a:ea typeface="Nunito Sans"/>
                              <a:cs typeface="Nunito Sans"/>
                              <a:sym typeface="Nunito Sans"/>
                            </a:rPr>
                            <a:t>the ratio in its simplest form, using integer values</a:t>
                          </a:r>
                          <a:r>
                            <a:rPr lang="en-US" sz="1600" b="0" u="none" strike="noStrike" cap="none" dirty="0">
                              <a:solidFill>
                                <a:schemeClr val="dk1"/>
                              </a:solidFill>
                              <a:latin typeface="Nunito Sans"/>
                              <a:ea typeface="Nunito Sans"/>
                              <a:cs typeface="Nunito Sans"/>
                              <a:sym typeface="Nunito Sans"/>
                            </a:rPr>
                            <a:t>:</a:t>
                          </a:r>
                        </a:p>
                        <a:p>
                          <a:pPr marL="0" marR="0" lvl="0" indent="0" algn="l" rtl="0">
                            <a:lnSpc>
                              <a:spcPct val="100000"/>
                            </a:lnSpc>
                            <a:spcBef>
                              <a:spcPts val="0"/>
                            </a:spcBef>
                            <a:spcAft>
                              <a:spcPts val="0"/>
                            </a:spcAft>
                            <a:buClr>
                              <a:srgbClr val="000000"/>
                            </a:buClr>
                            <a:buSzPts val="1600"/>
                            <a:buFont typeface="Arial"/>
                            <a:buNone/>
                          </a:pPr>
                          <a:endParaRPr lang="en-US" sz="1050" b="0" u="none" strike="noStrike" cap="none" dirty="0">
                            <a:solidFill>
                              <a:schemeClr val="dk1"/>
                            </a:solidFill>
                            <a:latin typeface="Nunito Sans"/>
                            <a:ea typeface="Nunito Sans"/>
                            <a:cs typeface="Nunito Sans"/>
                            <a:sym typeface="Nunito Sans"/>
                          </a:endParaRPr>
                        </a:p>
                        <a:p>
                          <a:pPr marL="0" marR="0" lvl="0" indent="0" algn="l" rtl="0">
                            <a:lnSpc>
                              <a:spcPct val="100000"/>
                            </a:lnSpc>
                            <a:spcBef>
                              <a:spcPts val="0"/>
                            </a:spcBef>
                            <a:spcAft>
                              <a:spcPts val="0"/>
                            </a:spcAft>
                            <a:buClr>
                              <a:srgbClr val="000000"/>
                            </a:buClr>
                            <a:buSzPts val="1600"/>
                            <a:buFont typeface="Arial"/>
                            <a:buNone/>
                          </a:pPr>
                          <a:r>
                            <a:rPr lang="en-GB" sz="2300" b="0" u="none" strike="noStrike" cap="none" dirty="0">
                              <a:solidFill>
                                <a:schemeClr val="dk1"/>
                              </a:solidFill>
                              <a:ea typeface="Nunito Sans"/>
                              <a:cs typeface="Nunito Sans"/>
                              <a:sym typeface="Nunito Sans"/>
                            </a:rPr>
                            <a:t>   </a:t>
                          </a:r>
                          <a14:m xmlns:a14="http://schemas.microsoft.com/office/drawing/2010/main">
                            <m:oMath xmlns:m="http://schemas.openxmlformats.org/officeDocument/2006/math">
                              <m:r>
                                <a:rPr lang="en-GB" sz="2300" b="0" i="1" u="none" strike="noStrike" cap="none" smtClean="0">
                                  <a:solidFill>
                                    <a:schemeClr val="dk1"/>
                                  </a:solidFill>
                                  <a:latin typeface="Cambria Math" panose="02040503050406030204" pitchFamily="18" charset="0"/>
                                  <a:ea typeface="Nunito Sans"/>
                                  <a:cs typeface="Nunito Sans"/>
                                  <a:sym typeface="Nunito Sans"/>
                                </a:rPr>
                                <m:t>1.25 :</m:t>
                              </m:r>
                              <m:f>
                                <m:fPr>
                                  <m:ctrlPr>
                                    <a:rPr lang="en-GB" sz="2300" b="0" i="1" u="none" strike="noStrike" cap="none" smtClean="0">
                                      <a:solidFill>
                                        <a:schemeClr val="dk1"/>
                                      </a:solidFill>
                                      <a:latin typeface="Cambria Math" panose="02040503050406030204" pitchFamily="18" charset="0"/>
                                      <a:ea typeface="Nunito Sans"/>
                                      <a:cs typeface="Nunito Sans"/>
                                      <a:sym typeface="Nunito Sans"/>
                                    </a:rPr>
                                  </m:ctrlPr>
                                </m:fPr>
                                <m:num>
                                  <m:r>
                                    <a:rPr lang="en-GB" sz="2300" b="0" i="1" u="none" strike="noStrike" cap="none" smtClean="0">
                                      <a:solidFill>
                                        <a:schemeClr val="dk1"/>
                                      </a:solidFill>
                                      <a:latin typeface="Cambria Math" panose="02040503050406030204" pitchFamily="18" charset="0"/>
                                      <a:ea typeface="Nunito Sans"/>
                                      <a:cs typeface="Nunito Sans"/>
                                      <a:sym typeface="Nunito Sans"/>
                                    </a:rPr>
                                    <m:t>1</m:t>
                                  </m:r>
                                </m:num>
                                <m:den>
                                  <m:r>
                                    <a:rPr lang="en-GB" sz="2300" b="0" i="1" u="none" strike="noStrike" cap="none" smtClean="0">
                                      <a:solidFill>
                                        <a:schemeClr val="dk1"/>
                                      </a:solidFill>
                                      <a:latin typeface="Cambria Math" panose="02040503050406030204" pitchFamily="18" charset="0"/>
                                      <a:ea typeface="Nunito Sans"/>
                                      <a:cs typeface="Nunito Sans"/>
                                      <a:sym typeface="Nunito Sans"/>
                                    </a:rPr>
                                    <m:t>6</m:t>
                                  </m:r>
                                </m:den>
                              </m:f>
                            </m:oMath>
                          </a14:m>
                          <a:r>
                            <a:rPr lang="en-US" sz="2300" b="0" u="none" strike="noStrike" cap="none" dirty="0">
                              <a:solidFill>
                                <a:schemeClr val="dk1"/>
                              </a:solidFill>
                              <a:latin typeface="Nunito Sans"/>
                              <a:ea typeface="Nunito Sans"/>
                              <a:cs typeface="Nunito Sans"/>
                              <a:sym typeface="Nunito Sans"/>
                            </a:rPr>
                            <a:t> </a:t>
                          </a:r>
                        </a:p>
                      </a:txBody>
                      <a:tcPr marL="91450" marR="91450" marT="45725" marB="45725">
                        <a:lnL w="12700" cap="flat" cmpd="sng">
                          <a:noFill/>
                          <a:prstDash val="solid"/>
                          <a:round/>
                          <a:headEnd type="none" w="sm" len="sm"/>
                          <a:tailEnd type="none" w="sm" len="sm"/>
                        </a:lnL>
                        <a:lnR w="12700" cap="flat" cmpd="sng">
                          <a:noFill/>
                          <a:prstDash val="solid"/>
                          <a:round/>
                          <a:headEnd type="none" w="sm" len="sm"/>
                          <a:tailEnd type="none" w="sm" len="sm"/>
                        </a:lnR>
                        <a:lnT w="12700" cap="flat" cmpd="sng">
                          <a:noFill/>
                          <a:prstDash val="solid"/>
                          <a:round/>
                          <a:headEnd type="none" w="sm" len="sm"/>
                          <a:tailEnd type="none" w="sm" len="sm"/>
                        </a:lnT>
                        <a:lnB w="12700" cap="flat" cmpd="sng">
                          <a:noFill/>
                          <a:prstDash val="solid"/>
                          <a:round/>
                          <a:headEnd type="none" w="sm" len="sm"/>
                          <a:tailEnd type="none" w="sm" len="sm"/>
                        </a:lnB>
                        <a:lnTlToBr w="12700" cmpd="sng">
                          <a:noFill/>
                          <a:prstDash val="solid"/>
                        </a:lnTlToBr>
                        <a:lnBlToTr w="12700" cmpd="sng">
                          <a:noFill/>
                          <a:prstDash val="solid"/>
                        </a:lnBlToTr>
                        <a:noFill/>
                      </a:tcPr>
                    </a:tc>
                    <a:extLst>
                      <a:ext uri="{0D108BD9-81ED-4DB2-BD59-A6C34878D82A}">
                        <a16:rowId xmlns:a16="http://schemas.microsoft.com/office/drawing/2014/main" val="10000"/>
                      </a:ext>
                    </a:extLst>
                  </a:tr>
                </a:tbl>
              </a:graphicData>
            </a:graphic>
          </p:graphicFrame>
        </mc:Fallback>
      </mc:AlternateContent>
    </p:spTree>
    <p:extLst>
      <p:ext uri="{BB962C8B-B14F-4D97-AF65-F5344CB8AC3E}">
        <p14:creationId xmlns:p14="http://schemas.microsoft.com/office/powerpoint/2010/main" val="378124676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403"/>
        <p:cNvGrpSpPr/>
        <p:nvPr/>
      </p:nvGrpSpPr>
      <p:grpSpPr>
        <a:xfrm>
          <a:off x="0" y="0"/>
          <a:ext cx="0" cy="0"/>
          <a:chOff x="0" y="0"/>
          <a:chExt cx="0" cy="0"/>
        </a:xfrm>
      </p:grpSpPr>
      <p:sp>
        <p:nvSpPr>
          <p:cNvPr id="404" name="Google Shape;404;g2032cc6918f_0_92"/>
          <p:cNvSpPr txBox="1"/>
          <p:nvPr/>
        </p:nvSpPr>
        <p:spPr>
          <a:xfrm>
            <a:off x="169850" y="378100"/>
            <a:ext cx="45675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Ratio</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mc:Choice xmlns:a14="http://schemas.microsoft.com/office/drawing/2010/main" Requires="a14">
          <p:graphicFrame>
            <p:nvGraphicFramePr>
              <p:cNvPr id="406" name="Google Shape;406;g2032cc6918f_0_92"/>
              <p:cNvGraphicFramePr/>
              <p:nvPr>
                <p:extLst>
                  <p:ext uri="{D42A27DB-BD31-4B8C-83A1-F6EECF244321}">
                    <p14:modId xmlns:p14="http://schemas.microsoft.com/office/powerpoint/2010/main" val="86381913"/>
                  </p:ext>
                </p:extLst>
              </p:nvPr>
            </p:nvGraphicFramePr>
            <p:xfrm>
              <a:off x="952500" y="2190750"/>
              <a:ext cx="7239000" cy="1893600"/>
            </p:xfrm>
            <a:graphic>
              <a:graphicData uri="http://schemas.openxmlformats.org/drawingml/2006/table">
                <a:tbl>
                  <a:tblPr>
                    <a:noFill/>
                    <a:tableStyleId>{3315EF36-B98D-4A8E-A345-085902FB4635}</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46800">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A) </a:t>
                          </a:r>
                          <a14:m>
                            <m:oMath xmlns:m="http://schemas.openxmlformats.org/officeDocument/2006/math">
                              <m:r>
                                <a:rPr lang="en-US" sz="1600" i="1" u="none" strike="noStrike" cap="none" dirty="0" smtClean="0">
                                  <a:solidFill>
                                    <a:schemeClr val="tx1"/>
                                  </a:solidFill>
                                  <a:latin typeface="Cambria Math" panose="02040503050406030204" pitchFamily="18" charset="0"/>
                                  <a:ea typeface="Nunito Sans"/>
                                  <a:cs typeface="Nunito Sans"/>
                                  <a:sym typeface="Nunito Sans"/>
                                </a:rPr>
                                <m:t>40%</m:t>
                              </m:r>
                            </m:oMath>
                          </a14:m>
                          <a:r>
                            <a:rPr lang="en-US" sz="1600" u="none" strike="noStrike" cap="none"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B) </a:t>
                          </a:r>
                          <a14:m>
                            <m:oMath xmlns:m="http://schemas.openxmlformats.org/officeDocument/2006/math">
                              <m:r>
                                <a:rPr lang="en-US" sz="1600" i="1" u="none" strike="noStrike" cap="none" dirty="0" smtClean="0">
                                  <a:solidFill>
                                    <a:schemeClr val="tx1"/>
                                  </a:solidFill>
                                  <a:latin typeface="Cambria Math" panose="02040503050406030204" pitchFamily="18" charset="0"/>
                                  <a:ea typeface="Nunito Sans"/>
                                  <a:cs typeface="Nunito Sans"/>
                                  <a:sym typeface="Nunito Sans"/>
                                </a:rPr>
                                <m:t>30%</m:t>
                              </m:r>
                            </m:oMath>
                          </a14:m>
                          <a:r>
                            <a:rPr lang="en-US" sz="1600" u="none" strike="noStrike" cap="none"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4680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Sans"/>
                              <a:ea typeface="Nunito Sans"/>
                              <a:cs typeface="Nunito Sans"/>
                              <a:sym typeface="Nunito Sans"/>
                            </a:rPr>
                            <a:t>C) </a:t>
                          </a:r>
                          <a14:m>
                            <m:oMath xmlns:m="http://schemas.openxmlformats.org/officeDocument/2006/math">
                              <m:r>
                                <a:rPr lang="en-GB" sz="1600" i="1" u="none" strike="noStrike" cap="none" dirty="0" smtClean="0">
                                  <a:solidFill>
                                    <a:schemeClr val="tx1"/>
                                  </a:solidFill>
                                  <a:latin typeface="Cambria Math" panose="02040503050406030204" pitchFamily="18" charset="0"/>
                                  <a:ea typeface="Nunito Sans"/>
                                  <a:cs typeface="Nunito Sans"/>
                                  <a:sym typeface="Nunito Sans"/>
                                </a:rPr>
                                <m:t>60%</m:t>
                              </m:r>
                            </m:oMath>
                          </a14:m>
                          <a:r>
                            <a:rPr lang="en-GB" sz="1600" u="none" strike="noStrike" cap="none"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D) </a:t>
                          </a:r>
                          <a14:m>
                            <m:oMath xmlns:m="http://schemas.openxmlformats.org/officeDocument/2006/math">
                              <m:r>
                                <a:rPr lang="en-US" sz="1600" i="1" u="none" strike="noStrike" cap="none" dirty="0" smtClean="0">
                                  <a:solidFill>
                                    <a:schemeClr val="tx1"/>
                                  </a:solidFill>
                                  <a:latin typeface="Cambria Math" panose="02040503050406030204" pitchFamily="18" charset="0"/>
                                  <a:ea typeface="Nunito Sans"/>
                                  <a:cs typeface="Nunito Sans"/>
                                  <a:sym typeface="Nunito Sans"/>
                                </a:rPr>
                                <m:t>5%</m:t>
                              </m:r>
                            </m:oMath>
                          </a14:m>
                          <a:r>
                            <a:rPr lang="en-US" sz="1600" u="none" strike="noStrike" cap="none"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p:graphicFrame>
            <p:nvGraphicFramePr>
              <p:cNvPr id="406" name="Google Shape;406;g2032cc6918f_0_92"/>
              <p:cNvGraphicFramePr/>
              <p:nvPr>
                <p:extLst>
                  <p:ext uri="{D42A27DB-BD31-4B8C-83A1-F6EECF244321}">
                    <p14:modId xmlns:p14="http://schemas.microsoft.com/office/powerpoint/2010/main" val="86381913"/>
                  </p:ext>
                </p:extLst>
              </p:nvPr>
            </p:nvGraphicFramePr>
            <p:xfrm>
              <a:off x="952500" y="2190750"/>
              <a:ext cx="7239000" cy="1893600"/>
            </p:xfrm>
            <a:graphic>
              <a:graphicData uri="http://schemas.openxmlformats.org/drawingml/2006/table">
                <a:tbl>
                  <a:tblPr>
                    <a:noFill/>
                    <a:tableStyleId>{3315EF36-B98D-4A8E-A345-085902FB4635}</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46800">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68" t="-641" r="-100337" b="-100641"/>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00168" t="-641" r="-337" b="-100641"/>
                          </a:stretch>
                        </a:blipFill>
                      </a:tcPr>
                    </a:tc>
                    <a:extLst>
                      <a:ext uri="{0D108BD9-81ED-4DB2-BD59-A6C34878D82A}">
                        <a16:rowId xmlns:a16="http://schemas.microsoft.com/office/drawing/2014/main" val="10000"/>
                      </a:ext>
                    </a:extLst>
                  </a:tr>
                  <a:tr h="946800">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68" t="-100641" r="-100337" b="-641"/>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00168" t="-100641" r="-337" b="-641"/>
                          </a:stretch>
                        </a:blipFill>
                      </a:tcPr>
                    </a:tc>
                    <a:extLst>
                      <a:ext uri="{0D108BD9-81ED-4DB2-BD59-A6C34878D82A}">
                        <a16:rowId xmlns:a16="http://schemas.microsoft.com/office/drawing/2014/main" val="10001"/>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2" name="Google Shape;105;p20">
                <a:extLst>
                  <a:ext uri="{FF2B5EF4-FFF2-40B4-BE49-F238E27FC236}">
                    <a16:creationId xmlns:a16="http://schemas.microsoft.com/office/drawing/2014/main" id="{ADF2EF34-B134-88B0-737D-6B1616FF2889}"/>
                  </a:ext>
                </a:extLst>
              </p:cNvPr>
              <p:cNvGraphicFramePr/>
              <p:nvPr/>
            </p:nvGraphicFramePr>
            <p:xfrm>
              <a:off x="108043" y="862525"/>
              <a:ext cx="8661883" cy="670570"/>
            </p:xfrm>
            <a:graphic>
              <a:graphicData uri="http://schemas.openxmlformats.org/drawingml/2006/table">
                <a:tbl>
                  <a:tblPr firstRow="1" bandRow="1">
                    <a:noFill/>
                  </a:tblPr>
                  <a:tblGrid>
                    <a:gridCol w="8661883">
                      <a:extLst>
                        <a:ext uri="{9D8B030D-6E8A-4147-A177-3AD203B41FA5}">
                          <a16:colId xmlns:a16="http://schemas.microsoft.com/office/drawing/2014/main" val="20000"/>
                        </a:ext>
                      </a:extLst>
                    </a:gridCol>
                  </a:tblGrid>
                  <a:tr h="282784">
                    <a:tc>
                      <a:txBody>
                        <a:bodyPr/>
                        <a:lstStyle/>
                        <a:p>
                          <a:pPr marL="0" marR="0" lvl="0" indent="0" algn="l" rtl="0">
                            <a:lnSpc>
                              <a:spcPct val="100000"/>
                            </a:lnSpc>
                            <a:spcBef>
                              <a:spcPts val="0"/>
                            </a:spcBef>
                            <a:spcAft>
                              <a:spcPts val="0"/>
                            </a:spcAft>
                            <a:buClr>
                              <a:srgbClr val="000000"/>
                            </a:buClr>
                            <a:buSzPts val="1600"/>
                            <a:buFont typeface="Arial"/>
                            <a:buNone/>
                          </a:pPr>
                          <a:r>
                            <a:rPr lang="en-GB" sz="1600" b="0" dirty="0">
                              <a:solidFill>
                                <a:schemeClr val="dk1"/>
                              </a:solidFill>
                              <a:latin typeface="Nunito Sans"/>
                              <a:ea typeface="Nunito Sans"/>
                              <a:cs typeface="Nunito Sans"/>
                              <a:sym typeface="Nunito Sans"/>
                            </a:rPr>
                            <a:t>10) </a:t>
                          </a:r>
                          <a:r>
                            <a:rPr lang="en-US" sz="1600" b="0" u="none" strike="noStrike" cap="none" dirty="0">
                              <a:solidFill>
                                <a:schemeClr val="dk1"/>
                              </a:solidFill>
                              <a:latin typeface="Nunito Sans"/>
                              <a:ea typeface="Nunito Sans"/>
                              <a:cs typeface="Nunito Sans"/>
                              <a:sym typeface="Nunito Sans"/>
                            </a:rPr>
                            <a:t>In a bag, there are yellow counters and blue counters in the ratio </a:t>
                          </a:r>
                          <a14:m>
                            <m:oMath xmlns:m="http://schemas.openxmlformats.org/officeDocument/2006/math">
                              <m:r>
                                <a:rPr lang="en-US" sz="1600" b="0" i="1" u="none" strike="noStrike" cap="none" dirty="0" smtClean="0">
                                  <a:solidFill>
                                    <a:schemeClr val="dk1"/>
                                  </a:solidFill>
                                  <a:latin typeface="Cambria Math" panose="02040503050406030204" pitchFamily="18" charset="0"/>
                                  <a:ea typeface="Nunito Sans"/>
                                  <a:cs typeface="Nunito Sans"/>
                                  <a:sym typeface="Nunito Sans"/>
                                </a:rPr>
                                <m:t>2 :3</m:t>
                              </m:r>
                            </m:oMath>
                          </a14:m>
                          <a:endParaRPr lang="en-US" sz="1600" b="0" u="none" strike="noStrike" cap="none" dirty="0">
                            <a:solidFill>
                              <a:schemeClr val="dk1"/>
                            </a:solidFill>
                            <a:latin typeface="Nunito Sans"/>
                            <a:ea typeface="Nunito Sans"/>
                            <a:cs typeface="Nunito Sans"/>
                            <a:sym typeface="Nunito Sans"/>
                          </a:endParaRPr>
                        </a:p>
                        <a:p>
                          <a:pPr marL="0" marR="0" lvl="0" indent="0" algn="l" rtl="0">
                            <a:lnSpc>
                              <a:spcPct val="150000"/>
                            </a:lnSpc>
                            <a:spcBef>
                              <a:spcPts val="0"/>
                            </a:spcBef>
                            <a:spcAft>
                              <a:spcPts val="0"/>
                            </a:spcAft>
                            <a:buClr>
                              <a:srgbClr val="000000"/>
                            </a:buClr>
                            <a:buSzPts val="1600"/>
                            <a:buFont typeface="Arial"/>
                            <a:buNone/>
                          </a:pPr>
                          <a:r>
                            <a:rPr lang="en-US" sz="1600" b="0" u="none" strike="noStrike" cap="none" dirty="0">
                              <a:solidFill>
                                <a:schemeClr val="dk1"/>
                              </a:solidFill>
                              <a:latin typeface="Nunito Sans"/>
                              <a:ea typeface="Nunito Sans"/>
                              <a:cs typeface="Nunito Sans"/>
                              <a:sym typeface="Nunito Sans"/>
                            </a:rPr>
                            <a:t>       What percentage of the counters are blue?</a:t>
                          </a:r>
                          <a:endParaRPr lang="en-US" sz="1600" b="0" u="none" strike="noStrike" cap="none" baseline="30000" dirty="0">
                            <a:solidFill>
                              <a:schemeClr val="dk1"/>
                            </a:solidFill>
                            <a:latin typeface="Nunito Sans"/>
                            <a:ea typeface="Nunito Sans"/>
                            <a:cs typeface="Nunito Sans"/>
                            <a:sym typeface="Nunito Sans"/>
                          </a:endParaRPr>
                        </a:p>
                      </a:txBody>
                      <a:tcPr marL="91450" marR="91450" marT="45725" marB="45725">
                        <a:lnL w="12700" cap="flat" cmpd="sng">
                          <a:noFill/>
                          <a:prstDash val="solid"/>
                          <a:round/>
                          <a:headEnd type="none" w="sm" len="sm"/>
                          <a:tailEnd type="none" w="sm" len="sm"/>
                        </a:lnL>
                        <a:lnR w="12700" cap="flat" cmpd="sng">
                          <a:noFill/>
                          <a:prstDash val="solid"/>
                          <a:round/>
                          <a:headEnd type="none" w="sm" len="sm"/>
                          <a:tailEnd type="none" w="sm" len="sm"/>
                        </a:lnR>
                        <a:lnT w="12700" cap="flat" cmpd="sng">
                          <a:noFill/>
                          <a:prstDash val="solid"/>
                          <a:round/>
                          <a:headEnd type="none" w="sm" len="sm"/>
                          <a:tailEnd type="none" w="sm" len="sm"/>
                        </a:lnT>
                        <a:lnB w="12700" cap="flat" cmpd="sng">
                          <a:noFill/>
                          <a:prstDash val="solid"/>
                          <a:round/>
                          <a:headEnd type="none" w="sm" len="sm"/>
                          <a:tailEnd type="none" w="sm" len="sm"/>
                        </a:lnB>
                        <a:lnTlToBr w="12700" cmpd="sng">
                          <a:noFill/>
                          <a:prstDash val="solid"/>
                        </a:lnTlToBr>
                        <a:lnBlToTr w="12700" cmpd="sng">
                          <a:noFill/>
                          <a:prstDash val="solid"/>
                        </a:lnBlToTr>
                        <a:noFill/>
                      </a:tcPr>
                    </a:tc>
                    <a:extLst>
                      <a:ext uri="{0D108BD9-81ED-4DB2-BD59-A6C34878D82A}">
                        <a16:rowId xmlns:a16="http://schemas.microsoft.com/office/drawing/2014/main" val="10000"/>
                      </a:ext>
                    </a:extLst>
                  </a:tr>
                </a:tbl>
              </a:graphicData>
            </a:graphic>
          </p:graphicFrame>
        </mc:Choice>
        <mc:Fallback xmlns="">
          <p:graphicFrame>
            <p:nvGraphicFramePr>
              <p:cNvPr id="2" name="Google Shape;105;p20">
                <a:extLst>
                  <a:ext uri="{FF2B5EF4-FFF2-40B4-BE49-F238E27FC236}">
                    <a16:creationId xmlns:a16="http://schemas.microsoft.com/office/drawing/2014/main" id="{ADF2EF34-B134-88B0-737D-6B1616FF2889}"/>
                  </a:ext>
                </a:extLst>
              </p:cNvPr>
              <p:cNvGraphicFramePr/>
              <p:nvPr>
                <p:extLst>
                  <p:ext uri="{D42A27DB-BD31-4B8C-83A1-F6EECF244321}">
                    <p14:modId xmlns:p14="http://schemas.microsoft.com/office/powerpoint/2010/main" val="1301152169"/>
                  </p:ext>
                </p:extLst>
              </p:nvPr>
            </p:nvGraphicFramePr>
            <p:xfrm>
              <a:off x="108043" y="862525"/>
              <a:ext cx="8661883" cy="670570"/>
            </p:xfrm>
            <a:graphic>
              <a:graphicData uri="http://schemas.openxmlformats.org/drawingml/2006/table">
                <a:tbl>
                  <a:tblPr firstRow="1" bandRow="1">
                    <a:noFill/>
                  </a:tblPr>
                  <a:tblGrid>
                    <a:gridCol w="8661883">
                      <a:extLst>
                        <a:ext uri="{9D8B030D-6E8A-4147-A177-3AD203B41FA5}">
                          <a16:colId xmlns:a16="http://schemas.microsoft.com/office/drawing/2014/main" val="20000"/>
                        </a:ext>
                      </a:extLst>
                    </a:gridCol>
                  </a:tblGrid>
                  <a:tr h="282784">
                    <a:tc>
                      <a:txBody>
                        <a:bodyPr/>
                        <a:lstStyle/>
                        <a:p>
                          <a:pPr marL="0" marR="0" lvl="0" indent="0" algn="l" rtl="0">
                            <a:lnSpc>
                              <a:spcPct val="100000"/>
                            </a:lnSpc>
                            <a:spcBef>
                              <a:spcPts val="0"/>
                            </a:spcBef>
                            <a:spcAft>
                              <a:spcPts val="0"/>
                            </a:spcAft>
                            <a:buClr>
                              <a:srgbClr val="000000"/>
                            </a:buClr>
                            <a:buSzPts val="1600"/>
                            <a:buFont typeface="Arial"/>
                            <a:buNone/>
                          </a:pPr>
                          <a:r>
                            <a:rPr lang="en-GB" sz="1600" b="0" dirty="0">
                              <a:solidFill>
                                <a:schemeClr val="dk1"/>
                              </a:solidFill>
                              <a:latin typeface="Nunito Sans"/>
                              <a:ea typeface="Nunito Sans"/>
                              <a:cs typeface="Nunito Sans"/>
                              <a:sym typeface="Nunito Sans"/>
                            </a:rPr>
                            <a:t>10) </a:t>
                          </a:r>
                          <a:r>
                            <a:rPr lang="en-US" sz="1600" b="0" u="none" strike="noStrike" cap="none" dirty="0">
                              <a:solidFill>
                                <a:schemeClr val="dk1"/>
                              </a:solidFill>
                              <a:latin typeface="Nunito Sans"/>
                              <a:ea typeface="Nunito Sans"/>
                              <a:cs typeface="Nunito Sans"/>
                              <a:sym typeface="Nunito Sans"/>
                            </a:rPr>
                            <a:t>In a bag, there are yellow counters and blue counters in the ratio </a:t>
                          </a:r>
                          <a14:m xmlns:a14="http://schemas.microsoft.com/office/drawing/2010/main">
                            <m:oMath xmlns:m="http://schemas.openxmlformats.org/officeDocument/2006/math">
                              <m:r>
                                <a:rPr lang="en-US" sz="1600" b="0" i="1" u="none" strike="noStrike" cap="none" dirty="0" smtClean="0">
                                  <a:solidFill>
                                    <a:schemeClr val="dk1"/>
                                  </a:solidFill>
                                  <a:latin typeface="Cambria Math" panose="02040503050406030204" pitchFamily="18" charset="0"/>
                                  <a:ea typeface="Nunito Sans"/>
                                  <a:cs typeface="Nunito Sans"/>
                                  <a:sym typeface="Nunito Sans"/>
                                </a:rPr>
                                <m:t>2 :3</m:t>
                              </m:r>
                            </m:oMath>
                          </a14:m>
                          <a:endParaRPr lang="en-US" sz="1600" b="0" u="none" strike="noStrike" cap="none" dirty="0">
                            <a:solidFill>
                              <a:schemeClr val="dk1"/>
                            </a:solidFill>
                            <a:latin typeface="Nunito Sans"/>
                            <a:ea typeface="Nunito Sans"/>
                            <a:cs typeface="Nunito Sans"/>
                            <a:sym typeface="Nunito Sans"/>
                          </a:endParaRPr>
                        </a:p>
                        <a:p>
                          <a:pPr marL="0" marR="0" lvl="0" indent="0" algn="l" rtl="0">
                            <a:lnSpc>
                              <a:spcPct val="150000"/>
                            </a:lnSpc>
                            <a:spcBef>
                              <a:spcPts val="0"/>
                            </a:spcBef>
                            <a:spcAft>
                              <a:spcPts val="0"/>
                            </a:spcAft>
                            <a:buClr>
                              <a:srgbClr val="000000"/>
                            </a:buClr>
                            <a:buSzPts val="1600"/>
                            <a:buFont typeface="Arial"/>
                            <a:buNone/>
                          </a:pPr>
                          <a:r>
                            <a:rPr lang="en-US" sz="1600" b="0" u="none" strike="noStrike" cap="none" dirty="0">
                              <a:solidFill>
                                <a:schemeClr val="dk1"/>
                              </a:solidFill>
                              <a:latin typeface="Nunito Sans"/>
                              <a:ea typeface="Nunito Sans"/>
                              <a:cs typeface="Nunito Sans"/>
                              <a:sym typeface="Nunito Sans"/>
                            </a:rPr>
                            <a:t>       What percentage of the counters are blue?</a:t>
                          </a:r>
                          <a:endParaRPr lang="en-US" sz="1600" b="0" u="none" strike="noStrike" cap="none" baseline="30000" dirty="0">
                            <a:solidFill>
                              <a:schemeClr val="dk1"/>
                            </a:solidFill>
                            <a:latin typeface="Nunito Sans"/>
                            <a:ea typeface="Nunito Sans"/>
                            <a:cs typeface="Nunito Sans"/>
                            <a:sym typeface="Nunito Sans"/>
                          </a:endParaRPr>
                        </a:p>
                      </a:txBody>
                      <a:tcPr marL="91450" marR="91450" marT="45725" marB="45725">
                        <a:lnL w="12700" cap="flat" cmpd="sng">
                          <a:noFill/>
                          <a:prstDash val="solid"/>
                          <a:round/>
                          <a:headEnd type="none" w="sm" len="sm"/>
                          <a:tailEnd type="none" w="sm" len="sm"/>
                        </a:lnL>
                        <a:lnR w="12700" cap="flat" cmpd="sng">
                          <a:noFill/>
                          <a:prstDash val="solid"/>
                          <a:round/>
                          <a:headEnd type="none" w="sm" len="sm"/>
                          <a:tailEnd type="none" w="sm" len="sm"/>
                        </a:lnR>
                        <a:lnT w="12700" cap="flat" cmpd="sng">
                          <a:noFill/>
                          <a:prstDash val="solid"/>
                          <a:round/>
                          <a:headEnd type="none" w="sm" len="sm"/>
                          <a:tailEnd type="none" w="sm" len="sm"/>
                        </a:lnT>
                        <a:lnB w="12700" cap="flat" cmpd="sng">
                          <a:noFill/>
                          <a:prstDash val="solid"/>
                          <a:round/>
                          <a:headEnd type="none" w="sm" len="sm"/>
                          <a:tailEnd type="none" w="sm" len="sm"/>
                        </a:lnB>
                        <a:lnTlToBr w="12700" cmpd="sng">
                          <a:noFill/>
                          <a:prstDash val="solid"/>
                        </a:lnTlToBr>
                        <a:lnBlToTr w="12700" cmpd="sng">
                          <a:noFill/>
                          <a:prstDash val="solid"/>
                        </a:lnBlToTr>
                        <a:noFill/>
                      </a:tcPr>
                    </a:tc>
                    <a:extLst>
                      <a:ext uri="{0D108BD9-81ED-4DB2-BD59-A6C34878D82A}">
                        <a16:rowId xmlns:a16="http://schemas.microsoft.com/office/drawing/2014/main" val="10000"/>
                      </a:ext>
                    </a:extLst>
                  </a:tr>
                </a:tbl>
              </a:graphicData>
            </a:graphic>
          </p:graphicFrame>
        </mc:Fallback>
      </mc:AlternateContent>
    </p:spTree>
    <p:extLst>
      <p:ext uri="{BB962C8B-B14F-4D97-AF65-F5344CB8AC3E}">
        <p14:creationId xmlns:p14="http://schemas.microsoft.com/office/powerpoint/2010/main" val="68322090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410"/>
        <p:cNvGrpSpPr/>
        <p:nvPr/>
      </p:nvGrpSpPr>
      <p:grpSpPr>
        <a:xfrm>
          <a:off x="0" y="0"/>
          <a:ext cx="0" cy="0"/>
          <a:chOff x="0" y="0"/>
          <a:chExt cx="0" cy="0"/>
        </a:xfrm>
      </p:grpSpPr>
      <p:sp>
        <p:nvSpPr>
          <p:cNvPr id="411" name="Google Shape;411;g2032cc6918f_0_98"/>
          <p:cNvSpPr txBox="1"/>
          <p:nvPr/>
        </p:nvSpPr>
        <p:spPr>
          <a:xfrm>
            <a:off x="169850" y="378100"/>
            <a:ext cx="45675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Ratio</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mc:Choice xmlns:a14="http://schemas.microsoft.com/office/drawing/2010/main" Requires="a14">
          <p:graphicFrame>
            <p:nvGraphicFramePr>
              <p:cNvPr id="413" name="Google Shape;413;g2032cc6918f_0_98"/>
              <p:cNvGraphicFramePr/>
              <p:nvPr>
                <p:extLst>
                  <p:ext uri="{D42A27DB-BD31-4B8C-83A1-F6EECF244321}">
                    <p14:modId xmlns:p14="http://schemas.microsoft.com/office/powerpoint/2010/main" val="809133168"/>
                  </p:ext>
                </p:extLst>
              </p:nvPr>
            </p:nvGraphicFramePr>
            <p:xfrm>
              <a:off x="952500" y="2190750"/>
              <a:ext cx="7239000" cy="1893600"/>
            </p:xfrm>
            <a:graphic>
              <a:graphicData uri="http://schemas.openxmlformats.org/drawingml/2006/table">
                <a:tbl>
                  <a:tblPr>
                    <a:noFill/>
                    <a:tableStyleId>{3315EF36-B98D-4A8E-A345-085902FB4635}</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46800">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A) </a:t>
                          </a:r>
                          <a14:m>
                            <m:oMath xmlns:m="http://schemas.openxmlformats.org/officeDocument/2006/math">
                              <m:f>
                                <m:fPr>
                                  <m:ctrlPr>
                                    <a:rPr lang="en-GB" sz="1600" b="0" i="1" u="none" strike="noStrike" cap="none" smtClean="0">
                                      <a:solidFill>
                                        <a:schemeClr val="tx1"/>
                                      </a:solidFill>
                                      <a:latin typeface="Cambria Math" panose="02040503050406030204" pitchFamily="18" charset="0"/>
                                      <a:ea typeface="Nunito Sans"/>
                                      <a:cs typeface="Nunito Sans"/>
                                      <a:sym typeface="Nunito Sans"/>
                                    </a:rPr>
                                  </m:ctrlPr>
                                </m:fPr>
                                <m:num>
                                  <m:r>
                                    <a:rPr lang="en-US" sz="1600" b="0" i="1" u="none" strike="noStrike" cap="none" smtClean="0">
                                      <a:solidFill>
                                        <a:schemeClr val="tx1"/>
                                      </a:solidFill>
                                      <a:latin typeface="Cambria Math" panose="02040503050406030204" pitchFamily="18" charset="0"/>
                                      <a:ea typeface="Nunito Sans"/>
                                      <a:cs typeface="Nunito Sans"/>
                                      <a:sym typeface="Nunito Sans"/>
                                    </a:rPr>
                                    <m:t>3</m:t>
                                  </m:r>
                                </m:num>
                                <m:den>
                                  <m:r>
                                    <a:rPr lang="en-GB" sz="1600" b="0" i="1" u="none" strike="noStrike" cap="none" smtClean="0">
                                      <a:solidFill>
                                        <a:schemeClr val="tx1"/>
                                      </a:solidFill>
                                      <a:latin typeface="Cambria Math" panose="02040503050406030204" pitchFamily="18" charset="0"/>
                                      <a:ea typeface="Nunito Sans"/>
                                      <a:cs typeface="Nunito Sans"/>
                                      <a:sym typeface="Nunito Sans"/>
                                    </a:rPr>
                                    <m:t>5</m:t>
                                  </m:r>
                                </m:den>
                              </m:f>
                            </m:oMath>
                          </a14:m>
                          <a:r>
                            <a:rPr lang="en-US" sz="1600" u="none" strike="noStrike" cap="none"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Sans"/>
                              <a:ea typeface="Nunito Sans"/>
                              <a:cs typeface="Nunito Sans"/>
                              <a:sym typeface="Nunito Sans"/>
                            </a:rPr>
                            <a:t>B) </a:t>
                          </a:r>
                          <a14:m>
                            <m:oMath xmlns:m="http://schemas.openxmlformats.org/officeDocument/2006/math">
                              <m:f>
                                <m:fPr>
                                  <m:ctrlPr>
                                    <a:rPr lang="ar-AE" sz="1600" b="0" i="1" u="none" strike="noStrike" cap="none" smtClean="0">
                                      <a:solidFill>
                                        <a:schemeClr val="tx1"/>
                                      </a:solidFill>
                                      <a:latin typeface="Cambria Math" panose="02040503050406030204" pitchFamily="18" charset="0"/>
                                      <a:ea typeface="Nunito Sans"/>
                                      <a:cs typeface="Nunito Sans"/>
                                      <a:sym typeface="Nunito Sans"/>
                                    </a:rPr>
                                  </m:ctrlPr>
                                </m:fPr>
                                <m:num>
                                  <m:r>
                                    <a:rPr lang="ar-AE" sz="1600" b="0" i="1" u="none" strike="noStrike" cap="none" smtClean="0">
                                      <a:solidFill>
                                        <a:schemeClr val="tx1"/>
                                      </a:solidFill>
                                      <a:latin typeface="Cambria Math" panose="02040503050406030204" pitchFamily="18" charset="0"/>
                                      <a:ea typeface="Nunito Sans"/>
                                      <a:cs typeface="Nunito Sans"/>
                                      <a:sym typeface="Nunito Sans"/>
                                    </a:rPr>
                                    <m:t>3</m:t>
                                  </m:r>
                                </m:num>
                                <m:den>
                                  <m:r>
                                    <a:rPr lang="ar-AE" sz="1600" b="0" i="1" u="none" strike="noStrike" cap="none" smtClean="0">
                                      <a:solidFill>
                                        <a:schemeClr val="tx1"/>
                                      </a:solidFill>
                                      <a:latin typeface="Cambria Math" panose="02040503050406030204" pitchFamily="18" charset="0"/>
                                      <a:ea typeface="Nunito Sans"/>
                                      <a:cs typeface="Nunito Sans"/>
                                      <a:sym typeface="Nunito Sans"/>
                                    </a:rPr>
                                    <m:t>8</m:t>
                                  </m:r>
                                </m:den>
                              </m:f>
                            </m:oMath>
                          </a14:m>
                          <a:endParaRPr lang="ar-AE" sz="16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4680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Sans"/>
                              <a:ea typeface="Nunito Sans"/>
                              <a:cs typeface="Nunito Sans"/>
                              <a:sym typeface="Nunito Sans"/>
                            </a:rPr>
                            <a:t>C) 3 </a:t>
                          </a:r>
                          <a:endParaRPr sz="16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tx1"/>
                              </a:solidFill>
                              <a:latin typeface="Nunito Sans"/>
                              <a:ea typeface="Nunito Sans"/>
                              <a:cs typeface="Nunito Sans"/>
                              <a:sym typeface="Nunito Sans"/>
                            </a:rPr>
                            <a:t> </a:t>
                          </a:r>
                          <a:endParaRPr sz="1400" u="none" strike="noStrike" cap="none"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Sans"/>
                              <a:ea typeface="Nunito Sans"/>
                              <a:cs typeface="Nunito Sans"/>
                              <a:sym typeface="Nunito Sans"/>
                            </a:rPr>
                            <a:t>D) </a:t>
                          </a:r>
                          <a14:m>
                            <m:oMath xmlns:m="http://schemas.openxmlformats.org/officeDocument/2006/math">
                              <m:f>
                                <m:fPr>
                                  <m:ctrlPr>
                                    <a:rPr lang="ar-AE" sz="1600" b="0" i="1" u="none" strike="noStrike" cap="none" smtClean="0">
                                      <a:solidFill>
                                        <a:schemeClr val="tx1"/>
                                      </a:solidFill>
                                      <a:latin typeface="Cambria Math" panose="02040503050406030204" pitchFamily="18" charset="0"/>
                                      <a:ea typeface="Nunito Sans"/>
                                      <a:cs typeface="Nunito Sans"/>
                                      <a:sym typeface="Nunito Sans"/>
                                    </a:rPr>
                                  </m:ctrlPr>
                                </m:fPr>
                                <m:num>
                                  <m:r>
                                    <a:rPr lang="ar-AE" sz="1600" b="0" i="1" u="none" strike="noStrike" cap="none" smtClean="0">
                                      <a:solidFill>
                                        <a:schemeClr val="tx1"/>
                                      </a:solidFill>
                                      <a:latin typeface="Cambria Math" panose="02040503050406030204" pitchFamily="18" charset="0"/>
                                      <a:ea typeface="Nunito Sans"/>
                                      <a:cs typeface="Nunito Sans"/>
                                      <a:sym typeface="Nunito Sans"/>
                                    </a:rPr>
                                    <m:t>5</m:t>
                                  </m:r>
                                </m:num>
                                <m:den>
                                  <m:r>
                                    <a:rPr lang="ar-AE" sz="1600" b="0" i="1" u="none" strike="noStrike" cap="none" smtClean="0">
                                      <a:solidFill>
                                        <a:schemeClr val="tx1"/>
                                      </a:solidFill>
                                      <a:latin typeface="Cambria Math" panose="02040503050406030204" pitchFamily="18" charset="0"/>
                                      <a:ea typeface="Nunito Sans"/>
                                      <a:cs typeface="Nunito Sans"/>
                                      <a:sym typeface="Nunito Sans"/>
                                    </a:rPr>
                                    <m:t>8</m:t>
                                  </m:r>
                                </m:den>
                              </m:f>
                            </m:oMath>
                          </a14:m>
                          <a:r>
                            <a:rPr lang="ar-AE" sz="1600" u="none" strike="noStrike" cap="none"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p:graphicFrame>
            <p:nvGraphicFramePr>
              <p:cNvPr id="413" name="Google Shape;413;g2032cc6918f_0_98"/>
              <p:cNvGraphicFramePr/>
              <p:nvPr>
                <p:extLst>
                  <p:ext uri="{D42A27DB-BD31-4B8C-83A1-F6EECF244321}">
                    <p14:modId xmlns:p14="http://schemas.microsoft.com/office/powerpoint/2010/main" val="809133168"/>
                  </p:ext>
                </p:extLst>
              </p:nvPr>
            </p:nvGraphicFramePr>
            <p:xfrm>
              <a:off x="952500" y="2190750"/>
              <a:ext cx="7239000" cy="1893600"/>
            </p:xfrm>
            <a:graphic>
              <a:graphicData uri="http://schemas.openxmlformats.org/drawingml/2006/table">
                <a:tbl>
                  <a:tblPr>
                    <a:noFill/>
                    <a:tableStyleId>{3315EF36-B98D-4A8E-A345-085902FB4635}</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46800">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68" t="-641" r="-100337" b="-100641"/>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00168" t="-641" r="-337" b="-100641"/>
                          </a:stretch>
                        </a:blipFill>
                      </a:tcPr>
                    </a:tc>
                    <a:extLst>
                      <a:ext uri="{0D108BD9-81ED-4DB2-BD59-A6C34878D82A}">
                        <a16:rowId xmlns:a16="http://schemas.microsoft.com/office/drawing/2014/main" val="10000"/>
                      </a:ext>
                    </a:extLst>
                  </a:tr>
                  <a:tr h="94680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Sans"/>
                              <a:ea typeface="Nunito Sans"/>
                              <a:cs typeface="Nunito Sans"/>
                              <a:sym typeface="Nunito Sans"/>
                            </a:rPr>
                            <a:t>C) 3 </a:t>
                          </a:r>
                          <a:endParaRPr sz="16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tx1"/>
                              </a:solidFill>
                              <a:latin typeface="Nunito Sans"/>
                              <a:ea typeface="Nunito Sans"/>
                              <a:cs typeface="Nunito Sans"/>
                              <a:sym typeface="Nunito Sans"/>
                            </a:rPr>
                            <a:t> </a:t>
                          </a:r>
                          <a:endParaRPr sz="1400" u="none" strike="noStrike" cap="none"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00168" t="-100641" r="-337" b="-641"/>
                          </a:stretch>
                        </a:blipFill>
                      </a:tcPr>
                    </a:tc>
                    <a:extLst>
                      <a:ext uri="{0D108BD9-81ED-4DB2-BD59-A6C34878D82A}">
                        <a16:rowId xmlns:a16="http://schemas.microsoft.com/office/drawing/2014/main" val="10001"/>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2" name="Google Shape;105;p20">
                <a:extLst>
                  <a:ext uri="{FF2B5EF4-FFF2-40B4-BE49-F238E27FC236}">
                    <a16:creationId xmlns:a16="http://schemas.microsoft.com/office/drawing/2014/main" id="{F381CC9A-D3AA-D4FC-2526-75AEC9EA0EA6}"/>
                  </a:ext>
                </a:extLst>
              </p:cNvPr>
              <p:cNvGraphicFramePr/>
              <p:nvPr/>
            </p:nvGraphicFramePr>
            <p:xfrm>
              <a:off x="108043" y="862525"/>
              <a:ext cx="8661883" cy="670570"/>
            </p:xfrm>
            <a:graphic>
              <a:graphicData uri="http://schemas.openxmlformats.org/drawingml/2006/table">
                <a:tbl>
                  <a:tblPr firstRow="1" bandRow="1">
                    <a:noFill/>
                  </a:tblPr>
                  <a:tblGrid>
                    <a:gridCol w="8661883">
                      <a:extLst>
                        <a:ext uri="{9D8B030D-6E8A-4147-A177-3AD203B41FA5}">
                          <a16:colId xmlns:a16="http://schemas.microsoft.com/office/drawing/2014/main" val="20000"/>
                        </a:ext>
                      </a:extLst>
                    </a:gridCol>
                  </a:tblGrid>
                  <a:tr h="282784">
                    <a:tc>
                      <a:txBody>
                        <a:bodyPr/>
                        <a:lstStyle/>
                        <a:p>
                          <a:pPr marL="0" marR="0" lvl="0" indent="0" algn="l" rtl="0">
                            <a:lnSpc>
                              <a:spcPct val="100000"/>
                            </a:lnSpc>
                            <a:spcBef>
                              <a:spcPts val="0"/>
                            </a:spcBef>
                            <a:spcAft>
                              <a:spcPts val="0"/>
                            </a:spcAft>
                            <a:buClr>
                              <a:srgbClr val="000000"/>
                            </a:buClr>
                            <a:buSzPts val="1600"/>
                            <a:buFont typeface="Arial"/>
                            <a:buNone/>
                          </a:pPr>
                          <a:r>
                            <a:rPr lang="en-GB" sz="1600" b="0" dirty="0">
                              <a:solidFill>
                                <a:schemeClr val="dk1"/>
                              </a:solidFill>
                              <a:latin typeface="Nunito Sans"/>
                              <a:ea typeface="Nunito Sans"/>
                              <a:cs typeface="Nunito Sans"/>
                              <a:sym typeface="Nunito Sans"/>
                            </a:rPr>
                            <a:t>11) </a:t>
                          </a:r>
                          <a:r>
                            <a:rPr lang="en-US" sz="1600" b="0" u="none" strike="noStrike" cap="none" dirty="0">
                              <a:solidFill>
                                <a:schemeClr val="dk1"/>
                              </a:solidFill>
                              <a:latin typeface="Nunito Sans"/>
                              <a:ea typeface="Nunito Sans"/>
                              <a:cs typeface="Nunito Sans"/>
                              <a:sym typeface="Nunito Sans"/>
                            </a:rPr>
                            <a:t>The ratio of green counters to red counters is </a:t>
                          </a:r>
                          <a14:m>
                            <m:oMath xmlns:m="http://schemas.openxmlformats.org/officeDocument/2006/math">
                              <m:r>
                                <a:rPr lang="en-US" sz="1600" b="0" i="1" u="none" strike="noStrike" cap="none" dirty="0" smtClean="0">
                                  <a:solidFill>
                                    <a:schemeClr val="dk1"/>
                                  </a:solidFill>
                                  <a:latin typeface="Cambria Math" panose="02040503050406030204" pitchFamily="18" charset="0"/>
                                  <a:ea typeface="Nunito Sans"/>
                                  <a:cs typeface="Nunito Sans"/>
                                  <a:sym typeface="Nunito Sans"/>
                                </a:rPr>
                                <m:t>3</m:t>
                              </m:r>
                              <m:r>
                                <a:rPr lang="en-US" sz="1600" b="0" i="1" u="none" strike="noStrike" cap="none" dirty="0" smtClean="0">
                                  <a:solidFill>
                                    <a:schemeClr val="dk1"/>
                                  </a:solidFill>
                                  <a:latin typeface="Cambria Math" panose="02040503050406030204" pitchFamily="18" charset="0"/>
                                  <a:ea typeface="Nunito Sans"/>
                                  <a:cs typeface="Nunito Sans"/>
                                  <a:sym typeface="Nunito Sans"/>
                                </a:rPr>
                                <m:t> :</m:t>
                              </m:r>
                              <m:r>
                                <a:rPr lang="en-US" sz="1600" b="0" i="1" u="none" strike="noStrike" cap="none" dirty="0" smtClean="0">
                                  <a:solidFill>
                                    <a:schemeClr val="dk1"/>
                                  </a:solidFill>
                                  <a:latin typeface="Cambria Math" panose="02040503050406030204" pitchFamily="18" charset="0"/>
                                  <a:ea typeface="Nunito Sans"/>
                                  <a:cs typeface="Nunito Sans"/>
                                  <a:sym typeface="Nunito Sans"/>
                                </a:rPr>
                                <m:t>5</m:t>
                              </m:r>
                            </m:oMath>
                          </a14:m>
                          <a:endParaRPr lang="en-US" sz="1600" b="0" u="none" strike="noStrike" cap="none" dirty="0">
                            <a:solidFill>
                              <a:schemeClr val="dk1"/>
                            </a:solidFill>
                            <a:latin typeface="Nunito Sans"/>
                            <a:ea typeface="Nunito Sans"/>
                            <a:cs typeface="Nunito Sans"/>
                            <a:sym typeface="Nunito Sans"/>
                          </a:endParaRPr>
                        </a:p>
                        <a:p>
                          <a:pPr marL="0" marR="0" lvl="0" indent="0" algn="l" rtl="0">
                            <a:lnSpc>
                              <a:spcPct val="150000"/>
                            </a:lnSpc>
                            <a:spcBef>
                              <a:spcPts val="0"/>
                            </a:spcBef>
                            <a:spcAft>
                              <a:spcPts val="0"/>
                            </a:spcAft>
                            <a:buClr>
                              <a:schemeClr val="dk1"/>
                            </a:buClr>
                            <a:buSzPts val="1100"/>
                            <a:buFont typeface="Arial"/>
                            <a:buNone/>
                          </a:pPr>
                          <a:r>
                            <a:rPr lang="en-US" sz="1600" b="0" u="none" strike="noStrike" cap="none" dirty="0">
                              <a:solidFill>
                                <a:schemeClr val="dk1"/>
                              </a:solidFill>
                              <a:latin typeface="Nunito Sans"/>
                              <a:ea typeface="Nunito Sans"/>
                              <a:cs typeface="Nunito Sans"/>
                              <a:sym typeface="Nunito Sans"/>
                            </a:rPr>
                            <a:t>       What fraction of the counters are green?</a:t>
                          </a:r>
                        </a:p>
                      </a:txBody>
                      <a:tcPr marL="91450" marR="91450" marT="45725" marB="45725">
                        <a:lnL w="12700" cap="flat" cmpd="sng">
                          <a:noFill/>
                          <a:prstDash val="solid"/>
                          <a:round/>
                          <a:headEnd type="none" w="sm" len="sm"/>
                          <a:tailEnd type="none" w="sm" len="sm"/>
                        </a:lnL>
                        <a:lnR w="12700" cap="flat" cmpd="sng">
                          <a:noFill/>
                          <a:prstDash val="solid"/>
                          <a:round/>
                          <a:headEnd type="none" w="sm" len="sm"/>
                          <a:tailEnd type="none" w="sm" len="sm"/>
                        </a:lnR>
                        <a:lnT w="12700" cap="flat" cmpd="sng">
                          <a:noFill/>
                          <a:prstDash val="solid"/>
                          <a:round/>
                          <a:headEnd type="none" w="sm" len="sm"/>
                          <a:tailEnd type="none" w="sm" len="sm"/>
                        </a:lnT>
                        <a:lnB w="12700" cap="flat" cmpd="sng">
                          <a:noFill/>
                          <a:prstDash val="solid"/>
                          <a:round/>
                          <a:headEnd type="none" w="sm" len="sm"/>
                          <a:tailEnd type="none" w="sm" len="sm"/>
                        </a:lnB>
                        <a:lnTlToBr w="12700" cmpd="sng">
                          <a:noFill/>
                          <a:prstDash val="solid"/>
                        </a:lnTlToBr>
                        <a:lnBlToTr w="12700" cmpd="sng">
                          <a:noFill/>
                          <a:prstDash val="solid"/>
                        </a:lnBlToTr>
                        <a:noFill/>
                      </a:tcPr>
                    </a:tc>
                    <a:extLst>
                      <a:ext uri="{0D108BD9-81ED-4DB2-BD59-A6C34878D82A}">
                        <a16:rowId xmlns:a16="http://schemas.microsoft.com/office/drawing/2014/main" val="10000"/>
                      </a:ext>
                    </a:extLst>
                  </a:tr>
                </a:tbl>
              </a:graphicData>
            </a:graphic>
          </p:graphicFrame>
        </mc:Choice>
        <mc:Fallback xmlns="">
          <p:graphicFrame>
            <p:nvGraphicFramePr>
              <p:cNvPr id="2" name="Google Shape;105;p20">
                <a:extLst>
                  <a:ext uri="{FF2B5EF4-FFF2-40B4-BE49-F238E27FC236}">
                    <a16:creationId xmlns:a16="http://schemas.microsoft.com/office/drawing/2014/main" id="{F381CC9A-D3AA-D4FC-2526-75AEC9EA0EA6}"/>
                  </a:ext>
                </a:extLst>
              </p:cNvPr>
              <p:cNvGraphicFramePr/>
              <p:nvPr>
                <p:extLst>
                  <p:ext uri="{D42A27DB-BD31-4B8C-83A1-F6EECF244321}">
                    <p14:modId xmlns:p14="http://schemas.microsoft.com/office/powerpoint/2010/main" val="4027015949"/>
                  </p:ext>
                </p:extLst>
              </p:nvPr>
            </p:nvGraphicFramePr>
            <p:xfrm>
              <a:off x="108043" y="862525"/>
              <a:ext cx="8661883" cy="670570"/>
            </p:xfrm>
            <a:graphic>
              <a:graphicData uri="http://schemas.openxmlformats.org/drawingml/2006/table">
                <a:tbl>
                  <a:tblPr firstRow="1" bandRow="1">
                    <a:noFill/>
                  </a:tblPr>
                  <a:tblGrid>
                    <a:gridCol w="8661883">
                      <a:extLst>
                        <a:ext uri="{9D8B030D-6E8A-4147-A177-3AD203B41FA5}">
                          <a16:colId xmlns:a16="http://schemas.microsoft.com/office/drawing/2014/main" val="20000"/>
                        </a:ext>
                      </a:extLst>
                    </a:gridCol>
                  </a:tblGrid>
                  <a:tr h="282784">
                    <a:tc>
                      <a:txBody>
                        <a:bodyPr/>
                        <a:lstStyle/>
                        <a:p>
                          <a:pPr marL="0" marR="0" lvl="0" indent="0" algn="l" rtl="0">
                            <a:lnSpc>
                              <a:spcPct val="100000"/>
                            </a:lnSpc>
                            <a:spcBef>
                              <a:spcPts val="0"/>
                            </a:spcBef>
                            <a:spcAft>
                              <a:spcPts val="0"/>
                            </a:spcAft>
                            <a:buClr>
                              <a:srgbClr val="000000"/>
                            </a:buClr>
                            <a:buSzPts val="1600"/>
                            <a:buFont typeface="Arial"/>
                            <a:buNone/>
                          </a:pPr>
                          <a:r>
                            <a:rPr lang="en-GB" sz="1600" b="0" dirty="0">
                              <a:solidFill>
                                <a:schemeClr val="dk1"/>
                              </a:solidFill>
                              <a:latin typeface="Nunito Sans"/>
                              <a:ea typeface="Nunito Sans"/>
                              <a:cs typeface="Nunito Sans"/>
                              <a:sym typeface="Nunito Sans"/>
                            </a:rPr>
                            <a:t>11) </a:t>
                          </a:r>
                          <a:r>
                            <a:rPr lang="en-US" sz="1600" b="0" u="none" strike="noStrike" cap="none" dirty="0">
                              <a:solidFill>
                                <a:schemeClr val="dk1"/>
                              </a:solidFill>
                              <a:latin typeface="Nunito Sans"/>
                              <a:ea typeface="Nunito Sans"/>
                              <a:cs typeface="Nunito Sans"/>
                              <a:sym typeface="Nunito Sans"/>
                            </a:rPr>
                            <a:t>The ratio of green counters to red counters is </a:t>
                          </a:r>
                          <a14:m xmlns:a14="http://schemas.microsoft.com/office/drawing/2010/main">
                            <m:oMath xmlns:m="http://schemas.openxmlformats.org/officeDocument/2006/math">
                              <m:r>
                                <a:rPr lang="en-US" sz="1600" b="0" i="1" u="none" strike="noStrike" cap="none" dirty="0" smtClean="0">
                                  <a:solidFill>
                                    <a:schemeClr val="dk1"/>
                                  </a:solidFill>
                                  <a:latin typeface="Cambria Math" panose="02040503050406030204" pitchFamily="18" charset="0"/>
                                  <a:ea typeface="Nunito Sans"/>
                                  <a:cs typeface="Nunito Sans"/>
                                  <a:sym typeface="Nunito Sans"/>
                                </a:rPr>
                                <m:t>3 :5</m:t>
                              </m:r>
                            </m:oMath>
                          </a14:m>
                          <a:endParaRPr lang="en-US" sz="1600" b="0" u="none" strike="noStrike" cap="none" dirty="0">
                            <a:solidFill>
                              <a:schemeClr val="dk1"/>
                            </a:solidFill>
                            <a:latin typeface="Nunito Sans"/>
                            <a:ea typeface="Nunito Sans"/>
                            <a:cs typeface="Nunito Sans"/>
                            <a:sym typeface="Nunito Sans"/>
                          </a:endParaRPr>
                        </a:p>
                        <a:p>
                          <a:pPr marL="0" marR="0" lvl="0" indent="0" algn="l" rtl="0">
                            <a:lnSpc>
                              <a:spcPct val="150000"/>
                            </a:lnSpc>
                            <a:spcBef>
                              <a:spcPts val="0"/>
                            </a:spcBef>
                            <a:spcAft>
                              <a:spcPts val="0"/>
                            </a:spcAft>
                            <a:buClr>
                              <a:schemeClr val="dk1"/>
                            </a:buClr>
                            <a:buSzPts val="1100"/>
                            <a:buFont typeface="Arial"/>
                            <a:buNone/>
                          </a:pPr>
                          <a:r>
                            <a:rPr lang="en-US" sz="1600" b="0" u="none" strike="noStrike" cap="none" dirty="0">
                              <a:solidFill>
                                <a:schemeClr val="dk1"/>
                              </a:solidFill>
                              <a:latin typeface="Nunito Sans"/>
                              <a:ea typeface="Nunito Sans"/>
                              <a:cs typeface="Nunito Sans"/>
                              <a:sym typeface="Nunito Sans"/>
                            </a:rPr>
                            <a:t>       What fraction of the counters are green?</a:t>
                          </a:r>
                        </a:p>
                      </a:txBody>
                      <a:tcPr marL="91450" marR="91450" marT="45725" marB="45725">
                        <a:lnL w="12700" cap="flat" cmpd="sng">
                          <a:noFill/>
                          <a:prstDash val="solid"/>
                          <a:round/>
                          <a:headEnd type="none" w="sm" len="sm"/>
                          <a:tailEnd type="none" w="sm" len="sm"/>
                        </a:lnL>
                        <a:lnR w="12700" cap="flat" cmpd="sng">
                          <a:noFill/>
                          <a:prstDash val="solid"/>
                          <a:round/>
                          <a:headEnd type="none" w="sm" len="sm"/>
                          <a:tailEnd type="none" w="sm" len="sm"/>
                        </a:lnR>
                        <a:lnT w="12700" cap="flat" cmpd="sng">
                          <a:noFill/>
                          <a:prstDash val="solid"/>
                          <a:round/>
                          <a:headEnd type="none" w="sm" len="sm"/>
                          <a:tailEnd type="none" w="sm" len="sm"/>
                        </a:lnT>
                        <a:lnB w="12700" cap="flat" cmpd="sng">
                          <a:noFill/>
                          <a:prstDash val="solid"/>
                          <a:round/>
                          <a:headEnd type="none" w="sm" len="sm"/>
                          <a:tailEnd type="none" w="sm" len="sm"/>
                        </a:lnB>
                        <a:lnTlToBr w="12700" cmpd="sng">
                          <a:noFill/>
                          <a:prstDash val="solid"/>
                        </a:lnTlToBr>
                        <a:lnBlToTr w="12700" cmpd="sng">
                          <a:noFill/>
                          <a:prstDash val="solid"/>
                        </a:lnBlToTr>
                        <a:noFill/>
                      </a:tcPr>
                    </a:tc>
                    <a:extLst>
                      <a:ext uri="{0D108BD9-81ED-4DB2-BD59-A6C34878D82A}">
                        <a16:rowId xmlns:a16="http://schemas.microsoft.com/office/drawing/2014/main" val="10000"/>
                      </a:ext>
                    </a:extLst>
                  </a:tr>
                </a:tbl>
              </a:graphicData>
            </a:graphic>
          </p:graphicFrame>
        </mc:Fallback>
      </mc:AlternateContent>
    </p:spTree>
    <p:extLst>
      <p:ext uri="{BB962C8B-B14F-4D97-AF65-F5344CB8AC3E}">
        <p14:creationId xmlns:p14="http://schemas.microsoft.com/office/powerpoint/2010/main" val="87341013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429"/>
        <p:cNvGrpSpPr/>
        <p:nvPr/>
      </p:nvGrpSpPr>
      <p:grpSpPr>
        <a:xfrm>
          <a:off x="0" y="0"/>
          <a:ext cx="0" cy="0"/>
          <a:chOff x="0" y="0"/>
          <a:chExt cx="0" cy="0"/>
        </a:xfrm>
      </p:grpSpPr>
      <p:sp>
        <p:nvSpPr>
          <p:cNvPr id="430" name="Google Shape;430;g2032cc6918f_0_116"/>
          <p:cNvSpPr txBox="1"/>
          <p:nvPr/>
        </p:nvSpPr>
        <p:spPr>
          <a:xfrm>
            <a:off x="169850" y="378100"/>
            <a:ext cx="45675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Ratio</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mc:Choice xmlns:a14="http://schemas.microsoft.com/office/drawing/2010/main" Requires="a14">
          <p:graphicFrame>
            <p:nvGraphicFramePr>
              <p:cNvPr id="432" name="Google Shape;432;g2032cc6918f_0_116"/>
              <p:cNvGraphicFramePr/>
              <p:nvPr>
                <p:extLst>
                  <p:ext uri="{D42A27DB-BD31-4B8C-83A1-F6EECF244321}">
                    <p14:modId xmlns:p14="http://schemas.microsoft.com/office/powerpoint/2010/main" val="2712578164"/>
                  </p:ext>
                </p:extLst>
              </p:nvPr>
            </p:nvGraphicFramePr>
            <p:xfrm>
              <a:off x="952500" y="2190750"/>
              <a:ext cx="7239000" cy="1893600"/>
            </p:xfrm>
            <a:graphic>
              <a:graphicData uri="http://schemas.openxmlformats.org/drawingml/2006/table">
                <a:tbl>
                  <a:tblPr>
                    <a:noFill/>
                    <a:tableStyleId>{3315EF36-B98D-4A8E-A345-085902FB4635}</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46800">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A) </a:t>
                          </a:r>
                          <a14:m>
                            <m:oMath xmlns:m="http://schemas.openxmlformats.org/officeDocument/2006/math">
                              <m:r>
                                <a:rPr lang="en-US" sz="1600" i="1" u="none" strike="noStrike" cap="none" dirty="0" smtClean="0">
                                  <a:solidFill>
                                    <a:schemeClr val="tx1"/>
                                  </a:solidFill>
                                  <a:latin typeface="Cambria Math" panose="02040503050406030204" pitchFamily="18" charset="0"/>
                                  <a:ea typeface="Nunito Sans"/>
                                  <a:cs typeface="Nunito Sans"/>
                                  <a:sym typeface="Nunito Sans"/>
                                </a:rPr>
                                <m:t>1500</m:t>
                              </m:r>
                              <m:r>
                                <a:rPr lang="en-US" sz="1600" i="1" u="none" strike="noStrike" cap="none" dirty="0" smtClean="0">
                                  <a:solidFill>
                                    <a:schemeClr val="tx1"/>
                                  </a:solidFill>
                                  <a:latin typeface="Cambria Math" panose="02040503050406030204" pitchFamily="18" charset="0"/>
                                  <a:ea typeface="Nunito Sans"/>
                                  <a:cs typeface="Nunito Sans"/>
                                  <a:sym typeface="Nunito Sans"/>
                                </a:rPr>
                                <m:t>𝑚𝑙</m:t>
                              </m:r>
                              <m:r>
                                <a:rPr lang="en-US" sz="1600" i="1" u="none" strike="noStrike" cap="none" dirty="0" smtClean="0">
                                  <a:solidFill>
                                    <a:schemeClr val="tx1"/>
                                  </a:solidFill>
                                  <a:latin typeface="Cambria Math" panose="02040503050406030204" pitchFamily="18" charset="0"/>
                                  <a:ea typeface="Nunito Sans"/>
                                  <a:cs typeface="Nunito Sans"/>
                                  <a:sym typeface="Nunito Sans"/>
                                </a:rPr>
                                <m:t> </m:t>
                              </m:r>
                            </m:oMath>
                          </a14:m>
                          <a:endParaRPr lang="en-US" sz="16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B) </a:t>
                          </a:r>
                          <a14:m>
                            <m:oMath xmlns:m="http://schemas.openxmlformats.org/officeDocument/2006/math">
                              <m:r>
                                <a:rPr lang="en-US" sz="1600" i="1" u="none" strike="noStrike" cap="none" dirty="0" smtClean="0">
                                  <a:solidFill>
                                    <a:schemeClr val="tx1"/>
                                  </a:solidFill>
                                  <a:latin typeface="Cambria Math" panose="02040503050406030204" pitchFamily="18" charset="0"/>
                                  <a:ea typeface="Nunito Sans"/>
                                  <a:cs typeface="Nunito Sans"/>
                                  <a:sym typeface="Nunito Sans"/>
                                </a:rPr>
                                <m:t>1200</m:t>
                              </m:r>
                              <m:r>
                                <a:rPr lang="en-US" sz="1600" i="1" u="none" strike="noStrike" cap="none" dirty="0" smtClean="0">
                                  <a:solidFill>
                                    <a:schemeClr val="tx1"/>
                                  </a:solidFill>
                                  <a:latin typeface="Cambria Math" panose="02040503050406030204" pitchFamily="18" charset="0"/>
                                  <a:ea typeface="Nunito Sans"/>
                                  <a:cs typeface="Nunito Sans"/>
                                  <a:sym typeface="Nunito Sans"/>
                                </a:rPr>
                                <m:t>𝑚𝑙</m:t>
                              </m:r>
                            </m:oMath>
                          </a14:m>
                          <a:r>
                            <a:rPr lang="en-US" sz="1600" u="none" strike="noStrike" cap="none"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46800">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C) </a:t>
                          </a:r>
                          <a14:m>
                            <m:oMath xmlns:m="http://schemas.openxmlformats.org/officeDocument/2006/math">
                              <m:r>
                                <a:rPr lang="en-US" sz="1600" i="1" u="none" strike="noStrike" cap="none" dirty="0" smtClean="0">
                                  <a:solidFill>
                                    <a:schemeClr val="tx1"/>
                                  </a:solidFill>
                                  <a:latin typeface="Cambria Math" panose="02040503050406030204" pitchFamily="18" charset="0"/>
                                  <a:ea typeface="Nunito Sans"/>
                                  <a:cs typeface="Nunito Sans"/>
                                  <a:sym typeface="Nunito Sans"/>
                                </a:rPr>
                                <m:t>75</m:t>
                              </m:r>
                              <m:r>
                                <a:rPr lang="en-US" sz="1600" i="1" u="none" strike="noStrike" cap="none" dirty="0" smtClean="0">
                                  <a:solidFill>
                                    <a:schemeClr val="tx1"/>
                                  </a:solidFill>
                                  <a:latin typeface="Cambria Math" panose="02040503050406030204" pitchFamily="18" charset="0"/>
                                  <a:ea typeface="Nunito Sans"/>
                                  <a:cs typeface="Nunito Sans"/>
                                  <a:sym typeface="Nunito Sans"/>
                                </a:rPr>
                                <m:t>𝑚𝑙</m:t>
                              </m:r>
                              <m:r>
                                <a:rPr lang="en-US" sz="1600" i="1" u="none" strike="noStrike" cap="none" dirty="0" smtClean="0">
                                  <a:solidFill>
                                    <a:schemeClr val="tx1"/>
                                  </a:solidFill>
                                  <a:latin typeface="Cambria Math" panose="02040503050406030204" pitchFamily="18" charset="0"/>
                                  <a:ea typeface="Nunito Sans"/>
                                  <a:cs typeface="Nunito Sans"/>
                                  <a:sym typeface="Nunito Sans"/>
                                </a:rPr>
                                <m:t> </m:t>
                              </m:r>
                            </m:oMath>
                          </a14:m>
                          <a:endParaRPr lang="en-US" sz="16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D) </a:t>
                          </a:r>
                          <a14:m>
                            <m:oMath xmlns:m="http://schemas.openxmlformats.org/officeDocument/2006/math">
                              <m:r>
                                <a:rPr lang="en-US" sz="1600" i="1" u="none" strike="noStrike" cap="none" dirty="0" smtClean="0">
                                  <a:solidFill>
                                    <a:schemeClr val="tx1"/>
                                  </a:solidFill>
                                  <a:latin typeface="Cambria Math" panose="02040503050406030204" pitchFamily="18" charset="0"/>
                                  <a:ea typeface="Nunito Sans"/>
                                  <a:cs typeface="Nunito Sans"/>
                                  <a:sym typeface="Nunito Sans"/>
                                </a:rPr>
                                <m:t>375</m:t>
                              </m:r>
                              <m:r>
                                <a:rPr lang="en-US" sz="1600" i="1" u="none" strike="noStrike" cap="none" dirty="0" smtClean="0">
                                  <a:solidFill>
                                    <a:schemeClr val="tx1"/>
                                  </a:solidFill>
                                  <a:latin typeface="Cambria Math" panose="02040503050406030204" pitchFamily="18" charset="0"/>
                                  <a:ea typeface="Nunito Sans"/>
                                  <a:cs typeface="Nunito Sans"/>
                                  <a:sym typeface="Nunito Sans"/>
                                </a:rPr>
                                <m:t>𝑚𝑙</m:t>
                              </m:r>
                              <m:r>
                                <a:rPr lang="en-US" sz="1600" i="1" u="none" strike="noStrike" cap="none" dirty="0" smtClean="0">
                                  <a:solidFill>
                                    <a:schemeClr val="tx1"/>
                                  </a:solidFill>
                                  <a:latin typeface="Cambria Math" panose="02040503050406030204" pitchFamily="18" charset="0"/>
                                  <a:ea typeface="Nunito Sans"/>
                                  <a:cs typeface="Nunito Sans"/>
                                  <a:sym typeface="Nunito Sans"/>
                                </a:rPr>
                                <m:t> </m:t>
                              </m:r>
                            </m:oMath>
                          </a14:m>
                          <a:endParaRPr lang="en-US" sz="16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p:graphicFrame>
            <p:nvGraphicFramePr>
              <p:cNvPr id="432" name="Google Shape;432;g2032cc6918f_0_116"/>
              <p:cNvGraphicFramePr/>
              <p:nvPr>
                <p:extLst>
                  <p:ext uri="{D42A27DB-BD31-4B8C-83A1-F6EECF244321}">
                    <p14:modId xmlns:p14="http://schemas.microsoft.com/office/powerpoint/2010/main" val="2712578164"/>
                  </p:ext>
                </p:extLst>
              </p:nvPr>
            </p:nvGraphicFramePr>
            <p:xfrm>
              <a:off x="952500" y="2190750"/>
              <a:ext cx="7239000" cy="1893600"/>
            </p:xfrm>
            <a:graphic>
              <a:graphicData uri="http://schemas.openxmlformats.org/drawingml/2006/table">
                <a:tbl>
                  <a:tblPr>
                    <a:noFill/>
                    <a:tableStyleId>{3315EF36-B98D-4A8E-A345-085902FB4635}</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46800">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68" t="-641" r="-100337" b="-100641"/>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00168" t="-641" r="-337" b="-100641"/>
                          </a:stretch>
                        </a:blipFill>
                      </a:tcPr>
                    </a:tc>
                    <a:extLst>
                      <a:ext uri="{0D108BD9-81ED-4DB2-BD59-A6C34878D82A}">
                        <a16:rowId xmlns:a16="http://schemas.microsoft.com/office/drawing/2014/main" val="10000"/>
                      </a:ext>
                    </a:extLst>
                  </a:tr>
                  <a:tr h="946800">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68" t="-100641" r="-100337" b="-641"/>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00168" t="-100641" r="-337" b="-641"/>
                          </a:stretch>
                        </a:blipFill>
                      </a:tcPr>
                    </a:tc>
                    <a:extLst>
                      <a:ext uri="{0D108BD9-81ED-4DB2-BD59-A6C34878D82A}">
                        <a16:rowId xmlns:a16="http://schemas.microsoft.com/office/drawing/2014/main" val="10001"/>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2" name="Google Shape;105;p20">
                <a:extLst>
                  <a:ext uri="{FF2B5EF4-FFF2-40B4-BE49-F238E27FC236}">
                    <a16:creationId xmlns:a16="http://schemas.microsoft.com/office/drawing/2014/main" id="{61194BBE-A316-7366-D40C-D2E5C72F7320}"/>
                  </a:ext>
                </a:extLst>
              </p:cNvPr>
              <p:cNvGraphicFramePr/>
              <p:nvPr/>
            </p:nvGraphicFramePr>
            <p:xfrm>
              <a:off x="108043" y="862525"/>
              <a:ext cx="8661883" cy="669681"/>
            </p:xfrm>
            <a:graphic>
              <a:graphicData uri="http://schemas.openxmlformats.org/drawingml/2006/table">
                <a:tbl>
                  <a:tblPr firstRow="1" bandRow="1">
                    <a:noFill/>
                  </a:tblPr>
                  <a:tblGrid>
                    <a:gridCol w="8661883">
                      <a:extLst>
                        <a:ext uri="{9D8B030D-6E8A-4147-A177-3AD203B41FA5}">
                          <a16:colId xmlns:a16="http://schemas.microsoft.com/office/drawing/2014/main" val="20000"/>
                        </a:ext>
                      </a:extLst>
                    </a:gridCol>
                  </a:tblGrid>
                  <a:tr h="282784">
                    <a:tc>
                      <a:txBody>
                        <a:bodyPr/>
                        <a:lstStyle/>
                        <a:p>
                          <a:pPr marL="0" marR="0" lvl="0" indent="0" algn="l" rtl="0">
                            <a:lnSpc>
                              <a:spcPct val="100000"/>
                            </a:lnSpc>
                            <a:spcBef>
                              <a:spcPts val="0"/>
                            </a:spcBef>
                            <a:spcAft>
                              <a:spcPts val="0"/>
                            </a:spcAft>
                            <a:buClr>
                              <a:srgbClr val="000000"/>
                            </a:buClr>
                            <a:buSzPts val="1600"/>
                            <a:buFont typeface="Arial"/>
                            <a:buNone/>
                          </a:pPr>
                          <a:r>
                            <a:rPr lang="en-GB" sz="1600" b="0" dirty="0">
                              <a:solidFill>
                                <a:schemeClr val="dk1"/>
                              </a:solidFill>
                              <a:latin typeface="Nunito Sans"/>
                              <a:ea typeface="Nunito Sans"/>
                              <a:cs typeface="Nunito Sans"/>
                              <a:sym typeface="Nunito Sans"/>
                            </a:rPr>
                            <a:t>12) </a:t>
                          </a:r>
                          <a:r>
                            <a:rPr lang="en-US" sz="1600" b="0" u="none" strike="noStrike" cap="none" dirty="0">
                              <a:solidFill>
                                <a:schemeClr val="dk1"/>
                              </a:solidFill>
                              <a:latin typeface="Nunito Sans"/>
                              <a:ea typeface="Nunito Sans"/>
                              <a:cs typeface="Nunito Sans"/>
                              <a:sym typeface="Nunito Sans"/>
                            </a:rPr>
                            <a:t>A fruit drink is mixed in the ratio </a:t>
                          </a:r>
                          <a14:m>
                            <m:oMath xmlns:m="http://schemas.openxmlformats.org/officeDocument/2006/math">
                              <m:r>
                                <a:rPr lang="en-US" sz="1600" b="0" i="1" u="none" strike="noStrike" cap="none" dirty="0" smtClean="0">
                                  <a:solidFill>
                                    <a:schemeClr val="dk1"/>
                                  </a:solidFill>
                                  <a:latin typeface="Cambria Math" panose="02040503050406030204" pitchFamily="18" charset="0"/>
                                  <a:ea typeface="Nunito Sans"/>
                                  <a:cs typeface="Nunito Sans"/>
                                  <a:sym typeface="Nunito Sans"/>
                                </a:rPr>
                                <m:t>1</m:t>
                              </m:r>
                            </m:oMath>
                          </a14:m>
                          <a:r>
                            <a:rPr lang="en-US" sz="1600" b="0" u="none" strike="noStrike" cap="none" dirty="0">
                              <a:solidFill>
                                <a:schemeClr val="dk1"/>
                              </a:solidFill>
                              <a:latin typeface="Nunito Sans"/>
                              <a:ea typeface="Nunito Sans"/>
                              <a:cs typeface="Nunito Sans"/>
                              <a:sym typeface="Nunito Sans"/>
                            </a:rPr>
                            <a:t> part concentrate to </a:t>
                          </a:r>
                          <a14:m>
                            <m:oMath xmlns:m="http://schemas.openxmlformats.org/officeDocument/2006/math">
                              <m:r>
                                <a:rPr lang="en-US" sz="1600" b="0" i="1" u="none" strike="noStrike" cap="none" dirty="0" smtClean="0">
                                  <a:solidFill>
                                    <a:schemeClr val="dk1"/>
                                  </a:solidFill>
                                  <a:latin typeface="Cambria Math" panose="02040503050406030204" pitchFamily="18" charset="0"/>
                                  <a:ea typeface="Nunito Sans"/>
                                  <a:cs typeface="Nunito Sans"/>
                                  <a:sym typeface="Nunito Sans"/>
                                </a:rPr>
                                <m:t>4</m:t>
                              </m:r>
                            </m:oMath>
                          </a14:m>
                          <a:r>
                            <a:rPr lang="en-US" sz="1600" b="0" u="none" strike="noStrike" cap="none" dirty="0">
                              <a:solidFill>
                                <a:schemeClr val="dk1"/>
                              </a:solidFill>
                              <a:latin typeface="Nunito Sans"/>
                              <a:ea typeface="Nunito Sans"/>
                              <a:cs typeface="Nunito Sans"/>
                              <a:sym typeface="Nunito Sans"/>
                            </a:rPr>
                            <a:t> parts water.</a:t>
                          </a:r>
                        </a:p>
                        <a:p>
                          <a:pPr marL="0" marR="0" lvl="0" indent="0" algn="l" rtl="0">
                            <a:lnSpc>
                              <a:spcPct val="150000"/>
                            </a:lnSpc>
                            <a:spcBef>
                              <a:spcPts val="0"/>
                            </a:spcBef>
                            <a:spcAft>
                              <a:spcPts val="0"/>
                            </a:spcAft>
                            <a:buClr>
                              <a:srgbClr val="000000"/>
                            </a:buClr>
                            <a:buSzPts val="1600"/>
                            <a:buFont typeface="Arial"/>
                            <a:buNone/>
                          </a:pPr>
                          <a:r>
                            <a:rPr lang="en-US" sz="1600" b="0" u="none" strike="noStrike" cap="none" dirty="0">
                              <a:solidFill>
                                <a:schemeClr val="dk1"/>
                              </a:solidFill>
                              <a:latin typeface="Nunito Sans"/>
                              <a:ea typeface="Nunito Sans"/>
                              <a:cs typeface="Nunito Sans"/>
                              <a:sym typeface="Nunito Sans"/>
                            </a:rPr>
                            <a:t>       How much fruit drink can be made using </a:t>
                          </a:r>
                          <a14:m>
                            <m:oMath xmlns:m="http://schemas.openxmlformats.org/officeDocument/2006/math">
                              <m:r>
                                <a:rPr lang="en-US" sz="1600" b="0" i="1" u="none" strike="noStrike" cap="none" dirty="0" smtClean="0">
                                  <a:solidFill>
                                    <a:schemeClr val="dk1"/>
                                  </a:solidFill>
                                  <a:latin typeface="Cambria Math" panose="02040503050406030204" pitchFamily="18" charset="0"/>
                                  <a:ea typeface="Nunito Sans"/>
                                  <a:cs typeface="Nunito Sans"/>
                                  <a:sym typeface="Nunito Sans"/>
                                </a:rPr>
                                <m:t>300</m:t>
                              </m:r>
                              <m:r>
                                <a:rPr lang="en-US" sz="1600" b="0" i="1" u="none" strike="noStrike" cap="none" dirty="0" smtClean="0">
                                  <a:solidFill>
                                    <a:schemeClr val="dk1"/>
                                  </a:solidFill>
                                  <a:latin typeface="Cambria Math" panose="02040503050406030204" pitchFamily="18" charset="0"/>
                                  <a:ea typeface="Nunito Sans"/>
                                  <a:cs typeface="Nunito Sans"/>
                                  <a:sym typeface="Nunito Sans"/>
                                </a:rPr>
                                <m:t>𝑚𝑙</m:t>
                              </m:r>
                            </m:oMath>
                          </a14:m>
                          <a:r>
                            <a:rPr lang="en-US" sz="1600" b="0" u="none" strike="noStrike" cap="none" dirty="0">
                              <a:solidFill>
                                <a:schemeClr val="dk1"/>
                              </a:solidFill>
                              <a:latin typeface="Nunito Sans"/>
                              <a:ea typeface="Nunito Sans"/>
                              <a:cs typeface="Nunito Sans"/>
                              <a:sym typeface="Nunito Sans"/>
                            </a:rPr>
                            <a:t> of concentrate? </a:t>
                          </a:r>
                        </a:p>
                      </a:txBody>
                      <a:tcPr marL="91450" marR="91450" marT="45725" marB="45725">
                        <a:lnL w="12700" cap="flat" cmpd="sng">
                          <a:noFill/>
                          <a:prstDash val="solid"/>
                          <a:round/>
                          <a:headEnd type="none" w="sm" len="sm"/>
                          <a:tailEnd type="none" w="sm" len="sm"/>
                        </a:lnL>
                        <a:lnR w="12700" cap="flat" cmpd="sng">
                          <a:noFill/>
                          <a:prstDash val="solid"/>
                          <a:round/>
                          <a:headEnd type="none" w="sm" len="sm"/>
                          <a:tailEnd type="none" w="sm" len="sm"/>
                        </a:lnR>
                        <a:lnT w="12700" cap="flat" cmpd="sng">
                          <a:noFill/>
                          <a:prstDash val="solid"/>
                          <a:round/>
                          <a:headEnd type="none" w="sm" len="sm"/>
                          <a:tailEnd type="none" w="sm" len="sm"/>
                        </a:lnT>
                        <a:lnB w="12700" cap="flat" cmpd="sng">
                          <a:noFill/>
                          <a:prstDash val="solid"/>
                          <a:round/>
                          <a:headEnd type="none" w="sm" len="sm"/>
                          <a:tailEnd type="none" w="sm" len="sm"/>
                        </a:lnB>
                        <a:lnTlToBr w="12700" cmpd="sng">
                          <a:noFill/>
                          <a:prstDash val="solid"/>
                        </a:lnTlToBr>
                        <a:lnBlToTr w="12700" cmpd="sng">
                          <a:noFill/>
                          <a:prstDash val="solid"/>
                        </a:lnBlToTr>
                        <a:noFill/>
                      </a:tcPr>
                    </a:tc>
                    <a:extLst>
                      <a:ext uri="{0D108BD9-81ED-4DB2-BD59-A6C34878D82A}">
                        <a16:rowId xmlns:a16="http://schemas.microsoft.com/office/drawing/2014/main" val="10000"/>
                      </a:ext>
                    </a:extLst>
                  </a:tr>
                </a:tbl>
              </a:graphicData>
            </a:graphic>
          </p:graphicFrame>
        </mc:Choice>
        <mc:Fallback xmlns="">
          <p:graphicFrame>
            <p:nvGraphicFramePr>
              <p:cNvPr id="2" name="Google Shape;105;p20">
                <a:extLst>
                  <a:ext uri="{FF2B5EF4-FFF2-40B4-BE49-F238E27FC236}">
                    <a16:creationId xmlns:a16="http://schemas.microsoft.com/office/drawing/2014/main" id="{61194BBE-A316-7366-D40C-D2E5C72F7320}"/>
                  </a:ext>
                </a:extLst>
              </p:cNvPr>
              <p:cNvGraphicFramePr/>
              <p:nvPr>
                <p:extLst>
                  <p:ext uri="{D42A27DB-BD31-4B8C-83A1-F6EECF244321}">
                    <p14:modId xmlns:p14="http://schemas.microsoft.com/office/powerpoint/2010/main" val="3345843491"/>
                  </p:ext>
                </p:extLst>
              </p:nvPr>
            </p:nvGraphicFramePr>
            <p:xfrm>
              <a:off x="108043" y="862525"/>
              <a:ext cx="8661883" cy="669681"/>
            </p:xfrm>
            <a:graphic>
              <a:graphicData uri="http://schemas.openxmlformats.org/drawingml/2006/table">
                <a:tbl>
                  <a:tblPr firstRow="1" bandRow="1">
                    <a:noFill/>
                  </a:tblPr>
                  <a:tblGrid>
                    <a:gridCol w="8661883">
                      <a:extLst>
                        <a:ext uri="{9D8B030D-6E8A-4147-A177-3AD203B41FA5}">
                          <a16:colId xmlns:a16="http://schemas.microsoft.com/office/drawing/2014/main" val="20000"/>
                        </a:ext>
                      </a:extLst>
                    </a:gridCol>
                  </a:tblGrid>
                  <a:tr h="282784">
                    <a:tc>
                      <a:txBody>
                        <a:bodyPr/>
                        <a:lstStyle/>
                        <a:p>
                          <a:pPr marL="0" marR="0" lvl="0" indent="0" algn="l" rtl="0">
                            <a:lnSpc>
                              <a:spcPct val="100000"/>
                            </a:lnSpc>
                            <a:spcBef>
                              <a:spcPts val="0"/>
                            </a:spcBef>
                            <a:spcAft>
                              <a:spcPts val="0"/>
                            </a:spcAft>
                            <a:buClr>
                              <a:srgbClr val="000000"/>
                            </a:buClr>
                            <a:buSzPts val="1600"/>
                            <a:buFont typeface="Arial"/>
                            <a:buNone/>
                          </a:pPr>
                          <a:r>
                            <a:rPr lang="en-GB" sz="1600" b="0" dirty="0">
                              <a:solidFill>
                                <a:schemeClr val="dk1"/>
                              </a:solidFill>
                              <a:latin typeface="Nunito Sans"/>
                              <a:ea typeface="Nunito Sans"/>
                              <a:cs typeface="Nunito Sans"/>
                              <a:sym typeface="Nunito Sans"/>
                            </a:rPr>
                            <a:t>12) </a:t>
                          </a:r>
                          <a:r>
                            <a:rPr lang="en-US" sz="1600" b="0" u="none" strike="noStrike" cap="none" dirty="0">
                              <a:solidFill>
                                <a:schemeClr val="dk1"/>
                              </a:solidFill>
                              <a:latin typeface="Nunito Sans"/>
                              <a:ea typeface="Nunito Sans"/>
                              <a:cs typeface="Nunito Sans"/>
                              <a:sym typeface="Nunito Sans"/>
                            </a:rPr>
                            <a:t>A fruit drink is mixed in the ratio </a:t>
                          </a:r>
                          <a14:m xmlns:a14="http://schemas.microsoft.com/office/drawing/2010/main">
                            <m:oMath xmlns:m="http://schemas.openxmlformats.org/officeDocument/2006/math">
                              <m:r>
                                <a:rPr lang="en-US" sz="1600" b="0" i="1" u="none" strike="noStrike" cap="none" dirty="0" smtClean="0">
                                  <a:solidFill>
                                    <a:schemeClr val="dk1"/>
                                  </a:solidFill>
                                  <a:latin typeface="Cambria Math" panose="02040503050406030204" pitchFamily="18" charset="0"/>
                                  <a:ea typeface="Nunito Sans"/>
                                  <a:cs typeface="Nunito Sans"/>
                                  <a:sym typeface="Nunito Sans"/>
                                </a:rPr>
                                <m:t>1</m:t>
                              </m:r>
                            </m:oMath>
                          </a14:m>
                          <a:r>
                            <a:rPr lang="en-US" sz="1600" b="0" u="none" strike="noStrike" cap="none" dirty="0">
                              <a:solidFill>
                                <a:schemeClr val="dk1"/>
                              </a:solidFill>
                              <a:latin typeface="Nunito Sans"/>
                              <a:ea typeface="Nunito Sans"/>
                              <a:cs typeface="Nunito Sans"/>
                              <a:sym typeface="Nunito Sans"/>
                            </a:rPr>
                            <a:t> part concentrate to </a:t>
                          </a:r>
                          <a14:m xmlns:a14="http://schemas.microsoft.com/office/drawing/2010/main">
                            <m:oMath xmlns:m="http://schemas.openxmlformats.org/officeDocument/2006/math">
                              <m:r>
                                <a:rPr lang="en-US" sz="1600" b="0" i="1" u="none" strike="noStrike" cap="none" dirty="0" smtClean="0">
                                  <a:solidFill>
                                    <a:schemeClr val="dk1"/>
                                  </a:solidFill>
                                  <a:latin typeface="Cambria Math" panose="02040503050406030204" pitchFamily="18" charset="0"/>
                                  <a:ea typeface="Nunito Sans"/>
                                  <a:cs typeface="Nunito Sans"/>
                                  <a:sym typeface="Nunito Sans"/>
                                </a:rPr>
                                <m:t>4</m:t>
                              </m:r>
                            </m:oMath>
                          </a14:m>
                          <a:r>
                            <a:rPr lang="en-US" sz="1600" b="0" u="none" strike="noStrike" cap="none" dirty="0">
                              <a:solidFill>
                                <a:schemeClr val="dk1"/>
                              </a:solidFill>
                              <a:latin typeface="Nunito Sans"/>
                              <a:ea typeface="Nunito Sans"/>
                              <a:cs typeface="Nunito Sans"/>
                              <a:sym typeface="Nunito Sans"/>
                            </a:rPr>
                            <a:t> parts water.</a:t>
                          </a:r>
                        </a:p>
                        <a:p>
                          <a:pPr marL="0" marR="0" lvl="0" indent="0" algn="l" rtl="0">
                            <a:lnSpc>
                              <a:spcPct val="150000"/>
                            </a:lnSpc>
                            <a:spcBef>
                              <a:spcPts val="0"/>
                            </a:spcBef>
                            <a:spcAft>
                              <a:spcPts val="0"/>
                            </a:spcAft>
                            <a:buClr>
                              <a:srgbClr val="000000"/>
                            </a:buClr>
                            <a:buSzPts val="1600"/>
                            <a:buFont typeface="Arial"/>
                            <a:buNone/>
                          </a:pPr>
                          <a:r>
                            <a:rPr lang="en-US" sz="1600" b="0" u="none" strike="noStrike" cap="none" dirty="0">
                              <a:solidFill>
                                <a:schemeClr val="dk1"/>
                              </a:solidFill>
                              <a:latin typeface="Nunito Sans"/>
                              <a:ea typeface="Nunito Sans"/>
                              <a:cs typeface="Nunito Sans"/>
                              <a:sym typeface="Nunito Sans"/>
                            </a:rPr>
                            <a:t>       How much fruit drink can be made using </a:t>
                          </a:r>
                          <a14:m xmlns:a14="http://schemas.microsoft.com/office/drawing/2010/main">
                            <m:oMath xmlns:m="http://schemas.openxmlformats.org/officeDocument/2006/math">
                              <m:r>
                                <a:rPr lang="en-US" sz="1600" b="0" i="1" u="none" strike="noStrike" cap="none" dirty="0" smtClean="0">
                                  <a:solidFill>
                                    <a:schemeClr val="dk1"/>
                                  </a:solidFill>
                                  <a:latin typeface="Cambria Math" panose="02040503050406030204" pitchFamily="18" charset="0"/>
                                  <a:ea typeface="Nunito Sans"/>
                                  <a:cs typeface="Nunito Sans"/>
                                  <a:sym typeface="Nunito Sans"/>
                                </a:rPr>
                                <m:t>300</m:t>
                              </m:r>
                              <m:r>
                                <a:rPr lang="en-US" sz="1600" b="0" i="1" u="none" strike="noStrike" cap="none" dirty="0" smtClean="0">
                                  <a:solidFill>
                                    <a:schemeClr val="dk1"/>
                                  </a:solidFill>
                                  <a:latin typeface="Cambria Math" panose="02040503050406030204" pitchFamily="18" charset="0"/>
                                  <a:ea typeface="Nunito Sans"/>
                                  <a:cs typeface="Nunito Sans"/>
                                  <a:sym typeface="Nunito Sans"/>
                                </a:rPr>
                                <m:t>𝑚𝑙</m:t>
                              </m:r>
                            </m:oMath>
                          </a14:m>
                          <a:r>
                            <a:rPr lang="en-US" sz="1600" b="0" u="none" strike="noStrike" cap="none" dirty="0">
                              <a:solidFill>
                                <a:schemeClr val="dk1"/>
                              </a:solidFill>
                              <a:latin typeface="Nunito Sans"/>
                              <a:ea typeface="Nunito Sans"/>
                              <a:cs typeface="Nunito Sans"/>
                              <a:sym typeface="Nunito Sans"/>
                            </a:rPr>
                            <a:t> of concentrate? </a:t>
                          </a:r>
                        </a:p>
                      </a:txBody>
                      <a:tcPr marL="91450" marR="91450" marT="45725" marB="45725">
                        <a:lnL w="12700" cap="flat" cmpd="sng">
                          <a:noFill/>
                          <a:prstDash val="solid"/>
                          <a:round/>
                          <a:headEnd type="none" w="sm" len="sm"/>
                          <a:tailEnd type="none" w="sm" len="sm"/>
                        </a:lnL>
                        <a:lnR w="12700" cap="flat" cmpd="sng">
                          <a:noFill/>
                          <a:prstDash val="solid"/>
                          <a:round/>
                          <a:headEnd type="none" w="sm" len="sm"/>
                          <a:tailEnd type="none" w="sm" len="sm"/>
                        </a:lnR>
                        <a:lnT w="12700" cap="flat" cmpd="sng">
                          <a:noFill/>
                          <a:prstDash val="solid"/>
                          <a:round/>
                          <a:headEnd type="none" w="sm" len="sm"/>
                          <a:tailEnd type="none" w="sm" len="sm"/>
                        </a:lnT>
                        <a:lnB w="12700" cap="flat" cmpd="sng">
                          <a:noFill/>
                          <a:prstDash val="solid"/>
                          <a:round/>
                          <a:headEnd type="none" w="sm" len="sm"/>
                          <a:tailEnd type="none" w="sm" len="sm"/>
                        </a:lnB>
                        <a:lnTlToBr w="12700" cmpd="sng">
                          <a:noFill/>
                          <a:prstDash val="solid"/>
                        </a:lnTlToBr>
                        <a:lnBlToTr w="12700" cmpd="sng">
                          <a:noFill/>
                          <a:prstDash val="solid"/>
                        </a:lnBlToTr>
                        <a:noFill/>
                      </a:tcPr>
                    </a:tc>
                    <a:extLst>
                      <a:ext uri="{0D108BD9-81ED-4DB2-BD59-A6C34878D82A}">
                        <a16:rowId xmlns:a16="http://schemas.microsoft.com/office/drawing/2014/main" val="10000"/>
                      </a:ext>
                    </a:extLst>
                  </a:tr>
                </a:tbl>
              </a:graphicData>
            </a:graphic>
          </p:graphicFrame>
        </mc:Fallback>
      </mc:AlternateContent>
    </p:spTree>
    <p:extLst>
      <p:ext uri="{BB962C8B-B14F-4D97-AF65-F5344CB8AC3E}">
        <p14:creationId xmlns:p14="http://schemas.microsoft.com/office/powerpoint/2010/main" val="141541608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436"/>
        <p:cNvGrpSpPr/>
        <p:nvPr/>
      </p:nvGrpSpPr>
      <p:grpSpPr>
        <a:xfrm>
          <a:off x="0" y="0"/>
          <a:ext cx="0" cy="0"/>
          <a:chOff x="0" y="0"/>
          <a:chExt cx="0" cy="0"/>
        </a:xfrm>
      </p:grpSpPr>
      <p:sp>
        <p:nvSpPr>
          <p:cNvPr id="437" name="Google Shape;437;g2032cc6918f_0_122"/>
          <p:cNvSpPr txBox="1"/>
          <p:nvPr/>
        </p:nvSpPr>
        <p:spPr>
          <a:xfrm>
            <a:off x="169850" y="378100"/>
            <a:ext cx="45675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Ratio</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mc:Choice xmlns:a14="http://schemas.microsoft.com/office/drawing/2010/main" Requires="a14">
          <p:graphicFrame>
            <p:nvGraphicFramePr>
              <p:cNvPr id="439" name="Google Shape;439;g2032cc6918f_0_122"/>
              <p:cNvGraphicFramePr/>
              <p:nvPr>
                <p:extLst>
                  <p:ext uri="{D42A27DB-BD31-4B8C-83A1-F6EECF244321}">
                    <p14:modId xmlns:p14="http://schemas.microsoft.com/office/powerpoint/2010/main" val="3362831625"/>
                  </p:ext>
                </p:extLst>
              </p:nvPr>
            </p:nvGraphicFramePr>
            <p:xfrm>
              <a:off x="952500" y="2190750"/>
              <a:ext cx="7239000" cy="1893600"/>
            </p:xfrm>
            <a:graphic>
              <a:graphicData uri="http://schemas.openxmlformats.org/drawingml/2006/table">
                <a:tbl>
                  <a:tblPr>
                    <a:noFill/>
                    <a:tableStyleId>{3315EF36-B98D-4A8E-A345-085902FB4635}</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46800">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A) </a:t>
                          </a:r>
                          <a14:m>
                            <m:oMath xmlns:m="http://schemas.openxmlformats.org/officeDocument/2006/math">
                              <m:r>
                                <a:rPr lang="en-US" sz="1600" i="1" u="none" strike="noStrike" cap="none" dirty="0" smtClean="0">
                                  <a:solidFill>
                                    <a:schemeClr val="tx1"/>
                                  </a:solidFill>
                                  <a:latin typeface="Cambria Math" panose="02040503050406030204" pitchFamily="18" charset="0"/>
                                  <a:ea typeface="Nunito Sans"/>
                                  <a:cs typeface="Nunito Sans"/>
                                  <a:sym typeface="Nunito Sans"/>
                                </a:rPr>
                                <m:t>32.5</m:t>
                              </m:r>
                              <m:r>
                                <a:rPr lang="en-US" sz="1600" i="1" u="none" strike="noStrike" cap="none" dirty="0" smtClean="0">
                                  <a:solidFill>
                                    <a:schemeClr val="tx1"/>
                                  </a:solidFill>
                                  <a:latin typeface="Cambria Math" panose="02040503050406030204" pitchFamily="18" charset="0"/>
                                  <a:ea typeface="Nunito Sans"/>
                                  <a:cs typeface="Nunito Sans"/>
                                  <a:sym typeface="Nunito Sans"/>
                                </a:rPr>
                                <m:t>𝑐𝑚</m:t>
                              </m:r>
                              <m:r>
                                <a:rPr lang="en-US" sz="1600" i="1" u="none" strike="noStrike" cap="none" dirty="0" smtClean="0">
                                  <a:solidFill>
                                    <a:schemeClr val="tx1"/>
                                  </a:solidFill>
                                  <a:latin typeface="Cambria Math" panose="02040503050406030204" pitchFamily="18" charset="0"/>
                                  <a:ea typeface="Nunito Sans"/>
                                  <a:cs typeface="Nunito Sans"/>
                                  <a:sym typeface="Nunito Sans"/>
                                </a:rPr>
                                <m:t> </m:t>
                              </m:r>
                            </m:oMath>
                          </a14:m>
                          <a:endParaRPr lang="en-US" sz="16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B) </a:t>
                          </a:r>
                          <a14:m>
                            <m:oMath xmlns:m="http://schemas.openxmlformats.org/officeDocument/2006/math">
                              <m:r>
                                <a:rPr lang="en-US" sz="1600" i="1" u="none" strike="noStrike" cap="none" dirty="0" smtClean="0">
                                  <a:solidFill>
                                    <a:schemeClr val="tx1"/>
                                  </a:solidFill>
                                  <a:latin typeface="Cambria Math" panose="02040503050406030204" pitchFamily="18" charset="0"/>
                                  <a:ea typeface="Nunito Sans"/>
                                  <a:cs typeface="Nunito Sans"/>
                                  <a:sym typeface="Nunito Sans"/>
                                </a:rPr>
                                <m:t>1.3</m:t>
                              </m:r>
                              <m:r>
                                <a:rPr lang="en-US" sz="1600" i="1" u="none" strike="noStrike" cap="none" dirty="0" smtClean="0">
                                  <a:solidFill>
                                    <a:schemeClr val="tx1"/>
                                  </a:solidFill>
                                  <a:latin typeface="Cambria Math" panose="02040503050406030204" pitchFamily="18" charset="0"/>
                                  <a:ea typeface="Nunito Sans"/>
                                  <a:cs typeface="Nunito Sans"/>
                                  <a:sym typeface="Nunito Sans"/>
                                </a:rPr>
                                <m:t>𝑘𝑚</m:t>
                              </m:r>
                              <m:r>
                                <a:rPr lang="en-US" sz="1600" i="1" u="none" strike="noStrike" cap="none" dirty="0" smtClean="0">
                                  <a:solidFill>
                                    <a:schemeClr val="tx1"/>
                                  </a:solidFill>
                                  <a:latin typeface="Cambria Math" panose="02040503050406030204" pitchFamily="18" charset="0"/>
                                  <a:ea typeface="Nunito Sans"/>
                                  <a:cs typeface="Nunito Sans"/>
                                  <a:sym typeface="Nunito Sans"/>
                                </a:rPr>
                                <m:t> </m:t>
                              </m:r>
                            </m:oMath>
                          </a14:m>
                          <a:endParaRPr lang="en-US" sz="16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46800">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C) </a:t>
                          </a:r>
                          <a14:m>
                            <m:oMath xmlns:m="http://schemas.openxmlformats.org/officeDocument/2006/math">
                              <m:r>
                                <a:rPr lang="en-US" sz="1600" i="1" u="none" strike="noStrike" cap="none" dirty="0" smtClean="0">
                                  <a:solidFill>
                                    <a:schemeClr val="tx1"/>
                                  </a:solidFill>
                                  <a:latin typeface="Cambria Math" panose="02040503050406030204" pitchFamily="18" charset="0"/>
                                  <a:ea typeface="Nunito Sans"/>
                                  <a:cs typeface="Nunito Sans"/>
                                  <a:sym typeface="Nunito Sans"/>
                                </a:rPr>
                                <m:t>32.5</m:t>
                              </m:r>
                              <m:r>
                                <a:rPr lang="en-US" sz="1600" i="1" u="none" strike="noStrike" cap="none" dirty="0" smtClean="0">
                                  <a:solidFill>
                                    <a:schemeClr val="tx1"/>
                                  </a:solidFill>
                                  <a:latin typeface="Cambria Math" panose="02040503050406030204" pitchFamily="18" charset="0"/>
                                  <a:ea typeface="Nunito Sans"/>
                                  <a:cs typeface="Nunito Sans"/>
                                  <a:sym typeface="Nunito Sans"/>
                                </a:rPr>
                                <m:t>𝑘𝑚</m:t>
                              </m:r>
                            </m:oMath>
                          </a14:m>
                          <a:r>
                            <a:rPr lang="en-US" sz="1600" u="none" strike="noStrike" cap="none"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D) </a:t>
                          </a:r>
                          <a14:m>
                            <m:oMath xmlns:m="http://schemas.openxmlformats.org/officeDocument/2006/math">
                              <m:r>
                                <a:rPr lang="en-US" sz="1600" i="1" u="none" strike="noStrike" cap="none" dirty="0" smtClean="0">
                                  <a:solidFill>
                                    <a:schemeClr val="tx1"/>
                                  </a:solidFill>
                                  <a:latin typeface="Cambria Math" panose="02040503050406030204" pitchFamily="18" charset="0"/>
                                  <a:ea typeface="Nunito Sans"/>
                                  <a:cs typeface="Nunito Sans"/>
                                  <a:sym typeface="Nunito Sans"/>
                                </a:rPr>
                                <m:t>28</m:t>
                              </m:r>
                              <m:r>
                                <a:rPr lang="en-US" sz="1600" i="1" u="none" strike="noStrike" cap="none" dirty="0" smtClean="0">
                                  <a:solidFill>
                                    <a:schemeClr val="tx1"/>
                                  </a:solidFill>
                                  <a:latin typeface="Cambria Math" panose="02040503050406030204" pitchFamily="18" charset="0"/>
                                  <a:ea typeface="Nunito Sans"/>
                                  <a:cs typeface="Nunito Sans"/>
                                  <a:sym typeface="Nunito Sans"/>
                                </a:rPr>
                                <m:t>𝑘𝑚</m:t>
                              </m:r>
                            </m:oMath>
                          </a14:m>
                          <a:r>
                            <a:rPr lang="en-US" sz="1600" u="none" strike="noStrike" cap="none"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p:graphicFrame>
            <p:nvGraphicFramePr>
              <p:cNvPr id="439" name="Google Shape;439;g2032cc6918f_0_122"/>
              <p:cNvGraphicFramePr/>
              <p:nvPr>
                <p:extLst>
                  <p:ext uri="{D42A27DB-BD31-4B8C-83A1-F6EECF244321}">
                    <p14:modId xmlns:p14="http://schemas.microsoft.com/office/powerpoint/2010/main" val="3362831625"/>
                  </p:ext>
                </p:extLst>
              </p:nvPr>
            </p:nvGraphicFramePr>
            <p:xfrm>
              <a:off x="952500" y="2190750"/>
              <a:ext cx="7239000" cy="1893600"/>
            </p:xfrm>
            <a:graphic>
              <a:graphicData uri="http://schemas.openxmlformats.org/drawingml/2006/table">
                <a:tbl>
                  <a:tblPr>
                    <a:noFill/>
                    <a:tableStyleId>{3315EF36-B98D-4A8E-A345-085902FB4635}</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46800">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68" t="-641" r="-100337" b="-100641"/>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00168" t="-641" r="-337" b="-100641"/>
                          </a:stretch>
                        </a:blipFill>
                      </a:tcPr>
                    </a:tc>
                    <a:extLst>
                      <a:ext uri="{0D108BD9-81ED-4DB2-BD59-A6C34878D82A}">
                        <a16:rowId xmlns:a16="http://schemas.microsoft.com/office/drawing/2014/main" val="10000"/>
                      </a:ext>
                    </a:extLst>
                  </a:tr>
                  <a:tr h="946800">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68" t="-100641" r="-100337" b="-641"/>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00168" t="-100641" r="-337" b="-641"/>
                          </a:stretch>
                        </a:blipFill>
                      </a:tcPr>
                    </a:tc>
                    <a:extLst>
                      <a:ext uri="{0D108BD9-81ED-4DB2-BD59-A6C34878D82A}">
                        <a16:rowId xmlns:a16="http://schemas.microsoft.com/office/drawing/2014/main" val="10001"/>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2" name="Google Shape;105;p20">
                <a:extLst>
                  <a:ext uri="{FF2B5EF4-FFF2-40B4-BE49-F238E27FC236}">
                    <a16:creationId xmlns:a16="http://schemas.microsoft.com/office/drawing/2014/main" id="{7CC712F0-B591-70C1-BC36-CED4F36E6ADE}"/>
                  </a:ext>
                </a:extLst>
              </p:cNvPr>
              <p:cNvGraphicFramePr/>
              <p:nvPr/>
            </p:nvGraphicFramePr>
            <p:xfrm>
              <a:off x="108043" y="862525"/>
              <a:ext cx="8661883" cy="669681"/>
            </p:xfrm>
            <a:graphic>
              <a:graphicData uri="http://schemas.openxmlformats.org/drawingml/2006/table">
                <a:tbl>
                  <a:tblPr firstRow="1" bandRow="1">
                    <a:noFill/>
                  </a:tblPr>
                  <a:tblGrid>
                    <a:gridCol w="8661883">
                      <a:extLst>
                        <a:ext uri="{9D8B030D-6E8A-4147-A177-3AD203B41FA5}">
                          <a16:colId xmlns:a16="http://schemas.microsoft.com/office/drawing/2014/main" val="20000"/>
                        </a:ext>
                      </a:extLst>
                    </a:gridCol>
                  </a:tblGrid>
                  <a:tr h="282784">
                    <a:tc>
                      <a:txBody>
                        <a:bodyPr/>
                        <a:lstStyle/>
                        <a:p>
                          <a:pPr marL="0" marR="0" lvl="0" indent="0" algn="l" rtl="0">
                            <a:lnSpc>
                              <a:spcPct val="100000"/>
                            </a:lnSpc>
                            <a:spcBef>
                              <a:spcPts val="0"/>
                            </a:spcBef>
                            <a:spcAft>
                              <a:spcPts val="0"/>
                            </a:spcAft>
                            <a:buClr>
                              <a:srgbClr val="000000"/>
                            </a:buClr>
                            <a:buSzPts val="1600"/>
                            <a:buFont typeface="Arial"/>
                            <a:buNone/>
                          </a:pPr>
                          <a:r>
                            <a:rPr lang="en-GB" sz="1600" b="0" dirty="0">
                              <a:solidFill>
                                <a:schemeClr val="dk1"/>
                              </a:solidFill>
                              <a:latin typeface="Nunito Sans"/>
                              <a:ea typeface="Nunito Sans"/>
                              <a:cs typeface="Nunito Sans"/>
                              <a:sym typeface="Nunito Sans"/>
                            </a:rPr>
                            <a:t>13) </a:t>
                          </a:r>
                          <a:r>
                            <a:rPr lang="en-US" sz="1600" b="0" u="none" strike="noStrike" cap="none" dirty="0">
                              <a:solidFill>
                                <a:schemeClr val="dk1"/>
                              </a:solidFill>
                              <a:latin typeface="Nunito Sans"/>
                              <a:ea typeface="Nunito Sans"/>
                              <a:cs typeface="Nunito Sans"/>
                              <a:sym typeface="Nunito Sans"/>
                            </a:rPr>
                            <a:t>A map has the scale </a:t>
                          </a:r>
                          <a14:m>
                            <m:oMath xmlns:m="http://schemas.openxmlformats.org/officeDocument/2006/math">
                              <m:r>
                                <a:rPr lang="en-US" sz="1600" b="0" i="1" u="none" strike="noStrike" cap="none" dirty="0" smtClean="0">
                                  <a:solidFill>
                                    <a:schemeClr val="dk1"/>
                                  </a:solidFill>
                                  <a:latin typeface="Cambria Math" panose="02040503050406030204" pitchFamily="18" charset="0"/>
                                  <a:ea typeface="Nunito Sans"/>
                                  <a:cs typeface="Nunito Sans"/>
                                  <a:sym typeface="Nunito Sans"/>
                                </a:rPr>
                                <m:t>1</m:t>
                              </m:r>
                              <m:r>
                                <a:rPr lang="en-US" sz="1600" b="0" i="1" u="none" strike="noStrike" cap="none" dirty="0" smtClean="0">
                                  <a:solidFill>
                                    <a:schemeClr val="dk1"/>
                                  </a:solidFill>
                                  <a:latin typeface="Cambria Math" panose="02040503050406030204" pitchFamily="18" charset="0"/>
                                  <a:ea typeface="Nunito Sans"/>
                                  <a:cs typeface="Nunito Sans"/>
                                  <a:sym typeface="Nunito Sans"/>
                                </a:rPr>
                                <m:t>𝑐𝑚</m:t>
                              </m:r>
                              <m:r>
                                <a:rPr lang="en-US" sz="1600" b="0" i="1" u="none" strike="noStrike" cap="none" dirty="0" smtClean="0">
                                  <a:solidFill>
                                    <a:schemeClr val="dk1"/>
                                  </a:solidFill>
                                  <a:latin typeface="Cambria Math" panose="02040503050406030204" pitchFamily="18" charset="0"/>
                                  <a:ea typeface="Nunito Sans"/>
                                  <a:cs typeface="Nunito Sans"/>
                                  <a:sym typeface="Nunito Sans"/>
                                </a:rPr>
                                <m:t> :5</m:t>
                              </m:r>
                              <m:r>
                                <a:rPr lang="en-US" sz="1600" b="0" i="1" u="none" strike="noStrike" cap="none" dirty="0" smtClean="0">
                                  <a:solidFill>
                                    <a:schemeClr val="dk1"/>
                                  </a:solidFill>
                                  <a:latin typeface="Cambria Math" panose="02040503050406030204" pitchFamily="18" charset="0"/>
                                  <a:ea typeface="Nunito Sans"/>
                                  <a:cs typeface="Nunito Sans"/>
                                  <a:sym typeface="Nunito Sans"/>
                                </a:rPr>
                                <m:t>𝑘𝑚</m:t>
                              </m:r>
                            </m:oMath>
                          </a14:m>
                          <a:r>
                            <a:rPr lang="en-US" sz="1600" b="0" u="none" strike="noStrike" cap="none" dirty="0">
                              <a:solidFill>
                                <a:schemeClr val="dk1"/>
                              </a:solidFill>
                              <a:latin typeface="Nunito Sans"/>
                              <a:ea typeface="Nunito Sans"/>
                              <a:cs typeface="Nunito Sans"/>
                              <a:sym typeface="Nunito Sans"/>
                            </a:rPr>
                            <a:t>. </a:t>
                          </a:r>
                        </a:p>
                        <a:p>
                          <a:pPr marL="0" marR="0" lvl="0" indent="0" algn="l" rtl="0">
                            <a:lnSpc>
                              <a:spcPct val="150000"/>
                            </a:lnSpc>
                            <a:spcBef>
                              <a:spcPts val="0"/>
                            </a:spcBef>
                            <a:spcAft>
                              <a:spcPts val="0"/>
                            </a:spcAft>
                            <a:buClr>
                              <a:srgbClr val="000000"/>
                            </a:buClr>
                            <a:buSzPts val="1600"/>
                            <a:buFont typeface="Arial"/>
                            <a:buNone/>
                          </a:pPr>
                          <a:r>
                            <a:rPr lang="en-US" sz="1600" b="0" u="none" strike="noStrike" cap="none" dirty="0">
                              <a:solidFill>
                                <a:schemeClr val="dk1"/>
                              </a:solidFill>
                              <a:latin typeface="Nunito Sans"/>
                              <a:ea typeface="Nunito Sans"/>
                              <a:cs typeface="Nunito Sans"/>
                              <a:sym typeface="Nunito Sans"/>
                            </a:rPr>
                            <a:t>       Work out the real-life distance if the measurement on the map is </a:t>
                          </a:r>
                          <a14:m>
                            <m:oMath xmlns:m="http://schemas.openxmlformats.org/officeDocument/2006/math">
                              <m:r>
                                <a:rPr lang="en-US" sz="1600" b="0" i="1" u="none" strike="noStrike" cap="none" dirty="0" smtClean="0">
                                  <a:solidFill>
                                    <a:schemeClr val="dk1"/>
                                  </a:solidFill>
                                  <a:latin typeface="Cambria Math" panose="02040503050406030204" pitchFamily="18" charset="0"/>
                                  <a:ea typeface="Nunito Sans"/>
                                  <a:cs typeface="Nunito Sans"/>
                                  <a:sym typeface="Nunito Sans"/>
                                </a:rPr>
                                <m:t>6.5</m:t>
                              </m:r>
                              <m:r>
                                <a:rPr lang="en-US" sz="1600" b="0" i="1" u="none" strike="noStrike" cap="none" dirty="0" smtClean="0">
                                  <a:solidFill>
                                    <a:schemeClr val="dk1"/>
                                  </a:solidFill>
                                  <a:latin typeface="Cambria Math" panose="02040503050406030204" pitchFamily="18" charset="0"/>
                                  <a:ea typeface="Nunito Sans"/>
                                  <a:cs typeface="Nunito Sans"/>
                                  <a:sym typeface="Nunito Sans"/>
                                </a:rPr>
                                <m:t>𝑐𝑚</m:t>
                              </m:r>
                            </m:oMath>
                          </a14:m>
                          <a:r>
                            <a:rPr lang="en-US" sz="1600" b="0" u="none" strike="noStrike" cap="none" dirty="0">
                              <a:solidFill>
                                <a:schemeClr val="dk1"/>
                              </a:solidFill>
                              <a:latin typeface="Nunito Sans"/>
                              <a:ea typeface="Nunito Sans"/>
                              <a:cs typeface="Nunito Sans"/>
                              <a:sym typeface="Nunito Sans"/>
                            </a:rPr>
                            <a:t>.</a:t>
                          </a:r>
                        </a:p>
                      </a:txBody>
                      <a:tcPr marL="91450" marR="91450" marT="45725" marB="45725">
                        <a:lnL w="12700" cap="flat" cmpd="sng">
                          <a:noFill/>
                          <a:prstDash val="solid"/>
                          <a:round/>
                          <a:headEnd type="none" w="sm" len="sm"/>
                          <a:tailEnd type="none" w="sm" len="sm"/>
                        </a:lnL>
                        <a:lnR w="12700" cap="flat" cmpd="sng">
                          <a:noFill/>
                          <a:prstDash val="solid"/>
                          <a:round/>
                          <a:headEnd type="none" w="sm" len="sm"/>
                          <a:tailEnd type="none" w="sm" len="sm"/>
                        </a:lnR>
                        <a:lnT w="12700" cap="flat" cmpd="sng">
                          <a:noFill/>
                          <a:prstDash val="solid"/>
                          <a:round/>
                          <a:headEnd type="none" w="sm" len="sm"/>
                          <a:tailEnd type="none" w="sm" len="sm"/>
                        </a:lnT>
                        <a:lnB w="12700" cap="flat" cmpd="sng">
                          <a:noFill/>
                          <a:prstDash val="solid"/>
                          <a:round/>
                          <a:headEnd type="none" w="sm" len="sm"/>
                          <a:tailEnd type="none" w="sm" len="sm"/>
                        </a:lnB>
                        <a:lnTlToBr w="12700" cmpd="sng">
                          <a:noFill/>
                          <a:prstDash val="solid"/>
                        </a:lnTlToBr>
                        <a:lnBlToTr w="12700" cmpd="sng">
                          <a:noFill/>
                          <a:prstDash val="solid"/>
                        </a:lnBlToTr>
                        <a:noFill/>
                      </a:tcPr>
                    </a:tc>
                    <a:extLst>
                      <a:ext uri="{0D108BD9-81ED-4DB2-BD59-A6C34878D82A}">
                        <a16:rowId xmlns:a16="http://schemas.microsoft.com/office/drawing/2014/main" val="10000"/>
                      </a:ext>
                    </a:extLst>
                  </a:tr>
                </a:tbl>
              </a:graphicData>
            </a:graphic>
          </p:graphicFrame>
        </mc:Choice>
        <mc:Fallback xmlns="">
          <p:graphicFrame>
            <p:nvGraphicFramePr>
              <p:cNvPr id="2" name="Google Shape;105;p20">
                <a:extLst>
                  <a:ext uri="{FF2B5EF4-FFF2-40B4-BE49-F238E27FC236}">
                    <a16:creationId xmlns:a16="http://schemas.microsoft.com/office/drawing/2014/main" id="{7CC712F0-B591-70C1-BC36-CED4F36E6ADE}"/>
                  </a:ext>
                </a:extLst>
              </p:cNvPr>
              <p:cNvGraphicFramePr/>
              <p:nvPr>
                <p:extLst>
                  <p:ext uri="{D42A27DB-BD31-4B8C-83A1-F6EECF244321}">
                    <p14:modId xmlns:p14="http://schemas.microsoft.com/office/powerpoint/2010/main" val="885508271"/>
                  </p:ext>
                </p:extLst>
              </p:nvPr>
            </p:nvGraphicFramePr>
            <p:xfrm>
              <a:off x="108043" y="862525"/>
              <a:ext cx="8661883" cy="669681"/>
            </p:xfrm>
            <a:graphic>
              <a:graphicData uri="http://schemas.openxmlformats.org/drawingml/2006/table">
                <a:tbl>
                  <a:tblPr firstRow="1" bandRow="1">
                    <a:noFill/>
                  </a:tblPr>
                  <a:tblGrid>
                    <a:gridCol w="8661883">
                      <a:extLst>
                        <a:ext uri="{9D8B030D-6E8A-4147-A177-3AD203B41FA5}">
                          <a16:colId xmlns:a16="http://schemas.microsoft.com/office/drawing/2014/main" val="20000"/>
                        </a:ext>
                      </a:extLst>
                    </a:gridCol>
                  </a:tblGrid>
                  <a:tr h="282784">
                    <a:tc>
                      <a:txBody>
                        <a:bodyPr/>
                        <a:lstStyle/>
                        <a:p>
                          <a:pPr marL="0" marR="0" lvl="0" indent="0" algn="l" rtl="0">
                            <a:lnSpc>
                              <a:spcPct val="100000"/>
                            </a:lnSpc>
                            <a:spcBef>
                              <a:spcPts val="0"/>
                            </a:spcBef>
                            <a:spcAft>
                              <a:spcPts val="0"/>
                            </a:spcAft>
                            <a:buClr>
                              <a:srgbClr val="000000"/>
                            </a:buClr>
                            <a:buSzPts val="1600"/>
                            <a:buFont typeface="Arial"/>
                            <a:buNone/>
                          </a:pPr>
                          <a:r>
                            <a:rPr lang="en-GB" sz="1600" b="0" dirty="0">
                              <a:solidFill>
                                <a:schemeClr val="dk1"/>
                              </a:solidFill>
                              <a:latin typeface="Nunito Sans"/>
                              <a:ea typeface="Nunito Sans"/>
                              <a:cs typeface="Nunito Sans"/>
                              <a:sym typeface="Nunito Sans"/>
                            </a:rPr>
                            <a:t>13) </a:t>
                          </a:r>
                          <a:r>
                            <a:rPr lang="en-US" sz="1600" b="0" u="none" strike="noStrike" cap="none" dirty="0">
                              <a:solidFill>
                                <a:schemeClr val="dk1"/>
                              </a:solidFill>
                              <a:latin typeface="Nunito Sans"/>
                              <a:ea typeface="Nunito Sans"/>
                              <a:cs typeface="Nunito Sans"/>
                              <a:sym typeface="Nunito Sans"/>
                            </a:rPr>
                            <a:t>A map has the scale </a:t>
                          </a:r>
                          <a14:m xmlns:a14="http://schemas.microsoft.com/office/drawing/2010/main">
                            <m:oMath xmlns:m="http://schemas.openxmlformats.org/officeDocument/2006/math">
                              <m:r>
                                <a:rPr lang="en-US" sz="1600" b="0" i="1" u="none" strike="noStrike" cap="none" dirty="0" smtClean="0">
                                  <a:solidFill>
                                    <a:schemeClr val="dk1"/>
                                  </a:solidFill>
                                  <a:latin typeface="Cambria Math" panose="02040503050406030204" pitchFamily="18" charset="0"/>
                                  <a:ea typeface="Nunito Sans"/>
                                  <a:cs typeface="Nunito Sans"/>
                                  <a:sym typeface="Nunito Sans"/>
                                </a:rPr>
                                <m:t>1</m:t>
                              </m:r>
                              <m:r>
                                <a:rPr lang="en-US" sz="1600" b="0" i="1" u="none" strike="noStrike" cap="none" dirty="0" smtClean="0">
                                  <a:solidFill>
                                    <a:schemeClr val="dk1"/>
                                  </a:solidFill>
                                  <a:latin typeface="Cambria Math" panose="02040503050406030204" pitchFamily="18" charset="0"/>
                                  <a:ea typeface="Nunito Sans"/>
                                  <a:cs typeface="Nunito Sans"/>
                                  <a:sym typeface="Nunito Sans"/>
                                </a:rPr>
                                <m:t>𝑐𝑚</m:t>
                              </m:r>
                              <m:r>
                                <a:rPr lang="en-US" sz="1600" b="0" i="1" u="none" strike="noStrike" cap="none" dirty="0" smtClean="0">
                                  <a:solidFill>
                                    <a:schemeClr val="dk1"/>
                                  </a:solidFill>
                                  <a:latin typeface="Cambria Math" panose="02040503050406030204" pitchFamily="18" charset="0"/>
                                  <a:ea typeface="Nunito Sans"/>
                                  <a:cs typeface="Nunito Sans"/>
                                  <a:sym typeface="Nunito Sans"/>
                                </a:rPr>
                                <m:t> :5</m:t>
                              </m:r>
                              <m:r>
                                <a:rPr lang="en-US" sz="1600" b="0" i="1" u="none" strike="noStrike" cap="none" dirty="0" smtClean="0">
                                  <a:solidFill>
                                    <a:schemeClr val="dk1"/>
                                  </a:solidFill>
                                  <a:latin typeface="Cambria Math" panose="02040503050406030204" pitchFamily="18" charset="0"/>
                                  <a:ea typeface="Nunito Sans"/>
                                  <a:cs typeface="Nunito Sans"/>
                                  <a:sym typeface="Nunito Sans"/>
                                </a:rPr>
                                <m:t>𝑘𝑚</m:t>
                              </m:r>
                            </m:oMath>
                          </a14:m>
                          <a:r>
                            <a:rPr lang="en-US" sz="1600" b="0" u="none" strike="noStrike" cap="none" dirty="0">
                              <a:solidFill>
                                <a:schemeClr val="dk1"/>
                              </a:solidFill>
                              <a:latin typeface="Nunito Sans"/>
                              <a:ea typeface="Nunito Sans"/>
                              <a:cs typeface="Nunito Sans"/>
                              <a:sym typeface="Nunito Sans"/>
                            </a:rPr>
                            <a:t>. </a:t>
                          </a:r>
                        </a:p>
                        <a:p>
                          <a:pPr marL="0" marR="0" lvl="0" indent="0" algn="l" rtl="0">
                            <a:lnSpc>
                              <a:spcPct val="150000"/>
                            </a:lnSpc>
                            <a:spcBef>
                              <a:spcPts val="0"/>
                            </a:spcBef>
                            <a:spcAft>
                              <a:spcPts val="0"/>
                            </a:spcAft>
                            <a:buClr>
                              <a:srgbClr val="000000"/>
                            </a:buClr>
                            <a:buSzPts val="1600"/>
                            <a:buFont typeface="Arial"/>
                            <a:buNone/>
                          </a:pPr>
                          <a:r>
                            <a:rPr lang="en-US" sz="1600" b="0" u="none" strike="noStrike" cap="none" dirty="0">
                              <a:solidFill>
                                <a:schemeClr val="dk1"/>
                              </a:solidFill>
                              <a:latin typeface="Nunito Sans"/>
                              <a:ea typeface="Nunito Sans"/>
                              <a:cs typeface="Nunito Sans"/>
                              <a:sym typeface="Nunito Sans"/>
                            </a:rPr>
                            <a:t>       Work out the real-life distance if the measurement on the map is </a:t>
                          </a:r>
                          <a14:m xmlns:a14="http://schemas.microsoft.com/office/drawing/2010/main">
                            <m:oMath xmlns:m="http://schemas.openxmlformats.org/officeDocument/2006/math">
                              <m:r>
                                <a:rPr lang="en-US" sz="1600" b="0" i="1" u="none" strike="noStrike" cap="none" dirty="0" smtClean="0">
                                  <a:solidFill>
                                    <a:schemeClr val="dk1"/>
                                  </a:solidFill>
                                  <a:latin typeface="Cambria Math" panose="02040503050406030204" pitchFamily="18" charset="0"/>
                                  <a:ea typeface="Nunito Sans"/>
                                  <a:cs typeface="Nunito Sans"/>
                                  <a:sym typeface="Nunito Sans"/>
                                </a:rPr>
                                <m:t>6.5</m:t>
                              </m:r>
                              <m:r>
                                <a:rPr lang="en-US" sz="1600" b="0" i="1" u="none" strike="noStrike" cap="none" dirty="0" smtClean="0">
                                  <a:solidFill>
                                    <a:schemeClr val="dk1"/>
                                  </a:solidFill>
                                  <a:latin typeface="Cambria Math" panose="02040503050406030204" pitchFamily="18" charset="0"/>
                                  <a:ea typeface="Nunito Sans"/>
                                  <a:cs typeface="Nunito Sans"/>
                                  <a:sym typeface="Nunito Sans"/>
                                </a:rPr>
                                <m:t>𝑐𝑚</m:t>
                              </m:r>
                            </m:oMath>
                          </a14:m>
                          <a:r>
                            <a:rPr lang="en-US" sz="1600" b="0" u="none" strike="noStrike" cap="none" dirty="0">
                              <a:solidFill>
                                <a:schemeClr val="dk1"/>
                              </a:solidFill>
                              <a:latin typeface="Nunito Sans"/>
                              <a:ea typeface="Nunito Sans"/>
                              <a:cs typeface="Nunito Sans"/>
                              <a:sym typeface="Nunito Sans"/>
                            </a:rPr>
                            <a:t>.</a:t>
                          </a:r>
                        </a:p>
                      </a:txBody>
                      <a:tcPr marL="91450" marR="91450" marT="45725" marB="45725">
                        <a:lnL w="12700" cap="flat" cmpd="sng">
                          <a:noFill/>
                          <a:prstDash val="solid"/>
                          <a:round/>
                          <a:headEnd type="none" w="sm" len="sm"/>
                          <a:tailEnd type="none" w="sm" len="sm"/>
                        </a:lnL>
                        <a:lnR w="12700" cap="flat" cmpd="sng">
                          <a:noFill/>
                          <a:prstDash val="solid"/>
                          <a:round/>
                          <a:headEnd type="none" w="sm" len="sm"/>
                          <a:tailEnd type="none" w="sm" len="sm"/>
                        </a:lnR>
                        <a:lnT w="12700" cap="flat" cmpd="sng">
                          <a:noFill/>
                          <a:prstDash val="solid"/>
                          <a:round/>
                          <a:headEnd type="none" w="sm" len="sm"/>
                          <a:tailEnd type="none" w="sm" len="sm"/>
                        </a:lnT>
                        <a:lnB w="12700" cap="flat" cmpd="sng">
                          <a:noFill/>
                          <a:prstDash val="solid"/>
                          <a:round/>
                          <a:headEnd type="none" w="sm" len="sm"/>
                          <a:tailEnd type="none" w="sm" len="sm"/>
                        </a:lnB>
                        <a:lnTlToBr w="12700" cmpd="sng">
                          <a:noFill/>
                          <a:prstDash val="solid"/>
                        </a:lnTlToBr>
                        <a:lnBlToTr w="12700" cmpd="sng">
                          <a:noFill/>
                          <a:prstDash val="solid"/>
                        </a:lnBlToTr>
                        <a:noFill/>
                      </a:tcPr>
                    </a:tc>
                    <a:extLst>
                      <a:ext uri="{0D108BD9-81ED-4DB2-BD59-A6C34878D82A}">
                        <a16:rowId xmlns:a16="http://schemas.microsoft.com/office/drawing/2014/main" val="10000"/>
                      </a:ext>
                    </a:extLst>
                  </a:tr>
                </a:tbl>
              </a:graphicData>
            </a:graphic>
          </p:graphicFrame>
        </mc:Fallback>
      </mc:AlternateContent>
    </p:spTree>
    <p:extLst>
      <p:ext uri="{BB962C8B-B14F-4D97-AF65-F5344CB8AC3E}">
        <p14:creationId xmlns:p14="http://schemas.microsoft.com/office/powerpoint/2010/main" val="55347564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443"/>
        <p:cNvGrpSpPr/>
        <p:nvPr/>
      </p:nvGrpSpPr>
      <p:grpSpPr>
        <a:xfrm>
          <a:off x="0" y="0"/>
          <a:ext cx="0" cy="0"/>
          <a:chOff x="0" y="0"/>
          <a:chExt cx="0" cy="0"/>
        </a:xfrm>
      </p:grpSpPr>
      <p:sp>
        <p:nvSpPr>
          <p:cNvPr id="444" name="Google Shape;444;g2032cc6918f_0_128"/>
          <p:cNvSpPr txBox="1"/>
          <p:nvPr/>
        </p:nvSpPr>
        <p:spPr>
          <a:xfrm>
            <a:off x="169850" y="378100"/>
            <a:ext cx="45675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Ratio</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mc:Choice xmlns:a14="http://schemas.microsoft.com/office/drawing/2010/main" Requires="a14">
          <p:graphicFrame>
            <p:nvGraphicFramePr>
              <p:cNvPr id="446" name="Google Shape;446;g2032cc6918f_0_128"/>
              <p:cNvGraphicFramePr/>
              <p:nvPr>
                <p:extLst>
                  <p:ext uri="{D42A27DB-BD31-4B8C-83A1-F6EECF244321}">
                    <p14:modId xmlns:p14="http://schemas.microsoft.com/office/powerpoint/2010/main" val="1146029569"/>
                  </p:ext>
                </p:extLst>
              </p:nvPr>
            </p:nvGraphicFramePr>
            <p:xfrm>
              <a:off x="952500" y="2190750"/>
              <a:ext cx="7239000" cy="1893600"/>
            </p:xfrm>
            <a:graphic>
              <a:graphicData uri="http://schemas.openxmlformats.org/drawingml/2006/table">
                <a:tbl>
                  <a:tblPr>
                    <a:noFill/>
                    <a:tableStyleId>{3315EF36-B98D-4A8E-A345-085902FB4635}</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46800">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A) </a:t>
                          </a:r>
                          <a14:m>
                            <m:oMath xmlns:m="http://schemas.openxmlformats.org/officeDocument/2006/math">
                              <m:r>
                                <a:rPr lang="en-US" sz="1600" i="1" u="none" strike="noStrike" cap="none" dirty="0" smtClean="0">
                                  <a:solidFill>
                                    <a:schemeClr val="tx1"/>
                                  </a:solidFill>
                                  <a:latin typeface="Cambria Math" panose="02040503050406030204" pitchFamily="18" charset="0"/>
                                  <a:ea typeface="Nunito Sans"/>
                                  <a:cs typeface="Nunito Sans"/>
                                  <a:sym typeface="Nunito Sans"/>
                                </a:rPr>
                                <m:t>5 :12</m:t>
                              </m:r>
                            </m:oMath>
                          </a14:m>
                          <a:endParaRPr lang="en-US" sz="16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B) </a:t>
                          </a:r>
                          <a14:m>
                            <m:oMath xmlns:m="http://schemas.openxmlformats.org/officeDocument/2006/math">
                              <m:r>
                                <a:rPr lang="en-US" sz="1600" i="1" u="none" strike="noStrike" cap="none" dirty="0" smtClean="0">
                                  <a:solidFill>
                                    <a:schemeClr val="tx1"/>
                                  </a:solidFill>
                                  <a:latin typeface="Cambria Math" panose="02040503050406030204" pitchFamily="18" charset="0"/>
                                  <a:ea typeface="Nunito Sans"/>
                                  <a:cs typeface="Nunito Sans"/>
                                  <a:sym typeface="Nunito Sans"/>
                                </a:rPr>
                                <m:t>5 :17</m:t>
                              </m:r>
                            </m:oMath>
                          </a14:m>
                          <a:endParaRPr lang="en-US" sz="16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46800">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C) </a:t>
                          </a:r>
                          <a14:m>
                            <m:oMath xmlns:m="http://schemas.openxmlformats.org/officeDocument/2006/math">
                              <m:r>
                                <a:rPr lang="en-US" sz="1600" i="1" u="none" strike="noStrike" cap="none" dirty="0" smtClean="0">
                                  <a:solidFill>
                                    <a:schemeClr val="tx1"/>
                                  </a:solidFill>
                                  <a:latin typeface="Cambria Math" panose="02040503050406030204" pitchFamily="18" charset="0"/>
                                  <a:ea typeface="Nunito Sans"/>
                                  <a:cs typeface="Nunito Sans"/>
                                  <a:sym typeface="Nunito Sans"/>
                                </a:rPr>
                                <m:t>7 :12</m:t>
                              </m:r>
                            </m:oMath>
                          </a14:m>
                          <a:endParaRPr lang="en-US" sz="16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D) </a:t>
                          </a:r>
                          <a14:m>
                            <m:oMath xmlns:m="http://schemas.openxmlformats.org/officeDocument/2006/math">
                              <m:r>
                                <a:rPr lang="en-US" sz="1600" i="1" u="none" strike="noStrike" cap="none" dirty="0" smtClean="0">
                                  <a:solidFill>
                                    <a:schemeClr val="tx1"/>
                                  </a:solidFill>
                                  <a:latin typeface="Cambria Math" panose="02040503050406030204" pitchFamily="18" charset="0"/>
                                  <a:ea typeface="Nunito Sans"/>
                                  <a:cs typeface="Nunito Sans"/>
                                  <a:sym typeface="Nunito Sans"/>
                                </a:rPr>
                                <m:t>5 :7</m:t>
                              </m:r>
                            </m:oMath>
                          </a14:m>
                          <a:endParaRPr lang="en-US" sz="16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p:graphicFrame>
            <p:nvGraphicFramePr>
              <p:cNvPr id="446" name="Google Shape;446;g2032cc6918f_0_128"/>
              <p:cNvGraphicFramePr/>
              <p:nvPr>
                <p:extLst>
                  <p:ext uri="{D42A27DB-BD31-4B8C-83A1-F6EECF244321}">
                    <p14:modId xmlns:p14="http://schemas.microsoft.com/office/powerpoint/2010/main" val="1146029569"/>
                  </p:ext>
                </p:extLst>
              </p:nvPr>
            </p:nvGraphicFramePr>
            <p:xfrm>
              <a:off x="952500" y="2190750"/>
              <a:ext cx="7239000" cy="1893600"/>
            </p:xfrm>
            <a:graphic>
              <a:graphicData uri="http://schemas.openxmlformats.org/drawingml/2006/table">
                <a:tbl>
                  <a:tblPr>
                    <a:noFill/>
                    <a:tableStyleId>{3315EF36-B98D-4A8E-A345-085902FB4635}</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46800">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68" t="-641" r="-100337" b="-100641"/>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00168" t="-641" r="-337" b="-100641"/>
                          </a:stretch>
                        </a:blipFill>
                      </a:tcPr>
                    </a:tc>
                    <a:extLst>
                      <a:ext uri="{0D108BD9-81ED-4DB2-BD59-A6C34878D82A}">
                        <a16:rowId xmlns:a16="http://schemas.microsoft.com/office/drawing/2014/main" val="10000"/>
                      </a:ext>
                    </a:extLst>
                  </a:tr>
                  <a:tr h="946800">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68" t="-100641" r="-100337" b="-641"/>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00168" t="-100641" r="-337" b="-641"/>
                          </a:stretch>
                        </a:blipFill>
                      </a:tcPr>
                    </a:tc>
                    <a:extLst>
                      <a:ext uri="{0D108BD9-81ED-4DB2-BD59-A6C34878D82A}">
                        <a16:rowId xmlns:a16="http://schemas.microsoft.com/office/drawing/2014/main" val="10001"/>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2" name="Google Shape;105;p20">
                <a:extLst>
                  <a:ext uri="{FF2B5EF4-FFF2-40B4-BE49-F238E27FC236}">
                    <a16:creationId xmlns:a16="http://schemas.microsoft.com/office/drawing/2014/main" id="{C537E7C2-893E-D98A-8940-0F1FB954BA16}"/>
                  </a:ext>
                </a:extLst>
              </p:cNvPr>
              <p:cNvGraphicFramePr/>
              <p:nvPr/>
            </p:nvGraphicFramePr>
            <p:xfrm>
              <a:off x="108043" y="862525"/>
              <a:ext cx="8661883" cy="775028"/>
            </p:xfrm>
            <a:graphic>
              <a:graphicData uri="http://schemas.openxmlformats.org/drawingml/2006/table">
                <a:tbl>
                  <a:tblPr firstRow="1" bandRow="1">
                    <a:noFill/>
                  </a:tblPr>
                  <a:tblGrid>
                    <a:gridCol w="8661883">
                      <a:extLst>
                        <a:ext uri="{9D8B030D-6E8A-4147-A177-3AD203B41FA5}">
                          <a16:colId xmlns:a16="http://schemas.microsoft.com/office/drawing/2014/main" val="20000"/>
                        </a:ext>
                      </a:extLst>
                    </a:gridCol>
                  </a:tblGrid>
                  <a:tr h="282784">
                    <a:tc>
                      <a:txBody>
                        <a:bodyPr/>
                        <a:lstStyle/>
                        <a:p>
                          <a:pPr marL="0" marR="0" lvl="0" indent="0" algn="l" rtl="0">
                            <a:lnSpc>
                              <a:spcPct val="100000"/>
                            </a:lnSpc>
                            <a:spcBef>
                              <a:spcPts val="0"/>
                            </a:spcBef>
                            <a:spcAft>
                              <a:spcPts val="0"/>
                            </a:spcAft>
                            <a:buClr>
                              <a:srgbClr val="000000"/>
                            </a:buClr>
                            <a:buSzPts val="1600"/>
                            <a:buFont typeface="Arial"/>
                            <a:buNone/>
                          </a:pPr>
                          <a:r>
                            <a:rPr lang="en-GB" sz="1600" b="0" dirty="0">
                              <a:solidFill>
                                <a:schemeClr val="dk1"/>
                              </a:solidFill>
                              <a:latin typeface="Nunito Sans"/>
                              <a:ea typeface="Nunito Sans"/>
                              <a:cs typeface="Nunito Sans"/>
                              <a:sym typeface="Nunito Sans"/>
                            </a:rPr>
                            <a:t>14) </a:t>
                          </a:r>
                          <a:r>
                            <a:rPr lang="en-US" sz="1600" b="0" u="none" strike="noStrike" cap="none" dirty="0">
                              <a:solidFill>
                                <a:schemeClr val="dk1"/>
                              </a:solidFill>
                              <a:latin typeface="Nunito Sans"/>
                              <a:ea typeface="Nunito Sans"/>
                              <a:cs typeface="Nunito Sans"/>
                              <a:sym typeface="Nunito Sans"/>
                            </a:rPr>
                            <a:t>The fraction of apples in a fruit bowl is </a:t>
                          </a:r>
                          <a14:m>
                            <m:oMath xmlns:m="http://schemas.openxmlformats.org/officeDocument/2006/math">
                              <m:f>
                                <m:fPr>
                                  <m:ctrlPr>
                                    <a:rPr lang="en-GB" sz="1600" b="0" i="1" u="none" strike="noStrike" cap="none" smtClean="0">
                                      <a:solidFill>
                                        <a:schemeClr val="dk1"/>
                                      </a:solidFill>
                                      <a:latin typeface="Cambria Math" panose="02040503050406030204" pitchFamily="18" charset="0"/>
                                      <a:ea typeface="Nunito Sans"/>
                                      <a:cs typeface="Nunito Sans"/>
                                      <a:sym typeface="Nunito Sans"/>
                                    </a:rPr>
                                  </m:ctrlPr>
                                </m:fPr>
                                <m:num>
                                  <m:r>
                                    <a:rPr lang="en-GB" sz="1600" b="0" i="1" u="none" strike="noStrike" cap="none" smtClean="0">
                                      <a:solidFill>
                                        <a:schemeClr val="dk1"/>
                                      </a:solidFill>
                                      <a:latin typeface="Cambria Math" panose="02040503050406030204" pitchFamily="18" charset="0"/>
                                      <a:ea typeface="Nunito Sans"/>
                                      <a:cs typeface="Nunito Sans"/>
                                      <a:sym typeface="Nunito Sans"/>
                                    </a:rPr>
                                    <m:t>5</m:t>
                                  </m:r>
                                </m:num>
                                <m:den>
                                  <m:r>
                                    <a:rPr lang="en-GB" sz="1600" b="0" i="1" u="none" strike="noStrike" cap="none" smtClean="0">
                                      <a:solidFill>
                                        <a:schemeClr val="dk1"/>
                                      </a:solidFill>
                                      <a:latin typeface="Cambria Math" panose="02040503050406030204" pitchFamily="18" charset="0"/>
                                      <a:ea typeface="Nunito Sans"/>
                                      <a:cs typeface="Nunito Sans"/>
                                      <a:sym typeface="Nunito Sans"/>
                                    </a:rPr>
                                    <m:t>12</m:t>
                                  </m:r>
                                </m:den>
                              </m:f>
                            </m:oMath>
                          </a14:m>
                          <a:r>
                            <a:rPr lang="en-US" sz="1600" b="0" u="none" strike="noStrike" cap="none" dirty="0">
                              <a:solidFill>
                                <a:schemeClr val="dk1"/>
                              </a:solidFill>
                              <a:latin typeface="Nunito Sans"/>
                              <a:ea typeface="Nunito Sans"/>
                              <a:cs typeface="Nunito Sans"/>
                              <a:sym typeface="Nunito Sans"/>
                            </a:rPr>
                            <a:t>. </a:t>
                          </a:r>
                        </a:p>
                        <a:p>
                          <a:pPr marL="0" marR="0" lvl="0" indent="0" algn="l" rtl="0">
                            <a:lnSpc>
                              <a:spcPct val="150000"/>
                            </a:lnSpc>
                            <a:spcBef>
                              <a:spcPts val="0"/>
                            </a:spcBef>
                            <a:spcAft>
                              <a:spcPts val="0"/>
                            </a:spcAft>
                            <a:buClr>
                              <a:srgbClr val="000000"/>
                            </a:buClr>
                            <a:buSzPts val="1600"/>
                            <a:buFont typeface="Arial"/>
                            <a:buNone/>
                          </a:pPr>
                          <a:r>
                            <a:rPr lang="en-US" sz="1600" b="0" u="none" strike="noStrike" cap="none" dirty="0">
                              <a:solidFill>
                                <a:schemeClr val="dk1"/>
                              </a:solidFill>
                              <a:latin typeface="Nunito Sans"/>
                              <a:ea typeface="Nunito Sans"/>
                              <a:cs typeface="Nunito Sans"/>
                              <a:sym typeface="Nunito Sans"/>
                            </a:rPr>
                            <a:t>       Determine the ratio of apples to other pieces of fruit in the bowl.</a:t>
                          </a:r>
                        </a:p>
                      </a:txBody>
                      <a:tcPr marL="91450" marR="91450" marT="45725" marB="45725">
                        <a:lnL w="12700" cap="flat" cmpd="sng">
                          <a:noFill/>
                          <a:prstDash val="solid"/>
                          <a:round/>
                          <a:headEnd type="none" w="sm" len="sm"/>
                          <a:tailEnd type="none" w="sm" len="sm"/>
                        </a:lnL>
                        <a:lnR w="12700" cap="flat" cmpd="sng">
                          <a:noFill/>
                          <a:prstDash val="solid"/>
                          <a:round/>
                          <a:headEnd type="none" w="sm" len="sm"/>
                          <a:tailEnd type="none" w="sm" len="sm"/>
                        </a:lnR>
                        <a:lnT w="12700" cap="flat" cmpd="sng">
                          <a:noFill/>
                          <a:prstDash val="solid"/>
                          <a:round/>
                          <a:headEnd type="none" w="sm" len="sm"/>
                          <a:tailEnd type="none" w="sm" len="sm"/>
                        </a:lnT>
                        <a:lnB w="12700" cap="flat" cmpd="sng">
                          <a:noFill/>
                          <a:prstDash val="solid"/>
                          <a:round/>
                          <a:headEnd type="none" w="sm" len="sm"/>
                          <a:tailEnd type="none" w="sm" len="sm"/>
                        </a:lnB>
                        <a:lnTlToBr w="12700" cmpd="sng">
                          <a:noFill/>
                          <a:prstDash val="solid"/>
                        </a:lnTlToBr>
                        <a:lnBlToTr w="12700" cmpd="sng">
                          <a:noFill/>
                          <a:prstDash val="solid"/>
                        </a:lnBlToTr>
                        <a:noFill/>
                      </a:tcPr>
                    </a:tc>
                    <a:extLst>
                      <a:ext uri="{0D108BD9-81ED-4DB2-BD59-A6C34878D82A}">
                        <a16:rowId xmlns:a16="http://schemas.microsoft.com/office/drawing/2014/main" val="10000"/>
                      </a:ext>
                    </a:extLst>
                  </a:tr>
                </a:tbl>
              </a:graphicData>
            </a:graphic>
          </p:graphicFrame>
        </mc:Choice>
        <mc:Fallback xmlns="">
          <p:graphicFrame>
            <p:nvGraphicFramePr>
              <p:cNvPr id="2" name="Google Shape;105;p20">
                <a:extLst>
                  <a:ext uri="{FF2B5EF4-FFF2-40B4-BE49-F238E27FC236}">
                    <a16:creationId xmlns:a16="http://schemas.microsoft.com/office/drawing/2014/main" id="{C537E7C2-893E-D98A-8940-0F1FB954BA16}"/>
                  </a:ext>
                </a:extLst>
              </p:cNvPr>
              <p:cNvGraphicFramePr/>
              <p:nvPr>
                <p:extLst>
                  <p:ext uri="{D42A27DB-BD31-4B8C-83A1-F6EECF244321}">
                    <p14:modId xmlns:p14="http://schemas.microsoft.com/office/powerpoint/2010/main" val="2760301608"/>
                  </p:ext>
                </p:extLst>
              </p:nvPr>
            </p:nvGraphicFramePr>
            <p:xfrm>
              <a:off x="108043" y="862525"/>
              <a:ext cx="8661883" cy="775028"/>
            </p:xfrm>
            <a:graphic>
              <a:graphicData uri="http://schemas.openxmlformats.org/drawingml/2006/table">
                <a:tbl>
                  <a:tblPr firstRow="1" bandRow="1">
                    <a:noFill/>
                  </a:tblPr>
                  <a:tblGrid>
                    <a:gridCol w="8661883">
                      <a:extLst>
                        <a:ext uri="{9D8B030D-6E8A-4147-A177-3AD203B41FA5}">
                          <a16:colId xmlns:a16="http://schemas.microsoft.com/office/drawing/2014/main" val="20000"/>
                        </a:ext>
                      </a:extLst>
                    </a:gridCol>
                  </a:tblGrid>
                  <a:tr h="282784">
                    <a:tc>
                      <a:txBody>
                        <a:bodyPr/>
                        <a:lstStyle/>
                        <a:p>
                          <a:pPr marL="0" marR="0" lvl="0" indent="0" algn="l" rtl="0">
                            <a:lnSpc>
                              <a:spcPct val="100000"/>
                            </a:lnSpc>
                            <a:spcBef>
                              <a:spcPts val="0"/>
                            </a:spcBef>
                            <a:spcAft>
                              <a:spcPts val="0"/>
                            </a:spcAft>
                            <a:buClr>
                              <a:srgbClr val="000000"/>
                            </a:buClr>
                            <a:buSzPts val="1600"/>
                            <a:buFont typeface="Arial"/>
                            <a:buNone/>
                          </a:pPr>
                          <a:r>
                            <a:rPr lang="en-GB" sz="1600" b="0" dirty="0">
                              <a:solidFill>
                                <a:schemeClr val="dk1"/>
                              </a:solidFill>
                              <a:latin typeface="Nunito Sans"/>
                              <a:ea typeface="Nunito Sans"/>
                              <a:cs typeface="Nunito Sans"/>
                              <a:sym typeface="Nunito Sans"/>
                            </a:rPr>
                            <a:t>14) </a:t>
                          </a:r>
                          <a:r>
                            <a:rPr lang="en-US" sz="1600" b="0" u="none" strike="noStrike" cap="none" dirty="0">
                              <a:solidFill>
                                <a:schemeClr val="dk1"/>
                              </a:solidFill>
                              <a:latin typeface="Nunito Sans"/>
                              <a:ea typeface="Nunito Sans"/>
                              <a:cs typeface="Nunito Sans"/>
                              <a:sym typeface="Nunito Sans"/>
                            </a:rPr>
                            <a:t>The fraction of apples in a fruit bowl is </a:t>
                          </a:r>
                          <a14:m xmlns:a14="http://schemas.microsoft.com/office/drawing/2010/main">
                            <m:oMath xmlns:m="http://schemas.openxmlformats.org/officeDocument/2006/math">
                              <m:f>
                                <m:fPr>
                                  <m:ctrlPr>
                                    <a:rPr lang="en-GB" sz="1600" b="0" i="1" u="none" strike="noStrike" cap="none" smtClean="0">
                                      <a:solidFill>
                                        <a:schemeClr val="dk1"/>
                                      </a:solidFill>
                                      <a:latin typeface="Cambria Math" panose="02040503050406030204" pitchFamily="18" charset="0"/>
                                      <a:ea typeface="Nunito Sans"/>
                                      <a:cs typeface="Nunito Sans"/>
                                      <a:sym typeface="Nunito Sans"/>
                                    </a:rPr>
                                  </m:ctrlPr>
                                </m:fPr>
                                <m:num>
                                  <m:r>
                                    <a:rPr lang="en-GB" sz="1600" b="0" i="1" u="none" strike="noStrike" cap="none" smtClean="0">
                                      <a:solidFill>
                                        <a:schemeClr val="dk1"/>
                                      </a:solidFill>
                                      <a:latin typeface="Cambria Math" panose="02040503050406030204" pitchFamily="18" charset="0"/>
                                      <a:ea typeface="Nunito Sans"/>
                                      <a:cs typeface="Nunito Sans"/>
                                      <a:sym typeface="Nunito Sans"/>
                                    </a:rPr>
                                    <m:t>5</m:t>
                                  </m:r>
                                </m:num>
                                <m:den>
                                  <m:r>
                                    <a:rPr lang="en-GB" sz="1600" b="0" i="1" u="none" strike="noStrike" cap="none" smtClean="0">
                                      <a:solidFill>
                                        <a:schemeClr val="dk1"/>
                                      </a:solidFill>
                                      <a:latin typeface="Cambria Math" panose="02040503050406030204" pitchFamily="18" charset="0"/>
                                      <a:ea typeface="Nunito Sans"/>
                                      <a:cs typeface="Nunito Sans"/>
                                      <a:sym typeface="Nunito Sans"/>
                                    </a:rPr>
                                    <m:t>12</m:t>
                                  </m:r>
                                </m:den>
                              </m:f>
                            </m:oMath>
                          </a14:m>
                          <a:r>
                            <a:rPr lang="en-US" sz="1600" b="0" u="none" strike="noStrike" cap="none" dirty="0">
                              <a:solidFill>
                                <a:schemeClr val="dk1"/>
                              </a:solidFill>
                              <a:latin typeface="Nunito Sans"/>
                              <a:ea typeface="Nunito Sans"/>
                              <a:cs typeface="Nunito Sans"/>
                              <a:sym typeface="Nunito Sans"/>
                            </a:rPr>
                            <a:t>. </a:t>
                          </a:r>
                        </a:p>
                        <a:p>
                          <a:pPr marL="0" marR="0" lvl="0" indent="0" algn="l" rtl="0">
                            <a:lnSpc>
                              <a:spcPct val="150000"/>
                            </a:lnSpc>
                            <a:spcBef>
                              <a:spcPts val="0"/>
                            </a:spcBef>
                            <a:spcAft>
                              <a:spcPts val="0"/>
                            </a:spcAft>
                            <a:buClr>
                              <a:srgbClr val="000000"/>
                            </a:buClr>
                            <a:buSzPts val="1600"/>
                            <a:buFont typeface="Arial"/>
                            <a:buNone/>
                          </a:pPr>
                          <a:r>
                            <a:rPr lang="en-US" sz="1600" b="0" u="none" strike="noStrike" cap="none" dirty="0">
                              <a:solidFill>
                                <a:schemeClr val="dk1"/>
                              </a:solidFill>
                              <a:latin typeface="Nunito Sans"/>
                              <a:ea typeface="Nunito Sans"/>
                              <a:cs typeface="Nunito Sans"/>
                              <a:sym typeface="Nunito Sans"/>
                            </a:rPr>
                            <a:t>       Determine the ratio of apples to other pieces of fruit in the bowl.</a:t>
                          </a:r>
                        </a:p>
                      </a:txBody>
                      <a:tcPr marL="91450" marR="91450" marT="45725" marB="45725">
                        <a:lnL w="12700" cap="flat" cmpd="sng">
                          <a:noFill/>
                          <a:prstDash val="solid"/>
                          <a:round/>
                          <a:headEnd type="none" w="sm" len="sm"/>
                          <a:tailEnd type="none" w="sm" len="sm"/>
                        </a:lnL>
                        <a:lnR w="12700" cap="flat" cmpd="sng">
                          <a:noFill/>
                          <a:prstDash val="solid"/>
                          <a:round/>
                          <a:headEnd type="none" w="sm" len="sm"/>
                          <a:tailEnd type="none" w="sm" len="sm"/>
                        </a:lnR>
                        <a:lnT w="12700" cap="flat" cmpd="sng">
                          <a:noFill/>
                          <a:prstDash val="solid"/>
                          <a:round/>
                          <a:headEnd type="none" w="sm" len="sm"/>
                          <a:tailEnd type="none" w="sm" len="sm"/>
                        </a:lnT>
                        <a:lnB w="12700" cap="flat" cmpd="sng">
                          <a:noFill/>
                          <a:prstDash val="solid"/>
                          <a:round/>
                          <a:headEnd type="none" w="sm" len="sm"/>
                          <a:tailEnd type="none" w="sm" len="sm"/>
                        </a:lnB>
                        <a:lnTlToBr w="12700" cmpd="sng">
                          <a:noFill/>
                          <a:prstDash val="solid"/>
                        </a:lnTlToBr>
                        <a:lnBlToTr w="12700" cmpd="sng">
                          <a:noFill/>
                          <a:prstDash val="solid"/>
                        </a:lnBlToTr>
                        <a:noFill/>
                      </a:tcPr>
                    </a:tc>
                    <a:extLst>
                      <a:ext uri="{0D108BD9-81ED-4DB2-BD59-A6C34878D82A}">
                        <a16:rowId xmlns:a16="http://schemas.microsoft.com/office/drawing/2014/main" val="10000"/>
                      </a:ext>
                    </a:extLst>
                  </a:tr>
                </a:tbl>
              </a:graphicData>
            </a:graphic>
          </p:graphicFrame>
        </mc:Fallback>
      </mc:AlternateContent>
    </p:spTree>
    <p:extLst>
      <p:ext uri="{BB962C8B-B14F-4D97-AF65-F5344CB8AC3E}">
        <p14:creationId xmlns:p14="http://schemas.microsoft.com/office/powerpoint/2010/main" val="417264420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454"/>
        <p:cNvGrpSpPr/>
        <p:nvPr/>
      </p:nvGrpSpPr>
      <p:grpSpPr>
        <a:xfrm>
          <a:off x="0" y="0"/>
          <a:ext cx="0" cy="0"/>
          <a:chOff x="0" y="0"/>
          <a:chExt cx="0" cy="0"/>
        </a:xfrm>
      </p:grpSpPr>
      <p:sp>
        <p:nvSpPr>
          <p:cNvPr id="455" name="Google Shape;455;g2032cc6918f_0_138"/>
          <p:cNvSpPr txBox="1"/>
          <p:nvPr/>
        </p:nvSpPr>
        <p:spPr>
          <a:xfrm>
            <a:off x="169850" y="378100"/>
            <a:ext cx="45675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Ratio</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mc:Choice xmlns:a14="http://schemas.microsoft.com/office/drawing/2010/main" Requires="a14">
          <p:graphicFrame>
            <p:nvGraphicFramePr>
              <p:cNvPr id="457" name="Google Shape;457;g2032cc6918f_0_138"/>
              <p:cNvGraphicFramePr/>
              <p:nvPr>
                <p:extLst>
                  <p:ext uri="{D42A27DB-BD31-4B8C-83A1-F6EECF244321}">
                    <p14:modId xmlns:p14="http://schemas.microsoft.com/office/powerpoint/2010/main" val="715152969"/>
                  </p:ext>
                </p:extLst>
              </p:nvPr>
            </p:nvGraphicFramePr>
            <p:xfrm>
              <a:off x="952500" y="2190750"/>
              <a:ext cx="7239000" cy="1893600"/>
            </p:xfrm>
            <a:graphic>
              <a:graphicData uri="http://schemas.openxmlformats.org/drawingml/2006/table">
                <a:tbl>
                  <a:tblPr>
                    <a:noFill/>
                    <a:tableStyleId>{3315EF36-B98D-4A8E-A345-085902FB4635}</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46800">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A) </a:t>
                          </a:r>
                          <a14:m>
                            <m:oMath xmlns:m="http://schemas.openxmlformats.org/officeDocument/2006/math">
                              <m:r>
                                <a:rPr lang="en-US" sz="1600" i="1" u="none" strike="noStrike" cap="none" dirty="0" smtClean="0">
                                  <a:solidFill>
                                    <a:schemeClr val="tx1"/>
                                  </a:solidFill>
                                  <a:latin typeface="Cambria Math" panose="02040503050406030204" pitchFamily="18" charset="0"/>
                                  <a:ea typeface="Nunito Sans"/>
                                  <a:cs typeface="Nunito Sans"/>
                                  <a:sym typeface="Nunito Sans"/>
                                </a:rPr>
                                <m:t>£5 </m:t>
                              </m:r>
                            </m:oMath>
                          </a14:m>
                          <a:endParaRPr lang="en-US" sz="16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Sans"/>
                              <a:ea typeface="Nunito Sans"/>
                              <a:cs typeface="Nunito Sans"/>
                              <a:sym typeface="Nunito Sans"/>
                            </a:rPr>
                            <a:t>B) </a:t>
                          </a:r>
                          <a14:m>
                            <m:oMath xmlns:m="http://schemas.openxmlformats.org/officeDocument/2006/math">
                              <m:r>
                                <a:rPr lang="en-GB" sz="1600" i="1" u="none" strike="noStrike" cap="none" dirty="0" smtClean="0">
                                  <a:solidFill>
                                    <a:schemeClr val="dk1"/>
                                  </a:solidFill>
                                  <a:latin typeface="Cambria Math" panose="02040503050406030204" pitchFamily="18" charset="0"/>
                                  <a:ea typeface="Nunito Sans"/>
                                  <a:cs typeface="Nunito Sans"/>
                                  <a:sym typeface="Nunito Sans"/>
                                </a:rPr>
                                <m:t>£20 </m:t>
                              </m:r>
                            </m:oMath>
                          </a14:m>
                          <a:endParaRPr sz="1600" u="none" strike="noStrike" cap="none" dirty="0">
                            <a:solidFill>
                              <a:schemeClr val="dk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dk1"/>
                              </a:solidFill>
                              <a:latin typeface="Nunito Sans"/>
                              <a:ea typeface="Nunito Sans"/>
                              <a:cs typeface="Nunito Sans"/>
                              <a:sym typeface="Nunito Sans"/>
                            </a:rPr>
                            <a:t> </a:t>
                          </a:r>
                          <a:endParaRPr sz="1400" u="none" strike="noStrike" cap="none" dirty="0">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4680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Sans"/>
                              <a:ea typeface="Nunito Sans"/>
                              <a:cs typeface="Nunito Sans"/>
                              <a:sym typeface="Nunito Sans"/>
                            </a:rPr>
                            <a:t>C) </a:t>
                          </a:r>
                          <a14:m>
                            <m:oMath xmlns:m="http://schemas.openxmlformats.org/officeDocument/2006/math">
                              <m:r>
                                <a:rPr lang="en-GB" sz="1600" i="1" u="none" strike="noStrike" cap="none" dirty="0" smtClean="0">
                                  <a:solidFill>
                                    <a:schemeClr val="tx1"/>
                                  </a:solidFill>
                                  <a:latin typeface="Cambria Math" panose="02040503050406030204" pitchFamily="18" charset="0"/>
                                  <a:ea typeface="Nunito Sans"/>
                                  <a:cs typeface="Nunito Sans"/>
                                  <a:sym typeface="Nunito Sans"/>
                                </a:rPr>
                                <m:t>£25 </m:t>
                              </m:r>
                            </m:oMath>
                          </a14:m>
                          <a:endParaRPr lang="en-GB" sz="16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Sans"/>
                              <a:ea typeface="Nunito Sans"/>
                              <a:cs typeface="Nunito Sans"/>
                              <a:sym typeface="Nunito Sans"/>
                            </a:rPr>
                            <a:t>D) </a:t>
                          </a:r>
                          <a14:m>
                            <m:oMath xmlns:m="http://schemas.openxmlformats.org/officeDocument/2006/math">
                              <m:r>
                                <a:rPr lang="en-GB" sz="1600" i="1" u="none" strike="noStrike" cap="none" dirty="0" smtClean="0">
                                  <a:solidFill>
                                    <a:schemeClr val="dk1"/>
                                  </a:solidFill>
                                  <a:latin typeface="Cambria Math" panose="02040503050406030204" pitchFamily="18" charset="0"/>
                                  <a:ea typeface="Nunito Sans"/>
                                  <a:cs typeface="Nunito Sans"/>
                                  <a:sym typeface="Nunito Sans"/>
                                </a:rPr>
                                <m:t>£9</m:t>
                              </m:r>
                            </m:oMath>
                          </a14:m>
                          <a:r>
                            <a:rPr lang="en-GB" sz="1600" u="none" strike="noStrike" cap="none" dirty="0">
                              <a:solidFill>
                                <a:schemeClr val="dk1"/>
                              </a:solidFill>
                              <a:latin typeface="Nunito Sans"/>
                              <a:ea typeface="Nunito Sans"/>
                              <a:cs typeface="Nunito Sans"/>
                              <a:sym typeface="Nunito Sans"/>
                            </a:rPr>
                            <a:t> </a:t>
                          </a:r>
                          <a:endParaRPr sz="1600" u="none" strike="noStrike" cap="none" dirty="0">
                            <a:solidFill>
                              <a:schemeClr val="dk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dk1"/>
                              </a:solidFill>
                              <a:latin typeface="Nunito Sans"/>
                              <a:ea typeface="Nunito Sans"/>
                              <a:cs typeface="Nunito Sans"/>
                              <a:sym typeface="Nunito Sans"/>
                            </a:rPr>
                            <a:t> </a:t>
                          </a:r>
                          <a:endParaRPr sz="1400" u="none" strike="noStrike" cap="none" dirty="0">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p:graphicFrame>
            <p:nvGraphicFramePr>
              <p:cNvPr id="457" name="Google Shape;457;g2032cc6918f_0_138"/>
              <p:cNvGraphicFramePr/>
              <p:nvPr>
                <p:extLst>
                  <p:ext uri="{D42A27DB-BD31-4B8C-83A1-F6EECF244321}">
                    <p14:modId xmlns:p14="http://schemas.microsoft.com/office/powerpoint/2010/main" val="715152969"/>
                  </p:ext>
                </p:extLst>
              </p:nvPr>
            </p:nvGraphicFramePr>
            <p:xfrm>
              <a:off x="952500" y="2190750"/>
              <a:ext cx="7239000" cy="1893600"/>
            </p:xfrm>
            <a:graphic>
              <a:graphicData uri="http://schemas.openxmlformats.org/drawingml/2006/table">
                <a:tbl>
                  <a:tblPr>
                    <a:noFill/>
                    <a:tableStyleId>{3315EF36-B98D-4A8E-A345-085902FB4635}</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46800">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68" t="-641" r="-100337" b="-100641"/>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00168" t="-641" r="-337" b="-100641"/>
                          </a:stretch>
                        </a:blipFill>
                      </a:tcPr>
                    </a:tc>
                    <a:extLst>
                      <a:ext uri="{0D108BD9-81ED-4DB2-BD59-A6C34878D82A}">
                        <a16:rowId xmlns:a16="http://schemas.microsoft.com/office/drawing/2014/main" val="10000"/>
                      </a:ext>
                    </a:extLst>
                  </a:tr>
                  <a:tr h="946800">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68" t="-100641" r="-100337" b="-641"/>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00168" t="-100641" r="-337" b="-641"/>
                          </a:stretch>
                        </a:blipFill>
                      </a:tcPr>
                    </a:tc>
                    <a:extLst>
                      <a:ext uri="{0D108BD9-81ED-4DB2-BD59-A6C34878D82A}">
                        <a16:rowId xmlns:a16="http://schemas.microsoft.com/office/drawing/2014/main" val="10001"/>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2" name="Google Shape;105;p20">
                <a:extLst>
                  <a:ext uri="{FF2B5EF4-FFF2-40B4-BE49-F238E27FC236}">
                    <a16:creationId xmlns:a16="http://schemas.microsoft.com/office/drawing/2014/main" id="{543F3A70-59E8-88EF-C23E-634EBCF13A19}"/>
                  </a:ext>
                </a:extLst>
              </p:cNvPr>
              <p:cNvGraphicFramePr/>
              <p:nvPr/>
            </p:nvGraphicFramePr>
            <p:xfrm>
              <a:off x="108043" y="862525"/>
              <a:ext cx="8661883" cy="1036330"/>
            </p:xfrm>
            <a:graphic>
              <a:graphicData uri="http://schemas.openxmlformats.org/drawingml/2006/table">
                <a:tbl>
                  <a:tblPr firstRow="1" bandRow="1">
                    <a:noFill/>
                  </a:tblPr>
                  <a:tblGrid>
                    <a:gridCol w="8661883">
                      <a:extLst>
                        <a:ext uri="{9D8B030D-6E8A-4147-A177-3AD203B41FA5}">
                          <a16:colId xmlns:a16="http://schemas.microsoft.com/office/drawing/2014/main" val="20000"/>
                        </a:ext>
                      </a:extLst>
                    </a:gridCol>
                  </a:tblGrid>
                  <a:tr h="282784">
                    <a:tc>
                      <a:txBody>
                        <a:bodyPr/>
                        <a:lstStyle/>
                        <a:p>
                          <a:pPr marL="0" marR="0" lvl="0" indent="0" algn="l" rtl="0">
                            <a:lnSpc>
                              <a:spcPct val="100000"/>
                            </a:lnSpc>
                            <a:spcBef>
                              <a:spcPts val="0"/>
                            </a:spcBef>
                            <a:spcAft>
                              <a:spcPts val="0"/>
                            </a:spcAft>
                            <a:buClr>
                              <a:srgbClr val="000000"/>
                            </a:buClr>
                            <a:buSzPts val="1600"/>
                            <a:buFont typeface="Arial"/>
                            <a:buNone/>
                          </a:pPr>
                          <a:r>
                            <a:rPr lang="en-GB" sz="1600" b="0" dirty="0">
                              <a:solidFill>
                                <a:schemeClr val="dk1"/>
                              </a:solidFill>
                              <a:latin typeface="Nunito Sans"/>
                              <a:ea typeface="Nunito Sans"/>
                              <a:cs typeface="Nunito Sans"/>
                              <a:sym typeface="Nunito Sans"/>
                            </a:rPr>
                            <a:t>15) </a:t>
                          </a:r>
                          <a14:m>
                            <m:oMath xmlns:m="http://schemas.openxmlformats.org/officeDocument/2006/math">
                              <m:r>
                                <a:rPr lang="en-US" sz="1600" b="0" i="1" u="none" strike="noStrike" cap="none" dirty="0" smtClean="0">
                                  <a:solidFill>
                                    <a:schemeClr val="dk1"/>
                                  </a:solidFill>
                                  <a:latin typeface="Cambria Math" panose="02040503050406030204" pitchFamily="18" charset="0"/>
                                  <a:ea typeface="Nunito Sans"/>
                                  <a:cs typeface="Nunito Sans"/>
                                  <a:sym typeface="Nunito Sans"/>
                                </a:rPr>
                                <m:t>£45</m:t>
                              </m:r>
                            </m:oMath>
                          </a14:m>
                          <a:r>
                            <a:rPr lang="en-US" sz="1600" b="0" i="0" u="none" strike="noStrike" cap="none" dirty="0">
                              <a:solidFill>
                                <a:schemeClr val="dk1"/>
                              </a:solidFill>
                              <a:latin typeface="+mj-lt"/>
                              <a:ea typeface="Nunito Sans"/>
                              <a:cs typeface="Nunito Sans"/>
                              <a:sym typeface="Nunito Sans"/>
                            </a:rPr>
                            <a:t> </a:t>
                          </a:r>
                          <a:r>
                            <a:rPr lang="en-US" sz="1600" b="0" u="none" strike="noStrike" cap="none" dirty="0">
                              <a:solidFill>
                                <a:schemeClr val="dk1"/>
                              </a:solidFill>
                              <a:latin typeface="Nunito Sans"/>
                              <a:ea typeface="Nunito Sans"/>
                              <a:cs typeface="Nunito Sans"/>
                              <a:sym typeface="Nunito Sans"/>
                            </a:rPr>
                            <a:t>is shared in the ratio </a:t>
                          </a:r>
                          <a14:m>
                            <m:oMath xmlns:m="http://schemas.openxmlformats.org/officeDocument/2006/math">
                              <m:r>
                                <a:rPr lang="en-US" sz="1600" b="0" i="1" u="none" strike="noStrike" cap="none" dirty="0" smtClean="0">
                                  <a:solidFill>
                                    <a:schemeClr val="dk1"/>
                                  </a:solidFill>
                                  <a:latin typeface="Cambria Math" panose="02040503050406030204" pitchFamily="18" charset="0"/>
                                  <a:ea typeface="Nunito Sans"/>
                                  <a:cs typeface="Nunito Sans"/>
                                  <a:sym typeface="Nunito Sans"/>
                                </a:rPr>
                                <m:t>5 :4</m:t>
                              </m:r>
                            </m:oMath>
                          </a14:m>
                          <a:r>
                            <a:rPr lang="en-US" sz="1600" b="0" u="none" strike="noStrike" cap="none" dirty="0">
                              <a:solidFill>
                                <a:schemeClr val="dk1"/>
                              </a:solidFill>
                              <a:latin typeface="Nunito Sans"/>
                              <a:ea typeface="Nunito Sans"/>
                              <a:cs typeface="Nunito Sans"/>
                              <a:sym typeface="Nunito Sans"/>
                            </a:rPr>
                            <a:t>. </a:t>
                          </a:r>
                        </a:p>
                        <a:p>
                          <a:pPr marL="0" marR="0" lvl="0" indent="0" algn="l" rtl="0">
                            <a:lnSpc>
                              <a:spcPct val="150000"/>
                            </a:lnSpc>
                            <a:spcBef>
                              <a:spcPts val="0"/>
                            </a:spcBef>
                            <a:spcAft>
                              <a:spcPts val="0"/>
                            </a:spcAft>
                            <a:buClr>
                              <a:srgbClr val="000000"/>
                            </a:buClr>
                            <a:buSzPts val="1600"/>
                            <a:buFont typeface="Arial"/>
                            <a:buNone/>
                          </a:pPr>
                          <a:r>
                            <a:rPr lang="en-US" sz="1600" b="0" u="none" strike="noStrike" cap="none" dirty="0">
                              <a:solidFill>
                                <a:schemeClr val="dk1"/>
                              </a:solidFill>
                              <a:latin typeface="Nunito Sans"/>
                              <a:ea typeface="Nunito Sans"/>
                              <a:cs typeface="Nunito Sans"/>
                              <a:sym typeface="Nunito Sans"/>
                            </a:rPr>
                            <a:t>       Hal receives the larger amount.</a:t>
                          </a:r>
                        </a:p>
                        <a:p>
                          <a:pPr marL="0" marR="0" lvl="0" indent="0" algn="l" rtl="0">
                            <a:lnSpc>
                              <a:spcPct val="150000"/>
                            </a:lnSpc>
                            <a:spcBef>
                              <a:spcPts val="0"/>
                            </a:spcBef>
                            <a:spcAft>
                              <a:spcPts val="0"/>
                            </a:spcAft>
                            <a:buClr>
                              <a:srgbClr val="000000"/>
                            </a:buClr>
                            <a:buSzPts val="1600"/>
                            <a:buFont typeface="Arial"/>
                            <a:buNone/>
                          </a:pPr>
                          <a:r>
                            <a:rPr lang="en-US" sz="1600" b="0" u="none" strike="noStrike" cap="none" dirty="0">
                              <a:solidFill>
                                <a:schemeClr val="dk1"/>
                              </a:solidFill>
                              <a:latin typeface="Nunito Sans"/>
                              <a:ea typeface="Nunito Sans"/>
                              <a:cs typeface="Nunito Sans"/>
                              <a:sym typeface="Nunito Sans"/>
                            </a:rPr>
                            <a:t>       How much does Hal receive?</a:t>
                          </a:r>
                          <a:endParaRPr lang="en-US" sz="1600" b="0" u="none" strike="noStrike" cap="none" baseline="30000" dirty="0">
                            <a:solidFill>
                              <a:schemeClr val="dk1"/>
                            </a:solidFill>
                            <a:latin typeface="Nunito Sans"/>
                            <a:ea typeface="Nunito Sans"/>
                            <a:cs typeface="Nunito Sans"/>
                            <a:sym typeface="Nunito Sans"/>
                          </a:endParaRPr>
                        </a:p>
                      </a:txBody>
                      <a:tcPr marL="91450" marR="91450" marT="45725" marB="45725">
                        <a:lnL w="12700" cap="flat" cmpd="sng">
                          <a:noFill/>
                          <a:prstDash val="solid"/>
                          <a:round/>
                          <a:headEnd type="none" w="sm" len="sm"/>
                          <a:tailEnd type="none" w="sm" len="sm"/>
                        </a:lnL>
                        <a:lnR w="12700" cap="flat" cmpd="sng">
                          <a:noFill/>
                          <a:prstDash val="solid"/>
                          <a:round/>
                          <a:headEnd type="none" w="sm" len="sm"/>
                          <a:tailEnd type="none" w="sm" len="sm"/>
                        </a:lnR>
                        <a:lnT w="12700" cap="flat" cmpd="sng">
                          <a:noFill/>
                          <a:prstDash val="solid"/>
                          <a:round/>
                          <a:headEnd type="none" w="sm" len="sm"/>
                          <a:tailEnd type="none" w="sm" len="sm"/>
                        </a:lnT>
                        <a:lnB w="12700" cap="flat" cmpd="sng">
                          <a:noFill/>
                          <a:prstDash val="solid"/>
                          <a:round/>
                          <a:headEnd type="none" w="sm" len="sm"/>
                          <a:tailEnd type="none" w="sm" len="sm"/>
                        </a:lnB>
                        <a:lnTlToBr w="12700" cmpd="sng">
                          <a:noFill/>
                          <a:prstDash val="solid"/>
                        </a:lnTlToBr>
                        <a:lnBlToTr w="12700" cmpd="sng">
                          <a:noFill/>
                          <a:prstDash val="solid"/>
                        </a:lnBlToTr>
                        <a:noFill/>
                      </a:tcPr>
                    </a:tc>
                    <a:extLst>
                      <a:ext uri="{0D108BD9-81ED-4DB2-BD59-A6C34878D82A}">
                        <a16:rowId xmlns:a16="http://schemas.microsoft.com/office/drawing/2014/main" val="10000"/>
                      </a:ext>
                    </a:extLst>
                  </a:tr>
                </a:tbl>
              </a:graphicData>
            </a:graphic>
          </p:graphicFrame>
        </mc:Choice>
        <mc:Fallback xmlns="">
          <p:graphicFrame>
            <p:nvGraphicFramePr>
              <p:cNvPr id="2" name="Google Shape;105;p20">
                <a:extLst>
                  <a:ext uri="{FF2B5EF4-FFF2-40B4-BE49-F238E27FC236}">
                    <a16:creationId xmlns:a16="http://schemas.microsoft.com/office/drawing/2014/main" id="{543F3A70-59E8-88EF-C23E-634EBCF13A19}"/>
                  </a:ext>
                </a:extLst>
              </p:cNvPr>
              <p:cNvGraphicFramePr/>
              <p:nvPr>
                <p:extLst>
                  <p:ext uri="{D42A27DB-BD31-4B8C-83A1-F6EECF244321}">
                    <p14:modId xmlns:p14="http://schemas.microsoft.com/office/powerpoint/2010/main" val="2610407441"/>
                  </p:ext>
                </p:extLst>
              </p:nvPr>
            </p:nvGraphicFramePr>
            <p:xfrm>
              <a:off x="108043" y="862525"/>
              <a:ext cx="8661883" cy="1036330"/>
            </p:xfrm>
            <a:graphic>
              <a:graphicData uri="http://schemas.openxmlformats.org/drawingml/2006/table">
                <a:tbl>
                  <a:tblPr firstRow="1" bandRow="1">
                    <a:noFill/>
                  </a:tblPr>
                  <a:tblGrid>
                    <a:gridCol w="8661883">
                      <a:extLst>
                        <a:ext uri="{9D8B030D-6E8A-4147-A177-3AD203B41FA5}">
                          <a16:colId xmlns:a16="http://schemas.microsoft.com/office/drawing/2014/main" val="20000"/>
                        </a:ext>
                      </a:extLst>
                    </a:gridCol>
                  </a:tblGrid>
                  <a:tr h="282784">
                    <a:tc>
                      <a:txBody>
                        <a:bodyPr/>
                        <a:lstStyle/>
                        <a:p>
                          <a:pPr marL="0" marR="0" lvl="0" indent="0" algn="l" rtl="0">
                            <a:lnSpc>
                              <a:spcPct val="100000"/>
                            </a:lnSpc>
                            <a:spcBef>
                              <a:spcPts val="0"/>
                            </a:spcBef>
                            <a:spcAft>
                              <a:spcPts val="0"/>
                            </a:spcAft>
                            <a:buClr>
                              <a:srgbClr val="000000"/>
                            </a:buClr>
                            <a:buSzPts val="1600"/>
                            <a:buFont typeface="Arial"/>
                            <a:buNone/>
                          </a:pPr>
                          <a:r>
                            <a:rPr lang="en-GB" sz="1600" b="0" dirty="0">
                              <a:solidFill>
                                <a:schemeClr val="dk1"/>
                              </a:solidFill>
                              <a:latin typeface="Nunito Sans"/>
                              <a:ea typeface="Nunito Sans"/>
                              <a:cs typeface="Nunito Sans"/>
                              <a:sym typeface="Nunito Sans"/>
                            </a:rPr>
                            <a:t>15) </a:t>
                          </a:r>
                          <a14:m xmlns:a14="http://schemas.microsoft.com/office/drawing/2010/main">
                            <m:oMath xmlns:m="http://schemas.openxmlformats.org/officeDocument/2006/math">
                              <m:r>
                                <a:rPr lang="en-US" sz="1600" b="0" i="1" u="none" strike="noStrike" cap="none" dirty="0" smtClean="0">
                                  <a:solidFill>
                                    <a:schemeClr val="dk1"/>
                                  </a:solidFill>
                                  <a:latin typeface="Cambria Math" panose="02040503050406030204" pitchFamily="18" charset="0"/>
                                  <a:ea typeface="Nunito Sans"/>
                                  <a:cs typeface="Nunito Sans"/>
                                  <a:sym typeface="Nunito Sans"/>
                                </a:rPr>
                                <m:t>£45</m:t>
                              </m:r>
                            </m:oMath>
                          </a14:m>
                          <a:r>
                            <a:rPr lang="en-US" sz="1600" b="0" i="0" u="none" strike="noStrike" cap="none" dirty="0">
                              <a:solidFill>
                                <a:schemeClr val="dk1"/>
                              </a:solidFill>
                              <a:latin typeface="+mj-lt"/>
                              <a:ea typeface="Nunito Sans"/>
                              <a:cs typeface="Nunito Sans"/>
                              <a:sym typeface="Nunito Sans"/>
                            </a:rPr>
                            <a:t> </a:t>
                          </a:r>
                          <a:r>
                            <a:rPr lang="en-US" sz="1600" b="0" u="none" strike="noStrike" cap="none" dirty="0">
                              <a:solidFill>
                                <a:schemeClr val="dk1"/>
                              </a:solidFill>
                              <a:latin typeface="Nunito Sans"/>
                              <a:ea typeface="Nunito Sans"/>
                              <a:cs typeface="Nunito Sans"/>
                              <a:sym typeface="Nunito Sans"/>
                            </a:rPr>
                            <a:t>is shared in the ratio </a:t>
                          </a:r>
                          <a14:m xmlns:a14="http://schemas.microsoft.com/office/drawing/2010/main">
                            <m:oMath xmlns:m="http://schemas.openxmlformats.org/officeDocument/2006/math">
                              <m:r>
                                <a:rPr lang="en-US" sz="1600" b="0" i="1" u="none" strike="noStrike" cap="none" dirty="0" smtClean="0">
                                  <a:solidFill>
                                    <a:schemeClr val="dk1"/>
                                  </a:solidFill>
                                  <a:latin typeface="Cambria Math" panose="02040503050406030204" pitchFamily="18" charset="0"/>
                                  <a:ea typeface="Nunito Sans"/>
                                  <a:cs typeface="Nunito Sans"/>
                                  <a:sym typeface="Nunito Sans"/>
                                </a:rPr>
                                <m:t>5 :4</m:t>
                              </m:r>
                            </m:oMath>
                          </a14:m>
                          <a:r>
                            <a:rPr lang="en-US" sz="1600" b="0" u="none" strike="noStrike" cap="none" dirty="0">
                              <a:solidFill>
                                <a:schemeClr val="dk1"/>
                              </a:solidFill>
                              <a:latin typeface="Nunito Sans"/>
                              <a:ea typeface="Nunito Sans"/>
                              <a:cs typeface="Nunito Sans"/>
                              <a:sym typeface="Nunito Sans"/>
                            </a:rPr>
                            <a:t>. </a:t>
                          </a:r>
                        </a:p>
                        <a:p>
                          <a:pPr marL="0" marR="0" lvl="0" indent="0" algn="l" rtl="0">
                            <a:lnSpc>
                              <a:spcPct val="150000"/>
                            </a:lnSpc>
                            <a:spcBef>
                              <a:spcPts val="0"/>
                            </a:spcBef>
                            <a:spcAft>
                              <a:spcPts val="0"/>
                            </a:spcAft>
                            <a:buClr>
                              <a:srgbClr val="000000"/>
                            </a:buClr>
                            <a:buSzPts val="1600"/>
                            <a:buFont typeface="Arial"/>
                            <a:buNone/>
                          </a:pPr>
                          <a:r>
                            <a:rPr lang="en-US" sz="1600" b="0" u="none" strike="noStrike" cap="none" dirty="0">
                              <a:solidFill>
                                <a:schemeClr val="dk1"/>
                              </a:solidFill>
                              <a:latin typeface="Nunito Sans"/>
                              <a:ea typeface="Nunito Sans"/>
                              <a:cs typeface="Nunito Sans"/>
                              <a:sym typeface="Nunito Sans"/>
                            </a:rPr>
                            <a:t>       Hal receives the larger amount.</a:t>
                          </a:r>
                        </a:p>
                        <a:p>
                          <a:pPr marL="0" marR="0" lvl="0" indent="0" algn="l" rtl="0">
                            <a:lnSpc>
                              <a:spcPct val="150000"/>
                            </a:lnSpc>
                            <a:spcBef>
                              <a:spcPts val="0"/>
                            </a:spcBef>
                            <a:spcAft>
                              <a:spcPts val="0"/>
                            </a:spcAft>
                            <a:buClr>
                              <a:srgbClr val="000000"/>
                            </a:buClr>
                            <a:buSzPts val="1600"/>
                            <a:buFont typeface="Arial"/>
                            <a:buNone/>
                          </a:pPr>
                          <a:r>
                            <a:rPr lang="en-US" sz="1600" b="0" u="none" strike="noStrike" cap="none" dirty="0">
                              <a:solidFill>
                                <a:schemeClr val="dk1"/>
                              </a:solidFill>
                              <a:latin typeface="Nunito Sans"/>
                              <a:ea typeface="Nunito Sans"/>
                              <a:cs typeface="Nunito Sans"/>
                              <a:sym typeface="Nunito Sans"/>
                            </a:rPr>
                            <a:t>       How much does Hal receive?</a:t>
                          </a:r>
                          <a:endParaRPr lang="en-US" sz="1600" b="0" u="none" strike="noStrike" cap="none" baseline="30000" dirty="0">
                            <a:solidFill>
                              <a:schemeClr val="dk1"/>
                            </a:solidFill>
                            <a:latin typeface="Nunito Sans"/>
                            <a:ea typeface="Nunito Sans"/>
                            <a:cs typeface="Nunito Sans"/>
                            <a:sym typeface="Nunito Sans"/>
                          </a:endParaRPr>
                        </a:p>
                      </a:txBody>
                      <a:tcPr marL="91450" marR="91450" marT="45725" marB="45725">
                        <a:lnL w="12700" cap="flat" cmpd="sng">
                          <a:noFill/>
                          <a:prstDash val="solid"/>
                          <a:round/>
                          <a:headEnd type="none" w="sm" len="sm"/>
                          <a:tailEnd type="none" w="sm" len="sm"/>
                        </a:lnL>
                        <a:lnR w="12700" cap="flat" cmpd="sng">
                          <a:noFill/>
                          <a:prstDash val="solid"/>
                          <a:round/>
                          <a:headEnd type="none" w="sm" len="sm"/>
                          <a:tailEnd type="none" w="sm" len="sm"/>
                        </a:lnR>
                        <a:lnT w="12700" cap="flat" cmpd="sng">
                          <a:noFill/>
                          <a:prstDash val="solid"/>
                          <a:round/>
                          <a:headEnd type="none" w="sm" len="sm"/>
                          <a:tailEnd type="none" w="sm" len="sm"/>
                        </a:lnT>
                        <a:lnB w="12700" cap="flat" cmpd="sng">
                          <a:noFill/>
                          <a:prstDash val="solid"/>
                          <a:round/>
                          <a:headEnd type="none" w="sm" len="sm"/>
                          <a:tailEnd type="none" w="sm" len="sm"/>
                        </a:lnB>
                        <a:lnTlToBr w="12700" cmpd="sng">
                          <a:noFill/>
                          <a:prstDash val="solid"/>
                        </a:lnTlToBr>
                        <a:lnBlToTr w="12700" cmpd="sng">
                          <a:noFill/>
                          <a:prstDash val="solid"/>
                        </a:lnBlToTr>
                        <a:noFill/>
                      </a:tcPr>
                    </a:tc>
                    <a:extLst>
                      <a:ext uri="{0D108BD9-81ED-4DB2-BD59-A6C34878D82A}">
                        <a16:rowId xmlns:a16="http://schemas.microsoft.com/office/drawing/2014/main" val="10000"/>
                      </a:ext>
                    </a:extLst>
                  </a:tr>
                </a:tbl>
              </a:graphicData>
            </a:graphic>
          </p:graphicFrame>
        </mc:Fallback>
      </mc:AlternateContent>
    </p:spTree>
    <p:extLst>
      <p:ext uri="{BB962C8B-B14F-4D97-AF65-F5344CB8AC3E}">
        <p14:creationId xmlns:p14="http://schemas.microsoft.com/office/powerpoint/2010/main" val="229390331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461"/>
        <p:cNvGrpSpPr/>
        <p:nvPr/>
      </p:nvGrpSpPr>
      <p:grpSpPr>
        <a:xfrm>
          <a:off x="0" y="0"/>
          <a:ext cx="0" cy="0"/>
          <a:chOff x="0" y="0"/>
          <a:chExt cx="0" cy="0"/>
        </a:xfrm>
      </p:grpSpPr>
      <p:sp>
        <p:nvSpPr>
          <p:cNvPr id="462" name="Google Shape;462;g2032cc6918f_0_144"/>
          <p:cNvSpPr txBox="1"/>
          <p:nvPr/>
        </p:nvSpPr>
        <p:spPr>
          <a:xfrm>
            <a:off x="169850" y="378100"/>
            <a:ext cx="45675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Ratio</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mc:Choice xmlns:a14="http://schemas.microsoft.com/office/drawing/2010/main" Requires="a14">
          <p:graphicFrame>
            <p:nvGraphicFramePr>
              <p:cNvPr id="464" name="Google Shape;464;g2032cc6918f_0_144"/>
              <p:cNvGraphicFramePr/>
              <p:nvPr>
                <p:extLst>
                  <p:ext uri="{D42A27DB-BD31-4B8C-83A1-F6EECF244321}">
                    <p14:modId xmlns:p14="http://schemas.microsoft.com/office/powerpoint/2010/main" val="788700581"/>
                  </p:ext>
                </p:extLst>
              </p:nvPr>
            </p:nvGraphicFramePr>
            <p:xfrm>
              <a:off x="952500" y="2190750"/>
              <a:ext cx="7239000" cy="1893600"/>
            </p:xfrm>
            <a:graphic>
              <a:graphicData uri="http://schemas.openxmlformats.org/drawingml/2006/table">
                <a:tbl>
                  <a:tblPr>
                    <a:noFill/>
                    <a:tableStyleId>{3315EF36-B98D-4A8E-A345-085902FB4635}</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46800">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A) </a:t>
                          </a:r>
                          <a14:m>
                            <m:oMath xmlns:m="http://schemas.openxmlformats.org/officeDocument/2006/math">
                              <m:r>
                                <a:rPr lang="en-US" sz="1600" i="1" u="none" strike="noStrike" cap="none" dirty="0" smtClean="0">
                                  <a:solidFill>
                                    <a:schemeClr val="tx1"/>
                                  </a:solidFill>
                                  <a:latin typeface="Cambria Math" panose="02040503050406030204" pitchFamily="18" charset="0"/>
                                  <a:ea typeface="Nunito Sans"/>
                                  <a:cs typeface="Nunito Sans"/>
                                  <a:sym typeface="Nunito Sans"/>
                                </a:rPr>
                                <m:t>16</m:t>
                              </m:r>
                            </m:oMath>
                          </a14:m>
                          <a:r>
                            <a:rPr lang="en-US" sz="1600" u="none" strike="noStrike" cap="none"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Sans"/>
                              <a:ea typeface="Nunito Sans"/>
                              <a:cs typeface="Nunito Sans"/>
                              <a:sym typeface="Nunito Sans"/>
                            </a:rPr>
                            <a:t>B) </a:t>
                          </a:r>
                          <a14:m>
                            <m:oMath xmlns:m="http://schemas.openxmlformats.org/officeDocument/2006/math">
                              <m:r>
                                <a:rPr lang="en-GB" sz="1600" i="1" u="none" strike="noStrike" cap="none" dirty="0" smtClean="0">
                                  <a:solidFill>
                                    <a:schemeClr val="tx1"/>
                                  </a:solidFill>
                                  <a:latin typeface="Cambria Math" panose="02040503050406030204" pitchFamily="18" charset="0"/>
                                  <a:ea typeface="Nunito Sans"/>
                                  <a:cs typeface="Nunito Sans"/>
                                  <a:sym typeface="Nunito Sans"/>
                                </a:rPr>
                                <m:t>40</m:t>
                              </m:r>
                            </m:oMath>
                          </a14:m>
                          <a:r>
                            <a:rPr lang="en-GB" sz="1600" u="none" strike="noStrike" cap="none"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46800">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C) </a:t>
                          </a:r>
                          <a14:m>
                            <m:oMath xmlns:m="http://schemas.openxmlformats.org/officeDocument/2006/math">
                              <m:r>
                                <a:rPr lang="en-US" sz="1600" i="1" u="none" strike="noStrike" cap="none" dirty="0" smtClean="0">
                                  <a:solidFill>
                                    <a:schemeClr val="tx1"/>
                                  </a:solidFill>
                                  <a:latin typeface="Cambria Math" panose="02040503050406030204" pitchFamily="18" charset="0"/>
                                  <a:ea typeface="Nunito Sans"/>
                                  <a:cs typeface="Nunito Sans"/>
                                  <a:sym typeface="Nunito Sans"/>
                                </a:rPr>
                                <m:t>56</m:t>
                              </m:r>
                            </m:oMath>
                          </a14:m>
                          <a:r>
                            <a:rPr lang="en-US" sz="1600" u="none" strike="noStrike" cap="none"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D) </a:t>
                          </a:r>
                          <a14:m>
                            <m:oMath xmlns:m="http://schemas.openxmlformats.org/officeDocument/2006/math">
                              <m:r>
                                <a:rPr lang="en-US" sz="1600" i="1" u="none" strike="noStrike" cap="none" dirty="0" smtClean="0">
                                  <a:solidFill>
                                    <a:schemeClr val="tx1"/>
                                  </a:solidFill>
                                  <a:latin typeface="Cambria Math" panose="02040503050406030204" pitchFamily="18" charset="0"/>
                                  <a:ea typeface="Nunito Sans"/>
                                  <a:cs typeface="Nunito Sans"/>
                                  <a:sym typeface="Nunito Sans"/>
                                </a:rPr>
                                <m:t>72</m:t>
                              </m:r>
                            </m:oMath>
                          </a14:m>
                          <a:r>
                            <a:rPr lang="en-US" sz="1600" u="none" strike="noStrike" cap="none"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p:graphicFrame>
            <p:nvGraphicFramePr>
              <p:cNvPr id="464" name="Google Shape;464;g2032cc6918f_0_144"/>
              <p:cNvGraphicFramePr/>
              <p:nvPr>
                <p:extLst>
                  <p:ext uri="{D42A27DB-BD31-4B8C-83A1-F6EECF244321}">
                    <p14:modId xmlns:p14="http://schemas.microsoft.com/office/powerpoint/2010/main" val="788700581"/>
                  </p:ext>
                </p:extLst>
              </p:nvPr>
            </p:nvGraphicFramePr>
            <p:xfrm>
              <a:off x="952500" y="2190750"/>
              <a:ext cx="7239000" cy="1893600"/>
            </p:xfrm>
            <a:graphic>
              <a:graphicData uri="http://schemas.openxmlformats.org/drawingml/2006/table">
                <a:tbl>
                  <a:tblPr>
                    <a:noFill/>
                    <a:tableStyleId>{3315EF36-B98D-4A8E-A345-085902FB4635}</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46800">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68" t="-641" r="-100337" b="-100641"/>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00168" t="-641" r="-337" b="-100641"/>
                          </a:stretch>
                        </a:blipFill>
                      </a:tcPr>
                    </a:tc>
                    <a:extLst>
                      <a:ext uri="{0D108BD9-81ED-4DB2-BD59-A6C34878D82A}">
                        <a16:rowId xmlns:a16="http://schemas.microsoft.com/office/drawing/2014/main" val="10000"/>
                      </a:ext>
                    </a:extLst>
                  </a:tr>
                  <a:tr h="946800">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68" t="-100641" r="-100337" b="-641"/>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00168" t="-100641" r="-337" b="-641"/>
                          </a:stretch>
                        </a:blipFill>
                      </a:tcPr>
                    </a:tc>
                    <a:extLst>
                      <a:ext uri="{0D108BD9-81ED-4DB2-BD59-A6C34878D82A}">
                        <a16:rowId xmlns:a16="http://schemas.microsoft.com/office/drawing/2014/main" val="10001"/>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2" name="Google Shape;105;p20">
                <a:extLst>
                  <a:ext uri="{FF2B5EF4-FFF2-40B4-BE49-F238E27FC236}">
                    <a16:creationId xmlns:a16="http://schemas.microsoft.com/office/drawing/2014/main" id="{5161FF63-917E-C32D-3403-5878CEF85A92}"/>
                  </a:ext>
                </a:extLst>
              </p:cNvPr>
              <p:cNvGraphicFramePr/>
              <p:nvPr/>
            </p:nvGraphicFramePr>
            <p:xfrm>
              <a:off x="108043" y="862525"/>
              <a:ext cx="8661883" cy="1036330"/>
            </p:xfrm>
            <a:graphic>
              <a:graphicData uri="http://schemas.openxmlformats.org/drawingml/2006/table">
                <a:tbl>
                  <a:tblPr firstRow="1" bandRow="1">
                    <a:noFill/>
                  </a:tblPr>
                  <a:tblGrid>
                    <a:gridCol w="8661883">
                      <a:extLst>
                        <a:ext uri="{9D8B030D-6E8A-4147-A177-3AD203B41FA5}">
                          <a16:colId xmlns:a16="http://schemas.microsoft.com/office/drawing/2014/main" val="20000"/>
                        </a:ext>
                      </a:extLst>
                    </a:gridCol>
                  </a:tblGrid>
                  <a:tr h="282784">
                    <a:tc>
                      <a:txBody>
                        <a:bodyPr/>
                        <a:lstStyle/>
                        <a:p>
                          <a:pPr marL="0" marR="0" lvl="0" indent="0" algn="l" rtl="0">
                            <a:lnSpc>
                              <a:spcPct val="100000"/>
                            </a:lnSpc>
                            <a:spcBef>
                              <a:spcPts val="0"/>
                            </a:spcBef>
                            <a:spcAft>
                              <a:spcPts val="0"/>
                            </a:spcAft>
                            <a:buClr>
                              <a:srgbClr val="000000"/>
                            </a:buClr>
                            <a:buSzPts val="1600"/>
                            <a:buFont typeface="Arial"/>
                            <a:buNone/>
                          </a:pPr>
                          <a:r>
                            <a:rPr lang="en-GB" sz="1600" b="0" dirty="0">
                              <a:solidFill>
                                <a:schemeClr val="dk1"/>
                              </a:solidFill>
                              <a:latin typeface="Nunito Sans"/>
                              <a:ea typeface="Nunito Sans"/>
                              <a:cs typeface="Nunito Sans"/>
                              <a:sym typeface="Nunito Sans"/>
                            </a:rPr>
                            <a:t>16)</a:t>
                          </a:r>
                          <a:r>
                            <a:rPr lang="en-GB" sz="1600" b="0" baseline="0" dirty="0">
                              <a:solidFill>
                                <a:schemeClr val="dk1"/>
                              </a:solidFill>
                              <a:latin typeface="Nunito Sans"/>
                              <a:ea typeface="Nunito Sans"/>
                              <a:cs typeface="Nunito Sans"/>
                              <a:sym typeface="Nunito Sans"/>
                            </a:rPr>
                            <a:t> </a:t>
                          </a:r>
                          <a:r>
                            <a:rPr lang="en-US" sz="1600" b="0" u="none" strike="noStrike" cap="none" dirty="0" err="1">
                              <a:solidFill>
                                <a:schemeClr val="dk1"/>
                              </a:solidFill>
                              <a:latin typeface="Nunito Sans"/>
                              <a:ea typeface="Nunito Sans"/>
                              <a:cs typeface="Nunito Sans"/>
                              <a:sym typeface="Nunito Sans"/>
                            </a:rPr>
                            <a:t>Sev</a:t>
                          </a:r>
                          <a:r>
                            <a:rPr lang="en-US" sz="1600" b="0" u="none" strike="noStrike" cap="none" dirty="0">
                              <a:solidFill>
                                <a:schemeClr val="dk1"/>
                              </a:solidFill>
                              <a:latin typeface="Nunito Sans"/>
                              <a:ea typeface="Nunito Sans"/>
                              <a:cs typeface="Nunito Sans"/>
                              <a:sym typeface="Nunito Sans"/>
                            </a:rPr>
                            <a:t>, Kim and Jas share </a:t>
                          </a:r>
                          <a14:m>
                            <m:oMath xmlns:m="http://schemas.openxmlformats.org/officeDocument/2006/math">
                              <m:r>
                                <a:rPr lang="en-US" sz="1600" b="0" i="1" u="none" strike="noStrike" cap="none" dirty="0" smtClean="0">
                                  <a:solidFill>
                                    <a:schemeClr val="dk1"/>
                                  </a:solidFill>
                                  <a:latin typeface="Cambria Math" panose="02040503050406030204" pitchFamily="18" charset="0"/>
                                  <a:ea typeface="Nunito Sans"/>
                                  <a:cs typeface="Nunito Sans"/>
                                  <a:sym typeface="Nunito Sans"/>
                                </a:rPr>
                                <m:t>96</m:t>
                              </m:r>
                            </m:oMath>
                          </a14:m>
                          <a:r>
                            <a:rPr lang="en-US" sz="1600" b="0" u="none" strike="noStrike" cap="none" dirty="0">
                              <a:solidFill>
                                <a:schemeClr val="dk1"/>
                              </a:solidFill>
                              <a:latin typeface="Nunito Sans"/>
                              <a:ea typeface="Nunito Sans"/>
                              <a:cs typeface="Nunito Sans"/>
                              <a:sym typeface="Nunito Sans"/>
                            </a:rPr>
                            <a:t> marbles in the ratio </a:t>
                          </a:r>
                          <a14:m>
                            <m:oMath xmlns:m="http://schemas.openxmlformats.org/officeDocument/2006/math">
                              <m:r>
                                <a:rPr lang="en-US" sz="1600" b="0" i="1" u="none" strike="noStrike" cap="none" dirty="0" smtClean="0">
                                  <a:solidFill>
                                    <a:schemeClr val="dk1"/>
                                  </a:solidFill>
                                  <a:latin typeface="Cambria Math" panose="02040503050406030204" pitchFamily="18" charset="0"/>
                                  <a:ea typeface="Nunito Sans"/>
                                  <a:cs typeface="Nunito Sans"/>
                                  <a:sym typeface="Nunito Sans"/>
                                </a:rPr>
                                <m:t>2 :3 :7</m:t>
                              </m:r>
                            </m:oMath>
                          </a14:m>
                          <a:r>
                            <a:rPr lang="en-US" sz="1600" b="0" u="none" strike="noStrike" cap="none" dirty="0">
                              <a:solidFill>
                                <a:schemeClr val="dk1"/>
                              </a:solidFill>
                              <a:latin typeface="Nunito Sans"/>
                              <a:ea typeface="Nunito Sans"/>
                              <a:cs typeface="Nunito Sans"/>
                              <a:sym typeface="Nunito Sans"/>
                            </a:rPr>
                            <a:t>.</a:t>
                          </a:r>
                        </a:p>
                        <a:p>
                          <a:pPr marL="0" marR="0" lvl="0" indent="0" algn="l" rtl="0">
                            <a:lnSpc>
                              <a:spcPct val="150000"/>
                            </a:lnSpc>
                            <a:spcBef>
                              <a:spcPts val="0"/>
                            </a:spcBef>
                            <a:spcAft>
                              <a:spcPts val="0"/>
                            </a:spcAft>
                            <a:buClr>
                              <a:schemeClr val="dk1"/>
                            </a:buClr>
                            <a:buSzPts val="1100"/>
                            <a:buFont typeface="Arial"/>
                            <a:buNone/>
                          </a:pPr>
                          <a:r>
                            <a:rPr lang="en-US" sz="1600" b="0" u="none" strike="noStrike" cap="none" dirty="0">
                              <a:solidFill>
                                <a:schemeClr val="dk1"/>
                              </a:solidFill>
                              <a:latin typeface="Nunito Sans"/>
                              <a:ea typeface="Nunito Sans"/>
                              <a:cs typeface="Nunito Sans"/>
                              <a:sym typeface="Nunito Sans"/>
                            </a:rPr>
                            <a:t>       Jas received the most marbles. </a:t>
                          </a:r>
                          <a:r>
                            <a:rPr lang="en-US" sz="1600" b="0" u="none" strike="noStrike" cap="none" dirty="0" err="1">
                              <a:solidFill>
                                <a:schemeClr val="dk1"/>
                              </a:solidFill>
                              <a:latin typeface="Nunito Sans"/>
                              <a:ea typeface="Nunito Sans"/>
                              <a:cs typeface="Nunito Sans"/>
                              <a:sym typeface="Nunito Sans"/>
                            </a:rPr>
                            <a:t>Sev</a:t>
                          </a:r>
                          <a:r>
                            <a:rPr lang="en-US" sz="1600" b="0" u="none" strike="noStrike" cap="none" dirty="0">
                              <a:solidFill>
                                <a:schemeClr val="dk1"/>
                              </a:solidFill>
                              <a:latin typeface="Nunito Sans"/>
                              <a:ea typeface="Nunito Sans"/>
                              <a:cs typeface="Nunito Sans"/>
                              <a:sym typeface="Nunito Sans"/>
                            </a:rPr>
                            <a:t> received the fewest marbles.</a:t>
                          </a:r>
                        </a:p>
                        <a:p>
                          <a:pPr marL="0" marR="0" lvl="0" indent="0" algn="l" rtl="0">
                            <a:lnSpc>
                              <a:spcPct val="150000"/>
                            </a:lnSpc>
                            <a:spcBef>
                              <a:spcPts val="0"/>
                            </a:spcBef>
                            <a:spcAft>
                              <a:spcPts val="0"/>
                            </a:spcAft>
                            <a:buClr>
                              <a:srgbClr val="000000"/>
                            </a:buClr>
                            <a:buSzPts val="1600"/>
                            <a:buFont typeface="Arial"/>
                            <a:buNone/>
                          </a:pPr>
                          <a:r>
                            <a:rPr lang="en-US" sz="1600" b="0" u="none" strike="noStrike" cap="none" dirty="0">
                              <a:solidFill>
                                <a:schemeClr val="dk1"/>
                              </a:solidFill>
                              <a:latin typeface="Nunito Sans"/>
                              <a:ea typeface="Nunito Sans"/>
                              <a:cs typeface="Nunito Sans"/>
                              <a:sym typeface="Nunito Sans"/>
                            </a:rPr>
                            <a:t>       How many more marbles than </a:t>
                          </a:r>
                          <a:r>
                            <a:rPr lang="en-US" sz="1600" b="0" u="none" strike="noStrike" cap="none" dirty="0" err="1">
                              <a:solidFill>
                                <a:schemeClr val="dk1"/>
                              </a:solidFill>
                              <a:latin typeface="Nunito Sans"/>
                              <a:ea typeface="Nunito Sans"/>
                              <a:cs typeface="Nunito Sans"/>
                              <a:sym typeface="Nunito Sans"/>
                            </a:rPr>
                            <a:t>Sev</a:t>
                          </a:r>
                          <a:r>
                            <a:rPr lang="en-US" sz="1600" b="0" u="none" strike="noStrike" cap="none" dirty="0">
                              <a:solidFill>
                                <a:schemeClr val="dk1"/>
                              </a:solidFill>
                              <a:latin typeface="Nunito Sans"/>
                              <a:ea typeface="Nunito Sans"/>
                              <a:cs typeface="Nunito Sans"/>
                              <a:sym typeface="Nunito Sans"/>
                            </a:rPr>
                            <a:t> did Jas receive? </a:t>
                          </a:r>
                        </a:p>
                      </a:txBody>
                      <a:tcPr marL="91450" marR="91450" marT="45725" marB="45725">
                        <a:lnL w="12700" cap="flat" cmpd="sng">
                          <a:noFill/>
                          <a:prstDash val="solid"/>
                          <a:round/>
                          <a:headEnd type="none" w="sm" len="sm"/>
                          <a:tailEnd type="none" w="sm" len="sm"/>
                        </a:lnL>
                        <a:lnR w="12700" cap="flat" cmpd="sng">
                          <a:noFill/>
                          <a:prstDash val="solid"/>
                          <a:round/>
                          <a:headEnd type="none" w="sm" len="sm"/>
                          <a:tailEnd type="none" w="sm" len="sm"/>
                        </a:lnR>
                        <a:lnT w="12700" cap="flat" cmpd="sng">
                          <a:noFill/>
                          <a:prstDash val="solid"/>
                          <a:round/>
                          <a:headEnd type="none" w="sm" len="sm"/>
                          <a:tailEnd type="none" w="sm" len="sm"/>
                        </a:lnT>
                        <a:lnB w="12700" cap="flat" cmpd="sng">
                          <a:noFill/>
                          <a:prstDash val="solid"/>
                          <a:round/>
                          <a:headEnd type="none" w="sm" len="sm"/>
                          <a:tailEnd type="none" w="sm" len="sm"/>
                        </a:lnB>
                        <a:lnTlToBr w="12700" cmpd="sng">
                          <a:noFill/>
                          <a:prstDash val="solid"/>
                        </a:lnTlToBr>
                        <a:lnBlToTr w="12700" cmpd="sng">
                          <a:noFill/>
                          <a:prstDash val="solid"/>
                        </a:lnBlToTr>
                        <a:noFill/>
                      </a:tcPr>
                    </a:tc>
                    <a:extLst>
                      <a:ext uri="{0D108BD9-81ED-4DB2-BD59-A6C34878D82A}">
                        <a16:rowId xmlns:a16="http://schemas.microsoft.com/office/drawing/2014/main" val="10000"/>
                      </a:ext>
                    </a:extLst>
                  </a:tr>
                </a:tbl>
              </a:graphicData>
            </a:graphic>
          </p:graphicFrame>
        </mc:Choice>
        <mc:Fallback xmlns="">
          <p:graphicFrame>
            <p:nvGraphicFramePr>
              <p:cNvPr id="2" name="Google Shape;105;p20">
                <a:extLst>
                  <a:ext uri="{FF2B5EF4-FFF2-40B4-BE49-F238E27FC236}">
                    <a16:creationId xmlns:a16="http://schemas.microsoft.com/office/drawing/2014/main" id="{5161FF63-917E-C32D-3403-5878CEF85A92}"/>
                  </a:ext>
                </a:extLst>
              </p:cNvPr>
              <p:cNvGraphicFramePr/>
              <p:nvPr>
                <p:extLst>
                  <p:ext uri="{D42A27DB-BD31-4B8C-83A1-F6EECF244321}">
                    <p14:modId xmlns:p14="http://schemas.microsoft.com/office/powerpoint/2010/main" val="2574235693"/>
                  </p:ext>
                </p:extLst>
              </p:nvPr>
            </p:nvGraphicFramePr>
            <p:xfrm>
              <a:off x="108043" y="862525"/>
              <a:ext cx="8661883" cy="1036330"/>
            </p:xfrm>
            <a:graphic>
              <a:graphicData uri="http://schemas.openxmlformats.org/drawingml/2006/table">
                <a:tbl>
                  <a:tblPr firstRow="1" bandRow="1">
                    <a:noFill/>
                  </a:tblPr>
                  <a:tblGrid>
                    <a:gridCol w="8661883">
                      <a:extLst>
                        <a:ext uri="{9D8B030D-6E8A-4147-A177-3AD203B41FA5}">
                          <a16:colId xmlns:a16="http://schemas.microsoft.com/office/drawing/2014/main" val="20000"/>
                        </a:ext>
                      </a:extLst>
                    </a:gridCol>
                  </a:tblGrid>
                  <a:tr h="282784">
                    <a:tc>
                      <a:txBody>
                        <a:bodyPr/>
                        <a:lstStyle/>
                        <a:p>
                          <a:pPr marL="0" marR="0" lvl="0" indent="0" algn="l" rtl="0">
                            <a:lnSpc>
                              <a:spcPct val="100000"/>
                            </a:lnSpc>
                            <a:spcBef>
                              <a:spcPts val="0"/>
                            </a:spcBef>
                            <a:spcAft>
                              <a:spcPts val="0"/>
                            </a:spcAft>
                            <a:buClr>
                              <a:srgbClr val="000000"/>
                            </a:buClr>
                            <a:buSzPts val="1600"/>
                            <a:buFont typeface="Arial"/>
                            <a:buNone/>
                          </a:pPr>
                          <a:r>
                            <a:rPr lang="en-GB" sz="1600" b="0" dirty="0">
                              <a:solidFill>
                                <a:schemeClr val="dk1"/>
                              </a:solidFill>
                              <a:latin typeface="Nunito Sans"/>
                              <a:ea typeface="Nunito Sans"/>
                              <a:cs typeface="Nunito Sans"/>
                              <a:sym typeface="Nunito Sans"/>
                            </a:rPr>
                            <a:t>16)</a:t>
                          </a:r>
                          <a:r>
                            <a:rPr lang="en-GB" sz="1600" b="0" baseline="0" dirty="0">
                              <a:solidFill>
                                <a:schemeClr val="dk1"/>
                              </a:solidFill>
                              <a:latin typeface="Nunito Sans"/>
                              <a:ea typeface="Nunito Sans"/>
                              <a:cs typeface="Nunito Sans"/>
                              <a:sym typeface="Nunito Sans"/>
                            </a:rPr>
                            <a:t> </a:t>
                          </a:r>
                          <a:r>
                            <a:rPr lang="en-US" sz="1600" b="0" u="none" strike="noStrike" cap="none" dirty="0" err="1">
                              <a:solidFill>
                                <a:schemeClr val="dk1"/>
                              </a:solidFill>
                              <a:latin typeface="Nunito Sans"/>
                              <a:ea typeface="Nunito Sans"/>
                              <a:cs typeface="Nunito Sans"/>
                              <a:sym typeface="Nunito Sans"/>
                            </a:rPr>
                            <a:t>Sev</a:t>
                          </a:r>
                          <a:r>
                            <a:rPr lang="en-US" sz="1600" b="0" u="none" strike="noStrike" cap="none" dirty="0">
                              <a:solidFill>
                                <a:schemeClr val="dk1"/>
                              </a:solidFill>
                              <a:latin typeface="Nunito Sans"/>
                              <a:ea typeface="Nunito Sans"/>
                              <a:cs typeface="Nunito Sans"/>
                              <a:sym typeface="Nunito Sans"/>
                            </a:rPr>
                            <a:t>, Kim and Jas share </a:t>
                          </a:r>
                          <a14:m xmlns:a14="http://schemas.microsoft.com/office/drawing/2010/main">
                            <m:oMath xmlns:m="http://schemas.openxmlformats.org/officeDocument/2006/math">
                              <m:r>
                                <a:rPr lang="en-US" sz="1600" b="0" i="1" u="none" strike="noStrike" cap="none" dirty="0" smtClean="0">
                                  <a:solidFill>
                                    <a:schemeClr val="dk1"/>
                                  </a:solidFill>
                                  <a:latin typeface="Cambria Math" panose="02040503050406030204" pitchFamily="18" charset="0"/>
                                  <a:ea typeface="Nunito Sans"/>
                                  <a:cs typeface="Nunito Sans"/>
                                  <a:sym typeface="Nunito Sans"/>
                                </a:rPr>
                                <m:t>96</m:t>
                              </m:r>
                            </m:oMath>
                          </a14:m>
                          <a:r>
                            <a:rPr lang="en-US" sz="1600" b="0" u="none" strike="noStrike" cap="none" dirty="0">
                              <a:solidFill>
                                <a:schemeClr val="dk1"/>
                              </a:solidFill>
                              <a:latin typeface="Nunito Sans"/>
                              <a:ea typeface="Nunito Sans"/>
                              <a:cs typeface="Nunito Sans"/>
                              <a:sym typeface="Nunito Sans"/>
                            </a:rPr>
                            <a:t> marbles in the ratio </a:t>
                          </a:r>
                          <a14:m xmlns:a14="http://schemas.microsoft.com/office/drawing/2010/main">
                            <m:oMath xmlns:m="http://schemas.openxmlformats.org/officeDocument/2006/math">
                              <m:r>
                                <a:rPr lang="en-US" sz="1600" b="0" i="1" u="none" strike="noStrike" cap="none" dirty="0" smtClean="0">
                                  <a:solidFill>
                                    <a:schemeClr val="dk1"/>
                                  </a:solidFill>
                                  <a:latin typeface="Cambria Math" panose="02040503050406030204" pitchFamily="18" charset="0"/>
                                  <a:ea typeface="Nunito Sans"/>
                                  <a:cs typeface="Nunito Sans"/>
                                  <a:sym typeface="Nunito Sans"/>
                                </a:rPr>
                                <m:t>2 :3 :7</m:t>
                              </m:r>
                            </m:oMath>
                          </a14:m>
                          <a:r>
                            <a:rPr lang="en-US" sz="1600" b="0" u="none" strike="noStrike" cap="none" dirty="0">
                              <a:solidFill>
                                <a:schemeClr val="dk1"/>
                              </a:solidFill>
                              <a:latin typeface="Nunito Sans"/>
                              <a:ea typeface="Nunito Sans"/>
                              <a:cs typeface="Nunito Sans"/>
                              <a:sym typeface="Nunito Sans"/>
                            </a:rPr>
                            <a:t>.</a:t>
                          </a:r>
                        </a:p>
                        <a:p>
                          <a:pPr marL="0" marR="0" lvl="0" indent="0" algn="l" rtl="0">
                            <a:lnSpc>
                              <a:spcPct val="150000"/>
                            </a:lnSpc>
                            <a:spcBef>
                              <a:spcPts val="0"/>
                            </a:spcBef>
                            <a:spcAft>
                              <a:spcPts val="0"/>
                            </a:spcAft>
                            <a:buClr>
                              <a:schemeClr val="dk1"/>
                            </a:buClr>
                            <a:buSzPts val="1100"/>
                            <a:buFont typeface="Arial"/>
                            <a:buNone/>
                          </a:pPr>
                          <a:r>
                            <a:rPr lang="en-US" sz="1600" b="0" u="none" strike="noStrike" cap="none" dirty="0">
                              <a:solidFill>
                                <a:schemeClr val="dk1"/>
                              </a:solidFill>
                              <a:latin typeface="Nunito Sans"/>
                              <a:ea typeface="Nunito Sans"/>
                              <a:cs typeface="Nunito Sans"/>
                              <a:sym typeface="Nunito Sans"/>
                            </a:rPr>
                            <a:t>       Jas received the most marbles. </a:t>
                          </a:r>
                          <a:r>
                            <a:rPr lang="en-US" sz="1600" b="0" u="none" strike="noStrike" cap="none" dirty="0" err="1">
                              <a:solidFill>
                                <a:schemeClr val="dk1"/>
                              </a:solidFill>
                              <a:latin typeface="Nunito Sans"/>
                              <a:ea typeface="Nunito Sans"/>
                              <a:cs typeface="Nunito Sans"/>
                              <a:sym typeface="Nunito Sans"/>
                            </a:rPr>
                            <a:t>Sev</a:t>
                          </a:r>
                          <a:r>
                            <a:rPr lang="en-US" sz="1600" b="0" u="none" strike="noStrike" cap="none" dirty="0">
                              <a:solidFill>
                                <a:schemeClr val="dk1"/>
                              </a:solidFill>
                              <a:latin typeface="Nunito Sans"/>
                              <a:ea typeface="Nunito Sans"/>
                              <a:cs typeface="Nunito Sans"/>
                              <a:sym typeface="Nunito Sans"/>
                            </a:rPr>
                            <a:t> received the fewest marbles.</a:t>
                          </a:r>
                        </a:p>
                        <a:p>
                          <a:pPr marL="0" marR="0" lvl="0" indent="0" algn="l" rtl="0">
                            <a:lnSpc>
                              <a:spcPct val="150000"/>
                            </a:lnSpc>
                            <a:spcBef>
                              <a:spcPts val="0"/>
                            </a:spcBef>
                            <a:spcAft>
                              <a:spcPts val="0"/>
                            </a:spcAft>
                            <a:buClr>
                              <a:srgbClr val="000000"/>
                            </a:buClr>
                            <a:buSzPts val="1600"/>
                            <a:buFont typeface="Arial"/>
                            <a:buNone/>
                          </a:pPr>
                          <a:r>
                            <a:rPr lang="en-US" sz="1600" b="0" u="none" strike="noStrike" cap="none" dirty="0">
                              <a:solidFill>
                                <a:schemeClr val="dk1"/>
                              </a:solidFill>
                              <a:latin typeface="Nunito Sans"/>
                              <a:ea typeface="Nunito Sans"/>
                              <a:cs typeface="Nunito Sans"/>
                              <a:sym typeface="Nunito Sans"/>
                            </a:rPr>
                            <a:t>       How many more marbles than </a:t>
                          </a:r>
                          <a:r>
                            <a:rPr lang="en-US" sz="1600" b="0" u="none" strike="noStrike" cap="none" dirty="0" err="1">
                              <a:solidFill>
                                <a:schemeClr val="dk1"/>
                              </a:solidFill>
                              <a:latin typeface="Nunito Sans"/>
                              <a:ea typeface="Nunito Sans"/>
                              <a:cs typeface="Nunito Sans"/>
                              <a:sym typeface="Nunito Sans"/>
                            </a:rPr>
                            <a:t>Sev</a:t>
                          </a:r>
                          <a:r>
                            <a:rPr lang="en-US" sz="1600" b="0" u="none" strike="noStrike" cap="none" dirty="0">
                              <a:solidFill>
                                <a:schemeClr val="dk1"/>
                              </a:solidFill>
                              <a:latin typeface="Nunito Sans"/>
                              <a:ea typeface="Nunito Sans"/>
                              <a:cs typeface="Nunito Sans"/>
                              <a:sym typeface="Nunito Sans"/>
                            </a:rPr>
                            <a:t> did Jas receive? </a:t>
                          </a:r>
                        </a:p>
                      </a:txBody>
                      <a:tcPr marL="91450" marR="91450" marT="45725" marB="45725">
                        <a:lnL w="12700" cap="flat" cmpd="sng">
                          <a:noFill/>
                          <a:prstDash val="solid"/>
                          <a:round/>
                          <a:headEnd type="none" w="sm" len="sm"/>
                          <a:tailEnd type="none" w="sm" len="sm"/>
                        </a:lnL>
                        <a:lnR w="12700" cap="flat" cmpd="sng">
                          <a:noFill/>
                          <a:prstDash val="solid"/>
                          <a:round/>
                          <a:headEnd type="none" w="sm" len="sm"/>
                          <a:tailEnd type="none" w="sm" len="sm"/>
                        </a:lnR>
                        <a:lnT w="12700" cap="flat" cmpd="sng">
                          <a:noFill/>
                          <a:prstDash val="solid"/>
                          <a:round/>
                          <a:headEnd type="none" w="sm" len="sm"/>
                          <a:tailEnd type="none" w="sm" len="sm"/>
                        </a:lnT>
                        <a:lnB w="12700" cap="flat" cmpd="sng">
                          <a:noFill/>
                          <a:prstDash val="solid"/>
                          <a:round/>
                          <a:headEnd type="none" w="sm" len="sm"/>
                          <a:tailEnd type="none" w="sm" len="sm"/>
                        </a:lnB>
                        <a:lnTlToBr w="12700" cmpd="sng">
                          <a:noFill/>
                          <a:prstDash val="solid"/>
                        </a:lnTlToBr>
                        <a:lnBlToTr w="12700" cmpd="sng">
                          <a:noFill/>
                          <a:prstDash val="solid"/>
                        </a:lnBlToTr>
                        <a:noFill/>
                      </a:tcPr>
                    </a:tc>
                    <a:extLst>
                      <a:ext uri="{0D108BD9-81ED-4DB2-BD59-A6C34878D82A}">
                        <a16:rowId xmlns:a16="http://schemas.microsoft.com/office/drawing/2014/main" val="10000"/>
                      </a:ext>
                    </a:extLst>
                  </a:tr>
                </a:tbl>
              </a:graphicData>
            </a:graphic>
          </p:graphicFrame>
        </mc:Fallback>
      </mc:AlternateContent>
    </p:spTree>
    <p:extLst>
      <p:ext uri="{BB962C8B-B14F-4D97-AF65-F5344CB8AC3E}">
        <p14:creationId xmlns:p14="http://schemas.microsoft.com/office/powerpoint/2010/main" val="280324085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85"/>
        <p:cNvGrpSpPr/>
        <p:nvPr/>
      </p:nvGrpSpPr>
      <p:grpSpPr>
        <a:xfrm>
          <a:off x="0" y="0"/>
          <a:ext cx="0" cy="0"/>
          <a:chOff x="0" y="0"/>
          <a:chExt cx="0" cy="0"/>
        </a:xfrm>
      </p:grpSpPr>
      <p:pic>
        <p:nvPicPr>
          <p:cNvPr id="86" name="Google Shape;86;p3" descr="Graphical user interface, text, application, chat or text message&#10;&#10;Description automatically generated"/>
          <p:cNvPicPr preferRelativeResize="0"/>
          <p:nvPr/>
        </p:nvPicPr>
        <p:blipFill rotWithShape="1">
          <a:blip r:embed="rId3">
            <a:alphaModFix/>
          </a:blip>
          <a:srcRect/>
          <a:stretch/>
        </p:blipFill>
        <p:spPr>
          <a:xfrm>
            <a:off x="5163560" y="963038"/>
            <a:ext cx="3738869" cy="2986392"/>
          </a:xfrm>
          <a:prstGeom prst="rect">
            <a:avLst/>
          </a:prstGeom>
          <a:noFill/>
          <a:ln>
            <a:noFill/>
          </a:ln>
        </p:spPr>
      </p:pic>
      <p:sp>
        <p:nvSpPr>
          <p:cNvPr id="87" name="Google Shape;87;p3"/>
          <p:cNvSpPr txBox="1"/>
          <p:nvPr/>
        </p:nvSpPr>
        <p:spPr>
          <a:xfrm>
            <a:off x="80049" y="361775"/>
            <a:ext cx="3275993"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a:solidFill>
                  <a:srgbClr val="FFFFFF"/>
                </a:solidFill>
                <a:latin typeface="Nunito Sans"/>
                <a:ea typeface="Nunito Sans"/>
                <a:cs typeface="Nunito Sans"/>
                <a:sym typeface="Nunito Sans"/>
              </a:rPr>
              <a:t>This resource in a nutshell</a:t>
            </a:r>
            <a:endParaRPr sz="1400" b="0" i="0" u="none" strike="noStrike" cap="none">
              <a:solidFill>
                <a:srgbClr val="000000"/>
              </a:solidFill>
              <a:latin typeface="Arial"/>
              <a:ea typeface="Arial"/>
              <a:cs typeface="Arial"/>
              <a:sym typeface="Arial"/>
            </a:endParaRPr>
          </a:p>
        </p:txBody>
      </p:sp>
      <p:sp>
        <p:nvSpPr>
          <p:cNvPr id="88" name="Google Shape;88;p3"/>
          <p:cNvSpPr txBox="1"/>
          <p:nvPr/>
        </p:nvSpPr>
        <p:spPr>
          <a:xfrm>
            <a:off x="80049" y="963038"/>
            <a:ext cx="4669686" cy="3818687"/>
          </a:xfrm>
          <a:prstGeom prst="rect">
            <a:avLst/>
          </a:prstGeom>
          <a:noFill/>
          <a:ln>
            <a:noFill/>
          </a:ln>
        </p:spPr>
        <p:txBody>
          <a:bodyPr spcFirstLastPara="1" wrap="square" lIns="91425" tIns="91425" rIns="91425" bIns="91425" anchor="ctr" anchorCtr="0">
            <a:noAutofit/>
          </a:bodyPr>
          <a:lstStyle/>
          <a:p>
            <a:pPr marL="0" marR="0" lvl="0" indent="0" algn="l" rtl="0">
              <a:lnSpc>
                <a:spcPct val="115000"/>
              </a:lnSpc>
              <a:spcBef>
                <a:spcPts val="0"/>
              </a:spcBef>
              <a:spcAft>
                <a:spcPts val="0"/>
              </a:spcAft>
              <a:buClr>
                <a:srgbClr val="000000"/>
              </a:buClr>
              <a:buSzPts val="1200"/>
              <a:buFont typeface="Arial"/>
              <a:buNone/>
            </a:pPr>
            <a:r>
              <a:rPr lang="en-GB" sz="1200" b="0" i="0" u="none" strike="noStrike" cap="none">
                <a:solidFill>
                  <a:srgbClr val="1C1C1C"/>
                </a:solidFill>
                <a:latin typeface="Nunito Sans"/>
                <a:ea typeface="Nunito Sans"/>
                <a:cs typeface="Nunito Sans"/>
                <a:sym typeface="Nunito Sans"/>
              </a:rPr>
              <a:t>Diagnostic questions are a quick and easy way of assessing your students’ knowledge and understanding of a particular topic. </a:t>
            </a:r>
            <a:endParaRPr sz="1400" b="0" i="0" u="none" strike="noStrike" cap="none">
              <a:solidFill>
                <a:srgbClr val="000000"/>
              </a:solidFill>
              <a:latin typeface="Arial"/>
              <a:ea typeface="Arial"/>
              <a:cs typeface="Arial"/>
              <a:sym typeface="Arial"/>
            </a:endParaRPr>
          </a:p>
          <a:p>
            <a:pPr marL="0" marR="0" lvl="0" indent="0" algn="l" rtl="0">
              <a:lnSpc>
                <a:spcPct val="115000"/>
              </a:lnSpc>
              <a:spcBef>
                <a:spcPts val="0"/>
              </a:spcBef>
              <a:spcAft>
                <a:spcPts val="0"/>
              </a:spcAft>
              <a:buClr>
                <a:srgbClr val="000000"/>
              </a:buClr>
              <a:buSzPts val="1200"/>
              <a:buFont typeface="Arial"/>
              <a:buNone/>
            </a:pPr>
            <a:endParaRPr sz="1200" b="0" i="0" u="none" strike="noStrike" cap="none">
              <a:solidFill>
                <a:srgbClr val="1C1C1C"/>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200"/>
              <a:buFont typeface="Arial"/>
              <a:buNone/>
            </a:pPr>
            <a:r>
              <a:rPr lang="en-GB" sz="1200" b="0" i="0" u="none" strike="noStrike" cap="none">
                <a:solidFill>
                  <a:srgbClr val="1C1C1C"/>
                </a:solidFill>
                <a:latin typeface="Nunito Sans"/>
                <a:ea typeface="Nunito Sans"/>
                <a:cs typeface="Nunito Sans"/>
                <a:sym typeface="Nunito Sans"/>
              </a:rPr>
              <a:t>Students may be struggling with a given topic for a number of different reasons. Diagnostic questions can help to identify the particular misconception that the student has and help to determine the specific support they will need in order to improve.</a:t>
            </a:r>
            <a:endParaRPr sz="1400" b="0" i="0" u="none" strike="noStrike" cap="none">
              <a:solidFill>
                <a:srgbClr val="000000"/>
              </a:solidFill>
              <a:latin typeface="Arial"/>
              <a:ea typeface="Arial"/>
              <a:cs typeface="Arial"/>
              <a:sym typeface="Arial"/>
            </a:endParaRPr>
          </a:p>
          <a:p>
            <a:pPr marL="0" marR="0" lvl="0" indent="0" algn="l" rtl="0">
              <a:lnSpc>
                <a:spcPct val="115000"/>
              </a:lnSpc>
              <a:spcBef>
                <a:spcPts val="0"/>
              </a:spcBef>
              <a:spcAft>
                <a:spcPts val="0"/>
              </a:spcAft>
              <a:buClr>
                <a:srgbClr val="000000"/>
              </a:buClr>
              <a:buSzPts val="1200"/>
              <a:buFont typeface="Arial"/>
              <a:buNone/>
            </a:pPr>
            <a:endParaRPr sz="1200" b="0" i="0" u="none" strike="noStrike" cap="none">
              <a:solidFill>
                <a:srgbClr val="1C1C1C"/>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200"/>
              <a:buFont typeface="Arial"/>
              <a:buNone/>
            </a:pPr>
            <a:r>
              <a:rPr lang="en-GB" sz="1200" b="0" i="0" u="none" strike="noStrike" cap="none">
                <a:solidFill>
                  <a:srgbClr val="1C1C1C"/>
                </a:solidFill>
                <a:latin typeface="Nunito Sans"/>
                <a:ea typeface="Nunito Sans"/>
                <a:cs typeface="Nunito Sans"/>
                <a:sym typeface="Nunito Sans"/>
              </a:rPr>
              <a:t>They are low stakes and support students developing metacognition around how their learning is progressing and what they need to do to improve further.</a:t>
            </a:r>
            <a:endParaRPr sz="1400" b="0" i="0" u="none" strike="noStrike" cap="none">
              <a:solidFill>
                <a:srgbClr val="000000"/>
              </a:solidFill>
              <a:latin typeface="Arial"/>
              <a:ea typeface="Arial"/>
              <a:cs typeface="Arial"/>
              <a:sym typeface="Arial"/>
            </a:endParaRPr>
          </a:p>
          <a:p>
            <a:pPr marL="0" marR="0" lvl="0" indent="0" algn="l" rtl="0">
              <a:lnSpc>
                <a:spcPct val="115000"/>
              </a:lnSpc>
              <a:spcBef>
                <a:spcPts val="0"/>
              </a:spcBef>
              <a:spcAft>
                <a:spcPts val="0"/>
              </a:spcAft>
              <a:buClr>
                <a:srgbClr val="000000"/>
              </a:buClr>
              <a:buSzPts val="1200"/>
              <a:buFont typeface="Arial"/>
              <a:buNone/>
            </a:pPr>
            <a:endParaRPr sz="1200" b="0" i="0" u="none" strike="noStrike" cap="none">
              <a:solidFill>
                <a:srgbClr val="1C1C1C"/>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200"/>
              <a:buFont typeface="Arial"/>
              <a:buNone/>
            </a:pPr>
            <a:r>
              <a:rPr lang="en-GB" sz="1200" b="1" i="0" u="none" strike="noStrike" cap="none">
                <a:solidFill>
                  <a:srgbClr val="1C1C1C"/>
                </a:solidFill>
                <a:latin typeface="Nunito Sans"/>
                <a:ea typeface="Nunito Sans"/>
                <a:cs typeface="Nunito Sans"/>
                <a:sym typeface="Nunito Sans"/>
              </a:rPr>
              <a:t>At Third Space Learning, we use diagnostic questions before and after online tutoring sessions to identify gaps and track progress, an example of this is shown on the right.</a:t>
            </a:r>
            <a:endParaRPr sz="1400" b="0" i="0" u="none" strike="noStrike" cap="none">
              <a:solidFill>
                <a:srgbClr val="000000"/>
              </a:solidFill>
              <a:latin typeface="Arial"/>
              <a:ea typeface="Arial"/>
              <a:cs typeface="Arial"/>
              <a:sym typeface="Arial"/>
            </a:endParaRPr>
          </a:p>
          <a:p>
            <a:pPr marL="0" marR="0" lvl="0" indent="0" algn="l" rtl="0">
              <a:lnSpc>
                <a:spcPct val="115000"/>
              </a:lnSpc>
              <a:spcBef>
                <a:spcPts val="0"/>
              </a:spcBef>
              <a:spcAft>
                <a:spcPts val="0"/>
              </a:spcAft>
              <a:buClr>
                <a:srgbClr val="000000"/>
              </a:buClr>
              <a:buSzPts val="1200"/>
              <a:buFont typeface="Arial"/>
              <a:buNone/>
            </a:pPr>
            <a:endParaRPr sz="1200" b="0" i="0" u="none" strike="noStrike" cap="none">
              <a:solidFill>
                <a:srgbClr val="1C1C1C"/>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100"/>
              <a:buFont typeface="Arial"/>
              <a:buNone/>
            </a:pPr>
            <a:endParaRPr sz="1100" b="0" i="0" u="none" strike="noStrike" cap="none">
              <a:solidFill>
                <a:srgbClr val="1C1C1C"/>
              </a:solidFill>
              <a:latin typeface="Arial"/>
              <a:ea typeface="Arial"/>
              <a:cs typeface="Arial"/>
              <a:sym typeface="Arial"/>
            </a:endParaRPr>
          </a:p>
          <a:p>
            <a:pPr marL="0" marR="0" lvl="0" indent="0" algn="l" rtl="0">
              <a:lnSpc>
                <a:spcPct val="115000"/>
              </a:lnSpc>
              <a:spcBef>
                <a:spcPts val="0"/>
              </a:spcBef>
              <a:spcAft>
                <a:spcPts val="0"/>
              </a:spcAft>
              <a:buClr>
                <a:srgbClr val="000000"/>
              </a:buClr>
              <a:buSzPts val="1100"/>
              <a:buFont typeface="Arial"/>
              <a:buNone/>
            </a:pPr>
            <a:endParaRPr sz="1100" b="0" i="0" u="none" strike="noStrike" cap="none">
              <a:solidFill>
                <a:srgbClr val="1C1C1C"/>
              </a:solidFill>
              <a:latin typeface="Arial"/>
              <a:ea typeface="Arial"/>
              <a:cs typeface="Arial"/>
              <a:sym typeface="Arial"/>
            </a:endParaRPr>
          </a:p>
          <a:p>
            <a:pPr marL="0" marR="0" lvl="0" indent="0" algn="l" rtl="0">
              <a:lnSpc>
                <a:spcPct val="115000"/>
              </a:lnSpc>
              <a:spcBef>
                <a:spcPts val="0"/>
              </a:spcBef>
              <a:spcAft>
                <a:spcPts val="0"/>
              </a:spcAft>
              <a:buClr>
                <a:srgbClr val="000000"/>
              </a:buClr>
              <a:buSzPts val="1100"/>
              <a:buFont typeface="Arial"/>
              <a:buNone/>
            </a:pPr>
            <a:endParaRPr sz="1100" b="0" i="0" u="none" strike="noStrike" cap="none">
              <a:solidFill>
                <a:srgbClr val="1C1C1C"/>
              </a:solidFill>
              <a:latin typeface="Arial"/>
              <a:ea typeface="Arial"/>
              <a:cs typeface="Arial"/>
              <a:sym typeface="Arial"/>
            </a:endParaRPr>
          </a:p>
        </p:txBody>
      </p:sp>
      <p:pic>
        <p:nvPicPr>
          <p:cNvPr id="89" name="Google Shape;89;p3" descr="A child wearing headphones&#10;&#10;Description automatically generated with low confidence"/>
          <p:cNvPicPr preferRelativeResize="0"/>
          <p:nvPr/>
        </p:nvPicPr>
        <p:blipFill rotWithShape="1">
          <a:blip r:embed="rId4">
            <a:alphaModFix/>
          </a:blip>
          <a:srcRect/>
          <a:stretch/>
        </p:blipFill>
        <p:spPr>
          <a:xfrm>
            <a:off x="4742099" y="3224610"/>
            <a:ext cx="1565300" cy="1570992"/>
          </a:xfrm>
          <a:prstGeom prst="rect">
            <a:avLst/>
          </a:prstGeom>
          <a:noFill/>
          <a:ln>
            <a:noFill/>
          </a:ln>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468"/>
        <p:cNvGrpSpPr/>
        <p:nvPr/>
      </p:nvGrpSpPr>
      <p:grpSpPr>
        <a:xfrm>
          <a:off x="0" y="0"/>
          <a:ext cx="0" cy="0"/>
          <a:chOff x="0" y="0"/>
          <a:chExt cx="0" cy="0"/>
        </a:xfrm>
      </p:grpSpPr>
      <p:sp>
        <p:nvSpPr>
          <p:cNvPr id="469" name="Google Shape;469;g2032cc6918f_0_150"/>
          <p:cNvSpPr txBox="1"/>
          <p:nvPr/>
        </p:nvSpPr>
        <p:spPr>
          <a:xfrm>
            <a:off x="169850" y="378100"/>
            <a:ext cx="45675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Ratio</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mc:Choice xmlns:a14="http://schemas.microsoft.com/office/drawing/2010/main" Requires="a14">
          <p:graphicFrame>
            <p:nvGraphicFramePr>
              <p:cNvPr id="471" name="Google Shape;471;g2032cc6918f_0_150"/>
              <p:cNvGraphicFramePr/>
              <p:nvPr>
                <p:extLst>
                  <p:ext uri="{D42A27DB-BD31-4B8C-83A1-F6EECF244321}">
                    <p14:modId xmlns:p14="http://schemas.microsoft.com/office/powerpoint/2010/main" val="1624214438"/>
                  </p:ext>
                </p:extLst>
              </p:nvPr>
            </p:nvGraphicFramePr>
            <p:xfrm>
              <a:off x="952500" y="2190750"/>
              <a:ext cx="7239000" cy="1893600"/>
            </p:xfrm>
            <a:graphic>
              <a:graphicData uri="http://schemas.openxmlformats.org/drawingml/2006/table">
                <a:tbl>
                  <a:tblPr>
                    <a:noFill/>
                    <a:tableStyleId>{3315EF36-B98D-4A8E-A345-085902FB4635}</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46800">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A) </a:t>
                          </a:r>
                          <a14:m>
                            <m:oMath xmlns:m="http://schemas.openxmlformats.org/officeDocument/2006/math">
                              <m:r>
                                <a:rPr lang="en-US" sz="1600" i="1" u="none" strike="noStrike" cap="none" dirty="0" smtClean="0">
                                  <a:solidFill>
                                    <a:schemeClr val="tx1"/>
                                  </a:solidFill>
                                  <a:latin typeface="Cambria Math" panose="02040503050406030204" pitchFamily="18" charset="0"/>
                                  <a:ea typeface="Nunito Sans"/>
                                  <a:cs typeface="Nunito Sans"/>
                                  <a:sym typeface="Nunito Sans"/>
                                </a:rPr>
                                <m:t>14 :12 </m:t>
                              </m:r>
                            </m:oMath>
                          </a14:m>
                          <a:endParaRPr lang="en-US" sz="16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B) </a:t>
                          </a:r>
                          <a14:m>
                            <m:oMath xmlns:m="http://schemas.openxmlformats.org/officeDocument/2006/math">
                              <m:r>
                                <a:rPr lang="en-US" sz="1600" i="1" u="none" strike="noStrike" cap="none" dirty="0" smtClean="0">
                                  <a:solidFill>
                                    <a:schemeClr val="tx1"/>
                                  </a:solidFill>
                                  <a:latin typeface="Cambria Math" panose="02040503050406030204" pitchFamily="18" charset="0"/>
                                  <a:ea typeface="Nunito Sans"/>
                                  <a:cs typeface="Nunito Sans"/>
                                  <a:sym typeface="Nunito Sans"/>
                                </a:rPr>
                                <m:t>1 :2</m:t>
                              </m:r>
                            </m:oMath>
                          </a14:m>
                          <a:endParaRPr lang="en-US" sz="16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 </a:t>
                          </a:r>
                          <a:endParaRPr lang="en-US" sz="1400" i="1" u="none" strike="noStrike" cap="none" dirty="0">
                            <a:solidFill>
                              <a:schemeClr val="tx1"/>
                            </a:solidFill>
                            <a:latin typeface="Times New Roman"/>
                            <a:ea typeface="Times New Roman"/>
                            <a:cs typeface="Times New Roman"/>
                            <a:sym typeface="Times New Roman"/>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46800">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C) </a:t>
                          </a:r>
                          <a14:m>
                            <m:oMath xmlns:m="http://schemas.openxmlformats.org/officeDocument/2006/math">
                              <m:r>
                                <a:rPr lang="en-US" sz="1600" i="1" u="none" strike="noStrike" cap="none" dirty="0" smtClean="0">
                                  <a:solidFill>
                                    <a:schemeClr val="tx1"/>
                                  </a:solidFill>
                                  <a:latin typeface="Cambria Math" panose="02040503050406030204" pitchFamily="18" charset="0"/>
                                  <a:ea typeface="Nunito Sans"/>
                                  <a:cs typeface="Nunito Sans"/>
                                  <a:sym typeface="Nunito Sans"/>
                                </a:rPr>
                                <m:t>23 :74</m:t>
                              </m:r>
                            </m:oMath>
                          </a14:m>
                          <a:endParaRPr lang="en-US" sz="16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D) </a:t>
                          </a:r>
                          <a14:m>
                            <m:oMath xmlns:m="http://schemas.openxmlformats.org/officeDocument/2006/math">
                              <m:r>
                                <a:rPr lang="en-US" sz="1600" i="1" u="none" strike="noStrike" cap="none" dirty="0" smtClean="0">
                                  <a:solidFill>
                                    <a:schemeClr val="tx1"/>
                                  </a:solidFill>
                                  <a:latin typeface="Cambria Math" panose="02040503050406030204" pitchFamily="18" charset="0"/>
                                  <a:ea typeface="Nunito Sans"/>
                                  <a:cs typeface="Nunito Sans"/>
                                  <a:sym typeface="Nunito Sans"/>
                                </a:rPr>
                                <m:t>7 :6</m:t>
                              </m:r>
                            </m:oMath>
                          </a14:m>
                          <a:endParaRPr lang="en-US" sz="16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p:graphicFrame>
            <p:nvGraphicFramePr>
              <p:cNvPr id="471" name="Google Shape;471;g2032cc6918f_0_150"/>
              <p:cNvGraphicFramePr/>
              <p:nvPr>
                <p:extLst>
                  <p:ext uri="{D42A27DB-BD31-4B8C-83A1-F6EECF244321}">
                    <p14:modId xmlns:p14="http://schemas.microsoft.com/office/powerpoint/2010/main" val="1624214438"/>
                  </p:ext>
                </p:extLst>
              </p:nvPr>
            </p:nvGraphicFramePr>
            <p:xfrm>
              <a:off x="952500" y="2190750"/>
              <a:ext cx="7239000" cy="1893600"/>
            </p:xfrm>
            <a:graphic>
              <a:graphicData uri="http://schemas.openxmlformats.org/drawingml/2006/table">
                <a:tbl>
                  <a:tblPr>
                    <a:noFill/>
                    <a:tableStyleId>{3315EF36-B98D-4A8E-A345-085902FB4635}</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46800">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68" t="-641" r="-100337" b="-100641"/>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00168" t="-641" r="-337" b="-100641"/>
                          </a:stretch>
                        </a:blipFill>
                      </a:tcPr>
                    </a:tc>
                    <a:extLst>
                      <a:ext uri="{0D108BD9-81ED-4DB2-BD59-A6C34878D82A}">
                        <a16:rowId xmlns:a16="http://schemas.microsoft.com/office/drawing/2014/main" val="10000"/>
                      </a:ext>
                    </a:extLst>
                  </a:tr>
                  <a:tr h="946800">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68" t="-100641" r="-100337" b="-641"/>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00168" t="-100641" r="-337" b="-641"/>
                          </a:stretch>
                        </a:blipFill>
                      </a:tcPr>
                    </a:tc>
                    <a:extLst>
                      <a:ext uri="{0D108BD9-81ED-4DB2-BD59-A6C34878D82A}">
                        <a16:rowId xmlns:a16="http://schemas.microsoft.com/office/drawing/2014/main" val="10001"/>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2" name="Google Shape;105;p20">
                <a:extLst>
                  <a:ext uri="{FF2B5EF4-FFF2-40B4-BE49-F238E27FC236}">
                    <a16:creationId xmlns:a16="http://schemas.microsoft.com/office/drawing/2014/main" id="{18E3B0D4-A9C8-7029-06AB-8C8C9E852FB9}"/>
                  </a:ext>
                </a:extLst>
              </p:cNvPr>
              <p:cNvGraphicFramePr/>
              <p:nvPr/>
            </p:nvGraphicFramePr>
            <p:xfrm>
              <a:off x="108043" y="862525"/>
              <a:ext cx="8661883" cy="1181872"/>
            </p:xfrm>
            <a:graphic>
              <a:graphicData uri="http://schemas.openxmlformats.org/drawingml/2006/table">
                <a:tbl>
                  <a:tblPr firstRow="1" bandRow="1">
                    <a:noFill/>
                  </a:tblPr>
                  <a:tblGrid>
                    <a:gridCol w="8661883">
                      <a:extLst>
                        <a:ext uri="{9D8B030D-6E8A-4147-A177-3AD203B41FA5}">
                          <a16:colId xmlns:a16="http://schemas.microsoft.com/office/drawing/2014/main" val="20000"/>
                        </a:ext>
                      </a:extLst>
                    </a:gridCol>
                  </a:tblGrid>
                  <a:tr h="282784">
                    <a:tc>
                      <a:txBody>
                        <a:bodyPr/>
                        <a:lstStyle/>
                        <a:p>
                          <a:pPr marL="0" marR="0" lvl="0" indent="0" algn="l" rtl="0">
                            <a:lnSpc>
                              <a:spcPct val="100000"/>
                            </a:lnSpc>
                            <a:spcBef>
                              <a:spcPts val="0"/>
                            </a:spcBef>
                            <a:spcAft>
                              <a:spcPts val="0"/>
                            </a:spcAft>
                            <a:buClr>
                              <a:srgbClr val="000000"/>
                            </a:buClr>
                            <a:buSzPts val="1600"/>
                            <a:buFont typeface="Arial"/>
                            <a:buNone/>
                          </a:pPr>
                          <a:r>
                            <a:rPr lang="en-GB" sz="1600" b="0" dirty="0">
                              <a:solidFill>
                                <a:schemeClr val="dk1"/>
                              </a:solidFill>
                              <a:latin typeface="Nunito Sans"/>
                              <a:ea typeface="Nunito Sans"/>
                              <a:cs typeface="Nunito Sans"/>
                              <a:sym typeface="Nunito Sans"/>
                            </a:rPr>
                            <a:t>17)</a:t>
                          </a:r>
                          <a:r>
                            <a:rPr lang="en-GB" sz="1600" b="0" baseline="0" dirty="0">
                              <a:solidFill>
                                <a:schemeClr val="dk1"/>
                              </a:solidFill>
                              <a:latin typeface="Nunito Sans"/>
                              <a:ea typeface="Nunito Sans"/>
                              <a:cs typeface="Nunito Sans"/>
                              <a:sym typeface="Nunito Sans"/>
                            </a:rPr>
                            <a:t> </a:t>
                          </a:r>
                          <a:r>
                            <a:rPr lang="en-US" sz="1600" b="0" u="none" strike="noStrike" cap="none" dirty="0">
                              <a:solidFill>
                                <a:schemeClr val="dk1"/>
                              </a:solidFill>
                              <a:latin typeface="Nunito Sans"/>
                              <a:ea typeface="Nunito Sans"/>
                              <a:cs typeface="Nunito Sans"/>
                              <a:sym typeface="Nunito Sans"/>
                            </a:rPr>
                            <a:t>You are given that the ratio </a:t>
                          </a:r>
                          <a14:m>
                            <m:oMath xmlns:m="http://schemas.openxmlformats.org/officeDocument/2006/math">
                              <m:r>
                                <a:rPr lang="en-US" sz="1600" b="0" i="1" u="none" strike="noStrike" cap="none" dirty="0" smtClean="0">
                                  <a:solidFill>
                                    <a:schemeClr val="dk1"/>
                                  </a:solidFill>
                                  <a:latin typeface="Cambria Math" panose="02040503050406030204" pitchFamily="18" charset="0"/>
                                  <a:ea typeface="Times New Roman"/>
                                  <a:cs typeface="Times New Roman"/>
                                  <a:sym typeface="Times New Roman"/>
                                </a:rPr>
                                <m:t>𝑎</m:t>
                              </m:r>
                              <m:r>
                                <a:rPr lang="en-US" sz="1600" b="0" i="1" u="none" strike="noStrike" cap="none" dirty="0" smtClean="0">
                                  <a:solidFill>
                                    <a:schemeClr val="dk1"/>
                                  </a:solidFill>
                                  <a:latin typeface="Cambria Math" panose="02040503050406030204" pitchFamily="18" charset="0"/>
                                  <a:ea typeface="Nunito Sans"/>
                                  <a:cs typeface="Nunito Sans"/>
                                  <a:sym typeface="Nunito Sans"/>
                                </a:rPr>
                                <m:t> :</m:t>
                              </m:r>
                              <m:r>
                                <a:rPr lang="en-US" sz="1600" b="0" i="1" u="none" strike="noStrike" cap="none" dirty="0" smtClean="0">
                                  <a:solidFill>
                                    <a:schemeClr val="dk1"/>
                                  </a:solidFill>
                                  <a:latin typeface="Cambria Math" panose="02040503050406030204" pitchFamily="18" charset="0"/>
                                  <a:ea typeface="Times New Roman"/>
                                  <a:cs typeface="Times New Roman"/>
                                  <a:sym typeface="Times New Roman"/>
                                </a:rPr>
                                <m:t>𝑏</m:t>
                              </m:r>
                              <m:r>
                                <a:rPr lang="en-US" sz="1600" b="0" i="1" u="none" strike="noStrike" cap="none" dirty="0" smtClean="0">
                                  <a:solidFill>
                                    <a:schemeClr val="dk1"/>
                                  </a:solidFill>
                                  <a:latin typeface="Cambria Math" panose="02040503050406030204" pitchFamily="18" charset="0"/>
                                  <a:ea typeface="Nunito Sans"/>
                                  <a:cs typeface="Nunito Sans"/>
                                  <a:sym typeface="Nunito Sans"/>
                                </a:rPr>
                                <m:t>=2 </m:t>
                              </m:r>
                              <m:r>
                                <a:rPr lang="en-GB" sz="1600" b="0" i="1" u="none" strike="noStrike" cap="none" dirty="0" smtClean="0">
                                  <a:solidFill>
                                    <a:schemeClr val="dk1"/>
                                  </a:solidFill>
                                  <a:latin typeface="Cambria Math" panose="02040503050406030204" pitchFamily="18" charset="0"/>
                                  <a:ea typeface="Nunito Sans"/>
                                  <a:cs typeface="Nunito Sans"/>
                                  <a:sym typeface="Nunito Sans"/>
                                </a:rPr>
                                <m:t>:</m:t>
                              </m:r>
                              <m:r>
                                <a:rPr lang="en-US" sz="1600" b="0" i="1" u="none" strike="noStrike" cap="none" dirty="0" smtClean="0">
                                  <a:solidFill>
                                    <a:schemeClr val="dk1"/>
                                  </a:solidFill>
                                  <a:latin typeface="Cambria Math" panose="02040503050406030204" pitchFamily="18" charset="0"/>
                                  <a:ea typeface="Nunito Sans"/>
                                  <a:cs typeface="Nunito Sans"/>
                                  <a:sym typeface="Nunito Sans"/>
                                </a:rPr>
                                <m:t>3</m:t>
                              </m:r>
                            </m:oMath>
                          </a14:m>
                          <a:r>
                            <a:rPr lang="en-US" sz="1600" b="0" u="none" strike="noStrike" cap="none" dirty="0">
                              <a:solidFill>
                                <a:schemeClr val="dk1"/>
                              </a:solidFill>
                              <a:latin typeface="Nunito Sans"/>
                              <a:ea typeface="Nunito Sans"/>
                              <a:cs typeface="Nunito Sans"/>
                              <a:sym typeface="Nunito Sans"/>
                            </a:rPr>
                            <a:t> and the ratio </a:t>
                          </a:r>
                          <a14:m>
                            <m:oMath xmlns:m="http://schemas.openxmlformats.org/officeDocument/2006/math">
                              <m:r>
                                <a:rPr lang="en-US" sz="1600" b="0" i="1" u="none" strike="noStrike" cap="none" dirty="0" smtClean="0">
                                  <a:solidFill>
                                    <a:schemeClr val="dk1"/>
                                  </a:solidFill>
                                  <a:latin typeface="Cambria Math" panose="02040503050406030204" pitchFamily="18" charset="0"/>
                                  <a:ea typeface="Times New Roman"/>
                                  <a:cs typeface="Times New Roman"/>
                                  <a:sym typeface="Times New Roman"/>
                                </a:rPr>
                                <m:t>𝑏</m:t>
                              </m:r>
                              <m:r>
                                <a:rPr lang="en-US" sz="1600" b="0" i="1" u="none" strike="noStrike" cap="none" dirty="0" smtClean="0">
                                  <a:solidFill>
                                    <a:schemeClr val="dk1"/>
                                  </a:solidFill>
                                  <a:latin typeface="Cambria Math" panose="02040503050406030204" pitchFamily="18" charset="0"/>
                                  <a:ea typeface="Nunito Sans"/>
                                  <a:cs typeface="Nunito Sans"/>
                                  <a:sym typeface="Nunito Sans"/>
                                </a:rPr>
                                <m:t> :</m:t>
                              </m:r>
                              <m:r>
                                <a:rPr lang="en-US" sz="1600" b="0" i="1" u="none" strike="noStrike" cap="none" dirty="0" smtClean="0">
                                  <a:solidFill>
                                    <a:schemeClr val="dk1"/>
                                  </a:solidFill>
                                  <a:latin typeface="Cambria Math" panose="02040503050406030204" pitchFamily="18" charset="0"/>
                                  <a:ea typeface="Times New Roman"/>
                                  <a:cs typeface="Times New Roman"/>
                                  <a:sym typeface="Times New Roman"/>
                                </a:rPr>
                                <m:t>𝑐</m:t>
                              </m:r>
                              <m:r>
                                <a:rPr lang="en-US" sz="1600" b="0" i="1" u="none" strike="noStrike" cap="none" dirty="0" smtClean="0">
                                  <a:solidFill>
                                    <a:schemeClr val="dk1"/>
                                  </a:solidFill>
                                  <a:latin typeface="Cambria Math" panose="02040503050406030204" pitchFamily="18" charset="0"/>
                                  <a:ea typeface="Nunito Sans"/>
                                  <a:cs typeface="Nunito Sans"/>
                                  <a:sym typeface="Nunito Sans"/>
                                </a:rPr>
                                <m:t>=7 :4</m:t>
                              </m:r>
                            </m:oMath>
                          </a14:m>
                          <a:r>
                            <a:rPr lang="en-US" sz="1600" b="0" u="none" strike="noStrike" cap="none" dirty="0">
                              <a:solidFill>
                                <a:schemeClr val="dk1"/>
                              </a:solidFill>
                              <a:latin typeface="Nunito Sans"/>
                              <a:ea typeface="Nunito Sans"/>
                              <a:cs typeface="Nunito Sans"/>
                              <a:sym typeface="Nunito Sans"/>
                            </a:rPr>
                            <a:t>. </a:t>
                          </a:r>
                        </a:p>
                        <a:p>
                          <a:pPr marL="0" marR="0" lvl="0" indent="0" algn="l" rtl="0">
                            <a:lnSpc>
                              <a:spcPct val="150000"/>
                            </a:lnSpc>
                            <a:spcBef>
                              <a:spcPts val="0"/>
                            </a:spcBef>
                            <a:spcAft>
                              <a:spcPts val="0"/>
                            </a:spcAft>
                            <a:buClr>
                              <a:srgbClr val="000000"/>
                            </a:buClr>
                            <a:buSzPts val="1600"/>
                            <a:buFont typeface="Arial"/>
                            <a:buNone/>
                          </a:pPr>
                          <a:r>
                            <a:rPr lang="en-US" sz="1600" b="0" u="none" strike="noStrike" cap="none" dirty="0">
                              <a:solidFill>
                                <a:schemeClr val="dk1"/>
                              </a:solidFill>
                              <a:latin typeface="Nunito Sans"/>
                              <a:ea typeface="Nunito Sans"/>
                              <a:cs typeface="Nunito Sans"/>
                              <a:sym typeface="Nunito Sans"/>
                            </a:rPr>
                            <a:t>       Find, in its simplest terms, the ratio</a:t>
                          </a:r>
                        </a:p>
                        <a:p>
                          <a:pPr marL="0" marR="0" lvl="0" indent="0" algn="l" rtl="0">
                            <a:lnSpc>
                              <a:spcPct val="150000"/>
                            </a:lnSpc>
                            <a:spcBef>
                              <a:spcPts val="0"/>
                            </a:spcBef>
                            <a:spcAft>
                              <a:spcPts val="0"/>
                            </a:spcAft>
                            <a:buClr>
                              <a:srgbClr val="000000"/>
                            </a:buClr>
                            <a:buSzPts val="1600"/>
                            <a:buFont typeface="Arial"/>
                            <a:buNone/>
                          </a:pPr>
                          <a:r>
                            <a:rPr lang="en-US" sz="2400" b="0" u="none" strike="noStrike" cap="none" dirty="0">
                              <a:solidFill>
                                <a:schemeClr val="dk1"/>
                              </a:solidFill>
                              <a:ea typeface="Nunito Sans"/>
                              <a:cs typeface="Nunito Sans"/>
                              <a:sym typeface="Nunito Sans"/>
                            </a:rPr>
                            <a:t>    </a:t>
                          </a:r>
                          <a14:m>
                            <m:oMath xmlns:m="http://schemas.openxmlformats.org/officeDocument/2006/math">
                              <m:r>
                                <a:rPr lang="en-US" sz="2300" b="0" i="1" u="none" strike="noStrike" cap="none" dirty="0" smtClean="0">
                                  <a:solidFill>
                                    <a:schemeClr val="dk1"/>
                                  </a:solidFill>
                                  <a:latin typeface="Cambria Math" panose="02040503050406030204" pitchFamily="18" charset="0"/>
                                  <a:ea typeface="Nunito Sans"/>
                                  <a:cs typeface="Nunito Sans"/>
                                  <a:sym typeface="Nunito Sans"/>
                                </a:rPr>
                                <m:t>𝑎</m:t>
                              </m:r>
                              <m:r>
                                <a:rPr lang="en-GB" sz="2300" b="0" i="1" u="none" strike="noStrike" cap="none" dirty="0" smtClean="0">
                                  <a:solidFill>
                                    <a:schemeClr val="dk1"/>
                                  </a:solidFill>
                                  <a:latin typeface="Cambria Math" panose="02040503050406030204" pitchFamily="18" charset="0"/>
                                  <a:ea typeface="Nunito Sans"/>
                                  <a:cs typeface="Nunito Sans"/>
                                  <a:sym typeface="Nunito Sans"/>
                                </a:rPr>
                                <m:t> </m:t>
                              </m:r>
                              <m:r>
                                <a:rPr lang="en-US" sz="2300" b="0" i="1" u="none" strike="noStrike" cap="none" dirty="0" smtClean="0">
                                  <a:solidFill>
                                    <a:schemeClr val="dk1"/>
                                  </a:solidFill>
                                  <a:latin typeface="Cambria Math" panose="02040503050406030204" pitchFamily="18" charset="0"/>
                                  <a:ea typeface="Nunito Sans"/>
                                  <a:cs typeface="Nunito Sans"/>
                                  <a:sym typeface="Nunito Sans"/>
                                </a:rPr>
                                <m:t>:</m:t>
                              </m:r>
                              <m:r>
                                <a:rPr lang="en-US" sz="2300" b="0" i="1" u="none" strike="noStrike" cap="none" dirty="0" smtClean="0">
                                  <a:solidFill>
                                    <a:schemeClr val="dk1"/>
                                  </a:solidFill>
                                  <a:latin typeface="Cambria Math" panose="02040503050406030204" pitchFamily="18" charset="0"/>
                                  <a:ea typeface="Nunito Sans"/>
                                  <a:cs typeface="Nunito Sans"/>
                                  <a:sym typeface="Nunito Sans"/>
                                </a:rPr>
                                <m:t>𝑐</m:t>
                              </m:r>
                            </m:oMath>
                          </a14:m>
                          <a:r>
                            <a:rPr lang="en-US" sz="2300" b="0" i="1" u="none" strike="noStrike" cap="none" baseline="30000" dirty="0">
                              <a:solidFill>
                                <a:schemeClr val="dk1"/>
                              </a:solidFill>
                              <a:latin typeface="Times New Roman"/>
                              <a:ea typeface="Times New Roman"/>
                              <a:cs typeface="Times New Roman"/>
                              <a:sym typeface="Times New Roman"/>
                            </a:rPr>
                            <a:t> </a:t>
                          </a:r>
                        </a:p>
                      </a:txBody>
                      <a:tcPr marL="91450" marR="91450" marT="45725" marB="45725">
                        <a:lnL w="12700" cap="flat" cmpd="sng">
                          <a:noFill/>
                          <a:prstDash val="solid"/>
                          <a:round/>
                          <a:headEnd type="none" w="sm" len="sm"/>
                          <a:tailEnd type="none" w="sm" len="sm"/>
                        </a:lnL>
                        <a:lnR w="12700" cap="flat" cmpd="sng">
                          <a:noFill/>
                          <a:prstDash val="solid"/>
                          <a:round/>
                          <a:headEnd type="none" w="sm" len="sm"/>
                          <a:tailEnd type="none" w="sm" len="sm"/>
                        </a:lnR>
                        <a:lnT w="12700" cap="flat" cmpd="sng">
                          <a:noFill/>
                          <a:prstDash val="solid"/>
                          <a:round/>
                          <a:headEnd type="none" w="sm" len="sm"/>
                          <a:tailEnd type="none" w="sm" len="sm"/>
                        </a:lnT>
                        <a:lnB w="12700" cap="flat" cmpd="sng">
                          <a:noFill/>
                          <a:prstDash val="solid"/>
                          <a:round/>
                          <a:headEnd type="none" w="sm" len="sm"/>
                          <a:tailEnd type="none" w="sm" len="sm"/>
                        </a:lnB>
                        <a:lnTlToBr w="12700" cmpd="sng">
                          <a:noFill/>
                          <a:prstDash val="solid"/>
                        </a:lnTlToBr>
                        <a:lnBlToTr w="12700" cmpd="sng">
                          <a:noFill/>
                          <a:prstDash val="solid"/>
                        </a:lnBlToTr>
                        <a:noFill/>
                      </a:tcPr>
                    </a:tc>
                    <a:extLst>
                      <a:ext uri="{0D108BD9-81ED-4DB2-BD59-A6C34878D82A}">
                        <a16:rowId xmlns:a16="http://schemas.microsoft.com/office/drawing/2014/main" val="10000"/>
                      </a:ext>
                    </a:extLst>
                  </a:tr>
                </a:tbl>
              </a:graphicData>
            </a:graphic>
          </p:graphicFrame>
        </mc:Choice>
        <mc:Fallback xmlns="">
          <p:graphicFrame>
            <p:nvGraphicFramePr>
              <p:cNvPr id="2" name="Google Shape;105;p20">
                <a:extLst>
                  <a:ext uri="{FF2B5EF4-FFF2-40B4-BE49-F238E27FC236}">
                    <a16:creationId xmlns:a16="http://schemas.microsoft.com/office/drawing/2014/main" id="{18E3B0D4-A9C8-7029-06AB-8C8C9E852FB9}"/>
                  </a:ext>
                </a:extLst>
              </p:cNvPr>
              <p:cNvGraphicFramePr/>
              <p:nvPr>
                <p:extLst>
                  <p:ext uri="{D42A27DB-BD31-4B8C-83A1-F6EECF244321}">
                    <p14:modId xmlns:p14="http://schemas.microsoft.com/office/powerpoint/2010/main" val="1397310805"/>
                  </p:ext>
                </p:extLst>
              </p:nvPr>
            </p:nvGraphicFramePr>
            <p:xfrm>
              <a:off x="108043" y="862525"/>
              <a:ext cx="8661883" cy="1181872"/>
            </p:xfrm>
            <a:graphic>
              <a:graphicData uri="http://schemas.openxmlformats.org/drawingml/2006/table">
                <a:tbl>
                  <a:tblPr firstRow="1" bandRow="1">
                    <a:noFill/>
                  </a:tblPr>
                  <a:tblGrid>
                    <a:gridCol w="8661883">
                      <a:extLst>
                        <a:ext uri="{9D8B030D-6E8A-4147-A177-3AD203B41FA5}">
                          <a16:colId xmlns:a16="http://schemas.microsoft.com/office/drawing/2014/main" val="20000"/>
                        </a:ext>
                      </a:extLst>
                    </a:gridCol>
                  </a:tblGrid>
                  <a:tr h="282784">
                    <a:tc>
                      <a:txBody>
                        <a:bodyPr/>
                        <a:lstStyle/>
                        <a:p>
                          <a:pPr marL="0" marR="0" lvl="0" indent="0" algn="l" rtl="0">
                            <a:lnSpc>
                              <a:spcPct val="100000"/>
                            </a:lnSpc>
                            <a:spcBef>
                              <a:spcPts val="0"/>
                            </a:spcBef>
                            <a:spcAft>
                              <a:spcPts val="0"/>
                            </a:spcAft>
                            <a:buClr>
                              <a:srgbClr val="000000"/>
                            </a:buClr>
                            <a:buSzPts val="1600"/>
                            <a:buFont typeface="Arial"/>
                            <a:buNone/>
                          </a:pPr>
                          <a:r>
                            <a:rPr lang="en-GB" sz="1600" b="0" dirty="0">
                              <a:solidFill>
                                <a:schemeClr val="dk1"/>
                              </a:solidFill>
                              <a:latin typeface="Nunito Sans"/>
                              <a:ea typeface="Nunito Sans"/>
                              <a:cs typeface="Nunito Sans"/>
                              <a:sym typeface="Nunito Sans"/>
                            </a:rPr>
                            <a:t>17)</a:t>
                          </a:r>
                          <a:r>
                            <a:rPr lang="en-GB" sz="1600" b="0" baseline="0" dirty="0">
                              <a:solidFill>
                                <a:schemeClr val="dk1"/>
                              </a:solidFill>
                              <a:latin typeface="Nunito Sans"/>
                              <a:ea typeface="Nunito Sans"/>
                              <a:cs typeface="Nunito Sans"/>
                              <a:sym typeface="Nunito Sans"/>
                            </a:rPr>
                            <a:t> </a:t>
                          </a:r>
                          <a:r>
                            <a:rPr lang="en-US" sz="1600" b="0" u="none" strike="noStrike" cap="none" dirty="0">
                              <a:solidFill>
                                <a:schemeClr val="dk1"/>
                              </a:solidFill>
                              <a:latin typeface="Nunito Sans"/>
                              <a:ea typeface="Nunito Sans"/>
                              <a:cs typeface="Nunito Sans"/>
                              <a:sym typeface="Nunito Sans"/>
                            </a:rPr>
                            <a:t>You are given that the ratio </a:t>
                          </a:r>
                          <a14:m xmlns:a14="http://schemas.microsoft.com/office/drawing/2010/main">
                            <m:oMath xmlns:m="http://schemas.openxmlformats.org/officeDocument/2006/math">
                              <m:r>
                                <a:rPr lang="en-US" sz="1600" b="0" i="1" u="none" strike="noStrike" cap="none" dirty="0" smtClean="0">
                                  <a:solidFill>
                                    <a:schemeClr val="dk1"/>
                                  </a:solidFill>
                                  <a:latin typeface="Cambria Math" panose="02040503050406030204" pitchFamily="18" charset="0"/>
                                  <a:ea typeface="Times New Roman"/>
                                  <a:cs typeface="Times New Roman"/>
                                  <a:sym typeface="Times New Roman"/>
                                </a:rPr>
                                <m:t>𝑎</m:t>
                              </m:r>
                              <m:r>
                                <a:rPr lang="en-US" sz="1600" b="0" i="1" u="none" strike="noStrike" cap="none" dirty="0" smtClean="0">
                                  <a:solidFill>
                                    <a:schemeClr val="dk1"/>
                                  </a:solidFill>
                                  <a:latin typeface="Cambria Math" panose="02040503050406030204" pitchFamily="18" charset="0"/>
                                  <a:ea typeface="Nunito Sans"/>
                                  <a:cs typeface="Nunito Sans"/>
                                  <a:sym typeface="Nunito Sans"/>
                                </a:rPr>
                                <m:t> :</m:t>
                              </m:r>
                              <m:r>
                                <a:rPr lang="en-US" sz="1600" b="0" i="1" u="none" strike="noStrike" cap="none" dirty="0" smtClean="0">
                                  <a:solidFill>
                                    <a:schemeClr val="dk1"/>
                                  </a:solidFill>
                                  <a:latin typeface="Cambria Math" panose="02040503050406030204" pitchFamily="18" charset="0"/>
                                  <a:ea typeface="Times New Roman"/>
                                  <a:cs typeface="Times New Roman"/>
                                  <a:sym typeface="Times New Roman"/>
                                </a:rPr>
                                <m:t>𝑏</m:t>
                              </m:r>
                              <m:r>
                                <a:rPr lang="en-US" sz="1600" b="0" i="1" u="none" strike="noStrike" cap="none" dirty="0" smtClean="0">
                                  <a:solidFill>
                                    <a:schemeClr val="dk1"/>
                                  </a:solidFill>
                                  <a:latin typeface="Cambria Math" panose="02040503050406030204" pitchFamily="18" charset="0"/>
                                  <a:ea typeface="Nunito Sans"/>
                                  <a:cs typeface="Nunito Sans"/>
                                  <a:sym typeface="Nunito Sans"/>
                                </a:rPr>
                                <m:t>=2 </m:t>
                              </m:r>
                              <m:r>
                                <a:rPr lang="en-GB" sz="1600" b="0" i="1" u="none" strike="noStrike" cap="none" dirty="0" smtClean="0">
                                  <a:solidFill>
                                    <a:schemeClr val="dk1"/>
                                  </a:solidFill>
                                  <a:latin typeface="Cambria Math" panose="02040503050406030204" pitchFamily="18" charset="0"/>
                                  <a:ea typeface="Nunito Sans"/>
                                  <a:cs typeface="Nunito Sans"/>
                                  <a:sym typeface="Nunito Sans"/>
                                </a:rPr>
                                <m:t>:</m:t>
                              </m:r>
                              <m:r>
                                <a:rPr lang="en-US" sz="1600" b="0" i="1" u="none" strike="noStrike" cap="none" dirty="0" smtClean="0">
                                  <a:solidFill>
                                    <a:schemeClr val="dk1"/>
                                  </a:solidFill>
                                  <a:latin typeface="Cambria Math" panose="02040503050406030204" pitchFamily="18" charset="0"/>
                                  <a:ea typeface="Nunito Sans"/>
                                  <a:cs typeface="Nunito Sans"/>
                                  <a:sym typeface="Nunito Sans"/>
                                </a:rPr>
                                <m:t>3</m:t>
                              </m:r>
                            </m:oMath>
                          </a14:m>
                          <a:r>
                            <a:rPr lang="en-US" sz="1600" b="0" u="none" strike="noStrike" cap="none" dirty="0">
                              <a:solidFill>
                                <a:schemeClr val="dk1"/>
                              </a:solidFill>
                              <a:latin typeface="Nunito Sans"/>
                              <a:ea typeface="Nunito Sans"/>
                              <a:cs typeface="Nunito Sans"/>
                              <a:sym typeface="Nunito Sans"/>
                            </a:rPr>
                            <a:t> and the ratio </a:t>
                          </a:r>
                          <a14:m xmlns:a14="http://schemas.microsoft.com/office/drawing/2010/main">
                            <m:oMath xmlns:m="http://schemas.openxmlformats.org/officeDocument/2006/math">
                              <m:r>
                                <a:rPr lang="en-US" sz="1600" b="0" i="1" u="none" strike="noStrike" cap="none" dirty="0" smtClean="0">
                                  <a:solidFill>
                                    <a:schemeClr val="dk1"/>
                                  </a:solidFill>
                                  <a:latin typeface="Cambria Math" panose="02040503050406030204" pitchFamily="18" charset="0"/>
                                  <a:ea typeface="Times New Roman"/>
                                  <a:cs typeface="Times New Roman"/>
                                  <a:sym typeface="Times New Roman"/>
                                </a:rPr>
                                <m:t>𝑏</m:t>
                              </m:r>
                              <m:r>
                                <a:rPr lang="en-US" sz="1600" b="0" i="1" u="none" strike="noStrike" cap="none" dirty="0" smtClean="0">
                                  <a:solidFill>
                                    <a:schemeClr val="dk1"/>
                                  </a:solidFill>
                                  <a:latin typeface="Cambria Math" panose="02040503050406030204" pitchFamily="18" charset="0"/>
                                  <a:ea typeface="Nunito Sans"/>
                                  <a:cs typeface="Nunito Sans"/>
                                  <a:sym typeface="Nunito Sans"/>
                                </a:rPr>
                                <m:t> :</m:t>
                              </m:r>
                              <m:r>
                                <a:rPr lang="en-US" sz="1600" b="0" i="1" u="none" strike="noStrike" cap="none" dirty="0" smtClean="0">
                                  <a:solidFill>
                                    <a:schemeClr val="dk1"/>
                                  </a:solidFill>
                                  <a:latin typeface="Cambria Math" panose="02040503050406030204" pitchFamily="18" charset="0"/>
                                  <a:ea typeface="Times New Roman"/>
                                  <a:cs typeface="Times New Roman"/>
                                  <a:sym typeface="Times New Roman"/>
                                </a:rPr>
                                <m:t>𝑐</m:t>
                              </m:r>
                              <m:r>
                                <a:rPr lang="en-US" sz="1600" b="0" i="1" u="none" strike="noStrike" cap="none" dirty="0" smtClean="0">
                                  <a:solidFill>
                                    <a:schemeClr val="dk1"/>
                                  </a:solidFill>
                                  <a:latin typeface="Cambria Math" panose="02040503050406030204" pitchFamily="18" charset="0"/>
                                  <a:ea typeface="Nunito Sans"/>
                                  <a:cs typeface="Nunito Sans"/>
                                  <a:sym typeface="Nunito Sans"/>
                                </a:rPr>
                                <m:t>=7 :4</m:t>
                              </m:r>
                            </m:oMath>
                          </a14:m>
                          <a:r>
                            <a:rPr lang="en-US" sz="1600" b="0" u="none" strike="noStrike" cap="none" dirty="0">
                              <a:solidFill>
                                <a:schemeClr val="dk1"/>
                              </a:solidFill>
                              <a:latin typeface="Nunito Sans"/>
                              <a:ea typeface="Nunito Sans"/>
                              <a:cs typeface="Nunito Sans"/>
                              <a:sym typeface="Nunito Sans"/>
                            </a:rPr>
                            <a:t>. </a:t>
                          </a:r>
                        </a:p>
                        <a:p>
                          <a:pPr marL="0" marR="0" lvl="0" indent="0" algn="l" rtl="0">
                            <a:lnSpc>
                              <a:spcPct val="150000"/>
                            </a:lnSpc>
                            <a:spcBef>
                              <a:spcPts val="0"/>
                            </a:spcBef>
                            <a:spcAft>
                              <a:spcPts val="0"/>
                            </a:spcAft>
                            <a:buClr>
                              <a:srgbClr val="000000"/>
                            </a:buClr>
                            <a:buSzPts val="1600"/>
                            <a:buFont typeface="Arial"/>
                            <a:buNone/>
                          </a:pPr>
                          <a:r>
                            <a:rPr lang="en-US" sz="1600" b="0" u="none" strike="noStrike" cap="none" dirty="0">
                              <a:solidFill>
                                <a:schemeClr val="dk1"/>
                              </a:solidFill>
                              <a:latin typeface="Nunito Sans"/>
                              <a:ea typeface="Nunito Sans"/>
                              <a:cs typeface="Nunito Sans"/>
                              <a:sym typeface="Nunito Sans"/>
                            </a:rPr>
                            <a:t>       Find, in its simplest terms, the ratio</a:t>
                          </a:r>
                        </a:p>
                        <a:p>
                          <a:pPr marL="0" marR="0" lvl="0" indent="0" algn="l" rtl="0">
                            <a:lnSpc>
                              <a:spcPct val="150000"/>
                            </a:lnSpc>
                            <a:spcBef>
                              <a:spcPts val="0"/>
                            </a:spcBef>
                            <a:spcAft>
                              <a:spcPts val="0"/>
                            </a:spcAft>
                            <a:buClr>
                              <a:srgbClr val="000000"/>
                            </a:buClr>
                            <a:buSzPts val="1600"/>
                            <a:buFont typeface="Arial"/>
                            <a:buNone/>
                          </a:pPr>
                          <a:r>
                            <a:rPr lang="en-US" sz="2400" b="0" u="none" strike="noStrike" cap="none" dirty="0">
                              <a:solidFill>
                                <a:schemeClr val="dk1"/>
                              </a:solidFill>
                              <a:ea typeface="Nunito Sans"/>
                              <a:cs typeface="Nunito Sans"/>
                              <a:sym typeface="Nunito Sans"/>
                            </a:rPr>
                            <a:t>    </a:t>
                          </a:r>
                          <a14:m xmlns:a14="http://schemas.microsoft.com/office/drawing/2010/main">
                            <m:oMath xmlns:m="http://schemas.openxmlformats.org/officeDocument/2006/math">
                              <m:r>
                                <a:rPr lang="en-US" sz="2300" b="0" i="1" u="none" strike="noStrike" cap="none" dirty="0" smtClean="0">
                                  <a:solidFill>
                                    <a:schemeClr val="dk1"/>
                                  </a:solidFill>
                                  <a:latin typeface="Cambria Math" panose="02040503050406030204" pitchFamily="18" charset="0"/>
                                  <a:ea typeface="Nunito Sans"/>
                                  <a:cs typeface="Nunito Sans"/>
                                  <a:sym typeface="Nunito Sans"/>
                                </a:rPr>
                                <m:t>𝑎</m:t>
                              </m:r>
                              <m:r>
                                <a:rPr lang="en-GB" sz="2300" b="0" i="1" u="none" strike="noStrike" cap="none" dirty="0" smtClean="0">
                                  <a:solidFill>
                                    <a:schemeClr val="dk1"/>
                                  </a:solidFill>
                                  <a:latin typeface="Cambria Math" panose="02040503050406030204" pitchFamily="18" charset="0"/>
                                  <a:ea typeface="Nunito Sans"/>
                                  <a:cs typeface="Nunito Sans"/>
                                  <a:sym typeface="Nunito Sans"/>
                                </a:rPr>
                                <m:t> </m:t>
                              </m:r>
                              <m:r>
                                <a:rPr lang="en-US" sz="2300" b="0" i="1" u="none" strike="noStrike" cap="none" dirty="0" smtClean="0">
                                  <a:solidFill>
                                    <a:schemeClr val="dk1"/>
                                  </a:solidFill>
                                  <a:latin typeface="Cambria Math" panose="02040503050406030204" pitchFamily="18" charset="0"/>
                                  <a:ea typeface="Nunito Sans"/>
                                  <a:cs typeface="Nunito Sans"/>
                                  <a:sym typeface="Nunito Sans"/>
                                </a:rPr>
                                <m:t>:</m:t>
                              </m:r>
                              <m:r>
                                <a:rPr lang="en-US" sz="2300" b="0" i="1" u="none" strike="noStrike" cap="none" dirty="0" smtClean="0">
                                  <a:solidFill>
                                    <a:schemeClr val="dk1"/>
                                  </a:solidFill>
                                  <a:latin typeface="Cambria Math" panose="02040503050406030204" pitchFamily="18" charset="0"/>
                                  <a:ea typeface="Nunito Sans"/>
                                  <a:cs typeface="Nunito Sans"/>
                                  <a:sym typeface="Nunito Sans"/>
                                </a:rPr>
                                <m:t>𝑐</m:t>
                              </m:r>
                            </m:oMath>
                          </a14:m>
                          <a:r>
                            <a:rPr lang="en-US" sz="2300" b="0" i="1" u="none" strike="noStrike" cap="none" baseline="30000" dirty="0">
                              <a:solidFill>
                                <a:schemeClr val="dk1"/>
                              </a:solidFill>
                              <a:latin typeface="Times New Roman"/>
                              <a:ea typeface="Times New Roman"/>
                              <a:cs typeface="Times New Roman"/>
                              <a:sym typeface="Times New Roman"/>
                            </a:rPr>
                            <a:t> </a:t>
                          </a:r>
                        </a:p>
                      </a:txBody>
                      <a:tcPr marL="91450" marR="91450" marT="45725" marB="45725">
                        <a:lnL w="12700" cap="flat" cmpd="sng">
                          <a:noFill/>
                          <a:prstDash val="solid"/>
                          <a:round/>
                          <a:headEnd type="none" w="sm" len="sm"/>
                          <a:tailEnd type="none" w="sm" len="sm"/>
                        </a:lnL>
                        <a:lnR w="12700" cap="flat" cmpd="sng">
                          <a:noFill/>
                          <a:prstDash val="solid"/>
                          <a:round/>
                          <a:headEnd type="none" w="sm" len="sm"/>
                          <a:tailEnd type="none" w="sm" len="sm"/>
                        </a:lnR>
                        <a:lnT w="12700" cap="flat" cmpd="sng">
                          <a:noFill/>
                          <a:prstDash val="solid"/>
                          <a:round/>
                          <a:headEnd type="none" w="sm" len="sm"/>
                          <a:tailEnd type="none" w="sm" len="sm"/>
                        </a:lnT>
                        <a:lnB w="12700" cap="flat" cmpd="sng">
                          <a:noFill/>
                          <a:prstDash val="solid"/>
                          <a:round/>
                          <a:headEnd type="none" w="sm" len="sm"/>
                          <a:tailEnd type="none" w="sm" len="sm"/>
                        </a:lnB>
                        <a:lnTlToBr w="12700" cmpd="sng">
                          <a:noFill/>
                          <a:prstDash val="solid"/>
                        </a:lnTlToBr>
                        <a:lnBlToTr w="12700" cmpd="sng">
                          <a:noFill/>
                          <a:prstDash val="solid"/>
                        </a:lnBlToTr>
                        <a:noFill/>
                      </a:tcPr>
                    </a:tc>
                    <a:extLst>
                      <a:ext uri="{0D108BD9-81ED-4DB2-BD59-A6C34878D82A}">
                        <a16:rowId xmlns:a16="http://schemas.microsoft.com/office/drawing/2014/main" val="10000"/>
                      </a:ext>
                    </a:extLst>
                  </a:tr>
                </a:tbl>
              </a:graphicData>
            </a:graphic>
          </p:graphicFrame>
        </mc:Fallback>
      </mc:AlternateContent>
    </p:spTree>
    <p:extLst>
      <p:ext uri="{BB962C8B-B14F-4D97-AF65-F5344CB8AC3E}">
        <p14:creationId xmlns:p14="http://schemas.microsoft.com/office/powerpoint/2010/main" val="220191066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475"/>
        <p:cNvGrpSpPr/>
        <p:nvPr/>
      </p:nvGrpSpPr>
      <p:grpSpPr>
        <a:xfrm>
          <a:off x="0" y="0"/>
          <a:ext cx="0" cy="0"/>
          <a:chOff x="0" y="0"/>
          <a:chExt cx="0" cy="0"/>
        </a:xfrm>
      </p:grpSpPr>
      <p:sp>
        <p:nvSpPr>
          <p:cNvPr id="476" name="Google Shape;476;g2032cc6918f_0_156"/>
          <p:cNvSpPr txBox="1"/>
          <p:nvPr/>
        </p:nvSpPr>
        <p:spPr>
          <a:xfrm>
            <a:off x="169850" y="378100"/>
            <a:ext cx="45675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Ratio</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mc:Choice xmlns:a14="http://schemas.microsoft.com/office/drawing/2010/main" Requires="a14">
          <p:graphicFrame>
            <p:nvGraphicFramePr>
              <p:cNvPr id="478" name="Google Shape;478;g2032cc6918f_0_156"/>
              <p:cNvGraphicFramePr/>
              <p:nvPr>
                <p:extLst>
                  <p:ext uri="{D42A27DB-BD31-4B8C-83A1-F6EECF244321}">
                    <p14:modId xmlns:p14="http://schemas.microsoft.com/office/powerpoint/2010/main" val="291472366"/>
                  </p:ext>
                </p:extLst>
              </p:nvPr>
            </p:nvGraphicFramePr>
            <p:xfrm>
              <a:off x="952500" y="2190750"/>
              <a:ext cx="7239000" cy="1893600"/>
            </p:xfrm>
            <a:graphic>
              <a:graphicData uri="http://schemas.openxmlformats.org/drawingml/2006/table">
                <a:tbl>
                  <a:tblPr>
                    <a:noFill/>
                    <a:tableStyleId>{3315EF36-B98D-4A8E-A345-085902FB4635}</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4680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Sans"/>
                              <a:ea typeface="Nunito Sans"/>
                              <a:cs typeface="Nunito Sans"/>
                              <a:sym typeface="Nunito Sans"/>
                            </a:rPr>
                            <a:t>A) </a:t>
                          </a:r>
                          <a14:m>
                            <m:oMath xmlns:m="http://schemas.openxmlformats.org/officeDocument/2006/math">
                              <m:r>
                                <a:rPr lang="en-GB" sz="1600" b="0" i="1" u="none" strike="noStrike" cap="none" smtClean="0">
                                  <a:solidFill>
                                    <a:schemeClr val="tx1"/>
                                  </a:solidFill>
                                  <a:latin typeface="Cambria Math" panose="02040503050406030204" pitchFamily="18" charset="0"/>
                                  <a:ea typeface="Nunito Sans"/>
                                  <a:cs typeface="Nunito Sans"/>
                                  <a:sym typeface="Nunito Sans"/>
                                </a:rPr>
                                <m:t>𝑎</m:t>
                              </m:r>
                              <m:r>
                                <a:rPr lang="en-GB" sz="1600" b="0" i="1" u="none" strike="noStrike" cap="none" smtClean="0">
                                  <a:solidFill>
                                    <a:schemeClr val="tx1"/>
                                  </a:solidFill>
                                  <a:latin typeface="Cambria Math" panose="02040503050406030204" pitchFamily="18" charset="0"/>
                                  <a:ea typeface="Nunito Sans"/>
                                  <a:cs typeface="Nunito Sans"/>
                                  <a:sym typeface="Nunito Sans"/>
                                </a:rPr>
                                <m:t>=</m:t>
                              </m:r>
                              <m:f>
                                <m:fPr>
                                  <m:ctrlPr>
                                    <a:rPr lang="ar-AE" sz="1600" b="0" i="1" u="none" strike="noStrike" cap="none" smtClean="0">
                                      <a:solidFill>
                                        <a:schemeClr val="tx1"/>
                                      </a:solidFill>
                                      <a:latin typeface="Cambria Math" panose="02040503050406030204" pitchFamily="18" charset="0"/>
                                      <a:ea typeface="Nunito Sans"/>
                                      <a:cs typeface="Nunito Sans"/>
                                      <a:sym typeface="Nunito Sans"/>
                                    </a:rPr>
                                  </m:ctrlPr>
                                </m:fPr>
                                <m:num>
                                  <m:r>
                                    <a:rPr lang="ar-AE" sz="1600" b="0" i="1" u="none" strike="noStrike" cap="none" smtClean="0">
                                      <a:solidFill>
                                        <a:schemeClr val="tx1"/>
                                      </a:solidFill>
                                      <a:latin typeface="Cambria Math" panose="02040503050406030204" pitchFamily="18" charset="0"/>
                                      <a:ea typeface="Nunito Sans"/>
                                      <a:cs typeface="Nunito Sans"/>
                                      <a:sym typeface="Nunito Sans"/>
                                    </a:rPr>
                                    <m:t>3</m:t>
                                  </m:r>
                                </m:num>
                                <m:den>
                                  <m:r>
                                    <a:rPr lang="ar-AE" sz="1600" b="0" i="1" u="none" strike="noStrike" cap="none" smtClean="0">
                                      <a:solidFill>
                                        <a:schemeClr val="tx1"/>
                                      </a:solidFill>
                                      <a:latin typeface="Cambria Math" panose="02040503050406030204" pitchFamily="18" charset="0"/>
                                      <a:ea typeface="Nunito Sans"/>
                                      <a:cs typeface="Nunito Sans"/>
                                      <a:sym typeface="Nunito Sans"/>
                                    </a:rPr>
                                    <m:t>8</m:t>
                                  </m:r>
                                </m:den>
                              </m:f>
                              <m:r>
                                <a:rPr lang="ar-AE" sz="1600" b="0" i="1" u="none" strike="noStrike" cap="none" smtClean="0">
                                  <a:solidFill>
                                    <a:schemeClr val="tx1"/>
                                  </a:solidFill>
                                  <a:latin typeface="Cambria Math" panose="02040503050406030204" pitchFamily="18" charset="0"/>
                                  <a:ea typeface="Nunito Sans"/>
                                  <a:cs typeface="Nunito Sans"/>
                                  <a:sym typeface="Nunito Sans"/>
                                </a:rPr>
                                <m:t>𝑏</m:t>
                              </m:r>
                            </m:oMath>
                          </a14:m>
                          <a:endParaRPr lang="ar-AE" sz="16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Sans"/>
                              <a:ea typeface="Nunito Sans"/>
                              <a:cs typeface="Nunito Sans"/>
                              <a:sym typeface="Nunito Sans"/>
                            </a:rPr>
                            <a:t>B) </a:t>
                          </a:r>
                          <a14:m>
                            <m:oMath xmlns:m="http://schemas.openxmlformats.org/officeDocument/2006/math">
                              <m:r>
                                <a:rPr lang="en-GB" sz="1600" b="0" i="1" u="none" strike="noStrike" cap="none" smtClean="0">
                                  <a:solidFill>
                                    <a:schemeClr val="tx1"/>
                                  </a:solidFill>
                                  <a:latin typeface="Cambria Math" panose="02040503050406030204" pitchFamily="18" charset="0"/>
                                  <a:ea typeface="Nunito Sans"/>
                                  <a:cs typeface="Nunito Sans"/>
                                  <a:sym typeface="Nunito Sans"/>
                                </a:rPr>
                                <m:t>𝑎</m:t>
                              </m:r>
                              <m:r>
                                <a:rPr lang="en-GB" sz="1600" b="0" i="1" u="none" strike="noStrike" cap="none" smtClean="0">
                                  <a:solidFill>
                                    <a:schemeClr val="tx1"/>
                                  </a:solidFill>
                                  <a:latin typeface="Cambria Math" panose="02040503050406030204" pitchFamily="18" charset="0"/>
                                  <a:ea typeface="Nunito Sans"/>
                                  <a:cs typeface="Nunito Sans"/>
                                  <a:sym typeface="Nunito Sans"/>
                                </a:rPr>
                                <m:t>=</m:t>
                              </m:r>
                              <m:f>
                                <m:fPr>
                                  <m:ctrlPr>
                                    <a:rPr lang="ar-AE" sz="1600" b="0" i="1" u="none" strike="noStrike" cap="none" smtClean="0">
                                      <a:solidFill>
                                        <a:schemeClr val="tx1"/>
                                      </a:solidFill>
                                      <a:latin typeface="Cambria Math" panose="02040503050406030204" pitchFamily="18" charset="0"/>
                                      <a:ea typeface="Nunito Sans"/>
                                      <a:cs typeface="Nunito Sans"/>
                                      <a:sym typeface="Nunito Sans"/>
                                    </a:rPr>
                                  </m:ctrlPr>
                                </m:fPr>
                                <m:num>
                                  <m:r>
                                    <a:rPr lang="ar-AE" sz="1600" b="0" i="1" u="none" strike="noStrike" cap="none" smtClean="0">
                                      <a:solidFill>
                                        <a:schemeClr val="tx1"/>
                                      </a:solidFill>
                                      <a:latin typeface="Cambria Math" panose="02040503050406030204" pitchFamily="18" charset="0"/>
                                      <a:ea typeface="Nunito Sans"/>
                                      <a:cs typeface="Nunito Sans"/>
                                      <a:sym typeface="Nunito Sans"/>
                                    </a:rPr>
                                    <m:t>5</m:t>
                                  </m:r>
                                </m:num>
                                <m:den>
                                  <m:r>
                                    <a:rPr lang="ar-AE" sz="1600" b="0" i="1" u="none" strike="noStrike" cap="none" smtClean="0">
                                      <a:solidFill>
                                        <a:schemeClr val="tx1"/>
                                      </a:solidFill>
                                      <a:latin typeface="Cambria Math" panose="02040503050406030204" pitchFamily="18" charset="0"/>
                                      <a:ea typeface="Nunito Sans"/>
                                      <a:cs typeface="Nunito Sans"/>
                                      <a:sym typeface="Nunito Sans"/>
                                    </a:rPr>
                                    <m:t>3</m:t>
                                  </m:r>
                                </m:den>
                              </m:f>
                              <m:r>
                                <a:rPr lang="ar-AE" sz="1600" b="0" i="1" u="none" strike="noStrike" cap="none" smtClean="0">
                                  <a:solidFill>
                                    <a:schemeClr val="tx1"/>
                                  </a:solidFill>
                                  <a:latin typeface="Cambria Math" panose="02040503050406030204" pitchFamily="18" charset="0"/>
                                  <a:ea typeface="Nunito Sans"/>
                                  <a:cs typeface="Nunito Sans"/>
                                  <a:sym typeface="Nunito Sans"/>
                                </a:rPr>
                                <m:t>𝑏</m:t>
                              </m:r>
                            </m:oMath>
                          </a14:m>
                          <a:r>
                            <a:rPr lang="ar-AE" sz="1600" u="none" strike="noStrike" cap="none"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4680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Sans"/>
                              <a:ea typeface="Nunito Sans"/>
                              <a:cs typeface="Nunito Sans"/>
                              <a:sym typeface="Nunito Sans"/>
                            </a:rPr>
                            <a:t>C) </a:t>
                          </a:r>
                          <a14:m>
                            <m:oMath xmlns:m="http://schemas.openxmlformats.org/officeDocument/2006/math">
                              <m:r>
                                <a:rPr lang="en-GB" sz="1600" b="0" i="1" u="none" strike="noStrike" cap="none" smtClean="0">
                                  <a:solidFill>
                                    <a:schemeClr val="tx1"/>
                                  </a:solidFill>
                                  <a:latin typeface="Cambria Math" panose="02040503050406030204" pitchFamily="18" charset="0"/>
                                  <a:ea typeface="Nunito Sans"/>
                                  <a:cs typeface="Nunito Sans"/>
                                  <a:sym typeface="Nunito Sans"/>
                                </a:rPr>
                                <m:t>𝑎</m:t>
                              </m:r>
                              <m:r>
                                <a:rPr lang="en-GB" sz="1600" b="0" i="1" u="none" strike="noStrike" cap="none" smtClean="0">
                                  <a:solidFill>
                                    <a:schemeClr val="tx1"/>
                                  </a:solidFill>
                                  <a:latin typeface="Cambria Math" panose="02040503050406030204" pitchFamily="18" charset="0"/>
                                  <a:ea typeface="Nunito Sans"/>
                                  <a:cs typeface="Nunito Sans"/>
                                  <a:sym typeface="Nunito Sans"/>
                                </a:rPr>
                                <m:t>=</m:t>
                              </m:r>
                              <m:f>
                                <m:fPr>
                                  <m:ctrlPr>
                                    <a:rPr lang="ar-AE" sz="1600" b="0" i="1" u="none" strike="noStrike" cap="none" smtClean="0">
                                      <a:solidFill>
                                        <a:schemeClr val="tx1"/>
                                      </a:solidFill>
                                      <a:latin typeface="Cambria Math" panose="02040503050406030204" pitchFamily="18" charset="0"/>
                                      <a:ea typeface="Nunito Sans"/>
                                      <a:cs typeface="Nunito Sans"/>
                                      <a:sym typeface="Nunito Sans"/>
                                    </a:rPr>
                                  </m:ctrlPr>
                                </m:fPr>
                                <m:num>
                                  <m:r>
                                    <a:rPr lang="ar-AE" sz="1600" b="0" i="1" u="none" strike="noStrike" cap="none" smtClean="0">
                                      <a:solidFill>
                                        <a:schemeClr val="tx1"/>
                                      </a:solidFill>
                                      <a:latin typeface="Cambria Math" panose="02040503050406030204" pitchFamily="18" charset="0"/>
                                      <a:ea typeface="Nunito Sans"/>
                                      <a:cs typeface="Nunito Sans"/>
                                      <a:sym typeface="Nunito Sans"/>
                                    </a:rPr>
                                    <m:t>3</m:t>
                                  </m:r>
                                </m:num>
                                <m:den>
                                  <m:r>
                                    <a:rPr lang="ar-AE" sz="1600" b="0" i="1" u="none" strike="noStrike" cap="none" smtClean="0">
                                      <a:solidFill>
                                        <a:schemeClr val="tx1"/>
                                      </a:solidFill>
                                      <a:latin typeface="Cambria Math" panose="02040503050406030204" pitchFamily="18" charset="0"/>
                                      <a:ea typeface="Nunito Sans"/>
                                      <a:cs typeface="Nunito Sans"/>
                                      <a:sym typeface="Nunito Sans"/>
                                    </a:rPr>
                                    <m:t>5</m:t>
                                  </m:r>
                                </m:den>
                              </m:f>
                              <m:r>
                                <a:rPr lang="ar-AE" sz="1600" b="0" i="1" u="none" strike="noStrike" cap="none" smtClean="0">
                                  <a:solidFill>
                                    <a:schemeClr val="tx1"/>
                                  </a:solidFill>
                                  <a:latin typeface="Cambria Math" panose="02040503050406030204" pitchFamily="18" charset="0"/>
                                  <a:ea typeface="Nunito Sans"/>
                                  <a:cs typeface="Nunito Sans"/>
                                  <a:sym typeface="Nunito Sans"/>
                                </a:rPr>
                                <m:t>𝑏</m:t>
                              </m:r>
                            </m:oMath>
                          </a14:m>
                          <a:endParaRPr lang="ar-AE" sz="16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D) </a:t>
                          </a:r>
                          <a14:m>
                            <m:oMath xmlns:m="http://schemas.openxmlformats.org/officeDocument/2006/math">
                              <m:r>
                                <a:rPr lang="en-US" sz="1600" b="0" i="1" u="none" strike="noStrike" cap="none" smtClean="0">
                                  <a:solidFill>
                                    <a:schemeClr val="tx1"/>
                                  </a:solidFill>
                                  <a:latin typeface="Cambria Math" panose="02040503050406030204" pitchFamily="18" charset="0"/>
                                  <a:ea typeface="Nunito Sans"/>
                                  <a:cs typeface="Nunito Sans"/>
                                  <a:sym typeface="Nunito Sans"/>
                                </a:rPr>
                                <m:t>𝑎</m:t>
                              </m:r>
                              <m:r>
                                <a:rPr lang="en-US" sz="1600" b="0" i="1" u="none" strike="noStrike" cap="none" smtClean="0">
                                  <a:solidFill>
                                    <a:schemeClr val="tx1"/>
                                  </a:solidFill>
                                  <a:latin typeface="Cambria Math" panose="02040503050406030204" pitchFamily="18" charset="0"/>
                                  <a:ea typeface="Nunito Sans"/>
                                  <a:cs typeface="Nunito Sans"/>
                                  <a:sym typeface="Nunito Sans"/>
                                </a:rPr>
                                <m:t>=</m:t>
                              </m:r>
                              <m:r>
                                <a:rPr lang="en-US" sz="1600" b="0" i="1" u="none" strike="noStrike" cap="none" smtClean="0">
                                  <a:solidFill>
                                    <a:schemeClr val="tx1"/>
                                  </a:solidFill>
                                  <a:latin typeface="Cambria Math" panose="02040503050406030204" pitchFamily="18" charset="0"/>
                                  <a:ea typeface="Nunito Sans"/>
                                  <a:cs typeface="Nunito Sans"/>
                                  <a:sym typeface="Nunito Sans"/>
                                </a:rPr>
                                <m:t>5</m:t>
                              </m:r>
                              <m:r>
                                <a:rPr lang="en-US" sz="1600" b="0" i="1" u="none" strike="noStrike" cap="none" smtClean="0">
                                  <a:solidFill>
                                    <a:schemeClr val="tx1"/>
                                  </a:solidFill>
                                  <a:latin typeface="Cambria Math" panose="02040503050406030204" pitchFamily="18" charset="0"/>
                                  <a:ea typeface="Nunito Sans"/>
                                  <a:cs typeface="Nunito Sans"/>
                                  <a:sym typeface="Nunito Sans"/>
                                </a:rPr>
                                <m:t>𝑏</m:t>
                              </m:r>
                            </m:oMath>
                          </a14:m>
                          <a:endParaRPr lang="en-US" sz="16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 </a:t>
                          </a:r>
                          <a:endParaRPr lang="en-US" sz="1400" u="none" strike="noStrike" cap="none"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p:graphicFrame>
            <p:nvGraphicFramePr>
              <p:cNvPr id="478" name="Google Shape;478;g2032cc6918f_0_156"/>
              <p:cNvGraphicFramePr/>
              <p:nvPr>
                <p:extLst>
                  <p:ext uri="{D42A27DB-BD31-4B8C-83A1-F6EECF244321}">
                    <p14:modId xmlns:p14="http://schemas.microsoft.com/office/powerpoint/2010/main" val="291472366"/>
                  </p:ext>
                </p:extLst>
              </p:nvPr>
            </p:nvGraphicFramePr>
            <p:xfrm>
              <a:off x="952500" y="2190750"/>
              <a:ext cx="7239000" cy="1893600"/>
            </p:xfrm>
            <a:graphic>
              <a:graphicData uri="http://schemas.openxmlformats.org/drawingml/2006/table">
                <a:tbl>
                  <a:tblPr>
                    <a:noFill/>
                    <a:tableStyleId>{3315EF36-B98D-4A8E-A345-085902FB4635}</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46800">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68" t="-641" r="-100337" b="-100641"/>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00168" t="-641" r="-337" b="-100641"/>
                          </a:stretch>
                        </a:blipFill>
                      </a:tcPr>
                    </a:tc>
                    <a:extLst>
                      <a:ext uri="{0D108BD9-81ED-4DB2-BD59-A6C34878D82A}">
                        <a16:rowId xmlns:a16="http://schemas.microsoft.com/office/drawing/2014/main" val="10000"/>
                      </a:ext>
                    </a:extLst>
                  </a:tr>
                  <a:tr h="946800">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68" t="-100641" r="-100337" b="-641"/>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00168" t="-100641" r="-337" b="-641"/>
                          </a:stretch>
                        </a:blipFill>
                      </a:tcPr>
                    </a:tc>
                    <a:extLst>
                      <a:ext uri="{0D108BD9-81ED-4DB2-BD59-A6C34878D82A}">
                        <a16:rowId xmlns:a16="http://schemas.microsoft.com/office/drawing/2014/main" val="10001"/>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2" name="Google Shape;105;p20">
                <a:extLst>
                  <a:ext uri="{FF2B5EF4-FFF2-40B4-BE49-F238E27FC236}">
                    <a16:creationId xmlns:a16="http://schemas.microsoft.com/office/drawing/2014/main" id="{5D3B5B75-FDA2-B384-CD3A-1D2691E053F5}"/>
                  </a:ext>
                </a:extLst>
              </p:cNvPr>
              <p:cNvGraphicFramePr/>
              <p:nvPr/>
            </p:nvGraphicFramePr>
            <p:xfrm>
              <a:off x="108043" y="862525"/>
              <a:ext cx="8661883" cy="335290"/>
            </p:xfrm>
            <a:graphic>
              <a:graphicData uri="http://schemas.openxmlformats.org/drawingml/2006/table">
                <a:tbl>
                  <a:tblPr firstRow="1" bandRow="1">
                    <a:noFill/>
                  </a:tblPr>
                  <a:tblGrid>
                    <a:gridCol w="8661883">
                      <a:extLst>
                        <a:ext uri="{9D8B030D-6E8A-4147-A177-3AD203B41FA5}">
                          <a16:colId xmlns:a16="http://schemas.microsoft.com/office/drawing/2014/main" val="20000"/>
                        </a:ext>
                      </a:extLst>
                    </a:gridCol>
                  </a:tblGrid>
                  <a:tr h="282784">
                    <a:tc>
                      <a:txBody>
                        <a:bodyPr/>
                        <a:lstStyle/>
                        <a:p>
                          <a:pPr marL="0" marR="0" lvl="0" indent="0" algn="l" rtl="0">
                            <a:lnSpc>
                              <a:spcPct val="100000"/>
                            </a:lnSpc>
                            <a:spcBef>
                              <a:spcPts val="0"/>
                            </a:spcBef>
                            <a:spcAft>
                              <a:spcPts val="0"/>
                            </a:spcAft>
                            <a:buClr>
                              <a:srgbClr val="000000"/>
                            </a:buClr>
                            <a:buSzPts val="1600"/>
                            <a:buFont typeface="Arial"/>
                            <a:buNone/>
                          </a:pPr>
                          <a:r>
                            <a:rPr lang="en-GB" sz="1600" b="0" dirty="0">
                              <a:solidFill>
                                <a:schemeClr val="dk1"/>
                              </a:solidFill>
                              <a:latin typeface="Nunito Sans"/>
                              <a:ea typeface="Nunito Sans"/>
                              <a:cs typeface="Nunito Sans"/>
                              <a:sym typeface="Nunito Sans"/>
                            </a:rPr>
                            <a:t>18)</a:t>
                          </a:r>
                          <a:r>
                            <a:rPr lang="en-GB" sz="1600" b="0" baseline="0" dirty="0">
                              <a:solidFill>
                                <a:schemeClr val="dk1"/>
                              </a:solidFill>
                              <a:latin typeface="Nunito Sans"/>
                              <a:ea typeface="Nunito Sans"/>
                              <a:cs typeface="Nunito Sans"/>
                              <a:sym typeface="Nunito Sans"/>
                            </a:rPr>
                            <a:t> </a:t>
                          </a:r>
                          <a:r>
                            <a:rPr lang="en-US" sz="1600" b="0" u="none" strike="noStrike" cap="none" dirty="0">
                              <a:solidFill>
                                <a:schemeClr val="dk1"/>
                              </a:solidFill>
                              <a:latin typeface="Nunito Sans"/>
                              <a:ea typeface="Nunito Sans"/>
                              <a:cs typeface="Nunito Sans"/>
                              <a:sym typeface="Nunito Sans"/>
                            </a:rPr>
                            <a:t>Given the ratio </a:t>
                          </a:r>
                          <a14:m>
                            <m:oMath xmlns:m="http://schemas.openxmlformats.org/officeDocument/2006/math">
                              <m:r>
                                <a:rPr lang="en-US" sz="1600" b="0" i="1" u="none" strike="noStrike" cap="none" dirty="0" smtClean="0">
                                  <a:solidFill>
                                    <a:schemeClr val="dk1"/>
                                  </a:solidFill>
                                  <a:latin typeface="Cambria Math" panose="02040503050406030204" pitchFamily="18" charset="0"/>
                                  <a:ea typeface="Times New Roman"/>
                                  <a:cs typeface="Times New Roman"/>
                                  <a:sym typeface="Times New Roman"/>
                                </a:rPr>
                                <m:t>𝑎</m:t>
                              </m:r>
                              <m:r>
                                <a:rPr lang="en-US" sz="1600" b="0" i="1" u="none" strike="noStrike" cap="none" dirty="0" smtClean="0">
                                  <a:solidFill>
                                    <a:schemeClr val="dk1"/>
                                  </a:solidFill>
                                  <a:latin typeface="Cambria Math" panose="02040503050406030204" pitchFamily="18" charset="0"/>
                                  <a:ea typeface="Nunito Sans"/>
                                  <a:cs typeface="Nunito Sans"/>
                                  <a:sym typeface="Nunito Sans"/>
                                </a:rPr>
                                <m:t> :</m:t>
                              </m:r>
                              <m:r>
                                <a:rPr lang="en-US" sz="1600" b="0" i="1" u="none" strike="noStrike" cap="none" dirty="0" smtClean="0">
                                  <a:solidFill>
                                    <a:schemeClr val="dk1"/>
                                  </a:solidFill>
                                  <a:latin typeface="Cambria Math" panose="02040503050406030204" pitchFamily="18" charset="0"/>
                                  <a:ea typeface="Times New Roman"/>
                                  <a:cs typeface="Times New Roman"/>
                                  <a:sym typeface="Times New Roman"/>
                                </a:rPr>
                                <m:t>𝑏</m:t>
                              </m:r>
                              <m:r>
                                <a:rPr lang="en-US" sz="1600" b="0" i="1" u="none" strike="noStrike" cap="none" dirty="0" smtClean="0">
                                  <a:solidFill>
                                    <a:schemeClr val="dk1"/>
                                  </a:solidFill>
                                  <a:latin typeface="Cambria Math" panose="02040503050406030204" pitchFamily="18" charset="0"/>
                                  <a:ea typeface="Nunito Sans"/>
                                  <a:cs typeface="Nunito Sans"/>
                                  <a:sym typeface="Nunito Sans"/>
                                </a:rPr>
                                <m:t>=</m:t>
                              </m:r>
                              <m:r>
                                <a:rPr lang="en-US" sz="1600" b="0" i="1" u="none" strike="noStrike" cap="none" dirty="0" smtClean="0">
                                  <a:solidFill>
                                    <a:schemeClr val="dk1"/>
                                  </a:solidFill>
                                  <a:latin typeface="Cambria Math" panose="02040503050406030204" pitchFamily="18" charset="0"/>
                                  <a:ea typeface="Nunito Sans"/>
                                  <a:cs typeface="Nunito Sans"/>
                                  <a:sym typeface="Nunito Sans"/>
                                </a:rPr>
                                <m:t>3</m:t>
                              </m:r>
                              <m:r>
                                <a:rPr lang="en-US" sz="1600" b="0" i="1" u="none" strike="noStrike" cap="none" dirty="0" smtClean="0">
                                  <a:solidFill>
                                    <a:schemeClr val="dk1"/>
                                  </a:solidFill>
                                  <a:latin typeface="Cambria Math" panose="02040503050406030204" pitchFamily="18" charset="0"/>
                                  <a:ea typeface="Nunito Sans"/>
                                  <a:cs typeface="Nunito Sans"/>
                                  <a:sym typeface="Nunito Sans"/>
                                </a:rPr>
                                <m:t> :</m:t>
                              </m:r>
                              <m:r>
                                <a:rPr lang="en-US" sz="1600" b="0" i="1" u="none" strike="noStrike" cap="none" dirty="0" smtClean="0">
                                  <a:solidFill>
                                    <a:schemeClr val="dk1"/>
                                  </a:solidFill>
                                  <a:latin typeface="Cambria Math" panose="02040503050406030204" pitchFamily="18" charset="0"/>
                                  <a:ea typeface="Nunito Sans"/>
                                  <a:cs typeface="Nunito Sans"/>
                                  <a:sym typeface="Nunito Sans"/>
                                </a:rPr>
                                <m:t>5</m:t>
                              </m:r>
                            </m:oMath>
                          </a14:m>
                          <a:r>
                            <a:rPr lang="en-US" sz="1600" b="0" u="none" strike="noStrike" cap="none" dirty="0">
                              <a:solidFill>
                                <a:schemeClr val="dk1"/>
                              </a:solidFill>
                              <a:latin typeface="Nunito Sans"/>
                              <a:ea typeface="Nunito Sans"/>
                              <a:cs typeface="Nunito Sans"/>
                              <a:sym typeface="Nunito Sans"/>
                            </a:rPr>
                            <a:t>, write </a:t>
                          </a:r>
                          <a14:m>
                            <m:oMath xmlns:m="http://schemas.openxmlformats.org/officeDocument/2006/math">
                              <m:r>
                                <a:rPr lang="en-US" sz="1600" b="0" i="1" u="none" strike="noStrike" cap="none" dirty="0" smtClean="0">
                                  <a:solidFill>
                                    <a:schemeClr val="dk1"/>
                                  </a:solidFill>
                                  <a:latin typeface="Cambria Math" panose="02040503050406030204" pitchFamily="18" charset="0"/>
                                  <a:ea typeface="Times New Roman"/>
                                  <a:cs typeface="Times New Roman"/>
                                  <a:sym typeface="Times New Roman"/>
                                </a:rPr>
                                <m:t>𝑎</m:t>
                              </m:r>
                            </m:oMath>
                          </a14:m>
                          <a:r>
                            <a:rPr lang="en-US" sz="1600" b="0" u="none" strike="noStrike" cap="none" dirty="0">
                              <a:solidFill>
                                <a:schemeClr val="dk1"/>
                              </a:solidFill>
                              <a:latin typeface="Nunito Sans"/>
                              <a:ea typeface="Nunito Sans"/>
                              <a:cs typeface="Nunito Sans"/>
                              <a:sym typeface="Nunito Sans"/>
                            </a:rPr>
                            <a:t> in terms of </a:t>
                          </a:r>
                          <a14:m>
                            <m:oMath xmlns:m="http://schemas.openxmlformats.org/officeDocument/2006/math">
                              <m:r>
                                <a:rPr lang="en-US" sz="1600" b="0" i="1" u="none" strike="noStrike" cap="none" dirty="0" smtClean="0">
                                  <a:solidFill>
                                    <a:schemeClr val="dk1"/>
                                  </a:solidFill>
                                  <a:latin typeface="Cambria Math" panose="02040503050406030204" pitchFamily="18" charset="0"/>
                                  <a:ea typeface="Times New Roman"/>
                                  <a:cs typeface="Times New Roman"/>
                                  <a:sym typeface="Times New Roman"/>
                                </a:rPr>
                                <m:t>𝑏</m:t>
                              </m:r>
                            </m:oMath>
                          </a14:m>
                          <a:r>
                            <a:rPr lang="en-US" sz="1600" b="0" u="none" strike="noStrike" cap="none" dirty="0">
                              <a:solidFill>
                                <a:schemeClr val="dk1"/>
                              </a:solidFill>
                              <a:latin typeface="Nunito Sans"/>
                              <a:ea typeface="Nunito Sans"/>
                              <a:cs typeface="Nunito Sans"/>
                              <a:sym typeface="Nunito Sans"/>
                            </a:rPr>
                            <a:t>:</a:t>
                          </a:r>
                        </a:p>
                      </a:txBody>
                      <a:tcPr marL="91450" marR="91450" marT="45725" marB="45725">
                        <a:lnL w="12700" cap="flat" cmpd="sng">
                          <a:noFill/>
                          <a:prstDash val="solid"/>
                          <a:round/>
                          <a:headEnd type="none" w="sm" len="sm"/>
                          <a:tailEnd type="none" w="sm" len="sm"/>
                        </a:lnL>
                        <a:lnR w="12700" cap="flat" cmpd="sng">
                          <a:noFill/>
                          <a:prstDash val="solid"/>
                          <a:round/>
                          <a:headEnd type="none" w="sm" len="sm"/>
                          <a:tailEnd type="none" w="sm" len="sm"/>
                        </a:lnR>
                        <a:lnT w="12700" cap="flat" cmpd="sng">
                          <a:noFill/>
                          <a:prstDash val="solid"/>
                          <a:round/>
                          <a:headEnd type="none" w="sm" len="sm"/>
                          <a:tailEnd type="none" w="sm" len="sm"/>
                        </a:lnT>
                        <a:lnB w="12700" cap="flat" cmpd="sng">
                          <a:noFill/>
                          <a:prstDash val="solid"/>
                          <a:round/>
                          <a:headEnd type="none" w="sm" len="sm"/>
                          <a:tailEnd type="none" w="sm" len="sm"/>
                        </a:lnB>
                        <a:lnTlToBr w="12700" cmpd="sng">
                          <a:noFill/>
                          <a:prstDash val="solid"/>
                        </a:lnTlToBr>
                        <a:lnBlToTr w="12700" cmpd="sng">
                          <a:noFill/>
                          <a:prstDash val="solid"/>
                        </a:lnBlToTr>
                        <a:noFill/>
                      </a:tcPr>
                    </a:tc>
                    <a:extLst>
                      <a:ext uri="{0D108BD9-81ED-4DB2-BD59-A6C34878D82A}">
                        <a16:rowId xmlns:a16="http://schemas.microsoft.com/office/drawing/2014/main" val="10000"/>
                      </a:ext>
                    </a:extLst>
                  </a:tr>
                </a:tbl>
              </a:graphicData>
            </a:graphic>
          </p:graphicFrame>
        </mc:Choice>
        <mc:Fallback xmlns="">
          <p:graphicFrame>
            <p:nvGraphicFramePr>
              <p:cNvPr id="2" name="Google Shape;105;p20">
                <a:extLst>
                  <a:ext uri="{FF2B5EF4-FFF2-40B4-BE49-F238E27FC236}">
                    <a16:creationId xmlns:a16="http://schemas.microsoft.com/office/drawing/2014/main" id="{5D3B5B75-FDA2-B384-CD3A-1D2691E053F5}"/>
                  </a:ext>
                </a:extLst>
              </p:cNvPr>
              <p:cNvGraphicFramePr/>
              <p:nvPr>
                <p:extLst>
                  <p:ext uri="{D42A27DB-BD31-4B8C-83A1-F6EECF244321}">
                    <p14:modId xmlns:p14="http://schemas.microsoft.com/office/powerpoint/2010/main" val="124038894"/>
                  </p:ext>
                </p:extLst>
              </p:nvPr>
            </p:nvGraphicFramePr>
            <p:xfrm>
              <a:off x="108043" y="862525"/>
              <a:ext cx="8661883" cy="335290"/>
            </p:xfrm>
            <a:graphic>
              <a:graphicData uri="http://schemas.openxmlformats.org/drawingml/2006/table">
                <a:tbl>
                  <a:tblPr firstRow="1" bandRow="1">
                    <a:noFill/>
                  </a:tblPr>
                  <a:tblGrid>
                    <a:gridCol w="8661883">
                      <a:extLst>
                        <a:ext uri="{9D8B030D-6E8A-4147-A177-3AD203B41FA5}">
                          <a16:colId xmlns:a16="http://schemas.microsoft.com/office/drawing/2014/main" val="20000"/>
                        </a:ext>
                      </a:extLst>
                    </a:gridCol>
                  </a:tblGrid>
                  <a:tr h="282784">
                    <a:tc>
                      <a:txBody>
                        <a:bodyPr/>
                        <a:lstStyle/>
                        <a:p>
                          <a:pPr marL="0" marR="0" lvl="0" indent="0" algn="l" rtl="0">
                            <a:lnSpc>
                              <a:spcPct val="100000"/>
                            </a:lnSpc>
                            <a:spcBef>
                              <a:spcPts val="0"/>
                            </a:spcBef>
                            <a:spcAft>
                              <a:spcPts val="0"/>
                            </a:spcAft>
                            <a:buClr>
                              <a:srgbClr val="000000"/>
                            </a:buClr>
                            <a:buSzPts val="1600"/>
                            <a:buFont typeface="Arial"/>
                            <a:buNone/>
                          </a:pPr>
                          <a:r>
                            <a:rPr lang="en-GB" sz="1600" b="0" dirty="0">
                              <a:solidFill>
                                <a:schemeClr val="dk1"/>
                              </a:solidFill>
                              <a:latin typeface="Nunito Sans"/>
                              <a:ea typeface="Nunito Sans"/>
                              <a:cs typeface="Nunito Sans"/>
                              <a:sym typeface="Nunito Sans"/>
                            </a:rPr>
                            <a:t>18)</a:t>
                          </a:r>
                          <a:r>
                            <a:rPr lang="en-GB" sz="1600" b="0" baseline="0" dirty="0">
                              <a:solidFill>
                                <a:schemeClr val="dk1"/>
                              </a:solidFill>
                              <a:latin typeface="Nunito Sans"/>
                              <a:ea typeface="Nunito Sans"/>
                              <a:cs typeface="Nunito Sans"/>
                              <a:sym typeface="Nunito Sans"/>
                            </a:rPr>
                            <a:t> </a:t>
                          </a:r>
                          <a:r>
                            <a:rPr lang="en-US" sz="1600" b="0" u="none" strike="noStrike" cap="none" dirty="0">
                              <a:solidFill>
                                <a:schemeClr val="dk1"/>
                              </a:solidFill>
                              <a:latin typeface="Nunito Sans"/>
                              <a:ea typeface="Nunito Sans"/>
                              <a:cs typeface="Nunito Sans"/>
                              <a:sym typeface="Nunito Sans"/>
                            </a:rPr>
                            <a:t>Given the ratio </a:t>
                          </a:r>
                          <a14:m xmlns:a14="http://schemas.microsoft.com/office/drawing/2010/main">
                            <m:oMath xmlns:m="http://schemas.openxmlformats.org/officeDocument/2006/math">
                              <m:r>
                                <a:rPr lang="en-US" sz="1600" b="0" i="1" u="none" strike="noStrike" cap="none" dirty="0" smtClean="0">
                                  <a:solidFill>
                                    <a:schemeClr val="dk1"/>
                                  </a:solidFill>
                                  <a:latin typeface="Cambria Math" panose="02040503050406030204" pitchFamily="18" charset="0"/>
                                  <a:ea typeface="Times New Roman"/>
                                  <a:cs typeface="Times New Roman"/>
                                  <a:sym typeface="Times New Roman"/>
                                </a:rPr>
                                <m:t>𝑎</m:t>
                              </m:r>
                              <m:r>
                                <a:rPr lang="en-US" sz="1600" b="0" i="1" u="none" strike="noStrike" cap="none" dirty="0" smtClean="0">
                                  <a:solidFill>
                                    <a:schemeClr val="dk1"/>
                                  </a:solidFill>
                                  <a:latin typeface="Cambria Math" panose="02040503050406030204" pitchFamily="18" charset="0"/>
                                  <a:ea typeface="Nunito Sans"/>
                                  <a:cs typeface="Nunito Sans"/>
                                  <a:sym typeface="Nunito Sans"/>
                                </a:rPr>
                                <m:t> :</m:t>
                              </m:r>
                              <m:r>
                                <a:rPr lang="en-US" sz="1600" b="0" i="1" u="none" strike="noStrike" cap="none" dirty="0" smtClean="0">
                                  <a:solidFill>
                                    <a:schemeClr val="dk1"/>
                                  </a:solidFill>
                                  <a:latin typeface="Cambria Math" panose="02040503050406030204" pitchFamily="18" charset="0"/>
                                  <a:ea typeface="Times New Roman"/>
                                  <a:cs typeface="Times New Roman"/>
                                  <a:sym typeface="Times New Roman"/>
                                </a:rPr>
                                <m:t>𝑏</m:t>
                              </m:r>
                              <m:r>
                                <a:rPr lang="en-US" sz="1600" b="0" i="1" u="none" strike="noStrike" cap="none" dirty="0" smtClean="0">
                                  <a:solidFill>
                                    <a:schemeClr val="dk1"/>
                                  </a:solidFill>
                                  <a:latin typeface="Cambria Math" panose="02040503050406030204" pitchFamily="18" charset="0"/>
                                  <a:ea typeface="Nunito Sans"/>
                                  <a:cs typeface="Nunito Sans"/>
                                  <a:sym typeface="Nunito Sans"/>
                                </a:rPr>
                                <m:t>=3 :5</m:t>
                              </m:r>
                            </m:oMath>
                          </a14:m>
                          <a:r>
                            <a:rPr lang="en-US" sz="1600" b="0" u="none" strike="noStrike" cap="none" dirty="0">
                              <a:solidFill>
                                <a:schemeClr val="dk1"/>
                              </a:solidFill>
                              <a:latin typeface="Nunito Sans"/>
                              <a:ea typeface="Nunito Sans"/>
                              <a:cs typeface="Nunito Sans"/>
                              <a:sym typeface="Nunito Sans"/>
                            </a:rPr>
                            <a:t>, write </a:t>
                          </a:r>
                          <a14:m xmlns:a14="http://schemas.microsoft.com/office/drawing/2010/main">
                            <m:oMath xmlns:m="http://schemas.openxmlformats.org/officeDocument/2006/math">
                              <m:r>
                                <a:rPr lang="en-US" sz="1600" b="0" i="1" u="none" strike="noStrike" cap="none" dirty="0" smtClean="0">
                                  <a:solidFill>
                                    <a:schemeClr val="dk1"/>
                                  </a:solidFill>
                                  <a:latin typeface="Cambria Math" panose="02040503050406030204" pitchFamily="18" charset="0"/>
                                  <a:ea typeface="Times New Roman"/>
                                  <a:cs typeface="Times New Roman"/>
                                  <a:sym typeface="Times New Roman"/>
                                </a:rPr>
                                <m:t>𝑎</m:t>
                              </m:r>
                            </m:oMath>
                          </a14:m>
                          <a:r>
                            <a:rPr lang="en-US" sz="1600" b="0" u="none" strike="noStrike" cap="none" dirty="0">
                              <a:solidFill>
                                <a:schemeClr val="dk1"/>
                              </a:solidFill>
                              <a:latin typeface="Nunito Sans"/>
                              <a:ea typeface="Nunito Sans"/>
                              <a:cs typeface="Nunito Sans"/>
                              <a:sym typeface="Nunito Sans"/>
                            </a:rPr>
                            <a:t> in terms of </a:t>
                          </a:r>
                          <a14:m xmlns:a14="http://schemas.microsoft.com/office/drawing/2010/main">
                            <m:oMath xmlns:m="http://schemas.openxmlformats.org/officeDocument/2006/math">
                              <m:r>
                                <a:rPr lang="en-US" sz="1600" b="0" i="1" u="none" strike="noStrike" cap="none" dirty="0" smtClean="0">
                                  <a:solidFill>
                                    <a:schemeClr val="dk1"/>
                                  </a:solidFill>
                                  <a:latin typeface="Cambria Math" panose="02040503050406030204" pitchFamily="18" charset="0"/>
                                  <a:ea typeface="Times New Roman"/>
                                  <a:cs typeface="Times New Roman"/>
                                  <a:sym typeface="Times New Roman"/>
                                </a:rPr>
                                <m:t>𝑏</m:t>
                              </m:r>
                            </m:oMath>
                          </a14:m>
                          <a:r>
                            <a:rPr lang="en-US" sz="1600" b="0" u="none" strike="noStrike" cap="none" dirty="0">
                              <a:solidFill>
                                <a:schemeClr val="dk1"/>
                              </a:solidFill>
                              <a:latin typeface="Nunito Sans"/>
                              <a:ea typeface="Nunito Sans"/>
                              <a:cs typeface="Nunito Sans"/>
                              <a:sym typeface="Nunito Sans"/>
                            </a:rPr>
                            <a:t>:</a:t>
                          </a:r>
                        </a:p>
                      </a:txBody>
                      <a:tcPr marL="91450" marR="91450" marT="45725" marB="45725">
                        <a:lnL w="12700" cap="flat" cmpd="sng">
                          <a:noFill/>
                          <a:prstDash val="solid"/>
                          <a:round/>
                          <a:headEnd type="none" w="sm" len="sm"/>
                          <a:tailEnd type="none" w="sm" len="sm"/>
                        </a:lnL>
                        <a:lnR w="12700" cap="flat" cmpd="sng">
                          <a:noFill/>
                          <a:prstDash val="solid"/>
                          <a:round/>
                          <a:headEnd type="none" w="sm" len="sm"/>
                          <a:tailEnd type="none" w="sm" len="sm"/>
                        </a:lnR>
                        <a:lnT w="12700" cap="flat" cmpd="sng">
                          <a:noFill/>
                          <a:prstDash val="solid"/>
                          <a:round/>
                          <a:headEnd type="none" w="sm" len="sm"/>
                          <a:tailEnd type="none" w="sm" len="sm"/>
                        </a:lnT>
                        <a:lnB w="12700" cap="flat" cmpd="sng">
                          <a:noFill/>
                          <a:prstDash val="solid"/>
                          <a:round/>
                          <a:headEnd type="none" w="sm" len="sm"/>
                          <a:tailEnd type="none" w="sm" len="sm"/>
                        </a:lnB>
                        <a:lnTlToBr w="12700" cmpd="sng">
                          <a:noFill/>
                          <a:prstDash val="solid"/>
                        </a:lnTlToBr>
                        <a:lnBlToTr w="12700" cmpd="sng">
                          <a:noFill/>
                          <a:prstDash val="solid"/>
                        </a:lnBlToTr>
                        <a:noFill/>
                      </a:tcPr>
                    </a:tc>
                    <a:extLst>
                      <a:ext uri="{0D108BD9-81ED-4DB2-BD59-A6C34878D82A}">
                        <a16:rowId xmlns:a16="http://schemas.microsoft.com/office/drawing/2014/main" val="10000"/>
                      </a:ext>
                    </a:extLst>
                  </a:tr>
                </a:tbl>
              </a:graphicData>
            </a:graphic>
          </p:graphicFrame>
        </mc:Fallback>
      </mc:AlternateContent>
    </p:spTree>
    <p:extLst>
      <p:ext uri="{BB962C8B-B14F-4D97-AF65-F5344CB8AC3E}">
        <p14:creationId xmlns:p14="http://schemas.microsoft.com/office/powerpoint/2010/main" val="296783746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486"/>
        <p:cNvGrpSpPr/>
        <p:nvPr/>
      </p:nvGrpSpPr>
      <p:grpSpPr>
        <a:xfrm>
          <a:off x="0" y="0"/>
          <a:ext cx="0" cy="0"/>
          <a:chOff x="0" y="0"/>
          <a:chExt cx="0" cy="0"/>
        </a:xfrm>
      </p:grpSpPr>
      <p:sp>
        <p:nvSpPr>
          <p:cNvPr id="487" name="Google Shape;487;g2032cc6918f_0_166"/>
          <p:cNvSpPr txBox="1"/>
          <p:nvPr/>
        </p:nvSpPr>
        <p:spPr>
          <a:xfrm>
            <a:off x="169850" y="378100"/>
            <a:ext cx="45675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Ratio</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mc:Choice xmlns:a14="http://schemas.microsoft.com/office/drawing/2010/main" Requires="a14">
          <p:graphicFrame>
            <p:nvGraphicFramePr>
              <p:cNvPr id="489" name="Google Shape;489;g2032cc6918f_0_166"/>
              <p:cNvGraphicFramePr/>
              <p:nvPr>
                <p:extLst>
                  <p:ext uri="{D42A27DB-BD31-4B8C-83A1-F6EECF244321}">
                    <p14:modId xmlns:p14="http://schemas.microsoft.com/office/powerpoint/2010/main" val="589417345"/>
                  </p:ext>
                </p:extLst>
              </p:nvPr>
            </p:nvGraphicFramePr>
            <p:xfrm>
              <a:off x="952500" y="2190750"/>
              <a:ext cx="7239000" cy="1893600"/>
            </p:xfrm>
            <a:graphic>
              <a:graphicData uri="http://schemas.openxmlformats.org/drawingml/2006/table">
                <a:tbl>
                  <a:tblPr>
                    <a:noFill/>
                    <a:tableStyleId>{3315EF36-B98D-4A8E-A345-085902FB4635}</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46800">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A) </a:t>
                          </a:r>
                          <a14:m>
                            <m:oMath xmlns:m="http://schemas.openxmlformats.org/officeDocument/2006/math">
                              <m:r>
                                <a:rPr lang="en-US" sz="1600" i="1" u="none" strike="noStrike" cap="none" dirty="0" smtClean="0">
                                  <a:solidFill>
                                    <a:schemeClr val="tx1"/>
                                  </a:solidFill>
                                  <a:latin typeface="Cambria Math" panose="02040503050406030204" pitchFamily="18" charset="0"/>
                                  <a:ea typeface="Nunito Sans"/>
                                  <a:cs typeface="Nunito Sans"/>
                                  <a:sym typeface="Nunito Sans"/>
                                </a:rPr>
                                <m:t>10</m:t>
                              </m:r>
                            </m:oMath>
                          </a14:m>
                          <a:r>
                            <a:rPr lang="en-US" sz="1600" u="none" strike="noStrike" cap="none"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Sans"/>
                              <a:ea typeface="Nunito Sans"/>
                              <a:cs typeface="Nunito Sans"/>
                              <a:sym typeface="Nunito Sans"/>
                            </a:rPr>
                            <a:t>B) </a:t>
                          </a:r>
                          <a14:m>
                            <m:oMath xmlns:m="http://schemas.openxmlformats.org/officeDocument/2006/math">
                              <m:r>
                                <a:rPr lang="en-GB" sz="1600" i="1" u="none" strike="noStrike" cap="none" dirty="0" smtClean="0">
                                  <a:solidFill>
                                    <a:schemeClr val="tx1"/>
                                  </a:solidFill>
                                  <a:latin typeface="Cambria Math" panose="02040503050406030204" pitchFamily="18" charset="0"/>
                                  <a:ea typeface="Nunito Sans"/>
                                  <a:cs typeface="Nunito Sans"/>
                                  <a:sym typeface="Nunito Sans"/>
                                </a:rPr>
                                <m:t>4 </m:t>
                              </m:r>
                            </m:oMath>
                          </a14:m>
                          <a:endParaRPr lang="en-GB" sz="16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46800">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C) </a:t>
                          </a:r>
                          <a14:m>
                            <m:oMath xmlns:m="http://schemas.openxmlformats.org/officeDocument/2006/math">
                              <m:r>
                                <a:rPr lang="en-US" sz="1600" i="1" u="none" strike="noStrike" cap="none" dirty="0" smtClean="0">
                                  <a:solidFill>
                                    <a:schemeClr val="tx1"/>
                                  </a:solidFill>
                                  <a:latin typeface="Cambria Math" panose="02040503050406030204" pitchFamily="18" charset="0"/>
                                  <a:ea typeface="Nunito Sans"/>
                                  <a:cs typeface="Nunito Sans"/>
                                  <a:sym typeface="Nunito Sans"/>
                                </a:rPr>
                                <m:t>14</m:t>
                              </m:r>
                            </m:oMath>
                          </a14:m>
                          <a:r>
                            <a:rPr lang="en-US" sz="1600" u="none" strike="noStrike" cap="none"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D) </a:t>
                          </a:r>
                          <a14:m>
                            <m:oMath xmlns:m="http://schemas.openxmlformats.org/officeDocument/2006/math">
                              <m:r>
                                <a:rPr lang="en-US" sz="1600" i="1" u="none" strike="noStrike" cap="none" dirty="0" smtClean="0">
                                  <a:solidFill>
                                    <a:schemeClr val="tx1"/>
                                  </a:solidFill>
                                  <a:latin typeface="Cambria Math" panose="02040503050406030204" pitchFamily="18" charset="0"/>
                                  <a:ea typeface="Nunito Sans"/>
                                  <a:cs typeface="Nunito Sans"/>
                                  <a:sym typeface="Nunito Sans"/>
                                </a:rPr>
                                <m:t>16</m:t>
                              </m:r>
                            </m:oMath>
                          </a14:m>
                          <a:r>
                            <a:rPr lang="en-US" sz="1600" u="none" strike="noStrike" cap="none"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p:graphicFrame>
            <p:nvGraphicFramePr>
              <p:cNvPr id="489" name="Google Shape;489;g2032cc6918f_0_166"/>
              <p:cNvGraphicFramePr/>
              <p:nvPr>
                <p:extLst>
                  <p:ext uri="{D42A27DB-BD31-4B8C-83A1-F6EECF244321}">
                    <p14:modId xmlns:p14="http://schemas.microsoft.com/office/powerpoint/2010/main" val="589417345"/>
                  </p:ext>
                </p:extLst>
              </p:nvPr>
            </p:nvGraphicFramePr>
            <p:xfrm>
              <a:off x="952500" y="2190750"/>
              <a:ext cx="7239000" cy="1893600"/>
            </p:xfrm>
            <a:graphic>
              <a:graphicData uri="http://schemas.openxmlformats.org/drawingml/2006/table">
                <a:tbl>
                  <a:tblPr>
                    <a:noFill/>
                    <a:tableStyleId>{3315EF36-B98D-4A8E-A345-085902FB4635}</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46800">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68" t="-641" r="-100337" b="-100641"/>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00168" t="-641" r="-337" b="-100641"/>
                          </a:stretch>
                        </a:blipFill>
                      </a:tcPr>
                    </a:tc>
                    <a:extLst>
                      <a:ext uri="{0D108BD9-81ED-4DB2-BD59-A6C34878D82A}">
                        <a16:rowId xmlns:a16="http://schemas.microsoft.com/office/drawing/2014/main" val="10000"/>
                      </a:ext>
                    </a:extLst>
                  </a:tr>
                  <a:tr h="946800">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68" t="-100641" r="-100337" b="-641"/>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00168" t="-100641" r="-337" b="-641"/>
                          </a:stretch>
                        </a:blipFill>
                      </a:tcPr>
                    </a:tc>
                    <a:extLst>
                      <a:ext uri="{0D108BD9-81ED-4DB2-BD59-A6C34878D82A}">
                        <a16:rowId xmlns:a16="http://schemas.microsoft.com/office/drawing/2014/main" val="10001"/>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2" name="Google Shape;105;p20">
                <a:extLst>
                  <a:ext uri="{FF2B5EF4-FFF2-40B4-BE49-F238E27FC236}">
                    <a16:creationId xmlns:a16="http://schemas.microsoft.com/office/drawing/2014/main" id="{750BA0DA-7DCF-591F-692C-B02D2DE7FE35}"/>
                  </a:ext>
                </a:extLst>
              </p:cNvPr>
              <p:cNvGraphicFramePr/>
              <p:nvPr/>
            </p:nvGraphicFramePr>
            <p:xfrm>
              <a:off x="108043" y="862525"/>
              <a:ext cx="8661883" cy="1310650"/>
            </p:xfrm>
            <a:graphic>
              <a:graphicData uri="http://schemas.openxmlformats.org/drawingml/2006/table">
                <a:tbl>
                  <a:tblPr firstRow="1" bandRow="1">
                    <a:noFill/>
                  </a:tblPr>
                  <a:tblGrid>
                    <a:gridCol w="8661883">
                      <a:extLst>
                        <a:ext uri="{9D8B030D-6E8A-4147-A177-3AD203B41FA5}">
                          <a16:colId xmlns:a16="http://schemas.microsoft.com/office/drawing/2014/main" val="20000"/>
                        </a:ext>
                      </a:extLst>
                    </a:gridCol>
                  </a:tblGrid>
                  <a:tr h="282784">
                    <a:tc>
                      <a:txBody>
                        <a:bodyPr/>
                        <a:lstStyle/>
                        <a:p>
                          <a:pPr marL="0" marR="0" lvl="0" indent="0" algn="l" rtl="0">
                            <a:lnSpc>
                              <a:spcPct val="100000"/>
                            </a:lnSpc>
                            <a:spcBef>
                              <a:spcPts val="0"/>
                            </a:spcBef>
                            <a:spcAft>
                              <a:spcPts val="0"/>
                            </a:spcAft>
                            <a:buClr>
                              <a:srgbClr val="000000"/>
                            </a:buClr>
                            <a:buSzPts val="1600"/>
                            <a:buFont typeface="Arial"/>
                            <a:buNone/>
                          </a:pPr>
                          <a:r>
                            <a:rPr lang="en-GB" sz="1600" b="0" dirty="0">
                              <a:solidFill>
                                <a:schemeClr val="dk1"/>
                              </a:solidFill>
                              <a:latin typeface="Nunito Sans"/>
                              <a:ea typeface="Nunito Sans"/>
                              <a:cs typeface="Nunito Sans"/>
                              <a:sym typeface="Nunito Sans"/>
                            </a:rPr>
                            <a:t>19)</a:t>
                          </a:r>
                          <a:r>
                            <a:rPr lang="en-GB" sz="1600" b="0" baseline="0" dirty="0">
                              <a:solidFill>
                                <a:schemeClr val="dk1"/>
                              </a:solidFill>
                              <a:latin typeface="Nunito Sans"/>
                              <a:ea typeface="Nunito Sans"/>
                              <a:cs typeface="Nunito Sans"/>
                              <a:sym typeface="Nunito Sans"/>
                            </a:rPr>
                            <a:t> </a:t>
                          </a:r>
                          <a:r>
                            <a:rPr lang="en-US" sz="1600" b="0" u="none" strike="noStrike" cap="none" dirty="0">
                              <a:solidFill>
                                <a:schemeClr val="dk1"/>
                              </a:solidFill>
                              <a:latin typeface="Nunito Sans"/>
                              <a:ea typeface="Nunito Sans"/>
                              <a:cs typeface="Nunito Sans"/>
                              <a:sym typeface="Nunito Sans"/>
                            </a:rPr>
                            <a:t>An orchestra has </a:t>
                          </a:r>
                          <a14:m>
                            <m:oMath xmlns:m="http://schemas.openxmlformats.org/officeDocument/2006/math">
                              <m:r>
                                <a:rPr lang="en-US" sz="1600" b="0" i="1" u="none" strike="noStrike" cap="none" dirty="0" smtClean="0">
                                  <a:solidFill>
                                    <a:schemeClr val="dk1"/>
                                  </a:solidFill>
                                  <a:latin typeface="Cambria Math" panose="02040503050406030204" pitchFamily="18" charset="0"/>
                                  <a:ea typeface="Nunito Sans"/>
                                  <a:cs typeface="Nunito Sans"/>
                                  <a:sym typeface="Nunito Sans"/>
                                </a:rPr>
                                <m:t>56</m:t>
                              </m:r>
                            </m:oMath>
                          </a14:m>
                          <a:r>
                            <a:rPr lang="en-US" sz="1600" b="0" u="none" strike="noStrike" cap="none" dirty="0">
                              <a:solidFill>
                                <a:schemeClr val="dk1"/>
                              </a:solidFill>
                              <a:latin typeface="Nunito Sans"/>
                              <a:ea typeface="Nunito Sans"/>
                              <a:cs typeface="Nunito Sans"/>
                              <a:sym typeface="Nunito Sans"/>
                            </a:rPr>
                            <a:t> musicians. </a:t>
                          </a:r>
                          <a14:m>
                            <m:oMath xmlns:m="http://schemas.openxmlformats.org/officeDocument/2006/math">
                              <m:r>
                                <a:rPr lang="en-US" sz="1600" b="0" i="1" u="none" strike="noStrike" cap="none" dirty="0" smtClean="0">
                                  <a:solidFill>
                                    <a:schemeClr val="dk1"/>
                                  </a:solidFill>
                                  <a:latin typeface="Cambria Math" panose="02040503050406030204" pitchFamily="18" charset="0"/>
                                  <a:ea typeface="Nunito Sans"/>
                                  <a:cs typeface="Nunito Sans"/>
                                  <a:sym typeface="Nunito Sans"/>
                                </a:rPr>
                                <m:t>25%</m:t>
                              </m:r>
                            </m:oMath>
                          </a14:m>
                          <a:r>
                            <a:rPr lang="en-US" sz="1600" b="0" u="none" strike="noStrike" cap="none" dirty="0">
                              <a:solidFill>
                                <a:schemeClr val="dk1"/>
                              </a:solidFill>
                              <a:latin typeface="Nunito Sans"/>
                              <a:ea typeface="Nunito Sans"/>
                              <a:cs typeface="Nunito Sans"/>
                              <a:sym typeface="Nunito Sans"/>
                            </a:rPr>
                            <a:t> of the musicians play a brass instrument. </a:t>
                          </a:r>
                        </a:p>
                        <a:p>
                          <a:pPr marL="0" marR="0" lvl="0" indent="0" algn="l" rtl="0">
                            <a:lnSpc>
                              <a:spcPct val="150000"/>
                            </a:lnSpc>
                            <a:spcBef>
                              <a:spcPts val="0"/>
                            </a:spcBef>
                            <a:spcAft>
                              <a:spcPts val="0"/>
                            </a:spcAft>
                            <a:buClr>
                              <a:srgbClr val="000000"/>
                            </a:buClr>
                            <a:buSzPts val="1600"/>
                            <a:buFont typeface="Arial"/>
                            <a:buNone/>
                          </a:pPr>
                          <a:r>
                            <a:rPr lang="en-US" sz="1600" b="0" u="none" strike="noStrike" cap="none" dirty="0">
                              <a:solidFill>
                                <a:schemeClr val="dk1"/>
                              </a:solidFill>
                              <a:latin typeface="Nunito Sans"/>
                              <a:ea typeface="Nunito Sans"/>
                              <a:cs typeface="Nunito Sans"/>
                              <a:sym typeface="Nunito Sans"/>
                            </a:rPr>
                            <a:t>       The ratio of trumpet players to other brass instruments is </a:t>
                          </a:r>
                          <a14:m>
                            <m:oMath xmlns:m="http://schemas.openxmlformats.org/officeDocument/2006/math">
                              <m:r>
                                <a:rPr lang="en-US" sz="1600" b="0" i="1" u="none" strike="noStrike" cap="none" dirty="0" smtClean="0">
                                  <a:solidFill>
                                    <a:schemeClr val="dk1"/>
                                  </a:solidFill>
                                  <a:latin typeface="Cambria Math" panose="02040503050406030204" pitchFamily="18" charset="0"/>
                                  <a:ea typeface="Nunito Sans"/>
                                  <a:cs typeface="Nunito Sans"/>
                                  <a:sym typeface="Nunito Sans"/>
                                </a:rPr>
                                <m:t>2 :5</m:t>
                              </m:r>
                            </m:oMath>
                          </a14:m>
                          <a:endParaRPr lang="en-US" sz="1600" b="0" u="none" strike="noStrike" cap="none" dirty="0">
                            <a:solidFill>
                              <a:schemeClr val="dk1"/>
                            </a:solidFill>
                            <a:latin typeface="Nunito Sans"/>
                            <a:ea typeface="Nunito Sans"/>
                            <a:cs typeface="Nunito Sans"/>
                            <a:sym typeface="Nunito Sans"/>
                          </a:endParaRPr>
                        </a:p>
                        <a:p>
                          <a:pPr marL="0" marR="0" lvl="0" indent="0" algn="l" rtl="0">
                            <a:lnSpc>
                              <a:spcPct val="150000"/>
                            </a:lnSpc>
                            <a:spcBef>
                              <a:spcPts val="0"/>
                            </a:spcBef>
                            <a:spcAft>
                              <a:spcPts val="0"/>
                            </a:spcAft>
                            <a:buClr>
                              <a:srgbClr val="000000"/>
                            </a:buClr>
                            <a:buSzPts val="1600"/>
                            <a:buFont typeface="Arial"/>
                            <a:buNone/>
                          </a:pPr>
                          <a:r>
                            <a:rPr lang="en-US" sz="1600" b="0" u="none" strike="noStrike" cap="none" dirty="0">
                              <a:solidFill>
                                <a:schemeClr val="dk1"/>
                              </a:solidFill>
                              <a:latin typeface="Nunito Sans"/>
                              <a:ea typeface="Nunito Sans"/>
                              <a:cs typeface="Nunito Sans"/>
                              <a:sym typeface="Nunito Sans"/>
                            </a:rPr>
                            <a:t>       How many trumpet players does the orchestra have?</a:t>
                          </a:r>
                          <a:endParaRPr lang="en-US" sz="1600" b="0" u="none" strike="noStrike" cap="none" baseline="30000" dirty="0">
                            <a:solidFill>
                              <a:schemeClr val="dk1"/>
                            </a:solidFill>
                            <a:latin typeface="Nunito Sans"/>
                            <a:ea typeface="Nunito Sans"/>
                            <a:cs typeface="Nunito Sans"/>
                            <a:sym typeface="Nunito Sans"/>
                          </a:endParaRPr>
                        </a:p>
                        <a:p>
                          <a:pPr marL="0" marR="0" lvl="0" indent="0" algn="l" rtl="0">
                            <a:lnSpc>
                              <a:spcPct val="100000"/>
                            </a:lnSpc>
                            <a:spcBef>
                              <a:spcPts val="0"/>
                            </a:spcBef>
                            <a:spcAft>
                              <a:spcPts val="0"/>
                            </a:spcAft>
                            <a:buClr>
                              <a:srgbClr val="000000"/>
                            </a:buClr>
                            <a:buSzPts val="1600"/>
                            <a:buFont typeface="Arial"/>
                            <a:buNone/>
                          </a:pPr>
                          <a:endParaRPr lang="en-US" sz="1600" b="0" u="none" strike="noStrike" cap="none" dirty="0">
                            <a:solidFill>
                              <a:schemeClr val="dk1"/>
                            </a:solidFill>
                            <a:latin typeface="Nunito Sans"/>
                            <a:ea typeface="Nunito Sans"/>
                            <a:cs typeface="Nunito Sans"/>
                            <a:sym typeface="Nunito Sans"/>
                          </a:endParaRPr>
                        </a:p>
                      </a:txBody>
                      <a:tcPr marL="91450" marR="91450" marT="45725" marB="45725">
                        <a:lnL w="12700" cap="flat" cmpd="sng">
                          <a:noFill/>
                          <a:prstDash val="solid"/>
                          <a:round/>
                          <a:headEnd type="none" w="sm" len="sm"/>
                          <a:tailEnd type="none" w="sm" len="sm"/>
                        </a:lnL>
                        <a:lnR w="12700" cap="flat" cmpd="sng">
                          <a:noFill/>
                          <a:prstDash val="solid"/>
                          <a:round/>
                          <a:headEnd type="none" w="sm" len="sm"/>
                          <a:tailEnd type="none" w="sm" len="sm"/>
                        </a:lnR>
                        <a:lnT w="12700" cap="flat" cmpd="sng">
                          <a:noFill/>
                          <a:prstDash val="solid"/>
                          <a:round/>
                          <a:headEnd type="none" w="sm" len="sm"/>
                          <a:tailEnd type="none" w="sm" len="sm"/>
                        </a:lnT>
                        <a:lnB w="12700" cap="flat" cmpd="sng">
                          <a:noFill/>
                          <a:prstDash val="solid"/>
                          <a:round/>
                          <a:headEnd type="none" w="sm" len="sm"/>
                          <a:tailEnd type="none" w="sm" len="sm"/>
                        </a:lnB>
                        <a:lnTlToBr w="12700" cmpd="sng">
                          <a:noFill/>
                          <a:prstDash val="solid"/>
                        </a:lnTlToBr>
                        <a:lnBlToTr w="12700" cmpd="sng">
                          <a:noFill/>
                          <a:prstDash val="solid"/>
                        </a:lnBlToTr>
                        <a:noFill/>
                      </a:tcPr>
                    </a:tc>
                    <a:extLst>
                      <a:ext uri="{0D108BD9-81ED-4DB2-BD59-A6C34878D82A}">
                        <a16:rowId xmlns:a16="http://schemas.microsoft.com/office/drawing/2014/main" val="10000"/>
                      </a:ext>
                    </a:extLst>
                  </a:tr>
                </a:tbl>
              </a:graphicData>
            </a:graphic>
          </p:graphicFrame>
        </mc:Choice>
        <mc:Fallback xmlns="">
          <p:graphicFrame>
            <p:nvGraphicFramePr>
              <p:cNvPr id="2" name="Google Shape;105;p20">
                <a:extLst>
                  <a:ext uri="{FF2B5EF4-FFF2-40B4-BE49-F238E27FC236}">
                    <a16:creationId xmlns:a16="http://schemas.microsoft.com/office/drawing/2014/main" id="{750BA0DA-7DCF-591F-692C-B02D2DE7FE35}"/>
                  </a:ext>
                </a:extLst>
              </p:cNvPr>
              <p:cNvGraphicFramePr/>
              <p:nvPr>
                <p:extLst>
                  <p:ext uri="{D42A27DB-BD31-4B8C-83A1-F6EECF244321}">
                    <p14:modId xmlns:p14="http://schemas.microsoft.com/office/powerpoint/2010/main" val="581822367"/>
                  </p:ext>
                </p:extLst>
              </p:nvPr>
            </p:nvGraphicFramePr>
            <p:xfrm>
              <a:off x="108043" y="862525"/>
              <a:ext cx="8661883" cy="1310650"/>
            </p:xfrm>
            <a:graphic>
              <a:graphicData uri="http://schemas.openxmlformats.org/drawingml/2006/table">
                <a:tbl>
                  <a:tblPr firstRow="1" bandRow="1">
                    <a:noFill/>
                  </a:tblPr>
                  <a:tblGrid>
                    <a:gridCol w="8661883">
                      <a:extLst>
                        <a:ext uri="{9D8B030D-6E8A-4147-A177-3AD203B41FA5}">
                          <a16:colId xmlns:a16="http://schemas.microsoft.com/office/drawing/2014/main" val="20000"/>
                        </a:ext>
                      </a:extLst>
                    </a:gridCol>
                  </a:tblGrid>
                  <a:tr h="282784">
                    <a:tc>
                      <a:txBody>
                        <a:bodyPr/>
                        <a:lstStyle/>
                        <a:p>
                          <a:pPr marL="0" marR="0" lvl="0" indent="0" algn="l" rtl="0">
                            <a:lnSpc>
                              <a:spcPct val="100000"/>
                            </a:lnSpc>
                            <a:spcBef>
                              <a:spcPts val="0"/>
                            </a:spcBef>
                            <a:spcAft>
                              <a:spcPts val="0"/>
                            </a:spcAft>
                            <a:buClr>
                              <a:srgbClr val="000000"/>
                            </a:buClr>
                            <a:buSzPts val="1600"/>
                            <a:buFont typeface="Arial"/>
                            <a:buNone/>
                          </a:pPr>
                          <a:r>
                            <a:rPr lang="en-GB" sz="1600" b="0" dirty="0">
                              <a:solidFill>
                                <a:schemeClr val="dk1"/>
                              </a:solidFill>
                              <a:latin typeface="Nunito Sans"/>
                              <a:ea typeface="Nunito Sans"/>
                              <a:cs typeface="Nunito Sans"/>
                              <a:sym typeface="Nunito Sans"/>
                            </a:rPr>
                            <a:t>19)</a:t>
                          </a:r>
                          <a:r>
                            <a:rPr lang="en-GB" sz="1600" b="0" baseline="0" dirty="0">
                              <a:solidFill>
                                <a:schemeClr val="dk1"/>
                              </a:solidFill>
                              <a:latin typeface="Nunito Sans"/>
                              <a:ea typeface="Nunito Sans"/>
                              <a:cs typeface="Nunito Sans"/>
                              <a:sym typeface="Nunito Sans"/>
                            </a:rPr>
                            <a:t> </a:t>
                          </a:r>
                          <a:r>
                            <a:rPr lang="en-US" sz="1600" b="0" u="none" strike="noStrike" cap="none" dirty="0">
                              <a:solidFill>
                                <a:schemeClr val="dk1"/>
                              </a:solidFill>
                              <a:latin typeface="Nunito Sans"/>
                              <a:ea typeface="Nunito Sans"/>
                              <a:cs typeface="Nunito Sans"/>
                              <a:sym typeface="Nunito Sans"/>
                            </a:rPr>
                            <a:t>An orchestra has </a:t>
                          </a:r>
                          <a14:m xmlns:a14="http://schemas.microsoft.com/office/drawing/2010/main">
                            <m:oMath xmlns:m="http://schemas.openxmlformats.org/officeDocument/2006/math">
                              <m:r>
                                <a:rPr lang="en-US" sz="1600" b="0" i="1" u="none" strike="noStrike" cap="none" dirty="0" smtClean="0">
                                  <a:solidFill>
                                    <a:schemeClr val="dk1"/>
                                  </a:solidFill>
                                  <a:latin typeface="Cambria Math" panose="02040503050406030204" pitchFamily="18" charset="0"/>
                                  <a:ea typeface="Nunito Sans"/>
                                  <a:cs typeface="Nunito Sans"/>
                                  <a:sym typeface="Nunito Sans"/>
                                </a:rPr>
                                <m:t>56</m:t>
                              </m:r>
                            </m:oMath>
                          </a14:m>
                          <a:r>
                            <a:rPr lang="en-US" sz="1600" b="0" u="none" strike="noStrike" cap="none" dirty="0">
                              <a:solidFill>
                                <a:schemeClr val="dk1"/>
                              </a:solidFill>
                              <a:latin typeface="Nunito Sans"/>
                              <a:ea typeface="Nunito Sans"/>
                              <a:cs typeface="Nunito Sans"/>
                              <a:sym typeface="Nunito Sans"/>
                            </a:rPr>
                            <a:t> musicians. </a:t>
                          </a:r>
                          <a14:m xmlns:a14="http://schemas.microsoft.com/office/drawing/2010/main">
                            <m:oMath xmlns:m="http://schemas.openxmlformats.org/officeDocument/2006/math">
                              <m:r>
                                <a:rPr lang="en-US" sz="1600" b="0" i="1" u="none" strike="noStrike" cap="none" dirty="0" smtClean="0">
                                  <a:solidFill>
                                    <a:schemeClr val="dk1"/>
                                  </a:solidFill>
                                  <a:latin typeface="Cambria Math" panose="02040503050406030204" pitchFamily="18" charset="0"/>
                                  <a:ea typeface="Nunito Sans"/>
                                  <a:cs typeface="Nunito Sans"/>
                                  <a:sym typeface="Nunito Sans"/>
                                </a:rPr>
                                <m:t>25%</m:t>
                              </m:r>
                            </m:oMath>
                          </a14:m>
                          <a:r>
                            <a:rPr lang="en-US" sz="1600" b="0" u="none" strike="noStrike" cap="none" dirty="0">
                              <a:solidFill>
                                <a:schemeClr val="dk1"/>
                              </a:solidFill>
                              <a:latin typeface="Nunito Sans"/>
                              <a:ea typeface="Nunito Sans"/>
                              <a:cs typeface="Nunito Sans"/>
                              <a:sym typeface="Nunito Sans"/>
                            </a:rPr>
                            <a:t> of the musicians play a brass instrument. </a:t>
                          </a:r>
                        </a:p>
                        <a:p>
                          <a:pPr marL="0" marR="0" lvl="0" indent="0" algn="l" rtl="0">
                            <a:lnSpc>
                              <a:spcPct val="150000"/>
                            </a:lnSpc>
                            <a:spcBef>
                              <a:spcPts val="0"/>
                            </a:spcBef>
                            <a:spcAft>
                              <a:spcPts val="0"/>
                            </a:spcAft>
                            <a:buClr>
                              <a:srgbClr val="000000"/>
                            </a:buClr>
                            <a:buSzPts val="1600"/>
                            <a:buFont typeface="Arial"/>
                            <a:buNone/>
                          </a:pPr>
                          <a:r>
                            <a:rPr lang="en-US" sz="1600" b="0" u="none" strike="noStrike" cap="none" dirty="0">
                              <a:solidFill>
                                <a:schemeClr val="dk1"/>
                              </a:solidFill>
                              <a:latin typeface="Nunito Sans"/>
                              <a:ea typeface="Nunito Sans"/>
                              <a:cs typeface="Nunito Sans"/>
                              <a:sym typeface="Nunito Sans"/>
                            </a:rPr>
                            <a:t>       The ratio of trumpet players to other brass instruments is </a:t>
                          </a:r>
                          <a14:m xmlns:a14="http://schemas.microsoft.com/office/drawing/2010/main">
                            <m:oMath xmlns:m="http://schemas.openxmlformats.org/officeDocument/2006/math">
                              <m:r>
                                <a:rPr lang="en-US" sz="1600" b="0" i="1" u="none" strike="noStrike" cap="none" dirty="0" smtClean="0">
                                  <a:solidFill>
                                    <a:schemeClr val="dk1"/>
                                  </a:solidFill>
                                  <a:latin typeface="Cambria Math" panose="02040503050406030204" pitchFamily="18" charset="0"/>
                                  <a:ea typeface="Nunito Sans"/>
                                  <a:cs typeface="Nunito Sans"/>
                                  <a:sym typeface="Nunito Sans"/>
                                </a:rPr>
                                <m:t>2 :5</m:t>
                              </m:r>
                            </m:oMath>
                          </a14:m>
                          <a:endParaRPr lang="en-US" sz="1600" b="0" u="none" strike="noStrike" cap="none" dirty="0">
                            <a:solidFill>
                              <a:schemeClr val="dk1"/>
                            </a:solidFill>
                            <a:latin typeface="Nunito Sans"/>
                            <a:ea typeface="Nunito Sans"/>
                            <a:cs typeface="Nunito Sans"/>
                            <a:sym typeface="Nunito Sans"/>
                          </a:endParaRPr>
                        </a:p>
                        <a:p>
                          <a:pPr marL="0" marR="0" lvl="0" indent="0" algn="l" rtl="0">
                            <a:lnSpc>
                              <a:spcPct val="150000"/>
                            </a:lnSpc>
                            <a:spcBef>
                              <a:spcPts val="0"/>
                            </a:spcBef>
                            <a:spcAft>
                              <a:spcPts val="0"/>
                            </a:spcAft>
                            <a:buClr>
                              <a:srgbClr val="000000"/>
                            </a:buClr>
                            <a:buSzPts val="1600"/>
                            <a:buFont typeface="Arial"/>
                            <a:buNone/>
                          </a:pPr>
                          <a:r>
                            <a:rPr lang="en-US" sz="1600" b="0" u="none" strike="noStrike" cap="none" dirty="0">
                              <a:solidFill>
                                <a:schemeClr val="dk1"/>
                              </a:solidFill>
                              <a:latin typeface="Nunito Sans"/>
                              <a:ea typeface="Nunito Sans"/>
                              <a:cs typeface="Nunito Sans"/>
                              <a:sym typeface="Nunito Sans"/>
                            </a:rPr>
                            <a:t>       How many trumpet players does the orchestra have?</a:t>
                          </a:r>
                          <a:endParaRPr lang="en-US" sz="1600" b="0" u="none" strike="noStrike" cap="none" baseline="30000" dirty="0">
                            <a:solidFill>
                              <a:schemeClr val="dk1"/>
                            </a:solidFill>
                            <a:latin typeface="Nunito Sans"/>
                            <a:ea typeface="Nunito Sans"/>
                            <a:cs typeface="Nunito Sans"/>
                            <a:sym typeface="Nunito Sans"/>
                          </a:endParaRPr>
                        </a:p>
                        <a:p>
                          <a:pPr marL="0" marR="0" lvl="0" indent="0" algn="l" rtl="0">
                            <a:lnSpc>
                              <a:spcPct val="100000"/>
                            </a:lnSpc>
                            <a:spcBef>
                              <a:spcPts val="0"/>
                            </a:spcBef>
                            <a:spcAft>
                              <a:spcPts val="0"/>
                            </a:spcAft>
                            <a:buClr>
                              <a:srgbClr val="000000"/>
                            </a:buClr>
                            <a:buSzPts val="1600"/>
                            <a:buFont typeface="Arial"/>
                            <a:buNone/>
                          </a:pPr>
                          <a:endParaRPr lang="en-US" sz="1600" b="0" u="none" strike="noStrike" cap="none" dirty="0">
                            <a:solidFill>
                              <a:schemeClr val="dk1"/>
                            </a:solidFill>
                            <a:latin typeface="Nunito Sans"/>
                            <a:ea typeface="Nunito Sans"/>
                            <a:cs typeface="Nunito Sans"/>
                            <a:sym typeface="Nunito Sans"/>
                          </a:endParaRPr>
                        </a:p>
                      </a:txBody>
                      <a:tcPr marL="91450" marR="91450" marT="45725" marB="45725">
                        <a:lnL w="12700" cap="flat" cmpd="sng">
                          <a:noFill/>
                          <a:prstDash val="solid"/>
                          <a:round/>
                          <a:headEnd type="none" w="sm" len="sm"/>
                          <a:tailEnd type="none" w="sm" len="sm"/>
                        </a:lnL>
                        <a:lnR w="12700" cap="flat" cmpd="sng">
                          <a:noFill/>
                          <a:prstDash val="solid"/>
                          <a:round/>
                          <a:headEnd type="none" w="sm" len="sm"/>
                          <a:tailEnd type="none" w="sm" len="sm"/>
                        </a:lnR>
                        <a:lnT w="12700" cap="flat" cmpd="sng">
                          <a:noFill/>
                          <a:prstDash val="solid"/>
                          <a:round/>
                          <a:headEnd type="none" w="sm" len="sm"/>
                          <a:tailEnd type="none" w="sm" len="sm"/>
                        </a:lnT>
                        <a:lnB w="12700" cap="flat" cmpd="sng">
                          <a:noFill/>
                          <a:prstDash val="solid"/>
                          <a:round/>
                          <a:headEnd type="none" w="sm" len="sm"/>
                          <a:tailEnd type="none" w="sm" len="sm"/>
                        </a:lnB>
                        <a:lnTlToBr w="12700" cmpd="sng">
                          <a:noFill/>
                          <a:prstDash val="solid"/>
                        </a:lnTlToBr>
                        <a:lnBlToTr w="12700" cmpd="sng">
                          <a:noFill/>
                          <a:prstDash val="solid"/>
                        </a:lnBlToTr>
                        <a:noFill/>
                      </a:tcPr>
                    </a:tc>
                    <a:extLst>
                      <a:ext uri="{0D108BD9-81ED-4DB2-BD59-A6C34878D82A}">
                        <a16:rowId xmlns:a16="http://schemas.microsoft.com/office/drawing/2014/main" val="10000"/>
                      </a:ext>
                    </a:extLst>
                  </a:tr>
                </a:tbl>
              </a:graphicData>
            </a:graphic>
          </p:graphicFrame>
        </mc:Fallback>
      </mc:AlternateContent>
    </p:spTree>
    <p:extLst>
      <p:ext uri="{BB962C8B-B14F-4D97-AF65-F5344CB8AC3E}">
        <p14:creationId xmlns:p14="http://schemas.microsoft.com/office/powerpoint/2010/main" val="295578348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493"/>
        <p:cNvGrpSpPr/>
        <p:nvPr/>
      </p:nvGrpSpPr>
      <p:grpSpPr>
        <a:xfrm>
          <a:off x="0" y="0"/>
          <a:ext cx="0" cy="0"/>
          <a:chOff x="0" y="0"/>
          <a:chExt cx="0" cy="0"/>
        </a:xfrm>
      </p:grpSpPr>
      <p:sp>
        <p:nvSpPr>
          <p:cNvPr id="494" name="Google Shape;494;g2032cc6918f_0_172"/>
          <p:cNvSpPr txBox="1"/>
          <p:nvPr/>
        </p:nvSpPr>
        <p:spPr>
          <a:xfrm>
            <a:off x="169850" y="378100"/>
            <a:ext cx="45675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Ratio</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mc:Choice xmlns:a14="http://schemas.microsoft.com/office/drawing/2010/main" Requires="a14">
          <p:graphicFrame>
            <p:nvGraphicFramePr>
              <p:cNvPr id="496" name="Google Shape;496;g2032cc6918f_0_172"/>
              <p:cNvGraphicFramePr/>
              <p:nvPr>
                <p:extLst>
                  <p:ext uri="{D42A27DB-BD31-4B8C-83A1-F6EECF244321}">
                    <p14:modId xmlns:p14="http://schemas.microsoft.com/office/powerpoint/2010/main" val="4098411758"/>
                  </p:ext>
                </p:extLst>
              </p:nvPr>
            </p:nvGraphicFramePr>
            <p:xfrm>
              <a:off x="952500" y="2646175"/>
              <a:ext cx="7239000" cy="1893600"/>
            </p:xfrm>
            <a:graphic>
              <a:graphicData uri="http://schemas.openxmlformats.org/drawingml/2006/table">
                <a:tbl>
                  <a:tblPr>
                    <a:noFill/>
                    <a:tableStyleId>{3315EF36-B98D-4A8E-A345-085902FB4635}</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4680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Sans"/>
                              <a:ea typeface="Nunito Sans"/>
                              <a:cs typeface="Nunito Sans"/>
                              <a:sym typeface="Nunito Sans"/>
                            </a:rPr>
                            <a:t>A) </a:t>
                          </a:r>
                          <a14:m>
                            <m:oMath xmlns:m="http://schemas.openxmlformats.org/officeDocument/2006/math">
                              <m:r>
                                <a:rPr lang="en-GB" sz="1600" i="1" u="none" strike="noStrike" cap="none" dirty="0" smtClean="0">
                                  <a:solidFill>
                                    <a:schemeClr val="tx1"/>
                                  </a:solidFill>
                                  <a:latin typeface="Cambria Math" panose="02040503050406030204" pitchFamily="18" charset="0"/>
                                  <a:ea typeface="Nunito Sans"/>
                                  <a:cs typeface="Nunito Sans"/>
                                  <a:sym typeface="Nunito Sans"/>
                                </a:rPr>
                                <m:t>16</m:t>
                              </m:r>
                            </m:oMath>
                          </a14:m>
                          <a:r>
                            <a:rPr lang="en-GB" sz="1600" u="none" strike="noStrike" cap="none"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B) </a:t>
                          </a:r>
                          <a14:m>
                            <m:oMath xmlns:m="http://schemas.openxmlformats.org/officeDocument/2006/math">
                              <m:r>
                                <a:rPr lang="en-US" sz="1600" i="1" u="none" strike="noStrike" cap="none" dirty="0" smtClean="0">
                                  <a:solidFill>
                                    <a:schemeClr val="tx1"/>
                                  </a:solidFill>
                                  <a:latin typeface="Cambria Math" panose="02040503050406030204" pitchFamily="18" charset="0"/>
                                  <a:ea typeface="Nunito Sans"/>
                                  <a:cs typeface="Nunito Sans"/>
                                  <a:sym typeface="Nunito Sans"/>
                                </a:rPr>
                                <m:t>4</m:t>
                              </m:r>
                            </m:oMath>
                          </a14:m>
                          <a:r>
                            <a:rPr lang="en-US" sz="1600" u="none" strike="noStrike" cap="none"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46800">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C) </a:t>
                          </a:r>
                          <a14:m>
                            <m:oMath xmlns:m="http://schemas.openxmlformats.org/officeDocument/2006/math">
                              <m:r>
                                <a:rPr lang="en-US" sz="1600" i="1" u="none" strike="noStrike" cap="none" dirty="0" smtClean="0">
                                  <a:solidFill>
                                    <a:schemeClr val="tx1"/>
                                  </a:solidFill>
                                  <a:latin typeface="Cambria Math" panose="02040503050406030204" pitchFamily="18" charset="0"/>
                                  <a:ea typeface="Nunito Sans"/>
                                  <a:cs typeface="Nunito Sans"/>
                                  <a:sym typeface="Nunito Sans"/>
                                </a:rPr>
                                <m:t>32</m:t>
                              </m:r>
                            </m:oMath>
                          </a14:m>
                          <a:r>
                            <a:rPr lang="en-US" sz="1600" u="none" strike="noStrike" cap="none"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D) </a:t>
                          </a:r>
                          <a14:m>
                            <m:oMath xmlns:m="http://schemas.openxmlformats.org/officeDocument/2006/math">
                              <m:r>
                                <a:rPr lang="en-US" sz="1600" i="1" u="none" strike="noStrike" cap="none" dirty="0" smtClean="0">
                                  <a:solidFill>
                                    <a:schemeClr val="tx1"/>
                                  </a:solidFill>
                                  <a:latin typeface="Cambria Math" panose="02040503050406030204" pitchFamily="18" charset="0"/>
                                  <a:ea typeface="Nunito Sans"/>
                                  <a:cs typeface="Nunito Sans"/>
                                  <a:sym typeface="Nunito Sans"/>
                                </a:rPr>
                                <m:t>8</m:t>
                              </m:r>
                            </m:oMath>
                          </a14:m>
                          <a:r>
                            <a:rPr lang="en-US" sz="1600" u="none" strike="noStrike" cap="none"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p:graphicFrame>
            <p:nvGraphicFramePr>
              <p:cNvPr id="496" name="Google Shape;496;g2032cc6918f_0_172"/>
              <p:cNvGraphicFramePr/>
              <p:nvPr>
                <p:extLst>
                  <p:ext uri="{D42A27DB-BD31-4B8C-83A1-F6EECF244321}">
                    <p14:modId xmlns:p14="http://schemas.microsoft.com/office/powerpoint/2010/main" val="4098411758"/>
                  </p:ext>
                </p:extLst>
              </p:nvPr>
            </p:nvGraphicFramePr>
            <p:xfrm>
              <a:off x="952500" y="2646175"/>
              <a:ext cx="7239000" cy="1893600"/>
            </p:xfrm>
            <a:graphic>
              <a:graphicData uri="http://schemas.openxmlformats.org/drawingml/2006/table">
                <a:tbl>
                  <a:tblPr>
                    <a:noFill/>
                    <a:tableStyleId>{3315EF36-B98D-4A8E-A345-085902FB4635}</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46800">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68" t="-641" r="-100337" b="-100641"/>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00168" t="-641" r="-337" b="-100641"/>
                          </a:stretch>
                        </a:blipFill>
                      </a:tcPr>
                    </a:tc>
                    <a:extLst>
                      <a:ext uri="{0D108BD9-81ED-4DB2-BD59-A6C34878D82A}">
                        <a16:rowId xmlns:a16="http://schemas.microsoft.com/office/drawing/2014/main" val="10000"/>
                      </a:ext>
                    </a:extLst>
                  </a:tr>
                  <a:tr h="946800">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68" t="-101290" r="-100337" b="-1290"/>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00168" t="-101290" r="-337" b="-1290"/>
                          </a:stretch>
                        </a:blipFill>
                      </a:tcPr>
                    </a:tc>
                    <a:extLst>
                      <a:ext uri="{0D108BD9-81ED-4DB2-BD59-A6C34878D82A}">
                        <a16:rowId xmlns:a16="http://schemas.microsoft.com/office/drawing/2014/main" val="10001"/>
                      </a:ext>
                    </a:extLst>
                  </a:tr>
                </a:tbl>
              </a:graphicData>
            </a:graphic>
          </p:graphicFrame>
        </mc:Fallback>
      </mc:AlternateContent>
      <p:pic>
        <p:nvPicPr>
          <p:cNvPr id="6" name="Picture 5">
            <a:extLst>
              <a:ext uri="{FF2B5EF4-FFF2-40B4-BE49-F238E27FC236}">
                <a16:creationId xmlns:a16="http://schemas.microsoft.com/office/drawing/2014/main" id="{126F3996-6D60-0F48-AFCB-7957961F1260}"/>
              </a:ext>
            </a:extLst>
          </p:cNvPr>
          <p:cNvPicPr>
            <a:picLocks noChangeAspect="1"/>
          </p:cNvPicPr>
          <p:nvPr/>
        </p:nvPicPr>
        <p:blipFill>
          <a:blip r:embed="rId4"/>
          <a:stretch>
            <a:fillRect/>
          </a:stretch>
        </p:blipFill>
        <p:spPr>
          <a:xfrm>
            <a:off x="2283724" y="1576059"/>
            <a:ext cx="4576552" cy="930502"/>
          </a:xfrm>
          <a:prstGeom prst="rect">
            <a:avLst/>
          </a:prstGeom>
        </p:spPr>
      </p:pic>
      <p:graphicFrame>
        <p:nvGraphicFramePr>
          <p:cNvPr id="2" name="Google Shape;105;p20">
            <a:extLst>
              <a:ext uri="{FF2B5EF4-FFF2-40B4-BE49-F238E27FC236}">
                <a16:creationId xmlns:a16="http://schemas.microsoft.com/office/drawing/2014/main" id="{0EC26168-6B4D-E733-12E8-82CED1ABBA62}"/>
              </a:ext>
            </a:extLst>
          </p:cNvPr>
          <p:cNvGraphicFramePr/>
          <p:nvPr/>
        </p:nvGraphicFramePr>
        <p:xfrm>
          <a:off x="108043" y="862525"/>
          <a:ext cx="8661883" cy="670570"/>
        </p:xfrm>
        <a:graphic>
          <a:graphicData uri="http://schemas.openxmlformats.org/drawingml/2006/table">
            <a:tbl>
              <a:tblPr firstRow="1" bandRow="1">
                <a:noFill/>
              </a:tblPr>
              <a:tblGrid>
                <a:gridCol w="8661883">
                  <a:extLst>
                    <a:ext uri="{9D8B030D-6E8A-4147-A177-3AD203B41FA5}">
                      <a16:colId xmlns:a16="http://schemas.microsoft.com/office/drawing/2014/main" val="20000"/>
                    </a:ext>
                  </a:extLst>
                </a:gridCol>
              </a:tblGrid>
              <a:tr h="282784">
                <a:tc>
                  <a:txBody>
                    <a:bodyPr/>
                    <a:lstStyle/>
                    <a:p>
                      <a:pPr marL="0" marR="0" lvl="0" indent="0" algn="l" rtl="0">
                        <a:lnSpc>
                          <a:spcPct val="100000"/>
                        </a:lnSpc>
                        <a:spcBef>
                          <a:spcPts val="0"/>
                        </a:spcBef>
                        <a:spcAft>
                          <a:spcPts val="0"/>
                        </a:spcAft>
                        <a:buClr>
                          <a:srgbClr val="000000"/>
                        </a:buClr>
                        <a:buSzPts val="1600"/>
                        <a:buFont typeface="Arial"/>
                        <a:buNone/>
                      </a:pPr>
                      <a:r>
                        <a:rPr lang="en-GB" sz="1600" b="0" dirty="0">
                          <a:solidFill>
                            <a:schemeClr val="dk1"/>
                          </a:solidFill>
                          <a:latin typeface="Nunito Sans"/>
                          <a:ea typeface="Nunito Sans"/>
                          <a:cs typeface="Nunito Sans"/>
                          <a:sym typeface="Nunito Sans"/>
                        </a:rPr>
                        <a:t>20)</a:t>
                      </a:r>
                      <a:r>
                        <a:rPr lang="en-GB" sz="1600" b="0" baseline="0" dirty="0">
                          <a:solidFill>
                            <a:schemeClr val="dk1"/>
                          </a:solidFill>
                          <a:latin typeface="Nunito Sans"/>
                          <a:ea typeface="Nunito Sans"/>
                          <a:cs typeface="Nunito Sans"/>
                          <a:sym typeface="Nunito Sans"/>
                        </a:rPr>
                        <a:t> </a:t>
                      </a:r>
                      <a:r>
                        <a:rPr lang="en-US" sz="1600" b="0" u="none" strike="noStrike" cap="none" dirty="0">
                          <a:solidFill>
                            <a:schemeClr val="dk1"/>
                          </a:solidFill>
                          <a:latin typeface="Nunito Sans"/>
                          <a:ea typeface="Nunito Sans"/>
                          <a:cs typeface="Nunito Sans"/>
                          <a:sym typeface="Nunito Sans"/>
                        </a:rPr>
                        <a:t>Val, Tia and Joe use a bar model to show their ages.</a:t>
                      </a:r>
                    </a:p>
                    <a:p>
                      <a:pPr marL="0" marR="0" lvl="0" indent="0" algn="l" rtl="0">
                        <a:lnSpc>
                          <a:spcPct val="150000"/>
                        </a:lnSpc>
                        <a:spcBef>
                          <a:spcPts val="0"/>
                        </a:spcBef>
                        <a:spcAft>
                          <a:spcPts val="0"/>
                        </a:spcAft>
                        <a:buClr>
                          <a:srgbClr val="000000"/>
                        </a:buClr>
                        <a:buSzPts val="1600"/>
                        <a:buFont typeface="Arial"/>
                        <a:buNone/>
                      </a:pPr>
                      <a:r>
                        <a:rPr lang="en-US" sz="1600" b="0" u="none" strike="noStrike" cap="none" dirty="0">
                          <a:solidFill>
                            <a:schemeClr val="dk1"/>
                          </a:solidFill>
                          <a:latin typeface="Nunito Sans"/>
                          <a:ea typeface="Nunito Sans"/>
                          <a:cs typeface="Nunito Sans"/>
                          <a:sym typeface="Nunito Sans"/>
                        </a:rPr>
                        <a:t>       Tia is 8 years younger than Joe. How old is Val?</a:t>
                      </a:r>
                      <a:endParaRPr lang="en-US" sz="1600" b="0" u="none" strike="noStrike" cap="none" baseline="30000" dirty="0">
                        <a:solidFill>
                          <a:schemeClr val="dk1"/>
                        </a:solidFill>
                        <a:latin typeface="Nunito Sans"/>
                        <a:ea typeface="Nunito Sans"/>
                        <a:cs typeface="Nunito Sans"/>
                        <a:sym typeface="Nunito Sans"/>
                      </a:endParaRPr>
                    </a:p>
                  </a:txBody>
                  <a:tcPr marL="91450" marR="91450" marT="45725" marB="45725">
                    <a:lnL w="12700" cap="flat" cmpd="sng">
                      <a:noFill/>
                      <a:prstDash val="solid"/>
                      <a:round/>
                      <a:headEnd type="none" w="sm" len="sm"/>
                      <a:tailEnd type="none" w="sm" len="sm"/>
                    </a:lnL>
                    <a:lnR w="12700" cap="flat" cmpd="sng">
                      <a:noFill/>
                      <a:prstDash val="solid"/>
                      <a:round/>
                      <a:headEnd type="none" w="sm" len="sm"/>
                      <a:tailEnd type="none" w="sm" len="sm"/>
                    </a:lnR>
                    <a:lnT w="12700" cap="flat" cmpd="sng">
                      <a:noFill/>
                      <a:prstDash val="solid"/>
                      <a:round/>
                      <a:headEnd type="none" w="sm" len="sm"/>
                      <a:tailEnd type="none" w="sm" len="sm"/>
                    </a:lnT>
                    <a:lnB w="12700" cap="flat" cmpd="sng">
                      <a:noFill/>
                      <a:prstDash val="solid"/>
                      <a:round/>
                      <a:headEnd type="none" w="sm" len="sm"/>
                      <a:tailEnd type="none" w="sm" len="sm"/>
                    </a:lnB>
                    <a:lnTlToBr w="12700" cmpd="sng">
                      <a:noFill/>
                      <a:prstDash val="solid"/>
                    </a:lnTlToBr>
                    <a:lnBlToTr w="12700" cmpd="sng">
                      <a:noFill/>
                      <a:prstDash val="solid"/>
                    </a:lnBlToTr>
                    <a:noFill/>
                  </a:tcPr>
                </a:tc>
                <a:extLst>
                  <a:ext uri="{0D108BD9-81ED-4DB2-BD59-A6C34878D82A}">
                    <a16:rowId xmlns:a16="http://schemas.microsoft.com/office/drawing/2014/main" val="10000"/>
                  </a:ext>
                </a:extLst>
              </a:tr>
            </a:tbl>
          </a:graphicData>
        </a:graphic>
      </p:graphicFrame>
    </p:spTree>
    <p:extLst>
      <p:ext uri="{BB962C8B-B14F-4D97-AF65-F5344CB8AC3E}">
        <p14:creationId xmlns:p14="http://schemas.microsoft.com/office/powerpoint/2010/main" val="188646183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298"/>
        <p:cNvGrpSpPr/>
        <p:nvPr/>
      </p:nvGrpSpPr>
      <p:grpSpPr>
        <a:xfrm>
          <a:off x="0" y="0"/>
          <a:ext cx="0" cy="0"/>
          <a:chOff x="0" y="0"/>
          <a:chExt cx="0" cy="0"/>
        </a:xfrm>
      </p:grpSpPr>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302"/>
        <p:cNvGrpSpPr/>
        <p:nvPr/>
      </p:nvGrpSpPr>
      <p:grpSpPr>
        <a:xfrm>
          <a:off x="0" y="0"/>
          <a:ext cx="0" cy="0"/>
          <a:chOff x="0" y="0"/>
          <a:chExt cx="0" cy="0"/>
        </a:xfrm>
      </p:grpSpPr>
      <p:sp>
        <p:nvSpPr>
          <p:cNvPr id="303" name="Google Shape;303;g2032cc6918f_0_0"/>
          <p:cNvSpPr txBox="1"/>
          <p:nvPr/>
        </p:nvSpPr>
        <p:spPr>
          <a:xfrm>
            <a:off x="169850" y="378100"/>
            <a:ext cx="45675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Ratio Answers </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xmlns:a14="http://schemas.microsoft.com/office/drawing/2010/main">
        <mc:Choice Requires="a14">
          <p:graphicFrame>
            <p:nvGraphicFramePr>
              <p:cNvPr id="305" name="Google Shape;305;g2032cc6918f_0_0"/>
              <p:cNvGraphicFramePr/>
              <p:nvPr>
                <p:extLst>
                  <p:ext uri="{D42A27DB-BD31-4B8C-83A1-F6EECF244321}">
                    <p14:modId xmlns:p14="http://schemas.microsoft.com/office/powerpoint/2010/main" val="2596304388"/>
                  </p:ext>
                </p:extLst>
              </p:nvPr>
            </p:nvGraphicFramePr>
            <p:xfrm>
              <a:off x="952500" y="2190750"/>
              <a:ext cx="7239000" cy="1893600"/>
            </p:xfrm>
            <a:graphic>
              <a:graphicData uri="http://schemas.openxmlformats.org/drawingml/2006/table">
                <a:tbl>
                  <a:tblPr>
                    <a:noFill/>
                    <a:tableStyleId>{3315EF36-B98D-4A8E-A345-085902FB4635}</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46800">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dk1"/>
                              </a:solidFill>
                              <a:latin typeface="Nunito Sans"/>
                              <a:ea typeface="Nunito Sans"/>
                              <a:cs typeface="Nunito Sans"/>
                              <a:sym typeface="Nunito Sans"/>
                            </a:rPr>
                            <a:t>A)</a:t>
                          </a:r>
                          <a:r>
                            <a:rPr lang="en-US" sz="1600" u="none" strike="noStrike" cap="none" baseline="0" dirty="0">
                              <a:solidFill>
                                <a:schemeClr val="dk1"/>
                              </a:solidFill>
                              <a:latin typeface="Nunito Sans"/>
                              <a:ea typeface="Nunito Sans"/>
                              <a:cs typeface="Nunito Sans"/>
                              <a:sym typeface="Nunito Sans"/>
                            </a:rPr>
                            <a:t> </a:t>
                          </a:r>
                          <a14:m>
                            <m:oMath xmlns:m="http://schemas.openxmlformats.org/officeDocument/2006/math">
                              <m:r>
                                <a:rPr lang="en-US" sz="1600" i="1" u="none" strike="noStrike" cap="none" dirty="0" smtClean="0">
                                  <a:solidFill>
                                    <a:schemeClr val="dk1"/>
                                  </a:solidFill>
                                  <a:latin typeface="Cambria Math" panose="02040503050406030204" pitchFamily="18" charset="0"/>
                                  <a:ea typeface="Nunito Sans"/>
                                  <a:cs typeface="Nunito Sans"/>
                                  <a:sym typeface="Nunito Sans"/>
                                </a:rPr>
                                <m:t>2</m:t>
                              </m:r>
                              <m:r>
                                <a:rPr lang="en-US" sz="1600" b="0" i="1" u="none" strike="noStrike" cap="none" dirty="0" smtClean="0">
                                  <a:solidFill>
                                    <a:schemeClr val="dk1"/>
                                  </a:solidFill>
                                  <a:latin typeface="Cambria Math" panose="02040503050406030204" pitchFamily="18" charset="0"/>
                                  <a:ea typeface="Nunito Sans"/>
                                  <a:cs typeface="Nunito Sans"/>
                                  <a:sym typeface="Nunito Sans"/>
                                </a:rPr>
                                <m:t> </m:t>
                              </m:r>
                              <m:r>
                                <a:rPr lang="en-US" sz="1600" i="1" u="none" strike="noStrike" cap="none" dirty="0" smtClean="0">
                                  <a:solidFill>
                                    <a:schemeClr val="dk1"/>
                                  </a:solidFill>
                                  <a:latin typeface="Cambria Math" panose="02040503050406030204" pitchFamily="18" charset="0"/>
                                  <a:ea typeface="Nunito Sans"/>
                                  <a:cs typeface="Nunito Sans"/>
                                  <a:sym typeface="Nunito Sans"/>
                                </a:rPr>
                                <m:t>:5 </m:t>
                              </m:r>
                            </m:oMath>
                          </a14:m>
                          <a:endParaRPr lang="en-US" sz="1600" u="none" strike="noStrike" cap="none" dirty="0">
                            <a:solidFill>
                              <a:schemeClr val="dk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dk1"/>
                              </a:solidFill>
                              <a:latin typeface="Nunito Sans"/>
                              <a:ea typeface="Nunito Sans"/>
                              <a:cs typeface="Nunito Sans"/>
                              <a:sym typeface="Nunito Sans"/>
                            </a:rPr>
                            <a:t>Student wrote ratio in wrong order</a:t>
                          </a:r>
                          <a:endParaRPr sz="1400" u="none" strike="noStrike" cap="none" dirty="0">
                            <a:solidFill>
                              <a:schemeClr val="dk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rgbClr val="00BC89"/>
                              </a:solidFill>
                              <a:latin typeface="Nunito Sans"/>
                              <a:ea typeface="Nunito Sans"/>
                              <a:cs typeface="Nunito Sans"/>
                              <a:sym typeface="Nunito Sans"/>
                            </a:rPr>
                            <a:t>B) </a:t>
                          </a:r>
                          <a14:m>
                            <m:oMath xmlns:m="http://schemas.openxmlformats.org/officeDocument/2006/math">
                              <m:r>
                                <a:rPr lang="en-US" sz="1600" i="1" u="none" strike="noStrike" cap="none" dirty="0" smtClean="0">
                                  <a:solidFill>
                                    <a:srgbClr val="00BC89"/>
                                  </a:solidFill>
                                  <a:latin typeface="Cambria Math" panose="02040503050406030204" pitchFamily="18" charset="0"/>
                                  <a:ea typeface="Nunito Sans"/>
                                  <a:cs typeface="Nunito Sans"/>
                                  <a:sym typeface="Nunito Sans"/>
                                </a:rPr>
                                <m:t>5</m:t>
                              </m:r>
                              <m:r>
                                <a:rPr lang="en-GB" sz="1600" b="0" i="1" u="none" strike="noStrike" cap="none" dirty="0" smtClean="0">
                                  <a:solidFill>
                                    <a:srgbClr val="00BC89"/>
                                  </a:solidFill>
                                  <a:latin typeface="Cambria Math" panose="02040503050406030204" pitchFamily="18" charset="0"/>
                                  <a:ea typeface="Nunito Sans"/>
                                  <a:cs typeface="Nunito Sans"/>
                                  <a:sym typeface="Nunito Sans"/>
                                </a:rPr>
                                <m:t> </m:t>
                              </m:r>
                              <m:r>
                                <a:rPr lang="en-US" sz="1600" i="1" u="none" strike="noStrike" cap="none" dirty="0" smtClean="0">
                                  <a:solidFill>
                                    <a:srgbClr val="00BC89"/>
                                  </a:solidFill>
                                  <a:latin typeface="Cambria Math" panose="02040503050406030204" pitchFamily="18" charset="0"/>
                                  <a:ea typeface="Nunito Sans"/>
                                  <a:cs typeface="Nunito Sans"/>
                                  <a:sym typeface="Nunito Sans"/>
                                </a:rPr>
                                <m:t>:2 </m:t>
                              </m:r>
                            </m:oMath>
                          </a14:m>
                          <a:endParaRPr lang="en-US" sz="1600" u="none" strike="noStrike" cap="none" dirty="0">
                            <a:solidFill>
                              <a:srgbClr val="00BC89"/>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rgbClr val="00BC89"/>
                              </a:solidFill>
                              <a:latin typeface="Nunito Sans"/>
                              <a:ea typeface="Nunito Sans"/>
                              <a:cs typeface="Nunito Sans"/>
                              <a:sym typeface="Nunito Sans"/>
                            </a:rPr>
                            <a:t>Correct answer</a:t>
                          </a:r>
                          <a:endParaRPr sz="1400" u="none" strike="noStrike" cap="none" dirty="0">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46800">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dk1"/>
                              </a:solidFill>
                              <a:latin typeface="Nunito Sans"/>
                              <a:ea typeface="Nunito Sans"/>
                              <a:cs typeface="Nunito Sans"/>
                              <a:sym typeface="Nunito Sans"/>
                            </a:rPr>
                            <a:t>C) </a:t>
                          </a:r>
                          <a14:m>
                            <m:oMath xmlns:m="http://schemas.openxmlformats.org/officeDocument/2006/math">
                              <m:r>
                                <a:rPr lang="en-US" sz="1600" b="0" i="1" u="none" strike="noStrike" cap="none" dirty="0" smtClean="0">
                                  <a:solidFill>
                                    <a:schemeClr val="dk1"/>
                                  </a:solidFill>
                                  <a:latin typeface="Cambria Math" panose="02040503050406030204" pitchFamily="18" charset="0"/>
                                  <a:ea typeface="Nunito Sans"/>
                                  <a:cs typeface="Nunito Sans"/>
                                  <a:sym typeface="Nunito Sans"/>
                                </a:rPr>
                                <m:t>5</m:t>
                              </m:r>
                              <m:r>
                                <a:rPr lang="en-GB" sz="1600" b="0" i="1" u="none" strike="noStrike" cap="none" dirty="0" smtClean="0">
                                  <a:solidFill>
                                    <a:schemeClr val="dk1"/>
                                  </a:solidFill>
                                  <a:latin typeface="Cambria Math" panose="02040503050406030204" pitchFamily="18" charset="0"/>
                                  <a:ea typeface="Nunito Sans"/>
                                  <a:cs typeface="Nunito Sans"/>
                                  <a:sym typeface="Nunito Sans"/>
                                </a:rPr>
                                <m:t> :7</m:t>
                              </m:r>
                            </m:oMath>
                          </a14:m>
                          <a:endParaRPr lang="en-US" sz="1600" u="none" strike="noStrike" cap="none" dirty="0">
                            <a:solidFill>
                              <a:schemeClr val="dk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dk1"/>
                              </a:solidFill>
                              <a:latin typeface="Nunito Sans"/>
                              <a:ea typeface="Nunito Sans"/>
                              <a:cs typeface="Nunito Sans"/>
                              <a:sym typeface="Nunito Sans"/>
                            </a:rPr>
                            <a:t>Student confused the concepts of ratio and fraction</a:t>
                          </a:r>
                          <a:endParaRPr sz="1400" u="none" strike="noStrike" cap="none" dirty="0">
                            <a:solidFill>
                              <a:schemeClr val="dk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dk1"/>
                              </a:solidFill>
                              <a:latin typeface="Nunito Sans"/>
                              <a:ea typeface="Nunito Sans"/>
                              <a:cs typeface="Nunito Sans"/>
                              <a:sym typeface="Nunito Sans"/>
                            </a:rPr>
                            <a:t>D) </a:t>
                          </a:r>
                          <a14:m>
                            <m:oMath xmlns:m="http://schemas.openxmlformats.org/officeDocument/2006/math">
                              <m:r>
                                <a:rPr lang="en-US" sz="1600" b="0" i="1" u="none" strike="noStrike" cap="none" dirty="0" smtClean="0">
                                  <a:solidFill>
                                    <a:srgbClr val="1C1C1C"/>
                                  </a:solidFill>
                                  <a:latin typeface="Cambria Math" panose="02040503050406030204" pitchFamily="18" charset="0"/>
                                  <a:ea typeface="Nunito Sans"/>
                                  <a:cs typeface="Nunito Sans"/>
                                  <a:sym typeface="Nunito Sans"/>
                                </a:rPr>
                                <m:t>2</m:t>
                              </m:r>
                              <m:r>
                                <a:rPr lang="en-GB" sz="1600" b="0" i="1" u="none" strike="noStrike" cap="none" dirty="0" smtClean="0">
                                  <a:solidFill>
                                    <a:srgbClr val="1C1C1C"/>
                                  </a:solidFill>
                                  <a:latin typeface="Cambria Math" panose="02040503050406030204" pitchFamily="18" charset="0"/>
                                  <a:ea typeface="Nunito Sans"/>
                                  <a:cs typeface="Nunito Sans"/>
                                  <a:sym typeface="Nunito Sans"/>
                                </a:rPr>
                                <m:t> :7</m:t>
                              </m:r>
                            </m:oMath>
                          </a14:m>
                          <a:r>
                            <a:rPr lang="en-US" sz="1600" u="none" strike="noStrike" cap="none" dirty="0">
                              <a:solidFill>
                                <a:srgbClr val="1C1C1C"/>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rgbClr val="1C1C1C"/>
                              </a:solidFill>
                              <a:latin typeface="Nunito Sans"/>
                              <a:ea typeface="Nunito Sans"/>
                              <a:cs typeface="Nunito Sans"/>
                              <a:sym typeface="Nunito Sans"/>
                            </a:rPr>
                            <a:t>Student attempted to write the fraction that is white (as a ratio)</a:t>
                          </a:r>
                          <a:endParaRPr sz="1400" u="none" strike="noStrike" cap="none" dirty="0">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xmlns="">
          <p:graphicFrame>
            <p:nvGraphicFramePr>
              <p:cNvPr id="305" name="Google Shape;305;g2032cc6918f_0_0"/>
              <p:cNvGraphicFramePr/>
              <p:nvPr>
                <p:extLst>
                  <p:ext uri="{D42A27DB-BD31-4B8C-83A1-F6EECF244321}">
                    <p14:modId xmlns:p14="http://schemas.microsoft.com/office/powerpoint/2010/main" val="2596304388"/>
                  </p:ext>
                </p:extLst>
              </p:nvPr>
            </p:nvGraphicFramePr>
            <p:xfrm>
              <a:off x="952500" y="2190750"/>
              <a:ext cx="7239000" cy="1893600"/>
            </p:xfrm>
            <a:graphic>
              <a:graphicData uri="http://schemas.openxmlformats.org/drawingml/2006/table">
                <a:tbl>
                  <a:tblPr>
                    <a:noFill/>
                    <a:tableStyleId>{3315EF36-B98D-4A8E-A345-085902FB4635}</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46800">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68" t="-641" r="-100337" b="-101282"/>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00168" t="-641" r="-337" b="-101282"/>
                          </a:stretch>
                        </a:blipFill>
                      </a:tcPr>
                    </a:tc>
                    <a:extLst>
                      <a:ext uri="{0D108BD9-81ED-4DB2-BD59-A6C34878D82A}">
                        <a16:rowId xmlns:a16="http://schemas.microsoft.com/office/drawing/2014/main" val="10000"/>
                      </a:ext>
                    </a:extLst>
                  </a:tr>
                  <a:tr h="946800">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68" t="-100641" r="-100337" b="-1282"/>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00168" t="-100641" r="-337" b="-1282"/>
                          </a:stretch>
                        </a:blipFill>
                      </a:tcPr>
                    </a:tc>
                    <a:extLst>
                      <a:ext uri="{0D108BD9-81ED-4DB2-BD59-A6C34878D82A}">
                        <a16:rowId xmlns:a16="http://schemas.microsoft.com/office/drawing/2014/main" val="10001"/>
                      </a:ext>
                    </a:extLst>
                  </a:tr>
                </a:tbl>
              </a:graphicData>
            </a:graphic>
          </p:graphicFrame>
        </mc:Fallback>
      </mc:AlternateContent>
      <p:pic>
        <p:nvPicPr>
          <p:cNvPr id="12" name="Picture 11">
            <a:extLst>
              <a:ext uri="{FF2B5EF4-FFF2-40B4-BE49-F238E27FC236}">
                <a16:creationId xmlns:a16="http://schemas.microsoft.com/office/drawing/2014/main" id="{6A4DA4A9-A8A0-BD40-85BD-7A60EA4EDF4C}"/>
              </a:ext>
            </a:extLst>
          </p:cNvPr>
          <p:cNvPicPr>
            <a:picLocks noChangeAspect="1"/>
          </p:cNvPicPr>
          <p:nvPr/>
        </p:nvPicPr>
        <p:blipFill>
          <a:blip r:embed="rId4"/>
          <a:stretch>
            <a:fillRect/>
          </a:stretch>
        </p:blipFill>
        <p:spPr>
          <a:xfrm>
            <a:off x="952500" y="1305991"/>
            <a:ext cx="5400000" cy="629447"/>
          </a:xfrm>
          <a:prstGeom prst="rect">
            <a:avLst/>
          </a:prstGeom>
        </p:spPr>
      </p:pic>
      <p:graphicFrame>
        <p:nvGraphicFramePr>
          <p:cNvPr id="4" name="Google Shape;105;p20">
            <a:extLst>
              <a:ext uri="{FF2B5EF4-FFF2-40B4-BE49-F238E27FC236}">
                <a16:creationId xmlns:a16="http://schemas.microsoft.com/office/drawing/2014/main" id="{D57AC748-AC5E-18C6-FD45-853DA27D6C62}"/>
              </a:ext>
            </a:extLst>
          </p:cNvPr>
          <p:cNvGraphicFramePr/>
          <p:nvPr>
            <p:extLst>
              <p:ext uri="{D42A27DB-BD31-4B8C-83A1-F6EECF244321}">
                <p14:modId xmlns:p14="http://schemas.microsoft.com/office/powerpoint/2010/main" val="2578526413"/>
              </p:ext>
            </p:extLst>
          </p:nvPr>
        </p:nvGraphicFramePr>
        <p:xfrm>
          <a:off x="108043" y="862525"/>
          <a:ext cx="8661883" cy="579130"/>
        </p:xfrm>
        <a:graphic>
          <a:graphicData uri="http://schemas.openxmlformats.org/drawingml/2006/table">
            <a:tbl>
              <a:tblPr firstRow="1" bandRow="1">
                <a:noFill/>
              </a:tblPr>
              <a:tblGrid>
                <a:gridCol w="8661883">
                  <a:extLst>
                    <a:ext uri="{9D8B030D-6E8A-4147-A177-3AD203B41FA5}">
                      <a16:colId xmlns:a16="http://schemas.microsoft.com/office/drawing/2014/main" val="20000"/>
                    </a:ext>
                  </a:extLst>
                </a:gridCol>
              </a:tblGrid>
              <a:tr h="282784">
                <a:tc>
                  <a:txBody>
                    <a:bodyPr/>
                    <a:lstStyle/>
                    <a:p>
                      <a:pPr marL="0" marR="0" lvl="0" indent="0" algn="l" rtl="0">
                        <a:lnSpc>
                          <a:spcPct val="100000"/>
                        </a:lnSpc>
                        <a:spcBef>
                          <a:spcPts val="0"/>
                        </a:spcBef>
                        <a:spcAft>
                          <a:spcPts val="0"/>
                        </a:spcAft>
                        <a:buClr>
                          <a:srgbClr val="000000"/>
                        </a:buClr>
                        <a:buSzPts val="1600"/>
                        <a:buFont typeface="Arial"/>
                        <a:buNone/>
                      </a:pPr>
                      <a:r>
                        <a:rPr lang="en-GB" sz="1600" b="0" dirty="0">
                          <a:solidFill>
                            <a:schemeClr val="dk1"/>
                          </a:solidFill>
                          <a:latin typeface="Nunito Sans"/>
                          <a:ea typeface="Nunito Sans"/>
                          <a:cs typeface="Nunito Sans"/>
                          <a:sym typeface="Nunito Sans"/>
                        </a:rPr>
                        <a:t>1) </a:t>
                      </a:r>
                      <a:r>
                        <a:rPr lang="en-US" sz="1600" b="0" u="none" strike="noStrike" cap="none" dirty="0">
                          <a:solidFill>
                            <a:schemeClr val="dk1"/>
                          </a:solidFill>
                          <a:latin typeface="Nunito Sans"/>
                          <a:ea typeface="Nunito Sans"/>
                          <a:cs typeface="Nunito Sans"/>
                          <a:sym typeface="Nunito Sans"/>
                        </a:rPr>
                        <a:t>Write the ratio of purple to white:</a:t>
                      </a:r>
                    </a:p>
                    <a:p>
                      <a:pPr marL="127000" lvl="0" indent="0" algn="l" rtl="0">
                        <a:spcBef>
                          <a:spcPts val="0"/>
                        </a:spcBef>
                        <a:spcAft>
                          <a:spcPts val="0"/>
                        </a:spcAft>
                        <a:buClr>
                          <a:schemeClr val="dk1"/>
                        </a:buClr>
                        <a:buSzPts val="1600"/>
                        <a:buFont typeface="Nunito Sans"/>
                        <a:buNone/>
                      </a:pPr>
                      <a:endParaRPr lang="en-GB" sz="1600" b="0" dirty="0">
                        <a:solidFill>
                          <a:schemeClr val="dk1"/>
                        </a:solidFill>
                        <a:latin typeface="Nunito Sans"/>
                        <a:ea typeface="Nunito Sans"/>
                        <a:cs typeface="Nunito Sans"/>
                        <a:sym typeface="Nunito Sans"/>
                      </a:endParaRPr>
                    </a:p>
                  </a:txBody>
                  <a:tcPr marL="91450" marR="91450" marT="45725" marB="45725">
                    <a:lnL w="12700" cap="flat" cmpd="sng">
                      <a:noFill/>
                      <a:prstDash val="solid"/>
                      <a:round/>
                      <a:headEnd type="none" w="sm" len="sm"/>
                      <a:tailEnd type="none" w="sm" len="sm"/>
                    </a:lnL>
                    <a:lnR w="12700" cap="flat" cmpd="sng">
                      <a:noFill/>
                      <a:prstDash val="solid"/>
                      <a:round/>
                      <a:headEnd type="none" w="sm" len="sm"/>
                      <a:tailEnd type="none" w="sm" len="sm"/>
                    </a:lnR>
                    <a:lnT w="12700" cap="flat" cmpd="sng">
                      <a:noFill/>
                      <a:prstDash val="solid"/>
                      <a:round/>
                      <a:headEnd type="none" w="sm" len="sm"/>
                      <a:tailEnd type="none" w="sm" len="sm"/>
                    </a:lnT>
                    <a:lnB w="12700" cap="flat" cmpd="sng">
                      <a:noFill/>
                      <a:prstDash val="solid"/>
                      <a:round/>
                      <a:headEnd type="none" w="sm" len="sm"/>
                      <a:tailEnd type="none" w="sm" len="sm"/>
                    </a:lnB>
                    <a:lnTlToBr w="12700" cmpd="sng">
                      <a:noFill/>
                      <a:prstDash val="solid"/>
                    </a:lnTlToBr>
                    <a:lnBlToTr w="12700" cmpd="sng">
                      <a:noFill/>
                      <a:prstDash val="solid"/>
                    </a:lnBlToTr>
                    <a:noFill/>
                  </a:tcPr>
                </a:tc>
                <a:extLst>
                  <a:ext uri="{0D108BD9-81ED-4DB2-BD59-A6C34878D82A}">
                    <a16:rowId xmlns:a16="http://schemas.microsoft.com/office/drawing/2014/main" val="10000"/>
                  </a:ext>
                </a:extLst>
              </a:tr>
            </a:tbl>
          </a:graphicData>
        </a:graphic>
      </p:graphicFrame>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316"/>
        <p:cNvGrpSpPr/>
        <p:nvPr/>
      </p:nvGrpSpPr>
      <p:grpSpPr>
        <a:xfrm>
          <a:off x="0" y="0"/>
          <a:ext cx="0" cy="0"/>
          <a:chOff x="0" y="0"/>
          <a:chExt cx="0" cy="0"/>
        </a:xfrm>
      </p:grpSpPr>
      <p:sp>
        <p:nvSpPr>
          <p:cNvPr id="317" name="Google Shape;317;g2032cc6918f_0_13"/>
          <p:cNvSpPr txBox="1"/>
          <p:nvPr/>
        </p:nvSpPr>
        <p:spPr>
          <a:xfrm>
            <a:off x="169850" y="378100"/>
            <a:ext cx="45675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Ratio Answers </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xmlns:a14="http://schemas.microsoft.com/office/drawing/2010/main">
        <mc:Choice Requires="a14">
          <p:graphicFrame>
            <p:nvGraphicFramePr>
              <p:cNvPr id="319" name="Google Shape;319;g2032cc6918f_0_13"/>
              <p:cNvGraphicFramePr/>
              <p:nvPr>
                <p:extLst>
                  <p:ext uri="{D42A27DB-BD31-4B8C-83A1-F6EECF244321}">
                    <p14:modId xmlns:p14="http://schemas.microsoft.com/office/powerpoint/2010/main" val="3655235061"/>
                  </p:ext>
                </p:extLst>
              </p:nvPr>
            </p:nvGraphicFramePr>
            <p:xfrm>
              <a:off x="952500" y="2190750"/>
              <a:ext cx="7239000" cy="1893600"/>
            </p:xfrm>
            <a:graphic>
              <a:graphicData uri="http://schemas.openxmlformats.org/drawingml/2006/table">
                <a:tbl>
                  <a:tblPr>
                    <a:noFill/>
                    <a:tableStyleId>{3315EF36-B98D-4A8E-A345-085902FB4635}</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4680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Sans"/>
                              <a:ea typeface="Nunito Sans"/>
                              <a:cs typeface="Nunito Sans"/>
                              <a:sym typeface="Nunito Sans"/>
                            </a:rPr>
                            <a:t>A) </a:t>
                          </a:r>
                          <a14:m>
                            <m:oMath xmlns:m="http://schemas.openxmlformats.org/officeDocument/2006/math">
                              <m:r>
                                <a:rPr lang="en-GB" sz="1600" b="0" i="1" u="none" strike="noStrike" cap="none" dirty="0" smtClean="0">
                                  <a:solidFill>
                                    <a:schemeClr val="dk1"/>
                                  </a:solidFill>
                                  <a:latin typeface="Cambria Math" panose="02040503050406030204" pitchFamily="18" charset="0"/>
                                  <a:ea typeface="Nunito Sans"/>
                                  <a:cs typeface="Nunito Sans"/>
                                  <a:sym typeface="Nunito Sans"/>
                                </a:rPr>
                                <m:t>2 :4</m:t>
                              </m:r>
                            </m:oMath>
                          </a14:m>
                          <a:endParaRPr lang="en-GB" sz="1600" b="0" u="none" strike="noStrike" cap="none" dirty="0">
                            <a:solidFill>
                              <a:schemeClr val="dk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dk1"/>
                              </a:solidFill>
                              <a:latin typeface="Nunito Sans"/>
                              <a:ea typeface="Nunito Sans"/>
                              <a:cs typeface="Nunito Sans"/>
                              <a:sym typeface="Nunito Sans"/>
                            </a:rPr>
                            <a:t>Student simplified but not fully</a:t>
                          </a:r>
                          <a:endParaRPr sz="1400" u="none" strike="noStrike" cap="none" dirty="0">
                            <a:solidFill>
                              <a:schemeClr val="dk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dk1"/>
                              </a:solidFill>
                              <a:latin typeface="Nunito Sans"/>
                              <a:ea typeface="Nunito Sans"/>
                              <a:cs typeface="Nunito Sans"/>
                              <a:sym typeface="Nunito Sans"/>
                            </a:rPr>
                            <a:t>B) </a:t>
                          </a:r>
                          <a14:m>
                            <m:oMath xmlns:m="http://schemas.openxmlformats.org/officeDocument/2006/math">
                              <m:r>
                                <a:rPr lang="en-US" sz="1600" b="0" i="1" u="none" strike="noStrike" cap="none" dirty="0" smtClean="0">
                                  <a:solidFill>
                                    <a:schemeClr val="dk1"/>
                                  </a:solidFill>
                                  <a:latin typeface="Cambria Math" panose="02040503050406030204" pitchFamily="18" charset="0"/>
                                  <a:ea typeface="Nunito Sans"/>
                                  <a:cs typeface="Nunito Sans"/>
                                  <a:sym typeface="Nunito Sans"/>
                                </a:rPr>
                                <m:t>2</m:t>
                              </m:r>
                              <m:r>
                                <a:rPr lang="en-GB" sz="1600" b="0" i="1" u="none" strike="noStrike" cap="none" dirty="0" smtClean="0">
                                  <a:solidFill>
                                    <a:schemeClr val="dk1"/>
                                  </a:solidFill>
                                  <a:latin typeface="Cambria Math" panose="02040503050406030204" pitchFamily="18" charset="0"/>
                                  <a:ea typeface="Nunito Sans"/>
                                  <a:cs typeface="Nunito Sans"/>
                                  <a:sym typeface="Nunito Sans"/>
                                </a:rPr>
                                <m:t> :1</m:t>
                              </m:r>
                            </m:oMath>
                          </a14:m>
                          <a:endParaRPr lang="en-US" sz="1600" u="none" strike="noStrike" cap="none" dirty="0">
                            <a:solidFill>
                              <a:schemeClr val="dk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dk1"/>
                              </a:solidFill>
                              <a:latin typeface="Nunito Sans"/>
                              <a:ea typeface="Nunito Sans"/>
                              <a:cs typeface="Nunito Sans"/>
                              <a:sym typeface="Nunito Sans"/>
                            </a:rPr>
                            <a:t>Student wrote simplified ratio in wrong order</a:t>
                          </a:r>
                          <a:endParaRPr sz="1400" u="none" strike="noStrike" cap="none" dirty="0">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46800">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dk1"/>
                              </a:solidFill>
                              <a:latin typeface="Nunito Sans"/>
                              <a:ea typeface="Nunito Sans"/>
                              <a:cs typeface="Nunito Sans"/>
                              <a:sym typeface="Nunito Sans"/>
                            </a:rPr>
                            <a:t>C) </a:t>
                          </a:r>
                          <a14:m>
                            <m:oMath xmlns:m="http://schemas.openxmlformats.org/officeDocument/2006/math">
                              <m:r>
                                <a:rPr lang="en-US" sz="1600" b="0" i="1" u="none" strike="noStrike" cap="none" dirty="0" smtClean="0">
                                  <a:solidFill>
                                    <a:schemeClr val="dk1"/>
                                  </a:solidFill>
                                  <a:latin typeface="Cambria Math" panose="02040503050406030204" pitchFamily="18" charset="0"/>
                                  <a:ea typeface="Nunito Sans"/>
                                  <a:cs typeface="Nunito Sans"/>
                                  <a:sym typeface="Nunito Sans"/>
                                </a:rPr>
                                <m:t>4</m:t>
                              </m:r>
                              <m:r>
                                <a:rPr lang="en-GB" sz="1600" b="0" i="1" u="none" strike="noStrike" cap="none" dirty="0" smtClean="0">
                                  <a:solidFill>
                                    <a:schemeClr val="dk1"/>
                                  </a:solidFill>
                                  <a:latin typeface="Cambria Math" panose="02040503050406030204" pitchFamily="18" charset="0"/>
                                  <a:ea typeface="Nunito Sans"/>
                                  <a:cs typeface="Nunito Sans"/>
                                  <a:sym typeface="Nunito Sans"/>
                                </a:rPr>
                                <m:t> :8</m:t>
                              </m:r>
                            </m:oMath>
                          </a14:m>
                          <a:endParaRPr lang="en-US" sz="1600" u="none" strike="noStrike" cap="none" dirty="0">
                            <a:solidFill>
                              <a:schemeClr val="dk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dk1"/>
                              </a:solidFill>
                              <a:latin typeface="Nunito Sans"/>
                              <a:ea typeface="Nunito Sans"/>
                              <a:cs typeface="Nunito Sans"/>
                              <a:sym typeface="Nunito Sans"/>
                            </a:rPr>
                            <a:t>Student forgot to simplify</a:t>
                          </a:r>
                          <a:endParaRPr sz="1400" u="none" strike="noStrike" cap="none" dirty="0">
                            <a:solidFill>
                              <a:schemeClr val="dk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rgbClr val="00BC89"/>
                              </a:solidFill>
                              <a:latin typeface="Nunito Sans"/>
                              <a:ea typeface="Nunito Sans"/>
                              <a:cs typeface="Nunito Sans"/>
                              <a:sym typeface="Nunito Sans"/>
                            </a:rPr>
                            <a:t>D) </a:t>
                          </a:r>
                          <a14:m>
                            <m:oMath xmlns:m="http://schemas.openxmlformats.org/officeDocument/2006/math">
                              <m:r>
                                <a:rPr lang="en-GB" sz="1600" b="0" i="1" u="none" strike="noStrike" cap="none" dirty="0" smtClean="0">
                                  <a:solidFill>
                                    <a:srgbClr val="00BC89"/>
                                  </a:solidFill>
                                  <a:latin typeface="Cambria Math" panose="02040503050406030204" pitchFamily="18" charset="0"/>
                                  <a:ea typeface="Nunito Sans"/>
                                  <a:cs typeface="Nunito Sans"/>
                                  <a:sym typeface="Nunito Sans"/>
                                </a:rPr>
                                <m:t>1 :2</m:t>
                              </m:r>
                            </m:oMath>
                          </a14:m>
                          <a:endParaRPr lang="en-GB" sz="1600" u="none" strike="noStrike" cap="none" dirty="0">
                            <a:solidFill>
                              <a:srgbClr val="00BC89"/>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rgbClr val="00BC89"/>
                              </a:solidFill>
                              <a:latin typeface="Nunito Sans"/>
                              <a:ea typeface="Nunito Sans"/>
                              <a:cs typeface="Nunito Sans"/>
                              <a:sym typeface="Nunito Sans"/>
                            </a:rPr>
                            <a:t>Correct answer</a:t>
                          </a:r>
                          <a:endParaRPr sz="1400" u="none" strike="noStrike" cap="none" dirty="0">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xmlns="">
          <p:graphicFrame>
            <p:nvGraphicFramePr>
              <p:cNvPr id="319" name="Google Shape;319;g2032cc6918f_0_13"/>
              <p:cNvGraphicFramePr/>
              <p:nvPr>
                <p:extLst>
                  <p:ext uri="{D42A27DB-BD31-4B8C-83A1-F6EECF244321}">
                    <p14:modId xmlns:p14="http://schemas.microsoft.com/office/powerpoint/2010/main" val="3655235061"/>
                  </p:ext>
                </p:extLst>
              </p:nvPr>
            </p:nvGraphicFramePr>
            <p:xfrm>
              <a:off x="952500" y="2190750"/>
              <a:ext cx="7239000" cy="1893600"/>
            </p:xfrm>
            <a:graphic>
              <a:graphicData uri="http://schemas.openxmlformats.org/drawingml/2006/table">
                <a:tbl>
                  <a:tblPr>
                    <a:noFill/>
                    <a:tableStyleId>{3315EF36-B98D-4A8E-A345-085902FB4635}</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46800">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68" t="-641" r="-100337" b="-100641"/>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00168" t="-641" r="-337" b="-100641"/>
                          </a:stretch>
                        </a:blipFill>
                      </a:tcPr>
                    </a:tc>
                    <a:extLst>
                      <a:ext uri="{0D108BD9-81ED-4DB2-BD59-A6C34878D82A}">
                        <a16:rowId xmlns:a16="http://schemas.microsoft.com/office/drawing/2014/main" val="10000"/>
                      </a:ext>
                    </a:extLst>
                  </a:tr>
                  <a:tr h="946800">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68" t="-100641" r="-100337" b="-641"/>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00168" t="-100641" r="-337" b="-641"/>
                          </a:stretch>
                        </a:blipFill>
                      </a:tcPr>
                    </a:tc>
                    <a:extLst>
                      <a:ext uri="{0D108BD9-81ED-4DB2-BD59-A6C34878D82A}">
                        <a16:rowId xmlns:a16="http://schemas.microsoft.com/office/drawing/2014/main" val="10001"/>
                      </a:ext>
                    </a:extLst>
                  </a:tr>
                </a:tbl>
              </a:graphicData>
            </a:graphic>
          </p:graphicFrame>
        </mc:Fallback>
      </mc:AlternateContent>
      <p:pic>
        <p:nvPicPr>
          <p:cNvPr id="17" name="Picture 16">
            <a:extLst>
              <a:ext uri="{FF2B5EF4-FFF2-40B4-BE49-F238E27FC236}">
                <a16:creationId xmlns:a16="http://schemas.microsoft.com/office/drawing/2014/main" id="{4405F530-5BEB-B74E-87E1-5AEB3A2B32A1}"/>
              </a:ext>
            </a:extLst>
          </p:cNvPr>
          <p:cNvPicPr>
            <a:picLocks noChangeAspect="1"/>
          </p:cNvPicPr>
          <p:nvPr/>
        </p:nvPicPr>
        <p:blipFill>
          <a:blip r:embed="rId4"/>
          <a:stretch>
            <a:fillRect/>
          </a:stretch>
        </p:blipFill>
        <p:spPr>
          <a:xfrm>
            <a:off x="949081" y="1371134"/>
            <a:ext cx="7200000" cy="518336"/>
          </a:xfrm>
          <a:prstGeom prst="rect">
            <a:avLst/>
          </a:prstGeom>
        </p:spPr>
      </p:pic>
      <p:graphicFrame>
        <p:nvGraphicFramePr>
          <p:cNvPr id="3" name="Google Shape;105;p20">
            <a:extLst>
              <a:ext uri="{FF2B5EF4-FFF2-40B4-BE49-F238E27FC236}">
                <a16:creationId xmlns:a16="http://schemas.microsoft.com/office/drawing/2014/main" id="{44F78C31-BD15-35B9-2BE9-C4CD82BEA176}"/>
              </a:ext>
            </a:extLst>
          </p:cNvPr>
          <p:cNvGraphicFramePr/>
          <p:nvPr>
            <p:extLst>
              <p:ext uri="{D42A27DB-BD31-4B8C-83A1-F6EECF244321}">
                <p14:modId xmlns:p14="http://schemas.microsoft.com/office/powerpoint/2010/main" val="2880409291"/>
              </p:ext>
            </p:extLst>
          </p:nvPr>
        </p:nvGraphicFramePr>
        <p:xfrm>
          <a:off x="108043" y="862525"/>
          <a:ext cx="8661883" cy="579130"/>
        </p:xfrm>
        <a:graphic>
          <a:graphicData uri="http://schemas.openxmlformats.org/drawingml/2006/table">
            <a:tbl>
              <a:tblPr firstRow="1" bandRow="1">
                <a:noFill/>
              </a:tblPr>
              <a:tblGrid>
                <a:gridCol w="8661883">
                  <a:extLst>
                    <a:ext uri="{9D8B030D-6E8A-4147-A177-3AD203B41FA5}">
                      <a16:colId xmlns:a16="http://schemas.microsoft.com/office/drawing/2014/main" val="20000"/>
                    </a:ext>
                  </a:extLst>
                </a:gridCol>
              </a:tblGrid>
              <a:tr h="282784">
                <a:tc>
                  <a:txBody>
                    <a:bodyPr/>
                    <a:lstStyle/>
                    <a:p>
                      <a:pPr marL="0" marR="0" lvl="0" indent="0" algn="l" rtl="0">
                        <a:lnSpc>
                          <a:spcPct val="100000"/>
                        </a:lnSpc>
                        <a:spcBef>
                          <a:spcPts val="0"/>
                        </a:spcBef>
                        <a:spcAft>
                          <a:spcPts val="0"/>
                        </a:spcAft>
                        <a:buClr>
                          <a:srgbClr val="000000"/>
                        </a:buClr>
                        <a:buSzPts val="1600"/>
                        <a:buFont typeface="Arial"/>
                        <a:buNone/>
                      </a:pPr>
                      <a:r>
                        <a:rPr lang="en-GB" sz="1600" b="0" dirty="0">
                          <a:solidFill>
                            <a:schemeClr val="dk1"/>
                          </a:solidFill>
                          <a:latin typeface="Nunito Sans"/>
                          <a:ea typeface="Nunito Sans"/>
                          <a:cs typeface="Nunito Sans"/>
                          <a:sym typeface="Nunito Sans"/>
                        </a:rPr>
                        <a:t>2) </a:t>
                      </a:r>
                      <a:r>
                        <a:rPr lang="en-US" sz="1600" b="0" u="none" strike="noStrike" cap="none" dirty="0">
                          <a:solidFill>
                            <a:schemeClr val="dk1"/>
                          </a:solidFill>
                          <a:latin typeface="Nunito Sans"/>
                          <a:ea typeface="Nunito Sans"/>
                          <a:cs typeface="Nunito Sans"/>
                          <a:sym typeface="Nunito Sans"/>
                        </a:rPr>
                        <a:t>Write the ratio of white to purple in its simplest form:</a:t>
                      </a:r>
                    </a:p>
                    <a:p>
                      <a:pPr marL="127000" lvl="0" indent="0" algn="l" rtl="0">
                        <a:spcBef>
                          <a:spcPts val="0"/>
                        </a:spcBef>
                        <a:spcAft>
                          <a:spcPts val="0"/>
                        </a:spcAft>
                        <a:buClr>
                          <a:schemeClr val="dk1"/>
                        </a:buClr>
                        <a:buSzPts val="1600"/>
                        <a:buFont typeface="Nunito Sans"/>
                        <a:buNone/>
                      </a:pPr>
                      <a:endParaRPr lang="en-GB" sz="1600" b="0" dirty="0">
                        <a:solidFill>
                          <a:schemeClr val="dk1"/>
                        </a:solidFill>
                        <a:latin typeface="Nunito Sans"/>
                        <a:ea typeface="Nunito Sans"/>
                        <a:cs typeface="Nunito Sans"/>
                        <a:sym typeface="Nunito Sans"/>
                      </a:endParaRPr>
                    </a:p>
                  </a:txBody>
                  <a:tcPr marL="91450" marR="91450" marT="45725" marB="45725">
                    <a:lnL w="12700" cap="flat" cmpd="sng">
                      <a:noFill/>
                      <a:prstDash val="solid"/>
                      <a:round/>
                      <a:headEnd type="none" w="sm" len="sm"/>
                      <a:tailEnd type="none" w="sm" len="sm"/>
                    </a:lnL>
                    <a:lnR w="12700" cap="flat" cmpd="sng">
                      <a:noFill/>
                      <a:prstDash val="solid"/>
                      <a:round/>
                      <a:headEnd type="none" w="sm" len="sm"/>
                      <a:tailEnd type="none" w="sm" len="sm"/>
                    </a:lnR>
                    <a:lnT w="12700" cap="flat" cmpd="sng">
                      <a:noFill/>
                      <a:prstDash val="solid"/>
                      <a:round/>
                      <a:headEnd type="none" w="sm" len="sm"/>
                      <a:tailEnd type="none" w="sm" len="sm"/>
                    </a:lnT>
                    <a:lnB w="12700" cap="flat" cmpd="sng">
                      <a:noFill/>
                      <a:prstDash val="solid"/>
                      <a:round/>
                      <a:headEnd type="none" w="sm" len="sm"/>
                      <a:tailEnd type="none" w="sm" len="sm"/>
                    </a:lnB>
                    <a:lnTlToBr w="12700" cmpd="sng">
                      <a:noFill/>
                      <a:prstDash val="solid"/>
                    </a:lnTlToBr>
                    <a:lnBlToTr w="12700" cmpd="sng">
                      <a:noFill/>
                      <a:prstDash val="solid"/>
                    </a:lnBlToTr>
                    <a:noFill/>
                  </a:tcPr>
                </a:tc>
                <a:extLst>
                  <a:ext uri="{0D108BD9-81ED-4DB2-BD59-A6C34878D82A}">
                    <a16:rowId xmlns:a16="http://schemas.microsoft.com/office/drawing/2014/main" val="10000"/>
                  </a:ext>
                </a:extLst>
              </a:tr>
            </a:tbl>
          </a:graphicData>
        </a:graphic>
      </p:graphicFrame>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335"/>
        <p:cNvGrpSpPr/>
        <p:nvPr/>
      </p:nvGrpSpPr>
      <p:grpSpPr>
        <a:xfrm>
          <a:off x="0" y="0"/>
          <a:ext cx="0" cy="0"/>
          <a:chOff x="0" y="0"/>
          <a:chExt cx="0" cy="0"/>
        </a:xfrm>
      </p:grpSpPr>
      <p:sp>
        <p:nvSpPr>
          <p:cNvPr id="336" name="Google Shape;336;g2032cc6918f_0_31"/>
          <p:cNvSpPr txBox="1"/>
          <p:nvPr/>
        </p:nvSpPr>
        <p:spPr>
          <a:xfrm>
            <a:off x="169850" y="378100"/>
            <a:ext cx="45675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Ratio Answers </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xmlns:a14="http://schemas.microsoft.com/office/drawing/2010/main">
        <mc:Choice Requires="a14">
          <p:graphicFrame>
            <p:nvGraphicFramePr>
              <p:cNvPr id="338" name="Google Shape;338;g2032cc6918f_0_31"/>
              <p:cNvGraphicFramePr/>
              <p:nvPr>
                <p:extLst>
                  <p:ext uri="{D42A27DB-BD31-4B8C-83A1-F6EECF244321}">
                    <p14:modId xmlns:p14="http://schemas.microsoft.com/office/powerpoint/2010/main" val="3037264239"/>
                  </p:ext>
                </p:extLst>
              </p:nvPr>
            </p:nvGraphicFramePr>
            <p:xfrm>
              <a:off x="952500" y="2190750"/>
              <a:ext cx="7239000" cy="1891986"/>
            </p:xfrm>
            <a:graphic>
              <a:graphicData uri="http://schemas.openxmlformats.org/drawingml/2006/table">
                <a:tbl>
                  <a:tblPr>
                    <a:noFill/>
                    <a:tableStyleId>{3315EF36-B98D-4A8E-A345-085902FB4635}</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45993">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rgbClr val="00BC89"/>
                              </a:solidFill>
                              <a:latin typeface="Nunito Sans"/>
                              <a:ea typeface="Nunito Sans"/>
                              <a:cs typeface="Nunito Sans"/>
                              <a:sym typeface="Nunito Sans"/>
                            </a:rPr>
                            <a:t>A) </a:t>
                          </a:r>
                          <a14:m>
                            <m:oMath xmlns:m="http://schemas.openxmlformats.org/officeDocument/2006/math">
                              <m:r>
                                <a:rPr lang="en-GB" sz="1600" b="0" i="1" u="none" strike="noStrike" cap="none" dirty="0" smtClean="0">
                                  <a:solidFill>
                                    <a:srgbClr val="00BC89"/>
                                  </a:solidFill>
                                  <a:latin typeface="Cambria Math" panose="02040503050406030204" pitchFamily="18" charset="0"/>
                                  <a:ea typeface="Nunito Sans"/>
                                  <a:cs typeface="Nunito Sans"/>
                                  <a:sym typeface="Nunito Sans"/>
                                </a:rPr>
                                <m:t>7 :3</m:t>
                              </m:r>
                            </m:oMath>
                          </a14:m>
                          <a:endParaRPr lang="en-GB" sz="1600" u="none" strike="noStrike" cap="none" dirty="0">
                            <a:solidFill>
                              <a:srgbClr val="00BC89"/>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rgbClr val="00BC89"/>
                              </a:solidFill>
                              <a:latin typeface="Nunito Sans"/>
                              <a:ea typeface="Nunito Sans"/>
                              <a:cs typeface="Nunito Sans"/>
                              <a:sym typeface="Nunito Sans"/>
                            </a:rPr>
                            <a:t>Correct answer</a:t>
                          </a:r>
                          <a:endParaRPr sz="1400" u="none" strike="noStrike" cap="none" dirty="0">
                            <a:solidFill>
                              <a:schemeClr val="dk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dk1"/>
                              </a:solidFill>
                              <a:latin typeface="Nunito Sans"/>
                              <a:ea typeface="Nunito Sans"/>
                              <a:cs typeface="Nunito Sans"/>
                              <a:sym typeface="Nunito Sans"/>
                            </a:rPr>
                            <a:t>B) </a:t>
                          </a:r>
                          <a14:m>
                            <m:oMath xmlns:m="http://schemas.openxmlformats.org/officeDocument/2006/math">
                              <m:r>
                                <a:rPr lang="en-US" sz="1600" b="0" i="1" u="none" strike="noStrike" cap="none" dirty="0" smtClean="0">
                                  <a:solidFill>
                                    <a:schemeClr val="dk1"/>
                                  </a:solidFill>
                                  <a:latin typeface="Cambria Math" panose="02040503050406030204" pitchFamily="18" charset="0"/>
                                  <a:ea typeface="Nunito Sans"/>
                                  <a:cs typeface="Nunito Sans"/>
                                  <a:sym typeface="Nunito Sans"/>
                                </a:rPr>
                                <m:t>1</m:t>
                              </m:r>
                              <m:r>
                                <a:rPr lang="en-GB" sz="1600" b="0" i="1" u="none" strike="noStrike" cap="none" dirty="0" smtClean="0">
                                  <a:solidFill>
                                    <a:schemeClr val="dk1"/>
                                  </a:solidFill>
                                  <a:latin typeface="Cambria Math" panose="02040503050406030204" pitchFamily="18" charset="0"/>
                                  <a:ea typeface="Nunito Sans"/>
                                  <a:cs typeface="Nunito Sans"/>
                                  <a:sym typeface="Nunito Sans"/>
                                </a:rPr>
                                <m:t>4 :20</m:t>
                              </m:r>
                            </m:oMath>
                          </a14:m>
                          <a:endParaRPr lang="en-US" sz="1600" u="none" strike="noStrike" cap="none" dirty="0">
                            <a:solidFill>
                              <a:schemeClr val="dk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dk1"/>
                              </a:solidFill>
                              <a:latin typeface="Nunito Sans"/>
                              <a:ea typeface="Nunito Sans"/>
                              <a:cs typeface="Nunito Sans"/>
                              <a:sym typeface="Nunito Sans"/>
                            </a:rPr>
                            <a:t>Student confused the concepts of fraction and ratio</a:t>
                          </a:r>
                          <a:endParaRPr sz="1400" u="none" strike="noStrike" cap="none" dirty="0">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45993">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dk1"/>
                              </a:solidFill>
                              <a:latin typeface="Nunito Sans"/>
                              <a:ea typeface="Nunito Sans"/>
                              <a:cs typeface="Nunito Sans"/>
                              <a:sym typeface="Nunito Sans"/>
                            </a:rPr>
                            <a:t>C) </a:t>
                          </a:r>
                          <a14:m>
                            <m:oMath xmlns:m="http://schemas.openxmlformats.org/officeDocument/2006/math">
                              <m:r>
                                <a:rPr lang="en-US" sz="1600" b="0" i="1" u="none" strike="noStrike" cap="none" dirty="0" smtClean="0">
                                  <a:solidFill>
                                    <a:schemeClr val="dk1"/>
                                  </a:solidFill>
                                  <a:latin typeface="Cambria Math" panose="02040503050406030204" pitchFamily="18" charset="0"/>
                                  <a:ea typeface="Nunito Sans"/>
                                  <a:cs typeface="Nunito Sans"/>
                                  <a:sym typeface="Nunito Sans"/>
                                </a:rPr>
                                <m:t>1</m:t>
                              </m:r>
                              <m:r>
                                <a:rPr lang="en-GB" sz="1600" b="0" i="1" u="none" strike="noStrike" cap="none" dirty="0" smtClean="0">
                                  <a:solidFill>
                                    <a:schemeClr val="dk1"/>
                                  </a:solidFill>
                                  <a:latin typeface="Cambria Math" panose="02040503050406030204" pitchFamily="18" charset="0"/>
                                  <a:ea typeface="Nunito Sans"/>
                                  <a:cs typeface="Nunito Sans"/>
                                  <a:sym typeface="Nunito Sans"/>
                                </a:rPr>
                                <m:t>4 :6</m:t>
                              </m:r>
                            </m:oMath>
                          </a14:m>
                          <a:endParaRPr lang="en-US" sz="1600" u="none" strike="noStrike" cap="none" dirty="0">
                            <a:solidFill>
                              <a:schemeClr val="dk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dk1"/>
                              </a:solidFill>
                              <a:latin typeface="Nunito Sans"/>
                              <a:ea typeface="Nunito Sans"/>
                              <a:cs typeface="Nunito Sans"/>
                              <a:sym typeface="Nunito Sans"/>
                            </a:rPr>
                            <a:t>Student wrote correct ratio but forgot to simplify</a:t>
                          </a:r>
                          <a:endParaRPr sz="1400" u="none" strike="noStrike" cap="none" dirty="0">
                            <a:solidFill>
                              <a:schemeClr val="dk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dk1"/>
                              </a:solidFill>
                              <a:latin typeface="Nunito Sans"/>
                              <a:ea typeface="Nunito Sans"/>
                              <a:cs typeface="Nunito Sans"/>
                              <a:sym typeface="Nunito Sans"/>
                            </a:rPr>
                            <a:t>D) </a:t>
                          </a:r>
                          <a14:m>
                            <m:oMath xmlns:m="http://schemas.openxmlformats.org/officeDocument/2006/math">
                              <m:r>
                                <a:rPr lang="en-US" sz="1600" b="0" i="1" u="none" strike="noStrike" cap="none" dirty="0" smtClean="0">
                                  <a:solidFill>
                                    <a:schemeClr val="dk1"/>
                                  </a:solidFill>
                                  <a:latin typeface="Cambria Math" panose="02040503050406030204" pitchFamily="18" charset="0"/>
                                  <a:ea typeface="Nunito Sans"/>
                                  <a:cs typeface="Nunito Sans"/>
                                  <a:sym typeface="Nunito Sans"/>
                                </a:rPr>
                                <m:t>3</m:t>
                              </m:r>
                              <m:r>
                                <a:rPr lang="en-GB" sz="1600" b="0" i="1" u="none" strike="noStrike" cap="none" dirty="0" smtClean="0">
                                  <a:solidFill>
                                    <a:schemeClr val="dk1"/>
                                  </a:solidFill>
                                  <a:latin typeface="Cambria Math" panose="02040503050406030204" pitchFamily="18" charset="0"/>
                                  <a:ea typeface="Nunito Sans"/>
                                  <a:cs typeface="Nunito Sans"/>
                                  <a:sym typeface="Nunito Sans"/>
                                </a:rPr>
                                <m:t> :7</m:t>
                              </m:r>
                            </m:oMath>
                          </a14:m>
                          <a:endParaRPr lang="en-US" sz="1600" u="none" strike="noStrike" cap="none" dirty="0">
                            <a:solidFill>
                              <a:schemeClr val="dk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dk1"/>
                              </a:solidFill>
                              <a:latin typeface="Nunito Sans"/>
                              <a:ea typeface="Nunito Sans"/>
                              <a:cs typeface="Nunito Sans"/>
                              <a:sym typeface="Nunito Sans"/>
                            </a:rPr>
                            <a:t>Student wrote the ratio in the wrong order</a:t>
                          </a:r>
                          <a:endParaRPr sz="1400" u="none" strike="noStrike" cap="none" dirty="0">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xmlns="">
          <p:graphicFrame>
            <p:nvGraphicFramePr>
              <p:cNvPr id="338" name="Google Shape;338;g2032cc6918f_0_31"/>
              <p:cNvGraphicFramePr/>
              <p:nvPr>
                <p:extLst>
                  <p:ext uri="{D42A27DB-BD31-4B8C-83A1-F6EECF244321}">
                    <p14:modId xmlns:p14="http://schemas.microsoft.com/office/powerpoint/2010/main" val="3037264239"/>
                  </p:ext>
                </p:extLst>
              </p:nvPr>
            </p:nvGraphicFramePr>
            <p:xfrm>
              <a:off x="952500" y="2190750"/>
              <a:ext cx="7239000" cy="1891986"/>
            </p:xfrm>
            <a:graphic>
              <a:graphicData uri="http://schemas.openxmlformats.org/drawingml/2006/table">
                <a:tbl>
                  <a:tblPr>
                    <a:noFill/>
                    <a:tableStyleId>{3315EF36-B98D-4A8E-A345-085902FB4635}</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45993">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68" t="-641" r="-100337" b="-101282"/>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00168" t="-641" r="-337" b="-101282"/>
                          </a:stretch>
                        </a:blipFill>
                      </a:tcPr>
                    </a:tc>
                    <a:extLst>
                      <a:ext uri="{0D108BD9-81ED-4DB2-BD59-A6C34878D82A}">
                        <a16:rowId xmlns:a16="http://schemas.microsoft.com/office/drawing/2014/main" val="10000"/>
                      </a:ext>
                    </a:extLst>
                  </a:tr>
                  <a:tr h="945993">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68" t="-101290" r="-100337" b="-1935"/>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00168" t="-101290" r="-337" b="-1935"/>
                          </a:stretch>
                        </a:blipFill>
                      </a:tcPr>
                    </a:tc>
                    <a:extLst>
                      <a:ext uri="{0D108BD9-81ED-4DB2-BD59-A6C34878D82A}">
                        <a16:rowId xmlns:a16="http://schemas.microsoft.com/office/drawing/2014/main" val="10001"/>
                      </a:ext>
                    </a:extLst>
                  </a:tr>
                </a:tbl>
              </a:graphicData>
            </a:graphic>
          </p:graphicFrame>
        </mc:Fallback>
      </mc:AlternateContent>
      <p:graphicFrame>
        <p:nvGraphicFramePr>
          <p:cNvPr id="4" name="Google Shape;105;p20">
            <a:extLst>
              <a:ext uri="{FF2B5EF4-FFF2-40B4-BE49-F238E27FC236}">
                <a16:creationId xmlns:a16="http://schemas.microsoft.com/office/drawing/2014/main" id="{6ECE62B6-B3F9-D083-9D79-B23E461C5286}"/>
              </a:ext>
            </a:extLst>
          </p:cNvPr>
          <p:cNvGraphicFramePr/>
          <p:nvPr>
            <p:extLst>
              <p:ext uri="{D42A27DB-BD31-4B8C-83A1-F6EECF244321}">
                <p14:modId xmlns:p14="http://schemas.microsoft.com/office/powerpoint/2010/main" val="1767532344"/>
              </p:ext>
            </p:extLst>
          </p:nvPr>
        </p:nvGraphicFramePr>
        <p:xfrm>
          <a:off x="108043" y="862525"/>
          <a:ext cx="8661883" cy="670570"/>
        </p:xfrm>
        <a:graphic>
          <a:graphicData uri="http://schemas.openxmlformats.org/drawingml/2006/table">
            <a:tbl>
              <a:tblPr firstRow="1" bandRow="1">
                <a:noFill/>
              </a:tblPr>
              <a:tblGrid>
                <a:gridCol w="8661883">
                  <a:extLst>
                    <a:ext uri="{9D8B030D-6E8A-4147-A177-3AD203B41FA5}">
                      <a16:colId xmlns:a16="http://schemas.microsoft.com/office/drawing/2014/main" val="20000"/>
                    </a:ext>
                  </a:extLst>
                </a:gridCol>
              </a:tblGrid>
              <a:tr h="282784">
                <a:tc>
                  <a:txBody>
                    <a:bodyPr/>
                    <a:lstStyle/>
                    <a:p>
                      <a:pPr marL="0" marR="0" lvl="0" indent="0" algn="l" rtl="0">
                        <a:lnSpc>
                          <a:spcPct val="100000"/>
                        </a:lnSpc>
                        <a:spcBef>
                          <a:spcPts val="0"/>
                        </a:spcBef>
                        <a:spcAft>
                          <a:spcPts val="0"/>
                        </a:spcAft>
                        <a:buClr>
                          <a:srgbClr val="000000"/>
                        </a:buClr>
                        <a:buSzPts val="1600"/>
                        <a:buFont typeface="Arial"/>
                        <a:buNone/>
                      </a:pPr>
                      <a:r>
                        <a:rPr lang="en-GB" sz="1600" b="0" dirty="0">
                          <a:solidFill>
                            <a:schemeClr val="dk1"/>
                          </a:solidFill>
                          <a:latin typeface="Nunito Sans"/>
                          <a:ea typeface="Nunito Sans"/>
                          <a:cs typeface="Nunito Sans"/>
                          <a:sym typeface="Nunito Sans"/>
                        </a:rPr>
                        <a:t>3) </a:t>
                      </a:r>
                      <a:r>
                        <a:rPr lang="en-US" sz="1600" b="0" u="none" strike="noStrike" cap="none" dirty="0">
                          <a:solidFill>
                            <a:schemeClr val="dk1"/>
                          </a:solidFill>
                          <a:latin typeface="Nunito Sans"/>
                          <a:ea typeface="Nunito Sans"/>
                          <a:cs typeface="Nunito Sans"/>
                          <a:sym typeface="Nunito Sans"/>
                        </a:rPr>
                        <a:t>There are 20 sweets in a bag; 6 sweets are orange, and the rest are purple. </a:t>
                      </a:r>
                    </a:p>
                    <a:p>
                      <a:pPr marL="0" marR="0" lvl="0" indent="0" algn="l" rtl="0">
                        <a:lnSpc>
                          <a:spcPct val="150000"/>
                        </a:lnSpc>
                        <a:spcBef>
                          <a:spcPts val="0"/>
                        </a:spcBef>
                        <a:spcAft>
                          <a:spcPts val="0"/>
                        </a:spcAft>
                        <a:buClr>
                          <a:srgbClr val="000000"/>
                        </a:buClr>
                        <a:buSzPts val="1600"/>
                        <a:buFont typeface="Arial"/>
                        <a:buNone/>
                      </a:pPr>
                      <a:r>
                        <a:rPr lang="en-US" sz="1600" b="0" u="none" strike="noStrike" cap="none" dirty="0">
                          <a:solidFill>
                            <a:schemeClr val="dk1"/>
                          </a:solidFill>
                          <a:latin typeface="Nunito Sans"/>
                          <a:ea typeface="Nunito Sans"/>
                          <a:cs typeface="Nunito Sans"/>
                          <a:sym typeface="Nunito Sans"/>
                        </a:rPr>
                        <a:t>     Write the ratio of purple sweets to orange sweets in its simplest form:</a:t>
                      </a:r>
                    </a:p>
                  </a:txBody>
                  <a:tcPr marL="91450" marR="91450" marT="45725" marB="45725">
                    <a:lnL w="12700" cap="flat" cmpd="sng">
                      <a:noFill/>
                      <a:prstDash val="solid"/>
                      <a:round/>
                      <a:headEnd type="none" w="sm" len="sm"/>
                      <a:tailEnd type="none" w="sm" len="sm"/>
                    </a:lnL>
                    <a:lnR w="12700" cap="flat" cmpd="sng">
                      <a:noFill/>
                      <a:prstDash val="solid"/>
                      <a:round/>
                      <a:headEnd type="none" w="sm" len="sm"/>
                      <a:tailEnd type="none" w="sm" len="sm"/>
                    </a:lnR>
                    <a:lnT w="12700" cap="flat" cmpd="sng">
                      <a:noFill/>
                      <a:prstDash val="solid"/>
                      <a:round/>
                      <a:headEnd type="none" w="sm" len="sm"/>
                      <a:tailEnd type="none" w="sm" len="sm"/>
                    </a:lnT>
                    <a:lnB w="12700" cap="flat" cmpd="sng">
                      <a:noFill/>
                      <a:prstDash val="solid"/>
                      <a:round/>
                      <a:headEnd type="none" w="sm" len="sm"/>
                      <a:tailEnd type="none" w="sm" len="sm"/>
                    </a:lnB>
                    <a:lnTlToBr w="12700" cmpd="sng">
                      <a:noFill/>
                      <a:prstDash val="solid"/>
                    </a:lnTlToBr>
                    <a:lnBlToTr w="12700" cmpd="sng">
                      <a:noFill/>
                      <a:prstDash val="solid"/>
                    </a:lnBlToTr>
                    <a:noFill/>
                  </a:tcPr>
                </a:tc>
                <a:extLst>
                  <a:ext uri="{0D108BD9-81ED-4DB2-BD59-A6C34878D82A}">
                    <a16:rowId xmlns:a16="http://schemas.microsoft.com/office/drawing/2014/main" val="10000"/>
                  </a:ext>
                </a:extLst>
              </a:tr>
            </a:tbl>
          </a:graphicData>
        </a:graphic>
      </p:graphicFrame>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342"/>
        <p:cNvGrpSpPr/>
        <p:nvPr/>
      </p:nvGrpSpPr>
      <p:grpSpPr>
        <a:xfrm>
          <a:off x="0" y="0"/>
          <a:ext cx="0" cy="0"/>
          <a:chOff x="0" y="0"/>
          <a:chExt cx="0" cy="0"/>
        </a:xfrm>
      </p:grpSpPr>
      <p:sp>
        <p:nvSpPr>
          <p:cNvPr id="343" name="Google Shape;343;g2032cc6918f_0_37"/>
          <p:cNvSpPr txBox="1"/>
          <p:nvPr/>
        </p:nvSpPr>
        <p:spPr>
          <a:xfrm>
            <a:off x="169850" y="378100"/>
            <a:ext cx="45675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Ratio Answers </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xmlns:a14="http://schemas.microsoft.com/office/drawing/2010/main">
        <mc:Choice Requires="a14">
          <p:graphicFrame>
            <p:nvGraphicFramePr>
              <p:cNvPr id="345" name="Google Shape;345;g2032cc6918f_0_37"/>
              <p:cNvGraphicFramePr/>
              <p:nvPr>
                <p:extLst>
                  <p:ext uri="{D42A27DB-BD31-4B8C-83A1-F6EECF244321}">
                    <p14:modId xmlns:p14="http://schemas.microsoft.com/office/powerpoint/2010/main" val="2510077519"/>
                  </p:ext>
                </p:extLst>
              </p:nvPr>
            </p:nvGraphicFramePr>
            <p:xfrm>
              <a:off x="952500" y="2190750"/>
              <a:ext cx="7239000" cy="1893600"/>
            </p:xfrm>
            <a:graphic>
              <a:graphicData uri="http://schemas.openxmlformats.org/drawingml/2006/table">
                <a:tbl>
                  <a:tblPr>
                    <a:noFill/>
                    <a:tableStyleId>{3315EF36-B98D-4A8E-A345-085902FB4635}</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4680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Sans"/>
                              <a:ea typeface="Nunito Sans"/>
                              <a:cs typeface="Nunito Sans"/>
                              <a:sym typeface="Nunito Sans"/>
                            </a:rPr>
                            <a:t>A) </a:t>
                          </a:r>
                          <a14:m>
                            <m:oMath xmlns:m="http://schemas.openxmlformats.org/officeDocument/2006/math">
                              <m:r>
                                <a:rPr lang="en-GB" sz="1600" i="1" u="none" strike="noStrike" cap="none" dirty="0" smtClean="0">
                                  <a:solidFill>
                                    <a:schemeClr val="dk1"/>
                                  </a:solidFill>
                                  <a:latin typeface="Cambria Math" panose="02040503050406030204" pitchFamily="18" charset="0"/>
                                  <a:ea typeface="Nunito Sans"/>
                                  <a:cs typeface="Nunito Sans"/>
                                  <a:sym typeface="Nunito Sans"/>
                                </a:rPr>
                                <m:t>15 :21 :24 </m:t>
                              </m:r>
                            </m:oMath>
                          </a14:m>
                          <a:endParaRPr sz="1600" u="none" strike="noStrike" cap="none" dirty="0">
                            <a:solidFill>
                              <a:schemeClr val="dk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dk1"/>
                              </a:solidFill>
                              <a:latin typeface="Nunito Sans"/>
                              <a:ea typeface="Nunito Sans"/>
                              <a:cs typeface="Nunito Sans"/>
                              <a:sym typeface="Nunito Sans"/>
                            </a:rPr>
                            <a:t>Student divided through  by </a:t>
                          </a:r>
                          <a14:m>
                            <m:oMath xmlns:m="http://schemas.openxmlformats.org/officeDocument/2006/math">
                              <m:r>
                                <a:rPr lang="en-GB" sz="1400" i="1" u="none" strike="noStrike" cap="none" dirty="0" smtClean="0">
                                  <a:solidFill>
                                    <a:schemeClr val="dk1"/>
                                  </a:solidFill>
                                  <a:latin typeface="Cambria Math" panose="02040503050406030204" pitchFamily="18" charset="0"/>
                                  <a:ea typeface="Nunito Sans"/>
                                  <a:cs typeface="Nunito Sans"/>
                                  <a:sym typeface="Nunito Sans"/>
                                </a:rPr>
                                <m:t>10</m:t>
                              </m:r>
                            </m:oMath>
                          </a14:m>
                          <a:endParaRPr sz="1400" u="none" strike="noStrike" cap="none" dirty="0">
                            <a:solidFill>
                              <a:schemeClr val="dk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Sans"/>
                              <a:ea typeface="Nunito Sans"/>
                              <a:cs typeface="Nunito Sans"/>
                              <a:sym typeface="Nunito Sans"/>
                            </a:rPr>
                            <a:t>B) </a:t>
                          </a:r>
                          <a14:m>
                            <m:oMath xmlns:m="http://schemas.openxmlformats.org/officeDocument/2006/math">
                              <m:r>
                                <a:rPr lang="en-GB" sz="1600" i="1" u="none" strike="noStrike" cap="none" dirty="0" smtClean="0">
                                  <a:solidFill>
                                    <a:schemeClr val="dk1"/>
                                  </a:solidFill>
                                  <a:latin typeface="Cambria Math" panose="02040503050406030204" pitchFamily="18" charset="0"/>
                                  <a:ea typeface="Nunito Sans"/>
                                  <a:cs typeface="Nunito Sans"/>
                                  <a:sym typeface="Nunito Sans"/>
                                </a:rPr>
                                <m:t>50 :70 :80</m:t>
                              </m:r>
                            </m:oMath>
                          </a14:m>
                          <a:r>
                            <a:rPr lang="en-GB" sz="1600" u="none" strike="noStrike" cap="none" dirty="0">
                              <a:solidFill>
                                <a:schemeClr val="dk1"/>
                              </a:solidFill>
                              <a:latin typeface="Nunito Sans"/>
                              <a:ea typeface="Nunito Sans"/>
                              <a:cs typeface="Nunito Sans"/>
                              <a:sym typeface="Nunito Sans"/>
                            </a:rPr>
                            <a:t> </a:t>
                          </a:r>
                          <a:endParaRPr sz="1600" u="none" strike="noStrike" cap="none" dirty="0">
                            <a:solidFill>
                              <a:schemeClr val="dk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dk1"/>
                              </a:solidFill>
                              <a:latin typeface="Nunito Sans"/>
                              <a:ea typeface="Nunito Sans"/>
                              <a:cs typeface="Nunito Sans"/>
                              <a:sym typeface="Nunito Sans"/>
                            </a:rPr>
                            <a:t>Student divided through by </a:t>
                          </a:r>
                          <a14:m>
                            <m:oMath xmlns:m="http://schemas.openxmlformats.org/officeDocument/2006/math">
                              <m:r>
                                <a:rPr lang="en-GB" sz="1400" i="1" u="none" strike="noStrike" cap="none" dirty="0" smtClean="0">
                                  <a:solidFill>
                                    <a:schemeClr val="dk1"/>
                                  </a:solidFill>
                                  <a:latin typeface="Cambria Math" panose="02040503050406030204" pitchFamily="18" charset="0"/>
                                  <a:ea typeface="Nunito Sans"/>
                                  <a:cs typeface="Nunito Sans"/>
                                  <a:sym typeface="Nunito Sans"/>
                                </a:rPr>
                                <m:t>3</m:t>
                              </m:r>
                            </m:oMath>
                          </a14:m>
                          <a:endParaRPr sz="1400" u="none" strike="noStrike" cap="none" dirty="0">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4680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rgbClr val="00BC89"/>
                              </a:solidFill>
                              <a:latin typeface="Nunito Sans"/>
                              <a:ea typeface="Nunito Sans"/>
                              <a:cs typeface="Nunito Sans"/>
                              <a:sym typeface="Nunito Sans"/>
                            </a:rPr>
                            <a:t>C) </a:t>
                          </a:r>
                          <a14:m>
                            <m:oMath xmlns:m="http://schemas.openxmlformats.org/officeDocument/2006/math">
                              <m:r>
                                <a:rPr lang="en-GB" sz="1600" i="1" u="none" strike="noStrike" cap="none" dirty="0" smtClean="0">
                                  <a:solidFill>
                                    <a:srgbClr val="00BC89"/>
                                  </a:solidFill>
                                  <a:latin typeface="Cambria Math" panose="02040503050406030204" pitchFamily="18" charset="0"/>
                                  <a:ea typeface="Nunito Sans"/>
                                  <a:cs typeface="Nunito Sans"/>
                                  <a:sym typeface="Nunito Sans"/>
                                </a:rPr>
                                <m:t>5 :7 :8</m:t>
                              </m:r>
                            </m:oMath>
                          </a14:m>
                          <a:endParaRPr sz="1600" u="none" strike="noStrike" cap="none" dirty="0">
                            <a:solidFill>
                              <a:srgbClr val="00BC89"/>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rgbClr val="00BC89"/>
                              </a:solidFill>
                              <a:latin typeface="Nunito Sans"/>
                              <a:ea typeface="Nunito Sans"/>
                              <a:cs typeface="Nunito Sans"/>
                              <a:sym typeface="Nunito Sans"/>
                            </a:rPr>
                            <a:t>Correct answer</a:t>
                          </a:r>
                          <a:endParaRPr sz="1400" u="none" strike="noStrike" cap="none" dirty="0">
                            <a:solidFill>
                              <a:schemeClr val="dk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dk1"/>
                              </a:solidFill>
                              <a:latin typeface="Nunito Sans"/>
                              <a:ea typeface="Nunito Sans"/>
                              <a:cs typeface="Nunito Sans"/>
                              <a:sym typeface="Nunito Sans"/>
                            </a:rPr>
                            <a:t>D) </a:t>
                          </a:r>
                          <a14:m>
                            <m:oMath xmlns:m="http://schemas.openxmlformats.org/officeDocument/2006/math">
                              <m:r>
                                <a:rPr lang="en-US" sz="1600" i="1" u="none" strike="noStrike" cap="none" dirty="0" smtClean="0">
                                  <a:solidFill>
                                    <a:srgbClr val="1C1C1C"/>
                                  </a:solidFill>
                                  <a:latin typeface="Cambria Math" panose="02040503050406030204" pitchFamily="18" charset="0"/>
                                  <a:ea typeface="Nunito Sans"/>
                                  <a:cs typeface="Nunito Sans"/>
                                  <a:sym typeface="Nunito Sans"/>
                                </a:rPr>
                                <m:t>10 </m:t>
                              </m:r>
                              <m:r>
                                <a:rPr lang="en-US" sz="1600" b="0" i="1" u="none" strike="noStrike" cap="none" dirty="0" smtClean="0">
                                  <a:solidFill>
                                    <a:srgbClr val="1C1C1C"/>
                                  </a:solidFill>
                                  <a:latin typeface="Cambria Math" panose="02040503050406030204" pitchFamily="18" charset="0"/>
                                  <a:ea typeface="Nunito Sans"/>
                                  <a:cs typeface="Nunito Sans"/>
                                  <a:sym typeface="Nunito Sans"/>
                                </a:rPr>
                                <m:t>:</m:t>
                              </m:r>
                              <m:r>
                                <a:rPr lang="en-US" sz="1600" i="1" u="none" strike="noStrike" cap="none" dirty="0" smtClean="0">
                                  <a:solidFill>
                                    <a:srgbClr val="1C1C1C"/>
                                  </a:solidFill>
                                  <a:latin typeface="Cambria Math" panose="02040503050406030204" pitchFamily="18" charset="0"/>
                                  <a:ea typeface="Nunito Sans"/>
                                  <a:cs typeface="Nunito Sans"/>
                                  <a:sym typeface="Nunito Sans"/>
                                </a:rPr>
                                <m:t>14 :16</m:t>
                              </m:r>
                            </m:oMath>
                          </a14:m>
                          <a:endParaRPr lang="en-US" sz="1600" u="none" strike="noStrike" cap="none" dirty="0">
                            <a:solidFill>
                              <a:srgbClr val="1C1C1C"/>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dk1"/>
                              </a:solidFill>
                              <a:latin typeface="Nunito Sans"/>
                              <a:ea typeface="Nunito Sans"/>
                              <a:cs typeface="Nunito Sans"/>
                              <a:sym typeface="Nunito Sans"/>
                            </a:rPr>
                            <a:t>Student divided through by </a:t>
                          </a:r>
                          <a14:m>
                            <m:oMath xmlns:m="http://schemas.openxmlformats.org/officeDocument/2006/math">
                              <m:r>
                                <a:rPr lang="en-US" sz="1400" i="1" u="none" strike="noStrike" cap="none" dirty="0" smtClean="0">
                                  <a:solidFill>
                                    <a:schemeClr val="dk1"/>
                                  </a:solidFill>
                                  <a:latin typeface="Cambria Math" panose="02040503050406030204" pitchFamily="18" charset="0"/>
                                  <a:ea typeface="Nunito Sans"/>
                                  <a:cs typeface="Nunito Sans"/>
                                  <a:sym typeface="Nunito Sans"/>
                                </a:rPr>
                                <m:t>15</m:t>
                              </m:r>
                            </m:oMath>
                          </a14:m>
                          <a:endParaRPr sz="1400" u="none" strike="noStrike" cap="none" dirty="0">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xmlns="">
          <p:graphicFrame>
            <p:nvGraphicFramePr>
              <p:cNvPr id="345" name="Google Shape;345;g2032cc6918f_0_37"/>
              <p:cNvGraphicFramePr/>
              <p:nvPr>
                <p:extLst>
                  <p:ext uri="{D42A27DB-BD31-4B8C-83A1-F6EECF244321}">
                    <p14:modId xmlns:p14="http://schemas.microsoft.com/office/powerpoint/2010/main" val="2510077519"/>
                  </p:ext>
                </p:extLst>
              </p:nvPr>
            </p:nvGraphicFramePr>
            <p:xfrm>
              <a:off x="952500" y="2190750"/>
              <a:ext cx="7239000" cy="1893600"/>
            </p:xfrm>
            <a:graphic>
              <a:graphicData uri="http://schemas.openxmlformats.org/drawingml/2006/table">
                <a:tbl>
                  <a:tblPr>
                    <a:noFill/>
                    <a:tableStyleId>{3315EF36-B98D-4A8E-A345-085902FB4635}</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46800">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68" t="-641" r="-100337" b="-100641"/>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00168" t="-641" r="-337" b="-100641"/>
                          </a:stretch>
                        </a:blipFill>
                      </a:tcPr>
                    </a:tc>
                    <a:extLst>
                      <a:ext uri="{0D108BD9-81ED-4DB2-BD59-A6C34878D82A}">
                        <a16:rowId xmlns:a16="http://schemas.microsoft.com/office/drawing/2014/main" val="10000"/>
                      </a:ext>
                    </a:extLst>
                  </a:tr>
                  <a:tr h="946800">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68" t="-100641" r="-100337" b="-641"/>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00168" t="-100641" r="-337" b="-641"/>
                          </a:stretch>
                        </a:blipFill>
                      </a:tcPr>
                    </a:tc>
                    <a:extLst>
                      <a:ext uri="{0D108BD9-81ED-4DB2-BD59-A6C34878D82A}">
                        <a16:rowId xmlns:a16="http://schemas.microsoft.com/office/drawing/2014/main" val="10001"/>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2" name="Google Shape;105;p20">
                <a:extLst>
                  <a:ext uri="{FF2B5EF4-FFF2-40B4-BE49-F238E27FC236}">
                    <a16:creationId xmlns:a16="http://schemas.microsoft.com/office/drawing/2014/main" id="{BE9A7FFA-FBE0-E05C-815D-E820F9D73471}"/>
                  </a:ext>
                </a:extLst>
              </p:cNvPr>
              <p:cNvGraphicFramePr/>
              <p:nvPr>
                <p:extLst>
                  <p:ext uri="{D42A27DB-BD31-4B8C-83A1-F6EECF244321}">
                    <p14:modId xmlns:p14="http://schemas.microsoft.com/office/powerpoint/2010/main" val="604098651"/>
                  </p:ext>
                </p:extLst>
              </p:nvPr>
            </p:nvGraphicFramePr>
            <p:xfrm>
              <a:off x="108043" y="862525"/>
              <a:ext cx="8661883" cy="845830"/>
            </p:xfrm>
            <a:graphic>
              <a:graphicData uri="http://schemas.openxmlformats.org/drawingml/2006/table">
                <a:tbl>
                  <a:tblPr firstRow="1" bandRow="1">
                    <a:noFill/>
                  </a:tblPr>
                  <a:tblGrid>
                    <a:gridCol w="8661883">
                      <a:extLst>
                        <a:ext uri="{9D8B030D-6E8A-4147-A177-3AD203B41FA5}">
                          <a16:colId xmlns:a16="http://schemas.microsoft.com/office/drawing/2014/main" val="20000"/>
                        </a:ext>
                      </a:extLst>
                    </a:gridCol>
                  </a:tblGrid>
                  <a:tr h="282784">
                    <a:tc>
                      <a:txBody>
                        <a:bodyPr/>
                        <a:lstStyle/>
                        <a:p>
                          <a:pPr marL="0" marR="0" lvl="0" indent="0" algn="l" rtl="0">
                            <a:lnSpc>
                              <a:spcPct val="100000"/>
                            </a:lnSpc>
                            <a:spcBef>
                              <a:spcPts val="0"/>
                            </a:spcBef>
                            <a:spcAft>
                              <a:spcPts val="0"/>
                            </a:spcAft>
                            <a:buClr>
                              <a:srgbClr val="000000"/>
                            </a:buClr>
                            <a:buSzPts val="1600"/>
                            <a:buFont typeface="Arial"/>
                            <a:buNone/>
                          </a:pPr>
                          <a:r>
                            <a:rPr lang="en-GB" sz="1600" b="0" dirty="0">
                              <a:solidFill>
                                <a:schemeClr val="dk1"/>
                              </a:solidFill>
                              <a:latin typeface="Nunito Sans"/>
                              <a:ea typeface="Nunito Sans"/>
                              <a:cs typeface="Nunito Sans"/>
                              <a:sym typeface="Nunito Sans"/>
                            </a:rPr>
                            <a:t>4) </a:t>
                          </a:r>
                          <a:r>
                            <a:rPr lang="en-US" sz="1600" b="0" u="none" strike="noStrike" cap="none" dirty="0">
                              <a:solidFill>
                                <a:schemeClr val="dk1"/>
                              </a:solidFill>
                              <a:latin typeface="Nunito Sans"/>
                              <a:ea typeface="Nunito Sans"/>
                              <a:cs typeface="Nunito Sans"/>
                              <a:sym typeface="Nunito Sans"/>
                            </a:rPr>
                            <a:t>Fully simplify the ratio:</a:t>
                          </a:r>
                        </a:p>
                        <a:p>
                          <a:pPr marL="0" marR="0" lvl="0" indent="0" algn="l" rtl="0">
                            <a:lnSpc>
                              <a:spcPct val="100000"/>
                            </a:lnSpc>
                            <a:spcBef>
                              <a:spcPts val="0"/>
                            </a:spcBef>
                            <a:spcAft>
                              <a:spcPts val="0"/>
                            </a:spcAft>
                            <a:buClr>
                              <a:srgbClr val="000000"/>
                            </a:buClr>
                            <a:buSzPts val="1600"/>
                            <a:buFont typeface="Arial"/>
                            <a:buNone/>
                          </a:pPr>
                          <a:endParaRPr lang="en-US" sz="1050" b="0" u="none" strike="noStrike" cap="none" dirty="0">
                            <a:solidFill>
                              <a:schemeClr val="dk1"/>
                            </a:solidFill>
                            <a:latin typeface="Nunito Sans"/>
                            <a:ea typeface="Nunito Sans"/>
                            <a:cs typeface="Nunito Sans"/>
                            <a:sym typeface="Nunito Sans"/>
                          </a:endParaRPr>
                        </a:p>
                        <a:p>
                          <a:pPr marL="0" marR="0" lvl="0" indent="0" algn="l" rtl="0">
                            <a:lnSpc>
                              <a:spcPct val="100000"/>
                            </a:lnSpc>
                            <a:spcBef>
                              <a:spcPts val="0"/>
                            </a:spcBef>
                            <a:spcAft>
                              <a:spcPts val="0"/>
                            </a:spcAft>
                            <a:buClr>
                              <a:srgbClr val="000000"/>
                            </a:buClr>
                            <a:buSzPts val="1600"/>
                            <a:buFont typeface="Arial"/>
                            <a:buNone/>
                          </a:pPr>
                          <a:r>
                            <a:rPr lang="en-GB" sz="2300" b="0" u="none" strike="noStrike" cap="none" dirty="0">
                              <a:solidFill>
                                <a:schemeClr val="dk1"/>
                              </a:solidFill>
                              <a:ea typeface="Nunito Sans"/>
                              <a:cs typeface="Nunito Sans"/>
                              <a:sym typeface="Nunito Sans"/>
                            </a:rPr>
                            <a:t>   </a:t>
                          </a:r>
                          <a14:m>
                            <m:oMath xmlns:m="http://schemas.openxmlformats.org/officeDocument/2006/math">
                              <m:r>
                                <a:rPr lang="en-GB" sz="2300" b="0" i="1" u="none" strike="noStrike" cap="none" smtClean="0">
                                  <a:solidFill>
                                    <a:schemeClr val="dk1"/>
                                  </a:solidFill>
                                  <a:latin typeface="Cambria Math" panose="02040503050406030204" pitchFamily="18" charset="0"/>
                                  <a:ea typeface="Nunito Sans"/>
                                  <a:cs typeface="Nunito Sans"/>
                                  <a:sym typeface="Nunito Sans"/>
                                </a:rPr>
                                <m:t>150 :210 :240</m:t>
                              </m:r>
                            </m:oMath>
                          </a14:m>
                          <a:r>
                            <a:rPr lang="en-US" sz="2300" b="0" u="none" strike="noStrike" cap="none" dirty="0">
                              <a:solidFill>
                                <a:schemeClr val="dk1"/>
                              </a:solidFill>
                              <a:latin typeface="Nunito Sans"/>
                              <a:ea typeface="Nunito Sans"/>
                              <a:cs typeface="Nunito Sans"/>
                              <a:sym typeface="Nunito Sans"/>
                            </a:rPr>
                            <a:t> </a:t>
                          </a:r>
                        </a:p>
                      </a:txBody>
                      <a:tcPr marL="91450" marR="91450" marT="45725" marB="45725">
                        <a:lnL w="12700" cap="flat" cmpd="sng">
                          <a:noFill/>
                          <a:prstDash val="solid"/>
                          <a:round/>
                          <a:headEnd type="none" w="sm" len="sm"/>
                          <a:tailEnd type="none" w="sm" len="sm"/>
                        </a:lnL>
                        <a:lnR w="12700" cap="flat" cmpd="sng">
                          <a:noFill/>
                          <a:prstDash val="solid"/>
                          <a:round/>
                          <a:headEnd type="none" w="sm" len="sm"/>
                          <a:tailEnd type="none" w="sm" len="sm"/>
                        </a:lnR>
                        <a:lnT w="12700" cap="flat" cmpd="sng">
                          <a:noFill/>
                          <a:prstDash val="solid"/>
                          <a:round/>
                          <a:headEnd type="none" w="sm" len="sm"/>
                          <a:tailEnd type="none" w="sm" len="sm"/>
                        </a:lnT>
                        <a:lnB w="12700" cap="flat" cmpd="sng">
                          <a:noFill/>
                          <a:prstDash val="solid"/>
                          <a:round/>
                          <a:headEnd type="none" w="sm" len="sm"/>
                          <a:tailEnd type="none" w="sm" len="sm"/>
                        </a:lnB>
                        <a:lnTlToBr w="12700" cmpd="sng">
                          <a:noFill/>
                          <a:prstDash val="solid"/>
                        </a:lnTlToBr>
                        <a:lnBlToTr w="12700" cmpd="sng">
                          <a:noFill/>
                          <a:prstDash val="solid"/>
                        </a:lnBlToTr>
                        <a:noFill/>
                      </a:tcPr>
                    </a:tc>
                    <a:extLst>
                      <a:ext uri="{0D108BD9-81ED-4DB2-BD59-A6C34878D82A}">
                        <a16:rowId xmlns:a16="http://schemas.microsoft.com/office/drawing/2014/main" val="10000"/>
                      </a:ext>
                    </a:extLst>
                  </a:tr>
                </a:tbl>
              </a:graphicData>
            </a:graphic>
          </p:graphicFrame>
        </mc:Choice>
        <mc:Fallback xmlns="">
          <p:graphicFrame>
            <p:nvGraphicFramePr>
              <p:cNvPr id="2" name="Google Shape;105;p20">
                <a:extLst>
                  <a:ext uri="{FF2B5EF4-FFF2-40B4-BE49-F238E27FC236}">
                    <a16:creationId xmlns:a16="http://schemas.microsoft.com/office/drawing/2014/main" id="{BE9A7FFA-FBE0-E05C-815D-E820F9D73471}"/>
                  </a:ext>
                </a:extLst>
              </p:cNvPr>
              <p:cNvGraphicFramePr/>
              <p:nvPr>
                <p:extLst>
                  <p:ext uri="{D42A27DB-BD31-4B8C-83A1-F6EECF244321}">
                    <p14:modId xmlns:p14="http://schemas.microsoft.com/office/powerpoint/2010/main" val="604098651"/>
                  </p:ext>
                </p:extLst>
              </p:nvPr>
            </p:nvGraphicFramePr>
            <p:xfrm>
              <a:off x="108043" y="862525"/>
              <a:ext cx="8661883" cy="845830"/>
            </p:xfrm>
            <a:graphic>
              <a:graphicData uri="http://schemas.openxmlformats.org/drawingml/2006/table">
                <a:tbl>
                  <a:tblPr firstRow="1" bandRow="1">
                    <a:noFill/>
                  </a:tblPr>
                  <a:tblGrid>
                    <a:gridCol w="8661883">
                      <a:extLst>
                        <a:ext uri="{9D8B030D-6E8A-4147-A177-3AD203B41FA5}">
                          <a16:colId xmlns:a16="http://schemas.microsoft.com/office/drawing/2014/main" val="20000"/>
                        </a:ext>
                      </a:extLst>
                    </a:gridCol>
                  </a:tblGrid>
                  <a:tr h="282784">
                    <a:tc>
                      <a:txBody>
                        <a:bodyPr/>
                        <a:lstStyle/>
                        <a:p>
                          <a:pPr marL="0" marR="0" lvl="0" indent="0" algn="l" rtl="0">
                            <a:lnSpc>
                              <a:spcPct val="100000"/>
                            </a:lnSpc>
                            <a:spcBef>
                              <a:spcPts val="0"/>
                            </a:spcBef>
                            <a:spcAft>
                              <a:spcPts val="0"/>
                            </a:spcAft>
                            <a:buClr>
                              <a:srgbClr val="000000"/>
                            </a:buClr>
                            <a:buSzPts val="1600"/>
                            <a:buFont typeface="Arial"/>
                            <a:buNone/>
                          </a:pPr>
                          <a:r>
                            <a:rPr lang="en-GB" sz="1600" b="0" dirty="0">
                              <a:solidFill>
                                <a:schemeClr val="dk1"/>
                              </a:solidFill>
                              <a:latin typeface="Nunito Sans"/>
                              <a:ea typeface="Nunito Sans"/>
                              <a:cs typeface="Nunito Sans"/>
                              <a:sym typeface="Nunito Sans"/>
                            </a:rPr>
                            <a:t>4) </a:t>
                          </a:r>
                          <a:r>
                            <a:rPr lang="en-US" sz="1600" b="0" u="none" strike="noStrike" cap="none" dirty="0">
                              <a:solidFill>
                                <a:schemeClr val="dk1"/>
                              </a:solidFill>
                              <a:latin typeface="Nunito Sans"/>
                              <a:ea typeface="Nunito Sans"/>
                              <a:cs typeface="Nunito Sans"/>
                              <a:sym typeface="Nunito Sans"/>
                            </a:rPr>
                            <a:t>Fully simplify the ratio:</a:t>
                          </a:r>
                        </a:p>
                        <a:p>
                          <a:pPr marL="0" marR="0" lvl="0" indent="0" algn="l" rtl="0">
                            <a:lnSpc>
                              <a:spcPct val="100000"/>
                            </a:lnSpc>
                            <a:spcBef>
                              <a:spcPts val="0"/>
                            </a:spcBef>
                            <a:spcAft>
                              <a:spcPts val="0"/>
                            </a:spcAft>
                            <a:buClr>
                              <a:srgbClr val="000000"/>
                            </a:buClr>
                            <a:buSzPts val="1600"/>
                            <a:buFont typeface="Arial"/>
                            <a:buNone/>
                          </a:pPr>
                          <a:endParaRPr lang="en-US" sz="1050" b="0" u="none" strike="noStrike" cap="none" dirty="0">
                            <a:solidFill>
                              <a:schemeClr val="dk1"/>
                            </a:solidFill>
                            <a:latin typeface="Nunito Sans"/>
                            <a:ea typeface="Nunito Sans"/>
                            <a:cs typeface="Nunito Sans"/>
                            <a:sym typeface="Nunito Sans"/>
                          </a:endParaRPr>
                        </a:p>
                        <a:p>
                          <a:pPr marL="0" marR="0" lvl="0" indent="0" algn="l" rtl="0">
                            <a:lnSpc>
                              <a:spcPct val="100000"/>
                            </a:lnSpc>
                            <a:spcBef>
                              <a:spcPts val="0"/>
                            </a:spcBef>
                            <a:spcAft>
                              <a:spcPts val="0"/>
                            </a:spcAft>
                            <a:buClr>
                              <a:srgbClr val="000000"/>
                            </a:buClr>
                            <a:buSzPts val="1600"/>
                            <a:buFont typeface="Arial"/>
                            <a:buNone/>
                          </a:pPr>
                          <a:r>
                            <a:rPr lang="en-GB" sz="2300" b="0" u="none" strike="noStrike" cap="none" dirty="0">
                              <a:solidFill>
                                <a:schemeClr val="dk1"/>
                              </a:solidFill>
                              <a:ea typeface="Nunito Sans"/>
                              <a:cs typeface="Nunito Sans"/>
                              <a:sym typeface="Nunito Sans"/>
                            </a:rPr>
                            <a:t>   </a:t>
                          </a:r>
                          <a14:m xmlns:a14="http://schemas.microsoft.com/office/drawing/2010/main">
                            <m:oMath xmlns:m="http://schemas.openxmlformats.org/officeDocument/2006/math">
                              <m:r>
                                <a:rPr lang="en-GB" sz="2300" b="0" i="1" u="none" strike="noStrike" cap="none" smtClean="0">
                                  <a:solidFill>
                                    <a:schemeClr val="dk1"/>
                                  </a:solidFill>
                                  <a:latin typeface="Cambria Math" panose="02040503050406030204" pitchFamily="18" charset="0"/>
                                  <a:ea typeface="Nunito Sans"/>
                                  <a:cs typeface="Nunito Sans"/>
                                  <a:sym typeface="Nunito Sans"/>
                                </a:rPr>
                                <m:t>150 :210 :240</m:t>
                              </m:r>
                            </m:oMath>
                          </a14:m>
                          <a:r>
                            <a:rPr lang="en-US" sz="2300" b="0" u="none" strike="noStrike" cap="none" dirty="0">
                              <a:solidFill>
                                <a:schemeClr val="dk1"/>
                              </a:solidFill>
                              <a:latin typeface="Nunito Sans"/>
                              <a:ea typeface="Nunito Sans"/>
                              <a:cs typeface="Nunito Sans"/>
                              <a:sym typeface="Nunito Sans"/>
                            </a:rPr>
                            <a:t> </a:t>
                          </a:r>
                        </a:p>
                      </a:txBody>
                      <a:tcPr marL="91450" marR="91450" marT="45725" marB="45725">
                        <a:lnL w="12700" cap="flat" cmpd="sng">
                          <a:noFill/>
                          <a:prstDash val="solid"/>
                          <a:round/>
                          <a:headEnd type="none" w="sm" len="sm"/>
                          <a:tailEnd type="none" w="sm" len="sm"/>
                        </a:lnL>
                        <a:lnR w="12700" cap="flat" cmpd="sng">
                          <a:noFill/>
                          <a:prstDash val="solid"/>
                          <a:round/>
                          <a:headEnd type="none" w="sm" len="sm"/>
                          <a:tailEnd type="none" w="sm" len="sm"/>
                        </a:lnR>
                        <a:lnT w="12700" cap="flat" cmpd="sng">
                          <a:noFill/>
                          <a:prstDash val="solid"/>
                          <a:round/>
                          <a:headEnd type="none" w="sm" len="sm"/>
                          <a:tailEnd type="none" w="sm" len="sm"/>
                        </a:lnT>
                        <a:lnB w="12700" cap="flat" cmpd="sng">
                          <a:noFill/>
                          <a:prstDash val="solid"/>
                          <a:round/>
                          <a:headEnd type="none" w="sm" len="sm"/>
                          <a:tailEnd type="none" w="sm" len="sm"/>
                        </a:lnB>
                        <a:lnTlToBr w="12700" cmpd="sng">
                          <a:noFill/>
                          <a:prstDash val="solid"/>
                        </a:lnTlToBr>
                        <a:lnBlToTr w="12700" cmpd="sng">
                          <a:noFill/>
                          <a:prstDash val="solid"/>
                        </a:lnBlToTr>
                        <a:noFill/>
                      </a:tcPr>
                    </a:tc>
                    <a:extLst>
                      <a:ext uri="{0D108BD9-81ED-4DB2-BD59-A6C34878D82A}">
                        <a16:rowId xmlns:a16="http://schemas.microsoft.com/office/drawing/2014/main" val="10000"/>
                      </a:ext>
                    </a:extLst>
                  </a:tr>
                </a:tbl>
              </a:graphicData>
            </a:graphic>
          </p:graphicFrame>
        </mc:Fallback>
      </mc:AlternateContent>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349"/>
        <p:cNvGrpSpPr/>
        <p:nvPr/>
      </p:nvGrpSpPr>
      <p:grpSpPr>
        <a:xfrm>
          <a:off x="0" y="0"/>
          <a:ext cx="0" cy="0"/>
          <a:chOff x="0" y="0"/>
          <a:chExt cx="0" cy="0"/>
        </a:xfrm>
      </p:grpSpPr>
      <p:sp>
        <p:nvSpPr>
          <p:cNvPr id="350" name="Google Shape;350;g2032cc6918f_0_43"/>
          <p:cNvSpPr txBox="1"/>
          <p:nvPr/>
        </p:nvSpPr>
        <p:spPr>
          <a:xfrm>
            <a:off x="169850" y="378100"/>
            <a:ext cx="45675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Ratio Answers </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xmlns:a14="http://schemas.microsoft.com/office/drawing/2010/main">
        <mc:Choice Requires="a14">
          <p:graphicFrame>
            <p:nvGraphicFramePr>
              <p:cNvPr id="352" name="Google Shape;352;g2032cc6918f_0_43"/>
              <p:cNvGraphicFramePr/>
              <p:nvPr>
                <p:extLst>
                  <p:ext uri="{D42A27DB-BD31-4B8C-83A1-F6EECF244321}">
                    <p14:modId xmlns:p14="http://schemas.microsoft.com/office/powerpoint/2010/main" val="806332985"/>
                  </p:ext>
                </p:extLst>
              </p:nvPr>
            </p:nvGraphicFramePr>
            <p:xfrm>
              <a:off x="952500" y="2190750"/>
              <a:ext cx="7239000" cy="1893600"/>
            </p:xfrm>
            <a:graphic>
              <a:graphicData uri="http://schemas.openxmlformats.org/drawingml/2006/table">
                <a:tbl>
                  <a:tblPr>
                    <a:noFill/>
                    <a:tableStyleId>{3315EF36-B98D-4A8E-A345-085902FB4635}</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46800">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dk1"/>
                              </a:solidFill>
                              <a:latin typeface="Nunito Sans"/>
                              <a:ea typeface="Nunito Sans"/>
                              <a:cs typeface="Nunito Sans"/>
                              <a:sym typeface="Nunito Sans"/>
                            </a:rPr>
                            <a:t>A) </a:t>
                          </a:r>
                          <a14:m>
                            <m:oMath xmlns:m="http://schemas.openxmlformats.org/officeDocument/2006/math">
                              <m:r>
                                <a:rPr lang="en-US" sz="1600" i="1" u="none" strike="noStrike" cap="none" dirty="0" smtClean="0">
                                  <a:solidFill>
                                    <a:schemeClr val="dk1"/>
                                  </a:solidFill>
                                  <a:latin typeface="Cambria Math" panose="02040503050406030204" pitchFamily="18" charset="0"/>
                                  <a:ea typeface="Nunito Sans"/>
                                  <a:cs typeface="Nunito Sans"/>
                                  <a:sym typeface="Nunito Sans"/>
                                </a:rPr>
                                <m:t>1 :</m:t>
                              </m:r>
                              <m:r>
                                <a:rPr lang="en-US" sz="1600" b="0" i="1" u="none" strike="noStrike" cap="none" dirty="0" smtClean="0">
                                  <a:solidFill>
                                    <a:schemeClr val="dk1"/>
                                  </a:solidFill>
                                  <a:latin typeface="Cambria Math" panose="02040503050406030204" pitchFamily="18" charset="0"/>
                                  <a:ea typeface="Nunito Sans"/>
                                  <a:cs typeface="Nunito Sans"/>
                                  <a:sym typeface="Nunito Sans"/>
                                </a:rPr>
                                <m:t>3</m:t>
                              </m:r>
                              <m:r>
                                <a:rPr lang="en-US" sz="1600" i="1" u="none" strike="noStrike" cap="none" dirty="0" smtClean="0">
                                  <a:solidFill>
                                    <a:schemeClr val="dk1"/>
                                  </a:solidFill>
                                  <a:latin typeface="Cambria Math" panose="02040503050406030204" pitchFamily="18" charset="0"/>
                                  <a:ea typeface="Nunito Sans"/>
                                  <a:cs typeface="Nunito Sans"/>
                                  <a:sym typeface="Nunito Sans"/>
                                </a:rPr>
                                <m:t>0</m:t>
                              </m:r>
                            </m:oMath>
                          </a14:m>
                          <a:endParaRPr lang="en-US" sz="1600" u="none" strike="noStrike" cap="none" dirty="0">
                            <a:solidFill>
                              <a:schemeClr val="dk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dk1"/>
                              </a:solidFill>
                              <a:latin typeface="Nunito Sans"/>
                              <a:ea typeface="Nunito Sans"/>
                              <a:cs typeface="Nunito Sans"/>
                              <a:sym typeface="Nunito Sans"/>
                            </a:rPr>
                            <a:t>Student forgot to divide the right-hand side of the ratio by </a:t>
                          </a:r>
                          <a14:m>
                            <m:oMath xmlns:m="http://schemas.openxmlformats.org/officeDocument/2006/math">
                              <m:r>
                                <a:rPr lang="en-US" sz="1400" i="1" u="none" strike="noStrike" cap="none" dirty="0" smtClean="0">
                                  <a:solidFill>
                                    <a:schemeClr val="dk1"/>
                                  </a:solidFill>
                                  <a:latin typeface="Cambria Math" panose="02040503050406030204" pitchFamily="18" charset="0"/>
                                  <a:ea typeface="Nunito Sans"/>
                                  <a:cs typeface="Nunito Sans"/>
                                  <a:sym typeface="Nunito Sans"/>
                                </a:rPr>
                                <m:t>8</m:t>
                              </m:r>
                            </m:oMath>
                          </a14:m>
                          <a:endParaRPr sz="1400" u="none" strike="noStrike" cap="none" dirty="0">
                            <a:solidFill>
                              <a:schemeClr val="dk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Sans"/>
                              <a:ea typeface="Nunito Sans"/>
                              <a:cs typeface="Nunito Sans"/>
                              <a:sym typeface="Nunito Sans"/>
                            </a:rPr>
                            <a:t>B) </a:t>
                          </a:r>
                          <a14:m>
                            <m:oMath xmlns:m="http://schemas.openxmlformats.org/officeDocument/2006/math">
                              <m:r>
                                <a:rPr lang="en-GB" sz="1600" i="1" u="none" strike="noStrike" cap="none" dirty="0" smtClean="0">
                                  <a:solidFill>
                                    <a:schemeClr val="dk1"/>
                                  </a:solidFill>
                                  <a:latin typeface="Cambria Math" panose="02040503050406030204" pitchFamily="18" charset="0"/>
                                  <a:ea typeface="Nunito Sans"/>
                                  <a:cs typeface="Nunito Sans"/>
                                  <a:sym typeface="Nunito Sans"/>
                                </a:rPr>
                                <m:t>1 :4</m:t>
                              </m:r>
                            </m:oMath>
                          </a14:m>
                          <a:endParaRPr sz="1600" u="none" strike="noStrike" cap="none" dirty="0">
                            <a:solidFill>
                              <a:schemeClr val="dk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dk1"/>
                              </a:solidFill>
                              <a:latin typeface="Nunito Sans"/>
                              <a:ea typeface="Nunito Sans"/>
                              <a:cs typeface="Nunito Sans"/>
                              <a:sym typeface="Nunito Sans"/>
                            </a:rPr>
                            <a:t>Student rounded the right-hand side to the nearest integer</a:t>
                          </a:r>
                          <a:endParaRPr sz="1400" u="none" strike="noStrike" cap="none" dirty="0">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4680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Sans"/>
                              <a:ea typeface="Nunito Sans"/>
                              <a:cs typeface="Nunito Sans"/>
                              <a:sym typeface="Nunito Sans"/>
                            </a:rPr>
                            <a:t>C) </a:t>
                          </a:r>
                          <a14:m>
                            <m:oMath xmlns:m="http://schemas.openxmlformats.org/officeDocument/2006/math">
                              <m:r>
                                <a:rPr lang="en-GB" sz="1600" i="1" u="none" strike="noStrike" cap="none" dirty="0" smtClean="0">
                                  <a:solidFill>
                                    <a:schemeClr val="dk1"/>
                                  </a:solidFill>
                                  <a:latin typeface="Cambria Math" panose="02040503050406030204" pitchFamily="18" charset="0"/>
                                  <a:ea typeface="Nunito Sans"/>
                                  <a:cs typeface="Nunito Sans"/>
                                  <a:sym typeface="Nunito Sans"/>
                                </a:rPr>
                                <m:t>1 :3.5</m:t>
                              </m:r>
                            </m:oMath>
                          </a14:m>
                          <a:endParaRPr sz="1600" u="none" strike="noStrike" cap="none" dirty="0">
                            <a:solidFill>
                              <a:schemeClr val="dk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dk1"/>
                              </a:solidFill>
                              <a:latin typeface="Nunito Sans"/>
                              <a:ea typeface="Nunito Sans"/>
                              <a:cs typeface="Nunito Sans"/>
                              <a:sym typeface="Nunito Sans"/>
                            </a:rPr>
                            <a:t>Student made arithmetic errors dividing </a:t>
                          </a:r>
                          <a14:m>
                            <m:oMath xmlns:m="http://schemas.openxmlformats.org/officeDocument/2006/math">
                              <m:r>
                                <a:rPr lang="en-GB" sz="1400" i="1" u="none" strike="noStrike" cap="none" dirty="0" smtClean="0">
                                  <a:solidFill>
                                    <a:schemeClr val="dk1"/>
                                  </a:solidFill>
                                  <a:latin typeface="Cambria Math" panose="02040503050406030204" pitchFamily="18" charset="0"/>
                                  <a:ea typeface="Nunito Sans"/>
                                  <a:cs typeface="Nunito Sans"/>
                                  <a:sym typeface="Nunito Sans"/>
                                </a:rPr>
                                <m:t>30</m:t>
                              </m:r>
                            </m:oMath>
                          </a14:m>
                          <a:r>
                            <a:rPr lang="en-GB" sz="1400" u="none" strike="noStrike" cap="none" dirty="0">
                              <a:solidFill>
                                <a:schemeClr val="dk1"/>
                              </a:solidFill>
                              <a:latin typeface="Nunito Sans"/>
                              <a:ea typeface="Nunito Sans"/>
                              <a:cs typeface="Nunito Sans"/>
                              <a:sym typeface="Nunito Sans"/>
                            </a:rPr>
                            <a:t> by </a:t>
                          </a:r>
                          <a14:m>
                            <m:oMath xmlns:m="http://schemas.openxmlformats.org/officeDocument/2006/math">
                              <m:r>
                                <a:rPr lang="en-GB" sz="1400" i="1" u="none" strike="noStrike" cap="none" dirty="0" smtClean="0">
                                  <a:solidFill>
                                    <a:schemeClr val="dk1"/>
                                  </a:solidFill>
                                  <a:latin typeface="Cambria Math" panose="02040503050406030204" pitchFamily="18" charset="0"/>
                                  <a:ea typeface="Nunito Sans"/>
                                  <a:cs typeface="Nunito Sans"/>
                                  <a:sym typeface="Nunito Sans"/>
                                </a:rPr>
                                <m:t>8</m:t>
                              </m:r>
                            </m:oMath>
                          </a14:m>
                          <a:endParaRPr sz="1400" u="none" strike="noStrike" cap="none" dirty="0">
                            <a:solidFill>
                              <a:schemeClr val="dk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rgbClr val="00BC89"/>
                              </a:solidFill>
                              <a:latin typeface="Nunito Sans"/>
                              <a:ea typeface="Nunito Sans"/>
                              <a:cs typeface="Nunito Sans"/>
                              <a:sym typeface="Nunito Sans"/>
                            </a:rPr>
                            <a:t>D) </a:t>
                          </a:r>
                          <a14:m>
                            <m:oMath xmlns:m="http://schemas.openxmlformats.org/officeDocument/2006/math">
                              <m:r>
                                <a:rPr lang="en-GB" sz="1600" i="1" u="none" strike="noStrike" cap="none" dirty="0" smtClean="0">
                                  <a:solidFill>
                                    <a:srgbClr val="00BC89"/>
                                  </a:solidFill>
                                  <a:latin typeface="Cambria Math" panose="02040503050406030204" pitchFamily="18" charset="0"/>
                                  <a:ea typeface="Nunito Sans"/>
                                  <a:cs typeface="Nunito Sans"/>
                                  <a:sym typeface="Nunito Sans"/>
                                </a:rPr>
                                <m:t>1 :3.75</m:t>
                              </m:r>
                            </m:oMath>
                          </a14:m>
                          <a:endParaRPr sz="1600" u="none" strike="noStrike" cap="none" dirty="0">
                            <a:solidFill>
                              <a:srgbClr val="00BC89"/>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rgbClr val="00BC89"/>
                              </a:solidFill>
                              <a:latin typeface="Nunito Sans"/>
                              <a:ea typeface="Nunito Sans"/>
                              <a:cs typeface="Nunito Sans"/>
                              <a:sym typeface="Nunito Sans"/>
                            </a:rPr>
                            <a:t>Correct answer</a:t>
                          </a:r>
                          <a:endParaRPr sz="1400" u="none" strike="noStrike" cap="none" dirty="0">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xmlns="">
          <p:graphicFrame>
            <p:nvGraphicFramePr>
              <p:cNvPr id="352" name="Google Shape;352;g2032cc6918f_0_43"/>
              <p:cNvGraphicFramePr/>
              <p:nvPr>
                <p:extLst>
                  <p:ext uri="{D42A27DB-BD31-4B8C-83A1-F6EECF244321}">
                    <p14:modId xmlns:p14="http://schemas.microsoft.com/office/powerpoint/2010/main" val="806332985"/>
                  </p:ext>
                </p:extLst>
              </p:nvPr>
            </p:nvGraphicFramePr>
            <p:xfrm>
              <a:off x="952500" y="2190750"/>
              <a:ext cx="7239000" cy="1893600"/>
            </p:xfrm>
            <a:graphic>
              <a:graphicData uri="http://schemas.openxmlformats.org/drawingml/2006/table">
                <a:tbl>
                  <a:tblPr>
                    <a:noFill/>
                    <a:tableStyleId>{3315EF36-B98D-4A8E-A345-085902FB4635}</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46800">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68" t="-641" r="-100337" b="-101282"/>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00168" t="-641" r="-337" b="-101282"/>
                          </a:stretch>
                        </a:blipFill>
                      </a:tcPr>
                    </a:tc>
                    <a:extLst>
                      <a:ext uri="{0D108BD9-81ED-4DB2-BD59-A6C34878D82A}">
                        <a16:rowId xmlns:a16="http://schemas.microsoft.com/office/drawing/2014/main" val="10000"/>
                      </a:ext>
                    </a:extLst>
                  </a:tr>
                  <a:tr h="946800">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68" t="-100641" r="-100337" b="-1282"/>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00168" t="-100641" r="-337" b="-1282"/>
                          </a:stretch>
                        </a:blipFill>
                      </a:tcPr>
                    </a:tc>
                    <a:extLst>
                      <a:ext uri="{0D108BD9-81ED-4DB2-BD59-A6C34878D82A}">
                        <a16:rowId xmlns:a16="http://schemas.microsoft.com/office/drawing/2014/main" val="10001"/>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2" name="Google Shape;105;p20">
                <a:extLst>
                  <a:ext uri="{FF2B5EF4-FFF2-40B4-BE49-F238E27FC236}">
                    <a16:creationId xmlns:a16="http://schemas.microsoft.com/office/drawing/2014/main" id="{DAD5E019-08DE-A1E8-70E5-580CC5DCD825}"/>
                  </a:ext>
                </a:extLst>
              </p:cNvPr>
              <p:cNvGraphicFramePr/>
              <p:nvPr>
                <p:extLst>
                  <p:ext uri="{D42A27DB-BD31-4B8C-83A1-F6EECF244321}">
                    <p14:modId xmlns:p14="http://schemas.microsoft.com/office/powerpoint/2010/main" val="3327993417"/>
                  </p:ext>
                </p:extLst>
              </p:nvPr>
            </p:nvGraphicFramePr>
            <p:xfrm>
              <a:off x="108043" y="862525"/>
              <a:ext cx="8661883" cy="845830"/>
            </p:xfrm>
            <a:graphic>
              <a:graphicData uri="http://schemas.openxmlformats.org/drawingml/2006/table">
                <a:tbl>
                  <a:tblPr firstRow="1" bandRow="1">
                    <a:noFill/>
                  </a:tblPr>
                  <a:tblGrid>
                    <a:gridCol w="8661883">
                      <a:extLst>
                        <a:ext uri="{9D8B030D-6E8A-4147-A177-3AD203B41FA5}">
                          <a16:colId xmlns:a16="http://schemas.microsoft.com/office/drawing/2014/main" val="20000"/>
                        </a:ext>
                      </a:extLst>
                    </a:gridCol>
                  </a:tblGrid>
                  <a:tr h="282784">
                    <a:tc>
                      <a:txBody>
                        <a:bodyPr/>
                        <a:lstStyle/>
                        <a:p>
                          <a:pPr marL="0" marR="0" lvl="0" indent="0" algn="l" rtl="0">
                            <a:lnSpc>
                              <a:spcPct val="100000"/>
                            </a:lnSpc>
                            <a:spcBef>
                              <a:spcPts val="0"/>
                            </a:spcBef>
                            <a:spcAft>
                              <a:spcPts val="0"/>
                            </a:spcAft>
                            <a:buClr>
                              <a:srgbClr val="000000"/>
                            </a:buClr>
                            <a:buSzPts val="1600"/>
                            <a:buFont typeface="Arial"/>
                            <a:buNone/>
                          </a:pPr>
                          <a:r>
                            <a:rPr lang="en-GB" sz="1600" b="0" dirty="0">
                              <a:solidFill>
                                <a:schemeClr val="dk1"/>
                              </a:solidFill>
                              <a:latin typeface="Nunito Sans"/>
                              <a:ea typeface="Nunito Sans"/>
                              <a:cs typeface="Nunito Sans"/>
                              <a:sym typeface="Nunito Sans"/>
                            </a:rPr>
                            <a:t>5) </a:t>
                          </a:r>
                          <a:r>
                            <a:rPr lang="en-US" sz="1600" b="0" u="none" strike="noStrike" cap="none" dirty="0">
                              <a:solidFill>
                                <a:schemeClr val="dk1"/>
                              </a:solidFill>
                              <a:latin typeface="Nunito Sans"/>
                              <a:ea typeface="Nunito Sans"/>
                              <a:cs typeface="Nunito Sans"/>
                              <a:sym typeface="Nunito Sans"/>
                            </a:rPr>
                            <a:t>Write in the form </a:t>
                          </a:r>
                          <a14:m>
                            <m:oMath xmlns:m="http://schemas.openxmlformats.org/officeDocument/2006/math">
                              <m:r>
                                <a:rPr lang="en-GB" sz="1600" b="0" i="1" u="none" strike="noStrike" cap="none" smtClean="0">
                                  <a:solidFill>
                                    <a:schemeClr val="dk1"/>
                                  </a:solidFill>
                                  <a:latin typeface="Cambria Math" panose="02040503050406030204" pitchFamily="18" charset="0"/>
                                  <a:ea typeface="Nunito Sans"/>
                                  <a:cs typeface="Nunito Sans"/>
                                  <a:sym typeface="Nunito Sans"/>
                                </a:rPr>
                                <m:t>1 :</m:t>
                              </m:r>
                              <m:r>
                                <a:rPr lang="en-GB" sz="1600" b="0" i="1" u="none" strike="noStrike" cap="none" smtClean="0">
                                  <a:solidFill>
                                    <a:schemeClr val="dk1"/>
                                  </a:solidFill>
                                  <a:latin typeface="Cambria Math" panose="02040503050406030204" pitchFamily="18" charset="0"/>
                                  <a:ea typeface="Nunito Sans"/>
                                  <a:cs typeface="Nunito Sans"/>
                                  <a:sym typeface="Nunito Sans"/>
                                </a:rPr>
                                <m:t>𝑛</m:t>
                              </m:r>
                            </m:oMath>
                          </a14:m>
                          <a:r>
                            <a:rPr lang="en-US" sz="1600" b="0" u="none" strike="noStrike" cap="none" dirty="0">
                              <a:solidFill>
                                <a:schemeClr val="dk1"/>
                              </a:solidFill>
                              <a:latin typeface="Nunito Sans"/>
                              <a:ea typeface="Nunito Sans"/>
                              <a:cs typeface="Nunito Sans"/>
                              <a:sym typeface="Nunito Sans"/>
                            </a:rPr>
                            <a:t> where </a:t>
                          </a:r>
                          <a14:m>
                            <m:oMath xmlns:m="http://schemas.openxmlformats.org/officeDocument/2006/math">
                              <m:r>
                                <a:rPr lang="en-GB" sz="1600" b="0" i="1" u="none" strike="noStrike" cap="none" smtClean="0">
                                  <a:solidFill>
                                    <a:schemeClr val="dk1"/>
                                  </a:solidFill>
                                  <a:latin typeface="Cambria Math" panose="02040503050406030204" pitchFamily="18" charset="0"/>
                                  <a:ea typeface="Nunito Sans"/>
                                  <a:cs typeface="Nunito Sans"/>
                                  <a:sym typeface="Nunito Sans"/>
                                </a:rPr>
                                <m:t>𝑛</m:t>
                              </m:r>
                            </m:oMath>
                          </a14:m>
                          <a:r>
                            <a:rPr lang="en-US" sz="1600" b="0" u="none" strike="noStrike" cap="none" dirty="0">
                              <a:solidFill>
                                <a:schemeClr val="dk1"/>
                              </a:solidFill>
                              <a:latin typeface="Nunito Sans"/>
                              <a:ea typeface="Nunito Sans"/>
                              <a:cs typeface="Nunito Sans"/>
                              <a:sym typeface="Nunito Sans"/>
                            </a:rPr>
                            <a:t> does not</a:t>
                          </a:r>
                          <a:r>
                            <a:rPr lang="en-US" sz="1600" b="0" u="none" strike="noStrike" cap="none" baseline="0" dirty="0">
                              <a:solidFill>
                                <a:schemeClr val="dk1"/>
                              </a:solidFill>
                              <a:latin typeface="Nunito Sans"/>
                              <a:ea typeface="Nunito Sans"/>
                              <a:cs typeface="Nunito Sans"/>
                              <a:sym typeface="Nunito Sans"/>
                            </a:rPr>
                            <a:t> have to be an </a:t>
                          </a:r>
                          <a:r>
                            <a:rPr lang="en-US" sz="1600" b="0" u="none" strike="noStrike" cap="none" dirty="0">
                              <a:solidFill>
                                <a:schemeClr val="dk1"/>
                              </a:solidFill>
                              <a:latin typeface="Nunito Sans"/>
                              <a:ea typeface="Nunito Sans"/>
                              <a:cs typeface="Nunito Sans"/>
                              <a:sym typeface="Nunito Sans"/>
                            </a:rPr>
                            <a:t>integer:</a:t>
                          </a:r>
                        </a:p>
                        <a:p>
                          <a:pPr marL="0" marR="0" lvl="0" indent="0" algn="l" rtl="0">
                            <a:lnSpc>
                              <a:spcPct val="100000"/>
                            </a:lnSpc>
                            <a:spcBef>
                              <a:spcPts val="0"/>
                            </a:spcBef>
                            <a:spcAft>
                              <a:spcPts val="0"/>
                            </a:spcAft>
                            <a:buClr>
                              <a:srgbClr val="000000"/>
                            </a:buClr>
                            <a:buSzPts val="1600"/>
                            <a:buFont typeface="Arial"/>
                            <a:buNone/>
                          </a:pPr>
                          <a:endParaRPr lang="en-US" sz="1050" b="0" u="none" strike="noStrike" cap="none" dirty="0">
                            <a:solidFill>
                              <a:schemeClr val="dk1"/>
                            </a:solidFill>
                            <a:latin typeface="Nunito Sans"/>
                            <a:ea typeface="Nunito Sans"/>
                            <a:cs typeface="Nunito Sans"/>
                            <a:sym typeface="Nunito Sans"/>
                          </a:endParaRPr>
                        </a:p>
                        <a:p>
                          <a:pPr marL="0" marR="0" lvl="0" indent="0" algn="l" rtl="0">
                            <a:lnSpc>
                              <a:spcPct val="100000"/>
                            </a:lnSpc>
                            <a:spcBef>
                              <a:spcPts val="0"/>
                            </a:spcBef>
                            <a:spcAft>
                              <a:spcPts val="0"/>
                            </a:spcAft>
                            <a:buClr>
                              <a:srgbClr val="000000"/>
                            </a:buClr>
                            <a:buSzPts val="1600"/>
                            <a:buFont typeface="Arial"/>
                            <a:buNone/>
                          </a:pPr>
                          <a:r>
                            <a:rPr lang="en-GB" sz="2300" b="0" u="none" strike="noStrike" cap="none" dirty="0">
                              <a:solidFill>
                                <a:schemeClr val="dk1"/>
                              </a:solidFill>
                              <a:ea typeface="Nunito Sans"/>
                              <a:cs typeface="Nunito Sans"/>
                              <a:sym typeface="Nunito Sans"/>
                            </a:rPr>
                            <a:t>   </a:t>
                          </a:r>
                          <a14:m>
                            <m:oMath xmlns:m="http://schemas.openxmlformats.org/officeDocument/2006/math">
                              <m:r>
                                <a:rPr lang="en-GB" sz="2300" b="0" i="1" u="none" strike="noStrike" cap="none" smtClean="0">
                                  <a:solidFill>
                                    <a:schemeClr val="dk1"/>
                                  </a:solidFill>
                                  <a:latin typeface="Cambria Math" panose="02040503050406030204" pitchFamily="18" charset="0"/>
                                  <a:ea typeface="Nunito Sans"/>
                                  <a:cs typeface="Nunito Sans"/>
                                  <a:sym typeface="Nunito Sans"/>
                                </a:rPr>
                                <m:t>8 :30</m:t>
                              </m:r>
                            </m:oMath>
                          </a14:m>
                          <a:r>
                            <a:rPr lang="en-US" sz="2300" b="0" u="none" strike="noStrike" cap="none" dirty="0">
                              <a:solidFill>
                                <a:schemeClr val="dk1"/>
                              </a:solidFill>
                              <a:latin typeface="Nunito Sans"/>
                              <a:ea typeface="Nunito Sans"/>
                              <a:cs typeface="Nunito Sans"/>
                              <a:sym typeface="Nunito Sans"/>
                            </a:rPr>
                            <a:t> </a:t>
                          </a:r>
                        </a:p>
                      </a:txBody>
                      <a:tcPr marL="91450" marR="91450" marT="45725" marB="45725">
                        <a:lnL w="12700" cap="flat" cmpd="sng">
                          <a:noFill/>
                          <a:prstDash val="solid"/>
                          <a:round/>
                          <a:headEnd type="none" w="sm" len="sm"/>
                          <a:tailEnd type="none" w="sm" len="sm"/>
                        </a:lnL>
                        <a:lnR w="12700" cap="flat" cmpd="sng">
                          <a:noFill/>
                          <a:prstDash val="solid"/>
                          <a:round/>
                          <a:headEnd type="none" w="sm" len="sm"/>
                          <a:tailEnd type="none" w="sm" len="sm"/>
                        </a:lnR>
                        <a:lnT w="12700" cap="flat" cmpd="sng">
                          <a:noFill/>
                          <a:prstDash val="solid"/>
                          <a:round/>
                          <a:headEnd type="none" w="sm" len="sm"/>
                          <a:tailEnd type="none" w="sm" len="sm"/>
                        </a:lnT>
                        <a:lnB w="12700" cap="flat" cmpd="sng">
                          <a:noFill/>
                          <a:prstDash val="solid"/>
                          <a:round/>
                          <a:headEnd type="none" w="sm" len="sm"/>
                          <a:tailEnd type="none" w="sm" len="sm"/>
                        </a:lnB>
                        <a:lnTlToBr w="12700" cmpd="sng">
                          <a:noFill/>
                          <a:prstDash val="solid"/>
                        </a:lnTlToBr>
                        <a:lnBlToTr w="12700" cmpd="sng">
                          <a:noFill/>
                          <a:prstDash val="solid"/>
                        </a:lnBlToTr>
                        <a:noFill/>
                      </a:tcPr>
                    </a:tc>
                    <a:extLst>
                      <a:ext uri="{0D108BD9-81ED-4DB2-BD59-A6C34878D82A}">
                        <a16:rowId xmlns:a16="http://schemas.microsoft.com/office/drawing/2014/main" val="10000"/>
                      </a:ext>
                    </a:extLst>
                  </a:tr>
                </a:tbl>
              </a:graphicData>
            </a:graphic>
          </p:graphicFrame>
        </mc:Choice>
        <mc:Fallback xmlns="">
          <p:graphicFrame>
            <p:nvGraphicFramePr>
              <p:cNvPr id="2" name="Google Shape;105;p20">
                <a:extLst>
                  <a:ext uri="{FF2B5EF4-FFF2-40B4-BE49-F238E27FC236}">
                    <a16:creationId xmlns:a16="http://schemas.microsoft.com/office/drawing/2014/main" id="{DAD5E019-08DE-A1E8-70E5-580CC5DCD825}"/>
                  </a:ext>
                </a:extLst>
              </p:cNvPr>
              <p:cNvGraphicFramePr/>
              <p:nvPr>
                <p:extLst>
                  <p:ext uri="{D42A27DB-BD31-4B8C-83A1-F6EECF244321}">
                    <p14:modId xmlns:p14="http://schemas.microsoft.com/office/powerpoint/2010/main" val="3327993417"/>
                  </p:ext>
                </p:extLst>
              </p:nvPr>
            </p:nvGraphicFramePr>
            <p:xfrm>
              <a:off x="108043" y="862525"/>
              <a:ext cx="8661883" cy="845830"/>
            </p:xfrm>
            <a:graphic>
              <a:graphicData uri="http://schemas.openxmlformats.org/drawingml/2006/table">
                <a:tbl>
                  <a:tblPr firstRow="1" bandRow="1">
                    <a:noFill/>
                  </a:tblPr>
                  <a:tblGrid>
                    <a:gridCol w="8661883">
                      <a:extLst>
                        <a:ext uri="{9D8B030D-6E8A-4147-A177-3AD203B41FA5}">
                          <a16:colId xmlns:a16="http://schemas.microsoft.com/office/drawing/2014/main" val="20000"/>
                        </a:ext>
                      </a:extLst>
                    </a:gridCol>
                  </a:tblGrid>
                  <a:tr h="282784">
                    <a:tc>
                      <a:txBody>
                        <a:bodyPr/>
                        <a:lstStyle/>
                        <a:p>
                          <a:pPr marL="0" marR="0" lvl="0" indent="0" algn="l" rtl="0">
                            <a:lnSpc>
                              <a:spcPct val="100000"/>
                            </a:lnSpc>
                            <a:spcBef>
                              <a:spcPts val="0"/>
                            </a:spcBef>
                            <a:spcAft>
                              <a:spcPts val="0"/>
                            </a:spcAft>
                            <a:buClr>
                              <a:srgbClr val="000000"/>
                            </a:buClr>
                            <a:buSzPts val="1600"/>
                            <a:buFont typeface="Arial"/>
                            <a:buNone/>
                          </a:pPr>
                          <a:r>
                            <a:rPr lang="en-GB" sz="1600" b="0" dirty="0">
                              <a:solidFill>
                                <a:schemeClr val="dk1"/>
                              </a:solidFill>
                              <a:latin typeface="Nunito Sans"/>
                              <a:ea typeface="Nunito Sans"/>
                              <a:cs typeface="Nunito Sans"/>
                              <a:sym typeface="Nunito Sans"/>
                            </a:rPr>
                            <a:t>5) </a:t>
                          </a:r>
                          <a:r>
                            <a:rPr lang="en-US" sz="1600" b="0" u="none" strike="noStrike" cap="none" dirty="0">
                              <a:solidFill>
                                <a:schemeClr val="dk1"/>
                              </a:solidFill>
                              <a:latin typeface="Nunito Sans"/>
                              <a:ea typeface="Nunito Sans"/>
                              <a:cs typeface="Nunito Sans"/>
                              <a:sym typeface="Nunito Sans"/>
                            </a:rPr>
                            <a:t>Write in the form </a:t>
                          </a:r>
                          <a14:m xmlns:a14="http://schemas.microsoft.com/office/drawing/2010/main">
                            <m:oMath xmlns:m="http://schemas.openxmlformats.org/officeDocument/2006/math">
                              <m:r>
                                <a:rPr lang="en-GB" sz="1600" b="0" i="1" u="none" strike="noStrike" cap="none" smtClean="0">
                                  <a:solidFill>
                                    <a:schemeClr val="dk1"/>
                                  </a:solidFill>
                                  <a:latin typeface="Cambria Math" panose="02040503050406030204" pitchFamily="18" charset="0"/>
                                  <a:ea typeface="Nunito Sans"/>
                                  <a:cs typeface="Nunito Sans"/>
                                  <a:sym typeface="Nunito Sans"/>
                                </a:rPr>
                                <m:t>1 :</m:t>
                              </m:r>
                              <m:r>
                                <a:rPr lang="en-GB" sz="1600" b="0" i="1" u="none" strike="noStrike" cap="none" smtClean="0">
                                  <a:solidFill>
                                    <a:schemeClr val="dk1"/>
                                  </a:solidFill>
                                  <a:latin typeface="Cambria Math" panose="02040503050406030204" pitchFamily="18" charset="0"/>
                                  <a:ea typeface="Nunito Sans"/>
                                  <a:cs typeface="Nunito Sans"/>
                                  <a:sym typeface="Nunito Sans"/>
                                </a:rPr>
                                <m:t>𝑛</m:t>
                              </m:r>
                            </m:oMath>
                          </a14:m>
                          <a:r>
                            <a:rPr lang="en-US" sz="1600" b="0" u="none" strike="noStrike" cap="none" dirty="0">
                              <a:solidFill>
                                <a:schemeClr val="dk1"/>
                              </a:solidFill>
                              <a:latin typeface="Nunito Sans"/>
                              <a:ea typeface="Nunito Sans"/>
                              <a:cs typeface="Nunito Sans"/>
                              <a:sym typeface="Nunito Sans"/>
                            </a:rPr>
                            <a:t> where </a:t>
                          </a:r>
                          <a14:m xmlns:a14="http://schemas.microsoft.com/office/drawing/2010/main">
                            <m:oMath xmlns:m="http://schemas.openxmlformats.org/officeDocument/2006/math">
                              <m:r>
                                <a:rPr lang="en-GB" sz="1600" b="0" i="1" u="none" strike="noStrike" cap="none" smtClean="0">
                                  <a:solidFill>
                                    <a:schemeClr val="dk1"/>
                                  </a:solidFill>
                                  <a:latin typeface="Cambria Math" panose="02040503050406030204" pitchFamily="18" charset="0"/>
                                  <a:ea typeface="Nunito Sans"/>
                                  <a:cs typeface="Nunito Sans"/>
                                  <a:sym typeface="Nunito Sans"/>
                                </a:rPr>
                                <m:t>𝑛</m:t>
                              </m:r>
                            </m:oMath>
                          </a14:m>
                          <a:r>
                            <a:rPr lang="en-US" sz="1600" b="0" u="none" strike="noStrike" cap="none" dirty="0">
                              <a:solidFill>
                                <a:schemeClr val="dk1"/>
                              </a:solidFill>
                              <a:latin typeface="Nunito Sans"/>
                              <a:ea typeface="Nunito Sans"/>
                              <a:cs typeface="Nunito Sans"/>
                              <a:sym typeface="Nunito Sans"/>
                            </a:rPr>
                            <a:t> does not</a:t>
                          </a:r>
                          <a:r>
                            <a:rPr lang="en-US" sz="1600" b="0" u="none" strike="noStrike" cap="none" baseline="0" dirty="0">
                              <a:solidFill>
                                <a:schemeClr val="dk1"/>
                              </a:solidFill>
                              <a:latin typeface="Nunito Sans"/>
                              <a:ea typeface="Nunito Sans"/>
                              <a:cs typeface="Nunito Sans"/>
                              <a:sym typeface="Nunito Sans"/>
                            </a:rPr>
                            <a:t> have to be an </a:t>
                          </a:r>
                          <a:r>
                            <a:rPr lang="en-US" sz="1600" b="0" u="none" strike="noStrike" cap="none" dirty="0">
                              <a:solidFill>
                                <a:schemeClr val="dk1"/>
                              </a:solidFill>
                              <a:latin typeface="Nunito Sans"/>
                              <a:ea typeface="Nunito Sans"/>
                              <a:cs typeface="Nunito Sans"/>
                              <a:sym typeface="Nunito Sans"/>
                            </a:rPr>
                            <a:t>integer:</a:t>
                          </a:r>
                        </a:p>
                        <a:p>
                          <a:pPr marL="0" marR="0" lvl="0" indent="0" algn="l" rtl="0">
                            <a:lnSpc>
                              <a:spcPct val="100000"/>
                            </a:lnSpc>
                            <a:spcBef>
                              <a:spcPts val="0"/>
                            </a:spcBef>
                            <a:spcAft>
                              <a:spcPts val="0"/>
                            </a:spcAft>
                            <a:buClr>
                              <a:srgbClr val="000000"/>
                            </a:buClr>
                            <a:buSzPts val="1600"/>
                            <a:buFont typeface="Arial"/>
                            <a:buNone/>
                          </a:pPr>
                          <a:endParaRPr lang="en-US" sz="1050" b="0" u="none" strike="noStrike" cap="none" dirty="0">
                            <a:solidFill>
                              <a:schemeClr val="dk1"/>
                            </a:solidFill>
                            <a:latin typeface="Nunito Sans"/>
                            <a:ea typeface="Nunito Sans"/>
                            <a:cs typeface="Nunito Sans"/>
                            <a:sym typeface="Nunito Sans"/>
                          </a:endParaRPr>
                        </a:p>
                        <a:p>
                          <a:pPr marL="0" marR="0" lvl="0" indent="0" algn="l" rtl="0">
                            <a:lnSpc>
                              <a:spcPct val="100000"/>
                            </a:lnSpc>
                            <a:spcBef>
                              <a:spcPts val="0"/>
                            </a:spcBef>
                            <a:spcAft>
                              <a:spcPts val="0"/>
                            </a:spcAft>
                            <a:buClr>
                              <a:srgbClr val="000000"/>
                            </a:buClr>
                            <a:buSzPts val="1600"/>
                            <a:buFont typeface="Arial"/>
                            <a:buNone/>
                          </a:pPr>
                          <a:r>
                            <a:rPr lang="en-GB" sz="2300" b="0" u="none" strike="noStrike" cap="none" dirty="0">
                              <a:solidFill>
                                <a:schemeClr val="dk1"/>
                              </a:solidFill>
                              <a:ea typeface="Nunito Sans"/>
                              <a:cs typeface="Nunito Sans"/>
                              <a:sym typeface="Nunito Sans"/>
                            </a:rPr>
                            <a:t>   </a:t>
                          </a:r>
                          <a14:m xmlns:a14="http://schemas.microsoft.com/office/drawing/2010/main">
                            <m:oMath xmlns:m="http://schemas.openxmlformats.org/officeDocument/2006/math">
                              <m:r>
                                <a:rPr lang="en-GB" sz="2300" b="0" i="1" u="none" strike="noStrike" cap="none" smtClean="0">
                                  <a:solidFill>
                                    <a:schemeClr val="dk1"/>
                                  </a:solidFill>
                                  <a:latin typeface="Cambria Math" panose="02040503050406030204" pitchFamily="18" charset="0"/>
                                  <a:ea typeface="Nunito Sans"/>
                                  <a:cs typeface="Nunito Sans"/>
                                  <a:sym typeface="Nunito Sans"/>
                                </a:rPr>
                                <m:t>8 :30</m:t>
                              </m:r>
                            </m:oMath>
                          </a14:m>
                          <a:r>
                            <a:rPr lang="en-US" sz="2300" b="0" u="none" strike="noStrike" cap="none" dirty="0">
                              <a:solidFill>
                                <a:schemeClr val="dk1"/>
                              </a:solidFill>
                              <a:latin typeface="Nunito Sans"/>
                              <a:ea typeface="Nunito Sans"/>
                              <a:cs typeface="Nunito Sans"/>
                              <a:sym typeface="Nunito Sans"/>
                            </a:rPr>
                            <a:t> </a:t>
                          </a:r>
                        </a:p>
                      </a:txBody>
                      <a:tcPr marL="91450" marR="91450" marT="45725" marB="45725">
                        <a:lnL w="12700" cap="flat" cmpd="sng">
                          <a:noFill/>
                          <a:prstDash val="solid"/>
                          <a:round/>
                          <a:headEnd type="none" w="sm" len="sm"/>
                          <a:tailEnd type="none" w="sm" len="sm"/>
                        </a:lnL>
                        <a:lnR w="12700" cap="flat" cmpd="sng">
                          <a:noFill/>
                          <a:prstDash val="solid"/>
                          <a:round/>
                          <a:headEnd type="none" w="sm" len="sm"/>
                          <a:tailEnd type="none" w="sm" len="sm"/>
                        </a:lnR>
                        <a:lnT w="12700" cap="flat" cmpd="sng">
                          <a:noFill/>
                          <a:prstDash val="solid"/>
                          <a:round/>
                          <a:headEnd type="none" w="sm" len="sm"/>
                          <a:tailEnd type="none" w="sm" len="sm"/>
                        </a:lnT>
                        <a:lnB w="12700" cap="flat" cmpd="sng">
                          <a:noFill/>
                          <a:prstDash val="solid"/>
                          <a:round/>
                          <a:headEnd type="none" w="sm" len="sm"/>
                          <a:tailEnd type="none" w="sm" len="sm"/>
                        </a:lnB>
                        <a:lnTlToBr w="12700" cmpd="sng">
                          <a:noFill/>
                          <a:prstDash val="solid"/>
                        </a:lnTlToBr>
                        <a:lnBlToTr w="12700" cmpd="sng">
                          <a:noFill/>
                          <a:prstDash val="solid"/>
                        </a:lnBlToTr>
                        <a:noFill/>
                      </a:tcPr>
                    </a:tc>
                    <a:extLst>
                      <a:ext uri="{0D108BD9-81ED-4DB2-BD59-A6C34878D82A}">
                        <a16:rowId xmlns:a16="http://schemas.microsoft.com/office/drawing/2014/main" val="10000"/>
                      </a:ext>
                    </a:extLst>
                  </a:tr>
                </a:tbl>
              </a:graphicData>
            </a:graphic>
          </p:graphicFrame>
        </mc:Fallback>
      </mc:AlternateContent>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93"/>
        <p:cNvGrpSpPr/>
        <p:nvPr/>
      </p:nvGrpSpPr>
      <p:grpSpPr>
        <a:xfrm>
          <a:off x="0" y="0"/>
          <a:ext cx="0" cy="0"/>
          <a:chOff x="0" y="0"/>
          <a:chExt cx="0" cy="0"/>
        </a:xfrm>
      </p:grpSpPr>
      <p:sp>
        <p:nvSpPr>
          <p:cNvPr id="94" name="Google Shape;94;p4"/>
          <p:cNvSpPr txBox="1"/>
          <p:nvPr/>
        </p:nvSpPr>
        <p:spPr>
          <a:xfrm>
            <a:off x="80049" y="361775"/>
            <a:ext cx="3927747"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a:solidFill>
                  <a:srgbClr val="FFFFFF"/>
                </a:solidFill>
                <a:latin typeface="Nunito Sans"/>
                <a:ea typeface="Nunito Sans"/>
                <a:cs typeface="Nunito Sans"/>
                <a:sym typeface="Nunito Sans"/>
              </a:rPr>
              <a:t>How to use the questions in this resource</a:t>
            </a:r>
            <a:endParaRPr sz="1400" b="0" i="0" u="none" strike="noStrike" cap="none">
              <a:solidFill>
                <a:srgbClr val="000000"/>
              </a:solidFill>
              <a:latin typeface="Arial"/>
              <a:ea typeface="Arial"/>
              <a:cs typeface="Arial"/>
              <a:sym typeface="Arial"/>
            </a:endParaRPr>
          </a:p>
        </p:txBody>
      </p:sp>
      <p:sp>
        <p:nvSpPr>
          <p:cNvPr id="95" name="Google Shape;95;p4"/>
          <p:cNvSpPr txBox="1"/>
          <p:nvPr/>
        </p:nvSpPr>
        <p:spPr>
          <a:xfrm>
            <a:off x="80049" y="920867"/>
            <a:ext cx="8468691" cy="2931286"/>
          </a:xfrm>
          <a:prstGeom prst="rect">
            <a:avLst/>
          </a:prstGeom>
          <a:noFill/>
          <a:ln>
            <a:noFill/>
          </a:ln>
        </p:spPr>
        <p:txBody>
          <a:bodyPr spcFirstLastPara="1" wrap="square" lIns="91425" tIns="91425" rIns="91425" bIns="91425" anchor="t" anchorCtr="0">
            <a:noAutofit/>
          </a:bodyPr>
          <a:lstStyle/>
          <a:p>
            <a:pPr marL="0" marR="0" lvl="0" indent="0" algn="l" rtl="0">
              <a:lnSpc>
                <a:spcPct val="115000"/>
              </a:lnSpc>
              <a:spcBef>
                <a:spcPts val="0"/>
              </a:spcBef>
              <a:spcAft>
                <a:spcPts val="0"/>
              </a:spcAft>
              <a:buClr>
                <a:srgbClr val="000000"/>
              </a:buClr>
              <a:buSzPts val="1200"/>
              <a:buFont typeface="Arial"/>
              <a:buNone/>
            </a:pPr>
            <a:r>
              <a:rPr lang="en-GB" sz="1200" b="0" i="0" u="none" strike="noStrike" cap="none" dirty="0">
                <a:solidFill>
                  <a:srgbClr val="1C1C1C"/>
                </a:solidFill>
                <a:latin typeface="Nunito Sans"/>
                <a:ea typeface="Nunito Sans"/>
                <a:cs typeface="Nunito Sans"/>
                <a:sym typeface="Nunito Sans"/>
              </a:rPr>
              <a:t>There are 20 multiple choice questions, each designed to assess each of the key skills required to master </a:t>
            </a:r>
            <a:r>
              <a:rPr lang="en-GB" sz="1200" b="1" i="0" u="none" strike="noStrike" cap="none" dirty="0">
                <a:solidFill>
                  <a:srgbClr val="1C1C1C"/>
                </a:solidFill>
                <a:latin typeface="Nunito Sans"/>
                <a:ea typeface="Nunito Sans"/>
                <a:cs typeface="Nunito Sans"/>
                <a:sym typeface="Nunito Sans"/>
              </a:rPr>
              <a:t>ratio</a:t>
            </a:r>
            <a:r>
              <a:rPr lang="en-GB" sz="1200" b="0" i="0" u="none" strike="noStrike" cap="none" dirty="0">
                <a:solidFill>
                  <a:srgbClr val="1C1C1C"/>
                </a:solidFill>
                <a:latin typeface="Nunito Sans"/>
                <a:ea typeface="Nunito Sans"/>
                <a:cs typeface="Nunito Sans"/>
                <a:sym typeface="Nunito Sans"/>
              </a:rPr>
              <a:t>. </a:t>
            </a:r>
            <a:endParaRPr sz="1400" b="0" i="0" u="none" strike="noStrike" cap="none" dirty="0">
              <a:solidFill>
                <a:srgbClr val="000000"/>
              </a:solidFill>
              <a:latin typeface="Arial"/>
              <a:ea typeface="Arial"/>
              <a:cs typeface="Arial"/>
              <a:sym typeface="Arial"/>
            </a:endParaRPr>
          </a:p>
          <a:p>
            <a:pPr marL="0" marR="0" lvl="0" indent="0" algn="l" rtl="0">
              <a:lnSpc>
                <a:spcPct val="115000"/>
              </a:lnSpc>
              <a:spcBef>
                <a:spcPts val="0"/>
              </a:spcBef>
              <a:spcAft>
                <a:spcPts val="0"/>
              </a:spcAft>
              <a:buClr>
                <a:srgbClr val="000000"/>
              </a:buClr>
              <a:buSzPts val="1200"/>
              <a:buFont typeface="Arial"/>
              <a:buNone/>
            </a:pPr>
            <a:endParaRPr sz="1200" b="0" i="0" u="none" strike="noStrike" cap="none" dirty="0">
              <a:solidFill>
                <a:srgbClr val="1C1C1C"/>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200"/>
              <a:buFont typeface="Arial"/>
              <a:buNone/>
            </a:pPr>
            <a:r>
              <a:rPr lang="en-GB" sz="1200" b="0" i="0" u="none" strike="noStrike" cap="none" dirty="0">
                <a:solidFill>
                  <a:srgbClr val="1C1C1C"/>
                </a:solidFill>
                <a:latin typeface="Nunito Sans"/>
                <a:ea typeface="Nunito Sans"/>
                <a:cs typeface="Nunito Sans"/>
                <a:sym typeface="Nunito Sans"/>
              </a:rPr>
              <a:t>Each question has </a:t>
            </a:r>
            <a:r>
              <a:rPr lang="en-GB" sz="1200" b="1" i="0" u="none" strike="noStrike" cap="none" dirty="0">
                <a:solidFill>
                  <a:srgbClr val="1C1C1C"/>
                </a:solidFill>
                <a:latin typeface="Nunito Sans"/>
                <a:ea typeface="Nunito Sans"/>
                <a:cs typeface="Nunito Sans"/>
                <a:sym typeface="Nunito Sans"/>
              </a:rPr>
              <a:t>one correct answer </a:t>
            </a:r>
            <a:r>
              <a:rPr lang="en-GB" sz="1200" b="0" i="0" u="none" strike="noStrike" cap="none" dirty="0">
                <a:solidFill>
                  <a:srgbClr val="1C1C1C"/>
                </a:solidFill>
                <a:latin typeface="Nunito Sans"/>
                <a:ea typeface="Nunito Sans"/>
                <a:cs typeface="Nunito Sans"/>
                <a:sym typeface="Nunito Sans"/>
              </a:rPr>
              <a:t>and </a:t>
            </a:r>
            <a:r>
              <a:rPr lang="en-GB" sz="1200" b="1" i="0" u="none" strike="noStrike" cap="none" dirty="0">
                <a:solidFill>
                  <a:srgbClr val="1C1C1C"/>
                </a:solidFill>
                <a:latin typeface="Nunito Sans"/>
                <a:ea typeface="Nunito Sans"/>
                <a:cs typeface="Nunito Sans"/>
                <a:sym typeface="Nunito Sans"/>
              </a:rPr>
              <a:t>three carefully chosen incorrect answers </a:t>
            </a:r>
            <a:r>
              <a:rPr lang="en-GB" sz="1200" b="0" i="0" u="none" strike="noStrike" cap="none" dirty="0">
                <a:solidFill>
                  <a:srgbClr val="1C1C1C"/>
                </a:solidFill>
                <a:latin typeface="Nunito Sans"/>
                <a:ea typeface="Nunito Sans"/>
                <a:cs typeface="Nunito Sans"/>
                <a:sym typeface="Nunito Sans"/>
              </a:rPr>
              <a:t>that are designed to identify and highlight fundamental misconceptions, including: </a:t>
            </a:r>
            <a:r>
              <a:rPr lang="en-GB" sz="1200" b="1" i="0" u="none" strike="noStrike" cap="none" dirty="0">
                <a:solidFill>
                  <a:srgbClr val="1C1C1C"/>
                </a:solidFill>
                <a:latin typeface="Nunito Sans"/>
                <a:ea typeface="Nunito Sans"/>
                <a:cs typeface="Nunito Sans"/>
                <a:sym typeface="Nunito Sans"/>
              </a:rPr>
              <a:t>Writing </a:t>
            </a:r>
            <a:r>
              <a:rPr lang="en-GB" sz="1200" b="1" dirty="0">
                <a:solidFill>
                  <a:srgbClr val="1C1C1C"/>
                </a:solidFill>
                <a:latin typeface="Nunito Sans"/>
                <a:ea typeface="Nunito Sans"/>
                <a:cs typeface="Nunito Sans"/>
                <a:sym typeface="Nunito Sans"/>
              </a:rPr>
              <a:t>ratios in the correct order</a:t>
            </a:r>
            <a:r>
              <a:rPr lang="en-GB" sz="1200" dirty="0">
                <a:solidFill>
                  <a:srgbClr val="1C1C1C"/>
                </a:solidFill>
                <a:latin typeface="Nunito Sans"/>
                <a:ea typeface="Nunito Sans"/>
                <a:cs typeface="Nunito Sans"/>
                <a:sym typeface="Nunito Sans"/>
              </a:rPr>
              <a:t>, </a:t>
            </a:r>
            <a:r>
              <a:rPr lang="en-GB" sz="1200" b="1" dirty="0">
                <a:solidFill>
                  <a:srgbClr val="1C1C1C"/>
                </a:solidFill>
                <a:latin typeface="Nunito Sans"/>
                <a:ea typeface="Nunito Sans"/>
                <a:cs typeface="Nunito Sans"/>
                <a:sym typeface="Nunito Sans"/>
              </a:rPr>
              <a:t>Simplifying ratios fully</a:t>
            </a:r>
            <a:r>
              <a:rPr lang="en-GB" sz="1200" dirty="0">
                <a:solidFill>
                  <a:srgbClr val="1C1C1C"/>
                </a:solidFill>
                <a:latin typeface="Nunito Sans"/>
                <a:ea typeface="Nunito Sans"/>
                <a:cs typeface="Nunito Sans"/>
                <a:sym typeface="Nunito Sans"/>
              </a:rPr>
              <a:t>, </a:t>
            </a:r>
            <a:r>
              <a:rPr lang="en-GB" sz="1200" b="1" dirty="0">
                <a:solidFill>
                  <a:srgbClr val="1C1C1C"/>
                </a:solidFill>
                <a:latin typeface="Nunito Sans"/>
                <a:ea typeface="Nunito Sans"/>
                <a:cs typeface="Nunito Sans"/>
                <a:sym typeface="Nunito Sans"/>
              </a:rPr>
              <a:t>Converting ratios to fractions</a:t>
            </a:r>
            <a:r>
              <a:rPr lang="en-GB" sz="1200" dirty="0">
                <a:solidFill>
                  <a:srgbClr val="1C1C1C"/>
                </a:solidFill>
                <a:latin typeface="Nunito Sans"/>
                <a:ea typeface="Nunito Sans"/>
                <a:cs typeface="Nunito Sans"/>
                <a:sym typeface="Nunito Sans"/>
              </a:rPr>
              <a:t>, and </a:t>
            </a:r>
            <a:r>
              <a:rPr lang="en-GB" sz="1200" b="1" dirty="0">
                <a:solidFill>
                  <a:srgbClr val="1C1C1C"/>
                </a:solidFill>
                <a:latin typeface="Nunito Sans"/>
                <a:ea typeface="Nunito Sans"/>
                <a:cs typeface="Nunito Sans"/>
                <a:sym typeface="Nunito Sans"/>
              </a:rPr>
              <a:t>Combining ratios</a:t>
            </a:r>
            <a:r>
              <a:rPr lang="en-GB" sz="1200" b="0" i="0" u="none" strike="noStrike" cap="none" dirty="0">
                <a:solidFill>
                  <a:srgbClr val="1C1C1C"/>
                </a:solidFill>
                <a:latin typeface="Nunito Sans"/>
                <a:ea typeface="Nunito Sans"/>
                <a:cs typeface="Nunito Sans"/>
                <a:sym typeface="Nunito Sans"/>
              </a:rPr>
              <a:t>. </a:t>
            </a:r>
            <a:endParaRPr sz="1400" b="0" i="0" u="none" strike="noStrike" cap="none" dirty="0">
              <a:solidFill>
                <a:srgbClr val="000000"/>
              </a:solidFill>
              <a:latin typeface="Arial"/>
              <a:ea typeface="Arial"/>
              <a:cs typeface="Arial"/>
              <a:sym typeface="Arial"/>
            </a:endParaRPr>
          </a:p>
          <a:p>
            <a:pPr marL="0" marR="0" lvl="0" indent="0" algn="l" rtl="0">
              <a:lnSpc>
                <a:spcPct val="115000"/>
              </a:lnSpc>
              <a:spcBef>
                <a:spcPts val="0"/>
              </a:spcBef>
              <a:spcAft>
                <a:spcPts val="0"/>
              </a:spcAft>
              <a:buClr>
                <a:srgbClr val="000000"/>
              </a:buClr>
              <a:buSzPts val="1200"/>
              <a:buFont typeface="Arial"/>
              <a:buNone/>
            </a:pPr>
            <a:endParaRPr sz="1200" b="0" i="0" u="none" strike="noStrike" cap="none" dirty="0">
              <a:solidFill>
                <a:srgbClr val="1C1C1C"/>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200"/>
              <a:buFont typeface="Arial"/>
              <a:buNone/>
            </a:pPr>
            <a:r>
              <a:rPr lang="en-GB" sz="1200" b="0" i="0" u="none" strike="noStrike" cap="none" dirty="0">
                <a:solidFill>
                  <a:srgbClr val="1C1C1C"/>
                </a:solidFill>
                <a:latin typeface="Nunito Sans"/>
                <a:ea typeface="Nunito Sans"/>
                <a:cs typeface="Nunito Sans"/>
                <a:sym typeface="Nunito Sans"/>
              </a:rPr>
              <a:t>When answering these questions, students should be </a:t>
            </a:r>
            <a:r>
              <a:rPr lang="en-GB" sz="1200" b="1" i="0" u="none" strike="noStrike" cap="none" dirty="0">
                <a:solidFill>
                  <a:srgbClr val="1C1C1C"/>
                </a:solidFill>
                <a:latin typeface="Nunito Sans"/>
                <a:ea typeface="Nunito Sans"/>
                <a:cs typeface="Nunito Sans"/>
                <a:sym typeface="Nunito Sans"/>
              </a:rPr>
              <a:t>encouraged to explain why they have chosen a particular answer</a:t>
            </a:r>
            <a:r>
              <a:rPr lang="en-GB" sz="1200" b="0" i="0" u="none" strike="noStrike" cap="none" dirty="0">
                <a:solidFill>
                  <a:srgbClr val="1C1C1C"/>
                </a:solidFill>
                <a:latin typeface="Nunito Sans"/>
                <a:ea typeface="Nunito Sans"/>
                <a:cs typeface="Nunito Sans"/>
                <a:sym typeface="Nunito Sans"/>
              </a:rPr>
              <a:t>, and why the other three answers are incorrect. This can be done verbally in small groups, or written down on the worksheet or in their books.</a:t>
            </a:r>
            <a:endParaRPr sz="1400" b="0" i="0" u="none" strike="noStrike" cap="none" dirty="0">
              <a:solidFill>
                <a:srgbClr val="000000"/>
              </a:solidFill>
              <a:latin typeface="Arial"/>
              <a:ea typeface="Arial"/>
              <a:cs typeface="Arial"/>
              <a:sym typeface="Arial"/>
            </a:endParaRPr>
          </a:p>
          <a:p>
            <a:pPr marL="0" marR="0" lvl="0" indent="0" algn="l" rtl="0">
              <a:lnSpc>
                <a:spcPct val="115000"/>
              </a:lnSpc>
              <a:spcBef>
                <a:spcPts val="0"/>
              </a:spcBef>
              <a:spcAft>
                <a:spcPts val="0"/>
              </a:spcAft>
              <a:buClr>
                <a:srgbClr val="000000"/>
              </a:buClr>
              <a:buSzPts val="1200"/>
              <a:buFont typeface="Arial"/>
              <a:buNone/>
            </a:pPr>
            <a:endParaRPr sz="1200" b="0" i="0" u="none" strike="noStrike" cap="none" dirty="0">
              <a:solidFill>
                <a:srgbClr val="1C1C1C"/>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200"/>
              <a:buFont typeface="Arial"/>
              <a:buNone/>
            </a:pPr>
            <a:r>
              <a:rPr lang="en-GB" sz="1200" b="0" i="0" u="none" strike="noStrike" cap="none" dirty="0">
                <a:solidFill>
                  <a:srgbClr val="1C1C1C"/>
                </a:solidFill>
                <a:latin typeface="Nunito Sans"/>
                <a:ea typeface="Nunito Sans"/>
                <a:cs typeface="Nunito Sans"/>
                <a:sym typeface="Nunito Sans"/>
              </a:rPr>
              <a:t>This resource has been designed to be as </a:t>
            </a:r>
            <a:r>
              <a:rPr lang="en-GB" sz="1200" b="1" i="0" u="none" strike="noStrike" cap="none" dirty="0">
                <a:solidFill>
                  <a:srgbClr val="1C1C1C"/>
                </a:solidFill>
                <a:latin typeface="Nunito Sans"/>
                <a:ea typeface="Nunito Sans"/>
                <a:cs typeface="Nunito Sans"/>
                <a:sym typeface="Nunito Sans"/>
              </a:rPr>
              <a:t>flexible</a:t>
            </a:r>
            <a:r>
              <a:rPr lang="en-GB" sz="1200" b="0" i="0" u="none" strike="noStrike" cap="none" dirty="0">
                <a:solidFill>
                  <a:srgbClr val="1C1C1C"/>
                </a:solidFill>
                <a:latin typeface="Nunito Sans"/>
                <a:ea typeface="Nunito Sans"/>
                <a:cs typeface="Nunito Sans"/>
                <a:sym typeface="Nunito Sans"/>
              </a:rPr>
              <a:t> as possible with questions that can be easily chopped up and reordered, and come with a separate answer sheet that details all of the misconceptions highlighted in the answers.</a:t>
            </a:r>
            <a:endParaRPr sz="1400" b="0" i="0" u="none" strike="noStrike" cap="none" dirty="0">
              <a:solidFill>
                <a:srgbClr val="000000"/>
              </a:solidFill>
              <a:latin typeface="Arial"/>
              <a:ea typeface="Arial"/>
              <a:cs typeface="Arial"/>
              <a:sym typeface="Arial"/>
            </a:endParaRPr>
          </a:p>
          <a:p>
            <a:pPr marL="0" marR="0" lvl="0" indent="0" algn="l" rtl="0">
              <a:lnSpc>
                <a:spcPct val="115000"/>
              </a:lnSpc>
              <a:spcBef>
                <a:spcPts val="0"/>
              </a:spcBef>
              <a:spcAft>
                <a:spcPts val="0"/>
              </a:spcAft>
              <a:buClr>
                <a:srgbClr val="000000"/>
              </a:buClr>
              <a:buSzPts val="1100"/>
              <a:buFont typeface="Arial"/>
              <a:buNone/>
            </a:pPr>
            <a:endParaRPr sz="1100" b="0" i="0" u="none" strike="noStrike" cap="none" dirty="0">
              <a:solidFill>
                <a:srgbClr val="1C1C1C"/>
              </a:solidFill>
              <a:latin typeface="Arial"/>
              <a:ea typeface="Arial"/>
              <a:cs typeface="Arial"/>
              <a:sym typeface="Arial"/>
            </a:endParaRPr>
          </a:p>
          <a:p>
            <a:pPr marL="0" marR="0" lvl="0" indent="0" algn="l" rtl="0">
              <a:lnSpc>
                <a:spcPct val="115000"/>
              </a:lnSpc>
              <a:spcBef>
                <a:spcPts val="0"/>
              </a:spcBef>
              <a:spcAft>
                <a:spcPts val="0"/>
              </a:spcAft>
              <a:buClr>
                <a:srgbClr val="000000"/>
              </a:buClr>
              <a:buSzPts val="1100"/>
              <a:buFont typeface="Arial"/>
              <a:buNone/>
            </a:pPr>
            <a:endParaRPr sz="1100" b="0" i="0" u="none" strike="noStrike" cap="none" dirty="0">
              <a:solidFill>
                <a:srgbClr val="1C1C1C"/>
              </a:solidFill>
              <a:latin typeface="Arial"/>
              <a:ea typeface="Arial"/>
              <a:cs typeface="Arial"/>
              <a:sym typeface="Arial"/>
            </a:endParaRPr>
          </a:p>
          <a:p>
            <a:pPr marL="0" marR="0" lvl="0" indent="0" algn="l" rtl="0">
              <a:lnSpc>
                <a:spcPct val="115000"/>
              </a:lnSpc>
              <a:spcBef>
                <a:spcPts val="0"/>
              </a:spcBef>
              <a:spcAft>
                <a:spcPts val="0"/>
              </a:spcAft>
              <a:buClr>
                <a:srgbClr val="000000"/>
              </a:buClr>
              <a:buSzPts val="1100"/>
              <a:buFont typeface="Arial"/>
              <a:buNone/>
            </a:pPr>
            <a:endParaRPr sz="1100" b="0" i="0" u="none" strike="noStrike" cap="none" dirty="0">
              <a:solidFill>
                <a:srgbClr val="1C1C1C"/>
              </a:solidFill>
              <a:latin typeface="Arial"/>
              <a:ea typeface="Arial"/>
              <a:cs typeface="Arial"/>
              <a:sym typeface="Arial"/>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356"/>
        <p:cNvGrpSpPr/>
        <p:nvPr/>
      </p:nvGrpSpPr>
      <p:grpSpPr>
        <a:xfrm>
          <a:off x="0" y="0"/>
          <a:ext cx="0" cy="0"/>
          <a:chOff x="0" y="0"/>
          <a:chExt cx="0" cy="0"/>
        </a:xfrm>
      </p:grpSpPr>
      <p:sp>
        <p:nvSpPr>
          <p:cNvPr id="357" name="Google Shape;357;g2032cc6918f_0_49"/>
          <p:cNvSpPr txBox="1"/>
          <p:nvPr/>
        </p:nvSpPr>
        <p:spPr>
          <a:xfrm>
            <a:off x="169850" y="378100"/>
            <a:ext cx="45675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Ratio Answers </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xmlns:a14="http://schemas.microsoft.com/office/drawing/2010/main">
        <mc:Choice Requires="a14">
          <p:graphicFrame>
            <p:nvGraphicFramePr>
              <p:cNvPr id="359" name="Google Shape;359;g2032cc6918f_0_49"/>
              <p:cNvGraphicFramePr/>
              <p:nvPr>
                <p:extLst>
                  <p:ext uri="{D42A27DB-BD31-4B8C-83A1-F6EECF244321}">
                    <p14:modId xmlns:p14="http://schemas.microsoft.com/office/powerpoint/2010/main" val="299162176"/>
                  </p:ext>
                </p:extLst>
              </p:nvPr>
            </p:nvGraphicFramePr>
            <p:xfrm>
              <a:off x="952500" y="2190750"/>
              <a:ext cx="7239000" cy="1893600"/>
            </p:xfrm>
            <a:graphic>
              <a:graphicData uri="http://schemas.openxmlformats.org/drawingml/2006/table">
                <a:tbl>
                  <a:tblPr>
                    <a:noFill/>
                    <a:tableStyleId>{3315EF36-B98D-4A8E-A345-085902FB4635}</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4680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Sans"/>
                              <a:ea typeface="Nunito Sans"/>
                              <a:cs typeface="Nunito Sans"/>
                              <a:sym typeface="Nunito Sans"/>
                            </a:rPr>
                            <a:t>A) </a:t>
                          </a:r>
                          <a14:m>
                            <m:oMath xmlns:m="http://schemas.openxmlformats.org/officeDocument/2006/math">
                              <m:r>
                                <a:rPr lang="en-GB" sz="1600" i="1" u="none" strike="noStrike" cap="none" dirty="0" smtClean="0">
                                  <a:solidFill>
                                    <a:schemeClr val="dk1"/>
                                  </a:solidFill>
                                  <a:latin typeface="Cambria Math" panose="02040503050406030204" pitchFamily="18" charset="0"/>
                                  <a:ea typeface="Nunito Sans"/>
                                  <a:cs typeface="Nunito Sans"/>
                                  <a:sym typeface="Nunito Sans"/>
                                </a:rPr>
                                <m:t>2 :3</m:t>
                              </m:r>
                            </m:oMath>
                          </a14:m>
                          <a:r>
                            <a:rPr lang="en-GB" sz="1600" u="none" strike="noStrike" cap="none" dirty="0">
                              <a:solidFill>
                                <a:schemeClr val="dk1"/>
                              </a:solidFill>
                              <a:latin typeface="Nunito Sans"/>
                              <a:ea typeface="Nunito Sans"/>
                              <a:cs typeface="Nunito Sans"/>
                              <a:sym typeface="Nunito Sans"/>
                            </a:rPr>
                            <a:t> </a:t>
                          </a:r>
                          <a:endParaRPr sz="1600" u="none" strike="noStrike" cap="none" dirty="0">
                            <a:solidFill>
                              <a:schemeClr val="dk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dk1"/>
                              </a:solidFill>
                              <a:latin typeface="Nunito Sans"/>
                              <a:ea typeface="Nunito Sans"/>
                              <a:cs typeface="Nunito Sans"/>
                              <a:sym typeface="Nunito Sans"/>
                            </a:rPr>
                            <a:t>Student simply inverted the fraction</a:t>
                          </a:r>
                          <a:endParaRPr sz="1400" u="none" strike="noStrike" cap="none" dirty="0">
                            <a:solidFill>
                              <a:schemeClr val="dk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rgbClr val="00BC89"/>
                              </a:solidFill>
                              <a:latin typeface="Nunito Sans"/>
                              <a:ea typeface="Nunito Sans"/>
                              <a:cs typeface="Nunito Sans"/>
                              <a:sym typeface="Nunito Sans"/>
                            </a:rPr>
                            <a:t>B) </a:t>
                          </a:r>
                          <a14:m>
                            <m:oMath xmlns:m="http://schemas.openxmlformats.org/officeDocument/2006/math">
                              <m:r>
                                <a:rPr lang="en-GB" sz="1600" i="1" u="none" strike="noStrike" cap="none" dirty="0" smtClean="0">
                                  <a:solidFill>
                                    <a:srgbClr val="00BC89"/>
                                  </a:solidFill>
                                  <a:latin typeface="Cambria Math" panose="02040503050406030204" pitchFamily="18" charset="0"/>
                                  <a:ea typeface="Nunito Sans"/>
                                  <a:cs typeface="Nunito Sans"/>
                                  <a:sym typeface="Nunito Sans"/>
                                </a:rPr>
                                <m:t>1 :</m:t>
                              </m:r>
                              <m:r>
                                <a:rPr lang="en-GB" sz="1600" b="0" i="1" u="none" strike="noStrike" cap="none" dirty="0" smtClean="0">
                                  <a:solidFill>
                                    <a:srgbClr val="00BC89"/>
                                  </a:solidFill>
                                  <a:latin typeface="Cambria Math" panose="02040503050406030204" pitchFamily="18" charset="0"/>
                                  <a:ea typeface="Nunito Sans"/>
                                  <a:cs typeface="Nunito Sans"/>
                                  <a:sym typeface="Nunito Sans"/>
                                </a:rPr>
                                <m:t>6</m:t>
                              </m:r>
                            </m:oMath>
                          </a14:m>
                          <a:r>
                            <a:rPr lang="en-GB" sz="1600" u="none" strike="noStrike" cap="none" dirty="0">
                              <a:solidFill>
                                <a:srgbClr val="00BC89"/>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rgbClr val="00BC89"/>
                              </a:solidFill>
                              <a:latin typeface="Nunito Sans"/>
                              <a:ea typeface="Nunito Sans"/>
                              <a:cs typeface="Nunito Sans"/>
                              <a:sym typeface="Nunito Sans"/>
                            </a:rPr>
                            <a:t>Correct answer</a:t>
                          </a:r>
                          <a:endParaRPr sz="1400" u="none" strike="noStrike" cap="none" dirty="0">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4680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Sans"/>
                              <a:ea typeface="Nunito Sans"/>
                              <a:cs typeface="Nunito Sans"/>
                              <a:sym typeface="Nunito Sans"/>
                            </a:rPr>
                            <a:t>C) </a:t>
                          </a:r>
                          <a14:m>
                            <m:oMath xmlns:m="http://schemas.openxmlformats.org/officeDocument/2006/math">
                              <m:r>
                                <a:rPr lang="en-GB" sz="1600" i="1" u="none" strike="noStrike" cap="none" dirty="0" smtClean="0">
                                  <a:solidFill>
                                    <a:schemeClr val="dk1"/>
                                  </a:solidFill>
                                  <a:latin typeface="Cambria Math" panose="02040503050406030204" pitchFamily="18" charset="0"/>
                                  <a:ea typeface="Nunito Sans"/>
                                  <a:cs typeface="Nunito Sans"/>
                                  <a:sym typeface="Nunito Sans"/>
                                </a:rPr>
                                <m:t>1 :3</m:t>
                              </m:r>
                            </m:oMath>
                          </a14:m>
                          <a:r>
                            <a:rPr lang="en-GB" sz="1600" u="none" strike="noStrike" cap="none" dirty="0">
                              <a:solidFill>
                                <a:schemeClr val="dk1"/>
                              </a:solidFill>
                              <a:latin typeface="Nunito Sans"/>
                              <a:ea typeface="Nunito Sans"/>
                              <a:cs typeface="Nunito Sans"/>
                              <a:sym typeface="Nunito Sans"/>
                            </a:rPr>
                            <a:t> </a:t>
                          </a:r>
                          <a:endParaRPr sz="1600" u="none" strike="noStrike" cap="none" dirty="0">
                            <a:solidFill>
                              <a:schemeClr val="dk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dk1"/>
                              </a:solidFill>
                              <a:latin typeface="Nunito Sans"/>
                              <a:ea typeface="Nunito Sans"/>
                              <a:cs typeface="Nunito Sans"/>
                              <a:sym typeface="Nunito Sans"/>
                            </a:rPr>
                            <a:t>Student ignored the denominator </a:t>
                          </a:r>
                          <a:endParaRPr sz="1400" u="none" strike="noStrike" cap="none" dirty="0">
                            <a:solidFill>
                              <a:schemeClr val="dk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Sans"/>
                              <a:ea typeface="Nunito Sans"/>
                              <a:cs typeface="Nunito Sans"/>
                              <a:sym typeface="Nunito Sans"/>
                            </a:rPr>
                            <a:t>D) </a:t>
                          </a:r>
                          <a14:m>
                            <m:oMath xmlns:m="http://schemas.openxmlformats.org/officeDocument/2006/math">
                              <m:r>
                                <a:rPr lang="en-GB" sz="1600" i="1" u="none" strike="noStrike" cap="none" dirty="0" smtClean="0">
                                  <a:solidFill>
                                    <a:schemeClr val="dk1"/>
                                  </a:solidFill>
                                  <a:latin typeface="Cambria Math" panose="02040503050406030204" pitchFamily="18" charset="0"/>
                                  <a:ea typeface="Nunito Sans"/>
                                  <a:cs typeface="Nunito Sans"/>
                                  <a:sym typeface="Nunito Sans"/>
                                </a:rPr>
                                <m:t>3 :18</m:t>
                              </m:r>
                            </m:oMath>
                          </a14:m>
                          <a:endParaRPr sz="1600" u="none" strike="noStrike" cap="none" dirty="0">
                            <a:solidFill>
                              <a:schemeClr val="dk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dk1"/>
                              </a:solidFill>
                              <a:latin typeface="Nunito Sans"/>
                              <a:ea typeface="Nunito Sans"/>
                              <a:cs typeface="Nunito Sans"/>
                              <a:sym typeface="Nunito Sans"/>
                            </a:rPr>
                            <a:t>Student found a correct ratio, but did not simplify</a:t>
                          </a:r>
                          <a:endParaRPr sz="1400" u="none" strike="noStrike" cap="none" dirty="0">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xmlns="">
          <p:graphicFrame>
            <p:nvGraphicFramePr>
              <p:cNvPr id="359" name="Google Shape;359;g2032cc6918f_0_49"/>
              <p:cNvGraphicFramePr/>
              <p:nvPr>
                <p:extLst>
                  <p:ext uri="{D42A27DB-BD31-4B8C-83A1-F6EECF244321}">
                    <p14:modId xmlns:p14="http://schemas.microsoft.com/office/powerpoint/2010/main" val="299162176"/>
                  </p:ext>
                </p:extLst>
              </p:nvPr>
            </p:nvGraphicFramePr>
            <p:xfrm>
              <a:off x="952500" y="2190750"/>
              <a:ext cx="7239000" cy="1893600"/>
            </p:xfrm>
            <a:graphic>
              <a:graphicData uri="http://schemas.openxmlformats.org/drawingml/2006/table">
                <a:tbl>
                  <a:tblPr>
                    <a:noFill/>
                    <a:tableStyleId>{3315EF36-B98D-4A8E-A345-085902FB4635}</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46800">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68" t="-641" r="-100337" b="-101282"/>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00168" t="-641" r="-337" b="-101282"/>
                          </a:stretch>
                        </a:blipFill>
                      </a:tcPr>
                    </a:tc>
                    <a:extLst>
                      <a:ext uri="{0D108BD9-81ED-4DB2-BD59-A6C34878D82A}">
                        <a16:rowId xmlns:a16="http://schemas.microsoft.com/office/drawing/2014/main" val="10000"/>
                      </a:ext>
                    </a:extLst>
                  </a:tr>
                  <a:tr h="946800">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68" t="-100641" r="-100337" b="-1282"/>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00168" t="-100641" r="-337" b="-1282"/>
                          </a:stretch>
                        </a:blipFill>
                      </a:tcPr>
                    </a:tc>
                    <a:extLst>
                      <a:ext uri="{0D108BD9-81ED-4DB2-BD59-A6C34878D82A}">
                        <a16:rowId xmlns:a16="http://schemas.microsoft.com/office/drawing/2014/main" val="10001"/>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2" name="Google Shape;105;p20">
                <a:extLst>
                  <a:ext uri="{FF2B5EF4-FFF2-40B4-BE49-F238E27FC236}">
                    <a16:creationId xmlns:a16="http://schemas.microsoft.com/office/drawing/2014/main" id="{CD27F488-41B1-9704-BD50-7414E32887DB}"/>
                  </a:ext>
                </a:extLst>
              </p:cNvPr>
              <p:cNvGraphicFramePr/>
              <p:nvPr>
                <p:extLst>
                  <p:ext uri="{D42A27DB-BD31-4B8C-83A1-F6EECF244321}">
                    <p14:modId xmlns:p14="http://schemas.microsoft.com/office/powerpoint/2010/main" val="2505262638"/>
                  </p:ext>
                </p:extLst>
              </p:nvPr>
            </p:nvGraphicFramePr>
            <p:xfrm>
              <a:off x="108043" y="862525"/>
              <a:ext cx="8661883" cy="990229"/>
            </p:xfrm>
            <a:graphic>
              <a:graphicData uri="http://schemas.openxmlformats.org/drawingml/2006/table">
                <a:tbl>
                  <a:tblPr firstRow="1" bandRow="1">
                    <a:noFill/>
                  </a:tblPr>
                  <a:tblGrid>
                    <a:gridCol w="8661883">
                      <a:extLst>
                        <a:ext uri="{9D8B030D-6E8A-4147-A177-3AD203B41FA5}">
                          <a16:colId xmlns:a16="http://schemas.microsoft.com/office/drawing/2014/main" val="20000"/>
                        </a:ext>
                      </a:extLst>
                    </a:gridCol>
                  </a:tblGrid>
                  <a:tr h="282784">
                    <a:tc>
                      <a:txBody>
                        <a:bodyPr/>
                        <a:lstStyle/>
                        <a:p>
                          <a:pPr marL="0" marR="0" lvl="0" indent="0" algn="l" rtl="0">
                            <a:lnSpc>
                              <a:spcPct val="100000"/>
                            </a:lnSpc>
                            <a:spcBef>
                              <a:spcPts val="0"/>
                            </a:spcBef>
                            <a:spcAft>
                              <a:spcPts val="0"/>
                            </a:spcAft>
                            <a:buClr>
                              <a:srgbClr val="000000"/>
                            </a:buClr>
                            <a:buSzPts val="1600"/>
                            <a:buFont typeface="Arial"/>
                            <a:buNone/>
                          </a:pPr>
                          <a:r>
                            <a:rPr lang="en-GB" sz="1600" b="0" dirty="0">
                              <a:solidFill>
                                <a:schemeClr val="dk1"/>
                              </a:solidFill>
                              <a:latin typeface="Nunito Sans"/>
                              <a:ea typeface="Nunito Sans"/>
                              <a:cs typeface="Nunito Sans"/>
                              <a:sym typeface="Nunito Sans"/>
                            </a:rPr>
                            <a:t>6) </a:t>
                          </a:r>
                          <a:r>
                            <a:rPr lang="en-US" sz="1600" b="0" u="none" strike="noStrike" cap="none" dirty="0">
                              <a:solidFill>
                                <a:schemeClr val="dk1"/>
                              </a:solidFill>
                              <a:latin typeface="Nunito Sans"/>
                              <a:ea typeface="Nunito Sans"/>
                              <a:cs typeface="Nunito Sans"/>
                              <a:sym typeface="Nunito Sans"/>
                            </a:rPr>
                            <a:t>Write </a:t>
                          </a:r>
                          <a:r>
                            <a:rPr lang="en-GB" sz="1600" b="0" u="none" strike="noStrike" cap="none" dirty="0">
                              <a:solidFill>
                                <a:schemeClr val="dk1"/>
                              </a:solidFill>
                              <a:latin typeface="Nunito Sans"/>
                              <a:ea typeface="Nunito Sans"/>
                              <a:cs typeface="Nunito Sans"/>
                              <a:sym typeface="Nunito Sans"/>
                            </a:rPr>
                            <a:t>the ratio in its simplest form, using integer values</a:t>
                          </a:r>
                          <a:r>
                            <a:rPr lang="en-US" sz="1600" b="0" u="none" strike="noStrike" cap="none" dirty="0">
                              <a:solidFill>
                                <a:schemeClr val="dk1"/>
                              </a:solidFill>
                              <a:latin typeface="Nunito Sans"/>
                              <a:ea typeface="Nunito Sans"/>
                              <a:cs typeface="Nunito Sans"/>
                              <a:sym typeface="Nunito Sans"/>
                            </a:rPr>
                            <a:t>:</a:t>
                          </a:r>
                        </a:p>
                        <a:p>
                          <a:pPr marL="0" marR="0" lvl="0" indent="0" algn="l" rtl="0">
                            <a:lnSpc>
                              <a:spcPct val="100000"/>
                            </a:lnSpc>
                            <a:spcBef>
                              <a:spcPts val="0"/>
                            </a:spcBef>
                            <a:spcAft>
                              <a:spcPts val="0"/>
                            </a:spcAft>
                            <a:buClr>
                              <a:srgbClr val="000000"/>
                            </a:buClr>
                            <a:buSzPts val="1600"/>
                            <a:buFont typeface="Arial"/>
                            <a:buNone/>
                          </a:pPr>
                          <a:endParaRPr lang="en-US" sz="1050" b="0" u="none" strike="noStrike" cap="none" dirty="0">
                            <a:solidFill>
                              <a:schemeClr val="dk1"/>
                            </a:solidFill>
                            <a:latin typeface="Nunito Sans"/>
                            <a:ea typeface="Nunito Sans"/>
                            <a:cs typeface="Nunito Sans"/>
                            <a:sym typeface="Nunito Sans"/>
                          </a:endParaRPr>
                        </a:p>
                        <a:p>
                          <a:pPr marL="0" marR="0" lvl="0" indent="0" algn="l" rtl="0">
                            <a:lnSpc>
                              <a:spcPct val="100000"/>
                            </a:lnSpc>
                            <a:spcBef>
                              <a:spcPts val="0"/>
                            </a:spcBef>
                            <a:spcAft>
                              <a:spcPts val="0"/>
                            </a:spcAft>
                            <a:buClr>
                              <a:srgbClr val="000000"/>
                            </a:buClr>
                            <a:buSzPts val="1600"/>
                            <a:buFont typeface="Arial"/>
                            <a:buNone/>
                          </a:pPr>
                          <a:r>
                            <a:rPr lang="en-GB" sz="2300" b="0" u="none" strike="noStrike" cap="none" dirty="0">
                              <a:solidFill>
                                <a:schemeClr val="dk1"/>
                              </a:solidFill>
                              <a:ea typeface="Nunito Sans"/>
                              <a:cs typeface="Nunito Sans"/>
                              <a:sym typeface="Nunito Sans"/>
                            </a:rPr>
                            <a:t>   </a:t>
                          </a:r>
                          <a14:m>
                            <m:oMath xmlns:m="http://schemas.openxmlformats.org/officeDocument/2006/math">
                              <m:f>
                                <m:fPr>
                                  <m:ctrlPr>
                                    <a:rPr lang="en-GB" sz="2300" b="0" i="1" u="none" strike="noStrike" cap="none" smtClean="0">
                                      <a:solidFill>
                                        <a:schemeClr val="dk1"/>
                                      </a:solidFill>
                                      <a:latin typeface="Cambria Math" panose="02040503050406030204" pitchFamily="18" charset="0"/>
                                      <a:ea typeface="Nunito Sans"/>
                                      <a:cs typeface="Nunito Sans"/>
                                      <a:sym typeface="Nunito Sans"/>
                                    </a:rPr>
                                  </m:ctrlPr>
                                </m:fPr>
                                <m:num>
                                  <m:r>
                                    <a:rPr lang="en-GB" sz="2300" b="0" i="1" u="none" strike="noStrike" cap="none" smtClean="0">
                                      <a:solidFill>
                                        <a:schemeClr val="dk1"/>
                                      </a:solidFill>
                                      <a:latin typeface="Cambria Math" panose="02040503050406030204" pitchFamily="18" charset="0"/>
                                      <a:ea typeface="Nunito Sans"/>
                                      <a:cs typeface="Nunito Sans"/>
                                      <a:sym typeface="Nunito Sans"/>
                                    </a:rPr>
                                    <m:t>1</m:t>
                                  </m:r>
                                </m:num>
                                <m:den>
                                  <m:r>
                                    <a:rPr lang="en-GB" sz="2300" b="0" i="1" u="none" strike="noStrike" cap="none" smtClean="0">
                                      <a:solidFill>
                                        <a:schemeClr val="dk1"/>
                                      </a:solidFill>
                                      <a:latin typeface="Cambria Math" panose="02040503050406030204" pitchFamily="18" charset="0"/>
                                      <a:ea typeface="Nunito Sans"/>
                                      <a:cs typeface="Nunito Sans"/>
                                      <a:sym typeface="Nunito Sans"/>
                                    </a:rPr>
                                    <m:t>2</m:t>
                                  </m:r>
                                </m:den>
                              </m:f>
                              <m:r>
                                <a:rPr lang="en-GB" sz="2300" b="0" i="1" u="none" strike="noStrike" cap="none" smtClean="0">
                                  <a:solidFill>
                                    <a:schemeClr val="dk1"/>
                                  </a:solidFill>
                                  <a:latin typeface="Cambria Math" panose="02040503050406030204" pitchFamily="18" charset="0"/>
                                  <a:ea typeface="Nunito Sans"/>
                                  <a:cs typeface="Nunito Sans"/>
                                  <a:sym typeface="Nunito Sans"/>
                                </a:rPr>
                                <m:t> :3</m:t>
                              </m:r>
                            </m:oMath>
                          </a14:m>
                          <a:r>
                            <a:rPr lang="en-US" sz="2300" b="0" u="none" strike="noStrike" cap="none" dirty="0">
                              <a:solidFill>
                                <a:schemeClr val="dk1"/>
                              </a:solidFill>
                              <a:latin typeface="Nunito Sans"/>
                              <a:ea typeface="Nunito Sans"/>
                              <a:cs typeface="Nunito Sans"/>
                              <a:sym typeface="Nunito Sans"/>
                            </a:rPr>
                            <a:t> </a:t>
                          </a:r>
                        </a:p>
                      </a:txBody>
                      <a:tcPr marL="91450" marR="91450" marT="45725" marB="45725">
                        <a:lnL w="12700" cap="flat" cmpd="sng">
                          <a:noFill/>
                          <a:prstDash val="solid"/>
                          <a:round/>
                          <a:headEnd type="none" w="sm" len="sm"/>
                          <a:tailEnd type="none" w="sm" len="sm"/>
                        </a:lnL>
                        <a:lnR w="12700" cap="flat" cmpd="sng">
                          <a:noFill/>
                          <a:prstDash val="solid"/>
                          <a:round/>
                          <a:headEnd type="none" w="sm" len="sm"/>
                          <a:tailEnd type="none" w="sm" len="sm"/>
                        </a:lnR>
                        <a:lnT w="12700" cap="flat" cmpd="sng">
                          <a:noFill/>
                          <a:prstDash val="solid"/>
                          <a:round/>
                          <a:headEnd type="none" w="sm" len="sm"/>
                          <a:tailEnd type="none" w="sm" len="sm"/>
                        </a:lnT>
                        <a:lnB w="12700" cap="flat" cmpd="sng">
                          <a:noFill/>
                          <a:prstDash val="solid"/>
                          <a:round/>
                          <a:headEnd type="none" w="sm" len="sm"/>
                          <a:tailEnd type="none" w="sm" len="sm"/>
                        </a:lnB>
                        <a:lnTlToBr w="12700" cmpd="sng">
                          <a:noFill/>
                          <a:prstDash val="solid"/>
                        </a:lnTlToBr>
                        <a:lnBlToTr w="12700" cmpd="sng">
                          <a:noFill/>
                          <a:prstDash val="solid"/>
                        </a:lnBlToTr>
                        <a:noFill/>
                      </a:tcPr>
                    </a:tc>
                    <a:extLst>
                      <a:ext uri="{0D108BD9-81ED-4DB2-BD59-A6C34878D82A}">
                        <a16:rowId xmlns:a16="http://schemas.microsoft.com/office/drawing/2014/main" val="10000"/>
                      </a:ext>
                    </a:extLst>
                  </a:tr>
                </a:tbl>
              </a:graphicData>
            </a:graphic>
          </p:graphicFrame>
        </mc:Choice>
        <mc:Fallback xmlns="">
          <p:graphicFrame>
            <p:nvGraphicFramePr>
              <p:cNvPr id="2" name="Google Shape;105;p20">
                <a:extLst>
                  <a:ext uri="{FF2B5EF4-FFF2-40B4-BE49-F238E27FC236}">
                    <a16:creationId xmlns:a16="http://schemas.microsoft.com/office/drawing/2014/main" id="{CD27F488-41B1-9704-BD50-7414E32887DB}"/>
                  </a:ext>
                </a:extLst>
              </p:cNvPr>
              <p:cNvGraphicFramePr/>
              <p:nvPr>
                <p:extLst>
                  <p:ext uri="{D42A27DB-BD31-4B8C-83A1-F6EECF244321}">
                    <p14:modId xmlns:p14="http://schemas.microsoft.com/office/powerpoint/2010/main" val="2505262638"/>
                  </p:ext>
                </p:extLst>
              </p:nvPr>
            </p:nvGraphicFramePr>
            <p:xfrm>
              <a:off x="108043" y="862525"/>
              <a:ext cx="8661883" cy="990229"/>
            </p:xfrm>
            <a:graphic>
              <a:graphicData uri="http://schemas.openxmlformats.org/drawingml/2006/table">
                <a:tbl>
                  <a:tblPr firstRow="1" bandRow="1">
                    <a:noFill/>
                  </a:tblPr>
                  <a:tblGrid>
                    <a:gridCol w="8661883">
                      <a:extLst>
                        <a:ext uri="{9D8B030D-6E8A-4147-A177-3AD203B41FA5}">
                          <a16:colId xmlns:a16="http://schemas.microsoft.com/office/drawing/2014/main" val="20000"/>
                        </a:ext>
                      </a:extLst>
                    </a:gridCol>
                  </a:tblGrid>
                  <a:tr h="282784">
                    <a:tc>
                      <a:txBody>
                        <a:bodyPr/>
                        <a:lstStyle/>
                        <a:p>
                          <a:pPr marL="0" marR="0" lvl="0" indent="0" algn="l" rtl="0">
                            <a:lnSpc>
                              <a:spcPct val="100000"/>
                            </a:lnSpc>
                            <a:spcBef>
                              <a:spcPts val="0"/>
                            </a:spcBef>
                            <a:spcAft>
                              <a:spcPts val="0"/>
                            </a:spcAft>
                            <a:buClr>
                              <a:srgbClr val="000000"/>
                            </a:buClr>
                            <a:buSzPts val="1600"/>
                            <a:buFont typeface="Arial"/>
                            <a:buNone/>
                          </a:pPr>
                          <a:r>
                            <a:rPr lang="en-GB" sz="1600" b="0" dirty="0">
                              <a:solidFill>
                                <a:schemeClr val="dk1"/>
                              </a:solidFill>
                              <a:latin typeface="Nunito Sans"/>
                              <a:ea typeface="Nunito Sans"/>
                              <a:cs typeface="Nunito Sans"/>
                              <a:sym typeface="Nunito Sans"/>
                            </a:rPr>
                            <a:t>6) </a:t>
                          </a:r>
                          <a:r>
                            <a:rPr lang="en-US" sz="1600" b="0" u="none" strike="noStrike" cap="none" dirty="0">
                              <a:solidFill>
                                <a:schemeClr val="dk1"/>
                              </a:solidFill>
                              <a:latin typeface="Nunito Sans"/>
                              <a:ea typeface="Nunito Sans"/>
                              <a:cs typeface="Nunito Sans"/>
                              <a:sym typeface="Nunito Sans"/>
                            </a:rPr>
                            <a:t>Write </a:t>
                          </a:r>
                          <a:r>
                            <a:rPr lang="en-GB" sz="1600" b="0" u="none" strike="noStrike" cap="none" dirty="0">
                              <a:solidFill>
                                <a:schemeClr val="dk1"/>
                              </a:solidFill>
                              <a:latin typeface="Nunito Sans"/>
                              <a:ea typeface="Nunito Sans"/>
                              <a:cs typeface="Nunito Sans"/>
                              <a:sym typeface="Nunito Sans"/>
                            </a:rPr>
                            <a:t>the ratio in its simplest form, using integer values</a:t>
                          </a:r>
                          <a:r>
                            <a:rPr lang="en-US" sz="1600" b="0" u="none" strike="noStrike" cap="none" dirty="0">
                              <a:solidFill>
                                <a:schemeClr val="dk1"/>
                              </a:solidFill>
                              <a:latin typeface="Nunito Sans"/>
                              <a:ea typeface="Nunito Sans"/>
                              <a:cs typeface="Nunito Sans"/>
                              <a:sym typeface="Nunito Sans"/>
                            </a:rPr>
                            <a:t>:</a:t>
                          </a:r>
                        </a:p>
                        <a:p>
                          <a:pPr marL="0" marR="0" lvl="0" indent="0" algn="l" rtl="0">
                            <a:lnSpc>
                              <a:spcPct val="100000"/>
                            </a:lnSpc>
                            <a:spcBef>
                              <a:spcPts val="0"/>
                            </a:spcBef>
                            <a:spcAft>
                              <a:spcPts val="0"/>
                            </a:spcAft>
                            <a:buClr>
                              <a:srgbClr val="000000"/>
                            </a:buClr>
                            <a:buSzPts val="1600"/>
                            <a:buFont typeface="Arial"/>
                            <a:buNone/>
                          </a:pPr>
                          <a:endParaRPr lang="en-US" sz="1050" b="0" u="none" strike="noStrike" cap="none" dirty="0">
                            <a:solidFill>
                              <a:schemeClr val="dk1"/>
                            </a:solidFill>
                            <a:latin typeface="Nunito Sans"/>
                            <a:ea typeface="Nunito Sans"/>
                            <a:cs typeface="Nunito Sans"/>
                            <a:sym typeface="Nunito Sans"/>
                          </a:endParaRPr>
                        </a:p>
                        <a:p>
                          <a:pPr marL="0" marR="0" lvl="0" indent="0" algn="l" rtl="0">
                            <a:lnSpc>
                              <a:spcPct val="100000"/>
                            </a:lnSpc>
                            <a:spcBef>
                              <a:spcPts val="0"/>
                            </a:spcBef>
                            <a:spcAft>
                              <a:spcPts val="0"/>
                            </a:spcAft>
                            <a:buClr>
                              <a:srgbClr val="000000"/>
                            </a:buClr>
                            <a:buSzPts val="1600"/>
                            <a:buFont typeface="Arial"/>
                            <a:buNone/>
                          </a:pPr>
                          <a:r>
                            <a:rPr lang="en-GB" sz="2300" b="0" u="none" strike="noStrike" cap="none" dirty="0">
                              <a:solidFill>
                                <a:schemeClr val="dk1"/>
                              </a:solidFill>
                              <a:ea typeface="Nunito Sans"/>
                              <a:cs typeface="Nunito Sans"/>
                              <a:sym typeface="Nunito Sans"/>
                            </a:rPr>
                            <a:t>   </a:t>
                          </a:r>
                          <a14:m xmlns:a14="http://schemas.microsoft.com/office/drawing/2010/main">
                            <m:oMath xmlns:m="http://schemas.openxmlformats.org/officeDocument/2006/math">
                              <m:f>
                                <m:fPr>
                                  <m:ctrlPr>
                                    <a:rPr lang="en-GB" sz="2300" b="0" i="1" u="none" strike="noStrike" cap="none" smtClean="0">
                                      <a:solidFill>
                                        <a:schemeClr val="dk1"/>
                                      </a:solidFill>
                                      <a:latin typeface="Cambria Math" panose="02040503050406030204" pitchFamily="18" charset="0"/>
                                      <a:ea typeface="Nunito Sans"/>
                                      <a:cs typeface="Nunito Sans"/>
                                      <a:sym typeface="Nunito Sans"/>
                                    </a:rPr>
                                  </m:ctrlPr>
                                </m:fPr>
                                <m:num>
                                  <m:r>
                                    <a:rPr lang="en-GB" sz="2300" b="0" i="1" u="none" strike="noStrike" cap="none" smtClean="0">
                                      <a:solidFill>
                                        <a:schemeClr val="dk1"/>
                                      </a:solidFill>
                                      <a:latin typeface="Cambria Math" panose="02040503050406030204" pitchFamily="18" charset="0"/>
                                      <a:ea typeface="Nunito Sans"/>
                                      <a:cs typeface="Nunito Sans"/>
                                      <a:sym typeface="Nunito Sans"/>
                                    </a:rPr>
                                    <m:t>1</m:t>
                                  </m:r>
                                </m:num>
                                <m:den>
                                  <m:r>
                                    <a:rPr lang="en-GB" sz="2300" b="0" i="1" u="none" strike="noStrike" cap="none" smtClean="0">
                                      <a:solidFill>
                                        <a:schemeClr val="dk1"/>
                                      </a:solidFill>
                                      <a:latin typeface="Cambria Math" panose="02040503050406030204" pitchFamily="18" charset="0"/>
                                      <a:ea typeface="Nunito Sans"/>
                                      <a:cs typeface="Nunito Sans"/>
                                      <a:sym typeface="Nunito Sans"/>
                                    </a:rPr>
                                    <m:t>2</m:t>
                                  </m:r>
                                </m:den>
                              </m:f>
                              <m:r>
                                <a:rPr lang="en-GB" sz="2300" b="0" i="1" u="none" strike="noStrike" cap="none" smtClean="0">
                                  <a:solidFill>
                                    <a:schemeClr val="dk1"/>
                                  </a:solidFill>
                                  <a:latin typeface="Cambria Math" panose="02040503050406030204" pitchFamily="18" charset="0"/>
                                  <a:ea typeface="Nunito Sans"/>
                                  <a:cs typeface="Nunito Sans"/>
                                  <a:sym typeface="Nunito Sans"/>
                                </a:rPr>
                                <m:t> :3</m:t>
                              </m:r>
                            </m:oMath>
                          </a14:m>
                          <a:r>
                            <a:rPr lang="en-US" sz="2300" b="0" u="none" strike="noStrike" cap="none" dirty="0">
                              <a:solidFill>
                                <a:schemeClr val="dk1"/>
                              </a:solidFill>
                              <a:latin typeface="Nunito Sans"/>
                              <a:ea typeface="Nunito Sans"/>
                              <a:cs typeface="Nunito Sans"/>
                              <a:sym typeface="Nunito Sans"/>
                            </a:rPr>
                            <a:t> </a:t>
                          </a:r>
                        </a:p>
                      </a:txBody>
                      <a:tcPr marL="91450" marR="91450" marT="45725" marB="45725">
                        <a:lnL w="12700" cap="flat" cmpd="sng">
                          <a:noFill/>
                          <a:prstDash val="solid"/>
                          <a:round/>
                          <a:headEnd type="none" w="sm" len="sm"/>
                          <a:tailEnd type="none" w="sm" len="sm"/>
                        </a:lnL>
                        <a:lnR w="12700" cap="flat" cmpd="sng">
                          <a:noFill/>
                          <a:prstDash val="solid"/>
                          <a:round/>
                          <a:headEnd type="none" w="sm" len="sm"/>
                          <a:tailEnd type="none" w="sm" len="sm"/>
                        </a:lnR>
                        <a:lnT w="12700" cap="flat" cmpd="sng">
                          <a:noFill/>
                          <a:prstDash val="solid"/>
                          <a:round/>
                          <a:headEnd type="none" w="sm" len="sm"/>
                          <a:tailEnd type="none" w="sm" len="sm"/>
                        </a:lnT>
                        <a:lnB w="12700" cap="flat" cmpd="sng">
                          <a:noFill/>
                          <a:prstDash val="solid"/>
                          <a:round/>
                          <a:headEnd type="none" w="sm" len="sm"/>
                          <a:tailEnd type="none" w="sm" len="sm"/>
                        </a:lnB>
                        <a:lnTlToBr w="12700" cmpd="sng">
                          <a:noFill/>
                          <a:prstDash val="solid"/>
                        </a:lnTlToBr>
                        <a:lnBlToTr w="12700" cmpd="sng">
                          <a:noFill/>
                          <a:prstDash val="solid"/>
                        </a:lnBlToTr>
                        <a:noFill/>
                      </a:tcPr>
                    </a:tc>
                    <a:extLst>
                      <a:ext uri="{0D108BD9-81ED-4DB2-BD59-A6C34878D82A}">
                        <a16:rowId xmlns:a16="http://schemas.microsoft.com/office/drawing/2014/main" val="10000"/>
                      </a:ext>
                    </a:extLst>
                  </a:tr>
                </a:tbl>
              </a:graphicData>
            </a:graphic>
          </p:graphicFrame>
        </mc:Fallback>
      </mc:AlternateContent>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368"/>
        <p:cNvGrpSpPr/>
        <p:nvPr/>
      </p:nvGrpSpPr>
      <p:grpSpPr>
        <a:xfrm>
          <a:off x="0" y="0"/>
          <a:ext cx="0" cy="0"/>
          <a:chOff x="0" y="0"/>
          <a:chExt cx="0" cy="0"/>
        </a:xfrm>
      </p:grpSpPr>
      <p:sp>
        <p:nvSpPr>
          <p:cNvPr id="369" name="Google Shape;369;g2032cc6918f_0_60"/>
          <p:cNvSpPr txBox="1"/>
          <p:nvPr/>
        </p:nvSpPr>
        <p:spPr>
          <a:xfrm>
            <a:off x="169850" y="378100"/>
            <a:ext cx="45675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Ratio Answers </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xmlns:a14="http://schemas.microsoft.com/office/drawing/2010/main">
        <mc:Choice Requires="a14">
          <p:graphicFrame>
            <p:nvGraphicFramePr>
              <p:cNvPr id="371" name="Google Shape;371;g2032cc6918f_0_60"/>
              <p:cNvGraphicFramePr/>
              <p:nvPr>
                <p:extLst>
                  <p:ext uri="{D42A27DB-BD31-4B8C-83A1-F6EECF244321}">
                    <p14:modId xmlns:p14="http://schemas.microsoft.com/office/powerpoint/2010/main" val="2022392549"/>
                  </p:ext>
                </p:extLst>
              </p:nvPr>
            </p:nvGraphicFramePr>
            <p:xfrm>
              <a:off x="952500" y="2190750"/>
              <a:ext cx="7239000" cy="1891986"/>
            </p:xfrm>
            <a:graphic>
              <a:graphicData uri="http://schemas.openxmlformats.org/drawingml/2006/table">
                <a:tbl>
                  <a:tblPr>
                    <a:noFill/>
                    <a:tableStyleId>{3315EF36-B98D-4A8E-A345-085902FB4635}</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38100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rgbClr val="00BC89"/>
                              </a:solidFill>
                              <a:latin typeface="Nunito Sans"/>
                              <a:ea typeface="Nunito Sans"/>
                              <a:cs typeface="Nunito Sans"/>
                              <a:sym typeface="Nunito Sans"/>
                            </a:rPr>
                            <a:t>A) </a:t>
                          </a:r>
                          <a14:m>
                            <m:oMath xmlns:m="http://schemas.openxmlformats.org/officeDocument/2006/math">
                              <m:r>
                                <a:rPr lang="en-GB" sz="1600" i="1" u="none" strike="noStrike" cap="none" dirty="0" smtClean="0">
                                  <a:solidFill>
                                    <a:srgbClr val="00BC89"/>
                                  </a:solidFill>
                                  <a:latin typeface="Cambria Math" panose="02040503050406030204" pitchFamily="18" charset="0"/>
                                  <a:ea typeface="Nunito Sans"/>
                                  <a:cs typeface="Nunito Sans"/>
                                  <a:sym typeface="Nunito Sans"/>
                                </a:rPr>
                                <m:t>6 :5</m:t>
                              </m:r>
                            </m:oMath>
                          </a14:m>
                          <a:endParaRPr sz="1600" u="none" strike="noStrike" cap="none" dirty="0">
                            <a:solidFill>
                              <a:srgbClr val="00BC89"/>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rgbClr val="00BC89"/>
                              </a:solidFill>
                              <a:latin typeface="Nunito Sans"/>
                              <a:ea typeface="Nunito Sans"/>
                              <a:cs typeface="Nunito Sans"/>
                              <a:sym typeface="Nunito Sans"/>
                            </a:rPr>
                            <a:t>Correct answer</a:t>
                          </a:r>
                          <a:endParaRPr sz="1400" u="none" strike="noStrike" cap="none" dirty="0">
                            <a:solidFill>
                              <a:schemeClr val="dk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Sans"/>
                              <a:ea typeface="Nunito Sans"/>
                              <a:cs typeface="Nunito Sans"/>
                              <a:sym typeface="Nunito Sans"/>
                            </a:rPr>
                            <a:t>B) </a:t>
                          </a:r>
                          <a14:m>
                            <m:oMath xmlns:m="http://schemas.openxmlformats.org/officeDocument/2006/math">
                              <m:r>
                                <a:rPr lang="en-GB" sz="1600" i="1" u="none" strike="noStrike" cap="none" dirty="0" smtClean="0">
                                  <a:solidFill>
                                    <a:schemeClr val="dk1"/>
                                  </a:solidFill>
                                  <a:latin typeface="Cambria Math" panose="02040503050406030204" pitchFamily="18" charset="0"/>
                                  <a:ea typeface="Nunito Sans"/>
                                  <a:cs typeface="Nunito Sans"/>
                                  <a:sym typeface="Nunito Sans"/>
                                </a:rPr>
                                <m:t>3 :5</m:t>
                              </m:r>
                            </m:oMath>
                          </a14:m>
                          <a:endParaRPr sz="1600" u="none" strike="noStrike" cap="none" dirty="0">
                            <a:solidFill>
                              <a:schemeClr val="dk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dk1"/>
                              </a:solidFill>
                              <a:latin typeface="Nunito Sans"/>
                              <a:ea typeface="Nunito Sans"/>
                              <a:cs typeface="Nunito Sans"/>
                              <a:sym typeface="Nunito Sans"/>
                            </a:rPr>
                            <a:t>Student wrote down a ratio involving the numerators only</a:t>
                          </a:r>
                          <a:endParaRPr sz="1400" u="none" strike="noStrike" cap="none" dirty="0">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38100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Sans"/>
                              <a:ea typeface="Nunito Sans"/>
                              <a:cs typeface="Nunito Sans"/>
                              <a:sym typeface="Nunito Sans"/>
                            </a:rPr>
                            <a:t>C) </a:t>
                          </a:r>
                          <a14:m>
                            <m:oMath xmlns:m="http://schemas.openxmlformats.org/officeDocument/2006/math">
                              <m:r>
                                <a:rPr lang="en-GB" sz="1600" i="1" u="none" strike="noStrike" cap="none" dirty="0" smtClean="0">
                                  <a:solidFill>
                                    <a:schemeClr val="dk1"/>
                                  </a:solidFill>
                                  <a:latin typeface="Cambria Math" panose="02040503050406030204" pitchFamily="18" charset="0"/>
                                  <a:ea typeface="Nunito Sans"/>
                                  <a:cs typeface="Nunito Sans"/>
                                  <a:sym typeface="Nunito Sans"/>
                                </a:rPr>
                                <m:t>24 :20</m:t>
                              </m:r>
                            </m:oMath>
                          </a14:m>
                          <a:endParaRPr sz="1600" u="none" strike="noStrike" cap="none" dirty="0">
                            <a:solidFill>
                              <a:schemeClr val="dk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dk1"/>
                              </a:solidFill>
                              <a:latin typeface="Nunito Sans"/>
                              <a:ea typeface="Nunito Sans"/>
                              <a:cs typeface="Nunito Sans"/>
                              <a:sym typeface="Nunito Sans"/>
                            </a:rPr>
                            <a:t>Student found a correct ratio but did not simplify</a:t>
                          </a:r>
                          <a:endParaRPr sz="1400" u="none" strike="noStrike" cap="none" dirty="0">
                            <a:solidFill>
                              <a:schemeClr val="dk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Sans"/>
                              <a:ea typeface="Nunito Sans"/>
                              <a:cs typeface="Nunito Sans"/>
                              <a:sym typeface="Nunito Sans"/>
                            </a:rPr>
                            <a:t>D) </a:t>
                          </a:r>
                          <a14:m>
                            <m:oMath xmlns:m="http://schemas.openxmlformats.org/officeDocument/2006/math">
                              <m:r>
                                <a:rPr lang="en-GB" sz="1600" i="1" u="none" strike="noStrike" cap="none" dirty="0" smtClean="0">
                                  <a:solidFill>
                                    <a:srgbClr val="1C1C1C"/>
                                  </a:solidFill>
                                  <a:latin typeface="Cambria Math" panose="02040503050406030204" pitchFamily="18" charset="0"/>
                                  <a:ea typeface="Nunito Sans"/>
                                  <a:cs typeface="Nunito Sans"/>
                                  <a:sym typeface="Nunito Sans"/>
                                </a:rPr>
                                <m:t>12 :40</m:t>
                              </m:r>
                            </m:oMath>
                          </a14:m>
                          <a:endParaRPr sz="1600" u="none" strike="noStrike" cap="none" dirty="0">
                            <a:solidFill>
                              <a:srgbClr val="1C1C1C"/>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rgbClr val="1C1C1C"/>
                              </a:solidFill>
                              <a:latin typeface="Nunito Sans"/>
                              <a:ea typeface="Nunito Sans"/>
                              <a:cs typeface="Nunito Sans"/>
                              <a:sym typeface="Nunito Sans"/>
                            </a:rPr>
                            <a:t>Student multiplied numerator by denominator on each side of the ratio</a:t>
                          </a:r>
                          <a:endParaRPr sz="1400" u="none" strike="noStrike" cap="none" dirty="0">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xmlns="">
          <p:graphicFrame>
            <p:nvGraphicFramePr>
              <p:cNvPr id="371" name="Google Shape;371;g2032cc6918f_0_60"/>
              <p:cNvGraphicFramePr/>
              <p:nvPr>
                <p:extLst>
                  <p:ext uri="{D42A27DB-BD31-4B8C-83A1-F6EECF244321}">
                    <p14:modId xmlns:p14="http://schemas.microsoft.com/office/powerpoint/2010/main" val="2022392549"/>
                  </p:ext>
                </p:extLst>
              </p:nvPr>
            </p:nvGraphicFramePr>
            <p:xfrm>
              <a:off x="952500" y="2190750"/>
              <a:ext cx="7239000" cy="1891986"/>
            </p:xfrm>
            <a:graphic>
              <a:graphicData uri="http://schemas.openxmlformats.org/drawingml/2006/table">
                <a:tbl>
                  <a:tblPr>
                    <a:noFill/>
                    <a:tableStyleId>{3315EF36-B98D-4A8E-A345-085902FB4635}</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45993">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68" t="-641" r="-100337" b="-101282"/>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00168" t="-641" r="-337" b="-101282"/>
                          </a:stretch>
                        </a:blipFill>
                      </a:tcPr>
                    </a:tc>
                    <a:extLst>
                      <a:ext uri="{0D108BD9-81ED-4DB2-BD59-A6C34878D82A}">
                        <a16:rowId xmlns:a16="http://schemas.microsoft.com/office/drawing/2014/main" val="10000"/>
                      </a:ext>
                    </a:extLst>
                  </a:tr>
                  <a:tr h="945993">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68" t="-101290" r="-100337" b="-1935"/>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00168" t="-101290" r="-337" b="-1935"/>
                          </a:stretch>
                        </a:blipFill>
                      </a:tcPr>
                    </a:tc>
                    <a:extLst>
                      <a:ext uri="{0D108BD9-81ED-4DB2-BD59-A6C34878D82A}">
                        <a16:rowId xmlns:a16="http://schemas.microsoft.com/office/drawing/2014/main" val="10001"/>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2" name="Google Shape;105;p20">
                <a:extLst>
                  <a:ext uri="{FF2B5EF4-FFF2-40B4-BE49-F238E27FC236}">
                    <a16:creationId xmlns:a16="http://schemas.microsoft.com/office/drawing/2014/main" id="{45EC6227-1B87-0A6D-D9EE-E9ADC04D4CCD}"/>
                  </a:ext>
                </a:extLst>
              </p:cNvPr>
              <p:cNvGraphicFramePr/>
              <p:nvPr>
                <p:extLst>
                  <p:ext uri="{D42A27DB-BD31-4B8C-83A1-F6EECF244321}">
                    <p14:modId xmlns:p14="http://schemas.microsoft.com/office/powerpoint/2010/main" val="303102412"/>
                  </p:ext>
                </p:extLst>
              </p:nvPr>
            </p:nvGraphicFramePr>
            <p:xfrm>
              <a:off x="108043" y="862525"/>
              <a:ext cx="8661883" cy="998357"/>
            </p:xfrm>
            <a:graphic>
              <a:graphicData uri="http://schemas.openxmlformats.org/drawingml/2006/table">
                <a:tbl>
                  <a:tblPr firstRow="1" bandRow="1">
                    <a:noFill/>
                  </a:tblPr>
                  <a:tblGrid>
                    <a:gridCol w="8661883">
                      <a:extLst>
                        <a:ext uri="{9D8B030D-6E8A-4147-A177-3AD203B41FA5}">
                          <a16:colId xmlns:a16="http://schemas.microsoft.com/office/drawing/2014/main" val="20000"/>
                        </a:ext>
                      </a:extLst>
                    </a:gridCol>
                  </a:tblGrid>
                  <a:tr h="282784">
                    <a:tc>
                      <a:txBody>
                        <a:bodyPr/>
                        <a:lstStyle/>
                        <a:p>
                          <a:pPr marL="0" marR="0" lvl="0" indent="0" algn="l" rtl="0">
                            <a:lnSpc>
                              <a:spcPct val="100000"/>
                            </a:lnSpc>
                            <a:spcBef>
                              <a:spcPts val="0"/>
                            </a:spcBef>
                            <a:spcAft>
                              <a:spcPts val="0"/>
                            </a:spcAft>
                            <a:buClr>
                              <a:srgbClr val="000000"/>
                            </a:buClr>
                            <a:buSzPts val="1600"/>
                            <a:buFont typeface="Arial"/>
                            <a:buNone/>
                          </a:pPr>
                          <a:r>
                            <a:rPr lang="en-GB" sz="1600" b="0" dirty="0">
                              <a:solidFill>
                                <a:schemeClr val="dk1"/>
                              </a:solidFill>
                              <a:latin typeface="Nunito Sans"/>
                              <a:ea typeface="Nunito Sans"/>
                              <a:cs typeface="Nunito Sans"/>
                              <a:sym typeface="Nunito Sans"/>
                            </a:rPr>
                            <a:t>7) </a:t>
                          </a:r>
                          <a:r>
                            <a:rPr lang="en-US" sz="1600" b="0" u="none" strike="noStrike" cap="none" dirty="0">
                              <a:solidFill>
                                <a:schemeClr val="dk1"/>
                              </a:solidFill>
                              <a:latin typeface="Nunito Sans"/>
                              <a:ea typeface="Nunito Sans"/>
                              <a:cs typeface="Nunito Sans"/>
                              <a:sym typeface="Nunito Sans"/>
                            </a:rPr>
                            <a:t>Write </a:t>
                          </a:r>
                          <a:r>
                            <a:rPr lang="en-GB" sz="1600" b="0" u="none" strike="noStrike" cap="none" dirty="0">
                              <a:solidFill>
                                <a:schemeClr val="dk1"/>
                              </a:solidFill>
                              <a:latin typeface="Nunito Sans"/>
                              <a:ea typeface="Nunito Sans"/>
                              <a:cs typeface="Nunito Sans"/>
                              <a:sym typeface="Nunito Sans"/>
                            </a:rPr>
                            <a:t>the ratio in its simplest form, using integer values</a:t>
                          </a:r>
                          <a:r>
                            <a:rPr lang="en-US" sz="1600" b="0" u="none" strike="noStrike" cap="none" dirty="0">
                              <a:solidFill>
                                <a:schemeClr val="dk1"/>
                              </a:solidFill>
                              <a:latin typeface="Nunito Sans"/>
                              <a:ea typeface="Nunito Sans"/>
                              <a:cs typeface="Nunito Sans"/>
                              <a:sym typeface="Nunito Sans"/>
                            </a:rPr>
                            <a:t>:</a:t>
                          </a:r>
                        </a:p>
                        <a:p>
                          <a:pPr marL="0" marR="0" lvl="0" indent="0" algn="l" rtl="0">
                            <a:lnSpc>
                              <a:spcPct val="100000"/>
                            </a:lnSpc>
                            <a:spcBef>
                              <a:spcPts val="0"/>
                            </a:spcBef>
                            <a:spcAft>
                              <a:spcPts val="0"/>
                            </a:spcAft>
                            <a:buClr>
                              <a:srgbClr val="000000"/>
                            </a:buClr>
                            <a:buSzPts val="1600"/>
                            <a:buFont typeface="Arial"/>
                            <a:buNone/>
                          </a:pPr>
                          <a:endParaRPr lang="en-US" sz="1050" b="0" u="none" strike="noStrike" cap="none" dirty="0">
                            <a:solidFill>
                              <a:schemeClr val="dk1"/>
                            </a:solidFill>
                            <a:latin typeface="Nunito Sans"/>
                            <a:ea typeface="Nunito Sans"/>
                            <a:cs typeface="Nunito Sans"/>
                            <a:sym typeface="Nunito Sans"/>
                          </a:endParaRPr>
                        </a:p>
                        <a:p>
                          <a:pPr marL="0" marR="0" lvl="0" indent="0" algn="l" rtl="0">
                            <a:lnSpc>
                              <a:spcPct val="100000"/>
                            </a:lnSpc>
                            <a:spcBef>
                              <a:spcPts val="0"/>
                            </a:spcBef>
                            <a:spcAft>
                              <a:spcPts val="0"/>
                            </a:spcAft>
                            <a:buClr>
                              <a:srgbClr val="000000"/>
                            </a:buClr>
                            <a:buSzPts val="1600"/>
                            <a:buFont typeface="Arial"/>
                            <a:buNone/>
                          </a:pPr>
                          <a:r>
                            <a:rPr lang="en-GB" sz="2300" b="0" u="none" strike="noStrike" cap="none" dirty="0">
                              <a:solidFill>
                                <a:schemeClr val="dk1"/>
                              </a:solidFill>
                              <a:ea typeface="Nunito Sans"/>
                              <a:cs typeface="Nunito Sans"/>
                              <a:sym typeface="Nunito Sans"/>
                            </a:rPr>
                            <a:t>   </a:t>
                          </a:r>
                          <a14:m>
                            <m:oMath xmlns:m="http://schemas.openxmlformats.org/officeDocument/2006/math">
                              <m:f>
                                <m:fPr>
                                  <m:ctrlPr>
                                    <a:rPr lang="en-GB" sz="2300" b="0" i="1" u="none" strike="noStrike" cap="none" smtClean="0">
                                      <a:solidFill>
                                        <a:schemeClr val="dk1"/>
                                      </a:solidFill>
                                      <a:latin typeface="Cambria Math" panose="02040503050406030204" pitchFamily="18" charset="0"/>
                                      <a:ea typeface="Nunito Sans"/>
                                      <a:cs typeface="Nunito Sans"/>
                                      <a:sym typeface="Nunito Sans"/>
                                    </a:rPr>
                                  </m:ctrlPr>
                                </m:fPr>
                                <m:num>
                                  <m:r>
                                    <a:rPr lang="en-GB" sz="2300" b="0" i="1" u="none" strike="noStrike" cap="none" smtClean="0">
                                      <a:solidFill>
                                        <a:schemeClr val="dk1"/>
                                      </a:solidFill>
                                      <a:latin typeface="Cambria Math" panose="02040503050406030204" pitchFamily="18" charset="0"/>
                                      <a:ea typeface="Nunito Sans"/>
                                      <a:cs typeface="Nunito Sans"/>
                                      <a:sym typeface="Nunito Sans"/>
                                    </a:rPr>
                                    <m:t>3</m:t>
                                  </m:r>
                                </m:num>
                                <m:den>
                                  <m:r>
                                    <a:rPr lang="en-GB" sz="2300" b="0" i="1" u="none" strike="noStrike" cap="none" smtClean="0">
                                      <a:solidFill>
                                        <a:schemeClr val="dk1"/>
                                      </a:solidFill>
                                      <a:latin typeface="Cambria Math" panose="02040503050406030204" pitchFamily="18" charset="0"/>
                                      <a:ea typeface="Nunito Sans"/>
                                      <a:cs typeface="Nunito Sans"/>
                                      <a:sym typeface="Nunito Sans"/>
                                    </a:rPr>
                                    <m:t>4</m:t>
                                  </m:r>
                                </m:den>
                              </m:f>
                              <m:r>
                                <a:rPr lang="en-GB" sz="2300" b="0" i="1" u="none" strike="noStrike" cap="none" smtClean="0">
                                  <a:solidFill>
                                    <a:schemeClr val="dk1"/>
                                  </a:solidFill>
                                  <a:latin typeface="Cambria Math" panose="02040503050406030204" pitchFamily="18" charset="0"/>
                                  <a:ea typeface="Nunito Sans"/>
                                  <a:cs typeface="Nunito Sans"/>
                                  <a:sym typeface="Nunito Sans"/>
                                </a:rPr>
                                <m:t> :</m:t>
                              </m:r>
                              <m:f>
                                <m:fPr>
                                  <m:ctrlPr>
                                    <a:rPr lang="en-GB" sz="2300" b="0" i="1" u="none" strike="noStrike" cap="none" smtClean="0">
                                      <a:solidFill>
                                        <a:schemeClr val="dk1"/>
                                      </a:solidFill>
                                      <a:latin typeface="Cambria Math" panose="02040503050406030204" pitchFamily="18" charset="0"/>
                                      <a:ea typeface="Nunito Sans"/>
                                      <a:cs typeface="Nunito Sans"/>
                                      <a:sym typeface="Nunito Sans"/>
                                    </a:rPr>
                                  </m:ctrlPr>
                                </m:fPr>
                                <m:num>
                                  <m:r>
                                    <a:rPr lang="en-GB" sz="2300" b="0" i="1" u="none" strike="noStrike" cap="none" smtClean="0">
                                      <a:solidFill>
                                        <a:schemeClr val="dk1"/>
                                      </a:solidFill>
                                      <a:latin typeface="Cambria Math" panose="02040503050406030204" pitchFamily="18" charset="0"/>
                                      <a:ea typeface="Nunito Sans"/>
                                      <a:cs typeface="Nunito Sans"/>
                                      <a:sym typeface="Nunito Sans"/>
                                    </a:rPr>
                                    <m:t>5</m:t>
                                  </m:r>
                                </m:num>
                                <m:den>
                                  <m:r>
                                    <a:rPr lang="en-GB" sz="2300" b="0" i="1" u="none" strike="noStrike" cap="none" smtClean="0">
                                      <a:solidFill>
                                        <a:schemeClr val="dk1"/>
                                      </a:solidFill>
                                      <a:latin typeface="Cambria Math" panose="02040503050406030204" pitchFamily="18" charset="0"/>
                                      <a:ea typeface="Nunito Sans"/>
                                      <a:cs typeface="Nunito Sans"/>
                                      <a:sym typeface="Nunito Sans"/>
                                    </a:rPr>
                                    <m:t>8</m:t>
                                  </m:r>
                                </m:den>
                              </m:f>
                            </m:oMath>
                          </a14:m>
                          <a:r>
                            <a:rPr lang="en-US" sz="2300" b="0" u="none" strike="noStrike" cap="none" dirty="0">
                              <a:solidFill>
                                <a:schemeClr val="dk1"/>
                              </a:solidFill>
                              <a:latin typeface="Nunito Sans"/>
                              <a:ea typeface="Nunito Sans"/>
                              <a:cs typeface="Nunito Sans"/>
                              <a:sym typeface="Nunito Sans"/>
                            </a:rPr>
                            <a:t> </a:t>
                          </a:r>
                        </a:p>
                      </a:txBody>
                      <a:tcPr marL="91450" marR="91450" marT="45725" marB="45725">
                        <a:lnL w="12700" cap="flat" cmpd="sng">
                          <a:noFill/>
                          <a:prstDash val="solid"/>
                          <a:round/>
                          <a:headEnd type="none" w="sm" len="sm"/>
                          <a:tailEnd type="none" w="sm" len="sm"/>
                        </a:lnL>
                        <a:lnR w="12700" cap="flat" cmpd="sng">
                          <a:noFill/>
                          <a:prstDash val="solid"/>
                          <a:round/>
                          <a:headEnd type="none" w="sm" len="sm"/>
                          <a:tailEnd type="none" w="sm" len="sm"/>
                        </a:lnR>
                        <a:lnT w="12700" cap="flat" cmpd="sng">
                          <a:noFill/>
                          <a:prstDash val="solid"/>
                          <a:round/>
                          <a:headEnd type="none" w="sm" len="sm"/>
                          <a:tailEnd type="none" w="sm" len="sm"/>
                        </a:lnT>
                        <a:lnB w="12700" cap="flat" cmpd="sng">
                          <a:noFill/>
                          <a:prstDash val="solid"/>
                          <a:round/>
                          <a:headEnd type="none" w="sm" len="sm"/>
                          <a:tailEnd type="none" w="sm" len="sm"/>
                        </a:lnB>
                        <a:lnTlToBr w="12700" cmpd="sng">
                          <a:noFill/>
                          <a:prstDash val="solid"/>
                        </a:lnTlToBr>
                        <a:lnBlToTr w="12700" cmpd="sng">
                          <a:noFill/>
                          <a:prstDash val="solid"/>
                        </a:lnBlToTr>
                        <a:noFill/>
                      </a:tcPr>
                    </a:tc>
                    <a:extLst>
                      <a:ext uri="{0D108BD9-81ED-4DB2-BD59-A6C34878D82A}">
                        <a16:rowId xmlns:a16="http://schemas.microsoft.com/office/drawing/2014/main" val="10000"/>
                      </a:ext>
                    </a:extLst>
                  </a:tr>
                </a:tbl>
              </a:graphicData>
            </a:graphic>
          </p:graphicFrame>
        </mc:Choice>
        <mc:Fallback xmlns="">
          <p:graphicFrame>
            <p:nvGraphicFramePr>
              <p:cNvPr id="2" name="Google Shape;105;p20">
                <a:extLst>
                  <a:ext uri="{FF2B5EF4-FFF2-40B4-BE49-F238E27FC236}">
                    <a16:creationId xmlns:a16="http://schemas.microsoft.com/office/drawing/2014/main" id="{45EC6227-1B87-0A6D-D9EE-E9ADC04D4CCD}"/>
                  </a:ext>
                </a:extLst>
              </p:cNvPr>
              <p:cNvGraphicFramePr/>
              <p:nvPr>
                <p:extLst>
                  <p:ext uri="{D42A27DB-BD31-4B8C-83A1-F6EECF244321}">
                    <p14:modId xmlns:p14="http://schemas.microsoft.com/office/powerpoint/2010/main" val="303102412"/>
                  </p:ext>
                </p:extLst>
              </p:nvPr>
            </p:nvGraphicFramePr>
            <p:xfrm>
              <a:off x="108043" y="862525"/>
              <a:ext cx="8661883" cy="998357"/>
            </p:xfrm>
            <a:graphic>
              <a:graphicData uri="http://schemas.openxmlformats.org/drawingml/2006/table">
                <a:tbl>
                  <a:tblPr firstRow="1" bandRow="1">
                    <a:noFill/>
                  </a:tblPr>
                  <a:tblGrid>
                    <a:gridCol w="8661883">
                      <a:extLst>
                        <a:ext uri="{9D8B030D-6E8A-4147-A177-3AD203B41FA5}">
                          <a16:colId xmlns:a16="http://schemas.microsoft.com/office/drawing/2014/main" val="20000"/>
                        </a:ext>
                      </a:extLst>
                    </a:gridCol>
                  </a:tblGrid>
                  <a:tr h="282784">
                    <a:tc>
                      <a:txBody>
                        <a:bodyPr/>
                        <a:lstStyle/>
                        <a:p>
                          <a:pPr marL="0" marR="0" lvl="0" indent="0" algn="l" rtl="0">
                            <a:lnSpc>
                              <a:spcPct val="100000"/>
                            </a:lnSpc>
                            <a:spcBef>
                              <a:spcPts val="0"/>
                            </a:spcBef>
                            <a:spcAft>
                              <a:spcPts val="0"/>
                            </a:spcAft>
                            <a:buClr>
                              <a:srgbClr val="000000"/>
                            </a:buClr>
                            <a:buSzPts val="1600"/>
                            <a:buFont typeface="Arial"/>
                            <a:buNone/>
                          </a:pPr>
                          <a:r>
                            <a:rPr lang="en-GB" sz="1600" b="0" dirty="0">
                              <a:solidFill>
                                <a:schemeClr val="dk1"/>
                              </a:solidFill>
                              <a:latin typeface="Nunito Sans"/>
                              <a:ea typeface="Nunito Sans"/>
                              <a:cs typeface="Nunito Sans"/>
                              <a:sym typeface="Nunito Sans"/>
                            </a:rPr>
                            <a:t>7) </a:t>
                          </a:r>
                          <a:r>
                            <a:rPr lang="en-US" sz="1600" b="0" u="none" strike="noStrike" cap="none" dirty="0">
                              <a:solidFill>
                                <a:schemeClr val="dk1"/>
                              </a:solidFill>
                              <a:latin typeface="Nunito Sans"/>
                              <a:ea typeface="Nunito Sans"/>
                              <a:cs typeface="Nunito Sans"/>
                              <a:sym typeface="Nunito Sans"/>
                            </a:rPr>
                            <a:t>Write </a:t>
                          </a:r>
                          <a:r>
                            <a:rPr lang="en-GB" sz="1600" b="0" u="none" strike="noStrike" cap="none" dirty="0">
                              <a:solidFill>
                                <a:schemeClr val="dk1"/>
                              </a:solidFill>
                              <a:latin typeface="Nunito Sans"/>
                              <a:ea typeface="Nunito Sans"/>
                              <a:cs typeface="Nunito Sans"/>
                              <a:sym typeface="Nunito Sans"/>
                            </a:rPr>
                            <a:t>the ratio in its simplest form, using integer values</a:t>
                          </a:r>
                          <a:r>
                            <a:rPr lang="en-US" sz="1600" b="0" u="none" strike="noStrike" cap="none" dirty="0">
                              <a:solidFill>
                                <a:schemeClr val="dk1"/>
                              </a:solidFill>
                              <a:latin typeface="Nunito Sans"/>
                              <a:ea typeface="Nunito Sans"/>
                              <a:cs typeface="Nunito Sans"/>
                              <a:sym typeface="Nunito Sans"/>
                            </a:rPr>
                            <a:t>:</a:t>
                          </a:r>
                        </a:p>
                        <a:p>
                          <a:pPr marL="0" marR="0" lvl="0" indent="0" algn="l" rtl="0">
                            <a:lnSpc>
                              <a:spcPct val="100000"/>
                            </a:lnSpc>
                            <a:spcBef>
                              <a:spcPts val="0"/>
                            </a:spcBef>
                            <a:spcAft>
                              <a:spcPts val="0"/>
                            </a:spcAft>
                            <a:buClr>
                              <a:srgbClr val="000000"/>
                            </a:buClr>
                            <a:buSzPts val="1600"/>
                            <a:buFont typeface="Arial"/>
                            <a:buNone/>
                          </a:pPr>
                          <a:endParaRPr lang="en-US" sz="1050" b="0" u="none" strike="noStrike" cap="none" dirty="0">
                            <a:solidFill>
                              <a:schemeClr val="dk1"/>
                            </a:solidFill>
                            <a:latin typeface="Nunito Sans"/>
                            <a:ea typeface="Nunito Sans"/>
                            <a:cs typeface="Nunito Sans"/>
                            <a:sym typeface="Nunito Sans"/>
                          </a:endParaRPr>
                        </a:p>
                        <a:p>
                          <a:pPr marL="0" marR="0" lvl="0" indent="0" algn="l" rtl="0">
                            <a:lnSpc>
                              <a:spcPct val="100000"/>
                            </a:lnSpc>
                            <a:spcBef>
                              <a:spcPts val="0"/>
                            </a:spcBef>
                            <a:spcAft>
                              <a:spcPts val="0"/>
                            </a:spcAft>
                            <a:buClr>
                              <a:srgbClr val="000000"/>
                            </a:buClr>
                            <a:buSzPts val="1600"/>
                            <a:buFont typeface="Arial"/>
                            <a:buNone/>
                          </a:pPr>
                          <a:r>
                            <a:rPr lang="en-GB" sz="2300" b="0" u="none" strike="noStrike" cap="none" dirty="0">
                              <a:solidFill>
                                <a:schemeClr val="dk1"/>
                              </a:solidFill>
                              <a:ea typeface="Nunito Sans"/>
                              <a:cs typeface="Nunito Sans"/>
                              <a:sym typeface="Nunito Sans"/>
                            </a:rPr>
                            <a:t>   </a:t>
                          </a:r>
                          <a14:m xmlns:a14="http://schemas.microsoft.com/office/drawing/2010/main">
                            <m:oMath xmlns:m="http://schemas.openxmlformats.org/officeDocument/2006/math">
                              <m:f>
                                <m:fPr>
                                  <m:ctrlPr>
                                    <a:rPr lang="en-GB" sz="2300" b="0" i="1" u="none" strike="noStrike" cap="none" smtClean="0">
                                      <a:solidFill>
                                        <a:schemeClr val="dk1"/>
                                      </a:solidFill>
                                      <a:latin typeface="Cambria Math" panose="02040503050406030204" pitchFamily="18" charset="0"/>
                                      <a:ea typeface="Nunito Sans"/>
                                      <a:cs typeface="Nunito Sans"/>
                                      <a:sym typeface="Nunito Sans"/>
                                    </a:rPr>
                                  </m:ctrlPr>
                                </m:fPr>
                                <m:num>
                                  <m:r>
                                    <a:rPr lang="en-GB" sz="2300" b="0" i="1" u="none" strike="noStrike" cap="none" smtClean="0">
                                      <a:solidFill>
                                        <a:schemeClr val="dk1"/>
                                      </a:solidFill>
                                      <a:latin typeface="Cambria Math" panose="02040503050406030204" pitchFamily="18" charset="0"/>
                                      <a:ea typeface="Nunito Sans"/>
                                      <a:cs typeface="Nunito Sans"/>
                                      <a:sym typeface="Nunito Sans"/>
                                    </a:rPr>
                                    <m:t>3</m:t>
                                  </m:r>
                                </m:num>
                                <m:den>
                                  <m:r>
                                    <a:rPr lang="en-GB" sz="2300" b="0" i="1" u="none" strike="noStrike" cap="none" smtClean="0">
                                      <a:solidFill>
                                        <a:schemeClr val="dk1"/>
                                      </a:solidFill>
                                      <a:latin typeface="Cambria Math" panose="02040503050406030204" pitchFamily="18" charset="0"/>
                                      <a:ea typeface="Nunito Sans"/>
                                      <a:cs typeface="Nunito Sans"/>
                                      <a:sym typeface="Nunito Sans"/>
                                    </a:rPr>
                                    <m:t>4</m:t>
                                  </m:r>
                                </m:den>
                              </m:f>
                              <m:r>
                                <a:rPr lang="en-GB" sz="2300" b="0" i="1" u="none" strike="noStrike" cap="none" smtClean="0">
                                  <a:solidFill>
                                    <a:schemeClr val="dk1"/>
                                  </a:solidFill>
                                  <a:latin typeface="Cambria Math" panose="02040503050406030204" pitchFamily="18" charset="0"/>
                                  <a:ea typeface="Nunito Sans"/>
                                  <a:cs typeface="Nunito Sans"/>
                                  <a:sym typeface="Nunito Sans"/>
                                </a:rPr>
                                <m:t> :</m:t>
                              </m:r>
                              <m:f>
                                <m:fPr>
                                  <m:ctrlPr>
                                    <a:rPr lang="en-GB" sz="2300" b="0" i="1" u="none" strike="noStrike" cap="none" smtClean="0">
                                      <a:solidFill>
                                        <a:schemeClr val="dk1"/>
                                      </a:solidFill>
                                      <a:latin typeface="Cambria Math" panose="02040503050406030204" pitchFamily="18" charset="0"/>
                                      <a:ea typeface="Nunito Sans"/>
                                      <a:cs typeface="Nunito Sans"/>
                                      <a:sym typeface="Nunito Sans"/>
                                    </a:rPr>
                                  </m:ctrlPr>
                                </m:fPr>
                                <m:num>
                                  <m:r>
                                    <a:rPr lang="en-GB" sz="2300" b="0" i="1" u="none" strike="noStrike" cap="none" smtClean="0">
                                      <a:solidFill>
                                        <a:schemeClr val="dk1"/>
                                      </a:solidFill>
                                      <a:latin typeface="Cambria Math" panose="02040503050406030204" pitchFamily="18" charset="0"/>
                                      <a:ea typeface="Nunito Sans"/>
                                      <a:cs typeface="Nunito Sans"/>
                                      <a:sym typeface="Nunito Sans"/>
                                    </a:rPr>
                                    <m:t>5</m:t>
                                  </m:r>
                                </m:num>
                                <m:den>
                                  <m:r>
                                    <a:rPr lang="en-GB" sz="2300" b="0" i="1" u="none" strike="noStrike" cap="none" smtClean="0">
                                      <a:solidFill>
                                        <a:schemeClr val="dk1"/>
                                      </a:solidFill>
                                      <a:latin typeface="Cambria Math" panose="02040503050406030204" pitchFamily="18" charset="0"/>
                                      <a:ea typeface="Nunito Sans"/>
                                      <a:cs typeface="Nunito Sans"/>
                                      <a:sym typeface="Nunito Sans"/>
                                    </a:rPr>
                                    <m:t>8</m:t>
                                  </m:r>
                                </m:den>
                              </m:f>
                            </m:oMath>
                          </a14:m>
                          <a:r>
                            <a:rPr lang="en-US" sz="2300" b="0" u="none" strike="noStrike" cap="none" dirty="0">
                              <a:solidFill>
                                <a:schemeClr val="dk1"/>
                              </a:solidFill>
                              <a:latin typeface="Nunito Sans"/>
                              <a:ea typeface="Nunito Sans"/>
                              <a:cs typeface="Nunito Sans"/>
                              <a:sym typeface="Nunito Sans"/>
                            </a:rPr>
                            <a:t> </a:t>
                          </a:r>
                        </a:p>
                      </a:txBody>
                      <a:tcPr marL="91450" marR="91450" marT="45725" marB="45725">
                        <a:lnL w="12700" cap="flat" cmpd="sng">
                          <a:noFill/>
                          <a:prstDash val="solid"/>
                          <a:round/>
                          <a:headEnd type="none" w="sm" len="sm"/>
                          <a:tailEnd type="none" w="sm" len="sm"/>
                        </a:lnL>
                        <a:lnR w="12700" cap="flat" cmpd="sng">
                          <a:noFill/>
                          <a:prstDash val="solid"/>
                          <a:round/>
                          <a:headEnd type="none" w="sm" len="sm"/>
                          <a:tailEnd type="none" w="sm" len="sm"/>
                        </a:lnR>
                        <a:lnT w="12700" cap="flat" cmpd="sng">
                          <a:noFill/>
                          <a:prstDash val="solid"/>
                          <a:round/>
                          <a:headEnd type="none" w="sm" len="sm"/>
                          <a:tailEnd type="none" w="sm" len="sm"/>
                        </a:lnT>
                        <a:lnB w="12700" cap="flat" cmpd="sng">
                          <a:noFill/>
                          <a:prstDash val="solid"/>
                          <a:round/>
                          <a:headEnd type="none" w="sm" len="sm"/>
                          <a:tailEnd type="none" w="sm" len="sm"/>
                        </a:lnB>
                        <a:lnTlToBr w="12700" cmpd="sng">
                          <a:noFill/>
                          <a:prstDash val="solid"/>
                        </a:lnTlToBr>
                        <a:lnBlToTr w="12700" cmpd="sng">
                          <a:noFill/>
                          <a:prstDash val="solid"/>
                        </a:lnBlToTr>
                        <a:noFill/>
                      </a:tcPr>
                    </a:tc>
                    <a:extLst>
                      <a:ext uri="{0D108BD9-81ED-4DB2-BD59-A6C34878D82A}">
                        <a16:rowId xmlns:a16="http://schemas.microsoft.com/office/drawing/2014/main" val="10000"/>
                      </a:ext>
                    </a:extLst>
                  </a:tr>
                </a:tbl>
              </a:graphicData>
            </a:graphic>
          </p:graphicFrame>
        </mc:Fallback>
      </mc:AlternateContent>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384"/>
        <p:cNvGrpSpPr/>
        <p:nvPr/>
      </p:nvGrpSpPr>
      <p:grpSpPr>
        <a:xfrm>
          <a:off x="0" y="0"/>
          <a:ext cx="0" cy="0"/>
          <a:chOff x="0" y="0"/>
          <a:chExt cx="0" cy="0"/>
        </a:xfrm>
      </p:grpSpPr>
      <p:sp>
        <p:nvSpPr>
          <p:cNvPr id="385" name="Google Shape;385;g2032cc6918f_0_75"/>
          <p:cNvSpPr txBox="1"/>
          <p:nvPr/>
        </p:nvSpPr>
        <p:spPr>
          <a:xfrm>
            <a:off x="169850" y="378100"/>
            <a:ext cx="45675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Ratio Answers </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xmlns:a14="http://schemas.microsoft.com/office/drawing/2010/main">
        <mc:Choice Requires="a14">
          <p:graphicFrame>
            <p:nvGraphicFramePr>
              <p:cNvPr id="387" name="Google Shape;387;g2032cc6918f_0_75"/>
              <p:cNvGraphicFramePr/>
              <p:nvPr>
                <p:extLst>
                  <p:ext uri="{D42A27DB-BD31-4B8C-83A1-F6EECF244321}">
                    <p14:modId xmlns:p14="http://schemas.microsoft.com/office/powerpoint/2010/main" val="2256013511"/>
                  </p:ext>
                </p:extLst>
              </p:nvPr>
            </p:nvGraphicFramePr>
            <p:xfrm>
              <a:off x="952500" y="2190750"/>
              <a:ext cx="7239000" cy="1893600"/>
            </p:xfrm>
            <a:graphic>
              <a:graphicData uri="http://schemas.openxmlformats.org/drawingml/2006/table">
                <a:tbl>
                  <a:tblPr>
                    <a:noFill/>
                    <a:tableStyleId>{3315EF36-B98D-4A8E-A345-085902FB4635}</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4680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Sans"/>
                              <a:ea typeface="Nunito Sans"/>
                              <a:cs typeface="Nunito Sans"/>
                              <a:sym typeface="Nunito Sans"/>
                            </a:rPr>
                            <a:t>A) </a:t>
                          </a:r>
                          <a14:m>
                            <m:oMath xmlns:m="http://schemas.openxmlformats.org/officeDocument/2006/math">
                              <m:r>
                                <a:rPr lang="en-GB" sz="1600" i="1" u="none" strike="noStrike" cap="none" dirty="0" smtClean="0">
                                  <a:solidFill>
                                    <a:schemeClr val="dk1"/>
                                  </a:solidFill>
                                  <a:latin typeface="Cambria Math" panose="02040503050406030204" pitchFamily="18" charset="0"/>
                                  <a:ea typeface="Nunito Sans"/>
                                  <a:cs typeface="Nunito Sans"/>
                                  <a:sym typeface="Nunito Sans"/>
                                </a:rPr>
                                <m:t>28 :16</m:t>
                              </m:r>
                            </m:oMath>
                          </a14:m>
                          <a:endParaRPr sz="1600" u="none" strike="noStrike" cap="none" dirty="0">
                            <a:solidFill>
                              <a:schemeClr val="dk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dk1"/>
                              </a:solidFill>
                              <a:latin typeface="Nunito Sans"/>
                              <a:ea typeface="Nunito Sans"/>
                              <a:cs typeface="Nunito Sans"/>
                              <a:sym typeface="Nunito Sans"/>
                            </a:rPr>
                            <a:t>Student found a correct ratio but did not simplify</a:t>
                          </a:r>
                          <a:endParaRPr sz="1400" u="none" strike="noStrike" cap="none" dirty="0">
                            <a:solidFill>
                              <a:schemeClr val="dk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Sans"/>
                              <a:ea typeface="Nunito Sans"/>
                              <a:cs typeface="Nunito Sans"/>
                              <a:sym typeface="Nunito Sans"/>
                            </a:rPr>
                            <a:t>B) </a:t>
                          </a:r>
                          <a14:m>
                            <m:oMath xmlns:m="http://schemas.openxmlformats.org/officeDocument/2006/math">
                              <m:r>
                                <a:rPr lang="en-GB" sz="1600" i="1" u="none" strike="noStrike" cap="none" dirty="0" smtClean="0">
                                  <a:solidFill>
                                    <a:schemeClr val="dk1"/>
                                  </a:solidFill>
                                  <a:latin typeface="Cambria Math" panose="02040503050406030204" pitchFamily="18" charset="0"/>
                                  <a:ea typeface="Nunito Sans"/>
                                  <a:cs typeface="Nunito Sans"/>
                                  <a:sym typeface="Nunito Sans"/>
                                </a:rPr>
                                <m:t>1 :0.571</m:t>
                              </m:r>
                            </m:oMath>
                          </a14:m>
                          <a:endParaRPr sz="1600" u="none" strike="noStrike" cap="none" dirty="0">
                            <a:solidFill>
                              <a:schemeClr val="dk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dk1"/>
                              </a:solidFill>
                              <a:latin typeface="Nunito Sans"/>
                              <a:ea typeface="Nunito Sans"/>
                              <a:cs typeface="Nunito Sans"/>
                              <a:sym typeface="Nunito Sans"/>
                            </a:rPr>
                            <a:t>Student attempted to give answer in form </a:t>
                          </a:r>
                          <a14:m>
                            <m:oMath xmlns:m="http://schemas.openxmlformats.org/officeDocument/2006/math">
                              <m:r>
                                <a:rPr lang="en-GB" sz="1400" i="1" u="none" strike="noStrike" cap="none" dirty="0" smtClean="0">
                                  <a:solidFill>
                                    <a:schemeClr val="dk1"/>
                                  </a:solidFill>
                                  <a:latin typeface="Cambria Math" panose="02040503050406030204" pitchFamily="18" charset="0"/>
                                  <a:ea typeface="Nunito Sans"/>
                                  <a:cs typeface="Nunito Sans"/>
                                  <a:sym typeface="Nunito Sans"/>
                                </a:rPr>
                                <m:t>1 :</m:t>
                              </m:r>
                              <m:r>
                                <a:rPr lang="en-GB" sz="1400" i="1" u="none" strike="noStrike" cap="none" dirty="0">
                                  <a:solidFill>
                                    <a:schemeClr val="dk1"/>
                                  </a:solidFill>
                                  <a:latin typeface="Cambria Math" panose="02040503050406030204" pitchFamily="18" charset="0"/>
                                  <a:ea typeface="Times New Roman"/>
                                  <a:cs typeface="Times New Roman"/>
                                  <a:sym typeface="Times New Roman"/>
                                </a:rPr>
                                <m:t>𝑛</m:t>
                              </m:r>
                            </m:oMath>
                          </a14:m>
                          <a:endParaRPr sz="1400" i="1" u="none" strike="noStrike" cap="none" dirty="0">
                            <a:solidFill>
                              <a:schemeClr val="dk1"/>
                            </a:solidFill>
                            <a:latin typeface="Times New Roman"/>
                            <a:ea typeface="Times New Roman"/>
                            <a:cs typeface="Times New Roman"/>
                            <a:sym typeface="Times New Roman"/>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4680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Sans"/>
                              <a:ea typeface="Nunito Sans"/>
                              <a:cs typeface="Nunito Sans"/>
                              <a:sym typeface="Nunito Sans"/>
                            </a:rPr>
                            <a:t>C) </a:t>
                          </a:r>
                          <a14:m>
                            <m:oMath xmlns:m="http://schemas.openxmlformats.org/officeDocument/2006/math">
                              <m:r>
                                <a:rPr lang="en-GB" sz="1600" i="1" u="none" strike="noStrike" cap="none" dirty="0" smtClean="0">
                                  <a:solidFill>
                                    <a:schemeClr val="dk1"/>
                                  </a:solidFill>
                                  <a:latin typeface="Cambria Math" panose="02040503050406030204" pitchFamily="18" charset="0"/>
                                  <a:ea typeface="Nunito Sans"/>
                                  <a:cs typeface="Nunito Sans"/>
                                  <a:sym typeface="Nunito Sans"/>
                                </a:rPr>
                                <m:t>14 :8</m:t>
                              </m:r>
                            </m:oMath>
                          </a14:m>
                          <a:endParaRPr sz="1600" u="none" strike="noStrike" cap="none" dirty="0">
                            <a:solidFill>
                              <a:schemeClr val="dk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dk1"/>
                              </a:solidFill>
                              <a:latin typeface="Nunito Sans"/>
                              <a:ea typeface="Nunito Sans"/>
                              <a:cs typeface="Nunito Sans"/>
                              <a:sym typeface="Nunito Sans"/>
                            </a:rPr>
                            <a:t>Student did not fully simplify</a:t>
                          </a:r>
                          <a:endParaRPr sz="1400" u="none" strike="noStrike" cap="none" dirty="0">
                            <a:solidFill>
                              <a:schemeClr val="dk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rgbClr val="00BC89"/>
                              </a:solidFill>
                              <a:latin typeface="Nunito Sans"/>
                              <a:ea typeface="Nunito Sans"/>
                              <a:cs typeface="Nunito Sans"/>
                              <a:sym typeface="Nunito Sans"/>
                            </a:rPr>
                            <a:t>D) </a:t>
                          </a:r>
                          <a14:m>
                            <m:oMath xmlns:m="http://schemas.openxmlformats.org/officeDocument/2006/math">
                              <m:r>
                                <a:rPr lang="en-GB" sz="1600" i="1" u="none" strike="noStrike" cap="none" dirty="0" smtClean="0">
                                  <a:solidFill>
                                    <a:srgbClr val="00BC89"/>
                                  </a:solidFill>
                                  <a:latin typeface="Cambria Math" panose="02040503050406030204" pitchFamily="18" charset="0"/>
                                  <a:ea typeface="Nunito Sans"/>
                                  <a:cs typeface="Nunito Sans"/>
                                  <a:sym typeface="Nunito Sans"/>
                                </a:rPr>
                                <m:t>7 :4</m:t>
                              </m:r>
                            </m:oMath>
                          </a14:m>
                          <a:endParaRPr sz="1600" u="none" strike="noStrike" cap="none" dirty="0">
                            <a:solidFill>
                              <a:srgbClr val="00BC89"/>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rgbClr val="00BC89"/>
                              </a:solidFill>
                              <a:latin typeface="Nunito Sans"/>
                              <a:ea typeface="Nunito Sans"/>
                              <a:cs typeface="Nunito Sans"/>
                              <a:sym typeface="Nunito Sans"/>
                            </a:rPr>
                            <a:t>Correct answer</a:t>
                          </a:r>
                          <a:endParaRPr sz="1400" u="none" strike="noStrike" cap="none" dirty="0">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xmlns="">
          <p:graphicFrame>
            <p:nvGraphicFramePr>
              <p:cNvPr id="387" name="Google Shape;387;g2032cc6918f_0_75"/>
              <p:cNvGraphicFramePr/>
              <p:nvPr>
                <p:extLst>
                  <p:ext uri="{D42A27DB-BD31-4B8C-83A1-F6EECF244321}">
                    <p14:modId xmlns:p14="http://schemas.microsoft.com/office/powerpoint/2010/main" val="2256013511"/>
                  </p:ext>
                </p:extLst>
              </p:nvPr>
            </p:nvGraphicFramePr>
            <p:xfrm>
              <a:off x="952500" y="2190750"/>
              <a:ext cx="7239000" cy="1893600"/>
            </p:xfrm>
            <a:graphic>
              <a:graphicData uri="http://schemas.openxmlformats.org/drawingml/2006/table">
                <a:tbl>
                  <a:tblPr>
                    <a:noFill/>
                    <a:tableStyleId>{3315EF36-B98D-4A8E-A345-085902FB4635}</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46800">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68" t="-641" r="-100337" b="-100641"/>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00168" t="-641" r="-337" b="-100641"/>
                          </a:stretch>
                        </a:blipFill>
                      </a:tcPr>
                    </a:tc>
                    <a:extLst>
                      <a:ext uri="{0D108BD9-81ED-4DB2-BD59-A6C34878D82A}">
                        <a16:rowId xmlns:a16="http://schemas.microsoft.com/office/drawing/2014/main" val="10000"/>
                      </a:ext>
                    </a:extLst>
                  </a:tr>
                  <a:tr h="946800">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68" t="-100641" r="-100337" b="-641"/>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00168" t="-100641" r="-337" b="-641"/>
                          </a:stretch>
                        </a:blipFill>
                      </a:tcPr>
                    </a:tc>
                    <a:extLst>
                      <a:ext uri="{0D108BD9-81ED-4DB2-BD59-A6C34878D82A}">
                        <a16:rowId xmlns:a16="http://schemas.microsoft.com/office/drawing/2014/main" val="10001"/>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2" name="Google Shape;105;p20">
                <a:extLst>
                  <a:ext uri="{FF2B5EF4-FFF2-40B4-BE49-F238E27FC236}">
                    <a16:creationId xmlns:a16="http://schemas.microsoft.com/office/drawing/2014/main" id="{CD05D32E-B90A-711F-446B-E7CE7FC82747}"/>
                  </a:ext>
                </a:extLst>
              </p:cNvPr>
              <p:cNvGraphicFramePr/>
              <p:nvPr>
                <p:extLst>
                  <p:ext uri="{D42A27DB-BD31-4B8C-83A1-F6EECF244321}">
                    <p14:modId xmlns:p14="http://schemas.microsoft.com/office/powerpoint/2010/main" val="1167561760"/>
                  </p:ext>
                </p:extLst>
              </p:nvPr>
            </p:nvGraphicFramePr>
            <p:xfrm>
              <a:off x="108043" y="862525"/>
              <a:ext cx="8661883" cy="845830"/>
            </p:xfrm>
            <a:graphic>
              <a:graphicData uri="http://schemas.openxmlformats.org/drawingml/2006/table">
                <a:tbl>
                  <a:tblPr firstRow="1" bandRow="1">
                    <a:noFill/>
                  </a:tblPr>
                  <a:tblGrid>
                    <a:gridCol w="8661883">
                      <a:extLst>
                        <a:ext uri="{9D8B030D-6E8A-4147-A177-3AD203B41FA5}">
                          <a16:colId xmlns:a16="http://schemas.microsoft.com/office/drawing/2014/main" val="20000"/>
                        </a:ext>
                      </a:extLst>
                    </a:gridCol>
                  </a:tblGrid>
                  <a:tr h="282784">
                    <a:tc>
                      <a:txBody>
                        <a:bodyPr/>
                        <a:lstStyle/>
                        <a:p>
                          <a:pPr marL="0" marR="0" lvl="0" indent="0" algn="l" rtl="0">
                            <a:lnSpc>
                              <a:spcPct val="100000"/>
                            </a:lnSpc>
                            <a:spcBef>
                              <a:spcPts val="0"/>
                            </a:spcBef>
                            <a:spcAft>
                              <a:spcPts val="0"/>
                            </a:spcAft>
                            <a:buClr>
                              <a:srgbClr val="000000"/>
                            </a:buClr>
                            <a:buSzPts val="1600"/>
                            <a:buFont typeface="Arial"/>
                            <a:buNone/>
                          </a:pPr>
                          <a:r>
                            <a:rPr lang="en-GB" sz="1600" b="0" dirty="0">
                              <a:solidFill>
                                <a:schemeClr val="dk1"/>
                              </a:solidFill>
                              <a:latin typeface="Nunito Sans"/>
                              <a:ea typeface="Nunito Sans"/>
                              <a:cs typeface="Nunito Sans"/>
                              <a:sym typeface="Nunito Sans"/>
                            </a:rPr>
                            <a:t>8) </a:t>
                          </a:r>
                          <a:r>
                            <a:rPr lang="en-US" sz="1600" b="0" u="none" strike="noStrike" cap="none" dirty="0">
                              <a:solidFill>
                                <a:schemeClr val="dk1"/>
                              </a:solidFill>
                              <a:latin typeface="Nunito Sans"/>
                              <a:ea typeface="Nunito Sans"/>
                              <a:cs typeface="Nunito Sans"/>
                              <a:sym typeface="Nunito Sans"/>
                            </a:rPr>
                            <a:t>Write </a:t>
                          </a:r>
                          <a:r>
                            <a:rPr lang="en-GB" sz="1600" b="0" u="none" strike="noStrike" cap="none" dirty="0">
                              <a:solidFill>
                                <a:schemeClr val="dk1"/>
                              </a:solidFill>
                              <a:latin typeface="Nunito Sans"/>
                              <a:ea typeface="Nunito Sans"/>
                              <a:cs typeface="Nunito Sans"/>
                              <a:sym typeface="Nunito Sans"/>
                            </a:rPr>
                            <a:t>the ratio in its simplest form, using integer values</a:t>
                          </a:r>
                          <a:r>
                            <a:rPr lang="en-US" sz="1600" b="0" u="none" strike="noStrike" cap="none" dirty="0">
                              <a:solidFill>
                                <a:schemeClr val="dk1"/>
                              </a:solidFill>
                              <a:latin typeface="Nunito Sans"/>
                              <a:ea typeface="Nunito Sans"/>
                              <a:cs typeface="Nunito Sans"/>
                              <a:sym typeface="Nunito Sans"/>
                            </a:rPr>
                            <a:t>:</a:t>
                          </a:r>
                        </a:p>
                        <a:p>
                          <a:pPr marL="0" marR="0" lvl="0" indent="0" algn="l" rtl="0">
                            <a:lnSpc>
                              <a:spcPct val="100000"/>
                            </a:lnSpc>
                            <a:spcBef>
                              <a:spcPts val="0"/>
                            </a:spcBef>
                            <a:spcAft>
                              <a:spcPts val="0"/>
                            </a:spcAft>
                            <a:buClr>
                              <a:srgbClr val="000000"/>
                            </a:buClr>
                            <a:buSzPts val="1600"/>
                            <a:buFont typeface="Arial"/>
                            <a:buNone/>
                          </a:pPr>
                          <a:endParaRPr lang="en-US" sz="1050" b="0" u="none" strike="noStrike" cap="none" dirty="0">
                            <a:solidFill>
                              <a:schemeClr val="dk1"/>
                            </a:solidFill>
                            <a:latin typeface="Nunito Sans"/>
                            <a:ea typeface="Nunito Sans"/>
                            <a:cs typeface="Nunito Sans"/>
                            <a:sym typeface="Nunito Sans"/>
                          </a:endParaRPr>
                        </a:p>
                        <a:p>
                          <a:pPr marL="0" marR="0" lvl="0" indent="0" algn="l" rtl="0">
                            <a:lnSpc>
                              <a:spcPct val="100000"/>
                            </a:lnSpc>
                            <a:spcBef>
                              <a:spcPts val="0"/>
                            </a:spcBef>
                            <a:spcAft>
                              <a:spcPts val="0"/>
                            </a:spcAft>
                            <a:buClr>
                              <a:srgbClr val="000000"/>
                            </a:buClr>
                            <a:buSzPts val="1600"/>
                            <a:buFont typeface="Arial"/>
                            <a:buNone/>
                          </a:pPr>
                          <a:r>
                            <a:rPr lang="en-GB" sz="2300" b="0" u="none" strike="noStrike" cap="none" dirty="0">
                              <a:solidFill>
                                <a:schemeClr val="dk1"/>
                              </a:solidFill>
                              <a:ea typeface="Nunito Sans"/>
                              <a:cs typeface="Nunito Sans"/>
                              <a:sym typeface="Nunito Sans"/>
                            </a:rPr>
                            <a:t>   </a:t>
                          </a:r>
                          <a14:m>
                            <m:oMath xmlns:m="http://schemas.openxmlformats.org/officeDocument/2006/math">
                              <m:r>
                                <a:rPr lang="en-GB" sz="2300" b="0" i="1" u="none" strike="noStrike" cap="none" smtClean="0">
                                  <a:solidFill>
                                    <a:schemeClr val="dk1"/>
                                  </a:solidFill>
                                  <a:latin typeface="Cambria Math" panose="02040503050406030204" pitchFamily="18" charset="0"/>
                                  <a:ea typeface="Nunito Sans"/>
                                  <a:cs typeface="Nunito Sans"/>
                                  <a:sym typeface="Nunito Sans"/>
                                </a:rPr>
                                <m:t>2.8 :1.6</m:t>
                              </m:r>
                            </m:oMath>
                          </a14:m>
                          <a:r>
                            <a:rPr lang="en-US" sz="2300" b="0" u="none" strike="noStrike" cap="none" dirty="0">
                              <a:solidFill>
                                <a:schemeClr val="dk1"/>
                              </a:solidFill>
                              <a:latin typeface="Nunito Sans"/>
                              <a:ea typeface="Nunito Sans"/>
                              <a:cs typeface="Nunito Sans"/>
                              <a:sym typeface="Nunito Sans"/>
                            </a:rPr>
                            <a:t> </a:t>
                          </a:r>
                        </a:p>
                      </a:txBody>
                      <a:tcPr marL="91450" marR="91450" marT="45725" marB="45725">
                        <a:lnL w="12700" cap="flat" cmpd="sng">
                          <a:noFill/>
                          <a:prstDash val="solid"/>
                          <a:round/>
                          <a:headEnd type="none" w="sm" len="sm"/>
                          <a:tailEnd type="none" w="sm" len="sm"/>
                        </a:lnL>
                        <a:lnR w="12700" cap="flat" cmpd="sng">
                          <a:noFill/>
                          <a:prstDash val="solid"/>
                          <a:round/>
                          <a:headEnd type="none" w="sm" len="sm"/>
                          <a:tailEnd type="none" w="sm" len="sm"/>
                        </a:lnR>
                        <a:lnT w="12700" cap="flat" cmpd="sng">
                          <a:noFill/>
                          <a:prstDash val="solid"/>
                          <a:round/>
                          <a:headEnd type="none" w="sm" len="sm"/>
                          <a:tailEnd type="none" w="sm" len="sm"/>
                        </a:lnT>
                        <a:lnB w="12700" cap="flat" cmpd="sng">
                          <a:noFill/>
                          <a:prstDash val="solid"/>
                          <a:round/>
                          <a:headEnd type="none" w="sm" len="sm"/>
                          <a:tailEnd type="none" w="sm" len="sm"/>
                        </a:lnB>
                        <a:lnTlToBr w="12700" cmpd="sng">
                          <a:noFill/>
                          <a:prstDash val="solid"/>
                        </a:lnTlToBr>
                        <a:lnBlToTr w="12700" cmpd="sng">
                          <a:noFill/>
                          <a:prstDash val="solid"/>
                        </a:lnBlToTr>
                        <a:noFill/>
                      </a:tcPr>
                    </a:tc>
                    <a:extLst>
                      <a:ext uri="{0D108BD9-81ED-4DB2-BD59-A6C34878D82A}">
                        <a16:rowId xmlns:a16="http://schemas.microsoft.com/office/drawing/2014/main" val="10000"/>
                      </a:ext>
                    </a:extLst>
                  </a:tr>
                </a:tbl>
              </a:graphicData>
            </a:graphic>
          </p:graphicFrame>
        </mc:Choice>
        <mc:Fallback xmlns="">
          <p:graphicFrame>
            <p:nvGraphicFramePr>
              <p:cNvPr id="2" name="Google Shape;105;p20">
                <a:extLst>
                  <a:ext uri="{FF2B5EF4-FFF2-40B4-BE49-F238E27FC236}">
                    <a16:creationId xmlns:a16="http://schemas.microsoft.com/office/drawing/2014/main" id="{CD05D32E-B90A-711F-446B-E7CE7FC82747}"/>
                  </a:ext>
                </a:extLst>
              </p:cNvPr>
              <p:cNvGraphicFramePr/>
              <p:nvPr>
                <p:extLst>
                  <p:ext uri="{D42A27DB-BD31-4B8C-83A1-F6EECF244321}">
                    <p14:modId xmlns:p14="http://schemas.microsoft.com/office/powerpoint/2010/main" val="1167561760"/>
                  </p:ext>
                </p:extLst>
              </p:nvPr>
            </p:nvGraphicFramePr>
            <p:xfrm>
              <a:off x="108043" y="862525"/>
              <a:ext cx="8661883" cy="845830"/>
            </p:xfrm>
            <a:graphic>
              <a:graphicData uri="http://schemas.openxmlformats.org/drawingml/2006/table">
                <a:tbl>
                  <a:tblPr firstRow="1" bandRow="1">
                    <a:noFill/>
                  </a:tblPr>
                  <a:tblGrid>
                    <a:gridCol w="8661883">
                      <a:extLst>
                        <a:ext uri="{9D8B030D-6E8A-4147-A177-3AD203B41FA5}">
                          <a16:colId xmlns:a16="http://schemas.microsoft.com/office/drawing/2014/main" val="20000"/>
                        </a:ext>
                      </a:extLst>
                    </a:gridCol>
                  </a:tblGrid>
                  <a:tr h="282784">
                    <a:tc>
                      <a:txBody>
                        <a:bodyPr/>
                        <a:lstStyle/>
                        <a:p>
                          <a:pPr marL="0" marR="0" lvl="0" indent="0" algn="l" rtl="0">
                            <a:lnSpc>
                              <a:spcPct val="100000"/>
                            </a:lnSpc>
                            <a:spcBef>
                              <a:spcPts val="0"/>
                            </a:spcBef>
                            <a:spcAft>
                              <a:spcPts val="0"/>
                            </a:spcAft>
                            <a:buClr>
                              <a:srgbClr val="000000"/>
                            </a:buClr>
                            <a:buSzPts val="1600"/>
                            <a:buFont typeface="Arial"/>
                            <a:buNone/>
                          </a:pPr>
                          <a:r>
                            <a:rPr lang="en-GB" sz="1600" b="0" dirty="0">
                              <a:solidFill>
                                <a:schemeClr val="dk1"/>
                              </a:solidFill>
                              <a:latin typeface="Nunito Sans"/>
                              <a:ea typeface="Nunito Sans"/>
                              <a:cs typeface="Nunito Sans"/>
                              <a:sym typeface="Nunito Sans"/>
                            </a:rPr>
                            <a:t>8) </a:t>
                          </a:r>
                          <a:r>
                            <a:rPr lang="en-US" sz="1600" b="0" u="none" strike="noStrike" cap="none" dirty="0">
                              <a:solidFill>
                                <a:schemeClr val="dk1"/>
                              </a:solidFill>
                              <a:latin typeface="Nunito Sans"/>
                              <a:ea typeface="Nunito Sans"/>
                              <a:cs typeface="Nunito Sans"/>
                              <a:sym typeface="Nunito Sans"/>
                            </a:rPr>
                            <a:t>Write </a:t>
                          </a:r>
                          <a:r>
                            <a:rPr lang="en-GB" sz="1600" b="0" u="none" strike="noStrike" cap="none" dirty="0">
                              <a:solidFill>
                                <a:schemeClr val="dk1"/>
                              </a:solidFill>
                              <a:latin typeface="Nunito Sans"/>
                              <a:ea typeface="Nunito Sans"/>
                              <a:cs typeface="Nunito Sans"/>
                              <a:sym typeface="Nunito Sans"/>
                            </a:rPr>
                            <a:t>the ratio in its simplest form, using integer values</a:t>
                          </a:r>
                          <a:r>
                            <a:rPr lang="en-US" sz="1600" b="0" u="none" strike="noStrike" cap="none" dirty="0">
                              <a:solidFill>
                                <a:schemeClr val="dk1"/>
                              </a:solidFill>
                              <a:latin typeface="Nunito Sans"/>
                              <a:ea typeface="Nunito Sans"/>
                              <a:cs typeface="Nunito Sans"/>
                              <a:sym typeface="Nunito Sans"/>
                            </a:rPr>
                            <a:t>:</a:t>
                          </a:r>
                        </a:p>
                        <a:p>
                          <a:pPr marL="0" marR="0" lvl="0" indent="0" algn="l" rtl="0">
                            <a:lnSpc>
                              <a:spcPct val="100000"/>
                            </a:lnSpc>
                            <a:spcBef>
                              <a:spcPts val="0"/>
                            </a:spcBef>
                            <a:spcAft>
                              <a:spcPts val="0"/>
                            </a:spcAft>
                            <a:buClr>
                              <a:srgbClr val="000000"/>
                            </a:buClr>
                            <a:buSzPts val="1600"/>
                            <a:buFont typeface="Arial"/>
                            <a:buNone/>
                          </a:pPr>
                          <a:endParaRPr lang="en-US" sz="1050" b="0" u="none" strike="noStrike" cap="none" dirty="0">
                            <a:solidFill>
                              <a:schemeClr val="dk1"/>
                            </a:solidFill>
                            <a:latin typeface="Nunito Sans"/>
                            <a:ea typeface="Nunito Sans"/>
                            <a:cs typeface="Nunito Sans"/>
                            <a:sym typeface="Nunito Sans"/>
                          </a:endParaRPr>
                        </a:p>
                        <a:p>
                          <a:pPr marL="0" marR="0" lvl="0" indent="0" algn="l" rtl="0">
                            <a:lnSpc>
                              <a:spcPct val="100000"/>
                            </a:lnSpc>
                            <a:spcBef>
                              <a:spcPts val="0"/>
                            </a:spcBef>
                            <a:spcAft>
                              <a:spcPts val="0"/>
                            </a:spcAft>
                            <a:buClr>
                              <a:srgbClr val="000000"/>
                            </a:buClr>
                            <a:buSzPts val="1600"/>
                            <a:buFont typeface="Arial"/>
                            <a:buNone/>
                          </a:pPr>
                          <a:r>
                            <a:rPr lang="en-GB" sz="2300" b="0" u="none" strike="noStrike" cap="none" dirty="0">
                              <a:solidFill>
                                <a:schemeClr val="dk1"/>
                              </a:solidFill>
                              <a:ea typeface="Nunito Sans"/>
                              <a:cs typeface="Nunito Sans"/>
                              <a:sym typeface="Nunito Sans"/>
                            </a:rPr>
                            <a:t>   </a:t>
                          </a:r>
                          <a14:m xmlns:a14="http://schemas.microsoft.com/office/drawing/2010/main">
                            <m:oMath xmlns:m="http://schemas.openxmlformats.org/officeDocument/2006/math">
                              <m:r>
                                <a:rPr lang="en-GB" sz="2300" b="0" i="1" u="none" strike="noStrike" cap="none" smtClean="0">
                                  <a:solidFill>
                                    <a:schemeClr val="dk1"/>
                                  </a:solidFill>
                                  <a:latin typeface="Cambria Math" panose="02040503050406030204" pitchFamily="18" charset="0"/>
                                  <a:ea typeface="Nunito Sans"/>
                                  <a:cs typeface="Nunito Sans"/>
                                  <a:sym typeface="Nunito Sans"/>
                                </a:rPr>
                                <m:t>2.8 :1.6</m:t>
                              </m:r>
                            </m:oMath>
                          </a14:m>
                          <a:r>
                            <a:rPr lang="en-US" sz="2300" b="0" u="none" strike="noStrike" cap="none" dirty="0">
                              <a:solidFill>
                                <a:schemeClr val="dk1"/>
                              </a:solidFill>
                              <a:latin typeface="Nunito Sans"/>
                              <a:ea typeface="Nunito Sans"/>
                              <a:cs typeface="Nunito Sans"/>
                              <a:sym typeface="Nunito Sans"/>
                            </a:rPr>
                            <a:t> </a:t>
                          </a:r>
                        </a:p>
                      </a:txBody>
                      <a:tcPr marL="91450" marR="91450" marT="45725" marB="45725">
                        <a:lnL w="12700" cap="flat" cmpd="sng">
                          <a:noFill/>
                          <a:prstDash val="solid"/>
                          <a:round/>
                          <a:headEnd type="none" w="sm" len="sm"/>
                          <a:tailEnd type="none" w="sm" len="sm"/>
                        </a:lnL>
                        <a:lnR w="12700" cap="flat" cmpd="sng">
                          <a:noFill/>
                          <a:prstDash val="solid"/>
                          <a:round/>
                          <a:headEnd type="none" w="sm" len="sm"/>
                          <a:tailEnd type="none" w="sm" len="sm"/>
                        </a:lnR>
                        <a:lnT w="12700" cap="flat" cmpd="sng">
                          <a:noFill/>
                          <a:prstDash val="solid"/>
                          <a:round/>
                          <a:headEnd type="none" w="sm" len="sm"/>
                          <a:tailEnd type="none" w="sm" len="sm"/>
                        </a:lnT>
                        <a:lnB w="12700" cap="flat" cmpd="sng">
                          <a:noFill/>
                          <a:prstDash val="solid"/>
                          <a:round/>
                          <a:headEnd type="none" w="sm" len="sm"/>
                          <a:tailEnd type="none" w="sm" len="sm"/>
                        </a:lnB>
                        <a:lnTlToBr w="12700" cmpd="sng">
                          <a:noFill/>
                          <a:prstDash val="solid"/>
                        </a:lnTlToBr>
                        <a:lnBlToTr w="12700" cmpd="sng">
                          <a:noFill/>
                          <a:prstDash val="solid"/>
                        </a:lnBlToTr>
                        <a:noFill/>
                      </a:tcPr>
                    </a:tc>
                    <a:extLst>
                      <a:ext uri="{0D108BD9-81ED-4DB2-BD59-A6C34878D82A}">
                        <a16:rowId xmlns:a16="http://schemas.microsoft.com/office/drawing/2014/main" val="10000"/>
                      </a:ext>
                    </a:extLst>
                  </a:tr>
                </a:tbl>
              </a:graphicData>
            </a:graphic>
          </p:graphicFrame>
        </mc:Fallback>
      </mc:AlternateContent>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391"/>
        <p:cNvGrpSpPr/>
        <p:nvPr/>
      </p:nvGrpSpPr>
      <p:grpSpPr>
        <a:xfrm>
          <a:off x="0" y="0"/>
          <a:ext cx="0" cy="0"/>
          <a:chOff x="0" y="0"/>
          <a:chExt cx="0" cy="0"/>
        </a:xfrm>
      </p:grpSpPr>
      <p:sp>
        <p:nvSpPr>
          <p:cNvPr id="392" name="Google Shape;392;g2032cc6918f_0_81"/>
          <p:cNvSpPr txBox="1"/>
          <p:nvPr/>
        </p:nvSpPr>
        <p:spPr>
          <a:xfrm>
            <a:off x="169850" y="378100"/>
            <a:ext cx="45675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Ratio Answers </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xmlns:a14="http://schemas.microsoft.com/office/drawing/2010/main">
        <mc:Choice Requires="a14">
          <p:graphicFrame>
            <p:nvGraphicFramePr>
              <p:cNvPr id="394" name="Google Shape;394;g2032cc6918f_0_81"/>
              <p:cNvGraphicFramePr/>
              <p:nvPr>
                <p:extLst>
                  <p:ext uri="{D42A27DB-BD31-4B8C-83A1-F6EECF244321}">
                    <p14:modId xmlns:p14="http://schemas.microsoft.com/office/powerpoint/2010/main" val="369410957"/>
                  </p:ext>
                </p:extLst>
              </p:nvPr>
            </p:nvGraphicFramePr>
            <p:xfrm>
              <a:off x="952500" y="2190750"/>
              <a:ext cx="7239000" cy="1893600"/>
            </p:xfrm>
            <a:graphic>
              <a:graphicData uri="http://schemas.openxmlformats.org/drawingml/2006/table">
                <a:tbl>
                  <a:tblPr>
                    <a:noFill/>
                    <a:tableStyleId>{3315EF36-B98D-4A8E-A345-085902FB4635}</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4680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Sans"/>
                              <a:ea typeface="Nunito Sans"/>
                              <a:cs typeface="Nunito Sans"/>
                              <a:sym typeface="Nunito Sans"/>
                            </a:rPr>
                            <a:t>A) </a:t>
                          </a:r>
                          <a14:m>
                            <m:oMath xmlns:m="http://schemas.openxmlformats.org/officeDocument/2006/math">
                              <m:r>
                                <a:rPr lang="en-GB" sz="1600" i="1" u="none" strike="noStrike" cap="none" dirty="0" smtClean="0">
                                  <a:solidFill>
                                    <a:schemeClr val="dk1"/>
                                  </a:solidFill>
                                  <a:latin typeface="Cambria Math" panose="02040503050406030204" pitchFamily="18" charset="0"/>
                                  <a:ea typeface="Nunito Sans"/>
                                  <a:cs typeface="Nunito Sans"/>
                                  <a:sym typeface="Nunito Sans"/>
                                </a:rPr>
                                <m:t>3 :2</m:t>
                              </m:r>
                            </m:oMath>
                          </a14:m>
                          <a:r>
                            <a:rPr lang="en-GB" sz="1600" u="none" strike="noStrike" cap="none" dirty="0">
                              <a:solidFill>
                                <a:schemeClr val="dk1"/>
                              </a:solidFill>
                              <a:latin typeface="Nunito Sans"/>
                              <a:ea typeface="Nunito Sans"/>
                              <a:cs typeface="Nunito Sans"/>
                              <a:sym typeface="Nunito Sans"/>
                            </a:rPr>
                            <a:t> </a:t>
                          </a:r>
                          <a:endParaRPr sz="1600" u="none" strike="noStrike" cap="none" dirty="0">
                            <a:solidFill>
                              <a:schemeClr val="dk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dk1"/>
                              </a:solidFill>
                              <a:latin typeface="Nunito Sans"/>
                              <a:ea typeface="Nunito Sans"/>
                              <a:cs typeface="Nunito Sans"/>
                              <a:sym typeface="Nunito Sans"/>
                            </a:rPr>
                            <a:t>Student used </a:t>
                          </a:r>
                          <a14:m>
                            <m:oMath xmlns:m="http://schemas.openxmlformats.org/officeDocument/2006/math">
                              <m:r>
                                <a:rPr lang="en-GB" sz="1400" i="1" u="none" strike="noStrike" cap="none" dirty="0" smtClean="0">
                                  <a:solidFill>
                                    <a:schemeClr val="dk1"/>
                                  </a:solidFill>
                                  <a:latin typeface="Cambria Math" panose="02040503050406030204" pitchFamily="18" charset="0"/>
                                  <a:ea typeface="Nunito Sans"/>
                                  <a:cs typeface="Nunito Sans"/>
                                  <a:sym typeface="Nunito Sans"/>
                                </a:rPr>
                                <m:t>0.25</m:t>
                              </m:r>
                            </m:oMath>
                          </a14:m>
                          <a:r>
                            <a:rPr lang="en-GB" sz="1400" u="none" strike="noStrike" cap="none" dirty="0">
                              <a:solidFill>
                                <a:schemeClr val="dk1"/>
                              </a:solidFill>
                              <a:latin typeface="Nunito Sans"/>
                              <a:ea typeface="Nunito Sans"/>
                              <a:cs typeface="Nunito Sans"/>
                              <a:sym typeface="Nunito Sans"/>
                            </a:rPr>
                            <a:t> instead of </a:t>
                          </a:r>
                          <a14:m>
                            <m:oMath xmlns:m="http://schemas.openxmlformats.org/officeDocument/2006/math">
                              <m:r>
                                <a:rPr lang="en-GB" sz="1400" i="1" u="none" strike="noStrike" cap="none" dirty="0" smtClean="0">
                                  <a:solidFill>
                                    <a:schemeClr val="dk1"/>
                                  </a:solidFill>
                                  <a:latin typeface="Cambria Math" panose="02040503050406030204" pitchFamily="18" charset="0"/>
                                  <a:ea typeface="Nunito Sans"/>
                                  <a:cs typeface="Nunito Sans"/>
                                  <a:sym typeface="Nunito Sans"/>
                                </a:rPr>
                                <m:t>1.25</m:t>
                              </m:r>
                            </m:oMath>
                          </a14:m>
                          <a:r>
                            <a:rPr lang="en-GB" sz="1400" u="none" strike="noStrike" cap="none" dirty="0">
                              <a:solidFill>
                                <a:schemeClr val="dk1"/>
                              </a:solidFill>
                              <a:latin typeface="Nunito Sans"/>
                              <a:ea typeface="Nunito Sans"/>
                              <a:cs typeface="Nunito Sans"/>
                              <a:sym typeface="Nunito Sans"/>
                            </a:rPr>
                            <a:t> for the left-hand side</a:t>
                          </a:r>
                          <a:endParaRPr sz="1400" u="none" strike="noStrike" cap="none" dirty="0">
                            <a:solidFill>
                              <a:schemeClr val="dk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Sans"/>
                              <a:ea typeface="Nunito Sans"/>
                              <a:cs typeface="Nunito Sans"/>
                              <a:sym typeface="Nunito Sans"/>
                            </a:rPr>
                            <a:t>B) </a:t>
                          </a:r>
                          <a14:m>
                            <m:oMath xmlns:m="http://schemas.openxmlformats.org/officeDocument/2006/math">
                              <m:r>
                                <a:rPr lang="en-GB" sz="1600" i="1" u="none" strike="noStrike" cap="none" dirty="0" smtClean="0">
                                  <a:solidFill>
                                    <a:schemeClr val="dk1"/>
                                  </a:solidFill>
                                  <a:latin typeface="Cambria Math" panose="02040503050406030204" pitchFamily="18" charset="0"/>
                                  <a:ea typeface="Nunito Sans"/>
                                  <a:cs typeface="Nunito Sans"/>
                                  <a:sym typeface="Nunito Sans"/>
                                </a:rPr>
                                <m:t>30 :4</m:t>
                              </m:r>
                            </m:oMath>
                          </a14:m>
                          <a:endParaRPr sz="1600" u="none" strike="noStrike" cap="none" dirty="0">
                            <a:solidFill>
                              <a:schemeClr val="dk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dk1"/>
                              </a:solidFill>
                              <a:latin typeface="Nunito Sans"/>
                              <a:ea typeface="Nunito Sans"/>
                              <a:cs typeface="Nunito Sans"/>
                              <a:sym typeface="Nunito Sans"/>
                            </a:rPr>
                            <a:t>Student found a correct ratio but did not simplify </a:t>
                          </a:r>
                          <a:endParaRPr sz="1400" u="none" strike="noStrike" cap="none" dirty="0">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4680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rgbClr val="00BC89"/>
                              </a:solidFill>
                              <a:latin typeface="Nunito Sans"/>
                              <a:ea typeface="Nunito Sans"/>
                              <a:cs typeface="Nunito Sans"/>
                              <a:sym typeface="Nunito Sans"/>
                            </a:rPr>
                            <a:t>C) </a:t>
                          </a:r>
                          <a14:m>
                            <m:oMath xmlns:m="http://schemas.openxmlformats.org/officeDocument/2006/math">
                              <m:r>
                                <a:rPr lang="en-GB" sz="1600" i="1" u="none" strike="noStrike" cap="none" dirty="0" smtClean="0">
                                  <a:solidFill>
                                    <a:srgbClr val="00BC89"/>
                                  </a:solidFill>
                                  <a:latin typeface="Cambria Math" panose="02040503050406030204" pitchFamily="18" charset="0"/>
                                  <a:ea typeface="Nunito Sans"/>
                                  <a:cs typeface="Nunito Sans"/>
                                  <a:sym typeface="Nunito Sans"/>
                                </a:rPr>
                                <m:t>15 :2</m:t>
                              </m:r>
                            </m:oMath>
                          </a14:m>
                          <a:endParaRPr sz="1600" u="none" strike="noStrike" cap="none" dirty="0">
                            <a:solidFill>
                              <a:srgbClr val="00BC89"/>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rgbClr val="00BC89"/>
                              </a:solidFill>
                              <a:latin typeface="Nunito Sans"/>
                              <a:ea typeface="Nunito Sans"/>
                              <a:cs typeface="Nunito Sans"/>
                              <a:sym typeface="Nunito Sans"/>
                            </a:rPr>
                            <a:t>Correct answer</a:t>
                          </a:r>
                          <a:endParaRPr sz="1400" u="none" strike="noStrike" cap="none" dirty="0">
                            <a:solidFill>
                              <a:schemeClr val="dk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Sans"/>
                              <a:ea typeface="Nunito Sans"/>
                              <a:cs typeface="Nunito Sans"/>
                              <a:sym typeface="Nunito Sans"/>
                            </a:rPr>
                            <a:t>D) </a:t>
                          </a:r>
                          <a14:m>
                            <m:oMath xmlns:m="http://schemas.openxmlformats.org/officeDocument/2006/math">
                              <m:r>
                                <a:rPr lang="en-GB" sz="1600" i="1" u="none" strike="noStrike" cap="none" dirty="0" smtClean="0">
                                  <a:solidFill>
                                    <a:schemeClr val="dk1"/>
                                  </a:solidFill>
                                  <a:latin typeface="Cambria Math" panose="02040503050406030204" pitchFamily="18" charset="0"/>
                                  <a:ea typeface="Nunito Sans"/>
                                  <a:cs typeface="Nunito Sans"/>
                                  <a:sym typeface="Nunito Sans"/>
                                </a:rPr>
                                <m:t>7.5 :1</m:t>
                              </m:r>
                            </m:oMath>
                          </a14:m>
                          <a:endParaRPr sz="1600" u="none" strike="noStrike" cap="none" dirty="0">
                            <a:solidFill>
                              <a:schemeClr val="dk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dk1"/>
                              </a:solidFill>
                              <a:latin typeface="Nunito Sans"/>
                              <a:ea typeface="Nunito Sans"/>
                              <a:cs typeface="Nunito Sans"/>
                              <a:sym typeface="Nunito Sans"/>
                            </a:rPr>
                            <a:t>Student did not use integer values</a:t>
                          </a:r>
                          <a:endParaRPr sz="1400" u="none" strike="noStrike" cap="none" dirty="0">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xmlns="">
          <p:graphicFrame>
            <p:nvGraphicFramePr>
              <p:cNvPr id="394" name="Google Shape;394;g2032cc6918f_0_81"/>
              <p:cNvGraphicFramePr/>
              <p:nvPr>
                <p:extLst>
                  <p:ext uri="{D42A27DB-BD31-4B8C-83A1-F6EECF244321}">
                    <p14:modId xmlns:p14="http://schemas.microsoft.com/office/powerpoint/2010/main" val="369410957"/>
                  </p:ext>
                </p:extLst>
              </p:nvPr>
            </p:nvGraphicFramePr>
            <p:xfrm>
              <a:off x="952500" y="2190750"/>
              <a:ext cx="7239000" cy="1893600"/>
            </p:xfrm>
            <a:graphic>
              <a:graphicData uri="http://schemas.openxmlformats.org/drawingml/2006/table">
                <a:tbl>
                  <a:tblPr>
                    <a:noFill/>
                    <a:tableStyleId>{3315EF36-B98D-4A8E-A345-085902FB4635}</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46800">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68" t="-641" r="-100337" b="-100641"/>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00168" t="-641" r="-337" b="-100641"/>
                          </a:stretch>
                        </a:blipFill>
                      </a:tcPr>
                    </a:tc>
                    <a:extLst>
                      <a:ext uri="{0D108BD9-81ED-4DB2-BD59-A6C34878D82A}">
                        <a16:rowId xmlns:a16="http://schemas.microsoft.com/office/drawing/2014/main" val="10000"/>
                      </a:ext>
                    </a:extLst>
                  </a:tr>
                  <a:tr h="946800">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68" t="-100641" r="-100337" b="-641"/>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00168" t="-100641" r="-337" b="-641"/>
                          </a:stretch>
                        </a:blipFill>
                      </a:tcPr>
                    </a:tc>
                    <a:extLst>
                      <a:ext uri="{0D108BD9-81ED-4DB2-BD59-A6C34878D82A}">
                        <a16:rowId xmlns:a16="http://schemas.microsoft.com/office/drawing/2014/main" val="10001"/>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2" name="Google Shape;105;p20">
                <a:extLst>
                  <a:ext uri="{FF2B5EF4-FFF2-40B4-BE49-F238E27FC236}">
                    <a16:creationId xmlns:a16="http://schemas.microsoft.com/office/drawing/2014/main" id="{0053F0E0-1240-57FC-777C-82C5CD4C1B24}"/>
                  </a:ext>
                </a:extLst>
              </p:cNvPr>
              <p:cNvGraphicFramePr/>
              <p:nvPr>
                <p:extLst>
                  <p:ext uri="{D42A27DB-BD31-4B8C-83A1-F6EECF244321}">
                    <p14:modId xmlns:p14="http://schemas.microsoft.com/office/powerpoint/2010/main" val="606237760"/>
                  </p:ext>
                </p:extLst>
              </p:nvPr>
            </p:nvGraphicFramePr>
            <p:xfrm>
              <a:off x="108043" y="862525"/>
              <a:ext cx="8661883" cy="992452"/>
            </p:xfrm>
            <a:graphic>
              <a:graphicData uri="http://schemas.openxmlformats.org/drawingml/2006/table">
                <a:tbl>
                  <a:tblPr firstRow="1" bandRow="1">
                    <a:noFill/>
                  </a:tblPr>
                  <a:tblGrid>
                    <a:gridCol w="8661883">
                      <a:extLst>
                        <a:ext uri="{9D8B030D-6E8A-4147-A177-3AD203B41FA5}">
                          <a16:colId xmlns:a16="http://schemas.microsoft.com/office/drawing/2014/main" val="20000"/>
                        </a:ext>
                      </a:extLst>
                    </a:gridCol>
                  </a:tblGrid>
                  <a:tr h="282784">
                    <a:tc>
                      <a:txBody>
                        <a:bodyPr/>
                        <a:lstStyle/>
                        <a:p>
                          <a:pPr marL="0" marR="0" lvl="0" indent="0" algn="l" rtl="0">
                            <a:lnSpc>
                              <a:spcPct val="100000"/>
                            </a:lnSpc>
                            <a:spcBef>
                              <a:spcPts val="0"/>
                            </a:spcBef>
                            <a:spcAft>
                              <a:spcPts val="0"/>
                            </a:spcAft>
                            <a:buClr>
                              <a:srgbClr val="000000"/>
                            </a:buClr>
                            <a:buSzPts val="1600"/>
                            <a:buFont typeface="Arial"/>
                            <a:buNone/>
                          </a:pPr>
                          <a:r>
                            <a:rPr lang="en-GB" sz="1600" b="0" dirty="0">
                              <a:solidFill>
                                <a:schemeClr val="dk1"/>
                              </a:solidFill>
                              <a:latin typeface="Nunito Sans"/>
                              <a:ea typeface="Nunito Sans"/>
                              <a:cs typeface="Nunito Sans"/>
                              <a:sym typeface="Nunito Sans"/>
                            </a:rPr>
                            <a:t>9) </a:t>
                          </a:r>
                          <a:r>
                            <a:rPr lang="en-US" sz="1600" b="0" u="none" strike="noStrike" cap="none" dirty="0">
                              <a:solidFill>
                                <a:schemeClr val="dk1"/>
                              </a:solidFill>
                              <a:latin typeface="Nunito Sans"/>
                              <a:ea typeface="Nunito Sans"/>
                              <a:cs typeface="Nunito Sans"/>
                              <a:sym typeface="Nunito Sans"/>
                            </a:rPr>
                            <a:t>Write </a:t>
                          </a:r>
                          <a:r>
                            <a:rPr lang="en-GB" sz="1600" b="0" u="none" strike="noStrike" cap="none" dirty="0">
                              <a:solidFill>
                                <a:schemeClr val="dk1"/>
                              </a:solidFill>
                              <a:latin typeface="Nunito Sans"/>
                              <a:ea typeface="Nunito Sans"/>
                              <a:cs typeface="Nunito Sans"/>
                              <a:sym typeface="Nunito Sans"/>
                            </a:rPr>
                            <a:t>the ratio in its simplest form, using integer values</a:t>
                          </a:r>
                          <a:r>
                            <a:rPr lang="en-US" sz="1600" b="0" u="none" strike="noStrike" cap="none" dirty="0">
                              <a:solidFill>
                                <a:schemeClr val="dk1"/>
                              </a:solidFill>
                              <a:latin typeface="Nunito Sans"/>
                              <a:ea typeface="Nunito Sans"/>
                              <a:cs typeface="Nunito Sans"/>
                              <a:sym typeface="Nunito Sans"/>
                            </a:rPr>
                            <a:t>:</a:t>
                          </a:r>
                        </a:p>
                        <a:p>
                          <a:pPr marL="0" marR="0" lvl="0" indent="0" algn="l" rtl="0">
                            <a:lnSpc>
                              <a:spcPct val="100000"/>
                            </a:lnSpc>
                            <a:spcBef>
                              <a:spcPts val="0"/>
                            </a:spcBef>
                            <a:spcAft>
                              <a:spcPts val="0"/>
                            </a:spcAft>
                            <a:buClr>
                              <a:srgbClr val="000000"/>
                            </a:buClr>
                            <a:buSzPts val="1600"/>
                            <a:buFont typeface="Arial"/>
                            <a:buNone/>
                          </a:pPr>
                          <a:endParaRPr lang="en-US" sz="1050" b="0" u="none" strike="noStrike" cap="none" dirty="0">
                            <a:solidFill>
                              <a:schemeClr val="dk1"/>
                            </a:solidFill>
                            <a:latin typeface="Nunito Sans"/>
                            <a:ea typeface="Nunito Sans"/>
                            <a:cs typeface="Nunito Sans"/>
                            <a:sym typeface="Nunito Sans"/>
                          </a:endParaRPr>
                        </a:p>
                        <a:p>
                          <a:pPr marL="0" marR="0" lvl="0" indent="0" algn="l" rtl="0">
                            <a:lnSpc>
                              <a:spcPct val="100000"/>
                            </a:lnSpc>
                            <a:spcBef>
                              <a:spcPts val="0"/>
                            </a:spcBef>
                            <a:spcAft>
                              <a:spcPts val="0"/>
                            </a:spcAft>
                            <a:buClr>
                              <a:srgbClr val="000000"/>
                            </a:buClr>
                            <a:buSzPts val="1600"/>
                            <a:buFont typeface="Arial"/>
                            <a:buNone/>
                          </a:pPr>
                          <a:r>
                            <a:rPr lang="en-GB" sz="2300" b="0" u="none" strike="noStrike" cap="none" dirty="0">
                              <a:solidFill>
                                <a:schemeClr val="dk1"/>
                              </a:solidFill>
                              <a:ea typeface="Nunito Sans"/>
                              <a:cs typeface="Nunito Sans"/>
                              <a:sym typeface="Nunito Sans"/>
                            </a:rPr>
                            <a:t>   </a:t>
                          </a:r>
                          <a14:m>
                            <m:oMath xmlns:m="http://schemas.openxmlformats.org/officeDocument/2006/math">
                              <m:r>
                                <a:rPr lang="en-GB" sz="2300" b="0" i="1" u="none" strike="noStrike" cap="none" smtClean="0">
                                  <a:solidFill>
                                    <a:schemeClr val="dk1"/>
                                  </a:solidFill>
                                  <a:latin typeface="Cambria Math" panose="02040503050406030204" pitchFamily="18" charset="0"/>
                                  <a:ea typeface="Nunito Sans"/>
                                  <a:cs typeface="Nunito Sans"/>
                                  <a:sym typeface="Nunito Sans"/>
                                </a:rPr>
                                <m:t>1.25 :</m:t>
                              </m:r>
                              <m:f>
                                <m:fPr>
                                  <m:ctrlPr>
                                    <a:rPr lang="en-GB" sz="2300" b="0" i="1" u="none" strike="noStrike" cap="none" smtClean="0">
                                      <a:solidFill>
                                        <a:schemeClr val="dk1"/>
                                      </a:solidFill>
                                      <a:latin typeface="Cambria Math" panose="02040503050406030204" pitchFamily="18" charset="0"/>
                                      <a:ea typeface="Nunito Sans"/>
                                      <a:cs typeface="Nunito Sans"/>
                                      <a:sym typeface="Nunito Sans"/>
                                    </a:rPr>
                                  </m:ctrlPr>
                                </m:fPr>
                                <m:num>
                                  <m:r>
                                    <a:rPr lang="en-GB" sz="2300" b="0" i="1" u="none" strike="noStrike" cap="none" smtClean="0">
                                      <a:solidFill>
                                        <a:schemeClr val="dk1"/>
                                      </a:solidFill>
                                      <a:latin typeface="Cambria Math" panose="02040503050406030204" pitchFamily="18" charset="0"/>
                                      <a:ea typeface="Nunito Sans"/>
                                      <a:cs typeface="Nunito Sans"/>
                                      <a:sym typeface="Nunito Sans"/>
                                    </a:rPr>
                                    <m:t>1</m:t>
                                  </m:r>
                                </m:num>
                                <m:den>
                                  <m:r>
                                    <a:rPr lang="en-GB" sz="2300" b="0" i="1" u="none" strike="noStrike" cap="none" smtClean="0">
                                      <a:solidFill>
                                        <a:schemeClr val="dk1"/>
                                      </a:solidFill>
                                      <a:latin typeface="Cambria Math" panose="02040503050406030204" pitchFamily="18" charset="0"/>
                                      <a:ea typeface="Nunito Sans"/>
                                      <a:cs typeface="Nunito Sans"/>
                                      <a:sym typeface="Nunito Sans"/>
                                    </a:rPr>
                                    <m:t>6</m:t>
                                  </m:r>
                                </m:den>
                              </m:f>
                            </m:oMath>
                          </a14:m>
                          <a:r>
                            <a:rPr lang="en-US" sz="2300" b="0" u="none" strike="noStrike" cap="none" dirty="0">
                              <a:solidFill>
                                <a:schemeClr val="dk1"/>
                              </a:solidFill>
                              <a:latin typeface="Nunito Sans"/>
                              <a:ea typeface="Nunito Sans"/>
                              <a:cs typeface="Nunito Sans"/>
                              <a:sym typeface="Nunito Sans"/>
                            </a:rPr>
                            <a:t> </a:t>
                          </a:r>
                        </a:p>
                      </a:txBody>
                      <a:tcPr marL="91450" marR="91450" marT="45725" marB="45725">
                        <a:lnL w="12700" cap="flat" cmpd="sng">
                          <a:noFill/>
                          <a:prstDash val="solid"/>
                          <a:round/>
                          <a:headEnd type="none" w="sm" len="sm"/>
                          <a:tailEnd type="none" w="sm" len="sm"/>
                        </a:lnL>
                        <a:lnR w="12700" cap="flat" cmpd="sng">
                          <a:noFill/>
                          <a:prstDash val="solid"/>
                          <a:round/>
                          <a:headEnd type="none" w="sm" len="sm"/>
                          <a:tailEnd type="none" w="sm" len="sm"/>
                        </a:lnR>
                        <a:lnT w="12700" cap="flat" cmpd="sng">
                          <a:noFill/>
                          <a:prstDash val="solid"/>
                          <a:round/>
                          <a:headEnd type="none" w="sm" len="sm"/>
                          <a:tailEnd type="none" w="sm" len="sm"/>
                        </a:lnT>
                        <a:lnB w="12700" cap="flat" cmpd="sng">
                          <a:noFill/>
                          <a:prstDash val="solid"/>
                          <a:round/>
                          <a:headEnd type="none" w="sm" len="sm"/>
                          <a:tailEnd type="none" w="sm" len="sm"/>
                        </a:lnB>
                        <a:lnTlToBr w="12700" cmpd="sng">
                          <a:noFill/>
                          <a:prstDash val="solid"/>
                        </a:lnTlToBr>
                        <a:lnBlToTr w="12700" cmpd="sng">
                          <a:noFill/>
                          <a:prstDash val="solid"/>
                        </a:lnBlToTr>
                        <a:noFill/>
                      </a:tcPr>
                    </a:tc>
                    <a:extLst>
                      <a:ext uri="{0D108BD9-81ED-4DB2-BD59-A6C34878D82A}">
                        <a16:rowId xmlns:a16="http://schemas.microsoft.com/office/drawing/2014/main" val="10000"/>
                      </a:ext>
                    </a:extLst>
                  </a:tr>
                </a:tbl>
              </a:graphicData>
            </a:graphic>
          </p:graphicFrame>
        </mc:Choice>
        <mc:Fallback xmlns="">
          <p:graphicFrame>
            <p:nvGraphicFramePr>
              <p:cNvPr id="2" name="Google Shape;105;p20">
                <a:extLst>
                  <a:ext uri="{FF2B5EF4-FFF2-40B4-BE49-F238E27FC236}">
                    <a16:creationId xmlns:a16="http://schemas.microsoft.com/office/drawing/2014/main" id="{0053F0E0-1240-57FC-777C-82C5CD4C1B24}"/>
                  </a:ext>
                </a:extLst>
              </p:cNvPr>
              <p:cNvGraphicFramePr/>
              <p:nvPr>
                <p:extLst>
                  <p:ext uri="{D42A27DB-BD31-4B8C-83A1-F6EECF244321}">
                    <p14:modId xmlns:p14="http://schemas.microsoft.com/office/powerpoint/2010/main" val="606237760"/>
                  </p:ext>
                </p:extLst>
              </p:nvPr>
            </p:nvGraphicFramePr>
            <p:xfrm>
              <a:off x="108043" y="862525"/>
              <a:ext cx="8661883" cy="992452"/>
            </p:xfrm>
            <a:graphic>
              <a:graphicData uri="http://schemas.openxmlformats.org/drawingml/2006/table">
                <a:tbl>
                  <a:tblPr firstRow="1" bandRow="1">
                    <a:noFill/>
                  </a:tblPr>
                  <a:tblGrid>
                    <a:gridCol w="8661883">
                      <a:extLst>
                        <a:ext uri="{9D8B030D-6E8A-4147-A177-3AD203B41FA5}">
                          <a16:colId xmlns:a16="http://schemas.microsoft.com/office/drawing/2014/main" val="20000"/>
                        </a:ext>
                      </a:extLst>
                    </a:gridCol>
                  </a:tblGrid>
                  <a:tr h="282784">
                    <a:tc>
                      <a:txBody>
                        <a:bodyPr/>
                        <a:lstStyle/>
                        <a:p>
                          <a:pPr marL="0" marR="0" lvl="0" indent="0" algn="l" rtl="0">
                            <a:lnSpc>
                              <a:spcPct val="100000"/>
                            </a:lnSpc>
                            <a:spcBef>
                              <a:spcPts val="0"/>
                            </a:spcBef>
                            <a:spcAft>
                              <a:spcPts val="0"/>
                            </a:spcAft>
                            <a:buClr>
                              <a:srgbClr val="000000"/>
                            </a:buClr>
                            <a:buSzPts val="1600"/>
                            <a:buFont typeface="Arial"/>
                            <a:buNone/>
                          </a:pPr>
                          <a:r>
                            <a:rPr lang="en-GB" sz="1600" b="0" dirty="0">
                              <a:solidFill>
                                <a:schemeClr val="dk1"/>
                              </a:solidFill>
                              <a:latin typeface="Nunito Sans"/>
                              <a:ea typeface="Nunito Sans"/>
                              <a:cs typeface="Nunito Sans"/>
                              <a:sym typeface="Nunito Sans"/>
                            </a:rPr>
                            <a:t>9) </a:t>
                          </a:r>
                          <a:r>
                            <a:rPr lang="en-US" sz="1600" b="0" u="none" strike="noStrike" cap="none" dirty="0">
                              <a:solidFill>
                                <a:schemeClr val="dk1"/>
                              </a:solidFill>
                              <a:latin typeface="Nunito Sans"/>
                              <a:ea typeface="Nunito Sans"/>
                              <a:cs typeface="Nunito Sans"/>
                              <a:sym typeface="Nunito Sans"/>
                            </a:rPr>
                            <a:t>Write </a:t>
                          </a:r>
                          <a:r>
                            <a:rPr lang="en-GB" sz="1600" b="0" u="none" strike="noStrike" cap="none" dirty="0">
                              <a:solidFill>
                                <a:schemeClr val="dk1"/>
                              </a:solidFill>
                              <a:latin typeface="Nunito Sans"/>
                              <a:ea typeface="Nunito Sans"/>
                              <a:cs typeface="Nunito Sans"/>
                              <a:sym typeface="Nunito Sans"/>
                            </a:rPr>
                            <a:t>the ratio in its simplest form, using integer values</a:t>
                          </a:r>
                          <a:r>
                            <a:rPr lang="en-US" sz="1600" b="0" u="none" strike="noStrike" cap="none" dirty="0">
                              <a:solidFill>
                                <a:schemeClr val="dk1"/>
                              </a:solidFill>
                              <a:latin typeface="Nunito Sans"/>
                              <a:ea typeface="Nunito Sans"/>
                              <a:cs typeface="Nunito Sans"/>
                              <a:sym typeface="Nunito Sans"/>
                            </a:rPr>
                            <a:t>:</a:t>
                          </a:r>
                        </a:p>
                        <a:p>
                          <a:pPr marL="0" marR="0" lvl="0" indent="0" algn="l" rtl="0">
                            <a:lnSpc>
                              <a:spcPct val="100000"/>
                            </a:lnSpc>
                            <a:spcBef>
                              <a:spcPts val="0"/>
                            </a:spcBef>
                            <a:spcAft>
                              <a:spcPts val="0"/>
                            </a:spcAft>
                            <a:buClr>
                              <a:srgbClr val="000000"/>
                            </a:buClr>
                            <a:buSzPts val="1600"/>
                            <a:buFont typeface="Arial"/>
                            <a:buNone/>
                          </a:pPr>
                          <a:endParaRPr lang="en-US" sz="1050" b="0" u="none" strike="noStrike" cap="none" dirty="0">
                            <a:solidFill>
                              <a:schemeClr val="dk1"/>
                            </a:solidFill>
                            <a:latin typeface="Nunito Sans"/>
                            <a:ea typeface="Nunito Sans"/>
                            <a:cs typeface="Nunito Sans"/>
                            <a:sym typeface="Nunito Sans"/>
                          </a:endParaRPr>
                        </a:p>
                        <a:p>
                          <a:pPr marL="0" marR="0" lvl="0" indent="0" algn="l" rtl="0">
                            <a:lnSpc>
                              <a:spcPct val="100000"/>
                            </a:lnSpc>
                            <a:spcBef>
                              <a:spcPts val="0"/>
                            </a:spcBef>
                            <a:spcAft>
                              <a:spcPts val="0"/>
                            </a:spcAft>
                            <a:buClr>
                              <a:srgbClr val="000000"/>
                            </a:buClr>
                            <a:buSzPts val="1600"/>
                            <a:buFont typeface="Arial"/>
                            <a:buNone/>
                          </a:pPr>
                          <a:r>
                            <a:rPr lang="en-GB" sz="2300" b="0" u="none" strike="noStrike" cap="none" dirty="0">
                              <a:solidFill>
                                <a:schemeClr val="dk1"/>
                              </a:solidFill>
                              <a:ea typeface="Nunito Sans"/>
                              <a:cs typeface="Nunito Sans"/>
                              <a:sym typeface="Nunito Sans"/>
                            </a:rPr>
                            <a:t>   </a:t>
                          </a:r>
                          <a14:m xmlns:a14="http://schemas.microsoft.com/office/drawing/2010/main">
                            <m:oMath xmlns:m="http://schemas.openxmlformats.org/officeDocument/2006/math">
                              <m:r>
                                <a:rPr lang="en-GB" sz="2300" b="0" i="1" u="none" strike="noStrike" cap="none" smtClean="0">
                                  <a:solidFill>
                                    <a:schemeClr val="dk1"/>
                                  </a:solidFill>
                                  <a:latin typeface="Cambria Math" panose="02040503050406030204" pitchFamily="18" charset="0"/>
                                  <a:ea typeface="Nunito Sans"/>
                                  <a:cs typeface="Nunito Sans"/>
                                  <a:sym typeface="Nunito Sans"/>
                                </a:rPr>
                                <m:t>1.25 :</m:t>
                              </m:r>
                              <m:f>
                                <m:fPr>
                                  <m:ctrlPr>
                                    <a:rPr lang="en-GB" sz="2300" b="0" i="1" u="none" strike="noStrike" cap="none" smtClean="0">
                                      <a:solidFill>
                                        <a:schemeClr val="dk1"/>
                                      </a:solidFill>
                                      <a:latin typeface="Cambria Math" panose="02040503050406030204" pitchFamily="18" charset="0"/>
                                      <a:ea typeface="Nunito Sans"/>
                                      <a:cs typeface="Nunito Sans"/>
                                      <a:sym typeface="Nunito Sans"/>
                                    </a:rPr>
                                  </m:ctrlPr>
                                </m:fPr>
                                <m:num>
                                  <m:r>
                                    <a:rPr lang="en-GB" sz="2300" b="0" i="1" u="none" strike="noStrike" cap="none" smtClean="0">
                                      <a:solidFill>
                                        <a:schemeClr val="dk1"/>
                                      </a:solidFill>
                                      <a:latin typeface="Cambria Math" panose="02040503050406030204" pitchFamily="18" charset="0"/>
                                      <a:ea typeface="Nunito Sans"/>
                                      <a:cs typeface="Nunito Sans"/>
                                      <a:sym typeface="Nunito Sans"/>
                                    </a:rPr>
                                    <m:t>1</m:t>
                                  </m:r>
                                </m:num>
                                <m:den>
                                  <m:r>
                                    <a:rPr lang="en-GB" sz="2300" b="0" i="1" u="none" strike="noStrike" cap="none" smtClean="0">
                                      <a:solidFill>
                                        <a:schemeClr val="dk1"/>
                                      </a:solidFill>
                                      <a:latin typeface="Cambria Math" panose="02040503050406030204" pitchFamily="18" charset="0"/>
                                      <a:ea typeface="Nunito Sans"/>
                                      <a:cs typeface="Nunito Sans"/>
                                      <a:sym typeface="Nunito Sans"/>
                                    </a:rPr>
                                    <m:t>6</m:t>
                                  </m:r>
                                </m:den>
                              </m:f>
                            </m:oMath>
                          </a14:m>
                          <a:r>
                            <a:rPr lang="en-US" sz="2300" b="0" u="none" strike="noStrike" cap="none" dirty="0">
                              <a:solidFill>
                                <a:schemeClr val="dk1"/>
                              </a:solidFill>
                              <a:latin typeface="Nunito Sans"/>
                              <a:ea typeface="Nunito Sans"/>
                              <a:cs typeface="Nunito Sans"/>
                              <a:sym typeface="Nunito Sans"/>
                            </a:rPr>
                            <a:t> </a:t>
                          </a:r>
                        </a:p>
                      </a:txBody>
                      <a:tcPr marL="91450" marR="91450" marT="45725" marB="45725">
                        <a:lnL w="12700" cap="flat" cmpd="sng">
                          <a:noFill/>
                          <a:prstDash val="solid"/>
                          <a:round/>
                          <a:headEnd type="none" w="sm" len="sm"/>
                          <a:tailEnd type="none" w="sm" len="sm"/>
                        </a:lnL>
                        <a:lnR w="12700" cap="flat" cmpd="sng">
                          <a:noFill/>
                          <a:prstDash val="solid"/>
                          <a:round/>
                          <a:headEnd type="none" w="sm" len="sm"/>
                          <a:tailEnd type="none" w="sm" len="sm"/>
                        </a:lnR>
                        <a:lnT w="12700" cap="flat" cmpd="sng">
                          <a:noFill/>
                          <a:prstDash val="solid"/>
                          <a:round/>
                          <a:headEnd type="none" w="sm" len="sm"/>
                          <a:tailEnd type="none" w="sm" len="sm"/>
                        </a:lnT>
                        <a:lnB w="12700" cap="flat" cmpd="sng">
                          <a:noFill/>
                          <a:prstDash val="solid"/>
                          <a:round/>
                          <a:headEnd type="none" w="sm" len="sm"/>
                          <a:tailEnd type="none" w="sm" len="sm"/>
                        </a:lnB>
                        <a:lnTlToBr w="12700" cmpd="sng">
                          <a:noFill/>
                          <a:prstDash val="solid"/>
                        </a:lnTlToBr>
                        <a:lnBlToTr w="12700" cmpd="sng">
                          <a:noFill/>
                          <a:prstDash val="solid"/>
                        </a:lnBlToTr>
                        <a:noFill/>
                      </a:tcPr>
                    </a:tc>
                    <a:extLst>
                      <a:ext uri="{0D108BD9-81ED-4DB2-BD59-A6C34878D82A}">
                        <a16:rowId xmlns:a16="http://schemas.microsoft.com/office/drawing/2014/main" val="10000"/>
                      </a:ext>
                    </a:extLst>
                  </a:tr>
                </a:tbl>
              </a:graphicData>
            </a:graphic>
          </p:graphicFrame>
        </mc:Fallback>
      </mc:AlternateContent>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Shape 403"/>
        <p:cNvGrpSpPr/>
        <p:nvPr/>
      </p:nvGrpSpPr>
      <p:grpSpPr>
        <a:xfrm>
          <a:off x="0" y="0"/>
          <a:ext cx="0" cy="0"/>
          <a:chOff x="0" y="0"/>
          <a:chExt cx="0" cy="0"/>
        </a:xfrm>
      </p:grpSpPr>
      <p:sp>
        <p:nvSpPr>
          <p:cNvPr id="404" name="Google Shape;404;g2032cc6918f_0_92"/>
          <p:cNvSpPr txBox="1"/>
          <p:nvPr/>
        </p:nvSpPr>
        <p:spPr>
          <a:xfrm>
            <a:off x="169850" y="378100"/>
            <a:ext cx="45675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Ratio Answers </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xmlns:a14="http://schemas.microsoft.com/office/drawing/2010/main">
        <mc:Choice Requires="a14">
          <p:graphicFrame>
            <p:nvGraphicFramePr>
              <p:cNvPr id="406" name="Google Shape;406;g2032cc6918f_0_92"/>
              <p:cNvGraphicFramePr/>
              <p:nvPr>
                <p:extLst>
                  <p:ext uri="{D42A27DB-BD31-4B8C-83A1-F6EECF244321}">
                    <p14:modId xmlns:p14="http://schemas.microsoft.com/office/powerpoint/2010/main" val="1063146423"/>
                  </p:ext>
                </p:extLst>
              </p:nvPr>
            </p:nvGraphicFramePr>
            <p:xfrm>
              <a:off x="952500" y="2190750"/>
              <a:ext cx="7239000" cy="1893600"/>
            </p:xfrm>
            <a:graphic>
              <a:graphicData uri="http://schemas.openxmlformats.org/drawingml/2006/table">
                <a:tbl>
                  <a:tblPr>
                    <a:noFill/>
                    <a:tableStyleId>{3315EF36-B98D-4A8E-A345-085902FB4635}</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4680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Sans"/>
                              <a:ea typeface="Nunito Sans"/>
                              <a:cs typeface="Nunito Sans"/>
                              <a:sym typeface="Nunito Sans"/>
                            </a:rPr>
                            <a:t>A) </a:t>
                          </a:r>
                          <a14:m>
                            <m:oMath xmlns:m="http://schemas.openxmlformats.org/officeDocument/2006/math">
                              <m:r>
                                <a:rPr lang="en-GB" sz="1600" i="1" u="none" strike="noStrike" cap="none" dirty="0" smtClean="0">
                                  <a:solidFill>
                                    <a:schemeClr val="dk1"/>
                                  </a:solidFill>
                                  <a:latin typeface="Cambria Math" panose="02040503050406030204" pitchFamily="18" charset="0"/>
                                  <a:ea typeface="Nunito Sans"/>
                                  <a:cs typeface="Nunito Sans"/>
                                  <a:sym typeface="Nunito Sans"/>
                                </a:rPr>
                                <m:t>40%</m:t>
                              </m:r>
                            </m:oMath>
                          </a14:m>
                          <a:r>
                            <a:rPr lang="en-GB" sz="1600" u="none" strike="noStrike" cap="none" dirty="0">
                              <a:solidFill>
                                <a:schemeClr val="dk1"/>
                              </a:solidFill>
                              <a:latin typeface="Nunito Sans"/>
                              <a:ea typeface="Nunito Sans"/>
                              <a:cs typeface="Nunito Sans"/>
                              <a:sym typeface="Nunito Sans"/>
                            </a:rPr>
                            <a:t> </a:t>
                          </a:r>
                          <a:endParaRPr sz="1600" u="none" strike="noStrike" cap="none" dirty="0">
                            <a:solidFill>
                              <a:schemeClr val="dk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dk1"/>
                              </a:solidFill>
                              <a:latin typeface="Nunito Sans"/>
                              <a:ea typeface="Nunito Sans"/>
                              <a:cs typeface="Nunito Sans"/>
                              <a:sym typeface="Nunito Sans"/>
                            </a:rPr>
                            <a:t>Student gave the percentage of yellow counters</a:t>
                          </a:r>
                          <a:endParaRPr sz="1400" u="none" strike="noStrike" cap="none" dirty="0">
                            <a:solidFill>
                              <a:schemeClr val="dk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Sans"/>
                              <a:ea typeface="Nunito Sans"/>
                              <a:cs typeface="Nunito Sans"/>
                              <a:sym typeface="Nunito Sans"/>
                            </a:rPr>
                            <a:t>B) </a:t>
                          </a:r>
                          <a14:m>
                            <m:oMath xmlns:m="http://schemas.openxmlformats.org/officeDocument/2006/math">
                              <m:r>
                                <a:rPr lang="en-GB" sz="1600" i="1" u="none" strike="noStrike" cap="none" dirty="0" smtClean="0">
                                  <a:solidFill>
                                    <a:schemeClr val="dk1"/>
                                  </a:solidFill>
                                  <a:latin typeface="Cambria Math" panose="02040503050406030204" pitchFamily="18" charset="0"/>
                                  <a:ea typeface="Nunito Sans"/>
                                  <a:cs typeface="Nunito Sans"/>
                                  <a:sym typeface="Nunito Sans"/>
                                </a:rPr>
                                <m:t>30%</m:t>
                              </m:r>
                            </m:oMath>
                          </a14:m>
                          <a:r>
                            <a:rPr lang="en-GB" sz="1600" u="none" strike="noStrike" cap="none" dirty="0">
                              <a:solidFill>
                                <a:schemeClr val="dk1"/>
                              </a:solidFill>
                              <a:latin typeface="Nunito Sans"/>
                              <a:ea typeface="Nunito Sans"/>
                              <a:cs typeface="Nunito Sans"/>
                              <a:sym typeface="Nunito Sans"/>
                            </a:rPr>
                            <a:t> </a:t>
                          </a:r>
                          <a:endParaRPr sz="1600" u="none" strike="noStrike" cap="none" dirty="0">
                            <a:solidFill>
                              <a:schemeClr val="dk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dk1"/>
                              </a:solidFill>
                              <a:latin typeface="Nunito Sans"/>
                              <a:ea typeface="Nunito Sans"/>
                              <a:cs typeface="Nunito Sans"/>
                              <a:sym typeface="Nunito Sans"/>
                            </a:rPr>
                            <a:t>Student multiplied the right-hand side of the ratio by </a:t>
                          </a:r>
                          <a14:m>
                            <m:oMath xmlns:m="http://schemas.openxmlformats.org/officeDocument/2006/math">
                              <m:r>
                                <a:rPr lang="en-GB" sz="1400" i="1" u="none" strike="noStrike" cap="none" dirty="0" smtClean="0">
                                  <a:solidFill>
                                    <a:schemeClr val="dk1"/>
                                  </a:solidFill>
                                  <a:latin typeface="Cambria Math" panose="02040503050406030204" pitchFamily="18" charset="0"/>
                                  <a:ea typeface="Nunito Sans"/>
                                  <a:cs typeface="Nunito Sans"/>
                                  <a:sym typeface="Nunito Sans"/>
                                </a:rPr>
                                <m:t>10</m:t>
                              </m:r>
                            </m:oMath>
                          </a14:m>
                          <a:endParaRPr sz="1400" u="none" strike="noStrike" cap="none" dirty="0">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4680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rgbClr val="00BC89"/>
                              </a:solidFill>
                              <a:latin typeface="Nunito Sans"/>
                              <a:ea typeface="Nunito Sans"/>
                              <a:cs typeface="Nunito Sans"/>
                              <a:sym typeface="Nunito Sans"/>
                            </a:rPr>
                            <a:t>C) </a:t>
                          </a:r>
                          <a14:m>
                            <m:oMath xmlns:m="http://schemas.openxmlformats.org/officeDocument/2006/math">
                              <m:r>
                                <a:rPr lang="en-GB" sz="1600" i="1" u="none" strike="noStrike" cap="none" dirty="0" smtClean="0">
                                  <a:solidFill>
                                    <a:srgbClr val="00BC89"/>
                                  </a:solidFill>
                                  <a:latin typeface="Cambria Math" panose="02040503050406030204" pitchFamily="18" charset="0"/>
                                  <a:ea typeface="Nunito Sans"/>
                                  <a:cs typeface="Nunito Sans"/>
                                  <a:sym typeface="Nunito Sans"/>
                                </a:rPr>
                                <m:t>60%</m:t>
                              </m:r>
                            </m:oMath>
                          </a14:m>
                          <a:r>
                            <a:rPr lang="en-GB" sz="1600" u="none" strike="noStrike" cap="none" dirty="0">
                              <a:solidFill>
                                <a:srgbClr val="00BC89"/>
                              </a:solidFill>
                              <a:latin typeface="Nunito Sans"/>
                              <a:ea typeface="Nunito Sans"/>
                              <a:cs typeface="Nunito Sans"/>
                              <a:sym typeface="Nunito Sans"/>
                            </a:rPr>
                            <a:t> </a:t>
                          </a:r>
                          <a:endParaRPr sz="1600" u="none" strike="noStrike" cap="none" dirty="0">
                            <a:solidFill>
                              <a:srgbClr val="00BC89"/>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rgbClr val="00BC89"/>
                              </a:solidFill>
                              <a:latin typeface="Nunito Sans"/>
                              <a:ea typeface="Nunito Sans"/>
                              <a:cs typeface="Nunito Sans"/>
                              <a:sym typeface="Nunito Sans"/>
                            </a:rPr>
                            <a:t>Correct answer</a:t>
                          </a:r>
                          <a:endParaRPr sz="1400" u="none" strike="noStrike" cap="none" dirty="0">
                            <a:solidFill>
                              <a:schemeClr val="dk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Sans"/>
                              <a:ea typeface="Nunito Sans"/>
                              <a:cs typeface="Nunito Sans"/>
                              <a:sym typeface="Nunito Sans"/>
                            </a:rPr>
                            <a:t>D) </a:t>
                          </a:r>
                          <a14:m>
                            <m:oMath xmlns:m="http://schemas.openxmlformats.org/officeDocument/2006/math">
                              <m:r>
                                <a:rPr lang="en-GB" sz="1600" i="1" u="none" strike="noStrike" cap="none" dirty="0" smtClean="0">
                                  <a:solidFill>
                                    <a:srgbClr val="1C1C1C"/>
                                  </a:solidFill>
                                  <a:latin typeface="Cambria Math" panose="02040503050406030204" pitchFamily="18" charset="0"/>
                                  <a:ea typeface="Nunito Sans"/>
                                  <a:cs typeface="Nunito Sans"/>
                                  <a:sym typeface="Nunito Sans"/>
                                </a:rPr>
                                <m:t>5%</m:t>
                              </m:r>
                            </m:oMath>
                          </a14:m>
                          <a:r>
                            <a:rPr lang="en-GB" sz="1600" u="none" strike="noStrike" cap="none" dirty="0">
                              <a:solidFill>
                                <a:srgbClr val="1C1C1C"/>
                              </a:solidFill>
                              <a:latin typeface="Nunito Sans"/>
                              <a:ea typeface="Nunito Sans"/>
                              <a:cs typeface="Nunito Sans"/>
                              <a:sym typeface="Nunito Sans"/>
                            </a:rPr>
                            <a:t> </a:t>
                          </a:r>
                          <a:endParaRPr sz="1600" u="none" strike="noStrike" cap="none" dirty="0">
                            <a:solidFill>
                              <a:srgbClr val="1C1C1C"/>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rgbClr val="1C1C1C"/>
                              </a:solidFill>
                              <a:latin typeface="Nunito Sans"/>
                              <a:ea typeface="Nunito Sans"/>
                              <a:cs typeface="Nunito Sans"/>
                              <a:sym typeface="Nunito Sans"/>
                            </a:rPr>
                            <a:t>Student found the sum of parts in the ratio</a:t>
                          </a:r>
                          <a:endParaRPr sz="1400" u="none" strike="noStrike" cap="none" dirty="0">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xmlns="">
          <p:graphicFrame>
            <p:nvGraphicFramePr>
              <p:cNvPr id="406" name="Google Shape;406;g2032cc6918f_0_92"/>
              <p:cNvGraphicFramePr/>
              <p:nvPr>
                <p:extLst>
                  <p:ext uri="{D42A27DB-BD31-4B8C-83A1-F6EECF244321}">
                    <p14:modId xmlns:p14="http://schemas.microsoft.com/office/powerpoint/2010/main" val="1063146423"/>
                  </p:ext>
                </p:extLst>
              </p:nvPr>
            </p:nvGraphicFramePr>
            <p:xfrm>
              <a:off x="952500" y="2190750"/>
              <a:ext cx="7239000" cy="1893600"/>
            </p:xfrm>
            <a:graphic>
              <a:graphicData uri="http://schemas.openxmlformats.org/drawingml/2006/table">
                <a:tbl>
                  <a:tblPr>
                    <a:noFill/>
                    <a:tableStyleId>{3315EF36-B98D-4A8E-A345-085902FB4635}</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46800">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68" t="-641" r="-100337" b="-100641"/>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00168" t="-641" r="-337" b="-100641"/>
                          </a:stretch>
                        </a:blipFill>
                      </a:tcPr>
                    </a:tc>
                    <a:extLst>
                      <a:ext uri="{0D108BD9-81ED-4DB2-BD59-A6C34878D82A}">
                        <a16:rowId xmlns:a16="http://schemas.microsoft.com/office/drawing/2014/main" val="10000"/>
                      </a:ext>
                    </a:extLst>
                  </a:tr>
                  <a:tr h="946800">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68" t="-100641" r="-100337" b="-641"/>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00168" t="-100641" r="-337" b="-641"/>
                          </a:stretch>
                        </a:blipFill>
                      </a:tcPr>
                    </a:tc>
                    <a:extLst>
                      <a:ext uri="{0D108BD9-81ED-4DB2-BD59-A6C34878D82A}">
                        <a16:rowId xmlns:a16="http://schemas.microsoft.com/office/drawing/2014/main" val="10001"/>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2" name="Google Shape;105;p20">
                <a:extLst>
                  <a:ext uri="{FF2B5EF4-FFF2-40B4-BE49-F238E27FC236}">
                    <a16:creationId xmlns:a16="http://schemas.microsoft.com/office/drawing/2014/main" id="{ADF2EF34-B134-88B0-737D-6B1616FF2889}"/>
                  </a:ext>
                </a:extLst>
              </p:cNvPr>
              <p:cNvGraphicFramePr/>
              <p:nvPr>
                <p:extLst>
                  <p:ext uri="{D42A27DB-BD31-4B8C-83A1-F6EECF244321}">
                    <p14:modId xmlns:p14="http://schemas.microsoft.com/office/powerpoint/2010/main" val="1301152169"/>
                  </p:ext>
                </p:extLst>
              </p:nvPr>
            </p:nvGraphicFramePr>
            <p:xfrm>
              <a:off x="108043" y="862525"/>
              <a:ext cx="8661883" cy="670570"/>
            </p:xfrm>
            <a:graphic>
              <a:graphicData uri="http://schemas.openxmlformats.org/drawingml/2006/table">
                <a:tbl>
                  <a:tblPr firstRow="1" bandRow="1">
                    <a:noFill/>
                  </a:tblPr>
                  <a:tblGrid>
                    <a:gridCol w="8661883">
                      <a:extLst>
                        <a:ext uri="{9D8B030D-6E8A-4147-A177-3AD203B41FA5}">
                          <a16:colId xmlns:a16="http://schemas.microsoft.com/office/drawing/2014/main" val="20000"/>
                        </a:ext>
                      </a:extLst>
                    </a:gridCol>
                  </a:tblGrid>
                  <a:tr h="282784">
                    <a:tc>
                      <a:txBody>
                        <a:bodyPr/>
                        <a:lstStyle/>
                        <a:p>
                          <a:pPr marL="0" marR="0" lvl="0" indent="0" algn="l" rtl="0">
                            <a:lnSpc>
                              <a:spcPct val="100000"/>
                            </a:lnSpc>
                            <a:spcBef>
                              <a:spcPts val="0"/>
                            </a:spcBef>
                            <a:spcAft>
                              <a:spcPts val="0"/>
                            </a:spcAft>
                            <a:buClr>
                              <a:srgbClr val="000000"/>
                            </a:buClr>
                            <a:buSzPts val="1600"/>
                            <a:buFont typeface="Arial"/>
                            <a:buNone/>
                          </a:pPr>
                          <a:r>
                            <a:rPr lang="en-GB" sz="1600" b="0" dirty="0">
                              <a:solidFill>
                                <a:schemeClr val="dk1"/>
                              </a:solidFill>
                              <a:latin typeface="Nunito Sans"/>
                              <a:ea typeface="Nunito Sans"/>
                              <a:cs typeface="Nunito Sans"/>
                              <a:sym typeface="Nunito Sans"/>
                            </a:rPr>
                            <a:t>10) </a:t>
                          </a:r>
                          <a:r>
                            <a:rPr lang="en-US" sz="1600" b="0" u="none" strike="noStrike" cap="none" dirty="0">
                              <a:solidFill>
                                <a:schemeClr val="dk1"/>
                              </a:solidFill>
                              <a:latin typeface="Nunito Sans"/>
                              <a:ea typeface="Nunito Sans"/>
                              <a:cs typeface="Nunito Sans"/>
                              <a:sym typeface="Nunito Sans"/>
                            </a:rPr>
                            <a:t>In a bag, there are yellow counters and blue counters in the ratio </a:t>
                          </a:r>
                          <a14:m>
                            <m:oMath xmlns:m="http://schemas.openxmlformats.org/officeDocument/2006/math">
                              <m:r>
                                <a:rPr lang="en-US" sz="1600" b="0" i="1" u="none" strike="noStrike" cap="none" dirty="0" smtClean="0">
                                  <a:solidFill>
                                    <a:schemeClr val="dk1"/>
                                  </a:solidFill>
                                  <a:latin typeface="Cambria Math" panose="02040503050406030204" pitchFamily="18" charset="0"/>
                                  <a:ea typeface="Nunito Sans"/>
                                  <a:cs typeface="Nunito Sans"/>
                                  <a:sym typeface="Nunito Sans"/>
                                </a:rPr>
                                <m:t>2 :3</m:t>
                              </m:r>
                            </m:oMath>
                          </a14:m>
                          <a:endParaRPr lang="en-US" sz="1600" b="0" u="none" strike="noStrike" cap="none" dirty="0">
                            <a:solidFill>
                              <a:schemeClr val="dk1"/>
                            </a:solidFill>
                            <a:latin typeface="Nunito Sans"/>
                            <a:ea typeface="Nunito Sans"/>
                            <a:cs typeface="Nunito Sans"/>
                            <a:sym typeface="Nunito Sans"/>
                          </a:endParaRPr>
                        </a:p>
                        <a:p>
                          <a:pPr marL="0" marR="0" lvl="0" indent="0" algn="l" rtl="0">
                            <a:lnSpc>
                              <a:spcPct val="150000"/>
                            </a:lnSpc>
                            <a:spcBef>
                              <a:spcPts val="0"/>
                            </a:spcBef>
                            <a:spcAft>
                              <a:spcPts val="0"/>
                            </a:spcAft>
                            <a:buClr>
                              <a:srgbClr val="000000"/>
                            </a:buClr>
                            <a:buSzPts val="1600"/>
                            <a:buFont typeface="Arial"/>
                            <a:buNone/>
                          </a:pPr>
                          <a:r>
                            <a:rPr lang="en-US" sz="1600" b="0" u="none" strike="noStrike" cap="none" dirty="0">
                              <a:solidFill>
                                <a:schemeClr val="dk1"/>
                              </a:solidFill>
                              <a:latin typeface="Nunito Sans"/>
                              <a:ea typeface="Nunito Sans"/>
                              <a:cs typeface="Nunito Sans"/>
                              <a:sym typeface="Nunito Sans"/>
                            </a:rPr>
                            <a:t>       What percentage of the counters are blue?</a:t>
                          </a:r>
                          <a:endParaRPr lang="en-US" sz="1600" b="0" u="none" strike="noStrike" cap="none" baseline="30000" dirty="0">
                            <a:solidFill>
                              <a:schemeClr val="dk1"/>
                            </a:solidFill>
                            <a:latin typeface="Nunito Sans"/>
                            <a:ea typeface="Nunito Sans"/>
                            <a:cs typeface="Nunito Sans"/>
                            <a:sym typeface="Nunito Sans"/>
                          </a:endParaRPr>
                        </a:p>
                      </a:txBody>
                      <a:tcPr marL="91450" marR="91450" marT="45725" marB="45725">
                        <a:lnL w="12700" cap="flat" cmpd="sng">
                          <a:noFill/>
                          <a:prstDash val="solid"/>
                          <a:round/>
                          <a:headEnd type="none" w="sm" len="sm"/>
                          <a:tailEnd type="none" w="sm" len="sm"/>
                        </a:lnL>
                        <a:lnR w="12700" cap="flat" cmpd="sng">
                          <a:noFill/>
                          <a:prstDash val="solid"/>
                          <a:round/>
                          <a:headEnd type="none" w="sm" len="sm"/>
                          <a:tailEnd type="none" w="sm" len="sm"/>
                        </a:lnR>
                        <a:lnT w="12700" cap="flat" cmpd="sng">
                          <a:noFill/>
                          <a:prstDash val="solid"/>
                          <a:round/>
                          <a:headEnd type="none" w="sm" len="sm"/>
                          <a:tailEnd type="none" w="sm" len="sm"/>
                        </a:lnT>
                        <a:lnB w="12700" cap="flat" cmpd="sng">
                          <a:noFill/>
                          <a:prstDash val="solid"/>
                          <a:round/>
                          <a:headEnd type="none" w="sm" len="sm"/>
                          <a:tailEnd type="none" w="sm" len="sm"/>
                        </a:lnB>
                        <a:lnTlToBr w="12700" cmpd="sng">
                          <a:noFill/>
                          <a:prstDash val="solid"/>
                        </a:lnTlToBr>
                        <a:lnBlToTr w="12700" cmpd="sng">
                          <a:noFill/>
                          <a:prstDash val="solid"/>
                        </a:lnBlToTr>
                        <a:noFill/>
                      </a:tcPr>
                    </a:tc>
                    <a:extLst>
                      <a:ext uri="{0D108BD9-81ED-4DB2-BD59-A6C34878D82A}">
                        <a16:rowId xmlns:a16="http://schemas.microsoft.com/office/drawing/2014/main" val="10000"/>
                      </a:ext>
                    </a:extLst>
                  </a:tr>
                </a:tbl>
              </a:graphicData>
            </a:graphic>
          </p:graphicFrame>
        </mc:Choice>
        <mc:Fallback xmlns="">
          <p:graphicFrame>
            <p:nvGraphicFramePr>
              <p:cNvPr id="2" name="Google Shape;105;p20">
                <a:extLst>
                  <a:ext uri="{FF2B5EF4-FFF2-40B4-BE49-F238E27FC236}">
                    <a16:creationId xmlns:a16="http://schemas.microsoft.com/office/drawing/2014/main" id="{ADF2EF34-B134-88B0-737D-6B1616FF2889}"/>
                  </a:ext>
                </a:extLst>
              </p:cNvPr>
              <p:cNvGraphicFramePr/>
              <p:nvPr>
                <p:extLst>
                  <p:ext uri="{D42A27DB-BD31-4B8C-83A1-F6EECF244321}">
                    <p14:modId xmlns:p14="http://schemas.microsoft.com/office/powerpoint/2010/main" val="1301152169"/>
                  </p:ext>
                </p:extLst>
              </p:nvPr>
            </p:nvGraphicFramePr>
            <p:xfrm>
              <a:off x="108043" y="862525"/>
              <a:ext cx="8661883" cy="670570"/>
            </p:xfrm>
            <a:graphic>
              <a:graphicData uri="http://schemas.openxmlformats.org/drawingml/2006/table">
                <a:tbl>
                  <a:tblPr firstRow="1" bandRow="1">
                    <a:noFill/>
                  </a:tblPr>
                  <a:tblGrid>
                    <a:gridCol w="8661883">
                      <a:extLst>
                        <a:ext uri="{9D8B030D-6E8A-4147-A177-3AD203B41FA5}">
                          <a16:colId xmlns:a16="http://schemas.microsoft.com/office/drawing/2014/main" val="20000"/>
                        </a:ext>
                      </a:extLst>
                    </a:gridCol>
                  </a:tblGrid>
                  <a:tr h="282784">
                    <a:tc>
                      <a:txBody>
                        <a:bodyPr/>
                        <a:lstStyle/>
                        <a:p>
                          <a:pPr marL="0" marR="0" lvl="0" indent="0" algn="l" rtl="0">
                            <a:lnSpc>
                              <a:spcPct val="100000"/>
                            </a:lnSpc>
                            <a:spcBef>
                              <a:spcPts val="0"/>
                            </a:spcBef>
                            <a:spcAft>
                              <a:spcPts val="0"/>
                            </a:spcAft>
                            <a:buClr>
                              <a:srgbClr val="000000"/>
                            </a:buClr>
                            <a:buSzPts val="1600"/>
                            <a:buFont typeface="Arial"/>
                            <a:buNone/>
                          </a:pPr>
                          <a:r>
                            <a:rPr lang="en-GB" sz="1600" b="0" dirty="0">
                              <a:solidFill>
                                <a:schemeClr val="dk1"/>
                              </a:solidFill>
                              <a:latin typeface="Nunito Sans"/>
                              <a:ea typeface="Nunito Sans"/>
                              <a:cs typeface="Nunito Sans"/>
                              <a:sym typeface="Nunito Sans"/>
                            </a:rPr>
                            <a:t>10) </a:t>
                          </a:r>
                          <a:r>
                            <a:rPr lang="en-US" sz="1600" b="0" u="none" strike="noStrike" cap="none" dirty="0">
                              <a:solidFill>
                                <a:schemeClr val="dk1"/>
                              </a:solidFill>
                              <a:latin typeface="Nunito Sans"/>
                              <a:ea typeface="Nunito Sans"/>
                              <a:cs typeface="Nunito Sans"/>
                              <a:sym typeface="Nunito Sans"/>
                            </a:rPr>
                            <a:t>In a bag, there are yellow counters and blue counters in the ratio </a:t>
                          </a:r>
                          <a14:m xmlns:a14="http://schemas.microsoft.com/office/drawing/2010/main">
                            <m:oMath xmlns:m="http://schemas.openxmlformats.org/officeDocument/2006/math">
                              <m:r>
                                <a:rPr lang="en-US" sz="1600" b="0" i="1" u="none" strike="noStrike" cap="none" dirty="0" smtClean="0">
                                  <a:solidFill>
                                    <a:schemeClr val="dk1"/>
                                  </a:solidFill>
                                  <a:latin typeface="Cambria Math" panose="02040503050406030204" pitchFamily="18" charset="0"/>
                                  <a:ea typeface="Nunito Sans"/>
                                  <a:cs typeface="Nunito Sans"/>
                                  <a:sym typeface="Nunito Sans"/>
                                </a:rPr>
                                <m:t>2 :3</m:t>
                              </m:r>
                            </m:oMath>
                          </a14:m>
                          <a:endParaRPr lang="en-US" sz="1600" b="0" u="none" strike="noStrike" cap="none" dirty="0">
                            <a:solidFill>
                              <a:schemeClr val="dk1"/>
                            </a:solidFill>
                            <a:latin typeface="Nunito Sans"/>
                            <a:ea typeface="Nunito Sans"/>
                            <a:cs typeface="Nunito Sans"/>
                            <a:sym typeface="Nunito Sans"/>
                          </a:endParaRPr>
                        </a:p>
                        <a:p>
                          <a:pPr marL="0" marR="0" lvl="0" indent="0" algn="l" rtl="0">
                            <a:lnSpc>
                              <a:spcPct val="150000"/>
                            </a:lnSpc>
                            <a:spcBef>
                              <a:spcPts val="0"/>
                            </a:spcBef>
                            <a:spcAft>
                              <a:spcPts val="0"/>
                            </a:spcAft>
                            <a:buClr>
                              <a:srgbClr val="000000"/>
                            </a:buClr>
                            <a:buSzPts val="1600"/>
                            <a:buFont typeface="Arial"/>
                            <a:buNone/>
                          </a:pPr>
                          <a:r>
                            <a:rPr lang="en-US" sz="1600" b="0" u="none" strike="noStrike" cap="none" dirty="0">
                              <a:solidFill>
                                <a:schemeClr val="dk1"/>
                              </a:solidFill>
                              <a:latin typeface="Nunito Sans"/>
                              <a:ea typeface="Nunito Sans"/>
                              <a:cs typeface="Nunito Sans"/>
                              <a:sym typeface="Nunito Sans"/>
                            </a:rPr>
                            <a:t>       What percentage of the counters are blue?</a:t>
                          </a:r>
                          <a:endParaRPr lang="en-US" sz="1600" b="0" u="none" strike="noStrike" cap="none" baseline="30000" dirty="0">
                            <a:solidFill>
                              <a:schemeClr val="dk1"/>
                            </a:solidFill>
                            <a:latin typeface="Nunito Sans"/>
                            <a:ea typeface="Nunito Sans"/>
                            <a:cs typeface="Nunito Sans"/>
                            <a:sym typeface="Nunito Sans"/>
                          </a:endParaRPr>
                        </a:p>
                      </a:txBody>
                      <a:tcPr marL="91450" marR="91450" marT="45725" marB="45725">
                        <a:lnL w="12700" cap="flat" cmpd="sng">
                          <a:noFill/>
                          <a:prstDash val="solid"/>
                          <a:round/>
                          <a:headEnd type="none" w="sm" len="sm"/>
                          <a:tailEnd type="none" w="sm" len="sm"/>
                        </a:lnL>
                        <a:lnR w="12700" cap="flat" cmpd="sng">
                          <a:noFill/>
                          <a:prstDash val="solid"/>
                          <a:round/>
                          <a:headEnd type="none" w="sm" len="sm"/>
                          <a:tailEnd type="none" w="sm" len="sm"/>
                        </a:lnR>
                        <a:lnT w="12700" cap="flat" cmpd="sng">
                          <a:noFill/>
                          <a:prstDash val="solid"/>
                          <a:round/>
                          <a:headEnd type="none" w="sm" len="sm"/>
                          <a:tailEnd type="none" w="sm" len="sm"/>
                        </a:lnT>
                        <a:lnB w="12700" cap="flat" cmpd="sng">
                          <a:noFill/>
                          <a:prstDash val="solid"/>
                          <a:round/>
                          <a:headEnd type="none" w="sm" len="sm"/>
                          <a:tailEnd type="none" w="sm" len="sm"/>
                        </a:lnB>
                        <a:lnTlToBr w="12700" cmpd="sng">
                          <a:noFill/>
                          <a:prstDash val="solid"/>
                        </a:lnTlToBr>
                        <a:lnBlToTr w="12700" cmpd="sng">
                          <a:noFill/>
                          <a:prstDash val="solid"/>
                        </a:lnBlToTr>
                        <a:noFill/>
                      </a:tcPr>
                    </a:tc>
                    <a:extLst>
                      <a:ext uri="{0D108BD9-81ED-4DB2-BD59-A6C34878D82A}">
                        <a16:rowId xmlns:a16="http://schemas.microsoft.com/office/drawing/2014/main" val="10000"/>
                      </a:ext>
                    </a:extLst>
                  </a:tr>
                </a:tbl>
              </a:graphicData>
            </a:graphic>
          </p:graphicFrame>
        </mc:Fallback>
      </mc:AlternateContent>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Shape 410"/>
        <p:cNvGrpSpPr/>
        <p:nvPr/>
      </p:nvGrpSpPr>
      <p:grpSpPr>
        <a:xfrm>
          <a:off x="0" y="0"/>
          <a:ext cx="0" cy="0"/>
          <a:chOff x="0" y="0"/>
          <a:chExt cx="0" cy="0"/>
        </a:xfrm>
      </p:grpSpPr>
      <p:sp>
        <p:nvSpPr>
          <p:cNvPr id="411" name="Google Shape;411;g2032cc6918f_0_98"/>
          <p:cNvSpPr txBox="1"/>
          <p:nvPr/>
        </p:nvSpPr>
        <p:spPr>
          <a:xfrm>
            <a:off x="169850" y="378100"/>
            <a:ext cx="45675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Ratio Answers </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xmlns:a14="http://schemas.microsoft.com/office/drawing/2010/main">
        <mc:Choice Requires="a14">
          <p:graphicFrame>
            <p:nvGraphicFramePr>
              <p:cNvPr id="413" name="Google Shape;413;g2032cc6918f_0_98"/>
              <p:cNvGraphicFramePr/>
              <p:nvPr>
                <p:extLst>
                  <p:ext uri="{D42A27DB-BD31-4B8C-83A1-F6EECF244321}">
                    <p14:modId xmlns:p14="http://schemas.microsoft.com/office/powerpoint/2010/main" val="2317627790"/>
                  </p:ext>
                </p:extLst>
              </p:nvPr>
            </p:nvGraphicFramePr>
            <p:xfrm>
              <a:off x="952500" y="2190750"/>
              <a:ext cx="7239000" cy="2131889"/>
            </p:xfrm>
            <a:graphic>
              <a:graphicData uri="http://schemas.openxmlformats.org/drawingml/2006/table">
                <a:tbl>
                  <a:tblPr>
                    <a:noFill/>
                    <a:tableStyleId>{3315EF36-B98D-4A8E-A345-085902FB4635}</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381000">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dk1"/>
                              </a:solidFill>
                              <a:latin typeface="Nunito Sans"/>
                              <a:ea typeface="Nunito Sans"/>
                              <a:cs typeface="Nunito Sans"/>
                              <a:sym typeface="Nunito Sans"/>
                            </a:rPr>
                            <a:t>A) </a:t>
                          </a:r>
                          <a14:m>
                            <m:oMath xmlns:m="http://schemas.openxmlformats.org/officeDocument/2006/math">
                              <m:f>
                                <m:fPr>
                                  <m:ctrlPr>
                                    <a:rPr lang="en-GB" sz="1600" b="0" i="1" u="none" strike="noStrike" cap="none" smtClean="0">
                                      <a:solidFill>
                                        <a:schemeClr val="dk1"/>
                                      </a:solidFill>
                                      <a:latin typeface="Cambria Math" panose="02040503050406030204" pitchFamily="18" charset="0"/>
                                      <a:ea typeface="Nunito Sans"/>
                                      <a:cs typeface="Nunito Sans"/>
                                      <a:sym typeface="Nunito Sans"/>
                                    </a:rPr>
                                  </m:ctrlPr>
                                </m:fPr>
                                <m:num>
                                  <m:r>
                                    <a:rPr lang="en-US" sz="1600" b="0" i="1" u="none" strike="noStrike" cap="none" smtClean="0">
                                      <a:solidFill>
                                        <a:schemeClr val="dk1"/>
                                      </a:solidFill>
                                      <a:latin typeface="Cambria Math" panose="02040503050406030204" pitchFamily="18" charset="0"/>
                                      <a:ea typeface="Nunito Sans"/>
                                      <a:cs typeface="Nunito Sans"/>
                                      <a:sym typeface="Nunito Sans"/>
                                    </a:rPr>
                                    <m:t>3</m:t>
                                  </m:r>
                                </m:num>
                                <m:den>
                                  <m:r>
                                    <a:rPr lang="en-GB" sz="1600" b="0" i="1" u="none" strike="noStrike" cap="none" smtClean="0">
                                      <a:solidFill>
                                        <a:schemeClr val="dk1"/>
                                      </a:solidFill>
                                      <a:latin typeface="Cambria Math" panose="02040503050406030204" pitchFamily="18" charset="0"/>
                                      <a:ea typeface="Nunito Sans"/>
                                      <a:cs typeface="Nunito Sans"/>
                                      <a:sym typeface="Nunito Sans"/>
                                    </a:rPr>
                                    <m:t>5</m:t>
                                  </m:r>
                                </m:den>
                              </m:f>
                            </m:oMath>
                          </a14:m>
                          <a:r>
                            <a:rPr lang="en-US" sz="1600" u="none" strike="noStrike" cap="none" dirty="0">
                              <a:solidFill>
                                <a:schemeClr val="dk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dk1"/>
                              </a:solidFill>
                              <a:latin typeface="Nunito Sans"/>
                              <a:ea typeface="Nunito Sans"/>
                              <a:cs typeface="Nunito Sans"/>
                              <a:sym typeface="Nunito Sans"/>
                            </a:rPr>
                            <a:t>Student forgot to use total of parts for the denominator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rgbClr val="00BC89"/>
                              </a:solidFill>
                              <a:latin typeface="Nunito Sans"/>
                              <a:ea typeface="Nunito Sans"/>
                              <a:cs typeface="Nunito Sans"/>
                              <a:sym typeface="Nunito Sans"/>
                            </a:rPr>
                            <a:t>B) </a:t>
                          </a:r>
                          <a14:m>
                            <m:oMath xmlns:m="http://schemas.openxmlformats.org/officeDocument/2006/math">
                              <m:f>
                                <m:fPr>
                                  <m:ctrlPr>
                                    <a:rPr lang="en-GB" sz="1600" b="0" i="1" u="none" strike="noStrike" cap="none" smtClean="0">
                                      <a:solidFill>
                                        <a:srgbClr val="00BC89"/>
                                      </a:solidFill>
                                      <a:latin typeface="Cambria Math" panose="02040503050406030204" pitchFamily="18" charset="0"/>
                                      <a:ea typeface="Nunito Sans"/>
                                      <a:cs typeface="Nunito Sans"/>
                                      <a:sym typeface="Nunito Sans"/>
                                    </a:rPr>
                                  </m:ctrlPr>
                                </m:fPr>
                                <m:num>
                                  <m:r>
                                    <a:rPr lang="en-GB" sz="1600" b="0" i="1" u="none" strike="noStrike" cap="none" smtClean="0">
                                      <a:solidFill>
                                        <a:srgbClr val="00BC89"/>
                                      </a:solidFill>
                                      <a:latin typeface="Cambria Math" panose="02040503050406030204" pitchFamily="18" charset="0"/>
                                      <a:ea typeface="Nunito Sans"/>
                                      <a:cs typeface="Nunito Sans"/>
                                      <a:sym typeface="Nunito Sans"/>
                                    </a:rPr>
                                    <m:t>3</m:t>
                                  </m:r>
                                </m:num>
                                <m:den>
                                  <m:r>
                                    <a:rPr lang="en-GB" sz="1600" b="0" i="1" u="none" strike="noStrike" cap="none" smtClean="0">
                                      <a:solidFill>
                                        <a:srgbClr val="00BC89"/>
                                      </a:solidFill>
                                      <a:latin typeface="Cambria Math" panose="02040503050406030204" pitchFamily="18" charset="0"/>
                                      <a:ea typeface="Nunito Sans"/>
                                      <a:cs typeface="Nunito Sans"/>
                                      <a:sym typeface="Nunito Sans"/>
                                    </a:rPr>
                                    <m:t>8</m:t>
                                  </m:r>
                                </m:den>
                              </m:f>
                            </m:oMath>
                          </a14:m>
                          <a:endParaRPr lang="en-GB" sz="1600" u="none" strike="noStrike" cap="none" dirty="0">
                            <a:solidFill>
                              <a:srgbClr val="00BC89"/>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rgbClr val="00BC89"/>
                              </a:solidFill>
                              <a:latin typeface="Nunito Sans"/>
                              <a:ea typeface="Nunito Sans"/>
                              <a:cs typeface="Nunito Sans"/>
                              <a:sym typeface="Nunito Sans"/>
                            </a:rPr>
                            <a:t>Correct answer</a:t>
                          </a:r>
                          <a:endParaRPr sz="1400" u="none" strike="noStrike" cap="none" dirty="0">
                            <a:solidFill>
                              <a:srgbClr val="00BC89"/>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38100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Sans"/>
                              <a:ea typeface="Nunito Sans"/>
                              <a:cs typeface="Nunito Sans"/>
                              <a:sym typeface="Nunito Sans"/>
                            </a:rPr>
                            <a:t>C) 3 </a:t>
                          </a:r>
                          <a:endParaRPr sz="1600" u="none" strike="noStrike" cap="none" dirty="0">
                            <a:solidFill>
                              <a:schemeClr val="dk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dk1"/>
                              </a:solidFill>
                              <a:latin typeface="Nunito Sans"/>
                              <a:ea typeface="Nunito Sans"/>
                              <a:cs typeface="Nunito Sans"/>
                              <a:sym typeface="Nunito Sans"/>
                            </a:rPr>
                            <a:t>Student gave the number of parts that are green</a:t>
                          </a:r>
                          <a:endParaRPr sz="1400" u="none" strike="noStrike" cap="none" dirty="0">
                            <a:solidFill>
                              <a:schemeClr val="dk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Sans"/>
                              <a:ea typeface="Nunito Sans"/>
                              <a:cs typeface="Nunito Sans"/>
                              <a:sym typeface="Nunito Sans"/>
                            </a:rPr>
                            <a:t>D) </a:t>
                          </a:r>
                          <a14:m>
                            <m:oMath xmlns:m="http://schemas.openxmlformats.org/officeDocument/2006/math">
                              <m:f>
                                <m:fPr>
                                  <m:ctrlPr>
                                    <a:rPr lang="en-GB" sz="1600" b="0" i="1" u="none" strike="noStrike" cap="none" smtClean="0">
                                      <a:solidFill>
                                        <a:schemeClr val="dk1"/>
                                      </a:solidFill>
                                      <a:latin typeface="Cambria Math" panose="02040503050406030204" pitchFamily="18" charset="0"/>
                                      <a:ea typeface="Nunito Sans"/>
                                      <a:cs typeface="Nunito Sans"/>
                                      <a:sym typeface="Nunito Sans"/>
                                    </a:rPr>
                                  </m:ctrlPr>
                                </m:fPr>
                                <m:num>
                                  <m:r>
                                    <a:rPr lang="en-GB" sz="1600" b="0" i="1" u="none" strike="noStrike" cap="none" smtClean="0">
                                      <a:solidFill>
                                        <a:schemeClr val="dk1"/>
                                      </a:solidFill>
                                      <a:latin typeface="Cambria Math" panose="02040503050406030204" pitchFamily="18" charset="0"/>
                                      <a:ea typeface="Nunito Sans"/>
                                      <a:cs typeface="Nunito Sans"/>
                                      <a:sym typeface="Nunito Sans"/>
                                    </a:rPr>
                                    <m:t>5</m:t>
                                  </m:r>
                                </m:num>
                                <m:den>
                                  <m:r>
                                    <a:rPr lang="en-GB" sz="1600" b="0" i="1" u="none" strike="noStrike" cap="none" smtClean="0">
                                      <a:solidFill>
                                        <a:schemeClr val="dk1"/>
                                      </a:solidFill>
                                      <a:latin typeface="Cambria Math" panose="02040503050406030204" pitchFamily="18" charset="0"/>
                                      <a:ea typeface="Nunito Sans"/>
                                      <a:cs typeface="Nunito Sans"/>
                                      <a:sym typeface="Nunito Sans"/>
                                    </a:rPr>
                                    <m:t>8</m:t>
                                  </m:r>
                                </m:den>
                              </m:f>
                            </m:oMath>
                          </a14:m>
                          <a:r>
                            <a:rPr lang="en-GB" sz="1600" u="none" strike="noStrike" cap="none" dirty="0">
                              <a:solidFill>
                                <a:schemeClr val="dk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dk1"/>
                              </a:solidFill>
                              <a:latin typeface="Nunito Sans"/>
                              <a:ea typeface="Nunito Sans"/>
                              <a:cs typeface="Nunito Sans"/>
                              <a:sym typeface="Nunito Sans"/>
                            </a:rPr>
                            <a:t>Student gave the fraction of counters that are red</a:t>
                          </a:r>
                          <a:endParaRPr sz="1400" u="none" strike="noStrike" cap="none" dirty="0">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xmlns="">
          <p:graphicFrame>
            <p:nvGraphicFramePr>
              <p:cNvPr id="413" name="Google Shape;413;g2032cc6918f_0_98"/>
              <p:cNvGraphicFramePr/>
              <p:nvPr>
                <p:extLst>
                  <p:ext uri="{D42A27DB-BD31-4B8C-83A1-F6EECF244321}">
                    <p14:modId xmlns:p14="http://schemas.microsoft.com/office/powerpoint/2010/main" val="2317627790"/>
                  </p:ext>
                </p:extLst>
              </p:nvPr>
            </p:nvGraphicFramePr>
            <p:xfrm>
              <a:off x="952500" y="2190750"/>
              <a:ext cx="7239000" cy="2131889"/>
            </p:xfrm>
            <a:graphic>
              <a:graphicData uri="http://schemas.openxmlformats.org/drawingml/2006/table">
                <a:tbl>
                  <a:tblPr>
                    <a:noFill/>
                    <a:tableStyleId>{3315EF36-B98D-4A8E-A345-085902FB4635}</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1063849">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68" t="-571" r="-100337" b="-101714"/>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00168" t="-571" r="-337" b="-101714"/>
                          </a:stretch>
                        </a:blipFill>
                      </a:tcPr>
                    </a:tc>
                    <a:extLst>
                      <a:ext uri="{0D108BD9-81ED-4DB2-BD59-A6C34878D82A}">
                        <a16:rowId xmlns:a16="http://schemas.microsoft.com/office/drawing/2014/main" val="10000"/>
                      </a:ext>
                    </a:extLst>
                  </a:tr>
                  <a:tr h="106804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Sans"/>
                              <a:ea typeface="Nunito Sans"/>
                              <a:cs typeface="Nunito Sans"/>
                              <a:sym typeface="Nunito Sans"/>
                            </a:rPr>
                            <a:t>C) 3 </a:t>
                          </a:r>
                          <a:endParaRPr sz="1600" u="none" strike="noStrike" cap="none" dirty="0">
                            <a:solidFill>
                              <a:schemeClr val="dk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dk1"/>
                              </a:solidFill>
                              <a:latin typeface="Nunito Sans"/>
                              <a:ea typeface="Nunito Sans"/>
                              <a:cs typeface="Nunito Sans"/>
                              <a:sym typeface="Nunito Sans"/>
                            </a:rPr>
                            <a:t>Student gave the number of parts that are green</a:t>
                          </a:r>
                          <a:endParaRPr sz="1400" u="none" strike="noStrike" cap="none" dirty="0">
                            <a:solidFill>
                              <a:schemeClr val="dk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00168" t="-100000" r="-337" b="-1136"/>
                          </a:stretch>
                        </a:blipFill>
                      </a:tcPr>
                    </a:tc>
                    <a:extLst>
                      <a:ext uri="{0D108BD9-81ED-4DB2-BD59-A6C34878D82A}">
                        <a16:rowId xmlns:a16="http://schemas.microsoft.com/office/drawing/2014/main" val="10001"/>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2" name="Google Shape;105;p20">
                <a:extLst>
                  <a:ext uri="{FF2B5EF4-FFF2-40B4-BE49-F238E27FC236}">
                    <a16:creationId xmlns:a16="http://schemas.microsoft.com/office/drawing/2014/main" id="{F381CC9A-D3AA-D4FC-2526-75AEC9EA0EA6}"/>
                  </a:ext>
                </a:extLst>
              </p:cNvPr>
              <p:cNvGraphicFramePr/>
              <p:nvPr>
                <p:extLst>
                  <p:ext uri="{D42A27DB-BD31-4B8C-83A1-F6EECF244321}">
                    <p14:modId xmlns:p14="http://schemas.microsoft.com/office/powerpoint/2010/main" val="4027015949"/>
                  </p:ext>
                </p:extLst>
              </p:nvPr>
            </p:nvGraphicFramePr>
            <p:xfrm>
              <a:off x="108043" y="862525"/>
              <a:ext cx="8661883" cy="670570"/>
            </p:xfrm>
            <a:graphic>
              <a:graphicData uri="http://schemas.openxmlformats.org/drawingml/2006/table">
                <a:tbl>
                  <a:tblPr firstRow="1" bandRow="1">
                    <a:noFill/>
                  </a:tblPr>
                  <a:tblGrid>
                    <a:gridCol w="8661883">
                      <a:extLst>
                        <a:ext uri="{9D8B030D-6E8A-4147-A177-3AD203B41FA5}">
                          <a16:colId xmlns:a16="http://schemas.microsoft.com/office/drawing/2014/main" val="20000"/>
                        </a:ext>
                      </a:extLst>
                    </a:gridCol>
                  </a:tblGrid>
                  <a:tr h="282784">
                    <a:tc>
                      <a:txBody>
                        <a:bodyPr/>
                        <a:lstStyle/>
                        <a:p>
                          <a:pPr marL="0" marR="0" lvl="0" indent="0" algn="l" rtl="0">
                            <a:lnSpc>
                              <a:spcPct val="100000"/>
                            </a:lnSpc>
                            <a:spcBef>
                              <a:spcPts val="0"/>
                            </a:spcBef>
                            <a:spcAft>
                              <a:spcPts val="0"/>
                            </a:spcAft>
                            <a:buClr>
                              <a:srgbClr val="000000"/>
                            </a:buClr>
                            <a:buSzPts val="1600"/>
                            <a:buFont typeface="Arial"/>
                            <a:buNone/>
                          </a:pPr>
                          <a:r>
                            <a:rPr lang="en-GB" sz="1600" b="0" dirty="0">
                              <a:solidFill>
                                <a:schemeClr val="dk1"/>
                              </a:solidFill>
                              <a:latin typeface="Nunito Sans"/>
                              <a:ea typeface="Nunito Sans"/>
                              <a:cs typeface="Nunito Sans"/>
                              <a:sym typeface="Nunito Sans"/>
                            </a:rPr>
                            <a:t>11) </a:t>
                          </a:r>
                          <a:r>
                            <a:rPr lang="en-US" sz="1600" b="0" u="none" strike="noStrike" cap="none" dirty="0">
                              <a:solidFill>
                                <a:schemeClr val="dk1"/>
                              </a:solidFill>
                              <a:latin typeface="Nunito Sans"/>
                              <a:ea typeface="Nunito Sans"/>
                              <a:cs typeface="Nunito Sans"/>
                              <a:sym typeface="Nunito Sans"/>
                            </a:rPr>
                            <a:t>The ratio of green counters to red counters is </a:t>
                          </a:r>
                          <a14:m>
                            <m:oMath xmlns:m="http://schemas.openxmlformats.org/officeDocument/2006/math">
                              <m:r>
                                <a:rPr lang="en-US" sz="1600" b="0" i="1" u="none" strike="noStrike" cap="none" dirty="0" smtClean="0">
                                  <a:solidFill>
                                    <a:schemeClr val="dk1"/>
                                  </a:solidFill>
                                  <a:latin typeface="Cambria Math" panose="02040503050406030204" pitchFamily="18" charset="0"/>
                                  <a:ea typeface="Nunito Sans"/>
                                  <a:cs typeface="Nunito Sans"/>
                                  <a:sym typeface="Nunito Sans"/>
                                </a:rPr>
                                <m:t>3 :5</m:t>
                              </m:r>
                            </m:oMath>
                          </a14:m>
                          <a:endParaRPr lang="en-US" sz="1600" b="0" u="none" strike="noStrike" cap="none" dirty="0">
                            <a:solidFill>
                              <a:schemeClr val="dk1"/>
                            </a:solidFill>
                            <a:latin typeface="Nunito Sans"/>
                            <a:ea typeface="Nunito Sans"/>
                            <a:cs typeface="Nunito Sans"/>
                            <a:sym typeface="Nunito Sans"/>
                          </a:endParaRPr>
                        </a:p>
                        <a:p>
                          <a:pPr marL="0" marR="0" lvl="0" indent="0" algn="l" rtl="0">
                            <a:lnSpc>
                              <a:spcPct val="150000"/>
                            </a:lnSpc>
                            <a:spcBef>
                              <a:spcPts val="0"/>
                            </a:spcBef>
                            <a:spcAft>
                              <a:spcPts val="0"/>
                            </a:spcAft>
                            <a:buClr>
                              <a:schemeClr val="dk1"/>
                            </a:buClr>
                            <a:buSzPts val="1100"/>
                            <a:buFont typeface="Arial"/>
                            <a:buNone/>
                          </a:pPr>
                          <a:r>
                            <a:rPr lang="en-US" sz="1600" b="0" u="none" strike="noStrike" cap="none" dirty="0">
                              <a:solidFill>
                                <a:schemeClr val="dk1"/>
                              </a:solidFill>
                              <a:latin typeface="Nunito Sans"/>
                              <a:ea typeface="Nunito Sans"/>
                              <a:cs typeface="Nunito Sans"/>
                              <a:sym typeface="Nunito Sans"/>
                            </a:rPr>
                            <a:t>       What fraction of the counters are green?</a:t>
                          </a:r>
                        </a:p>
                      </a:txBody>
                      <a:tcPr marL="91450" marR="91450" marT="45725" marB="45725">
                        <a:lnL w="12700" cap="flat" cmpd="sng">
                          <a:noFill/>
                          <a:prstDash val="solid"/>
                          <a:round/>
                          <a:headEnd type="none" w="sm" len="sm"/>
                          <a:tailEnd type="none" w="sm" len="sm"/>
                        </a:lnL>
                        <a:lnR w="12700" cap="flat" cmpd="sng">
                          <a:noFill/>
                          <a:prstDash val="solid"/>
                          <a:round/>
                          <a:headEnd type="none" w="sm" len="sm"/>
                          <a:tailEnd type="none" w="sm" len="sm"/>
                        </a:lnR>
                        <a:lnT w="12700" cap="flat" cmpd="sng">
                          <a:noFill/>
                          <a:prstDash val="solid"/>
                          <a:round/>
                          <a:headEnd type="none" w="sm" len="sm"/>
                          <a:tailEnd type="none" w="sm" len="sm"/>
                        </a:lnT>
                        <a:lnB w="12700" cap="flat" cmpd="sng">
                          <a:noFill/>
                          <a:prstDash val="solid"/>
                          <a:round/>
                          <a:headEnd type="none" w="sm" len="sm"/>
                          <a:tailEnd type="none" w="sm" len="sm"/>
                        </a:lnB>
                        <a:lnTlToBr w="12700" cmpd="sng">
                          <a:noFill/>
                          <a:prstDash val="solid"/>
                        </a:lnTlToBr>
                        <a:lnBlToTr w="12700" cmpd="sng">
                          <a:noFill/>
                          <a:prstDash val="solid"/>
                        </a:lnBlToTr>
                        <a:noFill/>
                      </a:tcPr>
                    </a:tc>
                    <a:extLst>
                      <a:ext uri="{0D108BD9-81ED-4DB2-BD59-A6C34878D82A}">
                        <a16:rowId xmlns:a16="http://schemas.microsoft.com/office/drawing/2014/main" val="10000"/>
                      </a:ext>
                    </a:extLst>
                  </a:tr>
                </a:tbl>
              </a:graphicData>
            </a:graphic>
          </p:graphicFrame>
        </mc:Choice>
        <mc:Fallback xmlns="">
          <p:graphicFrame>
            <p:nvGraphicFramePr>
              <p:cNvPr id="2" name="Google Shape;105;p20">
                <a:extLst>
                  <a:ext uri="{FF2B5EF4-FFF2-40B4-BE49-F238E27FC236}">
                    <a16:creationId xmlns:a16="http://schemas.microsoft.com/office/drawing/2014/main" id="{F381CC9A-D3AA-D4FC-2526-75AEC9EA0EA6}"/>
                  </a:ext>
                </a:extLst>
              </p:cNvPr>
              <p:cNvGraphicFramePr/>
              <p:nvPr>
                <p:extLst>
                  <p:ext uri="{D42A27DB-BD31-4B8C-83A1-F6EECF244321}">
                    <p14:modId xmlns:p14="http://schemas.microsoft.com/office/powerpoint/2010/main" val="4027015949"/>
                  </p:ext>
                </p:extLst>
              </p:nvPr>
            </p:nvGraphicFramePr>
            <p:xfrm>
              <a:off x="108043" y="862525"/>
              <a:ext cx="8661883" cy="670570"/>
            </p:xfrm>
            <a:graphic>
              <a:graphicData uri="http://schemas.openxmlformats.org/drawingml/2006/table">
                <a:tbl>
                  <a:tblPr firstRow="1" bandRow="1">
                    <a:noFill/>
                  </a:tblPr>
                  <a:tblGrid>
                    <a:gridCol w="8661883">
                      <a:extLst>
                        <a:ext uri="{9D8B030D-6E8A-4147-A177-3AD203B41FA5}">
                          <a16:colId xmlns:a16="http://schemas.microsoft.com/office/drawing/2014/main" val="20000"/>
                        </a:ext>
                      </a:extLst>
                    </a:gridCol>
                  </a:tblGrid>
                  <a:tr h="282784">
                    <a:tc>
                      <a:txBody>
                        <a:bodyPr/>
                        <a:lstStyle/>
                        <a:p>
                          <a:pPr marL="0" marR="0" lvl="0" indent="0" algn="l" rtl="0">
                            <a:lnSpc>
                              <a:spcPct val="100000"/>
                            </a:lnSpc>
                            <a:spcBef>
                              <a:spcPts val="0"/>
                            </a:spcBef>
                            <a:spcAft>
                              <a:spcPts val="0"/>
                            </a:spcAft>
                            <a:buClr>
                              <a:srgbClr val="000000"/>
                            </a:buClr>
                            <a:buSzPts val="1600"/>
                            <a:buFont typeface="Arial"/>
                            <a:buNone/>
                          </a:pPr>
                          <a:r>
                            <a:rPr lang="en-GB" sz="1600" b="0" dirty="0">
                              <a:solidFill>
                                <a:schemeClr val="dk1"/>
                              </a:solidFill>
                              <a:latin typeface="Nunito Sans"/>
                              <a:ea typeface="Nunito Sans"/>
                              <a:cs typeface="Nunito Sans"/>
                              <a:sym typeface="Nunito Sans"/>
                            </a:rPr>
                            <a:t>11) </a:t>
                          </a:r>
                          <a:r>
                            <a:rPr lang="en-US" sz="1600" b="0" u="none" strike="noStrike" cap="none" dirty="0">
                              <a:solidFill>
                                <a:schemeClr val="dk1"/>
                              </a:solidFill>
                              <a:latin typeface="Nunito Sans"/>
                              <a:ea typeface="Nunito Sans"/>
                              <a:cs typeface="Nunito Sans"/>
                              <a:sym typeface="Nunito Sans"/>
                            </a:rPr>
                            <a:t>The ratio of green counters to red counters is </a:t>
                          </a:r>
                          <a14:m xmlns:a14="http://schemas.microsoft.com/office/drawing/2010/main">
                            <m:oMath xmlns:m="http://schemas.openxmlformats.org/officeDocument/2006/math">
                              <m:r>
                                <a:rPr lang="en-US" sz="1600" b="0" i="1" u="none" strike="noStrike" cap="none" dirty="0" smtClean="0">
                                  <a:solidFill>
                                    <a:schemeClr val="dk1"/>
                                  </a:solidFill>
                                  <a:latin typeface="Cambria Math" panose="02040503050406030204" pitchFamily="18" charset="0"/>
                                  <a:ea typeface="Nunito Sans"/>
                                  <a:cs typeface="Nunito Sans"/>
                                  <a:sym typeface="Nunito Sans"/>
                                </a:rPr>
                                <m:t>3 :5</m:t>
                              </m:r>
                            </m:oMath>
                          </a14:m>
                          <a:endParaRPr lang="en-US" sz="1600" b="0" u="none" strike="noStrike" cap="none" dirty="0">
                            <a:solidFill>
                              <a:schemeClr val="dk1"/>
                            </a:solidFill>
                            <a:latin typeface="Nunito Sans"/>
                            <a:ea typeface="Nunito Sans"/>
                            <a:cs typeface="Nunito Sans"/>
                            <a:sym typeface="Nunito Sans"/>
                          </a:endParaRPr>
                        </a:p>
                        <a:p>
                          <a:pPr marL="0" marR="0" lvl="0" indent="0" algn="l" rtl="0">
                            <a:lnSpc>
                              <a:spcPct val="150000"/>
                            </a:lnSpc>
                            <a:spcBef>
                              <a:spcPts val="0"/>
                            </a:spcBef>
                            <a:spcAft>
                              <a:spcPts val="0"/>
                            </a:spcAft>
                            <a:buClr>
                              <a:schemeClr val="dk1"/>
                            </a:buClr>
                            <a:buSzPts val="1100"/>
                            <a:buFont typeface="Arial"/>
                            <a:buNone/>
                          </a:pPr>
                          <a:r>
                            <a:rPr lang="en-US" sz="1600" b="0" u="none" strike="noStrike" cap="none" dirty="0">
                              <a:solidFill>
                                <a:schemeClr val="dk1"/>
                              </a:solidFill>
                              <a:latin typeface="Nunito Sans"/>
                              <a:ea typeface="Nunito Sans"/>
                              <a:cs typeface="Nunito Sans"/>
                              <a:sym typeface="Nunito Sans"/>
                            </a:rPr>
                            <a:t>       What fraction of the counters are green?</a:t>
                          </a:r>
                        </a:p>
                      </a:txBody>
                      <a:tcPr marL="91450" marR="91450" marT="45725" marB="45725">
                        <a:lnL w="12700" cap="flat" cmpd="sng">
                          <a:noFill/>
                          <a:prstDash val="solid"/>
                          <a:round/>
                          <a:headEnd type="none" w="sm" len="sm"/>
                          <a:tailEnd type="none" w="sm" len="sm"/>
                        </a:lnL>
                        <a:lnR w="12700" cap="flat" cmpd="sng">
                          <a:noFill/>
                          <a:prstDash val="solid"/>
                          <a:round/>
                          <a:headEnd type="none" w="sm" len="sm"/>
                          <a:tailEnd type="none" w="sm" len="sm"/>
                        </a:lnR>
                        <a:lnT w="12700" cap="flat" cmpd="sng">
                          <a:noFill/>
                          <a:prstDash val="solid"/>
                          <a:round/>
                          <a:headEnd type="none" w="sm" len="sm"/>
                          <a:tailEnd type="none" w="sm" len="sm"/>
                        </a:lnT>
                        <a:lnB w="12700" cap="flat" cmpd="sng">
                          <a:noFill/>
                          <a:prstDash val="solid"/>
                          <a:round/>
                          <a:headEnd type="none" w="sm" len="sm"/>
                          <a:tailEnd type="none" w="sm" len="sm"/>
                        </a:lnB>
                        <a:lnTlToBr w="12700" cmpd="sng">
                          <a:noFill/>
                          <a:prstDash val="solid"/>
                        </a:lnTlToBr>
                        <a:lnBlToTr w="12700" cmpd="sng">
                          <a:noFill/>
                          <a:prstDash val="solid"/>
                        </a:lnBlToTr>
                        <a:noFill/>
                      </a:tcPr>
                    </a:tc>
                    <a:extLst>
                      <a:ext uri="{0D108BD9-81ED-4DB2-BD59-A6C34878D82A}">
                        <a16:rowId xmlns:a16="http://schemas.microsoft.com/office/drawing/2014/main" val="10000"/>
                      </a:ext>
                    </a:extLst>
                  </a:tr>
                </a:tbl>
              </a:graphicData>
            </a:graphic>
          </p:graphicFrame>
        </mc:Fallback>
      </mc:AlternateContent>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Shape 429"/>
        <p:cNvGrpSpPr/>
        <p:nvPr/>
      </p:nvGrpSpPr>
      <p:grpSpPr>
        <a:xfrm>
          <a:off x="0" y="0"/>
          <a:ext cx="0" cy="0"/>
          <a:chOff x="0" y="0"/>
          <a:chExt cx="0" cy="0"/>
        </a:xfrm>
      </p:grpSpPr>
      <p:sp>
        <p:nvSpPr>
          <p:cNvPr id="430" name="Google Shape;430;g2032cc6918f_0_116"/>
          <p:cNvSpPr txBox="1"/>
          <p:nvPr/>
        </p:nvSpPr>
        <p:spPr>
          <a:xfrm>
            <a:off x="169850" y="378100"/>
            <a:ext cx="45675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Ratio Answers </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xmlns:a14="http://schemas.microsoft.com/office/drawing/2010/main">
        <mc:Choice Requires="a14">
          <p:graphicFrame>
            <p:nvGraphicFramePr>
              <p:cNvPr id="432" name="Google Shape;432;g2032cc6918f_0_116"/>
              <p:cNvGraphicFramePr/>
              <p:nvPr>
                <p:extLst>
                  <p:ext uri="{D42A27DB-BD31-4B8C-83A1-F6EECF244321}">
                    <p14:modId xmlns:p14="http://schemas.microsoft.com/office/powerpoint/2010/main" val="931319761"/>
                  </p:ext>
                </p:extLst>
              </p:nvPr>
            </p:nvGraphicFramePr>
            <p:xfrm>
              <a:off x="952500" y="2190750"/>
              <a:ext cx="7239000" cy="2138157"/>
            </p:xfrm>
            <a:graphic>
              <a:graphicData uri="http://schemas.openxmlformats.org/drawingml/2006/table">
                <a:tbl>
                  <a:tblPr>
                    <a:noFill/>
                    <a:tableStyleId>{3315EF36-B98D-4A8E-A345-085902FB4635}</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4680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rgbClr val="00BC89"/>
                              </a:solidFill>
                              <a:latin typeface="Nunito Sans"/>
                              <a:ea typeface="Nunito Sans"/>
                              <a:cs typeface="Nunito Sans"/>
                              <a:sym typeface="Nunito Sans"/>
                            </a:rPr>
                            <a:t>A) </a:t>
                          </a:r>
                          <a14:m>
                            <m:oMath xmlns:m="http://schemas.openxmlformats.org/officeDocument/2006/math">
                              <m:r>
                                <a:rPr lang="en-GB" sz="1600" i="1" u="none" strike="noStrike" cap="none" dirty="0" smtClean="0">
                                  <a:solidFill>
                                    <a:srgbClr val="00BC89"/>
                                  </a:solidFill>
                                  <a:latin typeface="Cambria Math" panose="02040503050406030204" pitchFamily="18" charset="0"/>
                                  <a:ea typeface="Nunito Sans"/>
                                  <a:cs typeface="Nunito Sans"/>
                                  <a:sym typeface="Nunito Sans"/>
                                </a:rPr>
                                <m:t>1500</m:t>
                              </m:r>
                              <m:r>
                                <a:rPr lang="en-GB" sz="1600" i="1" u="none" strike="noStrike" cap="none" dirty="0" smtClean="0">
                                  <a:solidFill>
                                    <a:srgbClr val="00BC89"/>
                                  </a:solidFill>
                                  <a:latin typeface="Cambria Math" panose="02040503050406030204" pitchFamily="18" charset="0"/>
                                  <a:ea typeface="Nunito Sans"/>
                                  <a:cs typeface="Nunito Sans"/>
                                  <a:sym typeface="Nunito Sans"/>
                                </a:rPr>
                                <m:t>𝑚𝑙</m:t>
                              </m:r>
                              <m:r>
                                <a:rPr lang="en-GB" sz="1600" i="1" u="none" strike="noStrike" cap="none" dirty="0" smtClean="0">
                                  <a:solidFill>
                                    <a:srgbClr val="00BC89"/>
                                  </a:solidFill>
                                  <a:latin typeface="Cambria Math" panose="02040503050406030204" pitchFamily="18" charset="0"/>
                                  <a:ea typeface="Nunito Sans"/>
                                  <a:cs typeface="Nunito Sans"/>
                                  <a:sym typeface="Nunito Sans"/>
                                </a:rPr>
                                <m:t> </m:t>
                              </m:r>
                            </m:oMath>
                          </a14:m>
                          <a:endParaRPr sz="1600" u="none" strike="noStrike" cap="none" dirty="0">
                            <a:solidFill>
                              <a:srgbClr val="00BC89"/>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rgbClr val="00BC89"/>
                              </a:solidFill>
                              <a:latin typeface="Nunito Sans"/>
                              <a:ea typeface="Nunito Sans"/>
                              <a:cs typeface="Nunito Sans"/>
                              <a:sym typeface="Nunito Sans"/>
                            </a:rPr>
                            <a:t>Correct answer</a:t>
                          </a:r>
                          <a:endParaRPr sz="1400" u="none" strike="noStrike" cap="none" dirty="0">
                            <a:solidFill>
                              <a:schemeClr val="dk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Sans"/>
                              <a:ea typeface="Nunito Sans"/>
                              <a:cs typeface="Nunito Sans"/>
                              <a:sym typeface="Nunito Sans"/>
                            </a:rPr>
                            <a:t>B) </a:t>
                          </a:r>
                          <a14:m>
                            <m:oMath xmlns:m="http://schemas.openxmlformats.org/officeDocument/2006/math">
                              <m:r>
                                <a:rPr lang="en-GB" sz="1600" i="1" u="none" strike="noStrike" cap="none" dirty="0" smtClean="0">
                                  <a:solidFill>
                                    <a:schemeClr val="dk1"/>
                                  </a:solidFill>
                                  <a:latin typeface="Cambria Math" panose="02040503050406030204" pitchFamily="18" charset="0"/>
                                  <a:ea typeface="Nunito Sans"/>
                                  <a:cs typeface="Nunito Sans"/>
                                  <a:sym typeface="Nunito Sans"/>
                                </a:rPr>
                                <m:t>1200</m:t>
                              </m:r>
                              <m:r>
                                <a:rPr lang="en-GB" sz="1600" i="1" u="none" strike="noStrike" cap="none" dirty="0" smtClean="0">
                                  <a:solidFill>
                                    <a:schemeClr val="dk1"/>
                                  </a:solidFill>
                                  <a:latin typeface="Cambria Math" panose="02040503050406030204" pitchFamily="18" charset="0"/>
                                  <a:ea typeface="Nunito Sans"/>
                                  <a:cs typeface="Nunito Sans"/>
                                  <a:sym typeface="Nunito Sans"/>
                                </a:rPr>
                                <m:t>𝑚𝑙</m:t>
                              </m:r>
                            </m:oMath>
                          </a14:m>
                          <a:r>
                            <a:rPr lang="en-GB" sz="1600" u="none" strike="noStrike" cap="none" dirty="0">
                              <a:solidFill>
                                <a:schemeClr val="dk1"/>
                              </a:solidFill>
                              <a:latin typeface="Nunito Sans"/>
                              <a:ea typeface="Nunito Sans"/>
                              <a:cs typeface="Nunito Sans"/>
                              <a:sym typeface="Nunito Sans"/>
                            </a:rPr>
                            <a:t> </a:t>
                          </a:r>
                          <a:endParaRPr sz="1600" u="none" strike="noStrike" cap="none" dirty="0">
                            <a:solidFill>
                              <a:schemeClr val="dk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dk1"/>
                              </a:solidFill>
                              <a:latin typeface="Nunito Sans"/>
                              <a:ea typeface="Nunito Sans"/>
                              <a:cs typeface="Nunito Sans"/>
                              <a:sym typeface="Nunito Sans"/>
                            </a:rPr>
                            <a:t>Student gave the amount of water needed</a:t>
                          </a:r>
                          <a:endParaRPr sz="1400" u="none" strike="noStrike" cap="none" dirty="0">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4680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Sans"/>
                              <a:ea typeface="Nunito Sans"/>
                              <a:cs typeface="Nunito Sans"/>
                              <a:sym typeface="Nunito Sans"/>
                            </a:rPr>
                            <a:t>C) </a:t>
                          </a:r>
                          <a14:m>
                            <m:oMath xmlns:m="http://schemas.openxmlformats.org/officeDocument/2006/math">
                              <m:r>
                                <a:rPr lang="en-GB" sz="1600" i="1" u="none" strike="noStrike" cap="none" dirty="0" smtClean="0">
                                  <a:solidFill>
                                    <a:schemeClr val="dk1"/>
                                  </a:solidFill>
                                  <a:latin typeface="Cambria Math" panose="02040503050406030204" pitchFamily="18" charset="0"/>
                                  <a:ea typeface="Nunito Sans"/>
                                  <a:cs typeface="Nunito Sans"/>
                                  <a:sym typeface="Nunito Sans"/>
                                </a:rPr>
                                <m:t>75</m:t>
                              </m:r>
                              <m:r>
                                <a:rPr lang="en-GB" sz="1600" i="1" u="none" strike="noStrike" cap="none" dirty="0" smtClean="0">
                                  <a:solidFill>
                                    <a:schemeClr val="dk1"/>
                                  </a:solidFill>
                                  <a:latin typeface="Cambria Math" panose="02040503050406030204" pitchFamily="18" charset="0"/>
                                  <a:ea typeface="Nunito Sans"/>
                                  <a:cs typeface="Nunito Sans"/>
                                  <a:sym typeface="Nunito Sans"/>
                                </a:rPr>
                                <m:t>𝑚𝑙</m:t>
                              </m:r>
                              <m:r>
                                <a:rPr lang="en-GB" sz="1600" i="1" u="none" strike="noStrike" cap="none" dirty="0" smtClean="0">
                                  <a:solidFill>
                                    <a:schemeClr val="dk1"/>
                                  </a:solidFill>
                                  <a:latin typeface="Cambria Math" panose="02040503050406030204" pitchFamily="18" charset="0"/>
                                  <a:ea typeface="Nunito Sans"/>
                                  <a:cs typeface="Nunito Sans"/>
                                  <a:sym typeface="Nunito Sans"/>
                                </a:rPr>
                                <m:t> </m:t>
                              </m:r>
                            </m:oMath>
                          </a14:m>
                          <a:endParaRPr sz="1600" u="none" strike="noStrike" cap="none" dirty="0">
                            <a:solidFill>
                              <a:schemeClr val="dk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dk1"/>
                              </a:solidFill>
                              <a:latin typeface="Nunito Sans"/>
                              <a:ea typeface="Nunito Sans"/>
                              <a:cs typeface="Nunito Sans"/>
                              <a:sym typeface="Nunito Sans"/>
                            </a:rPr>
                            <a:t>Student divided the amount of concentrate by the number of parts of water</a:t>
                          </a:r>
                          <a:endParaRPr sz="1400" u="none" strike="noStrike" cap="none" dirty="0">
                            <a:solidFill>
                              <a:schemeClr val="dk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Sans"/>
                              <a:ea typeface="Nunito Sans"/>
                              <a:cs typeface="Nunito Sans"/>
                              <a:sym typeface="Nunito Sans"/>
                            </a:rPr>
                            <a:t>D) </a:t>
                          </a:r>
                          <a14:m>
                            <m:oMath xmlns:m="http://schemas.openxmlformats.org/officeDocument/2006/math">
                              <m:r>
                                <a:rPr lang="en-GB" sz="1600" i="1" u="none" strike="noStrike" cap="none" dirty="0" smtClean="0">
                                  <a:solidFill>
                                    <a:schemeClr val="dk1"/>
                                  </a:solidFill>
                                  <a:latin typeface="Cambria Math" panose="02040503050406030204" pitchFamily="18" charset="0"/>
                                  <a:ea typeface="Nunito Sans"/>
                                  <a:cs typeface="Nunito Sans"/>
                                  <a:sym typeface="Nunito Sans"/>
                                </a:rPr>
                                <m:t>375</m:t>
                              </m:r>
                              <m:r>
                                <a:rPr lang="en-GB" sz="1600" i="1" u="none" strike="noStrike" cap="none" dirty="0" smtClean="0">
                                  <a:solidFill>
                                    <a:schemeClr val="dk1"/>
                                  </a:solidFill>
                                  <a:latin typeface="Cambria Math" panose="02040503050406030204" pitchFamily="18" charset="0"/>
                                  <a:ea typeface="Nunito Sans"/>
                                  <a:cs typeface="Nunito Sans"/>
                                  <a:sym typeface="Nunito Sans"/>
                                </a:rPr>
                                <m:t>𝑚𝑙</m:t>
                              </m:r>
                              <m:r>
                                <a:rPr lang="en-GB" sz="1600" i="1" u="none" strike="noStrike" cap="none" dirty="0" smtClean="0">
                                  <a:solidFill>
                                    <a:schemeClr val="dk1"/>
                                  </a:solidFill>
                                  <a:latin typeface="Cambria Math" panose="02040503050406030204" pitchFamily="18" charset="0"/>
                                  <a:ea typeface="Nunito Sans"/>
                                  <a:cs typeface="Nunito Sans"/>
                                  <a:sym typeface="Nunito Sans"/>
                                </a:rPr>
                                <m:t> </m:t>
                              </m:r>
                            </m:oMath>
                          </a14:m>
                          <a:endParaRPr sz="1600" u="none" strike="noStrike" cap="none" dirty="0">
                            <a:solidFill>
                              <a:schemeClr val="dk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dk1"/>
                              </a:solidFill>
                              <a:latin typeface="Nunito Sans"/>
                              <a:ea typeface="Nunito Sans"/>
                              <a:cs typeface="Nunito Sans"/>
                              <a:sym typeface="Nunito Sans"/>
                            </a:rPr>
                            <a:t>Student divided by the number of parts of water then multiplied by the total number of parts</a:t>
                          </a:r>
                          <a:endParaRPr sz="1400" u="none" strike="noStrike" cap="none" dirty="0">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xmlns="">
          <p:graphicFrame>
            <p:nvGraphicFramePr>
              <p:cNvPr id="432" name="Google Shape;432;g2032cc6918f_0_116"/>
              <p:cNvGraphicFramePr/>
              <p:nvPr>
                <p:extLst>
                  <p:ext uri="{D42A27DB-BD31-4B8C-83A1-F6EECF244321}">
                    <p14:modId xmlns:p14="http://schemas.microsoft.com/office/powerpoint/2010/main" val="931319761"/>
                  </p:ext>
                </p:extLst>
              </p:nvPr>
            </p:nvGraphicFramePr>
            <p:xfrm>
              <a:off x="952500" y="2190750"/>
              <a:ext cx="7239000" cy="2138157"/>
            </p:xfrm>
            <a:graphic>
              <a:graphicData uri="http://schemas.openxmlformats.org/drawingml/2006/table">
                <a:tbl>
                  <a:tblPr>
                    <a:noFill/>
                    <a:tableStyleId>{3315EF36-B98D-4A8E-A345-085902FB4635}</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46800">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68" t="-641" r="-100337" b="-126923"/>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00168" t="-641" r="-337" b="-126923"/>
                          </a:stretch>
                        </a:blipFill>
                      </a:tcPr>
                    </a:tc>
                    <a:extLst>
                      <a:ext uri="{0D108BD9-81ED-4DB2-BD59-A6C34878D82A}">
                        <a16:rowId xmlns:a16="http://schemas.microsoft.com/office/drawing/2014/main" val="10000"/>
                      </a:ext>
                    </a:extLst>
                  </a:tr>
                  <a:tr h="1191357">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68" t="-80102" r="-100337" b="-1020"/>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00168" t="-80102" r="-337" b="-1020"/>
                          </a:stretch>
                        </a:blipFill>
                      </a:tcPr>
                    </a:tc>
                    <a:extLst>
                      <a:ext uri="{0D108BD9-81ED-4DB2-BD59-A6C34878D82A}">
                        <a16:rowId xmlns:a16="http://schemas.microsoft.com/office/drawing/2014/main" val="10001"/>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2" name="Google Shape;105;p20">
                <a:extLst>
                  <a:ext uri="{FF2B5EF4-FFF2-40B4-BE49-F238E27FC236}">
                    <a16:creationId xmlns:a16="http://schemas.microsoft.com/office/drawing/2014/main" id="{61194BBE-A316-7366-D40C-D2E5C72F7320}"/>
                  </a:ext>
                </a:extLst>
              </p:cNvPr>
              <p:cNvGraphicFramePr/>
              <p:nvPr>
                <p:extLst>
                  <p:ext uri="{D42A27DB-BD31-4B8C-83A1-F6EECF244321}">
                    <p14:modId xmlns:p14="http://schemas.microsoft.com/office/powerpoint/2010/main" val="3345843491"/>
                  </p:ext>
                </p:extLst>
              </p:nvPr>
            </p:nvGraphicFramePr>
            <p:xfrm>
              <a:off x="108043" y="862525"/>
              <a:ext cx="8661883" cy="669681"/>
            </p:xfrm>
            <a:graphic>
              <a:graphicData uri="http://schemas.openxmlformats.org/drawingml/2006/table">
                <a:tbl>
                  <a:tblPr firstRow="1" bandRow="1">
                    <a:noFill/>
                  </a:tblPr>
                  <a:tblGrid>
                    <a:gridCol w="8661883">
                      <a:extLst>
                        <a:ext uri="{9D8B030D-6E8A-4147-A177-3AD203B41FA5}">
                          <a16:colId xmlns:a16="http://schemas.microsoft.com/office/drawing/2014/main" val="20000"/>
                        </a:ext>
                      </a:extLst>
                    </a:gridCol>
                  </a:tblGrid>
                  <a:tr h="282784">
                    <a:tc>
                      <a:txBody>
                        <a:bodyPr/>
                        <a:lstStyle/>
                        <a:p>
                          <a:pPr marL="0" marR="0" lvl="0" indent="0" algn="l" rtl="0">
                            <a:lnSpc>
                              <a:spcPct val="100000"/>
                            </a:lnSpc>
                            <a:spcBef>
                              <a:spcPts val="0"/>
                            </a:spcBef>
                            <a:spcAft>
                              <a:spcPts val="0"/>
                            </a:spcAft>
                            <a:buClr>
                              <a:srgbClr val="000000"/>
                            </a:buClr>
                            <a:buSzPts val="1600"/>
                            <a:buFont typeface="Arial"/>
                            <a:buNone/>
                          </a:pPr>
                          <a:r>
                            <a:rPr lang="en-GB" sz="1600" b="0" dirty="0">
                              <a:solidFill>
                                <a:schemeClr val="dk1"/>
                              </a:solidFill>
                              <a:latin typeface="Nunito Sans"/>
                              <a:ea typeface="Nunito Sans"/>
                              <a:cs typeface="Nunito Sans"/>
                              <a:sym typeface="Nunito Sans"/>
                            </a:rPr>
                            <a:t>12) </a:t>
                          </a:r>
                          <a:r>
                            <a:rPr lang="en-US" sz="1600" b="0" u="none" strike="noStrike" cap="none" dirty="0">
                              <a:solidFill>
                                <a:schemeClr val="dk1"/>
                              </a:solidFill>
                              <a:latin typeface="Nunito Sans"/>
                              <a:ea typeface="Nunito Sans"/>
                              <a:cs typeface="Nunito Sans"/>
                              <a:sym typeface="Nunito Sans"/>
                            </a:rPr>
                            <a:t>A fruit drink is mixed in the ratio </a:t>
                          </a:r>
                          <a14:m>
                            <m:oMath xmlns:m="http://schemas.openxmlformats.org/officeDocument/2006/math">
                              <m:r>
                                <a:rPr lang="en-US" sz="1600" b="0" i="1" u="none" strike="noStrike" cap="none" dirty="0" smtClean="0">
                                  <a:solidFill>
                                    <a:schemeClr val="dk1"/>
                                  </a:solidFill>
                                  <a:latin typeface="Cambria Math" panose="02040503050406030204" pitchFamily="18" charset="0"/>
                                  <a:ea typeface="Nunito Sans"/>
                                  <a:cs typeface="Nunito Sans"/>
                                  <a:sym typeface="Nunito Sans"/>
                                </a:rPr>
                                <m:t>1</m:t>
                              </m:r>
                            </m:oMath>
                          </a14:m>
                          <a:r>
                            <a:rPr lang="en-US" sz="1600" b="0" u="none" strike="noStrike" cap="none" dirty="0">
                              <a:solidFill>
                                <a:schemeClr val="dk1"/>
                              </a:solidFill>
                              <a:latin typeface="Nunito Sans"/>
                              <a:ea typeface="Nunito Sans"/>
                              <a:cs typeface="Nunito Sans"/>
                              <a:sym typeface="Nunito Sans"/>
                            </a:rPr>
                            <a:t> part concentrate to </a:t>
                          </a:r>
                          <a14:m>
                            <m:oMath xmlns:m="http://schemas.openxmlformats.org/officeDocument/2006/math">
                              <m:r>
                                <a:rPr lang="en-US" sz="1600" b="0" i="1" u="none" strike="noStrike" cap="none" dirty="0" smtClean="0">
                                  <a:solidFill>
                                    <a:schemeClr val="dk1"/>
                                  </a:solidFill>
                                  <a:latin typeface="Cambria Math" panose="02040503050406030204" pitchFamily="18" charset="0"/>
                                  <a:ea typeface="Nunito Sans"/>
                                  <a:cs typeface="Nunito Sans"/>
                                  <a:sym typeface="Nunito Sans"/>
                                </a:rPr>
                                <m:t>4</m:t>
                              </m:r>
                            </m:oMath>
                          </a14:m>
                          <a:r>
                            <a:rPr lang="en-US" sz="1600" b="0" u="none" strike="noStrike" cap="none" dirty="0">
                              <a:solidFill>
                                <a:schemeClr val="dk1"/>
                              </a:solidFill>
                              <a:latin typeface="Nunito Sans"/>
                              <a:ea typeface="Nunito Sans"/>
                              <a:cs typeface="Nunito Sans"/>
                              <a:sym typeface="Nunito Sans"/>
                            </a:rPr>
                            <a:t> parts water.</a:t>
                          </a:r>
                        </a:p>
                        <a:p>
                          <a:pPr marL="0" marR="0" lvl="0" indent="0" algn="l" rtl="0">
                            <a:lnSpc>
                              <a:spcPct val="150000"/>
                            </a:lnSpc>
                            <a:spcBef>
                              <a:spcPts val="0"/>
                            </a:spcBef>
                            <a:spcAft>
                              <a:spcPts val="0"/>
                            </a:spcAft>
                            <a:buClr>
                              <a:srgbClr val="000000"/>
                            </a:buClr>
                            <a:buSzPts val="1600"/>
                            <a:buFont typeface="Arial"/>
                            <a:buNone/>
                          </a:pPr>
                          <a:r>
                            <a:rPr lang="en-US" sz="1600" b="0" u="none" strike="noStrike" cap="none" dirty="0">
                              <a:solidFill>
                                <a:schemeClr val="dk1"/>
                              </a:solidFill>
                              <a:latin typeface="Nunito Sans"/>
                              <a:ea typeface="Nunito Sans"/>
                              <a:cs typeface="Nunito Sans"/>
                              <a:sym typeface="Nunito Sans"/>
                            </a:rPr>
                            <a:t>       How much fruit drink can be made using </a:t>
                          </a:r>
                          <a14:m>
                            <m:oMath xmlns:m="http://schemas.openxmlformats.org/officeDocument/2006/math">
                              <m:r>
                                <a:rPr lang="en-US" sz="1600" b="0" i="1" u="none" strike="noStrike" cap="none" dirty="0" smtClean="0">
                                  <a:solidFill>
                                    <a:schemeClr val="dk1"/>
                                  </a:solidFill>
                                  <a:latin typeface="Cambria Math" panose="02040503050406030204" pitchFamily="18" charset="0"/>
                                  <a:ea typeface="Nunito Sans"/>
                                  <a:cs typeface="Nunito Sans"/>
                                  <a:sym typeface="Nunito Sans"/>
                                </a:rPr>
                                <m:t>300</m:t>
                              </m:r>
                              <m:r>
                                <a:rPr lang="en-US" sz="1600" b="0" i="1" u="none" strike="noStrike" cap="none" dirty="0" smtClean="0">
                                  <a:solidFill>
                                    <a:schemeClr val="dk1"/>
                                  </a:solidFill>
                                  <a:latin typeface="Cambria Math" panose="02040503050406030204" pitchFamily="18" charset="0"/>
                                  <a:ea typeface="Nunito Sans"/>
                                  <a:cs typeface="Nunito Sans"/>
                                  <a:sym typeface="Nunito Sans"/>
                                </a:rPr>
                                <m:t>𝑚𝑙</m:t>
                              </m:r>
                            </m:oMath>
                          </a14:m>
                          <a:r>
                            <a:rPr lang="en-US" sz="1600" b="0" u="none" strike="noStrike" cap="none" dirty="0">
                              <a:solidFill>
                                <a:schemeClr val="dk1"/>
                              </a:solidFill>
                              <a:latin typeface="Nunito Sans"/>
                              <a:ea typeface="Nunito Sans"/>
                              <a:cs typeface="Nunito Sans"/>
                              <a:sym typeface="Nunito Sans"/>
                            </a:rPr>
                            <a:t> of concentrate? </a:t>
                          </a:r>
                        </a:p>
                      </a:txBody>
                      <a:tcPr marL="91450" marR="91450" marT="45725" marB="45725">
                        <a:lnL w="12700" cap="flat" cmpd="sng">
                          <a:noFill/>
                          <a:prstDash val="solid"/>
                          <a:round/>
                          <a:headEnd type="none" w="sm" len="sm"/>
                          <a:tailEnd type="none" w="sm" len="sm"/>
                        </a:lnL>
                        <a:lnR w="12700" cap="flat" cmpd="sng">
                          <a:noFill/>
                          <a:prstDash val="solid"/>
                          <a:round/>
                          <a:headEnd type="none" w="sm" len="sm"/>
                          <a:tailEnd type="none" w="sm" len="sm"/>
                        </a:lnR>
                        <a:lnT w="12700" cap="flat" cmpd="sng">
                          <a:noFill/>
                          <a:prstDash val="solid"/>
                          <a:round/>
                          <a:headEnd type="none" w="sm" len="sm"/>
                          <a:tailEnd type="none" w="sm" len="sm"/>
                        </a:lnT>
                        <a:lnB w="12700" cap="flat" cmpd="sng">
                          <a:noFill/>
                          <a:prstDash val="solid"/>
                          <a:round/>
                          <a:headEnd type="none" w="sm" len="sm"/>
                          <a:tailEnd type="none" w="sm" len="sm"/>
                        </a:lnB>
                        <a:lnTlToBr w="12700" cmpd="sng">
                          <a:noFill/>
                          <a:prstDash val="solid"/>
                        </a:lnTlToBr>
                        <a:lnBlToTr w="12700" cmpd="sng">
                          <a:noFill/>
                          <a:prstDash val="solid"/>
                        </a:lnBlToTr>
                        <a:noFill/>
                      </a:tcPr>
                    </a:tc>
                    <a:extLst>
                      <a:ext uri="{0D108BD9-81ED-4DB2-BD59-A6C34878D82A}">
                        <a16:rowId xmlns:a16="http://schemas.microsoft.com/office/drawing/2014/main" val="10000"/>
                      </a:ext>
                    </a:extLst>
                  </a:tr>
                </a:tbl>
              </a:graphicData>
            </a:graphic>
          </p:graphicFrame>
        </mc:Choice>
        <mc:Fallback xmlns="">
          <p:graphicFrame>
            <p:nvGraphicFramePr>
              <p:cNvPr id="2" name="Google Shape;105;p20">
                <a:extLst>
                  <a:ext uri="{FF2B5EF4-FFF2-40B4-BE49-F238E27FC236}">
                    <a16:creationId xmlns:a16="http://schemas.microsoft.com/office/drawing/2014/main" id="{61194BBE-A316-7366-D40C-D2E5C72F7320}"/>
                  </a:ext>
                </a:extLst>
              </p:cNvPr>
              <p:cNvGraphicFramePr/>
              <p:nvPr>
                <p:extLst>
                  <p:ext uri="{D42A27DB-BD31-4B8C-83A1-F6EECF244321}">
                    <p14:modId xmlns:p14="http://schemas.microsoft.com/office/powerpoint/2010/main" val="3345843491"/>
                  </p:ext>
                </p:extLst>
              </p:nvPr>
            </p:nvGraphicFramePr>
            <p:xfrm>
              <a:off x="108043" y="862525"/>
              <a:ext cx="8661883" cy="669681"/>
            </p:xfrm>
            <a:graphic>
              <a:graphicData uri="http://schemas.openxmlformats.org/drawingml/2006/table">
                <a:tbl>
                  <a:tblPr firstRow="1" bandRow="1">
                    <a:noFill/>
                  </a:tblPr>
                  <a:tblGrid>
                    <a:gridCol w="8661883">
                      <a:extLst>
                        <a:ext uri="{9D8B030D-6E8A-4147-A177-3AD203B41FA5}">
                          <a16:colId xmlns:a16="http://schemas.microsoft.com/office/drawing/2014/main" val="20000"/>
                        </a:ext>
                      </a:extLst>
                    </a:gridCol>
                  </a:tblGrid>
                  <a:tr h="282784">
                    <a:tc>
                      <a:txBody>
                        <a:bodyPr/>
                        <a:lstStyle/>
                        <a:p>
                          <a:pPr marL="0" marR="0" lvl="0" indent="0" algn="l" rtl="0">
                            <a:lnSpc>
                              <a:spcPct val="100000"/>
                            </a:lnSpc>
                            <a:spcBef>
                              <a:spcPts val="0"/>
                            </a:spcBef>
                            <a:spcAft>
                              <a:spcPts val="0"/>
                            </a:spcAft>
                            <a:buClr>
                              <a:srgbClr val="000000"/>
                            </a:buClr>
                            <a:buSzPts val="1600"/>
                            <a:buFont typeface="Arial"/>
                            <a:buNone/>
                          </a:pPr>
                          <a:r>
                            <a:rPr lang="en-GB" sz="1600" b="0" dirty="0">
                              <a:solidFill>
                                <a:schemeClr val="dk1"/>
                              </a:solidFill>
                              <a:latin typeface="Nunito Sans"/>
                              <a:ea typeface="Nunito Sans"/>
                              <a:cs typeface="Nunito Sans"/>
                              <a:sym typeface="Nunito Sans"/>
                            </a:rPr>
                            <a:t>12) </a:t>
                          </a:r>
                          <a:r>
                            <a:rPr lang="en-US" sz="1600" b="0" u="none" strike="noStrike" cap="none" dirty="0">
                              <a:solidFill>
                                <a:schemeClr val="dk1"/>
                              </a:solidFill>
                              <a:latin typeface="Nunito Sans"/>
                              <a:ea typeface="Nunito Sans"/>
                              <a:cs typeface="Nunito Sans"/>
                              <a:sym typeface="Nunito Sans"/>
                            </a:rPr>
                            <a:t>A fruit drink is mixed in the ratio </a:t>
                          </a:r>
                          <a14:m xmlns:a14="http://schemas.microsoft.com/office/drawing/2010/main">
                            <m:oMath xmlns:m="http://schemas.openxmlformats.org/officeDocument/2006/math">
                              <m:r>
                                <a:rPr lang="en-US" sz="1600" b="0" i="1" u="none" strike="noStrike" cap="none" dirty="0" smtClean="0">
                                  <a:solidFill>
                                    <a:schemeClr val="dk1"/>
                                  </a:solidFill>
                                  <a:latin typeface="Cambria Math" panose="02040503050406030204" pitchFamily="18" charset="0"/>
                                  <a:ea typeface="Nunito Sans"/>
                                  <a:cs typeface="Nunito Sans"/>
                                  <a:sym typeface="Nunito Sans"/>
                                </a:rPr>
                                <m:t>1</m:t>
                              </m:r>
                            </m:oMath>
                          </a14:m>
                          <a:r>
                            <a:rPr lang="en-US" sz="1600" b="0" u="none" strike="noStrike" cap="none" dirty="0">
                              <a:solidFill>
                                <a:schemeClr val="dk1"/>
                              </a:solidFill>
                              <a:latin typeface="Nunito Sans"/>
                              <a:ea typeface="Nunito Sans"/>
                              <a:cs typeface="Nunito Sans"/>
                              <a:sym typeface="Nunito Sans"/>
                            </a:rPr>
                            <a:t> part concentrate to </a:t>
                          </a:r>
                          <a14:m xmlns:a14="http://schemas.microsoft.com/office/drawing/2010/main">
                            <m:oMath xmlns:m="http://schemas.openxmlformats.org/officeDocument/2006/math">
                              <m:r>
                                <a:rPr lang="en-US" sz="1600" b="0" i="1" u="none" strike="noStrike" cap="none" dirty="0" smtClean="0">
                                  <a:solidFill>
                                    <a:schemeClr val="dk1"/>
                                  </a:solidFill>
                                  <a:latin typeface="Cambria Math" panose="02040503050406030204" pitchFamily="18" charset="0"/>
                                  <a:ea typeface="Nunito Sans"/>
                                  <a:cs typeface="Nunito Sans"/>
                                  <a:sym typeface="Nunito Sans"/>
                                </a:rPr>
                                <m:t>4</m:t>
                              </m:r>
                            </m:oMath>
                          </a14:m>
                          <a:r>
                            <a:rPr lang="en-US" sz="1600" b="0" u="none" strike="noStrike" cap="none" dirty="0">
                              <a:solidFill>
                                <a:schemeClr val="dk1"/>
                              </a:solidFill>
                              <a:latin typeface="Nunito Sans"/>
                              <a:ea typeface="Nunito Sans"/>
                              <a:cs typeface="Nunito Sans"/>
                              <a:sym typeface="Nunito Sans"/>
                            </a:rPr>
                            <a:t> parts water.</a:t>
                          </a:r>
                        </a:p>
                        <a:p>
                          <a:pPr marL="0" marR="0" lvl="0" indent="0" algn="l" rtl="0">
                            <a:lnSpc>
                              <a:spcPct val="150000"/>
                            </a:lnSpc>
                            <a:spcBef>
                              <a:spcPts val="0"/>
                            </a:spcBef>
                            <a:spcAft>
                              <a:spcPts val="0"/>
                            </a:spcAft>
                            <a:buClr>
                              <a:srgbClr val="000000"/>
                            </a:buClr>
                            <a:buSzPts val="1600"/>
                            <a:buFont typeface="Arial"/>
                            <a:buNone/>
                          </a:pPr>
                          <a:r>
                            <a:rPr lang="en-US" sz="1600" b="0" u="none" strike="noStrike" cap="none" dirty="0">
                              <a:solidFill>
                                <a:schemeClr val="dk1"/>
                              </a:solidFill>
                              <a:latin typeface="Nunito Sans"/>
                              <a:ea typeface="Nunito Sans"/>
                              <a:cs typeface="Nunito Sans"/>
                              <a:sym typeface="Nunito Sans"/>
                            </a:rPr>
                            <a:t>       How much fruit drink can be made using </a:t>
                          </a:r>
                          <a14:m xmlns:a14="http://schemas.microsoft.com/office/drawing/2010/main">
                            <m:oMath xmlns:m="http://schemas.openxmlformats.org/officeDocument/2006/math">
                              <m:r>
                                <a:rPr lang="en-US" sz="1600" b="0" i="1" u="none" strike="noStrike" cap="none" dirty="0" smtClean="0">
                                  <a:solidFill>
                                    <a:schemeClr val="dk1"/>
                                  </a:solidFill>
                                  <a:latin typeface="Cambria Math" panose="02040503050406030204" pitchFamily="18" charset="0"/>
                                  <a:ea typeface="Nunito Sans"/>
                                  <a:cs typeface="Nunito Sans"/>
                                  <a:sym typeface="Nunito Sans"/>
                                </a:rPr>
                                <m:t>300</m:t>
                              </m:r>
                              <m:r>
                                <a:rPr lang="en-US" sz="1600" b="0" i="1" u="none" strike="noStrike" cap="none" dirty="0" smtClean="0">
                                  <a:solidFill>
                                    <a:schemeClr val="dk1"/>
                                  </a:solidFill>
                                  <a:latin typeface="Cambria Math" panose="02040503050406030204" pitchFamily="18" charset="0"/>
                                  <a:ea typeface="Nunito Sans"/>
                                  <a:cs typeface="Nunito Sans"/>
                                  <a:sym typeface="Nunito Sans"/>
                                </a:rPr>
                                <m:t>𝑚𝑙</m:t>
                              </m:r>
                            </m:oMath>
                          </a14:m>
                          <a:r>
                            <a:rPr lang="en-US" sz="1600" b="0" u="none" strike="noStrike" cap="none" dirty="0">
                              <a:solidFill>
                                <a:schemeClr val="dk1"/>
                              </a:solidFill>
                              <a:latin typeface="Nunito Sans"/>
                              <a:ea typeface="Nunito Sans"/>
                              <a:cs typeface="Nunito Sans"/>
                              <a:sym typeface="Nunito Sans"/>
                            </a:rPr>
                            <a:t> of concentrate? </a:t>
                          </a:r>
                        </a:p>
                      </a:txBody>
                      <a:tcPr marL="91450" marR="91450" marT="45725" marB="45725">
                        <a:lnL w="12700" cap="flat" cmpd="sng">
                          <a:noFill/>
                          <a:prstDash val="solid"/>
                          <a:round/>
                          <a:headEnd type="none" w="sm" len="sm"/>
                          <a:tailEnd type="none" w="sm" len="sm"/>
                        </a:lnL>
                        <a:lnR w="12700" cap="flat" cmpd="sng">
                          <a:noFill/>
                          <a:prstDash val="solid"/>
                          <a:round/>
                          <a:headEnd type="none" w="sm" len="sm"/>
                          <a:tailEnd type="none" w="sm" len="sm"/>
                        </a:lnR>
                        <a:lnT w="12700" cap="flat" cmpd="sng">
                          <a:noFill/>
                          <a:prstDash val="solid"/>
                          <a:round/>
                          <a:headEnd type="none" w="sm" len="sm"/>
                          <a:tailEnd type="none" w="sm" len="sm"/>
                        </a:lnT>
                        <a:lnB w="12700" cap="flat" cmpd="sng">
                          <a:noFill/>
                          <a:prstDash val="solid"/>
                          <a:round/>
                          <a:headEnd type="none" w="sm" len="sm"/>
                          <a:tailEnd type="none" w="sm" len="sm"/>
                        </a:lnB>
                        <a:lnTlToBr w="12700" cmpd="sng">
                          <a:noFill/>
                          <a:prstDash val="solid"/>
                        </a:lnTlToBr>
                        <a:lnBlToTr w="12700" cmpd="sng">
                          <a:noFill/>
                          <a:prstDash val="solid"/>
                        </a:lnBlToTr>
                        <a:noFill/>
                      </a:tcPr>
                    </a:tc>
                    <a:extLst>
                      <a:ext uri="{0D108BD9-81ED-4DB2-BD59-A6C34878D82A}">
                        <a16:rowId xmlns:a16="http://schemas.microsoft.com/office/drawing/2014/main" val="10000"/>
                      </a:ext>
                    </a:extLst>
                  </a:tr>
                </a:tbl>
              </a:graphicData>
            </a:graphic>
          </p:graphicFrame>
        </mc:Fallback>
      </mc:AlternateContent>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Shape 436"/>
        <p:cNvGrpSpPr/>
        <p:nvPr/>
      </p:nvGrpSpPr>
      <p:grpSpPr>
        <a:xfrm>
          <a:off x="0" y="0"/>
          <a:ext cx="0" cy="0"/>
          <a:chOff x="0" y="0"/>
          <a:chExt cx="0" cy="0"/>
        </a:xfrm>
      </p:grpSpPr>
      <p:sp>
        <p:nvSpPr>
          <p:cNvPr id="437" name="Google Shape;437;g2032cc6918f_0_122"/>
          <p:cNvSpPr txBox="1"/>
          <p:nvPr/>
        </p:nvSpPr>
        <p:spPr>
          <a:xfrm>
            <a:off x="169850" y="378100"/>
            <a:ext cx="45675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Ratio Answers </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xmlns:a14="http://schemas.microsoft.com/office/drawing/2010/main">
        <mc:Choice Requires="a14">
          <p:graphicFrame>
            <p:nvGraphicFramePr>
              <p:cNvPr id="439" name="Google Shape;439;g2032cc6918f_0_122"/>
              <p:cNvGraphicFramePr/>
              <p:nvPr>
                <p:extLst>
                  <p:ext uri="{D42A27DB-BD31-4B8C-83A1-F6EECF244321}">
                    <p14:modId xmlns:p14="http://schemas.microsoft.com/office/powerpoint/2010/main" val="245781502"/>
                  </p:ext>
                </p:extLst>
              </p:nvPr>
            </p:nvGraphicFramePr>
            <p:xfrm>
              <a:off x="952500" y="2190750"/>
              <a:ext cx="7239000" cy="1893600"/>
            </p:xfrm>
            <a:graphic>
              <a:graphicData uri="http://schemas.openxmlformats.org/drawingml/2006/table">
                <a:tbl>
                  <a:tblPr>
                    <a:noFill/>
                    <a:tableStyleId>{3315EF36-B98D-4A8E-A345-085902FB4635}</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4680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Sans"/>
                              <a:ea typeface="Nunito Sans"/>
                              <a:cs typeface="Nunito Sans"/>
                              <a:sym typeface="Nunito Sans"/>
                            </a:rPr>
                            <a:t>A) </a:t>
                          </a:r>
                          <a14:m>
                            <m:oMath xmlns:m="http://schemas.openxmlformats.org/officeDocument/2006/math">
                              <m:r>
                                <a:rPr lang="en-GB" sz="1600" i="1" u="none" strike="noStrike" cap="none" dirty="0" smtClean="0">
                                  <a:solidFill>
                                    <a:schemeClr val="dk1"/>
                                  </a:solidFill>
                                  <a:latin typeface="Cambria Math" panose="02040503050406030204" pitchFamily="18" charset="0"/>
                                  <a:ea typeface="Nunito Sans"/>
                                  <a:cs typeface="Nunito Sans"/>
                                  <a:sym typeface="Nunito Sans"/>
                                </a:rPr>
                                <m:t>32.5</m:t>
                              </m:r>
                              <m:r>
                                <a:rPr lang="en-GB" sz="1600" i="1" u="none" strike="noStrike" cap="none" dirty="0" smtClean="0">
                                  <a:solidFill>
                                    <a:schemeClr val="dk1"/>
                                  </a:solidFill>
                                  <a:latin typeface="Cambria Math" panose="02040503050406030204" pitchFamily="18" charset="0"/>
                                  <a:ea typeface="Nunito Sans"/>
                                  <a:cs typeface="Nunito Sans"/>
                                  <a:sym typeface="Nunito Sans"/>
                                </a:rPr>
                                <m:t>𝑐𝑚</m:t>
                              </m:r>
                              <m:r>
                                <a:rPr lang="en-GB" sz="1600" i="1" u="none" strike="noStrike" cap="none" dirty="0" smtClean="0">
                                  <a:solidFill>
                                    <a:schemeClr val="dk1"/>
                                  </a:solidFill>
                                  <a:latin typeface="Cambria Math" panose="02040503050406030204" pitchFamily="18" charset="0"/>
                                  <a:ea typeface="Nunito Sans"/>
                                  <a:cs typeface="Nunito Sans"/>
                                  <a:sym typeface="Nunito Sans"/>
                                </a:rPr>
                                <m:t> </m:t>
                              </m:r>
                            </m:oMath>
                          </a14:m>
                          <a:endParaRPr sz="1600" u="none" strike="noStrike" cap="none" dirty="0">
                            <a:solidFill>
                              <a:schemeClr val="dk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dk1"/>
                              </a:solidFill>
                              <a:latin typeface="Nunito Sans"/>
                              <a:ea typeface="Nunito Sans"/>
                              <a:cs typeface="Nunito Sans"/>
                              <a:sym typeface="Nunito Sans"/>
                            </a:rPr>
                            <a:t>Student used incorrect units</a:t>
                          </a:r>
                          <a:endParaRPr sz="1400" u="none" strike="noStrike" cap="none" dirty="0">
                            <a:solidFill>
                              <a:schemeClr val="dk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Sans"/>
                              <a:ea typeface="Nunito Sans"/>
                              <a:cs typeface="Nunito Sans"/>
                              <a:sym typeface="Nunito Sans"/>
                            </a:rPr>
                            <a:t>B) </a:t>
                          </a:r>
                          <a14:m>
                            <m:oMath xmlns:m="http://schemas.openxmlformats.org/officeDocument/2006/math">
                              <m:r>
                                <a:rPr lang="en-GB" sz="1600" i="1" u="none" strike="noStrike" cap="none" dirty="0" smtClean="0">
                                  <a:solidFill>
                                    <a:schemeClr val="dk1"/>
                                  </a:solidFill>
                                  <a:latin typeface="Cambria Math" panose="02040503050406030204" pitchFamily="18" charset="0"/>
                                  <a:ea typeface="Nunito Sans"/>
                                  <a:cs typeface="Nunito Sans"/>
                                  <a:sym typeface="Nunito Sans"/>
                                </a:rPr>
                                <m:t>1.3</m:t>
                              </m:r>
                              <m:r>
                                <a:rPr lang="en-GB" sz="1600" i="1" u="none" strike="noStrike" cap="none" dirty="0" smtClean="0">
                                  <a:solidFill>
                                    <a:schemeClr val="dk1"/>
                                  </a:solidFill>
                                  <a:latin typeface="Cambria Math" panose="02040503050406030204" pitchFamily="18" charset="0"/>
                                  <a:ea typeface="Nunito Sans"/>
                                  <a:cs typeface="Nunito Sans"/>
                                  <a:sym typeface="Nunito Sans"/>
                                </a:rPr>
                                <m:t>𝑘𝑚</m:t>
                              </m:r>
                              <m:r>
                                <a:rPr lang="en-GB" sz="1600" i="1" u="none" strike="noStrike" cap="none" dirty="0" smtClean="0">
                                  <a:solidFill>
                                    <a:schemeClr val="dk1"/>
                                  </a:solidFill>
                                  <a:latin typeface="Cambria Math" panose="02040503050406030204" pitchFamily="18" charset="0"/>
                                  <a:ea typeface="Nunito Sans"/>
                                  <a:cs typeface="Nunito Sans"/>
                                  <a:sym typeface="Nunito Sans"/>
                                </a:rPr>
                                <m:t> </m:t>
                              </m:r>
                            </m:oMath>
                          </a14:m>
                          <a:endParaRPr sz="1600" u="none" strike="noStrike" cap="none" dirty="0">
                            <a:solidFill>
                              <a:schemeClr val="dk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dk1"/>
                              </a:solidFill>
                              <a:latin typeface="Nunito Sans"/>
                              <a:ea typeface="Nunito Sans"/>
                              <a:cs typeface="Nunito Sans"/>
                              <a:sym typeface="Nunito Sans"/>
                            </a:rPr>
                            <a:t>Student used incorrect operation (division)</a:t>
                          </a:r>
                          <a:endParaRPr sz="1400" u="none" strike="noStrike" cap="none" dirty="0">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4680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rgbClr val="00BC89"/>
                              </a:solidFill>
                              <a:latin typeface="Nunito Sans"/>
                              <a:ea typeface="Nunito Sans"/>
                              <a:cs typeface="Nunito Sans"/>
                              <a:sym typeface="Nunito Sans"/>
                            </a:rPr>
                            <a:t>C) </a:t>
                          </a:r>
                          <a14:m>
                            <m:oMath xmlns:m="http://schemas.openxmlformats.org/officeDocument/2006/math">
                              <m:r>
                                <a:rPr lang="en-GB" sz="1600" i="1" u="none" strike="noStrike" cap="none" dirty="0" smtClean="0">
                                  <a:solidFill>
                                    <a:srgbClr val="00BC89"/>
                                  </a:solidFill>
                                  <a:latin typeface="Cambria Math" panose="02040503050406030204" pitchFamily="18" charset="0"/>
                                  <a:ea typeface="Nunito Sans"/>
                                  <a:cs typeface="Nunito Sans"/>
                                  <a:sym typeface="Nunito Sans"/>
                                </a:rPr>
                                <m:t>32.5</m:t>
                              </m:r>
                              <m:r>
                                <a:rPr lang="en-GB" sz="1600" i="1" u="none" strike="noStrike" cap="none" dirty="0" smtClean="0">
                                  <a:solidFill>
                                    <a:srgbClr val="00BC89"/>
                                  </a:solidFill>
                                  <a:latin typeface="Cambria Math" panose="02040503050406030204" pitchFamily="18" charset="0"/>
                                  <a:ea typeface="Nunito Sans"/>
                                  <a:cs typeface="Nunito Sans"/>
                                  <a:sym typeface="Nunito Sans"/>
                                </a:rPr>
                                <m:t>𝑘𝑚</m:t>
                              </m:r>
                            </m:oMath>
                          </a14:m>
                          <a:r>
                            <a:rPr lang="en-GB" sz="1600" u="none" strike="noStrike" cap="none" dirty="0">
                              <a:solidFill>
                                <a:srgbClr val="00BC89"/>
                              </a:solidFill>
                              <a:latin typeface="Nunito Sans"/>
                              <a:ea typeface="Nunito Sans"/>
                              <a:cs typeface="Nunito Sans"/>
                              <a:sym typeface="Nunito Sans"/>
                            </a:rPr>
                            <a:t> </a:t>
                          </a:r>
                          <a:endParaRPr sz="1600" u="none" strike="noStrike" cap="none" dirty="0">
                            <a:solidFill>
                              <a:srgbClr val="00BC89"/>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rgbClr val="00BC89"/>
                              </a:solidFill>
                              <a:latin typeface="Nunito Sans"/>
                              <a:ea typeface="Nunito Sans"/>
                              <a:cs typeface="Nunito Sans"/>
                              <a:sym typeface="Nunito Sans"/>
                            </a:rPr>
                            <a:t>Correct answer</a:t>
                          </a:r>
                          <a:endParaRPr sz="1400" u="none" strike="noStrike" cap="none" dirty="0">
                            <a:solidFill>
                              <a:schemeClr val="dk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Sans"/>
                              <a:ea typeface="Nunito Sans"/>
                              <a:cs typeface="Nunito Sans"/>
                              <a:sym typeface="Nunito Sans"/>
                            </a:rPr>
                            <a:t>D) </a:t>
                          </a:r>
                          <a14:m>
                            <m:oMath xmlns:m="http://schemas.openxmlformats.org/officeDocument/2006/math">
                              <m:r>
                                <a:rPr lang="en-GB" sz="1600" i="1" u="none" strike="noStrike" cap="none" dirty="0" smtClean="0">
                                  <a:solidFill>
                                    <a:srgbClr val="1C1C1C"/>
                                  </a:solidFill>
                                  <a:latin typeface="Cambria Math" panose="02040503050406030204" pitchFamily="18" charset="0"/>
                                  <a:ea typeface="Nunito Sans"/>
                                  <a:cs typeface="Nunito Sans"/>
                                  <a:sym typeface="Nunito Sans"/>
                                </a:rPr>
                                <m:t>28</m:t>
                              </m:r>
                              <m:r>
                                <a:rPr lang="en-GB" sz="1600" i="1" u="none" strike="noStrike" cap="none" dirty="0" smtClean="0">
                                  <a:solidFill>
                                    <a:srgbClr val="1C1C1C"/>
                                  </a:solidFill>
                                  <a:latin typeface="Cambria Math" panose="02040503050406030204" pitchFamily="18" charset="0"/>
                                  <a:ea typeface="Nunito Sans"/>
                                  <a:cs typeface="Nunito Sans"/>
                                  <a:sym typeface="Nunito Sans"/>
                                </a:rPr>
                                <m:t>𝑘𝑚</m:t>
                              </m:r>
                            </m:oMath>
                          </a14:m>
                          <a:r>
                            <a:rPr lang="en-GB" sz="1600" u="none" strike="noStrike" cap="none" dirty="0">
                              <a:solidFill>
                                <a:srgbClr val="1C1C1C"/>
                              </a:solidFill>
                              <a:latin typeface="Nunito Sans"/>
                              <a:ea typeface="Nunito Sans"/>
                              <a:cs typeface="Nunito Sans"/>
                              <a:sym typeface="Nunito Sans"/>
                            </a:rPr>
                            <a:t> </a:t>
                          </a:r>
                          <a:endParaRPr sz="1600" u="none" strike="noStrike" cap="none" dirty="0">
                            <a:solidFill>
                              <a:srgbClr val="1C1C1C"/>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rgbClr val="1C1C1C"/>
                              </a:solidFill>
                              <a:latin typeface="Nunito Sans"/>
                              <a:ea typeface="Nunito Sans"/>
                              <a:cs typeface="Nunito Sans"/>
                              <a:sym typeface="Nunito Sans"/>
                            </a:rPr>
                            <a:t>Student made errors performing multiplication</a:t>
                          </a:r>
                          <a:endParaRPr sz="1400" u="none" strike="noStrike" cap="none" dirty="0">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xmlns="">
          <p:graphicFrame>
            <p:nvGraphicFramePr>
              <p:cNvPr id="439" name="Google Shape;439;g2032cc6918f_0_122"/>
              <p:cNvGraphicFramePr/>
              <p:nvPr>
                <p:extLst>
                  <p:ext uri="{D42A27DB-BD31-4B8C-83A1-F6EECF244321}">
                    <p14:modId xmlns:p14="http://schemas.microsoft.com/office/powerpoint/2010/main" val="245781502"/>
                  </p:ext>
                </p:extLst>
              </p:nvPr>
            </p:nvGraphicFramePr>
            <p:xfrm>
              <a:off x="952500" y="2190750"/>
              <a:ext cx="7239000" cy="1893600"/>
            </p:xfrm>
            <a:graphic>
              <a:graphicData uri="http://schemas.openxmlformats.org/drawingml/2006/table">
                <a:tbl>
                  <a:tblPr>
                    <a:noFill/>
                    <a:tableStyleId>{3315EF36-B98D-4A8E-A345-085902FB4635}</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46800">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68" t="-641" r="-100337" b="-101282"/>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00168" t="-641" r="-337" b="-101282"/>
                          </a:stretch>
                        </a:blipFill>
                      </a:tcPr>
                    </a:tc>
                    <a:extLst>
                      <a:ext uri="{0D108BD9-81ED-4DB2-BD59-A6C34878D82A}">
                        <a16:rowId xmlns:a16="http://schemas.microsoft.com/office/drawing/2014/main" val="10000"/>
                      </a:ext>
                    </a:extLst>
                  </a:tr>
                  <a:tr h="946800">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68" t="-100641" r="-100337" b="-1282"/>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00168" t="-100641" r="-337" b="-1282"/>
                          </a:stretch>
                        </a:blipFill>
                      </a:tcPr>
                    </a:tc>
                    <a:extLst>
                      <a:ext uri="{0D108BD9-81ED-4DB2-BD59-A6C34878D82A}">
                        <a16:rowId xmlns:a16="http://schemas.microsoft.com/office/drawing/2014/main" val="10001"/>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2" name="Google Shape;105;p20">
                <a:extLst>
                  <a:ext uri="{FF2B5EF4-FFF2-40B4-BE49-F238E27FC236}">
                    <a16:creationId xmlns:a16="http://schemas.microsoft.com/office/drawing/2014/main" id="{7CC712F0-B591-70C1-BC36-CED4F36E6ADE}"/>
                  </a:ext>
                </a:extLst>
              </p:cNvPr>
              <p:cNvGraphicFramePr/>
              <p:nvPr>
                <p:extLst>
                  <p:ext uri="{D42A27DB-BD31-4B8C-83A1-F6EECF244321}">
                    <p14:modId xmlns:p14="http://schemas.microsoft.com/office/powerpoint/2010/main" val="885508271"/>
                  </p:ext>
                </p:extLst>
              </p:nvPr>
            </p:nvGraphicFramePr>
            <p:xfrm>
              <a:off x="108043" y="862525"/>
              <a:ext cx="8661883" cy="669681"/>
            </p:xfrm>
            <a:graphic>
              <a:graphicData uri="http://schemas.openxmlformats.org/drawingml/2006/table">
                <a:tbl>
                  <a:tblPr firstRow="1" bandRow="1">
                    <a:noFill/>
                  </a:tblPr>
                  <a:tblGrid>
                    <a:gridCol w="8661883">
                      <a:extLst>
                        <a:ext uri="{9D8B030D-6E8A-4147-A177-3AD203B41FA5}">
                          <a16:colId xmlns:a16="http://schemas.microsoft.com/office/drawing/2014/main" val="20000"/>
                        </a:ext>
                      </a:extLst>
                    </a:gridCol>
                  </a:tblGrid>
                  <a:tr h="282784">
                    <a:tc>
                      <a:txBody>
                        <a:bodyPr/>
                        <a:lstStyle/>
                        <a:p>
                          <a:pPr marL="0" marR="0" lvl="0" indent="0" algn="l" rtl="0">
                            <a:lnSpc>
                              <a:spcPct val="100000"/>
                            </a:lnSpc>
                            <a:spcBef>
                              <a:spcPts val="0"/>
                            </a:spcBef>
                            <a:spcAft>
                              <a:spcPts val="0"/>
                            </a:spcAft>
                            <a:buClr>
                              <a:srgbClr val="000000"/>
                            </a:buClr>
                            <a:buSzPts val="1600"/>
                            <a:buFont typeface="Arial"/>
                            <a:buNone/>
                          </a:pPr>
                          <a:r>
                            <a:rPr lang="en-GB" sz="1600" b="0" dirty="0">
                              <a:solidFill>
                                <a:schemeClr val="dk1"/>
                              </a:solidFill>
                              <a:latin typeface="Nunito Sans"/>
                              <a:ea typeface="Nunito Sans"/>
                              <a:cs typeface="Nunito Sans"/>
                              <a:sym typeface="Nunito Sans"/>
                            </a:rPr>
                            <a:t>13) </a:t>
                          </a:r>
                          <a:r>
                            <a:rPr lang="en-US" sz="1600" b="0" u="none" strike="noStrike" cap="none" dirty="0">
                              <a:solidFill>
                                <a:schemeClr val="dk1"/>
                              </a:solidFill>
                              <a:latin typeface="Nunito Sans"/>
                              <a:ea typeface="Nunito Sans"/>
                              <a:cs typeface="Nunito Sans"/>
                              <a:sym typeface="Nunito Sans"/>
                            </a:rPr>
                            <a:t>A map has the scale </a:t>
                          </a:r>
                          <a14:m>
                            <m:oMath xmlns:m="http://schemas.openxmlformats.org/officeDocument/2006/math">
                              <m:r>
                                <a:rPr lang="en-US" sz="1600" b="0" i="1" u="none" strike="noStrike" cap="none" dirty="0" smtClean="0">
                                  <a:solidFill>
                                    <a:schemeClr val="dk1"/>
                                  </a:solidFill>
                                  <a:latin typeface="Cambria Math" panose="02040503050406030204" pitchFamily="18" charset="0"/>
                                  <a:ea typeface="Nunito Sans"/>
                                  <a:cs typeface="Nunito Sans"/>
                                  <a:sym typeface="Nunito Sans"/>
                                </a:rPr>
                                <m:t>1</m:t>
                              </m:r>
                              <m:r>
                                <a:rPr lang="en-US" sz="1600" b="0" i="1" u="none" strike="noStrike" cap="none" dirty="0" smtClean="0">
                                  <a:solidFill>
                                    <a:schemeClr val="dk1"/>
                                  </a:solidFill>
                                  <a:latin typeface="Cambria Math" panose="02040503050406030204" pitchFamily="18" charset="0"/>
                                  <a:ea typeface="Nunito Sans"/>
                                  <a:cs typeface="Nunito Sans"/>
                                  <a:sym typeface="Nunito Sans"/>
                                </a:rPr>
                                <m:t>𝑐𝑚</m:t>
                              </m:r>
                              <m:r>
                                <a:rPr lang="en-US" sz="1600" b="0" i="1" u="none" strike="noStrike" cap="none" dirty="0" smtClean="0">
                                  <a:solidFill>
                                    <a:schemeClr val="dk1"/>
                                  </a:solidFill>
                                  <a:latin typeface="Cambria Math" panose="02040503050406030204" pitchFamily="18" charset="0"/>
                                  <a:ea typeface="Nunito Sans"/>
                                  <a:cs typeface="Nunito Sans"/>
                                  <a:sym typeface="Nunito Sans"/>
                                </a:rPr>
                                <m:t> :5</m:t>
                              </m:r>
                              <m:r>
                                <a:rPr lang="en-US" sz="1600" b="0" i="1" u="none" strike="noStrike" cap="none" dirty="0" smtClean="0">
                                  <a:solidFill>
                                    <a:schemeClr val="dk1"/>
                                  </a:solidFill>
                                  <a:latin typeface="Cambria Math" panose="02040503050406030204" pitchFamily="18" charset="0"/>
                                  <a:ea typeface="Nunito Sans"/>
                                  <a:cs typeface="Nunito Sans"/>
                                  <a:sym typeface="Nunito Sans"/>
                                </a:rPr>
                                <m:t>𝑘𝑚</m:t>
                              </m:r>
                            </m:oMath>
                          </a14:m>
                          <a:r>
                            <a:rPr lang="en-US" sz="1600" b="0" u="none" strike="noStrike" cap="none" dirty="0">
                              <a:solidFill>
                                <a:schemeClr val="dk1"/>
                              </a:solidFill>
                              <a:latin typeface="Nunito Sans"/>
                              <a:ea typeface="Nunito Sans"/>
                              <a:cs typeface="Nunito Sans"/>
                              <a:sym typeface="Nunito Sans"/>
                            </a:rPr>
                            <a:t>. </a:t>
                          </a:r>
                        </a:p>
                        <a:p>
                          <a:pPr marL="0" marR="0" lvl="0" indent="0" algn="l" rtl="0">
                            <a:lnSpc>
                              <a:spcPct val="150000"/>
                            </a:lnSpc>
                            <a:spcBef>
                              <a:spcPts val="0"/>
                            </a:spcBef>
                            <a:spcAft>
                              <a:spcPts val="0"/>
                            </a:spcAft>
                            <a:buClr>
                              <a:srgbClr val="000000"/>
                            </a:buClr>
                            <a:buSzPts val="1600"/>
                            <a:buFont typeface="Arial"/>
                            <a:buNone/>
                          </a:pPr>
                          <a:r>
                            <a:rPr lang="en-US" sz="1600" b="0" u="none" strike="noStrike" cap="none" dirty="0">
                              <a:solidFill>
                                <a:schemeClr val="dk1"/>
                              </a:solidFill>
                              <a:latin typeface="Nunito Sans"/>
                              <a:ea typeface="Nunito Sans"/>
                              <a:cs typeface="Nunito Sans"/>
                              <a:sym typeface="Nunito Sans"/>
                            </a:rPr>
                            <a:t>       Work out the real-life distance if the measurement on the map is </a:t>
                          </a:r>
                          <a14:m>
                            <m:oMath xmlns:m="http://schemas.openxmlformats.org/officeDocument/2006/math">
                              <m:r>
                                <a:rPr lang="en-US" sz="1600" b="0" i="1" u="none" strike="noStrike" cap="none" dirty="0" smtClean="0">
                                  <a:solidFill>
                                    <a:schemeClr val="dk1"/>
                                  </a:solidFill>
                                  <a:latin typeface="Cambria Math" panose="02040503050406030204" pitchFamily="18" charset="0"/>
                                  <a:ea typeface="Nunito Sans"/>
                                  <a:cs typeface="Nunito Sans"/>
                                  <a:sym typeface="Nunito Sans"/>
                                </a:rPr>
                                <m:t>6.5</m:t>
                              </m:r>
                              <m:r>
                                <a:rPr lang="en-US" sz="1600" b="0" i="1" u="none" strike="noStrike" cap="none" dirty="0" smtClean="0">
                                  <a:solidFill>
                                    <a:schemeClr val="dk1"/>
                                  </a:solidFill>
                                  <a:latin typeface="Cambria Math" panose="02040503050406030204" pitchFamily="18" charset="0"/>
                                  <a:ea typeface="Nunito Sans"/>
                                  <a:cs typeface="Nunito Sans"/>
                                  <a:sym typeface="Nunito Sans"/>
                                </a:rPr>
                                <m:t>𝑐𝑚</m:t>
                              </m:r>
                            </m:oMath>
                          </a14:m>
                          <a:r>
                            <a:rPr lang="en-US" sz="1600" b="0" u="none" strike="noStrike" cap="none" dirty="0">
                              <a:solidFill>
                                <a:schemeClr val="dk1"/>
                              </a:solidFill>
                              <a:latin typeface="Nunito Sans"/>
                              <a:ea typeface="Nunito Sans"/>
                              <a:cs typeface="Nunito Sans"/>
                              <a:sym typeface="Nunito Sans"/>
                            </a:rPr>
                            <a:t>.</a:t>
                          </a:r>
                        </a:p>
                      </a:txBody>
                      <a:tcPr marL="91450" marR="91450" marT="45725" marB="45725">
                        <a:lnL w="12700" cap="flat" cmpd="sng">
                          <a:noFill/>
                          <a:prstDash val="solid"/>
                          <a:round/>
                          <a:headEnd type="none" w="sm" len="sm"/>
                          <a:tailEnd type="none" w="sm" len="sm"/>
                        </a:lnL>
                        <a:lnR w="12700" cap="flat" cmpd="sng">
                          <a:noFill/>
                          <a:prstDash val="solid"/>
                          <a:round/>
                          <a:headEnd type="none" w="sm" len="sm"/>
                          <a:tailEnd type="none" w="sm" len="sm"/>
                        </a:lnR>
                        <a:lnT w="12700" cap="flat" cmpd="sng">
                          <a:noFill/>
                          <a:prstDash val="solid"/>
                          <a:round/>
                          <a:headEnd type="none" w="sm" len="sm"/>
                          <a:tailEnd type="none" w="sm" len="sm"/>
                        </a:lnT>
                        <a:lnB w="12700" cap="flat" cmpd="sng">
                          <a:noFill/>
                          <a:prstDash val="solid"/>
                          <a:round/>
                          <a:headEnd type="none" w="sm" len="sm"/>
                          <a:tailEnd type="none" w="sm" len="sm"/>
                        </a:lnB>
                        <a:lnTlToBr w="12700" cmpd="sng">
                          <a:noFill/>
                          <a:prstDash val="solid"/>
                        </a:lnTlToBr>
                        <a:lnBlToTr w="12700" cmpd="sng">
                          <a:noFill/>
                          <a:prstDash val="solid"/>
                        </a:lnBlToTr>
                        <a:noFill/>
                      </a:tcPr>
                    </a:tc>
                    <a:extLst>
                      <a:ext uri="{0D108BD9-81ED-4DB2-BD59-A6C34878D82A}">
                        <a16:rowId xmlns:a16="http://schemas.microsoft.com/office/drawing/2014/main" val="10000"/>
                      </a:ext>
                    </a:extLst>
                  </a:tr>
                </a:tbl>
              </a:graphicData>
            </a:graphic>
          </p:graphicFrame>
        </mc:Choice>
        <mc:Fallback xmlns="">
          <p:graphicFrame>
            <p:nvGraphicFramePr>
              <p:cNvPr id="2" name="Google Shape;105;p20">
                <a:extLst>
                  <a:ext uri="{FF2B5EF4-FFF2-40B4-BE49-F238E27FC236}">
                    <a16:creationId xmlns:a16="http://schemas.microsoft.com/office/drawing/2014/main" id="{7CC712F0-B591-70C1-BC36-CED4F36E6ADE}"/>
                  </a:ext>
                </a:extLst>
              </p:cNvPr>
              <p:cNvGraphicFramePr/>
              <p:nvPr>
                <p:extLst>
                  <p:ext uri="{D42A27DB-BD31-4B8C-83A1-F6EECF244321}">
                    <p14:modId xmlns:p14="http://schemas.microsoft.com/office/powerpoint/2010/main" val="885508271"/>
                  </p:ext>
                </p:extLst>
              </p:nvPr>
            </p:nvGraphicFramePr>
            <p:xfrm>
              <a:off x="108043" y="862525"/>
              <a:ext cx="8661883" cy="669681"/>
            </p:xfrm>
            <a:graphic>
              <a:graphicData uri="http://schemas.openxmlformats.org/drawingml/2006/table">
                <a:tbl>
                  <a:tblPr firstRow="1" bandRow="1">
                    <a:noFill/>
                  </a:tblPr>
                  <a:tblGrid>
                    <a:gridCol w="8661883">
                      <a:extLst>
                        <a:ext uri="{9D8B030D-6E8A-4147-A177-3AD203B41FA5}">
                          <a16:colId xmlns:a16="http://schemas.microsoft.com/office/drawing/2014/main" val="20000"/>
                        </a:ext>
                      </a:extLst>
                    </a:gridCol>
                  </a:tblGrid>
                  <a:tr h="282784">
                    <a:tc>
                      <a:txBody>
                        <a:bodyPr/>
                        <a:lstStyle/>
                        <a:p>
                          <a:pPr marL="0" marR="0" lvl="0" indent="0" algn="l" rtl="0">
                            <a:lnSpc>
                              <a:spcPct val="100000"/>
                            </a:lnSpc>
                            <a:spcBef>
                              <a:spcPts val="0"/>
                            </a:spcBef>
                            <a:spcAft>
                              <a:spcPts val="0"/>
                            </a:spcAft>
                            <a:buClr>
                              <a:srgbClr val="000000"/>
                            </a:buClr>
                            <a:buSzPts val="1600"/>
                            <a:buFont typeface="Arial"/>
                            <a:buNone/>
                          </a:pPr>
                          <a:r>
                            <a:rPr lang="en-GB" sz="1600" b="0" dirty="0">
                              <a:solidFill>
                                <a:schemeClr val="dk1"/>
                              </a:solidFill>
                              <a:latin typeface="Nunito Sans"/>
                              <a:ea typeface="Nunito Sans"/>
                              <a:cs typeface="Nunito Sans"/>
                              <a:sym typeface="Nunito Sans"/>
                            </a:rPr>
                            <a:t>13) </a:t>
                          </a:r>
                          <a:r>
                            <a:rPr lang="en-US" sz="1600" b="0" u="none" strike="noStrike" cap="none" dirty="0">
                              <a:solidFill>
                                <a:schemeClr val="dk1"/>
                              </a:solidFill>
                              <a:latin typeface="Nunito Sans"/>
                              <a:ea typeface="Nunito Sans"/>
                              <a:cs typeface="Nunito Sans"/>
                              <a:sym typeface="Nunito Sans"/>
                            </a:rPr>
                            <a:t>A map has the scale </a:t>
                          </a:r>
                          <a14:m xmlns:a14="http://schemas.microsoft.com/office/drawing/2010/main">
                            <m:oMath xmlns:m="http://schemas.openxmlformats.org/officeDocument/2006/math">
                              <m:r>
                                <a:rPr lang="en-US" sz="1600" b="0" i="1" u="none" strike="noStrike" cap="none" dirty="0" smtClean="0">
                                  <a:solidFill>
                                    <a:schemeClr val="dk1"/>
                                  </a:solidFill>
                                  <a:latin typeface="Cambria Math" panose="02040503050406030204" pitchFamily="18" charset="0"/>
                                  <a:ea typeface="Nunito Sans"/>
                                  <a:cs typeface="Nunito Sans"/>
                                  <a:sym typeface="Nunito Sans"/>
                                </a:rPr>
                                <m:t>1</m:t>
                              </m:r>
                              <m:r>
                                <a:rPr lang="en-US" sz="1600" b="0" i="1" u="none" strike="noStrike" cap="none" dirty="0" smtClean="0">
                                  <a:solidFill>
                                    <a:schemeClr val="dk1"/>
                                  </a:solidFill>
                                  <a:latin typeface="Cambria Math" panose="02040503050406030204" pitchFamily="18" charset="0"/>
                                  <a:ea typeface="Nunito Sans"/>
                                  <a:cs typeface="Nunito Sans"/>
                                  <a:sym typeface="Nunito Sans"/>
                                </a:rPr>
                                <m:t>𝑐𝑚</m:t>
                              </m:r>
                              <m:r>
                                <a:rPr lang="en-US" sz="1600" b="0" i="1" u="none" strike="noStrike" cap="none" dirty="0" smtClean="0">
                                  <a:solidFill>
                                    <a:schemeClr val="dk1"/>
                                  </a:solidFill>
                                  <a:latin typeface="Cambria Math" panose="02040503050406030204" pitchFamily="18" charset="0"/>
                                  <a:ea typeface="Nunito Sans"/>
                                  <a:cs typeface="Nunito Sans"/>
                                  <a:sym typeface="Nunito Sans"/>
                                </a:rPr>
                                <m:t> :5</m:t>
                              </m:r>
                              <m:r>
                                <a:rPr lang="en-US" sz="1600" b="0" i="1" u="none" strike="noStrike" cap="none" dirty="0" smtClean="0">
                                  <a:solidFill>
                                    <a:schemeClr val="dk1"/>
                                  </a:solidFill>
                                  <a:latin typeface="Cambria Math" panose="02040503050406030204" pitchFamily="18" charset="0"/>
                                  <a:ea typeface="Nunito Sans"/>
                                  <a:cs typeface="Nunito Sans"/>
                                  <a:sym typeface="Nunito Sans"/>
                                </a:rPr>
                                <m:t>𝑘𝑚</m:t>
                              </m:r>
                            </m:oMath>
                          </a14:m>
                          <a:r>
                            <a:rPr lang="en-US" sz="1600" b="0" u="none" strike="noStrike" cap="none" dirty="0">
                              <a:solidFill>
                                <a:schemeClr val="dk1"/>
                              </a:solidFill>
                              <a:latin typeface="Nunito Sans"/>
                              <a:ea typeface="Nunito Sans"/>
                              <a:cs typeface="Nunito Sans"/>
                              <a:sym typeface="Nunito Sans"/>
                            </a:rPr>
                            <a:t>. </a:t>
                          </a:r>
                        </a:p>
                        <a:p>
                          <a:pPr marL="0" marR="0" lvl="0" indent="0" algn="l" rtl="0">
                            <a:lnSpc>
                              <a:spcPct val="150000"/>
                            </a:lnSpc>
                            <a:spcBef>
                              <a:spcPts val="0"/>
                            </a:spcBef>
                            <a:spcAft>
                              <a:spcPts val="0"/>
                            </a:spcAft>
                            <a:buClr>
                              <a:srgbClr val="000000"/>
                            </a:buClr>
                            <a:buSzPts val="1600"/>
                            <a:buFont typeface="Arial"/>
                            <a:buNone/>
                          </a:pPr>
                          <a:r>
                            <a:rPr lang="en-US" sz="1600" b="0" u="none" strike="noStrike" cap="none" dirty="0">
                              <a:solidFill>
                                <a:schemeClr val="dk1"/>
                              </a:solidFill>
                              <a:latin typeface="Nunito Sans"/>
                              <a:ea typeface="Nunito Sans"/>
                              <a:cs typeface="Nunito Sans"/>
                              <a:sym typeface="Nunito Sans"/>
                            </a:rPr>
                            <a:t>       Work out the real-life distance if the measurement on the map is </a:t>
                          </a:r>
                          <a14:m xmlns:a14="http://schemas.microsoft.com/office/drawing/2010/main">
                            <m:oMath xmlns:m="http://schemas.openxmlformats.org/officeDocument/2006/math">
                              <m:r>
                                <a:rPr lang="en-US" sz="1600" b="0" i="1" u="none" strike="noStrike" cap="none" dirty="0" smtClean="0">
                                  <a:solidFill>
                                    <a:schemeClr val="dk1"/>
                                  </a:solidFill>
                                  <a:latin typeface="Cambria Math" panose="02040503050406030204" pitchFamily="18" charset="0"/>
                                  <a:ea typeface="Nunito Sans"/>
                                  <a:cs typeface="Nunito Sans"/>
                                  <a:sym typeface="Nunito Sans"/>
                                </a:rPr>
                                <m:t>6.5</m:t>
                              </m:r>
                              <m:r>
                                <a:rPr lang="en-US" sz="1600" b="0" i="1" u="none" strike="noStrike" cap="none" dirty="0" smtClean="0">
                                  <a:solidFill>
                                    <a:schemeClr val="dk1"/>
                                  </a:solidFill>
                                  <a:latin typeface="Cambria Math" panose="02040503050406030204" pitchFamily="18" charset="0"/>
                                  <a:ea typeface="Nunito Sans"/>
                                  <a:cs typeface="Nunito Sans"/>
                                  <a:sym typeface="Nunito Sans"/>
                                </a:rPr>
                                <m:t>𝑐𝑚</m:t>
                              </m:r>
                            </m:oMath>
                          </a14:m>
                          <a:r>
                            <a:rPr lang="en-US" sz="1600" b="0" u="none" strike="noStrike" cap="none" dirty="0">
                              <a:solidFill>
                                <a:schemeClr val="dk1"/>
                              </a:solidFill>
                              <a:latin typeface="Nunito Sans"/>
                              <a:ea typeface="Nunito Sans"/>
                              <a:cs typeface="Nunito Sans"/>
                              <a:sym typeface="Nunito Sans"/>
                            </a:rPr>
                            <a:t>.</a:t>
                          </a:r>
                        </a:p>
                      </a:txBody>
                      <a:tcPr marL="91450" marR="91450" marT="45725" marB="45725">
                        <a:lnL w="12700" cap="flat" cmpd="sng">
                          <a:noFill/>
                          <a:prstDash val="solid"/>
                          <a:round/>
                          <a:headEnd type="none" w="sm" len="sm"/>
                          <a:tailEnd type="none" w="sm" len="sm"/>
                        </a:lnL>
                        <a:lnR w="12700" cap="flat" cmpd="sng">
                          <a:noFill/>
                          <a:prstDash val="solid"/>
                          <a:round/>
                          <a:headEnd type="none" w="sm" len="sm"/>
                          <a:tailEnd type="none" w="sm" len="sm"/>
                        </a:lnR>
                        <a:lnT w="12700" cap="flat" cmpd="sng">
                          <a:noFill/>
                          <a:prstDash val="solid"/>
                          <a:round/>
                          <a:headEnd type="none" w="sm" len="sm"/>
                          <a:tailEnd type="none" w="sm" len="sm"/>
                        </a:lnT>
                        <a:lnB w="12700" cap="flat" cmpd="sng">
                          <a:noFill/>
                          <a:prstDash val="solid"/>
                          <a:round/>
                          <a:headEnd type="none" w="sm" len="sm"/>
                          <a:tailEnd type="none" w="sm" len="sm"/>
                        </a:lnB>
                        <a:lnTlToBr w="12700" cmpd="sng">
                          <a:noFill/>
                          <a:prstDash val="solid"/>
                        </a:lnTlToBr>
                        <a:lnBlToTr w="12700" cmpd="sng">
                          <a:noFill/>
                          <a:prstDash val="solid"/>
                        </a:lnBlToTr>
                        <a:noFill/>
                      </a:tcPr>
                    </a:tc>
                    <a:extLst>
                      <a:ext uri="{0D108BD9-81ED-4DB2-BD59-A6C34878D82A}">
                        <a16:rowId xmlns:a16="http://schemas.microsoft.com/office/drawing/2014/main" val="10000"/>
                      </a:ext>
                    </a:extLst>
                  </a:tr>
                </a:tbl>
              </a:graphicData>
            </a:graphic>
          </p:graphicFrame>
        </mc:Fallback>
      </mc:AlternateContent>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Shape 443"/>
        <p:cNvGrpSpPr/>
        <p:nvPr/>
      </p:nvGrpSpPr>
      <p:grpSpPr>
        <a:xfrm>
          <a:off x="0" y="0"/>
          <a:ext cx="0" cy="0"/>
          <a:chOff x="0" y="0"/>
          <a:chExt cx="0" cy="0"/>
        </a:xfrm>
      </p:grpSpPr>
      <p:sp>
        <p:nvSpPr>
          <p:cNvPr id="444" name="Google Shape;444;g2032cc6918f_0_128"/>
          <p:cNvSpPr txBox="1"/>
          <p:nvPr/>
        </p:nvSpPr>
        <p:spPr>
          <a:xfrm>
            <a:off x="169850" y="378100"/>
            <a:ext cx="45675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Ratio Answers </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xmlns:a14="http://schemas.microsoft.com/office/drawing/2010/main">
        <mc:Choice Requires="a14">
          <p:graphicFrame>
            <p:nvGraphicFramePr>
              <p:cNvPr id="446" name="Google Shape;446;g2032cc6918f_0_128"/>
              <p:cNvGraphicFramePr/>
              <p:nvPr>
                <p:extLst>
                  <p:ext uri="{D42A27DB-BD31-4B8C-83A1-F6EECF244321}">
                    <p14:modId xmlns:p14="http://schemas.microsoft.com/office/powerpoint/2010/main" val="4284547745"/>
                  </p:ext>
                </p:extLst>
              </p:nvPr>
            </p:nvGraphicFramePr>
            <p:xfrm>
              <a:off x="952500" y="2190750"/>
              <a:ext cx="7239000" cy="1891986"/>
            </p:xfrm>
            <a:graphic>
              <a:graphicData uri="http://schemas.openxmlformats.org/drawingml/2006/table">
                <a:tbl>
                  <a:tblPr>
                    <a:noFill/>
                    <a:tableStyleId>{3315EF36-B98D-4A8E-A345-085902FB4635}</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38100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Sans"/>
                              <a:ea typeface="Nunito Sans"/>
                              <a:cs typeface="Nunito Sans"/>
                              <a:sym typeface="Nunito Sans"/>
                            </a:rPr>
                            <a:t>A) </a:t>
                          </a:r>
                          <a14:m>
                            <m:oMath xmlns:m="http://schemas.openxmlformats.org/officeDocument/2006/math">
                              <m:r>
                                <a:rPr lang="en-GB" sz="1600" i="1" u="none" strike="noStrike" cap="none" dirty="0" smtClean="0">
                                  <a:solidFill>
                                    <a:schemeClr val="dk1"/>
                                  </a:solidFill>
                                  <a:latin typeface="Cambria Math" panose="02040503050406030204" pitchFamily="18" charset="0"/>
                                  <a:ea typeface="Nunito Sans"/>
                                  <a:cs typeface="Nunito Sans"/>
                                  <a:sym typeface="Nunito Sans"/>
                                </a:rPr>
                                <m:t>5 :12</m:t>
                              </m:r>
                            </m:oMath>
                          </a14:m>
                          <a:endParaRPr sz="1600" u="none" strike="noStrike" cap="none" dirty="0">
                            <a:solidFill>
                              <a:schemeClr val="dk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dk1"/>
                              </a:solidFill>
                              <a:latin typeface="Nunito Sans"/>
                              <a:ea typeface="Nunito Sans"/>
                              <a:cs typeface="Nunito Sans"/>
                              <a:sym typeface="Nunito Sans"/>
                            </a:rPr>
                            <a:t>Student used the total number of pieces of fruit as the parts of non-apples in the ratio</a:t>
                          </a:r>
                          <a:endParaRPr sz="1400" u="none" strike="noStrike" cap="none" dirty="0">
                            <a:solidFill>
                              <a:schemeClr val="dk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Sans"/>
                              <a:ea typeface="Nunito Sans"/>
                              <a:cs typeface="Nunito Sans"/>
                              <a:sym typeface="Nunito Sans"/>
                            </a:rPr>
                            <a:t>B) </a:t>
                          </a:r>
                          <a14:m>
                            <m:oMath xmlns:m="http://schemas.openxmlformats.org/officeDocument/2006/math">
                              <m:r>
                                <a:rPr lang="en-GB" sz="1600" i="1" u="none" strike="noStrike" cap="none" dirty="0" smtClean="0">
                                  <a:solidFill>
                                    <a:schemeClr val="dk1"/>
                                  </a:solidFill>
                                  <a:latin typeface="Cambria Math" panose="02040503050406030204" pitchFamily="18" charset="0"/>
                                  <a:ea typeface="Nunito Sans"/>
                                  <a:cs typeface="Nunito Sans"/>
                                  <a:sym typeface="Nunito Sans"/>
                                </a:rPr>
                                <m:t>5 :17</m:t>
                              </m:r>
                            </m:oMath>
                          </a14:m>
                          <a:endParaRPr sz="1600" u="none" strike="noStrike" cap="none" dirty="0">
                            <a:solidFill>
                              <a:schemeClr val="dk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dk1"/>
                              </a:solidFill>
                              <a:latin typeface="Nunito Sans"/>
                              <a:ea typeface="Nunito Sans"/>
                              <a:cs typeface="Nunito Sans"/>
                              <a:sym typeface="Nunito Sans"/>
                            </a:rPr>
                            <a:t>Student combined numerator and denominator to determine non-apple parts</a:t>
                          </a:r>
                          <a:endParaRPr sz="1400" u="none" strike="noStrike" cap="none" dirty="0">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38100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Sans"/>
                              <a:ea typeface="Nunito Sans"/>
                              <a:cs typeface="Nunito Sans"/>
                              <a:sym typeface="Nunito Sans"/>
                            </a:rPr>
                            <a:t>C) </a:t>
                          </a:r>
                          <a14:m>
                            <m:oMath xmlns:m="http://schemas.openxmlformats.org/officeDocument/2006/math">
                              <m:r>
                                <a:rPr lang="en-GB" sz="1600" i="1" u="none" strike="noStrike" cap="none" dirty="0" smtClean="0">
                                  <a:solidFill>
                                    <a:schemeClr val="dk1"/>
                                  </a:solidFill>
                                  <a:latin typeface="Cambria Math" panose="02040503050406030204" pitchFamily="18" charset="0"/>
                                  <a:ea typeface="Nunito Sans"/>
                                  <a:cs typeface="Nunito Sans"/>
                                  <a:sym typeface="Nunito Sans"/>
                                </a:rPr>
                                <m:t>7 :12</m:t>
                              </m:r>
                            </m:oMath>
                          </a14:m>
                          <a:endParaRPr sz="1600" u="none" strike="noStrike" cap="none" dirty="0">
                            <a:solidFill>
                              <a:schemeClr val="dk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dk1"/>
                              </a:solidFill>
                              <a:latin typeface="Nunito Sans"/>
                              <a:ea typeface="Nunito Sans"/>
                              <a:cs typeface="Nunito Sans"/>
                              <a:sym typeface="Nunito Sans"/>
                            </a:rPr>
                            <a:t>Student incorrectly used the information to form the ratio</a:t>
                          </a:r>
                          <a:endParaRPr sz="1400" u="none" strike="noStrike" cap="none" dirty="0">
                            <a:solidFill>
                              <a:schemeClr val="dk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rgbClr val="00BC89"/>
                              </a:solidFill>
                              <a:latin typeface="Nunito Sans"/>
                              <a:ea typeface="Nunito Sans"/>
                              <a:cs typeface="Nunito Sans"/>
                              <a:sym typeface="Nunito Sans"/>
                            </a:rPr>
                            <a:t>D) </a:t>
                          </a:r>
                          <a14:m>
                            <m:oMath xmlns:m="http://schemas.openxmlformats.org/officeDocument/2006/math">
                              <m:r>
                                <a:rPr lang="en-GB" sz="1600" i="1" u="none" strike="noStrike" cap="none" dirty="0" smtClean="0">
                                  <a:solidFill>
                                    <a:srgbClr val="00BC89"/>
                                  </a:solidFill>
                                  <a:latin typeface="Cambria Math" panose="02040503050406030204" pitchFamily="18" charset="0"/>
                                  <a:ea typeface="Nunito Sans"/>
                                  <a:cs typeface="Nunito Sans"/>
                                  <a:sym typeface="Nunito Sans"/>
                                </a:rPr>
                                <m:t>5 :7</m:t>
                              </m:r>
                            </m:oMath>
                          </a14:m>
                          <a:endParaRPr sz="1600" u="none" strike="noStrike" cap="none" dirty="0">
                            <a:solidFill>
                              <a:srgbClr val="00BC89"/>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rgbClr val="00BC89"/>
                              </a:solidFill>
                              <a:latin typeface="Nunito Sans"/>
                              <a:ea typeface="Nunito Sans"/>
                              <a:cs typeface="Nunito Sans"/>
                              <a:sym typeface="Nunito Sans"/>
                            </a:rPr>
                            <a:t>Correct answer</a:t>
                          </a:r>
                          <a:endParaRPr sz="1400" u="none" strike="noStrike" cap="none" dirty="0">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xmlns="">
          <p:graphicFrame>
            <p:nvGraphicFramePr>
              <p:cNvPr id="446" name="Google Shape;446;g2032cc6918f_0_128"/>
              <p:cNvGraphicFramePr/>
              <p:nvPr>
                <p:extLst>
                  <p:ext uri="{D42A27DB-BD31-4B8C-83A1-F6EECF244321}">
                    <p14:modId xmlns:p14="http://schemas.microsoft.com/office/powerpoint/2010/main" val="4284547745"/>
                  </p:ext>
                </p:extLst>
              </p:nvPr>
            </p:nvGraphicFramePr>
            <p:xfrm>
              <a:off x="952500" y="2190750"/>
              <a:ext cx="7239000" cy="1891986"/>
            </p:xfrm>
            <a:graphic>
              <a:graphicData uri="http://schemas.openxmlformats.org/drawingml/2006/table">
                <a:tbl>
                  <a:tblPr>
                    <a:noFill/>
                    <a:tableStyleId>{3315EF36-B98D-4A8E-A345-085902FB4635}</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45993">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68" t="-641" r="-100337" b="-101282"/>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00168" t="-641" r="-337" b="-101282"/>
                          </a:stretch>
                        </a:blipFill>
                      </a:tcPr>
                    </a:tc>
                    <a:extLst>
                      <a:ext uri="{0D108BD9-81ED-4DB2-BD59-A6C34878D82A}">
                        <a16:rowId xmlns:a16="http://schemas.microsoft.com/office/drawing/2014/main" val="10000"/>
                      </a:ext>
                    </a:extLst>
                  </a:tr>
                  <a:tr h="945993">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68" t="-101290" r="-100337" b="-1935"/>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00168" t="-101290" r="-337" b="-1935"/>
                          </a:stretch>
                        </a:blipFill>
                      </a:tcPr>
                    </a:tc>
                    <a:extLst>
                      <a:ext uri="{0D108BD9-81ED-4DB2-BD59-A6C34878D82A}">
                        <a16:rowId xmlns:a16="http://schemas.microsoft.com/office/drawing/2014/main" val="10001"/>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2" name="Google Shape;105;p20">
                <a:extLst>
                  <a:ext uri="{FF2B5EF4-FFF2-40B4-BE49-F238E27FC236}">
                    <a16:creationId xmlns:a16="http://schemas.microsoft.com/office/drawing/2014/main" id="{C537E7C2-893E-D98A-8940-0F1FB954BA16}"/>
                  </a:ext>
                </a:extLst>
              </p:cNvPr>
              <p:cNvGraphicFramePr/>
              <p:nvPr>
                <p:extLst>
                  <p:ext uri="{D42A27DB-BD31-4B8C-83A1-F6EECF244321}">
                    <p14:modId xmlns:p14="http://schemas.microsoft.com/office/powerpoint/2010/main" val="2760301608"/>
                  </p:ext>
                </p:extLst>
              </p:nvPr>
            </p:nvGraphicFramePr>
            <p:xfrm>
              <a:off x="108043" y="862525"/>
              <a:ext cx="8661883" cy="775028"/>
            </p:xfrm>
            <a:graphic>
              <a:graphicData uri="http://schemas.openxmlformats.org/drawingml/2006/table">
                <a:tbl>
                  <a:tblPr firstRow="1" bandRow="1">
                    <a:noFill/>
                  </a:tblPr>
                  <a:tblGrid>
                    <a:gridCol w="8661883">
                      <a:extLst>
                        <a:ext uri="{9D8B030D-6E8A-4147-A177-3AD203B41FA5}">
                          <a16:colId xmlns:a16="http://schemas.microsoft.com/office/drawing/2014/main" val="20000"/>
                        </a:ext>
                      </a:extLst>
                    </a:gridCol>
                  </a:tblGrid>
                  <a:tr h="282784">
                    <a:tc>
                      <a:txBody>
                        <a:bodyPr/>
                        <a:lstStyle/>
                        <a:p>
                          <a:pPr marL="0" marR="0" lvl="0" indent="0" algn="l" rtl="0">
                            <a:lnSpc>
                              <a:spcPct val="100000"/>
                            </a:lnSpc>
                            <a:spcBef>
                              <a:spcPts val="0"/>
                            </a:spcBef>
                            <a:spcAft>
                              <a:spcPts val="0"/>
                            </a:spcAft>
                            <a:buClr>
                              <a:srgbClr val="000000"/>
                            </a:buClr>
                            <a:buSzPts val="1600"/>
                            <a:buFont typeface="Arial"/>
                            <a:buNone/>
                          </a:pPr>
                          <a:r>
                            <a:rPr lang="en-GB" sz="1600" b="0" dirty="0">
                              <a:solidFill>
                                <a:schemeClr val="dk1"/>
                              </a:solidFill>
                              <a:latin typeface="Nunito Sans"/>
                              <a:ea typeface="Nunito Sans"/>
                              <a:cs typeface="Nunito Sans"/>
                              <a:sym typeface="Nunito Sans"/>
                            </a:rPr>
                            <a:t>14) </a:t>
                          </a:r>
                          <a:r>
                            <a:rPr lang="en-US" sz="1600" b="0" u="none" strike="noStrike" cap="none" dirty="0">
                              <a:solidFill>
                                <a:schemeClr val="dk1"/>
                              </a:solidFill>
                              <a:latin typeface="Nunito Sans"/>
                              <a:ea typeface="Nunito Sans"/>
                              <a:cs typeface="Nunito Sans"/>
                              <a:sym typeface="Nunito Sans"/>
                            </a:rPr>
                            <a:t>The fraction of apples in a fruit bowl is </a:t>
                          </a:r>
                          <a14:m>
                            <m:oMath xmlns:m="http://schemas.openxmlformats.org/officeDocument/2006/math">
                              <m:f>
                                <m:fPr>
                                  <m:ctrlPr>
                                    <a:rPr lang="en-GB" sz="1600" b="0" i="1" u="none" strike="noStrike" cap="none" smtClean="0">
                                      <a:solidFill>
                                        <a:schemeClr val="dk1"/>
                                      </a:solidFill>
                                      <a:latin typeface="Cambria Math" panose="02040503050406030204" pitchFamily="18" charset="0"/>
                                      <a:ea typeface="Nunito Sans"/>
                                      <a:cs typeface="Nunito Sans"/>
                                      <a:sym typeface="Nunito Sans"/>
                                    </a:rPr>
                                  </m:ctrlPr>
                                </m:fPr>
                                <m:num>
                                  <m:r>
                                    <a:rPr lang="en-GB" sz="1600" b="0" i="1" u="none" strike="noStrike" cap="none" smtClean="0">
                                      <a:solidFill>
                                        <a:schemeClr val="dk1"/>
                                      </a:solidFill>
                                      <a:latin typeface="Cambria Math" panose="02040503050406030204" pitchFamily="18" charset="0"/>
                                      <a:ea typeface="Nunito Sans"/>
                                      <a:cs typeface="Nunito Sans"/>
                                      <a:sym typeface="Nunito Sans"/>
                                    </a:rPr>
                                    <m:t>5</m:t>
                                  </m:r>
                                </m:num>
                                <m:den>
                                  <m:r>
                                    <a:rPr lang="en-GB" sz="1600" b="0" i="1" u="none" strike="noStrike" cap="none" smtClean="0">
                                      <a:solidFill>
                                        <a:schemeClr val="dk1"/>
                                      </a:solidFill>
                                      <a:latin typeface="Cambria Math" panose="02040503050406030204" pitchFamily="18" charset="0"/>
                                      <a:ea typeface="Nunito Sans"/>
                                      <a:cs typeface="Nunito Sans"/>
                                      <a:sym typeface="Nunito Sans"/>
                                    </a:rPr>
                                    <m:t>12</m:t>
                                  </m:r>
                                </m:den>
                              </m:f>
                            </m:oMath>
                          </a14:m>
                          <a:r>
                            <a:rPr lang="en-US" sz="1600" b="0" u="none" strike="noStrike" cap="none" dirty="0">
                              <a:solidFill>
                                <a:schemeClr val="dk1"/>
                              </a:solidFill>
                              <a:latin typeface="Nunito Sans"/>
                              <a:ea typeface="Nunito Sans"/>
                              <a:cs typeface="Nunito Sans"/>
                              <a:sym typeface="Nunito Sans"/>
                            </a:rPr>
                            <a:t>. </a:t>
                          </a:r>
                        </a:p>
                        <a:p>
                          <a:pPr marL="0" marR="0" lvl="0" indent="0" algn="l" rtl="0">
                            <a:lnSpc>
                              <a:spcPct val="150000"/>
                            </a:lnSpc>
                            <a:spcBef>
                              <a:spcPts val="0"/>
                            </a:spcBef>
                            <a:spcAft>
                              <a:spcPts val="0"/>
                            </a:spcAft>
                            <a:buClr>
                              <a:srgbClr val="000000"/>
                            </a:buClr>
                            <a:buSzPts val="1600"/>
                            <a:buFont typeface="Arial"/>
                            <a:buNone/>
                          </a:pPr>
                          <a:r>
                            <a:rPr lang="en-US" sz="1600" b="0" u="none" strike="noStrike" cap="none" dirty="0">
                              <a:solidFill>
                                <a:schemeClr val="dk1"/>
                              </a:solidFill>
                              <a:latin typeface="Nunito Sans"/>
                              <a:ea typeface="Nunito Sans"/>
                              <a:cs typeface="Nunito Sans"/>
                              <a:sym typeface="Nunito Sans"/>
                            </a:rPr>
                            <a:t>       Determine the ratio of apples to other pieces of fruit in the bowl.</a:t>
                          </a:r>
                        </a:p>
                      </a:txBody>
                      <a:tcPr marL="91450" marR="91450" marT="45725" marB="45725">
                        <a:lnL w="12700" cap="flat" cmpd="sng">
                          <a:noFill/>
                          <a:prstDash val="solid"/>
                          <a:round/>
                          <a:headEnd type="none" w="sm" len="sm"/>
                          <a:tailEnd type="none" w="sm" len="sm"/>
                        </a:lnL>
                        <a:lnR w="12700" cap="flat" cmpd="sng">
                          <a:noFill/>
                          <a:prstDash val="solid"/>
                          <a:round/>
                          <a:headEnd type="none" w="sm" len="sm"/>
                          <a:tailEnd type="none" w="sm" len="sm"/>
                        </a:lnR>
                        <a:lnT w="12700" cap="flat" cmpd="sng">
                          <a:noFill/>
                          <a:prstDash val="solid"/>
                          <a:round/>
                          <a:headEnd type="none" w="sm" len="sm"/>
                          <a:tailEnd type="none" w="sm" len="sm"/>
                        </a:lnT>
                        <a:lnB w="12700" cap="flat" cmpd="sng">
                          <a:noFill/>
                          <a:prstDash val="solid"/>
                          <a:round/>
                          <a:headEnd type="none" w="sm" len="sm"/>
                          <a:tailEnd type="none" w="sm" len="sm"/>
                        </a:lnB>
                        <a:lnTlToBr w="12700" cmpd="sng">
                          <a:noFill/>
                          <a:prstDash val="solid"/>
                        </a:lnTlToBr>
                        <a:lnBlToTr w="12700" cmpd="sng">
                          <a:noFill/>
                          <a:prstDash val="solid"/>
                        </a:lnBlToTr>
                        <a:noFill/>
                      </a:tcPr>
                    </a:tc>
                    <a:extLst>
                      <a:ext uri="{0D108BD9-81ED-4DB2-BD59-A6C34878D82A}">
                        <a16:rowId xmlns:a16="http://schemas.microsoft.com/office/drawing/2014/main" val="10000"/>
                      </a:ext>
                    </a:extLst>
                  </a:tr>
                </a:tbl>
              </a:graphicData>
            </a:graphic>
          </p:graphicFrame>
        </mc:Choice>
        <mc:Fallback xmlns="">
          <p:graphicFrame>
            <p:nvGraphicFramePr>
              <p:cNvPr id="2" name="Google Shape;105;p20">
                <a:extLst>
                  <a:ext uri="{FF2B5EF4-FFF2-40B4-BE49-F238E27FC236}">
                    <a16:creationId xmlns:a16="http://schemas.microsoft.com/office/drawing/2014/main" id="{C537E7C2-893E-D98A-8940-0F1FB954BA16}"/>
                  </a:ext>
                </a:extLst>
              </p:cNvPr>
              <p:cNvGraphicFramePr/>
              <p:nvPr>
                <p:extLst>
                  <p:ext uri="{D42A27DB-BD31-4B8C-83A1-F6EECF244321}">
                    <p14:modId xmlns:p14="http://schemas.microsoft.com/office/powerpoint/2010/main" val="2760301608"/>
                  </p:ext>
                </p:extLst>
              </p:nvPr>
            </p:nvGraphicFramePr>
            <p:xfrm>
              <a:off x="108043" y="862525"/>
              <a:ext cx="8661883" cy="775028"/>
            </p:xfrm>
            <a:graphic>
              <a:graphicData uri="http://schemas.openxmlformats.org/drawingml/2006/table">
                <a:tbl>
                  <a:tblPr firstRow="1" bandRow="1">
                    <a:noFill/>
                  </a:tblPr>
                  <a:tblGrid>
                    <a:gridCol w="8661883">
                      <a:extLst>
                        <a:ext uri="{9D8B030D-6E8A-4147-A177-3AD203B41FA5}">
                          <a16:colId xmlns:a16="http://schemas.microsoft.com/office/drawing/2014/main" val="20000"/>
                        </a:ext>
                      </a:extLst>
                    </a:gridCol>
                  </a:tblGrid>
                  <a:tr h="282784">
                    <a:tc>
                      <a:txBody>
                        <a:bodyPr/>
                        <a:lstStyle/>
                        <a:p>
                          <a:pPr marL="0" marR="0" lvl="0" indent="0" algn="l" rtl="0">
                            <a:lnSpc>
                              <a:spcPct val="100000"/>
                            </a:lnSpc>
                            <a:spcBef>
                              <a:spcPts val="0"/>
                            </a:spcBef>
                            <a:spcAft>
                              <a:spcPts val="0"/>
                            </a:spcAft>
                            <a:buClr>
                              <a:srgbClr val="000000"/>
                            </a:buClr>
                            <a:buSzPts val="1600"/>
                            <a:buFont typeface="Arial"/>
                            <a:buNone/>
                          </a:pPr>
                          <a:r>
                            <a:rPr lang="en-GB" sz="1600" b="0" dirty="0">
                              <a:solidFill>
                                <a:schemeClr val="dk1"/>
                              </a:solidFill>
                              <a:latin typeface="Nunito Sans"/>
                              <a:ea typeface="Nunito Sans"/>
                              <a:cs typeface="Nunito Sans"/>
                              <a:sym typeface="Nunito Sans"/>
                            </a:rPr>
                            <a:t>14) </a:t>
                          </a:r>
                          <a:r>
                            <a:rPr lang="en-US" sz="1600" b="0" u="none" strike="noStrike" cap="none" dirty="0">
                              <a:solidFill>
                                <a:schemeClr val="dk1"/>
                              </a:solidFill>
                              <a:latin typeface="Nunito Sans"/>
                              <a:ea typeface="Nunito Sans"/>
                              <a:cs typeface="Nunito Sans"/>
                              <a:sym typeface="Nunito Sans"/>
                            </a:rPr>
                            <a:t>The fraction of apples in a fruit bowl is </a:t>
                          </a:r>
                          <a14:m xmlns:a14="http://schemas.microsoft.com/office/drawing/2010/main">
                            <m:oMath xmlns:m="http://schemas.openxmlformats.org/officeDocument/2006/math">
                              <m:f>
                                <m:fPr>
                                  <m:ctrlPr>
                                    <a:rPr lang="en-GB" sz="1600" b="0" i="1" u="none" strike="noStrike" cap="none" smtClean="0">
                                      <a:solidFill>
                                        <a:schemeClr val="dk1"/>
                                      </a:solidFill>
                                      <a:latin typeface="Cambria Math" panose="02040503050406030204" pitchFamily="18" charset="0"/>
                                      <a:ea typeface="Nunito Sans"/>
                                      <a:cs typeface="Nunito Sans"/>
                                      <a:sym typeface="Nunito Sans"/>
                                    </a:rPr>
                                  </m:ctrlPr>
                                </m:fPr>
                                <m:num>
                                  <m:r>
                                    <a:rPr lang="en-GB" sz="1600" b="0" i="1" u="none" strike="noStrike" cap="none" smtClean="0">
                                      <a:solidFill>
                                        <a:schemeClr val="dk1"/>
                                      </a:solidFill>
                                      <a:latin typeface="Cambria Math" panose="02040503050406030204" pitchFamily="18" charset="0"/>
                                      <a:ea typeface="Nunito Sans"/>
                                      <a:cs typeface="Nunito Sans"/>
                                      <a:sym typeface="Nunito Sans"/>
                                    </a:rPr>
                                    <m:t>5</m:t>
                                  </m:r>
                                </m:num>
                                <m:den>
                                  <m:r>
                                    <a:rPr lang="en-GB" sz="1600" b="0" i="1" u="none" strike="noStrike" cap="none" smtClean="0">
                                      <a:solidFill>
                                        <a:schemeClr val="dk1"/>
                                      </a:solidFill>
                                      <a:latin typeface="Cambria Math" panose="02040503050406030204" pitchFamily="18" charset="0"/>
                                      <a:ea typeface="Nunito Sans"/>
                                      <a:cs typeface="Nunito Sans"/>
                                      <a:sym typeface="Nunito Sans"/>
                                    </a:rPr>
                                    <m:t>12</m:t>
                                  </m:r>
                                </m:den>
                              </m:f>
                            </m:oMath>
                          </a14:m>
                          <a:r>
                            <a:rPr lang="en-US" sz="1600" b="0" u="none" strike="noStrike" cap="none" dirty="0">
                              <a:solidFill>
                                <a:schemeClr val="dk1"/>
                              </a:solidFill>
                              <a:latin typeface="Nunito Sans"/>
                              <a:ea typeface="Nunito Sans"/>
                              <a:cs typeface="Nunito Sans"/>
                              <a:sym typeface="Nunito Sans"/>
                            </a:rPr>
                            <a:t>. </a:t>
                          </a:r>
                        </a:p>
                        <a:p>
                          <a:pPr marL="0" marR="0" lvl="0" indent="0" algn="l" rtl="0">
                            <a:lnSpc>
                              <a:spcPct val="150000"/>
                            </a:lnSpc>
                            <a:spcBef>
                              <a:spcPts val="0"/>
                            </a:spcBef>
                            <a:spcAft>
                              <a:spcPts val="0"/>
                            </a:spcAft>
                            <a:buClr>
                              <a:srgbClr val="000000"/>
                            </a:buClr>
                            <a:buSzPts val="1600"/>
                            <a:buFont typeface="Arial"/>
                            <a:buNone/>
                          </a:pPr>
                          <a:r>
                            <a:rPr lang="en-US" sz="1600" b="0" u="none" strike="noStrike" cap="none" dirty="0">
                              <a:solidFill>
                                <a:schemeClr val="dk1"/>
                              </a:solidFill>
                              <a:latin typeface="Nunito Sans"/>
                              <a:ea typeface="Nunito Sans"/>
                              <a:cs typeface="Nunito Sans"/>
                              <a:sym typeface="Nunito Sans"/>
                            </a:rPr>
                            <a:t>       Determine the ratio of apples to other pieces of fruit in the bowl.</a:t>
                          </a:r>
                        </a:p>
                      </a:txBody>
                      <a:tcPr marL="91450" marR="91450" marT="45725" marB="45725">
                        <a:lnL w="12700" cap="flat" cmpd="sng">
                          <a:noFill/>
                          <a:prstDash val="solid"/>
                          <a:round/>
                          <a:headEnd type="none" w="sm" len="sm"/>
                          <a:tailEnd type="none" w="sm" len="sm"/>
                        </a:lnL>
                        <a:lnR w="12700" cap="flat" cmpd="sng">
                          <a:noFill/>
                          <a:prstDash val="solid"/>
                          <a:round/>
                          <a:headEnd type="none" w="sm" len="sm"/>
                          <a:tailEnd type="none" w="sm" len="sm"/>
                        </a:lnR>
                        <a:lnT w="12700" cap="flat" cmpd="sng">
                          <a:noFill/>
                          <a:prstDash val="solid"/>
                          <a:round/>
                          <a:headEnd type="none" w="sm" len="sm"/>
                          <a:tailEnd type="none" w="sm" len="sm"/>
                        </a:lnT>
                        <a:lnB w="12700" cap="flat" cmpd="sng">
                          <a:noFill/>
                          <a:prstDash val="solid"/>
                          <a:round/>
                          <a:headEnd type="none" w="sm" len="sm"/>
                          <a:tailEnd type="none" w="sm" len="sm"/>
                        </a:lnB>
                        <a:lnTlToBr w="12700" cmpd="sng">
                          <a:noFill/>
                          <a:prstDash val="solid"/>
                        </a:lnTlToBr>
                        <a:lnBlToTr w="12700" cmpd="sng">
                          <a:noFill/>
                          <a:prstDash val="solid"/>
                        </a:lnBlToTr>
                        <a:noFill/>
                      </a:tcPr>
                    </a:tc>
                    <a:extLst>
                      <a:ext uri="{0D108BD9-81ED-4DB2-BD59-A6C34878D82A}">
                        <a16:rowId xmlns:a16="http://schemas.microsoft.com/office/drawing/2014/main" val="10000"/>
                      </a:ext>
                    </a:extLst>
                  </a:tr>
                </a:tbl>
              </a:graphicData>
            </a:graphic>
          </p:graphicFrame>
        </mc:Fallback>
      </mc:AlternateContent>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Shape 454"/>
        <p:cNvGrpSpPr/>
        <p:nvPr/>
      </p:nvGrpSpPr>
      <p:grpSpPr>
        <a:xfrm>
          <a:off x="0" y="0"/>
          <a:ext cx="0" cy="0"/>
          <a:chOff x="0" y="0"/>
          <a:chExt cx="0" cy="0"/>
        </a:xfrm>
      </p:grpSpPr>
      <p:sp>
        <p:nvSpPr>
          <p:cNvPr id="455" name="Google Shape;455;g2032cc6918f_0_138"/>
          <p:cNvSpPr txBox="1"/>
          <p:nvPr/>
        </p:nvSpPr>
        <p:spPr>
          <a:xfrm>
            <a:off x="169850" y="378100"/>
            <a:ext cx="45675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Ratio Answers </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xmlns:a14="http://schemas.microsoft.com/office/drawing/2010/main">
        <mc:Choice Requires="a14">
          <p:graphicFrame>
            <p:nvGraphicFramePr>
              <p:cNvPr id="457" name="Google Shape;457;g2032cc6918f_0_138"/>
              <p:cNvGraphicFramePr/>
              <p:nvPr>
                <p:extLst>
                  <p:ext uri="{D42A27DB-BD31-4B8C-83A1-F6EECF244321}">
                    <p14:modId xmlns:p14="http://schemas.microsoft.com/office/powerpoint/2010/main" val="3411221221"/>
                  </p:ext>
                </p:extLst>
              </p:nvPr>
            </p:nvGraphicFramePr>
            <p:xfrm>
              <a:off x="952500" y="2190750"/>
              <a:ext cx="7239000" cy="1891986"/>
            </p:xfrm>
            <a:graphic>
              <a:graphicData uri="http://schemas.openxmlformats.org/drawingml/2006/table">
                <a:tbl>
                  <a:tblPr>
                    <a:noFill/>
                    <a:tableStyleId>{3315EF36-B98D-4A8E-A345-085902FB4635}</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38100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Sans"/>
                              <a:ea typeface="Nunito Sans"/>
                              <a:cs typeface="Nunito Sans"/>
                              <a:sym typeface="Nunito Sans"/>
                            </a:rPr>
                            <a:t>A) </a:t>
                          </a:r>
                          <a14:m>
                            <m:oMath xmlns:m="http://schemas.openxmlformats.org/officeDocument/2006/math">
                              <m:r>
                                <a:rPr lang="en-GB" sz="1600" i="1" u="none" strike="noStrike" cap="none" dirty="0" smtClean="0">
                                  <a:solidFill>
                                    <a:schemeClr val="dk1"/>
                                  </a:solidFill>
                                  <a:latin typeface="Cambria Math" panose="02040503050406030204" pitchFamily="18" charset="0"/>
                                  <a:ea typeface="Nunito Sans"/>
                                  <a:cs typeface="Nunito Sans"/>
                                  <a:sym typeface="Nunito Sans"/>
                                </a:rPr>
                                <m:t>£5 </m:t>
                              </m:r>
                            </m:oMath>
                          </a14:m>
                          <a:endParaRPr sz="1600" u="none" strike="noStrike" cap="none" dirty="0">
                            <a:solidFill>
                              <a:schemeClr val="dk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dk1"/>
                              </a:solidFill>
                              <a:latin typeface="Nunito Sans"/>
                              <a:ea typeface="Nunito Sans"/>
                              <a:cs typeface="Nunito Sans"/>
                              <a:sym typeface="Nunito Sans"/>
                            </a:rPr>
                            <a:t>Student worked out how much one unit in the ratio represents</a:t>
                          </a:r>
                          <a:endParaRPr sz="1400" u="none" strike="noStrike" cap="none" dirty="0">
                            <a:solidFill>
                              <a:schemeClr val="dk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Sans"/>
                              <a:ea typeface="Nunito Sans"/>
                              <a:cs typeface="Nunito Sans"/>
                              <a:sym typeface="Nunito Sans"/>
                            </a:rPr>
                            <a:t>B) </a:t>
                          </a:r>
                          <a14:m>
                            <m:oMath xmlns:m="http://schemas.openxmlformats.org/officeDocument/2006/math">
                              <m:r>
                                <a:rPr lang="en-GB" sz="1600" i="1" u="none" strike="noStrike" cap="none" dirty="0" smtClean="0">
                                  <a:solidFill>
                                    <a:schemeClr val="dk1"/>
                                  </a:solidFill>
                                  <a:latin typeface="Cambria Math" panose="02040503050406030204" pitchFamily="18" charset="0"/>
                                  <a:ea typeface="Nunito Sans"/>
                                  <a:cs typeface="Nunito Sans"/>
                                  <a:sym typeface="Nunito Sans"/>
                                </a:rPr>
                                <m:t>£20 </m:t>
                              </m:r>
                            </m:oMath>
                          </a14:m>
                          <a:endParaRPr sz="1600" u="none" strike="noStrike" cap="none" dirty="0">
                            <a:solidFill>
                              <a:schemeClr val="dk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dk1"/>
                              </a:solidFill>
                              <a:latin typeface="Nunito Sans"/>
                              <a:ea typeface="Nunito Sans"/>
                              <a:cs typeface="Nunito Sans"/>
                              <a:sym typeface="Nunito Sans"/>
                            </a:rPr>
                            <a:t>Student worked out the value of the smaller portion</a:t>
                          </a:r>
                          <a:endParaRPr sz="1400" u="none" strike="noStrike" cap="none" dirty="0">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38100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rgbClr val="00BC89"/>
                              </a:solidFill>
                              <a:latin typeface="Nunito Sans"/>
                              <a:ea typeface="Nunito Sans"/>
                              <a:cs typeface="Nunito Sans"/>
                              <a:sym typeface="Nunito Sans"/>
                            </a:rPr>
                            <a:t>C) </a:t>
                          </a:r>
                          <a14:m>
                            <m:oMath xmlns:m="http://schemas.openxmlformats.org/officeDocument/2006/math">
                              <m:r>
                                <a:rPr lang="en-GB" sz="1600" i="1" u="none" strike="noStrike" cap="none" dirty="0" smtClean="0">
                                  <a:solidFill>
                                    <a:srgbClr val="00BC89"/>
                                  </a:solidFill>
                                  <a:latin typeface="Cambria Math" panose="02040503050406030204" pitchFamily="18" charset="0"/>
                                  <a:ea typeface="Nunito Sans"/>
                                  <a:cs typeface="Nunito Sans"/>
                                  <a:sym typeface="Nunito Sans"/>
                                </a:rPr>
                                <m:t>£25 </m:t>
                              </m:r>
                            </m:oMath>
                          </a14:m>
                          <a:endParaRPr sz="1600" u="none" strike="noStrike" cap="none" dirty="0">
                            <a:solidFill>
                              <a:srgbClr val="00BC89"/>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rgbClr val="00BC89"/>
                              </a:solidFill>
                              <a:latin typeface="Nunito Sans"/>
                              <a:ea typeface="Nunito Sans"/>
                              <a:cs typeface="Nunito Sans"/>
                              <a:sym typeface="Nunito Sans"/>
                            </a:rPr>
                            <a:t>Correct answer</a:t>
                          </a:r>
                          <a:endParaRPr sz="1400" u="none" strike="noStrike" cap="none" dirty="0">
                            <a:solidFill>
                              <a:schemeClr val="dk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Sans"/>
                              <a:ea typeface="Nunito Sans"/>
                              <a:cs typeface="Nunito Sans"/>
                              <a:sym typeface="Nunito Sans"/>
                            </a:rPr>
                            <a:t>D) </a:t>
                          </a:r>
                          <a14:m>
                            <m:oMath xmlns:m="http://schemas.openxmlformats.org/officeDocument/2006/math">
                              <m:r>
                                <a:rPr lang="en-GB" sz="1600" i="1" u="none" strike="noStrike" cap="none" dirty="0" smtClean="0">
                                  <a:solidFill>
                                    <a:schemeClr val="dk1"/>
                                  </a:solidFill>
                                  <a:latin typeface="Cambria Math" panose="02040503050406030204" pitchFamily="18" charset="0"/>
                                  <a:ea typeface="Nunito Sans"/>
                                  <a:cs typeface="Nunito Sans"/>
                                  <a:sym typeface="Nunito Sans"/>
                                </a:rPr>
                                <m:t>£9</m:t>
                              </m:r>
                            </m:oMath>
                          </a14:m>
                          <a:r>
                            <a:rPr lang="en-GB" sz="1600" u="none" strike="noStrike" cap="none" dirty="0">
                              <a:solidFill>
                                <a:schemeClr val="dk1"/>
                              </a:solidFill>
                              <a:latin typeface="Nunito Sans"/>
                              <a:ea typeface="Nunito Sans"/>
                              <a:cs typeface="Nunito Sans"/>
                              <a:sym typeface="Nunito Sans"/>
                            </a:rPr>
                            <a:t> </a:t>
                          </a:r>
                          <a:endParaRPr sz="1600" u="none" strike="noStrike" cap="none" dirty="0">
                            <a:solidFill>
                              <a:schemeClr val="dk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dk1"/>
                              </a:solidFill>
                              <a:latin typeface="Nunito Sans"/>
                              <a:ea typeface="Nunito Sans"/>
                              <a:cs typeface="Nunito Sans"/>
                              <a:sym typeface="Nunito Sans"/>
                            </a:rPr>
                            <a:t>Student divided the total amount by the number of parts in the LHS of the ratio</a:t>
                          </a:r>
                          <a:endParaRPr sz="1400" u="none" strike="noStrike" cap="none" dirty="0">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xmlns="">
          <p:graphicFrame>
            <p:nvGraphicFramePr>
              <p:cNvPr id="457" name="Google Shape;457;g2032cc6918f_0_138"/>
              <p:cNvGraphicFramePr/>
              <p:nvPr>
                <p:extLst>
                  <p:ext uri="{D42A27DB-BD31-4B8C-83A1-F6EECF244321}">
                    <p14:modId xmlns:p14="http://schemas.microsoft.com/office/powerpoint/2010/main" val="3411221221"/>
                  </p:ext>
                </p:extLst>
              </p:nvPr>
            </p:nvGraphicFramePr>
            <p:xfrm>
              <a:off x="952500" y="2190750"/>
              <a:ext cx="7239000" cy="1891986"/>
            </p:xfrm>
            <a:graphic>
              <a:graphicData uri="http://schemas.openxmlformats.org/drawingml/2006/table">
                <a:tbl>
                  <a:tblPr>
                    <a:noFill/>
                    <a:tableStyleId>{3315EF36-B98D-4A8E-A345-085902FB4635}</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45993">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68" t="-641" r="-100337" b="-101282"/>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00168" t="-641" r="-337" b="-101282"/>
                          </a:stretch>
                        </a:blipFill>
                      </a:tcPr>
                    </a:tc>
                    <a:extLst>
                      <a:ext uri="{0D108BD9-81ED-4DB2-BD59-A6C34878D82A}">
                        <a16:rowId xmlns:a16="http://schemas.microsoft.com/office/drawing/2014/main" val="10000"/>
                      </a:ext>
                    </a:extLst>
                  </a:tr>
                  <a:tr h="945993">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68" t="-101290" r="-100337" b="-1935"/>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00168" t="-101290" r="-337" b="-1935"/>
                          </a:stretch>
                        </a:blipFill>
                      </a:tcPr>
                    </a:tc>
                    <a:extLst>
                      <a:ext uri="{0D108BD9-81ED-4DB2-BD59-A6C34878D82A}">
                        <a16:rowId xmlns:a16="http://schemas.microsoft.com/office/drawing/2014/main" val="10001"/>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2" name="Google Shape;105;p20">
                <a:extLst>
                  <a:ext uri="{FF2B5EF4-FFF2-40B4-BE49-F238E27FC236}">
                    <a16:creationId xmlns:a16="http://schemas.microsoft.com/office/drawing/2014/main" id="{543F3A70-59E8-88EF-C23E-634EBCF13A19}"/>
                  </a:ext>
                </a:extLst>
              </p:cNvPr>
              <p:cNvGraphicFramePr/>
              <p:nvPr>
                <p:extLst>
                  <p:ext uri="{D42A27DB-BD31-4B8C-83A1-F6EECF244321}">
                    <p14:modId xmlns:p14="http://schemas.microsoft.com/office/powerpoint/2010/main" val="2610407441"/>
                  </p:ext>
                </p:extLst>
              </p:nvPr>
            </p:nvGraphicFramePr>
            <p:xfrm>
              <a:off x="108043" y="862525"/>
              <a:ext cx="8661883" cy="1036330"/>
            </p:xfrm>
            <a:graphic>
              <a:graphicData uri="http://schemas.openxmlformats.org/drawingml/2006/table">
                <a:tbl>
                  <a:tblPr firstRow="1" bandRow="1">
                    <a:noFill/>
                  </a:tblPr>
                  <a:tblGrid>
                    <a:gridCol w="8661883">
                      <a:extLst>
                        <a:ext uri="{9D8B030D-6E8A-4147-A177-3AD203B41FA5}">
                          <a16:colId xmlns:a16="http://schemas.microsoft.com/office/drawing/2014/main" val="20000"/>
                        </a:ext>
                      </a:extLst>
                    </a:gridCol>
                  </a:tblGrid>
                  <a:tr h="282784">
                    <a:tc>
                      <a:txBody>
                        <a:bodyPr/>
                        <a:lstStyle/>
                        <a:p>
                          <a:pPr marL="0" marR="0" lvl="0" indent="0" algn="l" rtl="0">
                            <a:lnSpc>
                              <a:spcPct val="100000"/>
                            </a:lnSpc>
                            <a:spcBef>
                              <a:spcPts val="0"/>
                            </a:spcBef>
                            <a:spcAft>
                              <a:spcPts val="0"/>
                            </a:spcAft>
                            <a:buClr>
                              <a:srgbClr val="000000"/>
                            </a:buClr>
                            <a:buSzPts val="1600"/>
                            <a:buFont typeface="Arial"/>
                            <a:buNone/>
                          </a:pPr>
                          <a:r>
                            <a:rPr lang="en-GB" sz="1600" b="0" dirty="0">
                              <a:solidFill>
                                <a:schemeClr val="dk1"/>
                              </a:solidFill>
                              <a:latin typeface="Nunito Sans"/>
                              <a:ea typeface="Nunito Sans"/>
                              <a:cs typeface="Nunito Sans"/>
                              <a:sym typeface="Nunito Sans"/>
                            </a:rPr>
                            <a:t>15) </a:t>
                          </a:r>
                          <a14:m>
                            <m:oMath xmlns:m="http://schemas.openxmlformats.org/officeDocument/2006/math">
                              <m:r>
                                <a:rPr lang="en-US" sz="1600" b="0" i="1" u="none" strike="noStrike" cap="none" dirty="0" smtClean="0">
                                  <a:solidFill>
                                    <a:schemeClr val="dk1"/>
                                  </a:solidFill>
                                  <a:latin typeface="Cambria Math" panose="02040503050406030204" pitchFamily="18" charset="0"/>
                                  <a:ea typeface="Nunito Sans"/>
                                  <a:cs typeface="Nunito Sans"/>
                                  <a:sym typeface="Nunito Sans"/>
                                </a:rPr>
                                <m:t>£45</m:t>
                              </m:r>
                            </m:oMath>
                          </a14:m>
                          <a:r>
                            <a:rPr lang="en-US" sz="1600" b="0" i="0" u="none" strike="noStrike" cap="none" dirty="0">
                              <a:solidFill>
                                <a:schemeClr val="dk1"/>
                              </a:solidFill>
                              <a:latin typeface="+mj-lt"/>
                              <a:ea typeface="Nunito Sans"/>
                              <a:cs typeface="Nunito Sans"/>
                              <a:sym typeface="Nunito Sans"/>
                            </a:rPr>
                            <a:t> </a:t>
                          </a:r>
                          <a:r>
                            <a:rPr lang="en-US" sz="1600" b="0" u="none" strike="noStrike" cap="none" dirty="0">
                              <a:solidFill>
                                <a:schemeClr val="dk1"/>
                              </a:solidFill>
                              <a:latin typeface="Nunito Sans"/>
                              <a:ea typeface="Nunito Sans"/>
                              <a:cs typeface="Nunito Sans"/>
                              <a:sym typeface="Nunito Sans"/>
                            </a:rPr>
                            <a:t>is shared in the ratio </a:t>
                          </a:r>
                          <a14:m>
                            <m:oMath xmlns:m="http://schemas.openxmlformats.org/officeDocument/2006/math">
                              <m:r>
                                <a:rPr lang="en-US" sz="1600" b="0" i="1" u="none" strike="noStrike" cap="none" dirty="0" smtClean="0">
                                  <a:solidFill>
                                    <a:schemeClr val="dk1"/>
                                  </a:solidFill>
                                  <a:latin typeface="Cambria Math" panose="02040503050406030204" pitchFamily="18" charset="0"/>
                                  <a:ea typeface="Nunito Sans"/>
                                  <a:cs typeface="Nunito Sans"/>
                                  <a:sym typeface="Nunito Sans"/>
                                </a:rPr>
                                <m:t>5 :4</m:t>
                              </m:r>
                            </m:oMath>
                          </a14:m>
                          <a:r>
                            <a:rPr lang="en-US" sz="1600" b="0" u="none" strike="noStrike" cap="none" dirty="0">
                              <a:solidFill>
                                <a:schemeClr val="dk1"/>
                              </a:solidFill>
                              <a:latin typeface="Nunito Sans"/>
                              <a:ea typeface="Nunito Sans"/>
                              <a:cs typeface="Nunito Sans"/>
                              <a:sym typeface="Nunito Sans"/>
                            </a:rPr>
                            <a:t>. </a:t>
                          </a:r>
                        </a:p>
                        <a:p>
                          <a:pPr marL="0" marR="0" lvl="0" indent="0" algn="l" rtl="0">
                            <a:lnSpc>
                              <a:spcPct val="150000"/>
                            </a:lnSpc>
                            <a:spcBef>
                              <a:spcPts val="0"/>
                            </a:spcBef>
                            <a:spcAft>
                              <a:spcPts val="0"/>
                            </a:spcAft>
                            <a:buClr>
                              <a:srgbClr val="000000"/>
                            </a:buClr>
                            <a:buSzPts val="1600"/>
                            <a:buFont typeface="Arial"/>
                            <a:buNone/>
                          </a:pPr>
                          <a:r>
                            <a:rPr lang="en-US" sz="1600" b="0" u="none" strike="noStrike" cap="none" dirty="0">
                              <a:solidFill>
                                <a:schemeClr val="dk1"/>
                              </a:solidFill>
                              <a:latin typeface="Nunito Sans"/>
                              <a:ea typeface="Nunito Sans"/>
                              <a:cs typeface="Nunito Sans"/>
                              <a:sym typeface="Nunito Sans"/>
                            </a:rPr>
                            <a:t>       Hal receives the larger amount.</a:t>
                          </a:r>
                        </a:p>
                        <a:p>
                          <a:pPr marL="0" marR="0" lvl="0" indent="0" algn="l" rtl="0">
                            <a:lnSpc>
                              <a:spcPct val="150000"/>
                            </a:lnSpc>
                            <a:spcBef>
                              <a:spcPts val="0"/>
                            </a:spcBef>
                            <a:spcAft>
                              <a:spcPts val="0"/>
                            </a:spcAft>
                            <a:buClr>
                              <a:srgbClr val="000000"/>
                            </a:buClr>
                            <a:buSzPts val="1600"/>
                            <a:buFont typeface="Arial"/>
                            <a:buNone/>
                          </a:pPr>
                          <a:r>
                            <a:rPr lang="en-US" sz="1600" b="0" u="none" strike="noStrike" cap="none" dirty="0">
                              <a:solidFill>
                                <a:schemeClr val="dk1"/>
                              </a:solidFill>
                              <a:latin typeface="Nunito Sans"/>
                              <a:ea typeface="Nunito Sans"/>
                              <a:cs typeface="Nunito Sans"/>
                              <a:sym typeface="Nunito Sans"/>
                            </a:rPr>
                            <a:t>       How much does Hal receive?</a:t>
                          </a:r>
                          <a:endParaRPr lang="en-US" sz="1600" b="0" u="none" strike="noStrike" cap="none" baseline="30000" dirty="0">
                            <a:solidFill>
                              <a:schemeClr val="dk1"/>
                            </a:solidFill>
                            <a:latin typeface="Nunito Sans"/>
                            <a:ea typeface="Nunito Sans"/>
                            <a:cs typeface="Nunito Sans"/>
                            <a:sym typeface="Nunito Sans"/>
                          </a:endParaRPr>
                        </a:p>
                      </a:txBody>
                      <a:tcPr marL="91450" marR="91450" marT="45725" marB="45725">
                        <a:lnL w="12700" cap="flat" cmpd="sng">
                          <a:noFill/>
                          <a:prstDash val="solid"/>
                          <a:round/>
                          <a:headEnd type="none" w="sm" len="sm"/>
                          <a:tailEnd type="none" w="sm" len="sm"/>
                        </a:lnL>
                        <a:lnR w="12700" cap="flat" cmpd="sng">
                          <a:noFill/>
                          <a:prstDash val="solid"/>
                          <a:round/>
                          <a:headEnd type="none" w="sm" len="sm"/>
                          <a:tailEnd type="none" w="sm" len="sm"/>
                        </a:lnR>
                        <a:lnT w="12700" cap="flat" cmpd="sng">
                          <a:noFill/>
                          <a:prstDash val="solid"/>
                          <a:round/>
                          <a:headEnd type="none" w="sm" len="sm"/>
                          <a:tailEnd type="none" w="sm" len="sm"/>
                        </a:lnT>
                        <a:lnB w="12700" cap="flat" cmpd="sng">
                          <a:noFill/>
                          <a:prstDash val="solid"/>
                          <a:round/>
                          <a:headEnd type="none" w="sm" len="sm"/>
                          <a:tailEnd type="none" w="sm" len="sm"/>
                        </a:lnB>
                        <a:lnTlToBr w="12700" cmpd="sng">
                          <a:noFill/>
                          <a:prstDash val="solid"/>
                        </a:lnTlToBr>
                        <a:lnBlToTr w="12700" cmpd="sng">
                          <a:noFill/>
                          <a:prstDash val="solid"/>
                        </a:lnBlToTr>
                        <a:noFill/>
                      </a:tcPr>
                    </a:tc>
                    <a:extLst>
                      <a:ext uri="{0D108BD9-81ED-4DB2-BD59-A6C34878D82A}">
                        <a16:rowId xmlns:a16="http://schemas.microsoft.com/office/drawing/2014/main" val="10000"/>
                      </a:ext>
                    </a:extLst>
                  </a:tr>
                </a:tbl>
              </a:graphicData>
            </a:graphic>
          </p:graphicFrame>
        </mc:Choice>
        <mc:Fallback xmlns="">
          <p:graphicFrame>
            <p:nvGraphicFramePr>
              <p:cNvPr id="2" name="Google Shape;105;p20">
                <a:extLst>
                  <a:ext uri="{FF2B5EF4-FFF2-40B4-BE49-F238E27FC236}">
                    <a16:creationId xmlns:a16="http://schemas.microsoft.com/office/drawing/2014/main" id="{543F3A70-59E8-88EF-C23E-634EBCF13A19}"/>
                  </a:ext>
                </a:extLst>
              </p:cNvPr>
              <p:cNvGraphicFramePr/>
              <p:nvPr>
                <p:extLst>
                  <p:ext uri="{D42A27DB-BD31-4B8C-83A1-F6EECF244321}">
                    <p14:modId xmlns:p14="http://schemas.microsoft.com/office/powerpoint/2010/main" val="2610407441"/>
                  </p:ext>
                </p:extLst>
              </p:nvPr>
            </p:nvGraphicFramePr>
            <p:xfrm>
              <a:off x="108043" y="862525"/>
              <a:ext cx="8661883" cy="1036330"/>
            </p:xfrm>
            <a:graphic>
              <a:graphicData uri="http://schemas.openxmlformats.org/drawingml/2006/table">
                <a:tbl>
                  <a:tblPr firstRow="1" bandRow="1">
                    <a:noFill/>
                  </a:tblPr>
                  <a:tblGrid>
                    <a:gridCol w="8661883">
                      <a:extLst>
                        <a:ext uri="{9D8B030D-6E8A-4147-A177-3AD203B41FA5}">
                          <a16:colId xmlns:a16="http://schemas.microsoft.com/office/drawing/2014/main" val="20000"/>
                        </a:ext>
                      </a:extLst>
                    </a:gridCol>
                  </a:tblGrid>
                  <a:tr h="282784">
                    <a:tc>
                      <a:txBody>
                        <a:bodyPr/>
                        <a:lstStyle/>
                        <a:p>
                          <a:pPr marL="0" marR="0" lvl="0" indent="0" algn="l" rtl="0">
                            <a:lnSpc>
                              <a:spcPct val="100000"/>
                            </a:lnSpc>
                            <a:spcBef>
                              <a:spcPts val="0"/>
                            </a:spcBef>
                            <a:spcAft>
                              <a:spcPts val="0"/>
                            </a:spcAft>
                            <a:buClr>
                              <a:srgbClr val="000000"/>
                            </a:buClr>
                            <a:buSzPts val="1600"/>
                            <a:buFont typeface="Arial"/>
                            <a:buNone/>
                          </a:pPr>
                          <a:r>
                            <a:rPr lang="en-GB" sz="1600" b="0" dirty="0">
                              <a:solidFill>
                                <a:schemeClr val="dk1"/>
                              </a:solidFill>
                              <a:latin typeface="Nunito Sans"/>
                              <a:ea typeface="Nunito Sans"/>
                              <a:cs typeface="Nunito Sans"/>
                              <a:sym typeface="Nunito Sans"/>
                            </a:rPr>
                            <a:t>15) </a:t>
                          </a:r>
                          <a14:m xmlns:a14="http://schemas.microsoft.com/office/drawing/2010/main">
                            <m:oMath xmlns:m="http://schemas.openxmlformats.org/officeDocument/2006/math">
                              <m:r>
                                <a:rPr lang="en-US" sz="1600" b="0" i="1" u="none" strike="noStrike" cap="none" dirty="0" smtClean="0">
                                  <a:solidFill>
                                    <a:schemeClr val="dk1"/>
                                  </a:solidFill>
                                  <a:latin typeface="Cambria Math" panose="02040503050406030204" pitchFamily="18" charset="0"/>
                                  <a:ea typeface="Nunito Sans"/>
                                  <a:cs typeface="Nunito Sans"/>
                                  <a:sym typeface="Nunito Sans"/>
                                </a:rPr>
                                <m:t>£45</m:t>
                              </m:r>
                            </m:oMath>
                          </a14:m>
                          <a:r>
                            <a:rPr lang="en-US" sz="1600" b="0" i="0" u="none" strike="noStrike" cap="none" dirty="0">
                              <a:solidFill>
                                <a:schemeClr val="dk1"/>
                              </a:solidFill>
                              <a:latin typeface="+mj-lt"/>
                              <a:ea typeface="Nunito Sans"/>
                              <a:cs typeface="Nunito Sans"/>
                              <a:sym typeface="Nunito Sans"/>
                            </a:rPr>
                            <a:t> </a:t>
                          </a:r>
                          <a:r>
                            <a:rPr lang="en-US" sz="1600" b="0" u="none" strike="noStrike" cap="none" dirty="0">
                              <a:solidFill>
                                <a:schemeClr val="dk1"/>
                              </a:solidFill>
                              <a:latin typeface="Nunito Sans"/>
                              <a:ea typeface="Nunito Sans"/>
                              <a:cs typeface="Nunito Sans"/>
                              <a:sym typeface="Nunito Sans"/>
                            </a:rPr>
                            <a:t>is shared in the ratio </a:t>
                          </a:r>
                          <a14:m xmlns:a14="http://schemas.microsoft.com/office/drawing/2010/main">
                            <m:oMath xmlns:m="http://schemas.openxmlformats.org/officeDocument/2006/math">
                              <m:r>
                                <a:rPr lang="en-US" sz="1600" b="0" i="1" u="none" strike="noStrike" cap="none" dirty="0" smtClean="0">
                                  <a:solidFill>
                                    <a:schemeClr val="dk1"/>
                                  </a:solidFill>
                                  <a:latin typeface="Cambria Math" panose="02040503050406030204" pitchFamily="18" charset="0"/>
                                  <a:ea typeface="Nunito Sans"/>
                                  <a:cs typeface="Nunito Sans"/>
                                  <a:sym typeface="Nunito Sans"/>
                                </a:rPr>
                                <m:t>5 :4</m:t>
                              </m:r>
                            </m:oMath>
                          </a14:m>
                          <a:r>
                            <a:rPr lang="en-US" sz="1600" b="0" u="none" strike="noStrike" cap="none" dirty="0">
                              <a:solidFill>
                                <a:schemeClr val="dk1"/>
                              </a:solidFill>
                              <a:latin typeface="Nunito Sans"/>
                              <a:ea typeface="Nunito Sans"/>
                              <a:cs typeface="Nunito Sans"/>
                              <a:sym typeface="Nunito Sans"/>
                            </a:rPr>
                            <a:t>. </a:t>
                          </a:r>
                        </a:p>
                        <a:p>
                          <a:pPr marL="0" marR="0" lvl="0" indent="0" algn="l" rtl="0">
                            <a:lnSpc>
                              <a:spcPct val="150000"/>
                            </a:lnSpc>
                            <a:spcBef>
                              <a:spcPts val="0"/>
                            </a:spcBef>
                            <a:spcAft>
                              <a:spcPts val="0"/>
                            </a:spcAft>
                            <a:buClr>
                              <a:srgbClr val="000000"/>
                            </a:buClr>
                            <a:buSzPts val="1600"/>
                            <a:buFont typeface="Arial"/>
                            <a:buNone/>
                          </a:pPr>
                          <a:r>
                            <a:rPr lang="en-US" sz="1600" b="0" u="none" strike="noStrike" cap="none" dirty="0">
                              <a:solidFill>
                                <a:schemeClr val="dk1"/>
                              </a:solidFill>
                              <a:latin typeface="Nunito Sans"/>
                              <a:ea typeface="Nunito Sans"/>
                              <a:cs typeface="Nunito Sans"/>
                              <a:sym typeface="Nunito Sans"/>
                            </a:rPr>
                            <a:t>       Hal receives the larger amount.</a:t>
                          </a:r>
                        </a:p>
                        <a:p>
                          <a:pPr marL="0" marR="0" lvl="0" indent="0" algn="l" rtl="0">
                            <a:lnSpc>
                              <a:spcPct val="150000"/>
                            </a:lnSpc>
                            <a:spcBef>
                              <a:spcPts val="0"/>
                            </a:spcBef>
                            <a:spcAft>
                              <a:spcPts val="0"/>
                            </a:spcAft>
                            <a:buClr>
                              <a:srgbClr val="000000"/>
                            </a:buClr>
                            <a:buSzPts val="1600"/>
                            <a:buFont typeface="Arial"/>
                            <a:buNone/>
                          </a:pPr>
                          <a:r>
                            <a:rPr lang="en-US" sz="1600" b="0" u="none" strike="noStrike" cap="none" dirty="0">
                              <a:solidFill>
                                <a:schemeClr val="dk1"/>
                              </a:solidFill>
                              <a:latin typeface="Nunito Sans"/>
                              <a:ea typeface="Nunito Sans"/>
                              <a:cs typeface="Nunito Sans"/>
                              <a:sym typeface="Nunito Sans"/>
                            </a:rPr>
                            <a:t>       How much does Hal receive?</a:t>
                          </a:r>
                          <a:endParaRPr lang="en-US" sz="1600" b="0" u="none" strike="noStrike" cap="none" baseline="30000" dirty="0">
                            <a:solidFill>
                              <a:schemeClr val="dk1"/>
                            </a:solidFill>
                            <a:latin typeface="Nunito Sans"/>
                            <a:ea typeface="Nunito Sans"/>
                            <a:cs typeface="Nunito Sans"/>
                            <a:sym typeface="Nunito Sans"/>
                          </a:endParaRPr>
                        </a:p>
                      </a:txBody>
                      <a:tcPr marL="91450" marR="91450" marT="45725" marB="45725">
                        <a:lnL w="12700" cap="flat" cmpd="sng">
                          <a:noFill/>
                          <a:prstDash val="solid"/>
                          <a:round/>
                          <a:headEnd type="none" w="sm" len="sm"/>
                          <a:tailEnd type="none" w="sm" len="sm"/>
                        </a:lnL>
                        <a:lnR w="12700" cap="flat" cmpd="sng">
                          <a:noFill/>
                          <a:prstDash val="solid"/>
                          <a:round/>
                          <a:headEnd type="none" w="sm" len="sm"/>
                          <a:tailEnd type="none" w="sm" len="sm"/>
                        </a:lnR>
                        <a:lnT w="12700" cap="flat" cmpd="sng">
                          <a:noFill/>
                          <a:prstDash val="solid"/>
                          <a:round/>
                          <a:headEnd type="none" w="sm" len="sm"/>
                          <a:tailEnd type="none" w="sm" len="sm"/>
                        </a:lnT>
                        <a:lnB w="12700" cap="flat" cmpd="sng">
                          <a:noFill/>
                          <a:prstDash val="solid"/>
                          <a:round/>
                          <a:headEnd type="none" w="sm" len="sm"/>
                          <a:tailEnd type="none" w="sm" len="sm"/>
                        </a:lnB>
                        <a:lnTlToBr w="12700" cmpd="sng">
                          <a:noFill/>
                          <a:prstDash val="solid"/>
                        </a:lnTlToBr>
                        <a:lnBlToTr w="12700" cmpd="sng">
                          <a:noFill/>
                          <a:prstDash val="solid"/>
                        </a:lnBlToTr>
                        <a:noFill/>
                      </a:tcPr>
                    </a:tc>
                    <a:extLst>
                      <a:ext uri="{0D108BD9-81ED-4DB2-BD59-A6C34878D82A}">
                        <a16:rowId xmlns:a16="http://schemas.microsoft.com/office/drawing/2014/main" val="10000"/>
                      </a:ext>
                    </a:extLst>
                  </a:tr>
                </a:tbl>
              </a:graphicData>
            </a:graphic>
          </p:graphicFrame>
        </mc:Fallback>
      </mc:AlternateContent>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302"/>
        <p:cNvGrpSpPr/>
        <p:nvPr/>
      </p:nvGrpSpPr>
      <p:grpSpPr>
        <a:xfrm>
          <a:off x="0" y="0"/>
          <a:ext cx="0" cy="0"/>
          <a:chOff x="0" y="0"/>
          <a:chExt cx="0" cy="0"/>
        </a:xfrm>
      </p:grpSpPr>
      <p:sp>
        <p:nvSpPr>
          <p:cNvPr id="303" name="Google Shape;303;g2032cc6918f_0_0"/>
          <p:cNvSpPr txBox="1"/>
          <p:nvPr/>
        </p:nvSpPr>
        <p:spPr>
          <a:xfrm>
            <a:off x="169850" y="378100"/>
            <a:ext cx="45675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Ratio</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mc:Choice xmlns:a14="http://schemas.microsoft.com/office/drawing/2010/main" Requires="a14">
          <p:graphicFrame>
            <p:nvGraphicFramePr>
              <p:cNvPr id="305" name="Google Shape;305;g2032cc6918f_0_0"/>
              <p:cNvGraphicFramePr/>
              <p:nvPr>
                <p:extLst>
                  <p:ext uri="{D42A27DB-BD31-4B8C-83A1-F6EECF244321}">
                    <p14:modId xmlns:p14="http://schemas.microsoft.com/office/powerpoint/2010/main" val="4158665596"/>
                  </p:ext>
                </p:extLst>
              </p:nvPr>
            </p:nvGraphicFramePr>
            <p:xfrm>
              <a:off x="952500" y="2190750"/>
              <a:ext cx="7239000" cy="1893600"/>
            </p:xfrm>
            <a:graphic>
              <a:graphicData uri="http://schemas.openxmlformats.org/drawingml/2006/table">
                <a:tbl>
                  <a:tblPr>
                    <a:noFill/>
                    <a:tableStyleId>{3315EF36-B98D-4A8E-A345-085902FB4635}</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46800">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A)</a:t>
                          </a:r>
                          <a:r>
                            <a:rPr lang="en-US" sz="1600" u="none" strike="noStrike" cap="none" baseline="0" dirty="0">
                              <a:solidFill>
                                <a:schemeClr val="tx1"/>
                              </a:solidFill>
                              <a:latin typeface="Nunito Sans"/>
                              <a:ea typeface="Nunito Sans"/>
                              <a:cs typeface="Nunito Sans"/>
                              <a:sym typeface="Nunito Sans"/>
                            </a:rPr>
                            <a:t> </a:t>
                          </a:r>
                          <a14:m>
                            <m:oMath xmlns:m="http://schemas.openxmlformats.org/officeDocument/2006/math">
                              <m:r>
                                <a:rPr lang="en-US" sz="1600" i="1" u="none" strike="noStrike" cap="none" dirty="0" smtClean="0">
                                  <a:solidFill>
                                    <a:schemeClr val="tx1"/>
                                  </a:solidFill>
                                  <a:latin typeface="Cambria Math" panose="02040503050406030204" pitchFamily="18" charset="0"/>
                                  <a:ea typeface="Nunito Sans"/>
                                  <a:cs typeface="Nunito Sans"/>
                                  <a:sym typeface="Nunito Sans"/>
                                </a:rPr>
                                <m:t>2</m:t>
                              </m:r>
                              <m:r>
                                <a:rPr lang="en-US" sz="1600" b="0" i="1" u="none" strike="noStrike" cap="none" dirty="0" smtClean="0">
                                  <a:solidFill>
                                    <a:schemeClr val="tx1"/>
                                  </a:solidFill>
                                  <a:latin typeface="Cambria Math" panose="02040503050406030204" pitchFamily="18" charset="0"/>
                                  <a:ea typeface="Nunito Sans"/>
                                  <a:cs typeface="Nunito Sans"/>
                                  <a:sym typeface="Nunito Sans"/>
                                </a:rPr>
                                <m:t> </m:t>
                              </m:r>
                              <m:r>
                                <a:rPr lang="en-US" sz="1600" i="1" u="none" strike="noStrike" cap="none" dirty="0" smtClean="0">
                                  <a:solidFill>
                                    <a:schemeClr val="tx1"/>
                                  </a:solidFill>
                                  <a:latin typeface="Cambria Math" panose="02040503050406030204" pitchFamily="18" charset="0"/>
                                  <a:ea typeface="Nunito Sans"/>
                                  <a:cs typeface="Nunito Sans"/>
                                  <a:sym typeface="Nunito Sans"/>
                                </a:rPr>
                                <m:t>:5 </m:t>
                              </m:r>
                            </m:oMath>
                          </a14:m>
                          <a:endParaRPr lang="en-US" sz="16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B) </a:t>
                          </a:r>
                          <a14:m>
                            <m:oMath xmlns:m="http://schemas.openxmlformats.org/officeDocument/2006/math">
                              <m:r>
                                <a:rPr lang="en-US" sz="1600" i="1" u="none" strike="noStrike" cap="none" dirty="0" smtClean="0">
                                  <a:solidFill>
                                    <a:schemeClr val="tx1"/>
                                  </a:solidFill>
                                  <a:latin typeface="Cambria Math" panose="02040503050406030204" pitchFamily="18" charset="0"/>
                                  <a:ea typeface="Nunito Sans"/>
                                  <a:cs typeface="Nunito Sans"/>
                                  <a:sym typeface="Nunito Sans"/>
                                </a:rPr>
                                <m:t>5</m:t>
                              </m:r>
                              <m:r>
                                <a:rPr lang="en-US" sz="1600" b="0" i="1" u="none" strike="noStrike" cap="none" dirty="0" smtClean="0">
                                  <a:solidFill>
                                    <a:schemeClr val="tx1"/>
                                  </a:solidFill>
                                  <a:latin typeface="Cambria Math" panose="02040503050406030204" pitchFamily="18" charset="0"/>
                                  <a:ea typeface="Nunito Sans"/>
                                  <a:cs typeface="Nunito Sans"/>
                                  <a:sym typeface="Nunito Sans"/>
                                </a:rPr>
                                <m:t> </m:t>
                              </m:r>
                              <m:r>
                                <a:rPr lang="en-US" sz="1600" i="1" u="none" strike="noStrike" cap="none" dirty="0" smtClean="0">
                                  <a:solidFill>
                                    <a:schemeClr val="tx1"/>
                                  </a:solidFill>
                                  <a:latin typeface="Cambria Math" panose="02040503050406030204" pitchFamily="18" charset="0"/>
                                  <a:ea typeface="Nunito Sans"/>
                                  <a:cs typeface="Nunito Sans"/>
                                  <a:sym typeface="Nunito Sans"/>
                                </a:rPr>
                                <m:t>:2 </m:t>
                              </m:r>
                            </m:oMath>
                          </a14:m>
                          <a:endParaRPr lang="en-US" sz="16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46800">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C) </a:t>
                          </a:r>
                          <a14:m>
                            <m:oMath xmlns:m="http://schemas.openxmlformats.org/officeDocument/2006/math">
                              <m:r>
                                <a:rPr lang="en-US" sz="1600" b="0" i="1" u="none" strike="noStrike" cap="none" dirty="0" smtClean="0">
                                  <a:solidFill>
                                    <a:schemeClr val="tx1"/>
                                  </a:solidFill>
                                  <a:latin typeface="Cambria Math" panose="02040503050406030204" pitchFamily="18" charset="0"/>
                                  <a:ea typeface="Nunito Sans"/>
                                  <a:cs typeface="Nunito Sans"/>
                                  <a:sym typeface="Nunito Sans"/>
                                </a:rPr>
                                <m:t>5 :7</m:t>
                              </m:r>
                            </m:oMath>
                          </a14:m>
                          <a:endParaRPr lang="en-US" sz="16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D) </a:t>
                          </a:r>
                          <a14:m>
                            <m:oMath xmlns:m="http://schemas.openxmlformats.org/officeDocument/2006/math">
                              <m:r>
                                <a:rPr lang="en-US" sz="1600" b="0" i="1" u="none" strike="noStrike" cap="none" dirty="0" smtClean="0">
                                  <a:solidFill>
                                    <a:schemeClr val="tx1"/>
                                  </a:solidFill>
                                  <a:latin typeface="Cambria Math" panose="02040503050406030204" pitchFamily="18" charset="0"/>
                                  <a:ea typeface="Nunito Sans"/>
                                  <a:cs typeface="Nunito Sans"/>
                                  <a:sym typeface="Nunito Sans"/>
                                </a:rPr>
                                <m:t>2 :7</m:t>
                              </m:r>
                            </m:oMath>
                          </a14:m>
                          <a:r>
                            <a:rPr lang="en-US" sz="1600" u="none" strike="noStrike" cap="none"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p:graphicFrame>
            <p:nvGraphicFramePr>
              <p:cNvPr id="305" name="Google Shape;305;g2032cc6918f_0_0"/>
              <p:cNvGraphicFramePr/>
              <p:nvPr>
                <p:extLst>
                  <p:ext uri="{D42A27DB-BD31-4B8C-83A1-F6EECF244321}">
                    <p14:modId xmlns:p14="http://schemas.microsoft.com/office/powerpoint/2010/main" val="4158665596"/>
                  </p:ext>
                </p:extLst>
              </p:nvPr>
            </p:nvGraphicFramePr>
            <p:xfrm>
              <a:off x="952500" y="2190750"/>
              <a:ext cx="7239000" cy="1893600"/>
            </p:xfrm>
            <a:graphic>
              <a:graphicData uri="http://schemas.openxmlformats.org/drawingml/2006/table">
                <a:tbl>
                  <a:tblPr>
                    <a:noFill/>
                    <a:tableStyleId>{3315EF36-B98D-4A8E-A345-085902FB4635}</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46800">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68" t="-641" r="-100337" b="-100641"/>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00168" t="-641" r="-337" b="-100641"/>
                          </a:stretch>
                        </a:blipFill>
                      </a:tcPr>
                    </a:tc>
                    <a:extLst>
                      <a:ext uri="{0D108BD9-81ED-4DB2-BD59-A6C34878D82A}">
                        <a16:rowId xmlns:a16="http://schemas.microsoft.com/office/drawing/2014/main" val="10000"/>
                      </a:ext>
                    </a:extLst>
                  </a:tr>
                  <a:tr h="946800">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68" t="-100641" r="-100337" b="-641"/>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00168" t="-100641" r="-337" b="-641"/>
                          </a:stretch>
                        </a:blipFill>
                      </a:tcPr>
                    </a:tc>
                    <a:extLst>
                      <a:ext uri="{0D108BD9-81ED-4DB2-BD59-A6C34878D82A}">
                        <a16:rowId xmlns:a16="http://schemas.microsoft.com/office/drawing/2014/main" val="10001"/>
                      </a:ext>
                    </a:extLst>
                  </a:tr>
                </a:tbl>
              </a:graphicData>
            </a:graphic>
          </p:graphicFrame>
        </mc:Fallback>
      </mc:AlternateContent>
      <p:pic>
        <p:nvPicPr>
          <p:cNvPr id="12" name="Picture 11">
            <a:extLst>
              <a:ext uri="{FF2B5EF4-FFF2-40B4-BE49-F238E27FC236}">
                <a16:creationId xmlns:a16="http://schemas.microsoft.com/office/drawing/2014/main" id="{6A4DA4A9-A8A0-BD40-85BD-7A60EA4EDF4C}"/>
              </a:ext>
            </a:extLst>
          </p:cNvPr>
          <p:cNvPicPr>
            <a:picLocks noChangeAspect="1"/>
          </p:cNvPicPr>
          <p:nvPr/>
        </p:nvPicPr>
        <p:blipFill>
          <a:blip r:embed="rId4"/>
          <a:stretch>
            <a:fillRect/>
          </a:stretch>
        </p:blipFill>
        <p:spPr>
          <a:xfrm>
            <a:off x="952500" y="1305991"/>
            <a:ext cx="5400000" cy="629447"/>
          </a:xfrm>
          <a:prstGeom prst="rect">
            <a:avLst/>
          </a:prstGeom>
        </p:spPr>
      </p:pic>
      <p:graphicFrame>
        <p:nvGraphicFramePr>
          <p:cNvPr id="4" name="Google Shape;105;p20">
            <a:extLst>
              <a:ext uri="{FF2B5EF4-FFF2-40B4-BE49-F238E27FC236}">
                <a16:creationId xmlns:a16="http://schemas.microsoft.com/office/drawing/2014/main" id="{D57AC748-AC5E-18C6-FD45-853DA27D6C62}"/>
              </a:ext>
            </a:extLst>
          </p:cNvPr>
          <p:cNvGraphicFramePr/>
          <p:nvPr/>
        </p:nvGraphicFramePr>
        <p:xfrm>
          <a:off x="108043" y="862525"/>
          <a:ext cx="8661883" cy="579130"/>
        </p:xfrm>
        <a:graphic>
          <a:graphicData uri="http://schemas.openxmlformats.org/drawingml/2006/table">
            <a:tbl>
              <a:tblPr firstRow="1" bandRow="1">
                <a:noFill/>
              </a:tblPr>
              <a:tblGrid>
                <a:gridCol w="8661883">
                  <a:extLst>
                    <a:ext uri="{9D8B030D-6E8A-4147-A177-3AD203B41FA5}">
                      <a16:colId xmlns:a16="http://schemas.microsoft.com/office/drawing/2014/main" val="20000"/>
                    </a:ext>
                  </a:extLst>
                </a:gridCol>
              </a:tblGrid>
              <a:tr h="282784">
                <a:tc>
                  <a:txBody>
                    <a:bodyPr/>
                    <a:lstStyle/>
                    <a:p>
                      <a:pPr marL="0" marR="0" lvl="0" indent="0" algn="l" rtl="0">
                        <a:lnSpc>
                          <a:spcPct val="100000"/>
                        </a:lnSpc>
                        <a:spcBef>
                          <a:spcPts val="0"/>
                        </a:spcBef>
                        <a:spcAft>
                          <a:spcPts val="0"/>
                        </a:spcAft>
                        <a:buClr>
                          <a:srgbClr val="000000"/>
                        </a:buClr>
                        <a:buSzPts val="1600"/>
                        <a:buFont typeface="Arial"/>
                        <a:buNone/>
                      </a:pPr>
                      <a:r>
                        <a:rPr lang="en-GB" sz="1600" b="0" dirty="0">
                          <a:solidFill>
                            <a:schemeClr val="dk1"/>
                          </a:solidFill>
                          <a:latin typeface="Nunito Sans"/>
                          <a:ea typeface="Nunito Sans"/>
                          <a:cs typeface="Nunito Sans"/>
                          <a:sym typeface="Nunito Sans"/>
                        </a:rPr>
                        <a:t>1) </a:t>
                      </a:r>
                      <a:r>
                        <a:rPr lang="en-US" sz="1600" b="0" u="none" strike="noStrike" cap="none" dirty="0">
                          <a:solidFill>
                            <a:schemeClr val="dk1"/>
                          </a:solidFill>
                          <a:latin typeface="Nunito Sans"/>
                          <a:ea typeface="Nunito Sans"/>
                          <a:cs typeface="Nunito Sans"/>
                          <a:sym typeface="Nunito Sans"/>
                        </a:rPr>
                        <a:t>Write the ratio of purple to white:</a:t>
                      </a:r>
                    </a:p>
                    <a:p>
                      <a:pPr marL="127000" lvl="0" indent="0" algn="l" rtl="0">
                        <a:spcBef>
                          <a:spcPts val="0"/>
                        </a:spcBef>
                        <a:spcAft>
                          <a:spcPts val="0"/>
                        </a:spcAft>
                        <a:buClr>
                          <a:schemeClr val="dk1"/>
                        </a:buClr>
                        <a:buSzPts val="1600"/>
                        <a:buFont typeface="Nunito Sans"/>
                        <a:buNone/>
                      </a:pPr>
                      <a:endParaRPr lang="en-GB" sz="1600" b="0" dirty="0">
                        <a:solidFill>
                          <a:schemeClr val="dk1"/>
                        </a:solidFill>
                        <a:latin typeface="Nunito Sans"/>
                        <a:ea typeface="Nunito Sans"/>
                        <a:cs typeface="Nunito Sans"/>
                        <a:sym typeface="Nunito Sans"/>
                      </a:endParaRPr>
                    </a:p>
                  </a:txBody>
                  <a:tcPr marL="91450" marR="91450" marT="45725" marB="45725">
                    <a:lnL w="12700" cap="flat" cmpd="sng">
                      <a:noFill/>
                      <a:prstDash val="solid"/>
                      <a:round/>
                      <a:headEnd type="none" w="sm" len="sm"/>
                      <a:tailEnd type="none" w="sm" len="sm"/>
                    </a:lnL>
                    <a:lnR w="12700" cap="flat" cmpd="sng">
                      <a:noFill/>
                      <a:prstDash val="solid"/>
                      <a:round/>
                      <a:headEnd type="none" w="sm" len="sm"/>
                      <a:tailEnd type="none" w="sm" len="sm"/>
                    </a:lnR>
                    <a:lnT w="12700" cap="flat" cmpd="sng">
                      <a:noFill/>
                      <a:prstDash val="solid"/>
                      <a:round/>
                      <a:headEnd type="none" w="sm" len="sm"/>
                      <a:tailEnd type="none" w="sm" len="sm"/>
                    </a:lnT>
                    <a:lnB w="12700" cap="flat" cmpd="sng">
                      <a:noFill/>
                      <a:prstDash val="solid"/>
                      <a:round/>
                      <a:headEnd type="none" w="sm" len="sm"/>
                      <a:tailEnd type="none" w="sm" len="sm"/>
                    </a:lnB>
                    <a:lnTlToBr w="12700" cmpd="sng">
                      <a:noFill/>
                      <a:prstDash val="solid"/>
                    </a:lnTlToBr>
                    <a:lnBlToTr w="12700" cmpd="sng">
                      <a:noFill/>
                      <a:prstDash val="solid"/>
                    </a:lnBlToTr>
                    <a:noFill/>
                  </a:tcPr>
                </a:tc>
                <a:extLst>
                  <a:ext uri="{0D108BD9-81ED-4DB2-BD59-A6C34878D82A}">
                    <a16:rowId xmlns:a16="http://schemas.microsoft.com/office/drawing/2014/main" val="10000"/>
                  </a:ext>
                </a:extLst>
              </a:tr>
            </a:tbl>
          </a:graphicData>
        </a:graphic>
      </p:graphicFrame>
    </p:spTree>
    <p:extLst>
      <p:ext uri="{BB962C8B-B14F-4D97-AF65-F5344CB8AC3E}">
        <p14:creationId xmlns:p14="http://schemas.microsoft.com/office/powerpoint/2010/main" val="1754939979"/>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Shape 461"/>
        <p:cNvGrpSpPr/>
        <p:nvPr/>
      </p:nvGrpSpPr>
      <p:grpSpPr>
        <a:xfrm>
          <a:off x="0" y="0"/>
          <a:ext cx="0" cy="0"/>
          <a:chOff x="0" y="0"/>
          <a:chExt cx="0" cy="0"/>
        </a:xfrm>
      </p:grpSpPr>
      <p:sp>
        <p:nvSpPr>
          <p:cNvPr id="462" name="Google Shape;462;g2032cc6918f_0_144"/>
          <p:cNvSpPr txBox="1"/>
          <p:nvPr/>
        </p:nvSpPr>
        <p:spPr>
          <a:xfrm>
            <a:off x="169850" y="378100"/>
            <a:ext cx="45675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Ratio Answers </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mc:Choice xmlns:a14="http://schemas.microsoft.com/office/drawing/2010/main" Requires="a14">
          <p:graphicFrame>
            <p:nvGraphicFramePr>
              <p:cNvPr id="464" name="Google Shape;464;g2032cc6918f_0_144"/>
              <p:cNvGraphicFramePr/>
              <p:nvPr>
                <p:extLst>
                  <p:ext uri="{D42A27DB-BD31-4B8C-83A1-F6EECF244321}">
                    <p14:modId xmlns:p14="http://schemas.microsoft.com/office/powerpoint/2010/main" val="1733799489"/>
                  </p:ext>
                </p:extLst>
              </p:nvPr>
            </p:nvGraphicFramePr>
            <p:xfrm>
              <a:off x="952500" y="2190750"/>
              <a:ext cx="7239000" cy="1891986"/>
            </p:xfrm>
            <a:graphic>
              <a:graphicData uri="http://schemas.openxmlformats.org/drawingml/2006/table">
                <a:tbl>
                  <a:tblPr>
                    <a:noFill/>
                    <a:tableStyleId>{3315EF36-B98D-4A8E-A345-085902FB4635}</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38100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Sans"/>
                              <a:ea typeface="Nunito Sans"/>
                              <a:cs typeface="Nunito Sans"/>
                              <a:sym typeface="Nunito Sans"/>
                            </a:rPr>
                            <a:t>A) </a:t>
                          </a:r>
                          <a14:m>
                            <m:oMath xmlns:m="http://schemas.openxmlformats.org/officeDocument/2006/math">
                              <m:r>
                                <a:rPr lang="en-GB" sz="1600" i="1" u="none" strike="noStrike" cap="none" dirty="0" smtClean="0">
                                  <a:solidFill>
                                    <a:schemeClr val="dk1"/>
                                  </a:solidFill>
                                  <a:latin typeface="Cambria Math" panose="02040503050406030204" pitchFamily="18" charset="0"/>
                                  <a:ea typeface="Nunito Sans"/>
                                  <a:cs typeface="Nunito Sans"/>
                                  <a:sym typeface="Nunito Sans"/>
                                </a:rPr>
                                <m:t>16</m:t>
                              </m:r>
                            </m:oMath>
                          </a14:m>
                          <a:r>
                            <a:rPr lang="en-GB" sz="1600" u="none" strike="noStrike" cap="none" dirty="0">
                              <a:solidFill>
                                <a:schemeClr val="dk1"/>
                              </a:solidFill>
                              <a:latin typeface="Nunito Sans"/>
                              <a:ea typeface="Nunito Sans"/>
                              <a:cs typeface="Nunito Sans"/>
                              <a:sym typeface="Nunito Sans"/>
                            </a:rPr>
                            <a:t> </a:t>
                          </a:r>
                          <a:endParaRPr sz="1600" u="none" strike="noStrike" cap="none" dirty="0">
                            <a:solidFill>
                              <a:schemeClr val="dk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dk1"/>
                              </a:solidFill>
                              <a:latin typeface="Nunito Sans"/>
                              <a:ea typeface="Nunito Sans"/>
                              <a:cs typeface="Nunito Sans"/>
                              <a:sym typeface="Nunito Sans"/>
                            </a:rPr>
                            <a:t>Student wrote down the number of marbles </a:t>
                          </a:r>
                          <a:r>
                            <a:rPr lang="en-GB" sz="1400" u="none" strike="noStrike" cap="none" dirty="0" err="1">
                              <a:solidFill>
                                <a:schemeClr val="dk1"/>
                              </a:solidFill>
                              <a:latin typeface="Nunito Sans"/>
                              <a:ea typeface="Nunito Sans"/>
                              <a:cs typeface="Nunito Sans"/>
                              <a:sym typeface="Nunito Sans"/>
                            </a:rPr>
                            <a:t>Sev</a:t>
                          </a:r>
                          <a:r>
                            <a:rPr lang="en-GB" sz="1400" u="none" strike="noStrike" cap="none" dirty="0">
                              <a:solidFill>
                                <a:schemeClr val="dk1"/>
                              </a:solidFill>
                              <a:latin typeface="Nunito Sans"/>
                              <a:ea typeface="Nunito Sans"/>
                              <a:cs typeface="Nunito Sans"/>
                              <a:sym typeface="Nunito Sans"/>
                            </a:rPr>
                            <a:t> received</a:t>
                          </a:r>
                          <a:endParaRPr sz="1400" u="none" strike="noStrike" cap="none" dirty="0">
                            <a:solidFill>
                              <a:schemeClr val="dk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rgbClr val="00BC89"/>
                              </a:solidFill>
                              <a:latin typeface="Nunito Sans"/>
                              <a:ea typeface="Nunito Sans"/>
                              <a:cs typeface="Nunito Sans"/>
                              <a:sym typeface="Nunito Sans"/>
                            </a:rPr>
                            <a:t>B) </a:t>
                          </a:r>
                          <a14:m>
                            <m:oMath xmlns:m="http://schemas.openxmlformats.org/officeDocument/2006/math">
                              <m:r>
                                <a:rPr lang="en-GB" sz="1600" i="1" u="none" strike="noStrike" cap="none" dirty="0" smtClean="0">
                                  <a:solidFill>
                                    <a:srgbClr val="00BC89"/>
                                  </a:solidFill>
                                  <a:latin typeface="Cambria Math" panose="02040503050406030204" pitchFamily="18" charset="0"/>
                                  <a:ea typeface="Nunito Sans"/>
                                  <a:cs typeface="Nunito Sans"/>
                                  <a:sym typeface="Nunito Sans"/>
                                </a:rPr>
                                <m:t>40</m:t>
                              </m:r>
                            </m:oMath>
                          </a14:m>
                          <a:r>
                            <a:rPr lang="en-GB" sz="1600" u="none" strike="noStrike" cap="none" dirty="0">
                              <a:solidFill>
                                <a:srgbClr val="00BC89"/>
                              </a:solidFill>
                              <a:latin typeface="Nunito Sans"/>
                              <a:ea typeface="Nunito Sans"/>
                              <a:cs typeface="Nunito Sans"/>
                              <a:sym typeface="Nunito Sans"/>
                            </a:rPr>
                            <a:t> </a:t>
                          </a:r>
                          <a:endParaRPr sz="1600" u="none" strike="noStrike" cap="none" dirty="0">
                            <a:solidFill>
                              <a:srgbClr val="00BC89"/>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rgbClr val="00BC89"/>
                              </a:solidFill>
                              <a:latin typeface="Nunito Sans"/>
                              <a:ea typeface="Nunito Sans"/>
                              <a:cs typeface="Nunito Sans"/>
                              <a:sym typeface="Nunito Sans"/>
                            </a:rPr>
                            <a:t>Correct answer</a:t>
                          </a:r>
                          <a:endParaRPr sz="1400" u="none" strike="noStrike" cap="none" dirty="0">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38100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Sans"/>
                              <a:ea typeface="Nunito Sans"/>
                              <a:cs typeface="Nunito Sans"/>
                              <a:sym typeface="Nunito Sans"/>
                            </a:rPr>
                            <a:t>C) </a:t>
                          </a:r>
                          <a14:m>
                            <m:oMath xmlns:m="http://schemas.openxmlformats.org/officeDocument/2006/math">
                              <m:r>
                                <a:rPr lang="en-GB" sz="1600" i="1" u="none" strike="noStrike" cap="none" dirty="0" smtClean="0">
                                  <a:solidFill>
                                    <a:schemeClr val="dk1"/>
                                  </a:solidFill>
                                  <a:latin typeface="Cambria Math" panose="02040503050406030204" pitchFamily="18" charset="0"/>
                                  <a:ea typeface="Nunito Sans"/>
                                  <a:cs typeface="Nunito Sans"/>
                                  <a:sym typeface="Nunito Sans"/>
                                </a:rPr>
                                <m:t>56</m:t>
                              </m:r>
                            </m:oMath>
                          </a14:m>
                          <a:r>
                            <a:rPr lang="en-GB" sz="1600" u="none" strike="noStrike" cap="none" dirty="0">
                              <a:solidFill>
                                <a:schemeClr val="dk1"/>
                              </a:solidFill>
                              <a:latin typeface="Nunito Sans"/>
                              <a:ea typeface="Nunito Sans"/>
                              <a:cs typeface="Nunito Sans"/>
                              <a:sym typeface="Nunito Sans"/>
                            </a:rPr>
                            <a:t> </a:t>
                          </a:r>
                          <a:endParaRPr sz="1600" u="none" strike="noStrike" cap="none" dirty="0">
                            <a:solidFill>
                              <a:schemeClr val="dk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dk1"/>
                              </a:solidFill>
                              <a:latin typeface="Nunito Sans"/>
                              <a:ea typeface="Nunito Sans"/>
                              <a:cs typeface="Nunito Sans"/>
                              <a:sym typeface="Nunito Sans"/>
                            </a:rPr>
                            <a:t>Student wrote down the number of marbles Jas received</a:t>
                          </a:r>
                          <a:endParaRPr sz="1400" u="none" strike="noStrike" cap="none" dirty="0">
                            <a:solidFill>
                              <a:schemeClr val="dk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Sans"/>
                              <a:ea typeface="Nunito Sans"/>
                              <a:cs typeface="Nunito Sans"/>
                              <a:sym typeface="Nunito Sans"/>
                            </a:rPr>
                            <a:t>D) </a:t>
                          </a:r>
                          <a14:m>
                            <m:oMath xmlns:m="http://schemas.openxmlformats.org/officeDocument/2006/math">
                              <m:r>
                                <a:rPr lang="en-GB" sz="1600" i="1" u="none" strike="noStrike" cap="none" dirty="0" smtClean="0">
                                  <a:solidFill>
                                    <a:srgbClr val="1C1C1C"/>
                                  </a:solidFill>
                                  <a:latin typeface="Cambria Math" panose="02040503050406030204" pitchFamily="18" charset="0"/>
                                  <a:ea typeface="Nunito Sans"/>
                                  <a:cs typeface="Nunito Sans"/>
                                  <a:sym typeface="Nunito Sans"/>
                                </a:rPr>
                                <m:t>72</m:t>
                              </m:r>
                            </m:oMath>
                          </a14:m>
                          <a:r>
                            <a:rPr lang="en-GB" sz="1600" u="none" strike="noStrike" cap="none" dirty="0">
                              <a:solidFill>
                                <a:srgbClr val="1C1C1C"/>
                              </a:solidFill>
                              <a:latin typeface="Nunito Sans"/>
                              <a:ea typeface="Nunito Sans"/>
                              <a:cs typeface="Nunito Sans"/>
                              <a:sym typeface="Nunito Sans"/>
                            </a:rPr>
                            <a:t> </a:t>
                          </a:r>
                          <a:endParaRPr sz="1600" u="none" strike="noStrike" cap="none" dirty="0">
                            <a:solidFill>
                              <a:srgbClr val="1C1C1C"/>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rgbClr val="1C1C1C"/>
                              </a:solidFill>
                              <a:latin typeface="Nunito Sans"/>
                              <a:ea typeface="Nunito Sans"/>
                              <a:cs typeface="Nunito Sans"/>
                              <a:sym typeface="Nunito Sans"/>
                            </a:rPr>
                            <a:t>Student found the amount </a:t>
                          </a:r>
                          <a:r>
                            <a:rPr lang="en-GB" sz="1400" u="none" strike="noStrike" cap="none" dirty="0" err="1">
                              <a:solidFill>
                                <a:srgbClr val="1C1C1C"/>
                              </a:solidFill>
                              <a:latin typeface="Nunito Sans"/>
                              <a:ea typeface="Nunito Sans"/>
                              <a:cs typeface="Nunito Sans"/>
                              <a:sym typeface="Nunito Sans"/>
                            </a:rPr>
                            <a:t>Sev</a:t>
                          </a:r>
                          <a:r>
                            <a:rPr lang="en-GB" sz="1400" u="none" strike="noStrike" cap="none" dirty="0">
                              <a:solidFill>
                                <a:srgbClr val="1C1C1C"/>
                              </a:solidFill>
                              <a:latin typeface="Nunito Sans"/>
                              <a:ea typeface="Nunito Sans"/>
                              <a:cs typeface="Nunito Sans"/>
                              <a:sym typeface="Nunito Sans"/>
                            </a:rPr>
                            <a:t> and Jas received altogether</a:t>
                          </a:r>
                          <a:endParaRPr sz="1400" u="none" strike="noStrike" cap="none" dirty="0">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p:graphicFrame>
            <p:nvGraphicFramePr>
              <p:cNvPr id="464" name="Google Shape;464;g2032cc6918f_0_144"/>
              <p:cNvGraphicFramePr/>
              <p:nvPr>
                <p:extLst>
                  <p:ext uri="{D42A27DB-BD31-4B8C-83A1-F6EECF244321}">
                    <p14:modId xmlns:p14="http://schemas.microsoft.com/office/powerpoint/2010/main" val="1733799489"/>
                  </p:ext>
                </p:extLst>
              </p:nvPr>
            </p:nvGraphicFramePr>
            <p:xfrm>
              <a:off x="952500" y="2190750"/>
              <a:ext cx="7239000" cy="1891986"/>
            </p:xfrm>
            <a:graphic>
              <a:graphicData uri="http://schemas.openxmlformats.org/drawingml/2006/table">
                <a:tbl>
                  <a:tblPr>
                    <a:noFill/>
                    <a:tableStyleId>{3315EF36-B98D-4A8E-A345-085902FB4635}</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45993">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68" t="-641" r="-100337" b="-101282"/>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00168" t="-641" r="-337" b="-101282"/>
                          </a:stretch>
                        </a:blipFill>
                      </a:tcPr>
                    </a:tc>
                    <a:extLst>
                      <a:ext uri="{0D108BD9-81ED-4DB2-BD59-A6C34878D82A}">
                        <a16:rowId xmlns:a16="http://schemas.microsoft.com/office/drawing/2014/main" val="10000"/>
                      </a:ext>
                    </a:extLst>
                  </a:tr>
                  <a:tr h="945993">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68" t="-101290" r="-100337" b="-1935"/>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00168" t="-101290" r="-337" b="-1935"/>
                          </a:stretch>
                        </a:blipFill>
                      </a:tcPr>
                    </a:tc>
                    <a:extLst>
                      <a:ext uri="{0D108BD9-81ED-4DB2-BD59-A6C34878D82A}">
                        <a16:rowId xmlns:a16="http://schemas.microsoft.com/office/drawing/2014/main" val="10001"/>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2" name="Google Shape;105;p20">
                <a:extLst>
                  <a:ext uri="{FF2B5EF4-FFF2-40B4-BE49-F238E27FC236}">
                    <a16:creationId xmlns:a16="http://schemas.microsoft.com/office/drawing/2014/main" id="{5161FF63-917E-C32D-3403-5878CEF85A92}"/>
                  </a:ext>
                </a:extLst>
              </p:cNvPr>
              <p:cNvGraphicFramePr/>
              <p:nvPr>
                <p:extLst>
                  <p:ext uri="{D42A27DB-BD31-4B8C-83A1-F6EECF244321}">
                    <p14:modId xmlns:p14="http://schemas.microsoft.com/office/powerpoint/2010/main" val="2574235693"/>
                  </p:ext>
                </p:extLst>
              </p:nvPr>
            </p:nvGraphicFramePr>
            <p:xfrm>
              <a:off x="108043" y="862525"/>
              <a:ext cx="8661883" cy="1036330"/>
            </p:xfrm>
            <a:graphic>
              <a:graphicData uri="http://schemas.openxmlformats.org/drawingml/2006/table">
                <a:tbl>
                  <a:tblPr firstRow="1" bandRow="1">
                    <a:noFill/>
                  </a:tblPr>
                  <a:tblGrid>
                    <a:gridCol w="8661883">
                      <a:extLst>
                        <a:ext uri="{9D8B030D-6E8A-4147-A177-3AD203B41FA5}">
                          <a16:colId xmlns:a16="http://schemas.microsoft.com/office/drawing/2014/main" val="20000"/>
                        </a:ext>
                      </a:extLst>
                    </a:gridCol>
                  </a:tblGrid>
                  <a:tr h="282784">
                    <a:tc>
                      <a:txBody>
                        <a:bodyPr/>
                        <a:lstStyle/>
                        <a:p>
                          <a:pPr marL="0" marR="0" lvl="0" indent="0" algn="l" rtl="0">
                            <a:lnSpc>
                              <a:spcPct val="100000"/>
                            </a:lnSpc>
                            <a:spcBef>
                              <a:spcPts val="0"/>
                            </a:spcBef>
                            <a:spcAft>
                              <a:spcPts val="0"/>
                            </a:spcAft>
                            <a:buClr>
                              <a:srgbClr val="000000"/>
                            </a:buClr>
                            <a:buSzPts val="1600"/>
                            <a:buFont typeface="Arial"/>
                            <a:buNone/>
                          </a:pPr>
                          <a:r>
                            <a:rPr lang="en-GB" sz="1600" b="0" dirty="0">
                              <a:solidFill>
                                <a:schemeClr val="dk1"/>
                              </a:solidFill>
                              <a:latin typeface="Nunito Sans"/>
                              <a:ea typeface="Nunito Sans"/>
                              <a:cs typeface="Nunito Sans"/>
                              <a:sym typeface="Nunito Sans"/>
                            </a:rPr>
                            <a:t>16)</a:t>
                          </a:r>
                          <a:r>
                            <a:rPr lang="en-GB" sz="1600" b="0" baseline="0" dirty="0">
                              <a:solidFill>
                                <a:schemeClr val="dk1"/>
                              </a:solidFill>
                              <a:latin typeface="Nunito Sans"/>
                              <a:ea typeface="Nunito Sans"/>
                              <a:cs typeface="Nunito Sans"/>
                              <a:sym typeface="Nunito Sans"/>
                            </a:rPr>
                            <a:t> </a:t>
                          </a:r>
                          <a:r>
                            <a:rPr lang="en-US" sz="1600" b="0" u="none" strike="noStrike" cap="none" dirty="0" err="1">
                              <a:solidFill>
                                <a:schemeClr val="dk1"/>
                              </a:solidFill>
                              <a:latin typeface="Nunito Sans"/>
                              <a:ea typeface="Nunito Sans"/>
                              <a:cs typeface="Nunito Sans"/>
                              <a:sym typeface="Nunito Sans"/>
                            </a:rPr>
                            <a:t>Sev</a:t>
                          </a:r>
                          <a:r>
                            <a:rPr lang="en-US" sz="1600" b="0" u="none" strike="noStrike" cap="none" dirty="0">
                              <a:solidFill>
                                <a:schemeClr val="dk1"/>
                              </a:solidFill>
                              <a:latin typeface="Nunito Sans"/>
                              <a:ea typeface="Nunito Sans"/>
                              <a:cs typeface="Nunito Sans"/>
                              <a:sym typeface="Nunito Sans"/>
                            </a:rPr>
                            <a:t>, Kim and Jas share </a:t>
                          </a:r>
                          <a14:m>
                            <m:oMath xmlns:m="http://schemas.openxmlformats.org/officeDocument/2006/math">
                              <m:r>
                                <a:rPr lang="en-US" sz="1600" b="0" i="1" u="none" strike="noStrike" cap="none" dirty="0" smtClean="0">
                                  <a:solidFill>
                                    <a:schemeClr val="dk1"/>
                                  </a:solidFill>
                                  <a:latin typeface="Cambria Math" panose="02040503050406030204" pitchFamily="18" charset="0"/>
                                  <a:ea typeface="Nunito Sans"/>
                                  <a:cs typeface="Nunito Sans"/>
                                  <a:sym typeface="Nunito Sans"/>
                                </a:rPr>
                                <m:t>96</m:t>
                              </m:r>
                            </m:oMath>
                          </a14:m>
                          <a:r>
                            <a:rPr lang="en-US" sz="1600" b="0" u="none" strike="noStrike" cap="none" dirty="0">
                              <a:solidFill>
                                <a:schemeClr val="dk1"/>
                              </a:solidFill>
                              <a:latin typeface="Nunito Sans"/>
                              <a:ea typeface="Nunito Sans"/>
                              <a:cs typeface="Nunito Sans"/>
                              <a:sym typeface="Nunito Sans"/>
                            </a:rPr>
                            <a:t> marbles in the ratio </a:t>
                          </a:r>
                          <a14:m>
                            <m:oMath xmlns:m="http://schemas.openxmlformats.org/officeDocument/2006/math">
                              <m:r>
                                <a:rPr lang="en-US" sz="1600" b="0" i="1" u="none" strike="noStrike" cap="none" dirty="0" smtClean="0">
                                  <a:solidFill>
                                    <a:schemeClr val="dk1"/>
                                  </a:solidFill>
                                  <a:latin typeface="Cambria Math" panose="02040503050406030204" pitchFamily="18" charset="0"/>
                                  <a:ea typeface="Nunito Sans"/>
                                  <a:cs typeface="Nunito Sans"/>
                                  <a:sym typeface="Nunito Sans"/>
                                </a:rPr>
                                <m:t>2 :3 :7</m:t>
                              </m:r>
                            </m:oMath>
                          </a14:m>
                          <a:r>
                            <a:rPr lang="en-US" sz="1600" b="0" u="none" strike="noStrike" cap="none" dirty="0">
                              <a:solidFill>
                                <a:schemeClr val="dk1"/>
                              </a:solidFill>
                              <a:latin typeface="Nunito Sans"/>
                              <a:ea typeface="Nunito Sans"/>
                              <a:cs typeface="Nunito Sans"/>
                              <a:sym typeface="Nunito Sans"/>
                            </a:rPr>
                            <a:t>.</a:t>
                          </a:r>
                        </a:p>
                        <a:p>
                          <a:pPr marL="0" marR="0" lvl="0" indent="0" algn="l" rtl="0">
                            <a:lnSpc>
                              <a:spcPct val="150000"/>
                            </a:lnSpc>
                            <a:spcBef>
                              <a:spcPts val="0"/>
                            </a:spcBef>
                            <a:spcAft>
                              <a:spcPts val="0"/>
                            </a:spcAft>
                            <a:buClr>
                              <a:schemeClr val="dk1"/>
                            </a:buClr>
                            <a:buSzPts val="1100"/>
                            <a:buFont typeface="Arial"/>
                            <a:buNone/>
                          </a:pPr>
                          <a:r>
                            <a:rPr lang="en-US" sz="1600" b="0" u="none" strike="noStrike" cap="none" dirty="0">
                              <a:solidFill>
                                <a:schemeClr val="dk1"/>
                              </a:solidFill>
                              <a:latin typeface="Nunito Sans"/>
                              <a:ea typeface="Nunito Sans"/>
                              <a:cs typeface="Nunito Sans"/>
                              <a:sym typeface="Nunito Sans"/>
                            </a:rPr>
                            <a:t>       Jas received the most marbles. </a:t>
                          </a:r>
                          <a:r>
                            <a:rPr lang="en-US" sz="1600" b="0" u="none" strike="noStrike" cap="none" dirty="0" err="1">
                              <a:solidFill>
                                <a:schemeClr val="dk1"/>
                              </a:solidFill>
                              <a:latin typeface="Nunito Sans"/>
                              <a:ea typeface="Nunito Sans"/>
                              <a:cs typeface="Nunito Sans"/>
                              <a:sym typeface="Nunito Sans"/>
                            </a:rPr>
                            <a:t>Sev</a:t>
                          </a:r>
                          <a:r>
                            <a:rPr lang="en-US" sz="1600" b="0" u="none" strike="noStrike" cap="none" dirty="0">
                              <a:solidFill>
                                <a:schemeClr val="dk1"/>
                              </a:solidFill>
                              <a:latin typeface="Nunito Sans"/>
                              <a:ea typeface="Nunito Sans"/>
                              <a:cs typeface="Nunito Sans"/>
                              <a:sym typeface="Nunito Sans"/>
                            </a:rPr>
                            <a:t> received the fewest marbles.</a:t>
                          </a:r>
                        </a:p>
                        <a:p>
                          <a:pPr marL="0" marR="0" lvl="0" indent="0" algn="l" rtl="0">
                            <a:lnSpc>
                              <a:spcPct val="150000"/>
                            </a:lnSpc>
                            <a:spcBef>
                              <a:spcPts val="0"/>
                            </a:spcBef>
                            <a:spcAft>
                              <a:spcPts val="0"/>
                            </a:spcAft>
                            <a:buClr>
                              <a:srgbClr val="000000"/>
                            </a:buClr>
                            <a:buSzPts val="1600"/>
                            <a:buFont typeface="Arial"/>
                            <a:buNone/>
                          </a:pPr>
                          <a:r>
                            <a:rPr lang="en-US" sz="1600" b="0" u="none" strike="noStrike" cap="none" dirty="0">
                              <a:solidFill>
                                <a:schemeClr val="dk1"/>
                              </a:solidFill>
                              <a:latin typeface="Nunito Sans"/>
                              <a:ea typeface="Nunito Sans"/>
                              <a:cs typeface="Nunito Sans"/>
                              <a:sym typeface="Nunito Sans"/>
                            </a:rPr>
                            <a:t>       How many more marbles than </a:t>
                          </a:r>
                          <a:r>
                            <a:rPr lang="en-US" sz="1600" b="0" u="none" strike="noStrike" cap="none" dirty="0" err="1">
                              <a:solidFill>
                                <a:schemeClr val="dk1"/>
                              </a:solidFill>
                              <a:latin typeface="Nunito Sans"/>
                              <a:ea typeface="Nunito Sans"/>
                              <a:cs typeface="Nunito Sans"/>
                              <a:sym typeface="Nunito Sans"/>
                            </a:rPr>
                            <a:t>Sev</a:t>
                          </a:r>
                          <a:r>
                            <a:rPr lang="en-US" sz="1600" b="0" u="none" strike="noStrike" cap="none" dirty="0">
                              <a:solidFill>
                                <a:schemeClr val="dk1"/>
                              </a:solidFill>
                              <a:latin typeface="Nunito Sans"/>
                              <a:ea typeface="Nunito Sans"/>
                              <a:cs typeface="Nunito Sans"/>
                              <a:sym typeface="Nunito Sans"/>
                            </a:rPr>
                            <a:t> did Jas receive? </a:t>
                          </a:r>
                        </a:p>
                      </a:txBody>
                      <a:tcPr marL="91450" marR="91450" marT="45725" marB="45725">
                        <a:lnL w="12700" cap="flat" cmpd="sng">
                          <a:noFill/>
                          <a:prstDash val="solid"/>
                          <a:round/>
                          <a:headEnd type="none" w="sm" len="sm"/>
                          <a:tailEnd type="none" w="sm" len="sm"/>
                        </a:lnL>
                        <a:lnR w="12700" cap="flat" cmpd="sng">
                          <a:noFill/>
                          <a:prstDash val="solid"/>
                          <a:round/>
                          <a:headEnd type="none" w="sm" len="sm"/>
                          <a:tailEnd type="none" w="sm" len="sm"/>
                        </a:lnR>
                        <a:lnT w="12700" cap="flat" cmpd="sng">
                          <a:noFill/>
                          <a:prstDash val="solid"/>
                          <a:round/>
                          <a:headEnd type="none" w="sm" len="sm"/>
                          <a:tailEnd type="none" w="sm" len="sm"/>
                        </a:lnT>
                        <a:lnB w="12700" cap="flat" cmpd="sng">
                          <a:noFill/>
                          <a:prstDash val="solid"/>
                          <a:round/>
                          <a:headEnd type="none" w="sm" len="sm"/>
                          <a:tailEnd type="none" w="sm" len="sm"/>
                        </a:lnB>
                        <a:lnTlToBr w="12700" cmpd="sng">
                          <a:noFill/>
                          <a:prstDash val="solid"/>
                        </a:lnTlToBr>
                        <a:lnBlToTr w="12700" cmpd="sng">
                          <a:noFill/>
                          <a:prstDash val="solid"/>
                        </a:lnBlToTr>
                        <a:noFill/>
                      </a:tcPr>
                    </a:tc>
                    <a:extLst>
                      <a:ext uri="{0D108BD9-81ED-4DB2-BD59-A6C34878D82A}">
                        <a16:rowId xmlns:a16="http://schemas.microsoft.com/office/drawing/2014/main" val="10000"/>
                      </a:ext>
                    </a:extLst>
                  </a:tr>
                </a:tbl>
              </a:graphicData>
            </a:graphic>
          </p:graphicFrame>
        </mc:Choice>
        <mc:Fallback xmlns="">
          <p:graphicFrame>
            <p:nvGraphicFramePr>
              <p:cNvPr id="2" name="Google Shape;105;p20">
                <a:extLst>
                  <a:ext uri="{FF2B5EF4-FFF2-40B4-BE49-F238E27FC236}">
                    <a16:creationId xmlns:a16="http://schemas.microsoft.com/office/drawing/2014/main" id="{5161FF63-917E-C32D-3403-5878CEF85A92}"/>
                  </a:ext>
                </a:extLst>
              </p:cNvPr>
              <p:cNvGraphicFramePr/>
              <p:nvPr>
                <p:extLst>
                  <p:ext uri="{D42A27DB-BD31-4B8C-83A1-F6EECF244321}">
                    <p14:modId xmlns:p14="http://schemas.microsoft.com/office/powerpoint/2010/main" val="2574235693"/>
                  </p:ext>
                </p:extLst>
              </p:nvPr>
            </p:nvGraphicFramePr>
            <p:xfrm>
              <a:off x="108043" y="862525"/>
              <a:ext cx="8661883" cy="1036330"/>
            </p:xfrm>
            <a:graphic>
              <a:graphicData uri="http://schemas.openxmlformats.org/drawingml/2006/table">
                <a:tbl>
                  <a:tblPr firstRow="1" bandRow="1">
                    <a:noFill/>
                  </a:tblPr>
                  <a:tblGrid>
                    <a:gridCol w="8661883">
                      <a:extLst>
                        <a:ext uri="{9D8B030D-6E8A-4147-A177-3AD203B41FA5}">
                          <a16:colId xmlns:a16="http://schemas.microsoft.com/office/drawing/2014/main" val="20000"/>
                        </a:ext>
                      </a:extLst>
                    </a:gridCol>
                  </a:tblGrid>
                  <a:tr h="282784">
                    <a:tc>
                      <a:txBody>
                        <a:bodyPr/>
                        <a:lstStyle/>
                        <a:p>
                          <a:pPr marL="0" marR="0" lvl="0" indent="0" algn="l" rtl="0">
                            <a:lnSpc>
                              <a:spcPct val="100000"/>
                            </a:lnSpc>
                            <a:spcBef>
                              <a:spcPts val="0"/>
                            </a:spcBef>
                            <a:spcAft>
                              <a:spcPts val="0"/>
                            </a:spcAft>
                            <a:buClr>
                              <a:srgbClr val="000000"/>
                            </a:buClr>
                            <a:buSzPts val="1600"/>
                            <a:buFont typeface="Arial"/>
                            <a:buNone/>
                          </a:pPr>
                          <a:r>
                            <a:rPr lang="en-GB" sz="1600" b="0" dirty="0">
                              <a:solidFill>
                                <a:schemeClr val="dk1"/>
                              </a:solidFill>
                              <a:latin typeface="Nunito Sans"/>
                              <a:ea typeface="Nunito Sans"/>
                              <a:cs typeface="Nunito Sans"/>
                              <a:sym typeface="Nunito Sans"/>
                            </a:rPr>
                            <a:t>16)</a:t>
                          </a:r>
                          <a:r>
                            <a:rPr lang="en-GB" sz="1600" b="0" baseline="0" dirty="0">
                              <a:solidFill>
                                <a:schemeClr val="dk1"/>
                              </a:solidFill>
                              <a:latin typeface="Nunito Sans"/>
                              <a:ea typeface="Nunito Sans"/>
                              <a:cs typeface="Nunito Sans"/>
                              <a:sym typeface="Nunito Sans"/>
                            </a:rPr>
                            <a:t> </a:t>
                          </a:r>
                          <a:r>
                            <a:rPr lang="en-US" sz="1600" b="0" u="none" strike="noStrike" cap="none" dirty="0" err="1">
                              <a:solidFill>
                                <a:schemeClr val="dk1"/>
                              </a:solidFill>
                              <a:latin typeface="Nunito Sans"/>
                              <a:ea typeface="Nunito Sans"/>
                              <a:cs typeface="Nunito Sans"/>
                              <a:sym typeface="Nunito Sans"/>
                            </a:rPr>
                            <a:t>Sev</a:t>
                          </a:r>
                          <a:r>
                            <a:rPr lang="en-US" sz="1600" b="0" u="none" strike="noStrike" cap="none" dirty="0">
                              <a:solidFill>
                                <a:schemeClr val="dk1"/>
                              </a:solidFill>
                              <a:latin typeface="Nunito Sans"/>
                              <a:ea typeface="Nunito Sans"/>
                              <a:cs typeface="Nunito Sans"/>
                              <a:sym typeface="Nunito Sans"/>
                            </a:rPr>
                            <a:t>, Kim and Jas share </a:t>
                          </a:r>
                          <a14:m xmlns:a14="http://schemas.microsoft.com/office/drawing/2010/main">
                            <m:oMath xmlns:m="http://schemas.openxmlformats.org/officeDocument/2006/math">
                              <m:r>
                                <a:rPr lang="en-US" sz="1600" b="0" i="1" u="none" strike="noStrike" cap="none" dirty="0" smtClean="0">
                                  <a:solidFill>
                                    <a:schemeClr val="dk1"/>
                                  </a:solidFill>
                                  <a:latin typeface="Cambria Math" panose="02040503050406030204" pitchFamily="18" charset="0"/>
                                  <a:ea typeface="Nunito Sans"/>
                                  <a:cs typeface="Nunito Sans"/>
                                  <a:sym typeface="Nunito Sans"/>
                                </a:rPr>
                                <m:t>96</m:t>
                              </m:r>
                            </m:oMath>
                          </a14:m>
                          <a:r>
                            <a:rPr lang="en-US" sz="1600" b="0" u="none" strike="noStrike" cap="none" dirty="0">
                              <a:solidFill>
                                <a:schemeClr val="dk1"/>
                              </a:solidFill>
                              <a:latin typeface="Nunito Sans"/>
                              <a:ea typeface="Nunito Sans"/>
                              <a:cs typeface="Nunito Sans"/>
                              <a:sym typeface="Nunito Sans"/>
                            </a:rPr>
                            <a:t> marbles in the ratio </a:t>
                          </a:r>
                          <a14:m xmlns:a14="http://schemas.microsoft.com/office/drawing/2010/main">
                            <m:oMath xmlns:m="http://schemas.openxmlformats.org/officeDocument/2006/math">
                              <m:r>
                                <a:rPr lang="en-US" sz="1600" b="0" i="1" u="none" strike="noStrike" cap="none" dirty="0" smtClean="0">
                                  <a:solidFill>
                                    <a:schemeClr val="dk1"/>
                                  </a:solidFill>
                                  <a:latin typeface="Cambria Math" panose="02040503050406030204" pitchFamily="18" charset="0"/>
                                  <a:ea typeface="Nunito Sans"/>
                                  <a:cs typeface="Nunito Sans"/>
                                  <a:sym typeface="Nunito Sans"/>
                                </a:rPr>
                                <m:t>2 :3 :7</m:t>
                              </m:r>
                            </m:oMath>
                          </a14:m>
                          <a:r>
                            <a:rPr lang="en-US" sz="1600" b="0" u="none" strike="noStrike" cap="none" dirty="0">
                              <a:solidFill>
                                <a:schemeClr val="dk1"/>
                              </a:solidFill>
                              <a:latin typeface="Nunito Sans"/>
                              <a:ea typeface="Nunito Sans"/>
                              <a:cs typeface="Nunito Sans"/>
                              <a:sym typeface="Nunito Sans"/>
                            </a:rPr>
                            <a:t>.</a:t>
                          </a:r>
                        </a:p>
                        <a:p>
                          <a:pPr marL="0" marR="0" lvl="0" indent="0" algn="l" rtl="0">
                            <a:lnSpc>
                              <a:spcPct val="150000"/>
                            </a:lnSpc>
                            <a:spcBef>
                              <a:spcPts val="0"/>
                            </a:spcBef>
                            <a:spcAft>
                              <a:spcPts val="0"/>
                            </a:spcAft>
                            <a:buClr>
                              <a:schemeClr val="dk1"/>
                            </a:buClr>
                            <a:buSzPts val="1100"/>
                            <a:buFont typeface="Arial"/>
                            <a:buNone/>
                          </a:pPr>
                          <a:r>
                            <a:rPr lang="en-US" sz="1600" b="0" u="none" strike="noStrike" cap="none" dirty="0">
                              <a:solidFill>
                                <a:schemeClr val="dk1"/>
                              </a:solidFill>
                              <a:latin typeface="Nunito Sans"/>
                              <a:ea typeface="Nunito Sans"/>
                              <a:cs typeface="Nunito Sans"/>
                              <a:sym typeface="Nunito Sans"/>
                            </a:rPr>
                            <a:t>       Jas received the most marbles. </a:t>
                          </a:r>
                          <a:r>
                            <a:rPr lang="en-US" sz="1600" b="0" u="none" strike="noStrike" cap="none" dirty="0" err="1">
                              <a:solidFill>
                                <a:schemeClr val="dk1"/>
                              </a:solidFill>
                              <a:latin typeface="Nunito Sans"/>
                              <a:ea typeface="Nunito Sans"/>
                              <a:cs typeface="Nunito Sans"/>
                              <a:sym typeface="Nunito Sans"/>
                            </a:rPr>
                            <a:t>Sev</a:t>
                          </a:r>
                          <a:r>
                            <a:rPr lang="en-US" sz="1600" b="0" u="none" strike="noStrike" cap="none" dirty="0">
                              <a:solidFill>
                                <a:schemeClr val="dk1"/>
                              </a:solidFill>
                              <a:latin typeface="Nunito Sans"/>
                              <a:ea typeface="Nunito Sans"/>
                              <a:cs typeface="Nunito Sans"/>
                              <a:sym typeface="Nunito Sans"/>
                            </a:rPr>
                            <a:t> received the fewest marbles.</a:t>
                          </a:r>
                        </a:p>
                        <a:p>
                          <a:pPr marL="0" marR="0" lvl="0" indent="0" algn="l" rtl="0">
                            <a:lnSpc>
                              <a:spcPct val="150000"/>
                            </a:lnSpc>
                            <a:spcBef>
                              <a:spcPts val="0"/>
                            </a:spcBef>
                            <a:spcAft>
                              <a:spcPts val="0"/>
                            </a:spcAft>
                            <a:buClr>
                              <a:srgbClr val="000000"/>
                            </a:buClr>
                            <a:buSzPts val="1600"/>
                            <a:buFont typeface="Arial"/>
                            <a:buNone/>
                          </a:pPr>
                          <a:r>
                            <a:rPr lang="en-US" sz="1600" b="0" u="none" strike="noStrike" cap="none" dirty="0">
                              <a:solidFill>
                                <a:schemeClr val="dk1"/>
                              </a:solidFill>
                              <a:latin typeface="Nunito Sans"/>
                              <a:ea typeface="Nunito Sans"/>
                              <a:cs typeface="Nunito Sans"/>
                              <a:sym typeface="Nunito Sans"/>
                            </a:rPr>
                            <a:t>       How many more marbles than </a:t>
                          </a:r>
                          <a:r>
                            <a:rPr lang="en-US" sz="1600" b="0" u="none" strike="noStrike" cap="none" dirty="0" err="1">
                              <a:solidFill>
                                <a:schemeClr val="dk1"/>
                              </a:solidFill>
                              <a:latin typeface="Nunito Sans"/>
                              <a:ea typeface="Nunito Sans"/>
                              <a:cs typeface="Nunito Sans"/>
                              <a:sym typeface="Nunito Sans"/>
                            </a:rPr>
                            <a:t>Sev</a:t>
                          </a:r>
                          <a:r>
                            <a:rPr lang="en-US" sz="1600" b="0" u="none" strike="noStrike" cap="none" dirty="0">
                              <a:solidFill>
                                <a:schemeClr val="dk1"/>
                              </a:solidFill>
                              <a:latin typeface="Nunito Sans"/>
                              <a:ea typeface="Nunito Sans"/>
                              <a:cs typeface="Nunito Sans"/>
                              <a:sym typeface="Nunito Sans"/>
                            </a:rPr>
                            <a:t> did Jas receive? </a:t>
                          </a:r>
                        </a:p>
                      </a:txBody>
                      <a:tcPr marL="91450" marR="91450" marT="45725" marB="45725">
                        <a:lnL w="12700" cap="flat" cmpd="sng">
                          <a:noFill/>
                          <a:prstDash val="solid"/>
                          <a:round/>
                          <a:headEnd type="none" w="sm" len="sm"/>
                          <a:tailEnd type="none" w="sm" len="sm"/>
                        </a:lnL>
                        <a:lnR w="12700" cap="flat" cmpd="sng">
                          <a:noFill/>
                          <a:prstDash val="solid"/>
                          <a:round/>
                          <a:headEnd type="none" w="sm" len="sm"/>
                          <a:tailEnd type="none" w="sm" len="sm"/>
                        </a:lnR>
                        <a:lnT w="12700" cap="flat" cmpd="sng">
                          <a:noFill/>
                          <a:prstDash val="solid"/>
                          <a:round/>
                          <a:headEnd type="none" w="sm" len="sm"/>
                          <a:tailEnd type="none" w="sm" len="sm"/>
                        </a:lnT>
                        <a:lnB w="12700" cap="flat" cmpd="sng">
                          <a:noFill/>
                          <a:prstDash val="solid"/>
                          <a:round/>
                          <a:headEnd type="none" w="sm" len="sm"/>
                          <a:tailEnd type="none" w="sm" len="sm"/>
                        </a:lnB>
                        <a:lnTlToBr w="12700" cmpd="sng">
                          <a:noFill/>
                          <a:prstDash val="solid"/>
                        </a:lnTlToBr>
                        <a:lnBlToTr w="12700" cmpd="sng">
                          <a:noFill/>
                          <a:prstDash val="solid"/>
                        </a:lnBlToTr>
                        <a:noFill/>
                      </a:tcPr>
                    </a:tc>
                    <a:extLst>
                      <a:ext uri="{0D108BD9-81ED-4DB2-BD59-A6C34878D82A}">
                        <a16:rowId xmlns:a16="http://schemas.microsoft.com/office/drawing/2014/main" val="10000"/>
                      </a:ext>
                    </a:extLst>
                  </a:tr>
                </a:tbl>
              </a:graphicData>
            </a:graphic>
          </p:graphicFrame>
        </mc:Fallback>
      </mc:AlternateContent>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Shape 468"/>
        <p:cNvGrpSpPr/>
        <p:nvPr/>
      </p:nvGrpSpPr>
      <p:grpSpPr>
        <a:xfrm>
          <a:off x="0" y="0"/>
          <a:ext cx="0" cy="0"/>
          <a:chOff x="0" y="0"/>
          <a:chExt cx="0" cy="0"/>
        </a:xfrm>
      </p:grpSpPr>
      <p:sp>
        <p:nvSpPr>
          <p:cNvPr id="469" name="Google Shape;469;g2032cc6918f_0_150"/>
          <p:cNvSpPr txBox="1"/>
          <p:nvPr/>
        </p:nvSpPr>
        <p:spPr>
          <a:xfrm>
            <a:off x="169850" y="378100"/>
            <a:ext cx="45675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Ratio Answers </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xmlns:a14="http://schemas.microsoft.com/office/drawing/2010/main">
        <mc:Choice Requires="a14">
          <p:graphicFrame>
            <p:nvGraphicFramePr>
              <p:cNvPr id="471" name="Google Shape;471;g2032cc6918f_0_150"/>
              <p:cNvGraphicFramePr/>
              <p:nvPr>
                <p:extLst>
                  <p:ext uri="{D42A27DB-BD31-4B8C-83A1-F6EECF244321}">
                    <p14:modId xmlns:p14="http://schemas.microsoft.com/office/powerpoint/2010/main" val="2875185773"/>
                  </p:ext>
                </p:extLst>
              </p:nvPr>
            </p:nvGraphicFramePr>
            <p:xfrm>
              <a:off x="952500" y="2190750"/>
              <a:ext cx="7239000" cy="1891986"/>
            </p:xfrm>
            <a:graphic>
              <a:graphicData uri="http://schemas.openxmlformats.org/drawingml/2006/table">
                <a:tbl>
                  <a:tblPr>
                    <a:noFill/>
                    <a:tableStyleId>{3315EF36-B98D-4A8E-A345-085902FB4635}</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38100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Sans"/>
                              <a:ea typeface="Nunito Sans"/>
                              <a:cs typeface="Nunito Sans"/>
                              <a:sym typeface="Nunito Sans"/>
                            </a:rPr>
                            <a:t>A) </a:t>
                          </a:r>
                          <a14:m>
                            <m:oMath xmlns:m="http://schemas.openxmlformats.org/officeDocument/2006/math">
                              <m:r>
                                <a:rPr lang="en-GB" sz="1600" i="1" u="none" strike="noStrike" cap="none" dirty="0" smtClean="0">
                                  <a:solidFill>
                                    <a:schemeClr val="dk1"/>
                                  </a:solidFill>
                                  <a:latin typeface="Cambria Math" panose="02040503050406030204" pitchFamily="18" charset="0"/>
                                  <a:ea typeface="Nunito Sans"/>
                                  <a:cs typeface="Nunito Sans"/>
                                  <a:sym typeface="Nunito Sans"/>
                                </a:rPr>
                                <m:t>14 :12 </m:t>
                              </m:r>
                            </m:oMath>
                          </a14:m>
                          <a:endParaRPr sz="1600" u="none" strike="noStrike" cap="none" dirty="0">
                            <a:solidFill>
                              <a:schemeClr val="dk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dk1"/>
                              </a:solidFill>
                              <a:latin typeface="Nunito Sans"/>
                              <a:ea typeface="Nunito Sans"/>
                              <a:cs typeface="Nunito Sans"/>
                              <a:sym typeface="Nunito Sans"/>
                            </a:rPr>
                            <a:t>Student found a correct ratio but did not simplify</a:t>
                          </a:r>
                          <a:endParaRPr sz="1400" u="none" strike="noStrike" cap="none" dirty="0">
                            <a:solidFill>
                              <a:schemeClr val="dk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Sans"/>
                              <a:ea typeface="Nunito Sans"/>
                              <a:cs typeface="Nunito Sans"/>
                              <a:sym typeface="Nunito Sans"/>
                            </a:rPr>
                            <a:t>B) </a:t>
                          </a:r>
                          <a14:m>
                            <m:oMath xmlns:m="http://schemas.openxmlformats.org/officeDocument/2006/math">
                              <m:r>
                                <a:rPr lang="en-GB" sz="1600" i="1" u="none" strike="noStrike" cap="none" dirty="0" smtClean="0">
                                  <a:solidFill>
                                    <a:schemeClr val="dk1"/>
                                  </a:solidFill>
                                  <a:latin typeface="Cambria Math" panose="02040503050406030204" pitchFamily="18" charset="0"/>
                                  <a:ea typeface="Nunito Sans"/>
                                  <a:cs typeface="Nunito Sans"/>
                                  <a:sym typeface="Nunito Sans"/>
                                </a:rPr>
                                <m:t>1 :2</m:t>
                              </m:r>
                            </m:oMath>
                          </a14:m>
                          <a:endParaRPr sz="1600" u="none" strike="noStrike" cap="none" dirty="0">
                            <a:solidFill>
                              <a:schemeClr val="dk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dk1"/>
                              </a:solidFill>
                              <a:latin typeface="Nunito Sans"/>
                              <a:ea typeface="Nunito Sans"/>
                              <a:cs typeface="Nunito Sans"/>
                              <a:sym typeface="Nunito Sans"/>
                            </a:rPr>
                            <a:t>Student compared </a:t>
                          </a:r>
                          <a14:m>
                            <m:oMath xmlns:m="http://schemas.openxmlformats.org/officeDocument/2006/math">
                              <m:r>
                                <a:rPr lang="en-GB" sz="1400" i="1" u="none" strike="noStrike" cap="none" dirty="0" smtClean="0">
                                  <a:solidFill>
                                    <a:schemeClr val="dk1"/>
                                  </a:solidFill>
                                  <a:latin typeface="Cambria Math" panose="02040503050406030204" pitchFamily="18" charset="0"/>
                                  <a:ea typeface="Times New Roman"/>
                                  <a:cs typeface="Times New Roman"/>
                                  <a:sym typeface="Times New Roman"/>
                                </a:rPr>
                                <m:t>𝑎</m:t>
                              </m:r>
                            </m:oMath>
                          </a14:m>
                          <a:r>
                            <a:rPr lang="en-GB" sz="1400" u="none" strike="noStrike" cap="none" dirty="0">
                              <a:solidFill>
                                <a:schemeClr val="dk1"/>
                              </a:solidFill>
                              <a:latin typeface="Nunito Sans"/>
                              <a:ea typeface="Nunito Sans"/>
                              <a:cs typeface="Nunito Sans"/>
                              <a:sym typeface="Nunito Sans"/>
                            </a:rPr>
                            <a:t> with </a:t>
                          </a:r>
                          <a14:m>
                            <m:oMath xmlns:m="http://schemas.openxmlformats.org/officeDocument/2006/math">
                              <m:r>
                                <a:rPr lang="en-GB" sz="1400" i="1" u="none" strike="noStrike" cap="none" dirty="0" smtClean="0">
                                  <a:solidFill>
                                    <a:schemeClr val="dk1"/>
                                  </a:solidFill>
                                  <a:latin typeface="Cambria Math" panose="02040503050406030204" pitchFamily="18" charset="0"/>
                                  <a:ea typeface="Times New Roman"/>
                                  <a:cs typeface="Times New Roman"/>
                                  <a:sym typeface="Times New Roman"/>
                                </a:rPr>
                                <m:t>𝑐</m:t>
                              </m:r>
                            </m:oMath>
                          </a14:m>
                          <a:r>
                            <a:rPr lang="en-GB" sz="1400" u="none" strike="noStrike" cap="none" dirty="0">
                              <a:solidFill>
                                <a:schemeClr val="dk1"/>
                              </a:solidFill>
                              <a:latin typeface="Nunito Sans"/>
                              <a:ea typeface="Nunito Sans"/>
                              <a:cs typeface="Nunito Sans"/>
                              <a:sym typeface="Nunito Sans"/>
                            </a:rPr>
                            <a:t>, without considering </a:t>
                          </a:r>
                          <a14:m>
                            <m:oMath xmlns:m="http://schemas.openxmlformats.org/officeDocument/2006/math">
                              <m:r>
                                <a:rPr lang="en-GB" sz="1400" i="1" u="none" strike="noStrike" cap="none" dirty="0" smtClean="0">
                                  <a:solidFill>
                                    <a:schemeClr val="dk1"/>
                                  </a:solidFill>
                                  <a:latin typeface="Cambria Math" panose="02040503050406030204" pitchFamily="18" charset="0"/>
                                  <a:ea typeface="Times New Roman"/>
                                  <a:cs typeface="Times New Roman"/>
                                  <a:sym typeface="Times New Roman"/>
                                </a:rPr>
                                <m:t>𝑏</m:t>
                              </m:r>
                            </m:oMath>
                          </a14:m>
                          <a:endParaRPr sz="1400" i="1" u="none" strike="noStrike" cap="none" dirty="0">
                            <a:solidFill>
                              <a:schemeClr val="dk1"/>
                            </a:solidFill>
                            <a:latin typeface="Times New Roman"/>
                            <a:ea typeface="Times New Roman"/>
                            <a:cs typeface="Times New Roman"/>
                            <a:sym typeface="Times New Roman"/>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38100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Sans"/>
                              <a:ea typeface="Nunito Sans"/>
                              <a:cs typeface="Nunito Sans"/>
                              <a:sym typeface="Nunito Sans"/>
                            </a:rPr>
                            <a:t>C) </a:t>
                          </a:r>
                          <a14:m>
                            <m:oMath xmlns:m="http://schemas.openxmlformats.org/officeDocument/2006/math">
                              <m:r>
                                <a:rPr lang="en-GB" sz="1600" i="1" u="none" strike="noStrike" cap="none" dirty="0" smtClean="0">
                                  <a:solidFill>
                                    <a:schemeClr val="dk1"/>
                                  </a:solidFill>
                                  <a:latin typeface="Cambria Math" panose="02040503050406030204" pitchFamily="18" charset="0"/>
                                  <a:ea typeface="Nunito Sans"/>
                                  <a:cs typeface="Nunito Sans"/>
                                  <a:sym typeface="Nunito Sans"/>
                                </a:rPr>
                                <m:t>23 :74</m:t>
                              </m:r>
                            </m:oMath>
                          </a14:m>
                          <a:endParaRPr sz="1600" u="none" strike="noStrike" cap="none" dirty="0">
                            <a:solidFill>
                              <a:schemeClr val="dk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dk1"/>
                              </a:solidFill>
                              <a:latin typeface="Nunito Sans"/>
                              <a:ea typeface="Nunito Sans"/>
                              <a:cs typeface="Nunito Sans"/>
                              <a:sym typeface="Nunito Sans"/>
                            </a:rPr>
                            <a:t>Student combined digits from the ratios without understanding the concepts</a:t>
                          </a:r>
                          <a:endParaRPr sz="1400" u="none" strike="noStrike" cap="none" dirty="0">
                            <a:solidFill>
                              <a:schemeClr val="dk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rgbClr val="00BC89"/>
                              </a:solidFill>
                              <a:latin typeface="Nunito Sans"/>
                              <a:ea typeface="Nunito Sans"/>
                              <a:cs typeface="Nunito Sans"/>
                              <a:sym typeface="Nunito Sans"/>
                            </a:rPr>
                            <a:t>D) </a:t>
                          </a:r>
                          <a14:m>
                            <m:oMath xmlns:m="http://schemas.openxmlformats.org/officeDocument/2006/math">
                              <m:r>
                                <a:rPr lang="en-GB" sz="1600" i="1" u="none" strike="noStrike" cap="none" dirty="0" smtClean="0">
                                  <a:solidFill>
                                    <a:srgbClr val="00BC89"/>
                                  </a:solidFill>
                                  <a:latin typeface="Cambria Math" panose="02040503050406030204" pitchFamily="18" charset="0"/>
                                  <a:ea typeface="Nunito Sans"/>
                                  <a:cs typeface="Nunito Sans"/>
                                  <a:sym typeface="Nunito Sans"/>
                                </a:rPr>
                                <m:t>7 :6</m:t>
                              </m:r>
                            </m:oMath>
                          </a14:m>
                          <a:endParaRPr sz="1600" u="none" strike="noStrike" cap="none" dirty="0">
                            <a:solidFill>
                              <a:srgbClr val="00BC89"/>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rgbClr val="00BC89"/>
                              </a:solidFill>
                              <a:latin typeface="Nunito Sans"/>
                              <a:ea typeface="Nunito Sans"/>
                              <a:cs typeface="Nunito Sans"/>
                              <a:sym typeface="Nunito Sans"/>
                            </a:rPr>
                            <a:t>Correct answer</a:t>
                          </a:r>
                          <a:endParaRPr sz="1400" u="none" strike="noStrike" cap="none" dirty="0">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xmlns="">
          <p:graphicFrame>
            <p:nvGraphicFramePr>
              <p:cNvPr id="471" name="Google Shape;471;g2032cc6918f_0_150"/>
              <p:cNvGraphicFramePr/>
              <p:nvPr>
                <p:extLst>
                  <p:ext uri="{D42A27DB-BD31-4B8C-83A1-F6EECF244321}">
                    <p14:modId xmlns:p14="http://schemas.microsoft.com/office/powerpoint/2010/main" val="2875185773"/>
                  </p:ext>
                </p:extLst>
              </p:nvPr>
            </p:nvGraphicFramePr>
            <p:xfrm>
              <a:off x="952500" y="2190750"/>
              <a:ext cx="7239000" cy="1891986"/>
            </p:xfrm>
            <a:graphic>
              <a:graphicData uri="http://schemas.openxmlformats.org/drawingml/2006/table">
                <a:tbl>
                  <a:tblPr>
                    <a:noFill/>
                    <a:tableStyleId>{3315EF36-B98D-4A8E-A345-085902FB4635}</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45993">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68" t="-641" r="-100337" b="-101282"/>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00168" t="-641" r="-337" b="-101282"/>
                          </a:stretch>
                        </a:blipFill>
                      </a:tcPr>
                    </a:tc>
                    <a:extLst>
                      <a:ext uri="{0D108BD9-81ED-4DB2-BD59-A6C34878D82A}">
                        <a16:rowId xmlns:a16="http://schemas.microsoft.com/office/drawing/2014/main" val="10000"/>
                      </a:ext>
                    </a:extLst>
                  </a:tr>
                  <a:tr h="945993">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68" t="-101290" r="-100337" b="-1935"/>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00168" t="-101290" r="-337" b="-1935"/>
                          </a:stretch>
                        </a:blipFill>
                      </a:tcPr>
                    </a:tc>
                    <a:extLst>
                      <a:ext uri="{0D108BD9-81ED-4DB2-BD59-A6C34878D82A}">
                        <a16:rowId xmlns:a16="http://schemas.microsoft.com/office/drawing/2014/main" val="10001"/>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2" name="Google Shape;105;p20">
                <a:extLst>
                  <a:ext uri="{FF2B5EF4-FFF2-40B4-BE49-F238E27FC236}">
                    <a16:creationId xmlns:a16="http://schemas.microsoft.com/office/drawing/2014/main" id="{18E3B0D4-A9C8-7029-06AB-8C8C9E852FB9}"/>
                  </a:ext>
                </a:extLst>
              </p:cNvPr>
              <p:cNvGraphicFramePr/>
              <p:nvPr>
                <p:extLst>
                  <p:ext uri="{D42A27DB-BD31-4B8C-83A1-F6EECF244321}">
                    <p14:modId xmlns:p14="http://schemas.microsoft.com/office/powerpoint/2010/main" val="1397310805"/>
                  </p:ext>
                </p:extLst>
              </p:nvPr>
            </p:nvGraphicFramePr>
            <p:xfrm>
              <a:off x="108043" y="862525"/>
              <a:ext cx="8661883" cy="1181872"/>
            </p:xfrm>
            <a:graphic>
              <a:graphicData uri="http://schemas.openxmlformats.org/drawingml/2006/table">
                <a:tbl>
                  <a:tblPr firstRow="1" bandRow="1">
                    <a:noFill/>
                  </a:tblPr>
                  <a:tblGrid>
                    <a:gridCol w="8661883">
                      <a:extLst>
                        <a:ext uri="{9D8B030D-6E8A-4147-A177-3AD203B41FA5}">
                          <a16:colId xmlns:a16="http://schemas.microsoft.com/office/drawing/2014/main" val="20000"/>
                        </a:ext>
                      </a:extLst>
                    </a:gridCol>
                  </a:tblGrid>
                  <a:tr h="282784">
                    <a:tc>
                      <a:txBody>
                        <a:bodyPr/>
                        <a:lstStyle/>
                        <a:p>
                          <a:pPr marL="0" marR="0" lvl="0" indent="0" algn="l" rtl="0">
                            <a:lnSpc>
                              <a:spcPct val="100000"/>
                            </a:lnSpc>
                            <a:spcBef>
                              <a:spcPts val="0"/>
                            </a:spcBef>
                            <a:spcAft>
                              <a:spcPts val="0"/>
                            </a:spcAft>
                            <a:buClr>
                              <a:srgbClr val="000000"/>
                            </a:buClr>
                            <a:buSzPts val="1600"/>
                            <a:buFont typeface="Arial"/>
                            <a:buNone/>
                          </a:pPr>
                          <a:r>
                            <a:rPr lang="en-GB" sz="1600" b="0" dirty="0">
                              <a:solidFill>
                                <a:schemeClr val="dk1"/>
                              </a:solidFill>
                              <a:latin typeface="Nunito Sans"/>
                              <a:ea typeface="Nunito Sans"/>
                              <a:cs typeface="Nunito Sans"/>
                              <a:sym typeface="Nunito Sans"/>
                            </a:rPr>
                            <a:t>17)</a:t>
                          </a:r>
                          <a:r>
                            <a:rPr lang="en-GB" sz="1600" b="0" baseline="0" dirty="0">
                              <a:solidFill>
                                <a:schemeClr val="dk1"/>
                              </a:solidFill>
                              <a:latin typeface="Nunito Sans"/>
                              <a:ea typeface="Nunito Sans"/>
                              <a:cs typeface="Nunito Sans"/>
                              <a:sym typeface="Nunito Sans"/>
                            </a:rPr>
                            <a:t> </a:t>
                          </a:r>
                          <a:r>
                            <a:rPr lang="en-US" sz="1600" b="0" u="none" strike="noStrike" cap="none" dirty="0">
                              <a:solidFill>
                                <a:schemeClr val="dk1"/>
                              </a:solidFill>
                              <a:latin typeface="Nunito Sans"/>
                              <a:ea typeface="Nunito Sans"/>
                              <a:cs typeface="Nunito Sans"/>
                              <a:sym typeface="Nunito Sans"/>
                            </a:rPr>
                            <a:t>You are given that the ratio </a:t>
                          </a:r>
                          <a14:m>
                            <m:oMath xmlns:m="http://schemas.openxmlformats.org/officeDocument/2006/math">
                              <m:r>
                                <a:rPr lang="en-US" sz="1600" b="0" i="1" u="none" strike="noStrike" cap="none" dirty="0" smtClean="0">
                                  <a:solidFill>
                                    <a:schemeClr val="dk1"/>
                                  </a:solidFill>
                                  <a:latin typeface="Cambria Math" panose="02040503050406030204" pitchFamily="18" charset="0"/>
                                  <a:ea typeface="Times New Roman"/>
                                  <a:cs typeface="Times New Roman"/>
                                  <a:sym typeface="Times New Roman"/>
                                </a:rPr>
                                <m:t>𝑎</m:t>
                              </m:r>
                              <m:r>
                                <a:rPr lang="en-US" sz="1600" b="0" i="1" u="none" strike="noStrike" cap="none" dirty="0" smtClean="0">
                                  <a:solidFill>
                                    <a:schemeClr val="dk1"/>
                                  </a:solidFill>
                                  <a:latin typeface="Cambria Math" panose="02040503050406030204" pitchFamily="18" charset="0"/>
                                  <a:ea typeface="Nunito Sans"/>
                                  <a:cs typeface="Nunito Sans"/>
                                  <a:sym typeface="Nunito Sans"/>
                                </a:rPr>
                                <m:t> :</m:t>
                              </m:r>
                              <m:r>
                                <a:rPr lang="en-US" sz="1600" b="0" i="1" u="none" strike="noStrike" cap="none" dirty="0" smtClean="0">
                                  <a:solidFill>
                                    <a:schemeClr val="dk1"/>
                                  </a:solidFill>
                                  <a:latin typeface="Cambria Math" panose="02040503050406030204" pitchFamily="18" charset="0"/>
                                  <a:ea typeface="Times New Roman"/>
                                  <a:cs typeface="Times New Roman"/>
                                  <a:sym typeface="Times New Roman"/>
                                </a:rPr>
                                <m:t>𝑏</m:t>
                              </m:r>
                              <m:r>
                                <a:rPr lang="en-US" sz="1600" b="0" i="1" u="none" strike="noStrike" cap="none" dirty="0" smtClean="0">
                                  <a:solidFill>
                                    <a:schemeClr val="dk1"/>
                                  </a:solidFill>
                                  <a:latin typeface="Cambria Math" panose="02040503050406030204" pitchFamily="18" charset="0"/>
                                  <a:ea typeface="Nunito Sans"/>
                                  <a:cs typeface="Nunito Sans"/>
                                  <a:sym typeface="Nunito Sans"/>
                                </a:rPr>
                                <m:t>=2 </m:t>
                              </m:r>
                              <m:r>
                                <a:rPr lang="en-GB" sz="1600" b="0" i="1" u="none" strike="noStrike" cap="none" dirty="0" smtClean="0">
                                  <a:solidFill>
                                    <a:schemeClr val="dk1"/>
                                  </a:solidFill>
                                  <a:latin typeface="Cambria Math" panose="02040503050406030204" pitchFamily="18" charset="0"/>
                                  <a:ea typeface="Nunito Sans"/>
                                  <a:cs typeface="Nunito Sans"/>
                                  <a:sym typeface="Nunito Sans"/>
                                </a:rPr>
                                <m:t>:</m:t>
                              </m:r>
                              <m:r>
                                <a:rPr lang="en-US" sz="1600" b="0" i="1" u="none" strike="noStrike" cap="none" dirty="0" smtClean="0">
                                  <a:solidFill>
                                    <a:schemeClr val="dk1"/>
                                  </a:solidFill>
                                  <a:latin typeface="Cambria Math" panose="02040503050406030204" pitchFamily="18" charset="0"/>
                                  <a:ea typeface="Nunito Sans"/>
                                  <a:cs typeface="Nunito Sans"/>
                                  <a:sym typeface="Nunito Sans"/>
                                </a:rPr>
                                <m:t>3</m:t>
                              </m:r>
                            </m:oMath>
                          </a14:m>
                          <a:r>
                            <a:rPr lang="en-US" sz="1600" b="0" u="none" strike="noStrike" cap="none" dirty="0">
                              <a:solidFill>
                                <a:schemeClr val="dk1"/>
                              </a:solidFill>
                              <a:latin typeface="Nunito Sans"/>
                              <a:ea typeface="Nunito Sans"/>
                              <a:cs typeface="Nunito Sans"/>
                              <a:sym typeface="Nunito Sans"/>
                            </a:rPr>
                            <a:t> and the ratio </a:t>
                          </a:r>
                          <a14:m>
                            <m:oMath xmlns:m="http://schemas.openxmlformats.org/officeDocument/2006/math">
                              <m:r>
                                <a:rPr lang="en-US" sz="1600" b="0" i="1" u="none" strike="noStrike" cap="none" dirty="0" smtClean="0">
                                  <a:solidFill>
                                    <a:schemeClr val="dk1"/>
                                  </a:solidFill>
                                  <a:latin typeface="Cambria Math" panose="02040503050406030204" pitchFamily="18" charset="0"/>
                                  <a:ea typeface="Times New Roman"/>
                                  <a:cs typeface="Times New Roman"/>
                                  <a:sym typeface="Times New Roman"/>
                                </a:rPr>
                                <m:t>𝑏</m:t>
                              </m:r>
                              <m:r>
                                <a:rPr lang="en-US" sz="1600" b="0" i="1" u="none" strike="noStrike" cap="none" dirty="0" smtClean="0">
                                  <a:solidFill>
                                    <a:schemeClr val="dk1"/>
                                  </a:solidFill>
                                  <a:latin typeface="Cambria Math" panose="02040503050406030204" pitchFamily="18" charset="0"/>
                                  <a:ea typeface="Nunito Sans"/>
                                  <a:cs typeface="Nunito Sans"/>
                                  <a:sym typeface="Nunito Sans"/>
                                </a:rPr>
                                <m:t> :</m:t>
                              </m:r>
                              <m:r>
                                <a:rPr lang="en-US" sz="1600" b="0" i="1" u="none" strike="noStrike" cap="none" dirty="0" smtClean="0">
                                  <a:solidFill>
                                    <a:schemeClr val="dk1"/>
                                  </a:solidFill>
                                  <a:latin typeface="Cambria Math" panose="02040503050406030204" pitchFamily="18" charset="0"/>
                                  <a:ea typeface="Times New Roman"/>
                                  <a:cs typeface="Times New Roman"/>
                                  <a:sym typeface="Times New Roman"/>
                                </a:rPr>
                                <m:t>𝑐</m:t>
                              </m:r>
                              <m:r>
                                <a:rPr lang="en-US" sz="1600" b="0" i="1" u="none" strike="noStrike" cap="none" dirty="0" smtClean="0">
                                  <a:solidFill>
                                    <a:schemeClr val="dk1"/>
                                  </a:solidFill>
                                  <a:latin typeface="Cambria Math" panose="02040503050406030204" pitchFamily="18" charset="0"/>
                                  <a:ea typeface="Nunito Sans"/>
                                  <a:cs typeface="Nunito Sans"/>
                                  <a:sym typeface="Nunito Sans"/>
                                </a:rPr>
                                <m:t>=7 :4</m:t>
                              </m:r>
                            </m:oMath>
                          </a14:m>
                          <a:r>
                            <a:rPr lang="en-US" sz="1600" b="0" u="none" strike="noStrike" cap="none" dirty="0">
                              <a:solidFill>
                                <a:schemeClr val="dk1"/>
                              </a:solidFill>
                              <a:latin typeface="Nunito Sans"/>
                              <a:ea typeface="Nunito Sans"/>
                              <a:cs typeface="Nunito Sans"/>
                              <a:sym typeface="Nunito Sans"/>
                            </a:rPr>
                            <a:t>. </a:t>
                          </a:r>
                        </a:p>
                        <a:p>
                          <a:pPr marL="0" marR="0" lvl="0" indent="0" algn="l" rtl="0">
                            <a:lnSpc>
                              <a:spcPct val="150000"/>
                            </a:lnSpc>
                            <a:spcBef>
                              <a:spcPts val="0"/>
                            </a:spcBef>
                            <a:spcAft>
                              <a:spcPts val="0"/>
                            </a:spcAft>
                            <a:buClr>
                              <a:srgbClr val="000000"/>
                            </a:buClr>
                            <a:buSzPts val="1600"/>
                            <a:buFont typeface="Arial"/>
                            <a:buNone/>
                          </a:pPr>
                          <a:r>
                            <a:rPr lang="en-US" sz="1600" b="0" u="none" strike="noStrike" cap="none" dirty="0">
                              <a:solidFill>
                                <a:schemeClr val="dk1"/>
                              </a:solidFill>
                              <a:latin typeface="Nunito Sans"/>
                              <a:ea typeface="Nunito Sans"/>
                              <a:cs typeface="Nunito Sans"/>
                              <a:sym typeface="Nunito Sans"/>
                            </a:rPr>
                            <a:t>       Find, in its simplest terms, the ratio</a:t>
                          </a:r>
                        </a:p>
                        <a:p>
                          <a:pPr marL="0" marR="0" lvl="0" indent="0" algn="l" rtl="0">
                            <a:lnSpc>
                              <a:spcPct val="150000"/>
                            </a:lnSpc>
                            <a:spcBef>
                              <a:spcPts val="0"/>
                            </a:spcBef>
                            <a:spcAft>
                              <a:spcPts val="0"/>
                            </a:spcAft>
                            <a:buClr>
                              <a:srgbClr val="000000"/>
                            </a:buClr>
                            <a:buSzPts val="1600"/>
                            <a:buFont typeface="Arial"/>
                            <a:buNone/>
                          </a:pPr>
                          <a:r>
                            <a:rPr lang="en-US" sz="2400" b="0" u="none" strike="noStrike" cap="none" dirty="0">
                              <a:solidFill>
                                <a:schemeClr val="dk1"/>
                              </a:solidFill>
                              <a:ea typeface="Nunito Sans"/>
                              <a:cs typeface="Nunito Sans"/>
                              <a:sym typeface="Nunito Sans"/>
                            </a:rPr>
                            <a:t>    </a:t>
                          </a:r>
                          <a14:m>
                            <m:oMath xmlns:m="http://schemas.openxmlformats.org/officeDocument/2006/math">
                              <m:r>
                                <a:rPr lang="en-US" sz="2300" b="0" i="1" u="none" strike="noStrike" cap="none" dirty="0" smtClean="0">
                                  <a:solidFill>
                                    <a:schemeClr val="dk1"/>
                                  </a:solidFill>
                                  <a:latin typeface="Cambria Math" panose="02040503050406030204" pitchFamily="18" charset="0"/>
                                  <a:ea typeface="Nunito Sans"/>
                                  <a:cs typeface="Nunito Sans"/>
                                  <a:sym typeface="Nunito Sans"/>
                                </a:rPr>
                                <m:t>𝑎</m:t>
                              </m:r>
                              <m:r>
                                <a:rPr lang="en-GB" sz="2300" b="0" i="1" u="none" strike="noStrike" cap="none" dirty="0" smtClean="0">
                                  <a:solidFill>
                                    <a:schemeClr val="dk1"/>
                                  </a:solidFill>
                                  <a:latin typeface="Cambria Math" panose="02040503050406030204" pitchFamily="18" charset="0"/>
                                  <a:ea typeface="Nunito Sans"/>
                                  <a:cs typeface="Nunito Sans"/>
                                  <a:sym typeface="Nunito Sans"/>
                                </a:rPr>
                                <m:t> </m:t>
                              </m:r>
                              <m:r>
                                <a:rPr lang="en-US" sz="2300" b="0" i="1" u="none" strike="noStrike" cap="none" dirty="0" smtClean="0">
                                  <a:solidFill>
                                    <a:schemeClr val="dk1"/>
                                  </a:solidFill>
                                  <a:latin typeface="Cambria Math" panose="02040503050406030204" pitchFamily="18" charset="0"/>
                                  <a:ea typeface="Nunito Sans"/>
                                  <a:cs typeface="Nunito Sans"/>
                                  <a:sym typeface="Nunito Sans"/>
                                </a:rPr>
                                <m:t>:</m:t>
                              </m:r>
                              <m:r>
                                <a:rPr lang="en-US" sz="2300" b="0" i="1" u="none" strike="noStrike" cap="none" dirty="0" smtClean="0">
                                  <a:solidFill>
                                    <a:schemeClr val="dk1"/>
                                  </a:solidFill>
                                  <a:latin typeface="Cambria Math" panose="02040503050406030204" pitchFamily="18" charset="0"/>
                                  <a:ea typeface="Nunito Sans"/>
                                  <a:cs typeface="Nunito Sans"/>
                                  <a:sym typeface="Nunito Sans"/>
                                </a:rPr>
                                <m:t>𝑐</m:t>
                              </m:r>
                            </m:oMath>
                          </a14:m>
                          <a:r>
                            <a:rPr lang="en-US" sz="2300" b="0" i="1" u="none" strike="noStrike" cap="none" baseline="30000" dirty="0">
                              <a:solidFill>
                                <a:schemeClr val="dk1"/>
                              </a:solidFill>
                              <a:latin typeface="Times New Roman"/>
                              <a:ea typeface="Times New Roman"/>
                              <a:cs typeface="Times New Roman"/>
                              <a:sym typeface="Times New Roman"/>
                            </a:rPr>
                            <a:t> </a:t>
                          </a:r>
                        </a:p>
                      </a:txBody>
                      <a:tcPr marL="91450" marR="91450" marT="45725" marB="45725">
                        <a:lnL w="12700" cap="flat" cmpd="sng">
                          <a:noFill/>
                          <a:prstDash val="solid"/>
                          <a:round/>
                          <a:headEnd type="none" w="sm" len="sm"/>
                          <a:tailEnd type="none" w="sm" len="sm"/>
                        </a:lnL>
                        <a:lnR w="12700" cap="flat" cmpd="sng">
                          <a:noFill/>
                          <a:prstDash val="solid"/>
                          <a:round/>
                          <a:headEnd type="none" w="sm" len="sm"/>
                          <a:tailEnd type="none" w="sm" len="sm"/>
                        </a:lnR>
                        <a:lnT w="12700" cap="flat" cmpd="sng">
                          <a:noFill/>
                          <a:prstDash val="solid"/>
                          <a:round/>
                          <a:headEnd type="none" w="sm" len="sm"/>
                          <a:tailEnd type="none" w="sm" len="sm"/>
                        </a:lnT>
                        <a:lnB w="12700" cap="flat" cmpd="sng">
                          <a:noFill/>
                          <a:prstDash val="solid"/>
                          <a:round/>
                          <a:headEnd type="none" w="sm" len="sm"/>
                          <a:tailEnd type="none" w="sm" len="sm"/>
                        </a:lnB>
                        <a:lnTlToBr w="12700" cmpd="sng">
                          <a:noFill/>
                          <a:prstDash val="solid"/>
                        </a:lnTlToBr>
                        <a:lnBlToTr w="12700" cmpd="sng">
                          <a:noFill/>
                          <a:prstDash val="solid"/>
                        </a:lnBlToTr>
                        <a:noFill/>
                      </a:tcPr>
                    </a:tc>
                    <a:extLst>
                      <a:ext uri="{0D108BD9-81ED-4DB2-BD59-A6C34878D82A}">
                        <a16:rowId xmlns:a16="http://schemas.microsoft.com/office/drawing/2014/main" val="10000"/>
                      </a:ext>
                    </a:extLst>
                  </a:tr>
                </a:tbl>
              </a:graphicData>
            </a:graphic>
          </p:graphicFrame>
        </mc:Choice>
        <mc:Fallback xmlns="">
          <p:graphicFrame>
            <p:nvGraphicFramePr>
              <p:cNvPr id="2" name="Google Shape;105;p20">
                <a:extLst>
                  <a:ext uri="{FF2B5EF4-FFF2-40B4-BE49-F238E27FC236}">
                    <a16:creationId xmlns:a16="http://schemas.microsoft.com/office/drawing/2014/main" id="{18E3B0D4-A9C8-7029-06AB-8C8C9E852FB9}"/>
                  </a:ext>
                </a:extLst>
              </p:cNvPr>
              <p:cNvGraphicFramePr/>
              <p:nvPr>
                <p:extLst>
                  <p:ext uri="{D42A27DB-BD31-4B8C-83A1-F6EECF244321}">
                    <p14:modId xmlns:p14="http://schemas.microsoft.com/office/powerpoint/2010/main" val="1397310805"/>
                  </p:ext>
                </p:extLst>
              </p:nvPr>
            </p:nvGraphicFramePr>
            <p:xfrm>
              <a:off x="108043" y="862525"/>
              <a:ext cx="8661883" cy="1181872"/>
            </p:xfrm>
            <a:graphic>
              <a:graphicData uri="http://schemas.openxmlformats.org/drawingml/2006/table">
                <a:tbl>
                  <a:tblPr firstRow="1" bandRow="1">
                    <a:noFill/>
                  </a:tblPr>
                  <a:tblGrid>
                    <a:gridCol w="8661883">
                      <a:extLst>
                        <a:ext uri="{9D8B030D-6E8A-4147-A177-3AD203B41FA5}">
                          <a16:colId xmlns:a16="http://schemas.microsoft.com/office/drawing/2014/main" val="20000"/>
                        </a:ext>
                      </a:extLst>
                    </a:gridCol>
                  </a:tblGrid>
                  <a:tr h="282784">
                    <a:tc>
                      <a:txBody>
                        <a:bodyPr/>
                        <a:lstStyle/>
                        <a:p>
                          <a:pPr marL="0" marR="0" lvl="0" indent="0" algn="l" rtl="0">
                            <a:lnSpc>
                              <a:spcPct val="100000"/>
                            </a:lnSpc>
                            <a:spcBef>
                              <a:spcPts val="0"/>
                            </a:spcBef>
                            <a:spcAft>
                              <a:spcPts val="0"/>
                            </a:spcAft>
                            <a:buClr>
                              <a:srgbClr val="000000"/>
                            </a:buClr>
                            <a:buSzPts val="1600"/>
                            <a:buFont typeface="Arial"/>
                            <a:buNone/>
                          </a:pPr>
                          <a:r>
                            <a:rPr lang="en-GB" sz="1600" b="0" dirty="0">
                              <a:solidFill>
                                <a:schemeClr val="dk1"/>
                              </a:solidFill>
                              <a:latin typeface="Nunito Sans"/>
                              <a:ea typeface="Nunito Sans"/>
                              <a:cs typeface="Nunito Sans"/>
                              <a:sym typeface="Nunito Sans"/>
                            </a:rPr>
                            <a:t>17)</a:t>
                          </a:r>
                          <a:r>
                            <a:rPr lang="en-GB" sz="1600" b="0" baseline="0" dirty="0">
                              <a:solidFill>
                                <a:schemeClr val="dk1"/>
                              </a:solidFill>
                              <a:latin typeface="Nunito Sans"/>
                              <a:ea typeface="Nunito Sans"/>
                              <a:cs typeface="Nunito Sans"/>
                              <a:sym typeface="Nunito Sans"/>
                            </a:rPr>
                            <a:t> </a:t>
                          </a:r>
                          <a:r>
                            <a:rPr lang="en-US" sz="1600" b="0" u="none" strike="noStrike" cap="none" dirty="0">
                              <a:solidFill>
                                <a:schemeClr val="dk1"/>
                              </a:solidFill>
                              <a:latin typeface="Nunito Sans"/>
                              <a:ea typeface="Nunito Sans"/>
                              <a:cs typeface="Nunito Sans"/>
                              <a:sym typeface="Nunito Sans"/>
                            </a:rPr>
                            <a:t>You are given that the ratio </a:t>
                          </a:r>
                          <a14:m xmlns:a14="http://schemas.microsoft.com/office/drawing/2010/main">
                            <m:oMath xmlns:m="http://schemas.openxmlformats.org/officeDocument/2006/math">
                              <m:r>
                                <a:rPr lang="en-US" sz="1600" b="0" i="1" u="none" strike="noStrike" cap="none" dirty="0" smtClean="0">
                                  <a:solidFill>
                                    <a:schemeClr val="dk1"/>
                                  </a:solidFill>
                                  <a:latin typeface="Cambria Math" panose="02040503050406030204" pitchFamily="18" charset="0"/>
                                  <a:ea typeface="Times New Roman"/>
                                  <a:cs typeface="Times New Roman"/>
                                  <a:sym typeface="Times New Roman"/>
                                </a:rPr>
                                <m:t>𝑎</m:t>
                              </m:r>
                              <m:r>
                                <a:rPr lang="en-US" sz="1600" b="0" i="1" u="none" strike="noStrike" cap="none" dirty="0" smtClean="0">
                                  <a:solidFill>
                                    <a:schemeClr val="dk1"/>
                                  </a:solidFill>
                                  <a:latin typeface="Cambria Math" panose="02040503050406030204" pitchFamily="18" charset="0"/>
                                  <a:ea typeface="Nunito Sans"/>
                                  <a:cs typeface="Nunito Sans"/>
                                  <a:sym typeface="Nunito Sans"/>
                                </a:rPr>
                                <m:t> :</m:t>
                              </m:r>
                              <m:r>
                                <a:rPr lang="en-US" sz="1600" b="0" i="1" u="none" strike="noStrike" cap="none" dirty="0" smtClean="0">
                                  <a:solidFill>
                                    <a:schemeClr val="dk1"/>
                                  </a:solidFill>
                                  <a:latin typeface="Cambria Math" panose="02040503050406030204" pitchFamily="18" charset="0"/>
                                  <a:ea typeface="Times New Roman"/>
                                  <a:cs typeface="Times New Roman"/>
                                  <a:sym typeface="Times New Roman"/>
                                </a:rPr>
                                <m:t>𝑏</m:t>
                              </m:r>
                              <m:r>
                                <a:rPr lang="en-US" sz="1600" b="0" i="1" u="none" strike="noStrike" cap="none" dirty="0" smtClean="0">
                                  <a:solidFill>
                                    <a:schemeClr val="dk1"/>
                                  </a:solidFill>
                                  <a:latin typeface="Cambria Math" panose="02040503050406030204" pitchFamily="18" charset="0"/>
                                  <a:ea typeface="Nunito Sans"/>
                                  <a:cs typeface="Nunito Sans"/>
                                  <a:sym typeface="Nunito Sans"/>
                                </a:rPr>
                                <m:t>=2 </m:t>
                              </m:r>
                              <m:r>
                                <a:rPr lang="en-GB" sz="1600" b="0" i="1" u="none" strike="noStrike" cap="none" dirty="0" smtClean="0">
                                  <a:solidFill>
                                    <a:schemeClr val="dk1"/>
                                  </a:solidFill>
                                  <a:latin typeface="Cambria Math" panose="02040503050406030204" pitchFamily="18" charset="0"/>
                                  <a:ea typeface="Nunito Sans"/>
                                  <a:cs typeface="Nunito Sans"/>
                                  <a:sym typeface="Nunito Sans"/>
                                </a:rPr>
                                <m:t>:</m:t>
                              </m:r>
                              <m:r>
                                <a:rPr lang="en-US" sz="1600" b="0" i="1" u="none" strike="noStrike" cap="none" dirty="0" smtClean="0">
                                  <a:solidFill>
                                    <a:schemeClr val="dk1"/>
                                  </a:solidFill>
                                  <a:latin typeface="Cambria Math" panose="02040503050406030204" pitchFamily="18" charset="0"/>
                                  <a:ea typeface="Nunito Sans"/>
                                  <a:cs typeface="Nunito Sans"/>
                                  <a:sym typeface="Nunito Sans"/>
                                </a:rPr>
                                <m:t>3</m:t>
                              </m:r>
                            </m:oMath>
                          </a14:m>
                          <a:r>
                            <a:rPr lang="en-US" sz="1600" b="0" u="none" strike="noStrike" cap="none" dirty="0">
                              <a:solidFill>
                                <a:schemeClr val="dk1"/>
                              </a:solidFill>
                              <a:latin typeface="Nunito Sans"/>
                              <a:ea typeface="Nunito Sans"/>
                              <a:cs typeface="Nunito Sans"/>
                              <a:sym typeface="Nunito Sans"/>
                            </a:rPr>
                            <a:t> and the ratio </a:t>
                          </a:r>
                          <a14:m xmlns:a14="http://schemas.microsoft.com/office/drawing/2010/main">
                            <m:oMath xmlns:m="http://schemas.openxmlformats.org/officeDocument/2006/math">
                              <m:r>
                                <a:rPr lang="en-US" sz="1600" b="0" i="1" u="none" strike="noStrike" cap="none" dirty="0" smtClean="0">
                                  <a:solidFill>
                                    <a:schemeClr val="dk1"/>
                                  </a:solidFill>
                                  <a:latin typeface="Cambria Math" panose="02040503050406030204" pitchFamily="18" charset="0"/>
                                  <a:ea typeface="Times New Roman"/>
                                  <a:cs typeface="Times New Roman"/>
                                  <a:sym typeface="Times New Roman"/>
                                </a:rPr>
                                <m:t>𝑏</m:t>
                              </m:r>
                              <m:r>
                                <a:rPr lang="en-US" sz="1600" b="0" i="1" u="none" strike="noStrike" cap="none" dirty="0" smtClean="0">
                                  <a:solidFill>
                                    <a:schemeClr val="dk1"/>
                                  </a:solidFill>
                                  <a:latin typeface="Cambria Math" panose="02040503050406030204" pitchFamily="18" charset="0"/>
                                  <a:ea typeface="Nunito Sans"/>
                                  <a:cs typeface="Nunito Sans"/>
                                  <a:sym typeface="Nunito Sans"/>
                                </a:rPr>
                                <m:t> :</m:t>
                              </m:r>
                              <m:r>
                                <a:rPr lang="en-US" sz="1600" b="0" i="1" u="none" strike="noStrike" cap="none" dirty="0" smtClean="0">
                                  <a:solidFill>
                                    <a:schemeClr val="dk1"/>
                                  </a:solidFill>
                                  <a:latin typeface="Cambria Math" panose="02040503050406030204" pitchFamily="18" charset="0"/>
                                  <a:ea typeface="Times New Roman"/>
                                  <a:cs typeface="Times New Roman"/>
                                  <a:sym typeface="Times New Roman"/>
                                </a:rPr>
                                <m:t>𝑐</m:t>
                              </m:r>
                              <m:r>
                                <a:rPr lang="en-US" sz="1600" b="0" i="1" u="none" strike="noStrike" cap="none" dirty="0" smtClean="0">
                                  <a:solidFill>
                                    <a:schemeClr val="dk1"/>
                                  </a:solidFill>
                                  <a:latin typeface="Cambria Math" panose="02040503050406030204" pitchFamily="18" charset="0"/>
                                  <a:ea typeface="Nunito Sans"/>
                                  <a:cs typeface="Nunito Sans"/>
                                  <a:sym typeface="Nunito Sans"/>
                                </a:rPr>
                                <m:t>=7 :4</m:t>
                              </m:r>
                            </m:oMath>
                          </a14:m>
                          <a:r>
                            <a:rPr lang="en-US" sz="1600" b="0" u="none" strike="noStrike" cap="none" dirty="0">
                              <a:solidFill>
                                <a:schemeClr val="dk1"/>
                              </a:solidFill>
                              <a:latin typeface="Nunito Sans"/>
                              <a:ea typeface="Nunito Sans"/>
                              <a:cs typeface="Nunito Sans"/>
                              <a:sym typeface="Nunito Sans"/>
                            </a:rPr>
                            <a:t>. </a:t>
                          </a:r>
                        </a:p>
                        <a:p>
                          <a:pPr marL="0" marR="0" lvl="0" indent="0" algn="l" rtl="0">
                            <a:lnSpc>
                              <a:spcPct val="150000"/>
                            </a:lnSpc>
                            <a:spcBef>
                              <a:spcPts val="0"/>
                            </a:spcBef>
                            <a:spcAft>
                              <a:spcPts val="0"/>
                            </a:spcAft>
                            <a:buClr>
                              <a:srgbClr val="000000"/>
                            </a:buClr>
                            <a:buSzPts val="1600"/>
                            <a:buFont typeface="Arial"/>
                            <a:buNone/>
                          </a:pPr>
                          <a:r>
                            <a:rPr lang="en-US" sz="1600" b="0" u="none" strike="noStrike" cap="none" dirty="0">
                              <a:solidFill>
                                <a:schemeClr val="dk1"/>
                              </a:solidFill>
                              <a:latin typeface="Nunito Sans"/>
                              <a:ea typeface="Nunito Sans"/>
                              <a:cs typeface="Nunito Sans"/>
                              <a:sym typeface="Nunito Sans"/>
                            </a:rPr>
                            <a:t>       Find, in its simplest terms, the ratio</a:t>
                          </a:r>
                        </a:p>
                        <a:p>
                          <a:pPr marL="0" marR="0" lvl="0" indent="0" algn="l" rtl="0">
                            <a:lnSpc>
                              <a:spcPct val="150000"/>
                            </a:lnSpc>
                            <a:spcBef>
                              <a:spcPts val="0"/>
                            </a:spcBef>
                            <a:spcAft>
                              <a:spcPts val="0"/>
                            </a:spcAft>
                            <a:buClr>
                              <a:srgbClr val="000000"/>
                            </a:buClr>
                            <a:buSzPts val="1600"/>
                            <a:buFont typeface="Arial"/>
                            <a:buNone/>
                          </a:pPr>
                          <a:r>
                            <a:rPr lang="en-US" sz="2400" b="0" u="none" strike="noStrike" cap="none" dirty="0">
                              <a:solidFill>
                                <a:schemeClr val="dk1"/>
                              </a:solidFill>
                              <a:ea typeface="Nunito Sans"/>
                              <a:cs typeface="Nunito Sans"/>
                              <a:sym typeface="Nunito Sans"/>
                            </a:rPr>
                            <a:t>    </a:t>
                          </a:r>
                          <a14:m xmlns:a14="http://schemas.microsoft.com/office/drawing/2010/main">
                            <m:oMath xmlns:m="http://schemas.openxmlformats.org/officeDocument/2006/math">
                              <m:r>
                                <a:rPr lang="en-US" sz="2300" b="0" i="1" u="none" strike="noStrike" cap="none" dirty="0" smtClean="0">
                                  <a:solidFill>
                                    <a:schemeClr val="dk1"/>
                                  </a:solidFill>
                                  <a:latin typeface="Cambria Math" panose="02040503050406030204" pitchFamily="18" charset="0"/>
                                  <a:ea typeface="Nunito Sans"/>
                                  <a:cs typeface="Nunito Sans"/>
                                  <a:sym typeface="Nunito Sans"/>
                                </a:rPr>
                                <m:t>𝑎</m:t>
                              </m:r>
                              <m:r>
                                <a:rPr lang="en-GB" sz="2300" b="0" i="1" u="none" strike="noStrike" cap="none" dirty="0" smtClean="0">
                                  <a:solidFill>
                                    <a:schemeClr val="dk1"/>
                                  </a:solidFill>
                                  <a:latin typeface="Cambria Math" panose="02040503050406030204" pitchFamily="18" charset="0"/>
                                  <a:ea typeface="Nunito Sans"/>
                                  <a:cs typeface="Nunito Sans"/>
                                  <a:sym typeface="Nunito Sans"/>
                                </a:rPr>
                                <m:t> </m:t>
                              </m:r>
                              <m:r>
                                <a:rPr lang="en-US" sz="2300" b="0" i="1" u="none" strike="noStrike" cap="none" dirty="0" smtClean="0">
                                  <a:solidFill>
                                    <a:schemeClr val="dk1"/>
                                  </a:solidFill>
                                  <a:latin typeface="Cambria Math" panose="02040503050406030204" pitchFamily="18" charset="0"/>
                                  <a:ea typeface="Nunito Sans"/>
                                  <a:cs typeface="Nunito Sans"/>
                                  <a:sym typeface="Nunito Sans"/>
                                </a:rPr>
                                <m:t>:</m:t>
                              </m:r>
                              <m:r>
                                <a:rPr lang="en-US" sz="2300" b="0" i="1" u="none" strike="noStrike" cap="none" dirty="0" smtClean="0">
                                  <a:solidFill>
                                    <a:schemeClr val="dk1"/>
                                  </a:solidFill>
                                  <a:latin typeface="Cambria Math" panose="02040503050406030204" pitchFamily="18" charset="0"/>
                                  <a:ea typeface="Nunito Sans"/>
                                  <a:cs typeface="Nunito Sans"/>
                                  <a:sym typeface="Nunito Sans"/>
                                </a:rPr>
                                <m:t>𝑐</m:t>
                              </m:r>
                            </m:oMath>
                          </a14:m>
                          <a:r>
                            <a:rPr lang="en-US" sz="2300" b="0" i="1" u="none" strike="noStrike" cap="none" baseline="30000" dirty="0">
                              <a:solidFill>
                                <a:schemeClr val="dk1"/>
                              </a:solidFill>
                              <a:latin typeface="Times New Roman"/>
                              <a:ea typeface="Times New Roman"/>
                              <a:cs typeface="Times New Roman"/>
                              <a:sym typeface="Times New Roman"/>
                            </a:rPr>
                            <a:t> </a:t>
                          </a:r>
                        </a:p>
                      </a:txBody>
                      <a:tcPr marL="91450" marR="91450" marT="45725" marB="45725">
                        <a:lnL w="12700" cap="flat" cmpd="sng">
                          <a:noFill/>
                          <a:prstDash val="solid"/>
                          <a:round/>
                          <a:headEnd type="none" w="sm" len="sm"/>
                          <a:tailEnd type="none" w="sm" len="sm"/>
                        </a:lnL>
                        <a:lnR w="12700" cap="flat" cmpd="sng">
                          <a:noFill/>
                          <a:prstDash val="solid"/>
                          <a:round/>
                          <a:headEnd type="none" w="sm" len="sm"/>
                          <a:tailEnd type="none" w="sm" len="sm"/>
                        </a:lnR>
                        <a:lnT w="12700" cap="flat" cmpd="sng">
                          <a:noFill/>
                          <a:prstDash val="solid"/>
                          <a:round/>
                          <a:headEnd type="none" w="sm" len="sm"/>
                          <a:tailEnd type="none" w="sm" len="sm"/>
                        </a:lnT>
                        <a:lnB w="12700" cap="flat" cmpd="sng">
                          <a:noFill/>
                          <a:prstDash val="solid"/>
                          <a:round/>
                          <a:headEnd type="none" w="sm" len="sm"/>
                          <a:tailEnd type="none" w="sm" len="sm"/>
                        </a:lnB>
                        <a:lnTlToBr w="12700" cmpd="sng">
                          <a:noFill/>
                          <a:prstDash val="solid"/>
                        </a:lnTlToBr>
                        <a:lnBlToTr w="12700" cmpd="sng">
                          <a:noFill/>
                          <a:prstDash val="solid"/>
                        </a:lnBlToTr>
                        <a:noFill/>
                      </a:tcPr>
                    </a:tc>
                    <a:extLst>
                      <a:ext uri="{0D108BD9-81ED-4DB2-BD59-A6C34878D82A}">
                        <a16:rowId xmlns:a16="http://schemas.microsoft.com/office/drawing/2014/main" val="10000"/>
                      </a:ext>
                    </a:extLst>
                  </a:tr>
                </a:tbl>
              </a:graphicData>
            </a:graphic>
          </p:graphicFrame>
        </mc:Fallback>
      </mc:AlternateContent>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Shape 475"/>
        <p:cNvGrpSpPr/>
        <p:nvPr/>
      </p:nvGrpSpPr>
      <p:grpSpPr>
        <a:xfrm>
          <a:off x="0" y="0"/>
          <a:ext cx="0" cy="0"/>
          <a:chOff x="0" y="0"/>
          <a:chExt cx="0" cy="0"/>
        </a:xfrm>
      </p:grpSpPr>
      <p:sp>
        <p:nvSpPr>
          <p:cNvPr id="476" name="Google Shape;476;g2032cc6918f_0_156"/>
          <p:cNvSpPr txBox="1"/>
          <p:nvPr/>
        </p:nvSpPr>
        <p:spPr>
          <a:xfrm>
            <a:off x="169850" y="378100"/>
            <a:ext cx="45675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Ratio Answers </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mc:Choice xmlns:a14="http://schemas.microsoft.com/office/drawing/2010/main" Requires="a14">
          <p:graphicFrame>
            <p:nvGraphicFramePr>
              <p:cNvPr id="478" name="Google Shape;478;g2032cc6918f_0_156"/>
              <p:cNvGraphicFramePr/>
              <p:nvPr>
                <p:extLst>
                  <p:ext uri="{D42A27DB-BD31-4B8C-83A1-F6EECF244321}">
                    <p14:modId xmlns:p14="http://schemas.microsoft.com/office/powerpoint/2010/main" val="2353152563"/>
                  </p:ext>
                </p:extLst>
              </p:nvPr>
            </p:nvGraphicFramePr>
            <p:xfrm>
              <a:off x="952500" y="2190750"/>
              <a:ext cx="7239000" cy="2013589"/>
            </p:xfrm>
            <a:graphic>
              <a:graphicData uri="http://schemas.openxmlformats.org/drawingml/2006/table">
                <a:tbl>
                  <a:tblPr>
                    <a:noFill/>
                    <a:tableStyleId>{3315EF36-B98D-4A8E-A345-085902FB4635}</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38100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Sans"/>
                              <a:ea typeface="Nunito Sans"/>
                              <a:cs typeface="Nunito Sans"/>
                              <a:sym typeface="Nunito Sans"/>
                            </a:rPr>
                            <a:t>A) </a:t>
                          </a:r>
                          <a14:m>
                            <m:oMath xmlns:m="http://schemas.openxmlformats.org/officeDocument/2006/math">
                              <m:r>
                                <a:rPr lang="en-GB" sz="1600" b="0" i="1" u="none" strike="noStrike" cap="none" smtClean="0">
                                  <a:solidFill>
                                    <a:schemeClr val="dk1"/>
                                  </a:solidFill>
                                  <a:latin typeface="Cambria Math" panose="02040503050406030204" pitchFamily="18" charset="0"/>
                                  <a:ea typeface="Nunito Sans"/>
                                  <a:cs typeface="Nunito Sans"/>
                                  <a:sym typeface="Nunito Sans"/>
                                </a:rPr>
                                <m:t>𝑎</m:t>
                              </m:r>
                              <m:r>
                                <a:rPr lang="en-GB" sz="1600" b="0" i="1" u="none" strike="noStrike" cap="none" smtClean="0">
                                  <a:solidFill>
                                    <a:schemeClr val="dk1"/>
                                  </a:solidFill>
                                  <a:latin typeface="Cambria Math" panose="02040503050406030204" pitchFamily="18" charset="0"/>
                                  <a:ea typeface="Nunito Sans"/>
                                  <a:cs typeface="Nunito Sans"/>
                                  <a:sym typeface="Nunito Sans"/>
                                </a:rPr>
                                <m:t>=</m:t>
                              </m:r>
                              <m:f>
                                <m:fPr>
                                  <m:ctrlPr>
                                    <a:rPr lang="en-GB" sz="1600" b="0" i="1" u="none" strike="noStrike" cap="none" smtClean="0">
                                      <a:solidFill>
                                        <a:schemeClr val="dk1"/>
                                      </a:solidFill>
                                      <a:latin typeface="Cambria Math" panose="02040503050406030204" pitchFamily="18" charset="0"/>
                                      <a:ea typeface="Nunito Sans"/>
                                      <a:cs typeface="Nunito Sans"/>
                                      <a:sym typeface="Nunito Sans"/>
                                    </a:rPr>
                                  </m:ctrlPr>
                                </m:fPr>
                                <m:num>
                                  <m:r>
                                    <a:rPr lang="en-GB" sz="1600" b="0" i="1" u="none" strike="noStrike" cap="none" smtClean="0">
                                      <a:solidFill>
                                        <a:schemeClr val="dk1"/>
                                      </a:solidFill>
                                      <a:latin typeface="Cambria Math" panose="02040503050406030204" pitchFamily="18" charset="0"/>
                                      <a:ea typeface="Nunito Sans"/>
                                      <a:cs typeface="Nunito Sans"/>
                                      <a:sym typeface="Nunito Sans"/>
                                    </a:rPr>
                                    <m:t>3</m:t>
                                  </m:r>
                                </m:num>
                                <m:den>
                                  <m:r>
                                    <a:rPr lang="en-GB" sz="1600" b="0" i="1" u="none" strike="noStrike" cap="none" smtClean="0">
                                      <a:solidFill>
                                        <a:schemeClr val="dk1"/>
                                      </a:solidFill>
                                      <a:latin typeface="Cambria Math" panose="02040503050406030204" pitchFamily="18" charset="0"/>
                                      <a:ea typeface="Nunito Sans"/>
                                      <a:cs typeface="Nunito Sans"/>
                                      <a:sym typeface="Nunito Sans"/>
                                    </a:rPr>
                                    <m:t>8</m:t>
                                  </m:r>
                                </m:den>
                              </m:f>
                              <m:r>
                                <a:rPr lang="en-GB" sz="1600" b="0" i="1" u="none" strike="noStrike" cap="none" smtClean="0">
                                  <a:solidFill>
                                    <a:schemeClr val="dk1"/>
                                  </a:solidFill>
                                  <a:latin typeface="Cambria Math" panose="02040503050406030204" pitchFamily="18" charset="0"/>
                                  <a:ea typeface="Nunito Sans"/>
                                  <a:cs typeface="Nunito Sans"/>
                                  <a:sym typeface="Nunito Sans"/>
                                </a:rPr>
                                <m:t>𝑏</m:t>
                              </m:r>
                            </m:oMath>
                          </a14:m>
                          <a:endParaRPr lang="en-GB" sz="1600" u="none" strike="noStrike" cap="none" dirty="0">
                            <a:solidFill>
                              <a:schemeClr val="dk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dk1"/>
                              </a:solidFill>
                              <a:latin typeface="Nunito Sans"/>
                              <a:ea typeface="Nunito Sans"/>
                              <a:cs typeface="Nunito Sans"/>
                              <a:sym typeface="Nunito Sans"/>
                            </a:rPr>
                            <a:t>Student related </a:t>
                          </a:r>
                          <a:r>
                            <a:rPr lang="en-GB" sz="1400" b="0" i="1" u="none" strike="noStrike" cap="none" dirty="0">
                              <a:solidFill>
                                <a:schemeClr val="dk1"/>
                              </a:solidFill>
                              <a:latin typeface="Times New Roman"/>
                              <a:ea typeface="Times New Roman"/>
                              <a:cs typeface="Times New Roman"/>
                              <a:sym typeface="Times New Roman"/>
                            </a:rPr>
                            <a:t>a</a:t>
                          </a:r>
                          <a:r>
                            <a:rPr lang="en-GB" sz="1400" u="none" strike="noStrike" cap="none" dirty="0">
                              <a:solidFill>
                                <a:schemeClr val="dk1"/>
                              </a:solidFill>
                              <a:latin typeface="Nunito Sans"/>
                              <a:ea typeface="Nunito Sans"/>
                              <a:cs typeface="Nunito Sans"/>
                              <a:sym typeface="Nunito Sans"/>
                            </a:rPr>
                            <a:t> to the total number of parts</a:t>
                          </a:r>
                          <a:endParaRPr sz="1400" u="none" strike="noStrike" cap="none" dirty="0">
                            <a:solidFill>
                              <a:schemeClr val="dk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Sans"/>
                              <a:ea typeface="Nunito Sans"/>
                              <a:cs typeface="Nunito Sans"/>
                              <a:sym typeface="Nunito Sans"/>
                            </a:rPr>
                            <a:t>B) </a:t>
                          </a:r>
                          <a14:m>
                            <m:oMath xmlns:m="http://schemas.openxmlformats.org/officeDocument/2006/math">
                              <m:r>
                                <a:rPr lang="en-GB" sz="1600" b="0" i="1" u="none" strike="noStrike" cap="none" smtClean="0">
                                  <a:solidFill>
                                    <a:schemeClr val="dk1"/>
                                  </a:solidFill>
                                  <a:latin typeface="Cambria Math" panose="02040503050406030204" pitchFamily="18" charset="0"/>
                                  <a:ea typeface="Nunito Sans"/>
                                  <a:cs typeface="Nunito Sans"/>
                                  <a:sym typeface="Nunito Sans"/>
                                </a:rPr>
                                <m:t>𝑎</m:t>
                              </m:r>
                              <m:r>
                                <a:rPr lang="en-GB" sz="1600" b="0" i="1" u="none" strike="noStrike" cap="none" smtClean="0">
                                  <a:solidFill>
                                    <a:schemeClr val="dk1"/>
                                  </a:solidFill>
                                  <a:latin typeface="Cambria Math" panose="02040503050406030204" pitchFamily="18" charset="0"/>
                                  <a:ea typeface="Nunito Sans"/>
                                  <a:cs typeface="Nunito Sans"/>
                                  <a:sym typeface="Nunito Sans"/>
                                </a:rPr>
                                <m:t>=</m:t>
                              </m:r>
                              <m:f>
                                <m:fPr>
                                  <m:ctrlPr>
                                    <a:rPr lang="en-GB" sz="1600" b="0" i="1" u="none" strike="noStrike" cap="none" smtClean="0">
                                      <a:solidFill>
                                        <a:schemeClr val="dk1"/>
                                      </a:solidFill>
                                      <a:latin typeface="Cambria Math" panose="02040503050406030204" pitchFamily="18" charset="0"/>
                                      <a:ea typeface="Nunito Sans"/>
                                      <a:cs typeface="Nunito Sans"/>
                                      <a:sym typeface="Nunito Sans"/>
                                    </a:rPr>
                                  </m:ctrlPr>
                                </m:fPr>
                                <m:num>
                                  <m:r>
                                    <a:rPr lang="en-GB" sz="1600" b="0" i="1" u="none" strike="noStrike" cap="none" smtClean="0">
                                      <a:solidFill>
                                        <a:schemeClr val="dk1"/>
                                      </a:solidFill>
                                      <a:latin typeface="Cambria Math" panose="02040503050406030204" pitchFamily="18" charset="0"/>
                                      <a:ea typeface="Nunito Sans"/>
                                      <a:cs typeface="Nunito Sans"/>
                                      <a:sym typeface="Nunito Sans"/>
                                    </a:rPr>
                                    <m:t>5</m:t>
                                  </m:r>
                                </m:num>
                                <m:den>
                                  <m:r>
                                    <a:rPr lang="en-GB" sz="1600" b="0" i="1" u="none" strike="noStrike" cap="none" smtClean="0">
                                      <a:solidFill>
                                        <a:schemeClr val="dk1"/>
                                      </a:solidFill>
                                      <a:latin typeface="Cambria Math" panose="02040503050406030204" pitchFamily="18" charset="0"/>
                                      <a:ea typeface="Nunito Sans"/>
                                      <a:cs typeface="Nunito Sans"/>
                                      <a:sym typeface="Nunito Sans"/>
                                    </a:rPr>
                                    <m:t>3</m:t>
                                  </m:r>
                                </m:den>
                              </m:f>
                              <m:r>
                                <a:rPr lang="en-GB" sz="1600" b="0" i="1" u="none" strike="noStrike" cap="none" smtClean="0">
                                  <a:solidFill>
                                    <a:schemeClr val="dk1"/>
                                  </a:solidFill>
                                  <a:latin typeface="Cambria Math" panose="02040503050406030204" pitchFamily="18" charset="0"/>
                                  <a:ea typeface="Nunito Sans"/>
                                  <a:cs typeface="Nunito Sans"/>
                                  <a:sym typeface="Nunito Sans"/>
                                </a:rPr>
                                <m:t>𝑏</m:t>
                              </m:r>
                            </m:oMath>
                          </a14:m>
                          <a:r>
                            <a:rPr lang="en-GB" sz="1600" u="none" strike="noStrike" cap="none" dirty="0">
                              <a:solidFill>
                                <a:schemeClr val="dk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dk1"/>
                              </a:solidFill>
                              <a:latin typeface="Nunito Sans"/>
                              <a:ea typeface="Nunito Sans"/>
                              <a:cs typeface="Nunito Sans"/>
                              <a:sym typeface="Nunito Sans"/>
                            </a:rPr>
                            <a:t>Student lacks confidence rearranging equations </a:t>
                          </a:r>
                          <a:endParaRPr sz="1400" u="none" strike="noStrike" cap="none" dirty="0">
                            <a:solidFill>
                              <a:schemeClr val="dk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38100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rgbClr val="00BC89"/>
                              </a:solidFill>
                              <a:latin typeface="Nunito Sans"/>
                              <a:ea typeface="Nunito Sans"/>
                              <a:cs typeface="Nunito Sans"/>
                              <a:sym typeface="Nunito Sans"/>
                            </a:rPr>
                            <a:t>C) </a:t>
                          </a:r>
                          <a14:m>
                            <m:oMath xmlns:m="http://schemas.openxmlformats.org/officeDocument/2006/math">
                              <m:r>
                                <a:rPr lang="en-GB" sz="1600" b="0" i="1" u="none" strike="noStrike" cap="none" smtClean="0">
                                  <a:solidFill>
                                    <a:srgbClr val="00BC89"/>
                                  </a:solidFill>
                                  <a:latin typeface="Cambria Math" panose="02040503050406030204" pitchFamily="18" charset="0"/>
                                  <a:ea typeface="Nunito Sans"/>
                                  <a:cs typeface="Nunito Sans"/>
                                  <a:sym typeface="Nunito Sans"/>
                                </a:rPr>
                                <m:t>𝑎</m:t>
                              </m:r>
                              <m:r>
                                <a:rPr lang="en-GB" sz="1600" b="0" i="1" u="none" strike="noStrike" cap="none" smtClean="0">
                                  <a:solidFill>
                                    <a:srgbClr val="00BC89"/>
                                  </a:solidFill>
                                  <a:latin typeface="Cambria Math" panose="02040503050406030204" pitchFamily="18" charset="0"/>
                                  <a:ea typeface="Nunito Sans"/>
                                  <a:cs typeface="Nunito Sans"/>
                                  <a:sym typeface="Nunito Sans"/>
                                </a:rPr>
                                <m:t>=</m:t>
                              </m:r>
                              <m:f>
                                <m:fPr>
                                  <m:ctrlPr>
                                    <a:rPr lang="en-GB" sz="1600" b="0" i="1" u="none" strike="noStrike" cap="none" smtClean="0">
                                      <a:solidFill>
                                        <a:srgbClr val="00BC89"/>
                                      </a:solidFill>
                                      <a:latin typeface="Cambria Math" panose="02040503050406030204" pitchFamily="18" charset="0"/>
                                      <a:ea typeface="Nunito Sans"/>
                                      <a:cs typeface="Nunito Sans"/>
                                      <a:sym typeface="Nunito Sans"/>
                                    </a:rPr>
                                  </m:ctrlPr>
                                </m:fPr>
                                <m:num>
                                  <m:r>
                                    <a:rPr lang="en-GB" sz="1600" b="0" i="1" u="none" strike="noStrike" cap="none" smtClean="0">
                                      <a:solidFill>
                                        <a:srgbClr val="00BC89"/>
                                      </a:solidFill>
                                      <a:latin typeface="Cambria Math" panose="02040503050406030204" pitchFamily="18" charset="0"/>
                                      <a:ea typeface="Nunito Sans"/>
                                      <a:cs typeface="Nunito Sans"/>
                                      <a:sym typeface="Nunito Sans"/>
                                    </a:rPr>
                                    <m:t>3</m:t>
                                  </m:r>
                                </m:num>
                                <m:den>
                                  <m:r>
                                    <a:rPr lang="en-GB" sz="1600" b="0" i="1" u="none" strike="noStrike" cap="none" smtClean="0">
                                      <a:solidFill>
                                        <a:srgbClr val="00BC89"/>
                                      </a:solidFill>
                                      <a:latin typeface="Cambria Math" panose="02040503050406030204" pitchFamily="18" charset="0"/>
                                      <a:ea typeface="Nunito Sans"/>
                                      <a:cs typeface="Nunito Sans"/>
                                      <a:sym typeface="Nunito Sans"/>
                                    </a:rPr>
                                    <m:t>5</m:t>
                                  </m:r>
                                </m:den>
                              </m:f>
                              <m:r>
                                <a:rPr lang="en-GB" sz="1600" b="0" i="1" u="none" strike="noStrike" cap="none" smtClean="0">
                                  <a:solidFill>
                                    <a:srgbClr val="00BC89"/>
                                  </a:solidFill>
                                  <a:latin typeface="Cambria Math" panose="02040503050406030204" pitchFamily="18" charset="0"/>
                                  <a:ea typeface="Nunito Sans"/>
                                  <a:cs typeface="Nunito Sans"/>
                                  <a:sym typeface="Nunito Sans"/>
                                </a:rPr>
                                <m:t>𝑏</m:t>
                              </m:r>
                            </m:oMath>
                          </a14:m>
                          <a:endParaRPr lang="en-GB" sz="1600" u="none" strike="noStrike" cap="none" dirty="0">
                            <a:solidFill>
                              <a:srgbClr val="00BC89"/>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rgbClr val="00BC89"/>
                              </a:solidFill>
                              <a:latin typeface="Nunito Sans"/>
                              <a:ea typeface="Nunito Sans"/>
                              <a:cs typeface="Nunito Sans"/>
                              <a:sym typeface="Nunito Sans"/>
                            </a:rPr>
                            <a:t>Correct answer</a:t>
                          </a:r>
                          <a:endParaRPr sz="1400" u="none" strike="noStrike" cap="none" dirty="0">
                            <a:solidFill>
                              <a:srgbClr val="00BC89"/>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Sans"/>
                              <a:ea typeface="Nunito Sans"/>
                              <a:cs typeface="Nunito Sans"/>
                              <a:sym typeface="Nunito Sans"/>
                            </a:rPr>
                            <a:t>D) </a:t>
                          </a:r>
                          <a14:m>
                            <m:oMath xmlns:m="http://schemas.openxmlformats.org/officeDocument/2006/math">
                              <m:r>
                                <a:rPr lang="en-GB" sz="1600" b="0" i="1" u="none" strike="noStrike" cap="none" smtClean="0">
                                  <a:solidFill>
                                    <a:schemeClr val="dk1"/>
                                  </a:solidFill>
                                  <a:latin typeface="Cambria Math" panose="02040503050406030204" pitchFamily="18" charset="0"/>
                                  <a:ea typeface="Nunito Sans"/>
                                  <a:cs typeface="Nunito Sans"/>
                                  <a:sym typeface="Nunito Sans"/>
                                </a:rPr>
                                <m:t>𝑎</m:t>
                              </m:r>
                              <m:r>
                                <a:rPr lang="en-GB" sz="1600" b="0" i="1" u="none" strike="noStrike" cap="none" smtClean="0">
                                  <a:solidFill>
                                    <a:schemeClr val="dk1"/>
                                  </a:solidFill>
                                  <a:latin typeface="Cambria Math" panose="02040503050406030204" pitchFamily="18" charset="0"/>
                                  <a:ea typeface="Nunito Sans"/>
                                  <a:cs typeface="Nunito Sans"/>
                                  <a:sym typeface="Nunito Sans"/>
                                </a:rPr>
                                <m:t>=5</m:t>
                              </m:r>
                              <m:r>
                                <a:rPr lang="en-GB" sz="1600" b="0" i="1" u="none" strike="noStrike" cap="none" smtClean="0">
                                  <a:solidFill>
                                    <a:schemeClr val="dk1"/>
                                  </a:solidFill>
                                  <a:latin typeface="Cambria Math" panose="02040503050406030204" pitchFamily="18" charset="0"/>
                                  <a:ea typeface="Nunito Sans"/>
                                  <a:cs typeface="Nunito Sans"/>
                                  <a:sym typeface="Nunito Sans"/>
                                </a:rPr>
                                <m:t>𝑏</m:t>
                              </m:r>
                            </m:oMath>
                          </a14:m>
                          <a:endParaRPr lang="en-GB" sz="1600" u="none" strike="noStrike" cap="none" dirty="0">
                            <a:solidFill>
                              <a:schemeClr val="dk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dk1"/>
                              </a:solidFill>
                              <a:latin typeface="Nunito Sans"/>
                              <a:ea typeface="Nunito Sans"/>
                              <a:cs typeface="Nunito Sans"/>
                              <a:sym typeface="Nunito Sans"/>
                            </a:rPr>
                            <a:t>Student lacks understanding of the relation of parts in a ratio </a:t>
                          </a:r>
                          <a:endParaRPr sz="1200" u="none" strike="noStrike" cap="none" dirty="0">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p:graphicFrame>
            <p:nvGraphicFramePr>
              <p:cNvPr id="478" name="Google Shape;478;g2032cc6918f_0_156"/>
              <p:cNvGraphicFramePr/>
              <p:nvPr>
                <p:extLst>
                  <p:ext uri="{D42A27DB-BD31-4B8C-83A1-F6EECF244321}">
                    <p14:modId xmlns:p14="http://schemas.microsoft.com/office/powerpoint/2010/main" val="2353152563"/>
                  </p:ext>
                </p:extLst>
              </p:nvPr>
            </p:nvGraphicFramePr>
            <p:xfrm>
              <a:off x="952500" y="2190750"/>
              <a:ext cx="7239000" cy="2013589"/>
            </p:xfrm>
            <a:graphic>
              <a:graphicData uri="http://schemas.openxmlformats.org/drawingml/2006/table">
                <a:tbl>
                  <a:tblPr>
                    <a:noFill/>
                    <a:tableStyleId>{3315EF36-B98D-4A8E-A345-085902FB4635}</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1067596">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68" t="-571" r="-100337" b="-90857"/>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00168" t="-571" r="-337" b="-90857"/>
                          </a:stretch>
                        </a:blipFill>
                      </a:tcPr>
                    </a:tc>
                    <a:extLst>
                      <a:ext uri="{0D108BD9-81ED-4DB2-BD59-A6C34878D82A}">
                        <a16:rowId xmlns:a16="http://schemas.microsoft.com/office/drawing/2014/main" val="10000"/>
                      </a:ext>
                    </a:extLst>
                  </a:tr>
                  <a:tr h="945993">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68" t="-112821" r="-100337" b="-1923"/>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00168" t="-112821" r="-337" b="-1923"/>
                          </a:stretch>
                        </a:blipFill>
                      </a:tcPr>
                    </a:tc>
                    <a:extLst>
                      <a:ext uri="{0D108BD9-81ED-4DB2-BD59-A6C34878D82A}">
                        <a16:rowId xmlns:a16="http://schemas.microsoft.com/office/drawing/2014/main" val="10001"/>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2" name="Google Shape;105;p20">
                <a:extLst>
                  <a:ext uri="{FF2B5EF4-FFF2-40B4-BE49-F238E27FC236}">
                    <a16:creationId xmlns:a16="http://schemas.microsoft.com/office/drawing/2014/main" id="{5D3B5B75-FDA2-B384-CD3A-1D2691E053F5}"/>
                  </a:ext>
                </a:extLst>
              </p:cNvPr>
              <p:cNvGraphicFramePr/>
              <p:nvPr>
                <p:extLst>
                  <p:ext uri="{D42A27DB-BD31-4B8C-83A1-F6EECF244321}">
                    <p14:modId xmlns:p14="http://schemas.microsoft.com/office/powerpoint/2010/main" val="124038894"/>
                  </p:ext>
                </p:extLst>
              </p:nvPr>
            </p:nvGraphicFramePr>
            <p:xfrm>
              <a:off x="108043" y="862525"/>
              <a:ext cx="8661883" cy="335290"/>
            </p:xfrm>
            <a:graphic>
              <a:graphicData uri="http://schemas.openxmlformats.org/drawingml/2006/table">
                <a:tbl>
                  <a:tblPr firstRow="1" bandRow="1">
                    <a:noFill/>
                  </a:tblPr>
                  <a:tblGrid>
                    <a:gridCol w="8661883">
                      <a:extLst>
                        <a:ext uri="{9D8B030D-6E8A-4147-A177-3AD203B41FA5}">
                          <a16:colId xmlns:a16="http://schemas.microsoft.com/office/drawing/2014/main" val="20000"/>
                        </a:ext>
                      </a:extLst>
                    </a:gridCol>
                  </a:tblGrid>
                  <a:tr h="282784">
                    <a:tc>
                      <a:txBody>
                        <a:bodyPr/>
                        <a:lstStyle/>
                        <a:p>
                          <a:pPr marL="0" marR="0" lvl="0" indent="0" algn="l" rtl="0">
                            <a:lnSpc>
                              <a:spcPct val="100000"/>
                            </a:lnSpc>
                            <a:spcBef>
                              <a:spcPts val="0"/>
                            </a:spcBef>
                            <a:spcAft>
                              <a:spcPts val="0"/>
                            </a:spcAft>
                            <a:buClr>
                              <a:srgbClr val="000000"/>
                            </a:buClr>
                            <a:buSzPts val="1600"/>
                            <a:buFont typeface="Arial"/>
                            <a:buNone/>
                          </a:pPr>
                          <a:r>
                            <a:rPr lang="en-GB" sz="1600" b="0" dirty="0">
                              <a:solidFill>
                                <a:schemeClr val="dk1"/>
                              </a:solidFill>
                              <a:latin typeface="Nunito Sans"/>
                              <a:ea typeface="Nunito Sans"/>
                              <a:cs typeface="Nunito Sans"/>
                              <a:sym typeface="Nunito Sans"/>
                            </a:rPr>
                            <a:t>18)</a:t>
                          </a:r>
                          <a:r>
                            <a:rPr lang="en-GB" sz="1600" b="0" baseline="0" dirty="0">
                              <a:solidFill>
                                <a:schemeClr val="dk1"/>
                              </a:solidFill>
                              <a:latin typeface="Nunito Sans"/>
                              <a:ea typeface="Nunito Sans"/>
                              <a:cs typeface="Nunito Sans"/>
                              <a:sym typeface="Nunito Sans"/>
                            </a:rPr>
                            <a:t> </a:t>
                          </a:r>
                          <a:r>
                            <a:rPr lang="en-US" sz="1600" b="0" u="none" strike="noStrike" cap="none" dirty="0">
                              <a:solidFill>
                                <a:schemeClr val="dk1"/>
                              </a:solidFill>
                              <a:latin typeface="Nunito Sans"/>
                              <a:ea typeface="Nunito Sans"/>
                              <a:cs typeface="Nunito Sans"/>
                              <a:sym typeface="Nunito Sans"/>
                            </a:rPr>
                            <a:t>Given the ratio </a:t>
                          </a:r>
                          <a14:m>
                            <m:oMath xmlns:m="http://schemas.openxmlformats.org/officeDocument/2006/math">
                              <m:r>
                                <a:rPr lang="en-US" sz="1600" b="0" i="1" u="none" strike="noStrike" cap="none" dirty="0" smtClean="0">
                                  <a:solidFill>
                                    <a:schemeClr val="dk1"/>
                                  </a:solidFill>
                                  <a:latin typeface="Cambria Math" panose="02040503050406030204" pitchFamily="18" charset="0"/>
                                  <a:ea typeface="Times New Roman"/>
                                  <a:cs typeface="Times New Roman"/>
                                  <a:sym typeface="Times New Roman"/>
                                </a:rPr>
                                <m:t>𝑎</m:t>
                              </m:r>
                              <m:r>
                                <a:rPr lang="en-US" sz="1600" b="0" i="1" u="none" strike="noStrike" cap="none" dirty="0" smtClean="0">
                                  <a:solidFill>
                                    <a:schemeClr val="dk1"/>
                                  </a:solidFill>
                                  <a:latin typeface="Cambria Math" panose="02040503050406030204" pitchFamily="18" charset="0"/>
                                  <a:ea typeface="Nunito Sans"/>
                                  <a:cs typeface="Nunito Sans"/>
                                  <a:sym typeface="Nunito Sans"/>
                                </a:rPr>
                                <m:t> :</m:t>
                              </m:r>
                              <m:r>
                                <a:rPr lang="en-US" sz="1600" b="0" i="1" u="none" strike="noStrike" cap="none" dirty="0" smtClean="0">
                                  <a:solidFill>
                                    <a:schemeClr val="dk1"/>
                                  </a:solidFill>
                                  <a:latin typeface="Cambria Math" panose="02040503050406030204" pitchFamily="18" charset="0"/>
                                  <a:ea typeface="Times New Roman"/>
                                  <a:cs typeface="Times New Roman"/>
                                  <a:sym typeface="Times New Roman"/>
                                </a:rPr>
                                <m:t>𝑏</m:t>
                              </m:r>
                              <m:r>
                                <a:rPr lang="en-US" sz="1600" b="0" i="1" u="none" strike="noStrike" cap="none" dirty="0" smtClean="0">
                                  <a:solidFill>
                                    <a:schemeClr val="dk1"/>
                                  </a:solidFill>
                                  <a:latin typeface="Cambria Math" panose="02040503050406030204" pitchFamily="18" charset="0"/>
                                  <a:ea typeface="Nunito Sans"/>
                                  <a:cs typeface="Nunito Sans"/>
                                  <a:sym typeface="Nunito Sans"/>
                                </a:rPr>
                                <m:t>=3 :5</m:t>
                              </m:r>
                            </m:oMath>
                          </a14:m>
                          <a:r>
                            <a:rPr lang="en-US" sz="1600" b="0" u="none" strike="noStrike" cap="none" dirty="0">
                              <a:solidFill>
                                <a:schemeClr val="dk1"/>
                              </a:solidFill>
                              <a:latin typeface="Nunito Sans"/>
                              <a:ea typeface="Nunito Sans"/>
                              <a:cs typeface="Nunito Sans"/>
                              <a:sym typeface="Nunito Sans"/>
                            </a:rPr>
                            <a:t>, write </a:t>
                          </a:r>
                          <a14:m>
                            <m:oMath xmlns:m="http://schemas.openxmlformats.org/officeDocument/2006/math">
                              <m:r>
                                <a:rPr lang="en-US" sz="1600" b="0" i="1" u="none" strike="noStrike" cap="none" dirty="0" smtClean="0">
                                  <a:solidFill>
                                    <a:schemeClr val="dk1"/>
                                  </a:solidFill>
                                  <a:latin typeface="Cambria Math" panose="02040503050406030204" pitchFamily="18" charset="0"/>
                                  <a:ea typeface="Times New Roman"/>
                                  <a:cs typeface="Times New Roman"/>
                                  <a:sym typeface="Times New Roman"/>
                                </a:rPr>
                                <m:t>𝑎</m:t>
                              </m:r>
                            </m:oMath>
                          </a14:m>
                          <a:r>
                            <a:rPr lang="en-US" sz="1600" b="0" u="none" strike="noStrike" cap="none" dirty="0">
                              <a:solidFill>
                                <a:schemeClr val="dk1"/>
                              </a:solidFill>
                              <a:latin typeface="Nunito Sans"/>
                              <a:ea typeface="Nunito Sans"/>
                              <a:cs typeface="Nunito Sans"/>
                              <a:sym typeface="Nunito Sans"/>
                            </a:rPr>
                            <a:t> in terms of </a:t>
                          </a:r>
                          <a14:m>
                            <m:oMath xmlns:m="http://schemas.openxmlformats.org/officeDocument/2006/math">
                              <m:r>
                                <a:rPr lang="en-US" sz="1600" b="0" i="1" u="none" strike="noStrike" cap="none" dirty="0" smtClean="0">
                                  <a:solidFill>
                                    <a:schemeClr val="dk1"/>
                                  </a:solidFill>
                                  <a:latin typeface="Cambria Math" panose="02040503050406030204" pitchFamily="18" charset="0"/>
                                  <a:ea typeface="Times New Roman"/>
                                  <a:cs typeface="Times New Roman"/>
                                  <a:sym typeface="Times New Roman"/>
                                </a:rPr>
                                <m:t>𝑏</m:t>
                              </m:r>
                            </m:oMath>
                          </a14:m>
                          <a:r>
                            <a:rPr lang="en-US" sz="1600" b="0" u="none" strike="noStrike" cap="none" dirty="0">
                              <a:solidFill>
                                <a:schemeClr val="dk1"/>
                              </a:solidFill>
                              <a:latin typeface="Nunito Sans"/>
                              <a:ea typeface="Nunito Sans"/>
                              <a:cs typeface="Nunito Sans"/>
                              <a:sym typeface="Nunito Sans"/>
                            </a:rPr>
                            <a:t>:</a:t>
                          </a:r>
                        </a:p>
                      </a:txBody>
                      <a:tcPr marL="91450" marR="91450" marT="45725" marB="45725">
                        <a:lnL w="12700" cap="flat" cmpd="sng">
                          <a:noFill/>
                          <a:prstDash val="solid"/>
                          <a:round/>
                          <a:headEnd type="none" w="sm" len="sm"/>
                          <a:tailEnd type="none" w="sm" len="sm"/>
                        </a:lnL>
                        <a:lnR w="12700" cap="flat" cmpd="sng">
                          <a:noFill/>
                          <a:prstDash val="solid"/>
                          <a:round/>
                          <a:headEnd type="none" w="sm" len="sm"/>
                          <a:tailEnd type="none" w="sm" len="sm"/>
                        </a:lnR>
                        <a:lnT w="12700" cap="flat" cmpd="sng">
                          <a:noFill/>
                          <a:prstDash val="solid"/>
                          <a:round/>
                          <a:headEnd type="none" w="sm" len="sm"/>
                          <a:tailEnd type="none" w="sm" len="sm"/>
                        </a:lnT>
                        <a:lnB w="12700" cap="flat" cmpd="sng">
                          <a:noFill/>
                          <a:prstDash val="solid"/>
                          <a:round/>
                          <a:headEnd type="none" w="sm" len="sm"/>
                          <a:tailEnd type="none" w="sm" len="sm"/>
                        </a:lnB>
                        <a:lnTlToBr w="12700" cmpd="sng">
                          <a:noFill/>
                          <a:prstDash val="solid"/>
                        </a:lnTlToBr>
                        <a:lnBlToTr w="12700" cmpd="sng">
                          <a:noFill/>
                          <a:prstDash val="solid"/>
                        </a:lnBlToTr>
                        <a:noFill/>
                      </a:tcPr>
                    </a:tc>
                    <a:extLst>
                      <a:ext uri="{0D108BD9-81ED-4DB2-BD59-A6C34878D82A}">
                        <a16:rowId xmlns:a16="http://schemas.microsoft.com/office/drawing/2014/main" val="10000"/>
                      </a:ext>
                    </a:extLst>
                  </a:tr>
                </a:tbl>
              </a:graphicData>
            </a:graphic>
          </p:graphicFrame>
        </mc:Choice>
        <mc:Fallback xmlns="">
          <p:graphicFrame>
            <p:nvGraphicFramePr>
              <p:cNvPr id="2" name="Google Shape;105;p20">
                <a:extLst>
                  <a:ext uri="{FF2B5EF4-FFF2-40B4-BE49-F238E27FC236}">
                    <a16:creationId xmlns:a16="http://schemas.microsoft.com/office/drawing/2014/main" id="{5D3B5B75-FDA2-B384-CD3A-1D2691E053F5}"/>
                  </a:ext>
                </a:extLst>
              </p:cNvPr>
              <p:cNvGraphicFramePr/>
              <p:nvPr>
                <p:extLst>
                  <p:ext uri="{D42A27DB-BD31-4B8C-83A1-F6EECF244321}">
                    <p14:modId xmlns:p14="http://schemas.microsoft.com/office/powerpoint/2010/main" val="124038894"/>
                  </p:ext>
                </p:extLst>
              </p:nvPr>
            </p:nvGraphicFramePr>
            <p:xfrm>
              <a:off x="108043" y="862525"/>
              <a:ext cx="8661883" cy="335290"/>
            </p:xfrm>
            <a:graphic>
              <a:graphicData uri="http://schemas.openxmlformats.org/drawingml/2006/table">
                <a:tbl>
                  <a:tblPr firstRow="1" bandRow="1">
                    <a:noFill/>
                  </a:tblPr>
                  <a:tblGrid>
                    <a:gridCol w="8661883">
                      <a:extLst>
                        <a:ext uri="{9D8B030D-6E8A-4147-A177-3AD203B41FA5}">
                          <a16:colId xmlns:a16="http://schemas.microsoft.com/office/drawing/2014/main" val="20000"/>
                        </a:ext>
                      </a:extLst>
                    </a:gridCol>
                  </a:tblGrid>
                  <a:tr h="282784">
                    <a:tc>
                      <a:txBody>
                        <a:bodyPr/>
                        <a:lstStyle/>
                        <a:p>
                          <a:pPr marL="0" marR="0" lvl="0" indent="0" algn="l" rtl="0">
                            <a:lnSpc>
                              <a:spcPct val="100000"/>
                            </a:lnSpc>
                            <a:spcBef>
                              <a:spcPts val="0"/>
                            </a:spcBef>
                            <a:spcAft>
                              <a:spcPts val="0"/>
                            </a:spcAft>
                            <a:buClr>
                              <a:srgbClr val="000000"/>
                            </a:buClr>
                            <a:buSzPts val="1600"/>
                            <a:buFont typeface="Arial"/>
                            <a:buNone/>
                          </a:pPr>
                          <a:r>
                            <a:rPr lang="en-GB" sz="1600" b="0" dirty="0">
                              <a:solidFill>
                                <a:schemeClr val="dk1"/>
                              </a:solidFill>
                              <a:latin typeface="Nunito Sans"/>
                              <a:ea typeface="Nunito Sans"/>
                              <a:cs typeface="Nunito Sans"/>
                              <a:sym typeface="Nunito Sans"/>
                            </a:rPr>
                            <a:t>18)</a:t>
                          </a:r>
                          <a:r>
                            <a:rPr lang="en-GB" sz="1600" b="0" baseline="0" dirty="0">
                              <a:solidFill>
                                <a:schemeClr val="dk1"/>
                              </a:solidFill>
                              <a:latin typeface="Nunito Sans"/>
                              <a:ea typeface="Nunito Sans"/>
                              <a:cs typeface="Nunito Sans"/>
                              <a:sym typeface="Nunito Sans"/>
                            </a:rPr>
                            <a:t> </a:t>
                          </a:r>
                          <a:r>
                            <a:rPr lang="en-US" sz="1600" b="0" u="none" strike="noStrike" cap="none" dirty="0">
                              <a:solidFill>
                                <a:schemeClr val="dk1"/>
                              </a:solidFill>
                              <a:latin typeface="Nunito Sans"/>
                              <a:ea typeface="Nunito Sans"/>
                              <a:cs typeface="Nunito Sans"/>
                              <a:sym typeface="Nunito Sans"/>
                            </a:rPr>
                            <a:t>Given the ratio </a:t>
                          </a:r>
                          <a14:m xmlns:a14="http://schemas.microsoft.com/office/drawing/2010/main">
                            <m:oMath xmlns:m="http://schemas.openxmlformats.org/officeDocument/2006/math">
                              <m:r>
                                <a:rPr lang="en-US" sz="1600" b="0" i="1" u="none" strike="noStrike" cap="none" dirty="0" smtClean="0">
                                  <a:solidFill>
                                    <a:schemeClr val="dk1"/>
                                  </a:solidFill>
                                  <a:latin typeface="Cambria Math" panose="02040503050406030204" pitchFamily="18" charset="0"/>
                                  <a:ea typeface="Times New Roman"/>
                                  <a:cs typeface="Times New Roman"/>
                                  <a:sym typeface="Times New Roman"/>
                                </a:rPr>
                                <m:t>𝑎</m:t>
                              </m:r>
                              <m:r>
                                <a:rPr lang="en-US" sz="1600" b="0" i="1" u="none" strike="noStrike" cap="none" dirty="0" smtClean="0">
                                  <a:solidFill>
                                    <a:schemeClr val="dk1"/>
                                  </a:solidFill>
                                  <a:latin typeface="Cambria Math" panose="02040503050406030204" pitchFamily="18" charset="0"/>
                                  <a:ea typeface="Nunito Sans"/>
                                  <a:cs typeface="Nunito Sans"/>
                                  <a:sym typeface="Nunito Sans"/>
                                </a:rPr>
                                <m:t> :</m:t>
                              </m:r>
                              <m:r>
                                <a:rPr lang="en-US" sz="1600" b="0" i="1" u="none" strike="noStrike" cap="none" dirty="0" smtClean="0">
                                  <a:solidFill>
                                    <a:schemeClr val="dk1"/>
                                  </a:solidFill>
                                  <a:latin typeface="Cambria Math" panose="02040503050406030204" pitchFamily="18" charset="0"/>
                                  <a:ea typeface="Times New Roman"/>
                                  <a:cs typeface="Times New Roman"/>
                                  <a:sym typeface="Times New Roman"/>
                                </a:rPr>
                                <m:t>𝑏</m:t>
                              </m:r>
                              <m:r>
                                <a:rPr lang="en-US" sz="1600" b="0" i="1" u="none" strike="noStrike" cap="none" dirty="0" smtClean="0">
                                  <a:solidFill>
                                    <a:schemeClr val="dk1"/>
                                  </a:solidFill>
                                  <a:latin typeface="Cambria Math" panose="02040503050406030204" pitchFamily="18" charset="0"/>
                                  <a:ea typeface="Nunito Sans"/>
                                  <a:cs typeface="Nunito Sans"/>
                                  <a:sym typeface="Nunito Sans"/>
                                </a:rPr>
                                <m:t>=3 :5</m:t>
                              </m:r>
                            </m:oMath>
                          </a14:m>
                          <a:r>
                            <a:rPr lang="en-US" sz="1600" b="0" u="none" strike="noStrike" cap="none" dirty="0">
                              <a:solidFill>
                                <a:schemeClr val="dk1"/>
                              </a:solidFill>
                              <a:latin typeface="Nunito Sans"/>
                              <a:ea typeface="Nunito Sans"/>
                              <a:cs typeface="Nunito Sans"/>
                              <a:sym typeface="Nunito Sans"/>
                            </a:rPr>
                            <a:t>, write </a:t>
                          </a:r>
                          <a14:m xmlns:a14="http://schemas.microsoft.com/office/drawing/2010/main">
                            <m:oMath xmlns:m="http://schemas.openxmlformats.org/officeDocument/2006/math">
                              <m:r>
                                <a:rPr lang="en-US" sz="1600" b="0" i="1" u="none" strike="noStrike" cap="none" dirty="0" smtClean="0">
                                  <a:solidFill>
                                    <a:schemeClr val="dk1"/>
                                  </a:solidFill>
                                  <a:latin typeface="Cambria Math" panose="02040503050406030204" pitchFamily="18" charset="0"/>
                                  <a:ea typeface="Times New Roman"/>
                                  <a:cs typeface="Times New Roman"/>
                                  <a:sym typeface="Times New Roman"/>
                                </a:rPr>
                                <m:t>𝑎</m:t>
                              </m:r>
                            </m:oMath>
                          </a14:m>
                          <a:r>
                            <a:rPr lang="en-US" sz="1600" b="0" u="none" strike="noStrike" cap="none" dirty="0">
                              <a:solidFill>
                                <a:schemeClr val="dk1"/>
                              </a:solidFill>
                              <a:latin typeface="Nunito Sans"/>
                              <a:ea typeface="Nunito Sans"/>
                              <a:cs typeface="Nunito Sans"/>
                              <a:sym typeface="Nunito Sans"/>
                            </a:rPr>
                            <a:t> in terms of </a:t>
                          </a:r>
                          <a14:m xmlns:a14="http://schemas.microsoft.com/office/drawing/2010/main">
                            <m:oMath xmlns:m="http://schemas.openxmlformats.org/officeDocument/2006/math">
                              <m:r>
                                <a:rPr lang="en-US" sz="1600" b="0" i="1" u="none" strike="noStrike" cap="none" dirty="0" smtClean="0">
                                  <a:solidFill>
                                    <a:schemeClr val="dk1"/>
                                  </a:solidFill>
                                  <a:latin typeface="Cambria Math" panose="02040503050406030204" pitchFamily="18" charset="0"/>
                                  <a:ea typeface="Times New Roman"/>
                                  <a:cs typeface="Times New Roman"/>
                                  <a:sym typeface="Times New Roman"/>
                                </a:rPr>
                                <m:t>𝑏</m:t>
                              </m:r>
                            </m:oMath>
                          </a14:m>
                          <a:r>
                            <a:rPr lang="en-US" sz="1600" b="0" u="none" strike="noStrike" cap="none" dirty="0">
                              <a:solidFill>
                                <a:schemeClr val="dk1"/>
                              </a:solidFill>
                              <a:latin typeface="Nunito Sans"/>
                              <a:ea typeface="Nunito Sans"/>
                              <a:cs typeface="Nunito Sans"/>
                              <a:sym typeface="Nunito Sans"/>
                            </a:rPr>
                            <a:t>:</a:t>
                          </a:r>
                        </a:p>
                      </a:txBody>
                      <a:tcPr marL="91450" marR="91450" marT="45725" marB="45725">
                        <a:lnL w="12700" cap="flat" cmpd="sng">
                          <a:noFill/>
                          <a:prstDash val="solid"/>
                          <a:round/>
                          <a:headEnd type="none" w="sm" len="sm"/>
                          <a:tailEnd type="none" w="sm" len="sm"/>
                        </a:lnL>
                        <a:lnR w="12700" cap="flat" cmpd="sng">
                          <a:noFill/>
                          <a:prstDash val="solid"/>
                          <a:round/>
                          <a:headEnd type="none" w="sm" len="sm"/>
                          <a:tailEnd type="none" w="sm" len="sm"/>
                        </a:lnR>
                        <a:lnT w="12700" cap="flat" cmpd="sng">
                          <a:noFill/>
                          <a:prstDash val="solid"/>
                          <a:round/>
                          <a:headEnd type="none" w="sm" len="sm"/>
                          <a:tailEnd type="none" w="sm" len="sm"/>
                        </a:lnT>
                        <a:lnB w="12700" cap="flat" cmpd="sng">
                          <a:noFill/>
                          <a:prstDash val="solid"/>
                          <a:round/>
                          <a:headEnd type="none" w="sm" len="sm"/>
                          <a:tailEnd type="none" w="sm" len="sm"/>
                        </a:lnB>
                        <a:lnTlToBr w="12700" cmpd="sng">
                          <a:noFill/>
                          <a:prstDash val="solid"/>
                        </a:lnTlToBr>
                        <a:lnBlToTr w="12700" cmpd="sng">
                          <a:noFill/>
                          <a:prstDash val="solid"/>
                        </a:lnBlToTr>
                        <a:noFill/>
                      </a:tcPr>
                    </a:tc>
                    <a:extLst>
                      <a:ext uri="{0D108BD9-81ED-4DB2-BD59-A6C34878D82A}">
                        <a16:rowId xmlns:a16="http://schemas.microsoft.com/office/drawing/2014/main" val="10000"/>
                      </a:ext>
                    </a:extLst>
                  </a:tr>
                </a:tbl>
              </a:graphicData>
            </a:graphic>
          </p:graphicFrame>
        </mc:Fallback>
      </mc:AlternateContent>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Shape 486"/>
        <p:cNvGrpSpPr/>
        <p:nvPr/>
      </p:nvGrpSpPr>
      <p:grpSpPr>
        <a:xfrm>
          <a:off x="0" y="0"/>
          <a:ext cx="0" cy="0"/>
          <a:chOff x="0" y="0"/>
          <a:chExt cx="0" cy="0"/>
        </a:xfrm>
      </p:grpSpPr>
      <p:sp>
        <p:nvSpPr>
          <p:cNvPr id="487" name="Google Shape;487;g2032cc6918f_0_166"/>
          <p:cNvSpPr txBox="1"/>
          <p:nvPr/>
        </p:nvSpPr>
        <p:spPr>
          <a:xfrm>
            <a:off x="169850" y="378100"/>
            <a:ext cx="45675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Ratio Answers </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xmlns:a14="http://schemas.microsoft.com/office/drawing/2010/main">
        <mc:Choice Requires="a14">
          <p:graphicFrame>
            <p:nvGraphicFramePr>
              <p:cNvPr id="489" name="Google Shape;489;g2032cc6918f_0_166"/>
              <p:cNvGraphicFramePr/>
              <p:nvPr>
                <p:extLst>
                  <p:ext uri="{D42A27DB-BD31-4B8C-83A1-F6EECF244321}">
                    <p14:modId xmlns:p14="http://schemas.microsoft.com/office/powerpoint/2010/main" val="2654944980"/>
                  </p:ext>
                </p:extLst>
              </p:nvPr>
            </p:nvGraphicFramePr>
            <p:xfrm>
              <a:off x="952500" y="2190750"/>
              <a:ext cx="7239000" cy="2136525"/>
            </p:xfrm>
            <a:graphic>
              <a:graphicData uri="http://schemas.openxmlformats.org/drawingml/2006/table">
                <a:tbl>
                  <a:tblPr>
                    <a:noFill/>
                    <a:tableStyleId>{3315EF36-B98D-4A8E-A345-085902FB4635}</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38100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Sans"/>
                              <a:ea typeface="Nunito Sans"/>
                              <a:cs typeface="Nunito Sans"/>
                              <a:sym typeface="Nunito Sans"/>
                            </a:rPr>
                            <a:t>A) </a:t>
                          </a:r>
                          <a14:m>
                            <m:oMath xmlns:m="http://schemas.openxmlformats.org/officeDocument/2006/math">
                              <m:r>
                                <a:rPr lang="en-GB" sz="1600" i="1" u="none" strike="noStrike" cap="none" dirty="0" smtClean="0">
                                  <a:solidFill>
                                    <a:schemeClr val="dk1"/>
                                  </a:solidFill>
                                  <a:latin typeface="Cambria Math" panose="02040503050406030204" pitchFamily="18" charset="0"/>
                                  <a:ea typeface="Nunito Sans"/>
                                  <a:cs typeface="Nunito Sans"/>
                                  <a:sym typeface="Nunito Sans"/>
                                </a:rPr>
                                <m:t>10</m:t>
                              </m:r>
                            </m:oMath>
                          </a14:m>
                          <a:r>
                            <a:rPr lang="en-GB" sz="1600" u="none" strike="noStrike" cap="none" dirty="0">
                              <a:solidFill>
                                <a:schemeClr val="dk1"/>
                              </a:solidFill>
                              <a:latin typeface="Nunito Sans"/>
                              <a:ea typeface="Nunito Sans"/>
                              <a:cs typeface="Nunito Sans"/>
                              <a:sym typeface="Nunito Sans"/>
                            </a:rPr>
                            <a:t> </a:t>
                          </a:r>
                          <a:endParaRPr sz="1600" u="none" strike="noStrike" cap="none" dirty="0">
                            <a:solidFill>
                              <a:schemeClr val="dk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dk1"/>
                              </a:solidFill>
                              <a:latin typeface="Nunito Sans"/>
                              <a:ea typeface="Nunito Sans"/>
                              <a:cs typeface="Nunito Sans"/>
                              <a:sym typeface="Nunito Sans"/>
                            </a:rPr>
                            <a:t>Student found the number of brass musicians that do not play trumpet</a:t>
                          </a:r>
                          <a:endParaRPr sz="1400" u="none" strike="noStrike" cap="none" dirty="0">
                            <a:solidFill>
                              <a:schemeClr val="dk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rgbClr val="00BC89"/>
                              </a:solidFill>
                              <a:latin typeface="Nunito Sans"/>
                              <a:ea typeface="Nunito Sans"/>
                              <a:cs typeface="Nunito Sans"/>
                              <a:sym typeface="Nunito Sans"/>
                            </a:rPr>
                            <a:t>B) </a:t>
                          </a:r>
                          <a14:m>
                            <m:oMath xmlns:m="http://schemas.openxmlformats.org/officeDocument/2006/math">
                              <m:r>
                                <a:rPr lang="en-GB" sz="1600" i="1" u="none" strike="noStrike" cap="none" dirty="0" smtClean="0">
                                  <a:solidFill>
                                    <a:srgbClr val="00BC89"/>
                                  </a:solidFill>
                                  <a:latin typeface="Cambria Math" panose="02040503050406030204" pitchFamily="18" charset="0"/>
                                  <a:ea typeface="Nunito Sans"/>
                                  <a:cs typeface="Nunito Sans"/>
                                  <a:sym typeface="Nunito Sans"/>
                                </a:rPr>
                                <m:t>4 </m:t>
                              </m:r>
                            </m:oMath>
                          </a14:m>
                          <a:endParaRPr sz="1600" u="none" strike="noStrike" cap="none" dirty="0">
                            <a:solidFill>
                              <a:srgbClr val="00BC89"/>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rgbClr val="00BC89"/>
                              </a:solidFill>
                              <a:latin typeface="Nunito Sans"/>
                              <a:ea typeface="Nunito Sans"/>
                              <a:cs typeface="Nunito Sans"/>
                              <a:sym typeface="Nunito Sans"/>
                            </a:rPr>
                            <a:t>Correct answer</a:t>
                          </a:r>
                          <a:endParaRPr sz="1400" u="none" strike="noStrike" cap="none" dirty="0">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38100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Sans"/>
                              <a:ea typeface="Nunito Sans"/>
                              <a:cs typeface="Nunito Sans"/>
                              <a:sym typeface="Nunito Sans"/>
                            </a:rPr>
                            <a:t>C) </a:t>
                          </a:r>
                          <a14:m>
                            <m:oMath xmlns:m="http://schemas.openxmlformats.org/officeDocument/2006/math">
                              <m:r>
                                <a:rPr lang="en-GB" sz="1600" i="1" u="none" strike="noStrike" cap="none" dirty="0" smtClean="0">
                                  <a:solidFill>
                                    <a:schemeClr val="dk1"/>
                                  </a:solidFill>
                                  <a:latin typeface="Cambria Math" panose="02040503050406030204" pitchFamily="18" charset="0"/>
                                  <a:ea typeface="Nunito Sans"/>
                                  <a:cs typeface="Nunito Sans"/>
                                  <a:sym typeface="Nunito Sans"/>
                                </a:rPr>
                                <m:t>14</m:t>
                              </m:r>
                            </m:oMath>
                          </a14:m>
                          <a:r>
                            <a:rPr lang="en-GB" sz="1600" u="none" strike="noStrike" cap="none" dirty="0">
                              <a:solidFill>
                                <a:schemeClr val="dk1"/>
                              </a:solidFill>
                              <a:latin typeface="Nunito Sans"/>
                              <a:ea typeface="Nunito Sans"/>
                              <a:cs typeface="Nunito Sans"/>
                              <a:sym typeface="Nunito Sans"/>
                            </a:rPr>
                            <a:t> </a:t>
                          </a:r>
                          <a:endParaRPr sz="1600" u="none" strike="noStrike" cap="none" dirty="0">
                            <a:solidFill>
                              <a:schemeClr val="dk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dk1"/>
                              </a:solidFill>
                              <a:latin typeface="Nunito Sans"/>
                              <a:ea typeface="Nunito Sans"/>
                              <a:cs typeface="Nunito Sans"/>
                              <a:sym typeface="Nunito Sans"/>
                            </a:rPr>
                            <a:t>Student found the number of musicians in the brass section</a:t>
                          </a:r>
                          <a:endParaRPr sz="1400" u="none" strike="noStrike" cap="none" dirty="0">
                            <a:solidFill>
                              <a:schemeClr val="dk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Sans"/>
                              <a:ea typeface="Nunito Sans"/>
                              <a:cs typeface="Nunito Sans"/>
                              <a:sym typeface="Nunito Sans"/>
                            </a:rPr>
                            <a:t>D) </a:t>
                          </a:r>
                          <a14:m>
                            <m:oMath xmlns:m="http://schemas.openxmlformats.org/officeDocument/2006/math">
                              <m:r>
                                <a:rPr lang="en-GB" sz="1600" i="1" u="none" strike="noStrike" cap="none" dirty="0" smtClean="0">
                                  <a:solidFill>
                                    <a:schemeClr val="dk1"/>
                                  </a:solidFill>
                                  <a:latin typeface="Cambria Math" panose="02040503050406030204" pitchFamily="18" charset="0"/>
                                  <a:ea typeface="Nunito Sans"/>
                                  <a:cs typeface="Nunito Sans"/>
                                  <a:sym typeface="Nunito Sans"/>
                                </a:rPr>
                                <m:t>16</m:t>
                              </m:r>
                            </m:oMath>
                          </a14:m>
                          <a:r>
                            <a:rPr lang="en-GB" sz="1600" u="none" strike="noStrike" cap="none" dirty="0">
                              <a:solidFill>
                                <a:schemeClr val="dk1"/>
                              </a:solidFill>
                              <a:latin typeface="Nunito Sans"/>
                              <a:ea typeface="Nunito Sans"/>
                              <a:cs typeface="Nunito Sans"/>
                              <a:sym typeface="Nunito Sans"/>
                            </a:rPr>
                            <a:t> </a:t>
                          </a:r>
                          <a:endParaRPr sz="1600" u="none" strike="noStrike" cap="none" dirty="0">
                            <a:solidFill>
                              <a:schemeClr val="dk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dk1"/>
                              </a:solidFill>
                              <a:latin typeface="Nunito Sans"/>
                              <a:ea typeface="Nunito Sans"/>
                              <a:cs typeface="Nunito Sans"/>
                              <a:sym typeface="Nunito Sans"/>
                            </a:rPr>
                            <a:t>Student divided the total number of musicians in the ratio </a:t>
                          </a:r>
                          <a14:m>
                            <m:oMath xmlns:m="http://schemas.openxmlformats.org/officeDocument/2006/math">
                              <m:r>
                                <a:rPr lang="en-GB" sz="1400" i="1" u="none" strike="noStrike" cap="none" dirty="0" smtClean="0">
                                  <a:solidFill>
                                    <a:schemeClr val="dk1"/>
                                  </a:solidFill>
                                  <a:latin typeface="Cambria Math" panose="02040503050406030204" pitchFamily="18" charset="0"/>
                                  <a:ea typeface="Nunito Sans"/>
                                  <a:cs typeface="Nunito Sans"/>
                                  <a:sym typeface="Nunito Sans"/>
                                </a:rPr>
                                <m:t>2 :5</m:t>
                              </m:r>
                            </m:oMath>
                          </a14:m>
                          <a:r>
                            <a:rPr lang="en-GB" sz="1400" u="none" strike="noStrike" cap="none" dirty="0">
                              <a:solidFill>
                                <a:schemeClr val="dk1"/>
                              </a:solidFill>
                              <a:latin typeface="Nunito Sans"/>
                              <a:ea typeface="Nunito Sans"/>
                              <a:cs typeface="Nunito Sans"/>
                              <a:sym typeface="Nunito Sans"/>
                            </a:rPr>
                            <a:t>, without first finding </a:t>
                          </a:r>
                          <a14:m>
                            <m:oMath xmlns:m="http://schemas.openxmlformats.org/officeDocument/2006/math">
                              <m:r>
                                <a:rPr lang="en-GB" sz="1400" i="1" u="none" strike="noStrike" cap="none" dirty="0" smtClean="0">
                                  <a:solidFill>
                                    <a:schemeClr val="dk1"/>
                                  </a:solidFill>
                                  <a:latin typeface="Cambria Math" panose="02040503050406030204" pitchFamily="18" charset="0"/>
                                  <a:ea typeface="Nunito Sans"/>
                                  <a:cs typeface="Nunito Sans"/>
                                  <a:sym typeface="Nunito Sans"/>
                                </a:rPr>
                                <m:t>25%</m:t>
                              </m:r>
                            </m:oMath>
                          </a14:m>
                          <a:endParaRPr sz="1400" u="none" strike="noStrike" cap="none" dirty="0">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xmlns="">
          <p:graphicFrame>
            <p:nvGraphicFramePr>
              <p:cNvPr id="489" name="Google Shape;489;g2032cc6918f_0_166"/>
              <p:cNvGraphicFramePr/>
              <p:nvPr>
                <p:extLst>
                  <p:ext uri="{D42A27DB-BD31-4B8C-83A1-F6EECF244321}">
                    <p14:modId xmlns:p14="http://schemas.microsoft.com/office/powerpoint/2010/main" val="2654944980"/>
                  </p:ext>
                </p:extLst>
              </p:nvPr>
            </p:nvGraphicFramePr>
            <p:xfrm>
              <a:off x="952500" y="2190750"/>
              <a:ext cx="7239000" cy="2136525"/>
            </p:xfrm>
            <a:graphic>
              <a:graphicData uri="http://schemas.openxmlformats.org/drawingml/2006/table">
                <a:tbl>
                  <a:tblPr>
                    <a:noFill/>
                    <a:tableStyleId>{3315EF36-B98D-4A8E-A345-085902FB4635}</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45993">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68" t="-645" r="-100337" b="-129032"/>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00168" t="-645" r="-337" b="-129032"/>
                          </a:stretch>
                        </a:blipFill>
                      </a:tcPr>
                    </a:tc>
                    <a:extLst>
                      <a:ext uri="{0D108BD9-81ED-4DB2-BD59-A6C34878D82A}">
                        <a16:rowId xmlns:a16="http://schemas.microsoft.com/office/drawing/2014/main" val="10000"/>
                      </a:ext>
                    </a:extLst>
                  </a:tr>
                  <a:tr h="1190532">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68" t="-79592" r="-100337" b="-2041"/>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00168" t="-79592" r="-337" b="-2041"/>
                          </a:stretch>
                        </a:blipFill>
                      </a:tcPr>
                    </a:tc>
                    <a:extLst>
                      <a:ext uri="{0D108BD9-81ED-4DB2-BD59-A6C34878D82A}">
                        <a16:rowId xmlns:a16="http://schemas.microsoft.com/office/drawing/2014/main" val="10001"/>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2" name="Google Shape;105;p20">
                <a:extLst>
                  <a:ext uri="{FF2B5EF4-FFF2-40B4-BE49-F238E27FC236}">
                    <a16:creationId xmlns:a16="http://schemas.microsoft.com/office/drawing/2014/main" id="{750BA0DA-7DCF-591F-692C-B02D2DE7FE35}"/>
                  </a:ext>
                </a:extLst>
              </p:cNvPr>
              <p:cNvGraphicFramePr/>
              <p:nvPr>
                <p:extLst>
                  <p:ext uri="{D42A27DB-BD31-4B8C-83A1-F6EECF244321}">
                    <p14:modId xmlns:p14="http://schemas.microsoft.com/office/powerpoint/2010/main" val="581822367"/>
                  </p:ext>
                </p:extLst>
              </p:nvPr>
            </p:nvGraphicFramePr>
            <p:xfrm>
              <a:off x="108043" y="862525"/>
              <a:ext cx="8661883" cy="1310650"/>
            </p:xfrm>
            <a:graphic>
              <a:graphicData uri="http://schemas.openxmlformats.org/drawingml/2006/table">
                <a:tbl>
                  <a:tblPr firstRow="1" bandRow="1">
                    <a:noFill/>
                  </a:tblPr>
                  <a:tblGrid>
                    <a:gridCol w="8661883">
                      <a:extLst>
                        <a:ext uri="{9D8B030D-6E8A-4147-A177-3AD203B41FA5}">
                          <a16:colId xmlns:a16="http://schemas.microsoft.com/office/drawing/2014/main" val="20000"/>
                        </a:ext>
                      </a:extLst>
                    </a:gridCol>
                  </a:tblGrid>
                  <a:tr h="282784">
                    <a:tc>
                      <a:txBody>
                        <a:bodyPr/>
                        <a:lstStyle/>
                        <a:p>
                          <a:pPr marL="0" marR="0" lvl="0" indent="0" algn="l" rtl="0">
                            <a:lnSpc>
                              <a:spcPct val="100000"/>
                            </a:lnSpc>
                            <a:spcBef>
                              <a:spcPts val="0"/>
                            </a:spcBef>
                            <a:spcAft>
                              <a:spcPts val="0"/>
                            </a:spcAft>
                            <a:buClr>
                              <a:srgbClr val="000000"/>
                            </a:buClr>
                            <a:buSzPts val="1600"/>
                            <a:buFont typeface="Arial"/>
                            <a:buNone/>
                          </a:pPr>
                          <a:r>
                            <a:rPr lang="en-GB" sz="1600" b="0" dirty="0">
                              <a:solidFill>
                                <a:schemeClr val="dk1"/>
                              </a:solidFill>
                              <a:latin typeface="Nunito Sans"/>
                              <a:ea typeface="Nunito Sans"/>
                              <a:cs typeface="Nunito Sans"/>
                              <a:sym typeface="Nunito Sans"/>
                            </a:rPr>
                            <a:t>19)</a:t>
                          </a:r>
                          <a:r>
                            <a:rPr lang="en-GB" sz="1600" b="0" baseline="0" dirty="0">
                              <a:solidFill>
                                <a:schemeClr val="dk1"/>
                              </a:solidFill>
                              <a:latin typeface="Nunito Sans"/>
                              <a:ea typeface="Nunito Sans"/>
                              <a:cs typeface="Nunito Sans"/>
                              <a:sym typeface="Nunito Sans"/>
                            </a:rPr>
                            <a:t> </a:t>
                          </a:r>
                          <a:r>
                            <a:rPr lang="en-US" sz="1600" b="0" u="none" strike="noStrike" cap="none" dirty="0">
                              <a:solidFill>
                                <a:schemeClr val="dk1"/>
                              </a:solidFill>
                              <a:latin typeface="Nunito Sans"/>
                              <a:ea typeface="Nunito Sans"/>
                              <a:cs typeface="Nunito Sans"/>
                              <a:sym typeface="Nunito Sans"/>
                            </a:rPr>
                            <a:t>An orchestra has </a:t>
                          </a:r>
                          <a14:m>
                            <m:oMath xmlns:m="http://schemas.openxmlformats.org/officeDocument/2006/math">
                              <m:r>
                                <a:rPr lang="en-US" sz="1600" b="0" i="1" u="none" strike="noStrike" cap="none" dirty="0" smtClean="0">
                                  <a:solidFill>
                                    <a:schemeClr val="dk1"/>
                                  </a:solidFill>
                                  <a:latin typeface="Cambria Math" panose="02040503050406030204" pitchFamily="18" charset="0"/>
                                  <a:ea typeface="Nunito Sans"/>
                                  <a:cs typeface="Nunito Sans"/>
                                  <a:sym typeface="Nunito Sans"/>
                                </a:rPr>
                                <m:t>56</m:t>
                              </m:r>
                            </m:oMath>
                          </a14:m>
                          <a:r>
                            <a:rPr lang="en-US" sz="1600" b="0" u="none" strike="noStrike" cap="none" dirty="0">
                              <a:solidFill>
                                <a:schemeClr val="dk1"/>
                              </a:solidFill>
                              <a:latin typeface="Nunito Sans"/>
                              <a:ea typeface="Nunito Sans"/>
                              <a:cs typeface="Nunito Sans"/>
                              <a:sym typeface="Nunito Sans"/>
                            </a:rPr>
                            <a:t> musicians. </a:t>
                          </a:r>
                          <a14:m>
                            <m:oMath xmlns:m="http://schemas.openxmlformats.org/officeDocument/2006/math">
                              <m:r>
                                <a:rPr lang="en-US" sz="1600" b="0" i="1" u="none" strike="noStrike" cap="none" dirty="0" smtClean="0">
                                  <a:solidFill>
                                    <a:schemeClr val="dk1"/>
                                  </a:solidFill>
                                  <a:latin typeface="Cambria Math" panose="02040503050406030204" pitchFamily="18" charset="0"/>
                                  <a:ea typeface="Nunito Sans"/>
                                  <a:cs typeface="Nunito Sans"/>
                                  <a:sym typeface="Nunito Sans"/>
                                </a:rPr>
                                <m:t>25%</m:t>
                              </m:r>
                            </m:oMath>
                          </a14:m>
                          <a:r>
                            <a:rPr lang="en-US" sz="1600" b="0" u="none" strike="noStrike" cap="none" dirty="0">
                              <a:solidFill>
                                <a:schemeClr val="dk1"/>
                              </a:solidFill>
                              <a:latin typeface="Nunito Sans"/>
                              <a:ea typeface="Nunito Sans"/>
                              <a:cs typeface="Nunito Sans"/>
                              <a:sym typeface="Nunito Sans"/>
                            </a:rPr>
                            <a:t> of the musicians play a brass instrument. </a:t>
                          </a:r>
                        </a:p>
                        <a:p>
                          <a:pPr marL="0" marR="0" lvl="0" indent="0" algn="l" rtl="0">
                            <a:lnSpc>
                              <a:spcPct val="150000"/>
                            </a:lnSpc>
                            <a:spcBef>
                              <a:spcPts val="0"/>
                            </a:spcBef>
                            <a:spcAft>
                              <a:spcPts val="0"/>
                            </a:spcAft>
                            <a:buClr>
                              <a:srgbClr val="000000"/>
                            </a:buClr>
                            <a:buSzPts val="1600"/>
                            <a:buFont typeface="Arial"/>
                            <a:buNone/>
                          </a:pPr>
                          <a:r>
                            <a:rPr lang="en-US" sz="1600" b="0" u="none" strike="noStrike" cap="none" dirty="0">
                              <a:solidFill>
                                <a:schemeClr val="dk1"/>
                              </a:solidFill>
                              <a:latin typeface="Nunito Sans"/>
                              <a:ea typeface="Nunito Sans"/>
                              <a:cs typeface="Nunito Sans"/>
                              <a:sym typeface="Nunito Sans"/>
                            </a:rPr>
                            <a:t>       The ratio of trumpet players to other brass instruments is </a:t>
                          </a:r>
                          <a14:m>
                            <m:oMath xmlns:m="http://schemas.openxmlformats.org/officeDocument/2006/math">
                              <m:r>
                                <a:rPr lang="en-US" sz="1600" b="0" i="1" u="none" strike="noStrike" cap="none" dirty="0" smtClean="0">
                                  <a:solidFill>
                                    <a:schemeClr val="dk1"/>
                                  </a:solidFill>
                                  <a:latin typeface="Cambria Math" panose="02040503050406030204" pitchFamily="18" charset="0"/>
                                  <a:ea typeface="Nunito Sans"/>
                                  <a:cs typeface="Nunito Sans"/>
                                  <a:sym typeface="Nunito Sans"/>
                                </a:rPr>
                                <m:t>2 :5</m:t>
                              </m:r>
                            </m:oMath>
                          </a14:m>
                          <a:endParaRPr lang="en-US" sz="1600" b="0" u="none" strike="noStrike" cap="none" dirty="0">
                            <a:solidFill>
                              <a:schemeClr val="dk1"/>
                            </a:solidFill>
                            <a:latin typeface="Nunito Sans"/>
                            <a:ea typeface="Nunito Sans"/>
                            <a:cs typeface="Nunito Sans"/>
                            <a:sym typeface="Nunito Sans"/>
                          </a:endParaRPr>
                        </a:p>
                        <a:p>
                          <a:pPr marL="0" marR="0" lvl="0" indent="0" algn="l" rtl="0">
                            <a:lnSpc>
                              <a:spcPct val="150000"/>
                            </a:lnSpc>
                            <a:spcBef>
                              <a:spcPts val="0"/>
                            </a:spcBef>
                            <a:spcAft>
                              <a:spcPts val="0"/>
                            </a:spcAft>
                            <a:buClr>
                              <a:srgbClr val="000000"/>
                            </a:buClr>
                            <a:buSzPts val="1600"/>
                            <a:buFont typeface="Arial"/>
                            <a:buNone/>
                          </a:pPr>
                          <a:r>
                            <a:rPr lang="en-US" sz="1600" b="0" u="none" strike="noStrike" cap="none" dirty="0">
                              <a:solidFill>
                                <a:schemeClr val="dk1"/>
                              </a:solidFill>
                              <a:latin typeface="Nunito Sans"/>
                              <a:ea typeface="Nunito Sans"/>
                              <a:cs typeface="Nunito Sans"/>
                              <a:sym typeface="Nunito Sans"/>
                            </a:rPr>
                            <a:t>       How many trumpet players does the orchestra have?</a:t>
                          </a:r>
                          <a:endParaRPr lang="en-US" sz="1600" b="0" u="none" strike="noStrike" cap="none" baseline="30000" dirty="0">
                            <a:solidFill>
                              <a:schemeClr val="dk1"/>
                            </a:solidFill>
                            <a:latin typeface="Nunito Sans"/>
                            <a:ea typeface="Nunito Sans"/>
                            <a:cs typeface="Nunito Sans"/>
                            <a:sym typeface="Nunito Sans"/>
                          </a:endParaRPr>
                        </a:p>
                        <a:p>
                          <a:pPr marL="0" marR="0" lvl="0" indent="0" algn="l" rtl="0">
                            <a:lnSpc>
                              <a:spcPct val="100000"/>
                            </a:lnSpc>
                            <a:spcBef>
                              <a:spcPts val="0"/>
                            </a:spcBef>
                            <a:spcAft>
                              <a:spcPts val="0"/>
                            </a:spcAft>
                            <a:buClr>
                              <a:srgbClr val="000000"/>
                            </a:buClr>
                            <a:buSzPts val="1600"/>
                            <a:buFont typeface="Arial"/>
                            <a:buNone/>
                          </a:pPr>
                          <a:endParaRPr lang="en-US" sz="1600" b="0" u="none" strike="noStrike" cap="none" dirty="0">
                            <a:solidFill>
                              <a:schemeClr val="dk1"/>
                            </a:solidFill>
                            <a:latin typeface="Nunito Sans"/>
                            <a:ea typeface="Nunito Sans"/>
                            <a:cs typeface="Nunito Sans"/>
                            <a:sym typeface="Nunito Sans"/>
                          </a:endParaRPr>
                        </a:p>
                      </a:txBody>
                      <a:tcPr marL="91450" marR="91450" marT="45725" marB="45725">
                        <a:lnL w="12700" cap="flat" cmpd="sng">
                          <a:noFill/>
                          <a:prstDash val="solid"/>
                          <a:round/>
                          <a:headEnd type="none" w="sm" len="sm"/>
                          <a:tailEnd type="none" w="sm" len="sm"/>
                        </a:lnL>
                        <a:lnR w="12700" cap="flat" cmpd="sng">
                          <a:noFill/>
                          <a:prstDash val="solid"/>
                          <a:round/>
                          <a:headEnd type="none" w="sm" len="sm"/>
                          <a:tailEnd type="none" w="sm" len="sm"/>
                        </a:lnR>
                        <a:lnT w="12700" cap="flat" cmpd="sng">
                          <a:noFill/>
                          <a:prstDash val="solid"/>
                          <a:round/>
                          <a:headEnd type="none" w="sm" len="sm"/>
                          <a:tailEnd type="none" w="sm" len="sm"/>
                        </a:lnT>
                        <a:lnB w="12700" cap="flat" cmpd="sng">
                          <a:noFill/>
                          <a:prstDash val="solid"/>
                          <a:round/>
                          <a:headEnd type="none" w="sm" len="sm"/>
                          <a:tailEnd type="none" w="sm" len="sm"/>
                        </a:lnB>
                        <a:lnTlToBr w="12700" cmpd="sng">
                          <a:noFill/>
                          <a:prstDash val="solid"/>
                        </a:lnTlToBr>
                        <a:lnBlToTr w="12700" cmpd="sng">
                          <a:noFill/>
                          <a:prstDash val="solid"/>
                        </a:lnBlToTr>
                        <a:noFill/>
                      </a:tcPr>
                    </a:tc>
                    <a:extLst>
                      <a:ext uri="{0D108BD9-81ED-4DB2-BD59-A6C34878D82A}">
                        <a16:rowId xmlns:a16="http://schemas.microsoft.com/office/drawing/2014/main" val="10000"/>
                      </a:ext>
                    </a:extLst>
                  </a:tr>
                </a:tbl>
              </a:graphicData>
            </a:graphic>
          </p:graphicFrame>
        </mc:Choice>
        <mc:Fallback xmlns="">
          <p:graphicFrame>
            <p:nvGraphicFramePr>
              <p:cNvPr id="2" name="Google Shape;105;p20">
                <a:extLst>
                  <a:ext uri="{FF2B5EF4-FFF2-40B4-BE49-F238E27FC236}">
                    <a16:creationId xmlns:a16="http://schemas.microsoft.com/office/drawing/2014/main" id="{750BA0DA-7DCF-591F-692C-B02D2DE7FE35}"/>
                  </a:ext>
                </a:extLst>
              </p:cNvPr>
              <p:cNvGraphicFramePr/>
              <p:nvPr>
                <p:extLst>
                  <p:ext uri="{D42A27DB-BD31-4B8C-83A1-F6EECF244321}">
                    <p14:modId xmlns:p14="http://schemas.microsoft.com/office/powerpoint/2010/main" val="581822367"/>
                  </p:ext>
                </p:extLst>
              </p:nvPr>
            </p:nvGraphicFramePr>
            <p:xfrm>
              <a:off x="108043" y="862525"/>
              <a:ext cx="8661883" cy="1310650"/>
            </p:xfrm>
            <a:graphic>
              <a:graphicData uri="http://schemas.openxmlformats.org/drawingml/2006/table">
                <a:tbl>
                  <a:tblPr firstRow="1" bandRow="1">
                    <a:noFill/>
                  </a:tblPr>
                  <a:tblGrid>
                    <a:gridCol w="8661883">
                      <a:extLst>
                        <a:ext uri="{9D8B030D-6E8A-4147-A177-3AD203B41FA5}">
                          <a16:colId xmlns:a16="http://schemas.microsoft.com/office/drawing/2014/main" val="20000"/>
                        </a:ext>
                      </a:extLst>
                    </a:gridCol>
                  </a:tblGrid>
                  <a:tr h="282784">
                    <a:tc>
                      <a:txBody>
                        <a:bodyPr/>
                        <a:lstStyle/>
                        <a:p>
                          <a:pPr marL="0" marR="0" lvl="0" indent="0" algn="l" rtl="0">
                            <a:lnSpc>
                              <a:spcPct val="100000"/>
                            </a:lnSpc>
                            <a:spcBef>
                              <a:spcPts val="0"/>
                            </a:spcBef>
                            <a:spcAft>
                              <a:spcPts val="0"/>
                            </a:spcAft>
                            <a:buClr>
                              <a:srgbClr val="000000"/>
                            </a:buClr>
                            <a:buSzPts val="1600"/>
                            <a:buFont typeface="Arial"/>
                            <a:buNone/>
                          </a:pPr>
                          <a:r>
                            <a:rPr lang="en-GB" sz="1600" b="0" dirty="0">
                              <a:solidFill>
                                <a:schemeClr val="dk1"/>
                              </a:solidFill>
                              <a:latin typeface="Nunito Sans"/>
                              <a:ea typeface="Nunito Sans"/>
                              <a:cs typeface="Nunito Sans"/>
                              <a:sym typeface="Nunito Sans"/>
                            </a:rPr>
                            <a:t>19)</a:t>
                          </a:r>
                          <a:r>
                            <a:rPr lang="en-GB" sz="1600" b="0" baseline="0" dirty="0">
                              <a:solidFill>
                                <a:schemeClr val="dk1"/>
                              </a:solidFill>
                              <a:latin typeface="Nunito Sans"/>
                              <a:ea typeface="Nunito Sans"/>
                              <a:cs typeface="Nunito Sans"/>
                              <a:sym typeface="Nunito Sans"/>
                            </a:rPr>
                            <a:t> </a:t>
                          </a:r>
                          <a:r>
                            <a:rPr lang="en-US" sz="1600" b="0" u="none" strike="noStrike" cap="none" dirty="0">
                              <a:solidFill>
                                <a:schemeClr val="dk1"/>
                              </a:solidFill>
                              <a:latin typeface="Nunito Sans"/>
                              <a:ea typeface="Nunito Sans"/>
                              <a:cs typeface="Nunito Sans"/>
                              <a:sym typeface="Nunito Sans"/>
                            </a:rPr>
                            <a:t>An orchestra has </a:t>
                          </a:r>
                          <a14:m xmlns:a14="http://schemas.microsoft.com/office/drawing/2010/main">
                            <m:oMath xmlns:m="http://schemas.openxmlformats.org/officeDocument/2006/math">
                              <m:r>
                                <a:rPr lang="en-US" sz="1600" b="0" i="1" u="none" strike="noStrike" cap="none" dirty="0" smtClean="0">
                                  <a:solidFill>
                                    <a:schemeClr val="dk1"/>
                                  </a:solidFill>
                                  <a:latin typeface="Cambria Math" panose="02040503050406030204" pitchFamily="18" charset="0"/>
                                  <a:ea typeface="Nunito Sans"/>
                                  <a:cs typeface="Nunito Sans"/>
                                  <a:sym typeface="Nunito Sans"/>
                                </a:rPr>
                                <m:t>56</m:t>
                              </m:r>
                            </m:oMath>
                          </a14:m>
                          <a:r>
                            <a:rPr lang="en-US" sz="1600" b="0" u="none" strike="noStrike" cap="none" dirty="0">
                              <a:solidFill>
                                <a:schemeClr val="dk1"/>
                              </a:solidFill>
                              <a:latin typeface="Nunito Sans"/>
                              <a:ea typeface="Nunito Sans"/>
                              <a:cs typeface="Nunito Sans"/>
                              <a:sym typeface="Nunito Sans"/>
                            </a:rPr>
                            <a:t> musicians. </a:t>
                          </a:r>
                          <a14:m xmlns:a14="http://schemas.microsoft.com/office/drawing/2010/main">
                            <m:oMath xmlns:m="http://schemas.openxmlformats.org/officeDocument/2006/math">
                              <m:r>
                                <a:rPr lang="en-US" sz="1600" b="0" i="1" u="none" strike="noStrike" cap="none" dirty="0" smtClean="0">
                                  <a:solidFill>
                                    <a:schemeClr val="dk1"/>
                                  </a:solidFill>
                                  <a:latin typeface="Cambria Math" panose="02040503050406030204" pitchFamily="18" charset="0"/>
                                  <a:ea typeface="Nunito Sans"/>
                                  <a:cs typeface="Nunito Sans"/>
                                  <a:sym typeface="Nunito Sans"/>
                                </a:rPr>
                                <m:t>25%</m:t>
                              </m:r>
                            </m:oMath>
                          </a14:m>
                          <a:r>
                            <a:rPr lang="en-US" sz="1600" b="0" u="none" strike="noStrike" cap="none" dirty="0">
                              <a:solidFill>
                                <a:schemeClr val="dk1"/>
                              </a:solidFill>
                              <a:latin typeface="Nunito Sans"/>
                              <a:ea typeface="Nunito Sans"/>
                              <a:cs typeface="Nunito Sans"/>
                              <a:sym typeface="Nunito Sans"/>
                            </a:rPr>
                            <a:t> of the musicians play a brass instrument. </a:t>
                          </a:r>
                        </a:p>
                        <a:p>
                          <a:pPr marL="0" marR="0" lvl="0" indent="0" algn="l" rtl="0">
                            <a:lnSpc>
                              <a:spcPct val="150000"/>
                            </a:lnSpc>
                            <a:spcBef>
                              <a:spcPts val="0"/>
                            </a:spcBef>
                            <a:spcAft>
                              <a:spcPts val="0"/>
                            </a:spcAft>
                            <a:buClr>
                              <a:srgbClr val="000000"/>
                            </a:buClr>
                            <a:buSzPts val="1600"/>
                            <a:buFont typeface="Arial"/>
                            <a:buNone/>
                          </a:pPr>
                          <a:r>
                            <a:rPr lang="en-US" sz="1600" b="0" u="none" strike="noStrike" cap="none" dirty="0">
                              <a:solidFill>
                                <a:schemeClr val="dk1"/>
                              </a:solidFill>
                              <a:latin typeface="Nunito Sans"/>
                              <a:ea typeface="Nunito Sans"/>
                              <a:cs typeface="Nunito Sans"/>
                              <a:sym typeface="Nunito Sans"/>
                            </a:rPr>
                            <a:t>       The ratio of trumpet players to other brass instruments is </a:t>
                          </a:r>
                          <a14:m xmlns:a14="http://schemas.microsoft.com/office/drawing/2010/main">
                            <m:oMath xmlns:m="http://schemas.openxmlformats.org/officeDocument/2006/math">
                              <m:r>
                                <a:rPr lang="en-US" sz="1600" b="0" i="1" u="none" strike="noStrike" cap="none" dirty="0" smtClean="0">
                                  <a:solidFill>
                                    <a:schemeClr val="dk1"/>
                                  </a:solidFill>
                                  <a:latin typeface="Cambria Math" panose="02040503050406030204" pitchFamily="18" charset="0"/>
                                  <a:ea typeface="Nunito Sans"/>
                                  <a:cs typeface="Nunito Sans"/>
                                  <a:sym typeface="Nunito Sans"/>
                                </a:rPr>
                                <m:t>2 :5</m:t>
                              </m:r>
                            </m:oMath>
                          </a14:m>
                          <a:endParaRPr lang="en-US" sz="1600" b="0" u="none" strike="noStrike" cap="none" dirty="0">
                            <a:solidFill>
                              <a:schemeClr val="dk1"/>
                            </a:solidFill>
                            <a:latin typeface="Nunito Sans"/>
                            <a:ea typeface="Nunito Sans"/>
                            <a:cs typeface="Nunito Sans"/>
                            <a:sym typeface="Nunito Sans"/>
                          </a:endParaRPr>
                        </a:p>
                        <a:p>
                          <a:pPr marL="0" marR="0" lvl="0" indent="0" algn="l" rtl="0">
                            <a:lnSpc>
                              <a:spcPct val="150000"/>
                            </a:lnSpc>
                            <a:spcBef>
                              <a:spcPts val="0"/>
                            </a:spcBef>
                            <a:spcAft>
                              <a:spcPts val="0"/>
                            </a:spcAft>
                            <a:buClr>
                              <a:srgbClr val="000000"/>
                            </a:buClr>
                            <a:buSzPts val="1600"/>
                            <a:buFont typeface="Arial"/>
                            <a:buNone/>
                          </a:pPr>
                          <a:r>
                            <a:rPr lang="en-US" sz="1600" b="0" u="none" strike="noStrike" cap="none" dirty="0">
                              <a:solidFill>
                                <a:schemeClr val="dk1"/>
                              </a:solidFill>
                              <a:latin typeface="Nunito Sans"/>
                              <a:ea typeface="Nunito Sans"/>
                              <a:cs typeface="Nunito Sans"/>
                              <a:sym typeface="Nunito Sans"/>
                            </a:rPr>
                            <a:t>       How many trumpet players does the orchestra have?</a:t>
                          </a:r>
                          <a:endParaRPr lang="en-US" sz="1600" b="0" u="none" strike="noStrike" cap="none" baseline="30000" dirty="0">
                            <a:solidFill>
                              <a:schemeClr val="dk1"/>
                            </a:solidFill>
                            <a:latin typeface="Nunito Sans"/>
                            <a:ea typeface="Nunito Sans"/>
                            <a:cs typeface="Nunito Sans"/>
                            <a:sym typeface="Nunito Sans"/>
                          </a:endParaRPr>
                        </a:p>
                        <a:p>
                          <a:pPr marL="0" marR="0" lvl="0" indent="0" algn="l" rtl="0">
                            <a:lnSpc>
                              <a:spcPct val="100000"/>
                            </a:lnSpc>
                            <a:spcBef>
                              <a:spcPts val="0"/>
                            </a:spcBef>
                            <a:spcAft>
                              <a:spcPts val="0"/>
                            </a:spcAft>
                            <a:buClr>
                              <a:srgbClr val="000000"/>
                            </a:buClr>
                            <a:buSzPts val="1600"/>
                            <a:buFont typeface="Arial"/>
                            <a:buNone/>
                          </a:pPr>
                          <a:endParaRPr lang="en-US" sz="1600" b="0" u="none" strike="noStrike" cap="none" dirty="0">
                            <a:solidFill>
                              <a:schemeClr val="dk1"/>
                            </a:solidFill>
                            <a:latin typeface="Nunito Sans"/>
                            <a:ea typeface="Nunito Sans"/>
                            <a:cs typeface="Nunito Sans"/>
                            <a:sym typeface="Nunito Sans"/>
                          </a:endParaRPr>
                        </a:p>
                      </a:txBody>
                      <a:tcPr marL="91450" marR="91450" marT="45725" marB="45725">
                        <a:lnL w="12700" cap="flat" cmpd="sng">
                          <a:noFill/>
                          <a:prstDash val="solid"/>
                          <a:round/>
                          <a:headEnd type="none" w="sm" len="sm"/>
                          <a:tailEnd type="none" w="sm" len="sm"/>
                        </a:lnL>
                        <a:lnR w="12700" cap="flat" cmpd="sng">
                          <a:noFill/>
                          <a:prstDash val="solid"/>
                          <a:round/>
                          <a:headEnd type="none" w="sm" len="sm"/>
                          <a:tailEnd type="none" w="sm" len="sm"/>
                        </a:lnR>
                        <a:lnT w="12700" cap="flat" cmpd="sng">
                          <a:noFill/>
                          <a:prstDash val="solid"/>
                          <a:round/>
                          <a:headEnd type="none" w="sm" len="sm"/>
                          <a:tailEnd type="none" w="sm" len="sm"/>
                        </a:lnT>
                        <a:lnB w="12700" cap="flat" cmpd="sng">
                          <a:noFill/>
                          <a:prstDash val="solid"/>
                          <a:round/>
                          <a:headEnd type="none" w="sm" len="sm"/>
                          <a:tailEnd type="none" w="sm" len="sm"/>
                        </a:lnB>
                        <a:lnTlToBr w="12700" cmpd="sng">
                          <a:noFill/>
                          <a:prstDash val="solid"/>
                        </a:lnTlToBr>
                        <a:lnBlToTr w="12700" cmpd="sng">
                          <a:noFill/>
                          <a:prstDash val="solid"/>
                        </a:lnBlToTr>
                        <a:noFill/>
                      </a:tcPr>
                    </a:tc>
                    <a:extLst>
                      <a:ext uri="{0D108BD9-81ED-4DB2-BD59-A6C34878D82A}">
                        <a16:rowId xmlns:a16="http://schemas.microsoft.com/office/drawing/2014/main" val="10000"/>
                      </a:ext>
                    </a:extLst>
                  </a:tr>
                </a:tbl>
              </a:graphicData>
            </a:graphic>
          </p:graphicFrame>
        </mc:Fallback>
      </mc:AlternateContent>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Shape 493"/>
        <p:cNvGrpSpPr/>
        <p:nvPr/>
      </p:nvGrpSpPr>
      <p:grpSpPr>
        <a:xfrm>
          <a:off x="0" y="0"/>
          <a:ext cx="0" cy="0"/>
          <a:chOff x="0" y="0"/>
          <a:chExt cx="0" cy="0"/>
        </a:xfrm>
      </p:grpSpPr>
      <p:sp>
        <p:nvSpPr>
          <p:cNvPr id="494" name="Google Shape;494;g2032cc6918f_0_172"/>
          <p:cNvSpPr txBox="1"/>
          <p:nvPr/>
        </p:nvSpPr>
        <p:spPr>
          <a:xfrm>
            <a:off x="169850" y="378100"/>
            <a:ext cx="45675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Ratio Answers </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xmlns:a14="http://schemas.microsoft.com/office/drawing/2010/main">
        <mc:Choice Requires="a14">
          <p:graphicFrame>
            <p:nvGraphicFramePr>
              <p:cNvPr id="496" name="Google Shape;496;g2032cc6918f_0_172"/>
              <p:cNvGraphicFramePr/>
              <p:nvPr>
                <p:extLst>
                  <p:ext uri="{D42A27DB-BD31-4B8C-83A1-F6EECF244321}">
                    <p14:modId xmlns:p14="http://schemas.microsoft.com/office/powerpoint/2010/main" val="3735464559"/>
                  </p:ext>
                </p:extLst>
              </p:nvPr>
            </p:nvGraphicFramePr>
            <p:xfrm>
              <a:off x="952500" y="2646175"/>
              <a:ext cx="7239000" cy="1891161"/>
            </p:xfrm>
            <a:graphic>
              <a:graphicData uri="http://schemas.openxmlformats.org/drawingml/2006/table">
                <a:tbl>
                  <a:tblPr>
                    <a:noFill/>
                    <a:tableStyleId>{3315EF36-B98D-4A8E-A345-085902FB4635}</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38100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rgbClr val="00BC89"/>
                              </a:solidFill>
                              <a:latin typeface="Nunito Sans"/>
                              <a:ea typeface="Nunito Sans"/>
                              <a:cs typeface="Nunito Sans"/>
                              <a:sym typeface="Nunito Sans"/>
                            </a:rPr>
                            <a:t>A) </a:t>
                          </a:r>
                          <a14:m>
                            <m:oMath xmlns:m="http://schemas.openxmlformats.org/officeDocument/2006/math">
                              <m:r>
                                <a:rPr lang="en-GB" sz="1600" i="1" u="none" strike="noStrike" cap="none" dirty="0" smtClean="0">
                                  <a:solidFill>
                                    <a:srgbClr val="00BC89"/>
                                  </a:solidFill>
                                  <a:latin typeface="Cambria Math" panose="02040503050406030204" pitchFamily="18" charset="0"/>
                                  <a:ea typeface="Nunito Sans"/>
                                  <a:cs typeface="Nunito Sans"/>
                                  <a:sym typeface="Nunito Sans"/>
                                </a:rPr>
                                <m:t>16</m:t>
                              </m:r>
                            </m:oMath>
                          </a14:m>
                          <a:r>
                            <a:rPr lang="en-GB" sz="1600" u="none" strike="noStrike" cap="none" dirty="0">
                              <a:solidFill>
                                <a:srgbClr val="00BC89"/>
                              </a:solidFill>
                              <a:latin typeface="Nunito Sans"/>
                              <a:ea typeface="Nunito Sans"/>
                              <a:cs typeface="Nunito Sans"/>
                              <a:sym typeface="Nunito Sans"/>
                            </a:rPr>
                            <a:t> </a:t>
                          </a:r>
                          <a:endParaRPr sz="1600" u="none" strike="noStrike" cap="none" dirty="0">
                            <a:solidFill>
                              <a:srgbClr val="00BC89"/>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rgbClr val="00BC89"/>
                              </a:solidFill>
                              <a:latin typeface="Nunito Sans"/>
                              <a:ea typeface="Nunito Sans"/>
                              <a:cs typeface="Nunito Sans"/>
                              <a:sym typeface="Nunito Sans"/>
                            </a:rPr>
                            <a:t>Correct answer</a:t>
                          </a:r>
                          <a:endParaRPr sz="1400" u="none" strike="noStrike" cap="none" dirty="0">
                            <a:solidFill>
                              <a:schemeClr val="dk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Sans"/>
                              <a:ea typeface="Nunito Sans"/>
                              <a:cs typeface="Nunito Sans"/>
                              <a:sym typeface="Nunito Sans"/>
                            </a:rPr>
                            <a:t>B) </a:t>
                          </a:r>
                          <a14:m>
                            <m:oMath xmlns:m="http://schemas.openxmlformats.org/officeDocument/2006/math">
                              <m:r>
                                <a:rPr lang="en-GB" sz="1600" i="1" u="none" strike="noStrike" cap="none" dirty="0" smtClean="0">
                                  <a:solidFill>
                                    <a:schemeClr val="dk1"/>
                                  </a:solidFill>
                                  <a:latin typeface="Cambria Math" panose="02040503050406030204" pitchFamily="18" charset="0"/>
                                  <a:ea typeface="Nunito Sans"/>
                                  <a:cs typeface="Nunito Sans"/>
                                  <a:sym typeface="Nunito Sans"/>
                                </a:rPr>
                                <m:t>4</m:t>
                              </m:r>
                            </m:oMath>
                          </a14:m>
                          <a:r>
                            <a:rPr lang="en-GB" sz="1600" u="none" strike="noStrike" cap="none" dirty="0">
                              <a:solidFill>
                                <a:schemeClr val="dk1"/>
                              </a:solidFill>
                              <a:latin typeface="Nunito Sans"/>
                              <a:ea typeface="Nunito Sans"/>
                              <a:cs typeface="Nunito Sans"/>
                              <a:sym typeface="Nunito Sans"/>
                            </a:rPr>
                            <a:t> </a:t>
                          </a:r>
                          <a:endParaRPr sz="1600" u="none" strike="noStrike" cap="none" dirty="0">
                            <a:solidFill>
                              <a:schemeClr val="dk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dk1"/>
                              </a:solidFill>
                              <a:latin typeface="Nunito Sans"/>
                              <a:ea typeface="Nunito Sans"/>
                              <a:cs typeface="Nunito Sans"/>
                              <a:sym typeface="Nunito Sans"/>
                            </a:rPr>
                            <a:t>Student counted the number of bars in the model</a:t>
                          </a:r>
                          <a:endParaRPr sz="1400" u="none" strike="noStrike" cap="none" dirty="0">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38100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Sans"/>
                              <a:ea typeface="Nunito Sans"/>
                              <a:cs typeface="Nunito Sans"/>
                              <a:sym typeface="Nunito Sans"/>
                            </a:rPr>
                            <a:t>C) </a:t>
                          </a:r>
                          <a14:m>
                            <m:oMath xmlns:m="http://schemas.openxmlformats.org/officeDocument/2006/math">
                              <m:r>
                                <a:rPr lang="en-GB" sz="1600" i="1" u="none" strike="noStrike" cap="none" dirty="0" smtClean="0">
                                  <a:solidFill>
                                    <a:schemeClr val="dk1"/>
                                  </a:solidFill>
                                  <a:latin typeface="Cambria Math" panose="02040503050406030204" pitchFamily="18" charset="0"/>
                                  <a:ea typeface="Nunito Sans"/>
                                  <a:cs typeface="Nunito Sans"/>
                                  <a:sym typeface="Nunito Sans"/>
                                </a:rPr>
                                <m:t>32</m:t>
                              </m:r>
                            </m:oMath>
                          </a14:m>
                          <a:r>
                            <a:rPr lang="en-GB" sz="1600" u="none" strike="noStrike" cap="none" dirty="0">
                              <a:solidFill>
                                <a:schemeClr val="dk1"/>
                              </a:solidFill>
                              <a:latin typeface="Nunito Sans"/>
                              <a:ea typeface="Nunito Sans"/>
                              <a:cs typeface="Nunito Sans"/>
                              <a:sym typeface="Nunito Sans"/>
                            </a:rPr>
                            <a:t> </a:t>
                          </a:r>
                          <a:endParaRPr sz="1600" u="none" strike="noStrike" cap="none" dirty="0">
                            <a:solidFill>
                              <a:schemeClr val="dk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dk1"/>
                              </a:solidFill>
                              <a:latin typeface="Nunito Sans"/>
                              <a:ea typeface="Nunito Sans"/>
                              <a:cs typeface="Nunito Sans"/>
                              <a:sym typeface="Nunito Sans"/>
                            </a:rPr>
                            <a:t>Student calculated one bar to be equivalent to </a:t>
                          </a:r>
                          <a14:m>
                            <m:oMath xmlns:m="http://schemas.openxmlformats.org/officeDocument/2006/math">
                              <m:r>
                                <a:rPr lang="en-GB" sz="1400" i="1" u="none" strike="noStrike" cap="none" dirty="0" smtClean="0">
                                  <a:solidFill>
                                    <a:schemeClr val="dk1"/>
                                  </a:solidFill>
                                  <a:latin typeface="Cambria Math" panose="02040503050406030204" pitchFamily="18" charset="0"/>
                                  <a:ea typeface="Nunito Sans"/>
                                  <a:cs typeface="Nunito Sans"/>
                                  <a:sym typeface="Nunito Sans"/>
                                </a:rPr>
                                <m:t>8</m:t>
                              </m:r>
                            </m:oMath>
                          </a14:m>
                          <a:r>
                            <a:rPr lang="en-GB" sz="1400" u="none" strike="noStrike" cap="none" dirty="0">
                              <a:solidFill>
                                <a:schemeClr val="dk1"/>
                              </a:solidFill>
                              <a:latin typeface="Nunito Sans"/>
                              <a:ea typeface="Nunito Sans"/>
                              <a:cs typeface="Nunito Sans"/>
                              <a:sym typeface="Nunito Sans"/>
                            </a:rPr>
                            <a:t> years</a:t>
                          </a:r>
                          <a:endParaRPr sz="1400" u="none" strike="noStrike" cap="none" dirty="0">
                            <a:solidFill>
                              <a:schemeClr val="dk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Sans"/>
                              <a:ea typeface="Nunito Sans"/>
                              <a:cs typeface="Nunito Sans"/>
                              <a:sym typeface="Nunito Sans"/>
                            </a:rPr>
                            <a:t>D) </a:t>
                          </a:r>
                          <a14:m>
                            <m:oMath xmlns:m="http://schemas.openxmlformats.org/officeDocument/2006/math">
                              <m:r>
                                <a:rPr lang="en-GB" sz="1600" i="1" u="none" strike="noStrike" cap="none" dirty="0" smtClean="0">
                                  <a:solidFill>
                                    <a:schemeClr val="dk1"/>
                                  </a:solidFill>
                                  <a:latin typeface="Cambria Math" panose="02040503050406030204" pitchFamily="18" charset="0"/>
                                  <a:ea typeface="Nunito Sans"/>
                                  <a:cs typeface="Nunito Sans"/>
                                  <a:sym typeface="Nunito Sans"/>
                                </a:rPr>
                                <m:t>8</m:t>
                              </m:r>
                            </m:oMath>
                          </a14:m>
                          <a:r>
                            <a:rPr lang="en-GB" sz="1600" u="none" strike="noStrike" cap="none" dirty="0">
                              <a:solidFill>
                                <a:schemeClr val="dk1"/>
                              </a:solidFill>
                              <a:latin typeface="Nunito Sans"/>
                              <a:ea typeface="Nunito Sans"/>
                              <a:cs typeface="Nunito Sans"/>
                              <a:sym typeface="Nunito Sans"/>
                            </a:rPr>
                            <a:t> </a:t>
                          </a:r>
                          <a:endParaRPr sz="1600" u="none" strike="noStrike" cap="none" dirty="0">
                            <a:solidFill>
                              <a:schemeClr val="dk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dk1"/>
                              </a:solidFill>
                              <a:latin typeface="Nunito Sans"/>
                              <a:ea typeface="Nunito Sans"/>
                              <a:cs typeface="Nunito Sans"/>
                              <a:sym typeface="Nunito Sans"/>
                            </a:rPr>
                            <a:t>Student calculated one bar to be equivalent to </a:t>
                          </a:r>
                          <a14:m>
                            <m:oMath xmlns:m="http://schemas.openxmlformats.org/officeDocument/2006/math">
                              <m:r>
                                <a:rPr lang="en-GB" sz="1400" i="1" u="none" strike="noStrike" cap="none" dirty="0" smtClean="0">
                                  <a:solidFill>
                                    <a:schemeClr val="dk1"/>
                                  </a:solidFill>
                                  <a:latin typeface="Cambria Math" panose="02040503050406030204" pitchFamily="18" charset="0"/>
                                  <a:ea typeface="Nunito Sans"/>
                                  <a:cs typeface="Nunito Sans"/>
                                  <a:sym typeface="Nunito Sans"/>
                                </a:rPr>
                                <m:t>2</m:t>
                              </m:r>
                            </m:oMath>
                          </a14:m>
                          <a:r>
                            <a:rPr lang="en-GB" sz="1400" u="none" strike="noStrike" cap="none" dirty="0">
                              <a:solidFill>
                                <a:schemeClr val="dk1"/>
                              </a:solidFill>
                              <a:latin typeface="Nunito Sans"/>
                              <a:ea typeface="Nunito Sans"/>
                              <a:cs typeface="Nunito Sans"/>
                              <a:sym typeface="Nunito Sans"/>
                            </a:rPr>
                            <a:t> years</a:t>
                          </a:r>
                          <a:endParaRPr sz="1400" u="none" strike="noStrike" cap="none" dirty="0">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xmlns="">
          <p:graphicFrame>
            <p:nvGraphicFramePr>
              <p:cNvPr id="496" name="Google Shape;496;g2032cc6918f_0_172"/>
              <p:cNvGraphicFramePr/>
              <p:nvPr>
                <p:extLst>
                  <p:ext uri="{D42A27DB-BD31-4B8C-83A1-F6EECF244321}">
                    <p14:modId xmlns:p14="http://schemas.microsoft.com/office/powerpoint/2010/main" val="3735464559"/>
                  </p:ext>
                </p:extLst>
              </p:nvPr>
            </p:nvGraphicFramePr>
            <p:xfrm>
              <a:off x="952500" y="2646175"/>
              <a:ext cx="7239000" cy="1891161"/>
            </p:xfrm>
            <a:graphic>
              <a:graphicData uri="http://schemas.openxmlformats.org/drawingml/2006/table">
                <a:tbl>
                  <a:tblPr>
                    <a:noFill/>
                    <a:tableStyleId>{3315EF36-B98D-4A8E-A345-085902FB4635}</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45993">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68" t="-641" r="-100337" b="-100641"/>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00168" t="-641" r="-337" b="-100641"/>
                          </a:stretch>
                        </a:blipFill>
                      </a:tcPr>
                    </a:tc>
                    <a:extLst>
                      <a:ext uri="{0D108BD9-81ED-4DB2-BD59-A6C34878D82A}">
                        <a16:rowId xmlns:a16="http://schemas.microsoft.com/office/drawing/2014/main" val="10000"/>
                      </a:ext>
                    </a:extLst>
                  </a:tr>
                  <a:tr h="945168">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68" t="-101290" r="-100337" b="-1290"/>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00168" t="-101290" r="-337" b="-1290"/>
                          </a:stretch>
                        </a:blipFill>
                      </a:tcPr>
                    </a:tc>
                    <a:extLst>
                      <a:ext uri="{0D108BD9-81ED-4DB2-BD59-A6C34878D82A}">
                        <a16:rowId xmlns:a16="http://schemas.microsoft.com/office/drawing/2014/main" val="10001"/>
                      </a:ext>
                    </a:extLst>
                  </a:tr>
                </a:tbl>
              </a:graphicData>
            </a:graphic>
          </p:graphicFrame>
        </mc:Fallback>
      </mc:AlternateContent>
      <p:pic>
        <p:nvPicPr>
          <p:cNvPr id="6" name="Picture 5">
            <a:extLst>
              <a:ext uri="{FF2B5EF4-FFF2-40B4-BE49-F238E27FC236}">
                <a16:creationId xmlns:a16="http://schemas.microsoft.com/office/drawing/2014/main" id="{126F3996-6D60-0F48-AFCB-7957961F1260}"/>
              </a:ext>
            </a:extLst>
          </p:cNvPr>
          <p:cNvPicPr>
            <a:picLocks noChangeAspect="1"/>
          </p:cNvPicPr>
          <p:nvPr/>
        </p:nvPicPr>
        <p:blipFill>
          <a:blip r:embed="rId4"/>
          <a:stretch>
            <a:fillRect/>
          </a:stretch>
        </p:blipFill>
        <p:spPr>
          <a:xfrm>
            <a:off x="2283724" y="1576059"/>
            <a:ext cx="4576552" cy="930502"/>
          </a:xfrm>
          <a:prstGeom prst="rect">
            <a:avLst/>
          </a:prstGeom>
        </p:spPr>
      </p:pic>
      <p:graphicFrame>
        <p:nvGraphicFramePr>
          <p:cNvPr id="2" name="Google Shape;105;p20">
            <a:extLst>
              <a:ext uri="{FF2B5EF4-FFF2-40B4-BE49-F238E27FC236}">
                <a16:creationId xmlns:a16="http://schemas.microsoft.com/office/drawing/2014/main" id="{0EC26168-6B4D-E733-12E8-82CED1ABBA62}"/>
              </a:ext>
            </a:extLst>
          </p:cNvPr>
          <p:cNvGraphicFramePr/>
          <p:nvPr>
            <p:extLst>
              <p:ext uri="{D42A27DB-BD31-4B8C-83A1-F6EECF244321}">
                <p14:modId xmlns:p14="http://schemas.microsoft.com/office/powerpoint/2010/main" val="2087476971"/>
              </p:ext>
            </p:extLst>
          </p:nvPr>
        </p:nvGraphicFramePr>
        <p:xfrm>
          <a:off x="108043" y="862525"/>
          <a:ext cx="8661883" cy="670570"/>
        </p:xfrm>
        <a:graphic>
          <a:graphicData uri="http://schemas.openxmlformats.org/drawingml/2006/table">
            <a:tbl>
              <a:tblPr firstRow="1" bandRow="1">
                <a:noFill/>
              </a:tblPr>
              <a:tblGrid>
                <a:gridCol w="8661883">
                  <a:extLst>
                    <a:ext uri="{9D8B030D-6E8A-4147-A177-3AD203B41FA5}">
                      <a16:colId xmlns:a16="http://schemas.microsoft.com/office/drawing/2014/main" val="20000"/>
                    </a:ext>
                  </a:extLst>
                </a:gridCol>
              </a:tblGrid>
              <a:tr h="282784">
                <a:tc>
                  <a:txBody>
                    <a:bodyPr/>
                    <a:lstStyle/>
                    <a:p>
                      <a:pPr marL="0" marR="0" lvl="0" indent="0" algn="l" rtl="0">
                        <a:lnSpc>
                          <a:spcPct val="100000"/>
                        </a:lnSpc>
                        <a:spcBef>
                          <a:spcPts val="0"/>
                        </a:spcBef>
                        <a:spcAft>
                          <a:spcPts val="0"/>
                        </a:spcAft>
                        <a:buClr>
                          <a:srgbClr val="000000"/>
                        </a:buClr>
                        <a:buSzPts val="1600"/>
                        <a:buFont typeface="Arial"/>
                        <a:buNone/>
                      </a:pPr>
                      <a:r>
                        <a:rPr lang="en-GB" sz="1600" b="0" dirty="0">
                          <a:solidFill>
                            <a:schemeClr val="dk1"/>
                          </a:solidFill>
                          <a:latin typeface="Nunito Sans"/>
                          <a:ea typeface="Nunito Sans"/>
                          <a:cs typeface="Nunito Sans"/>
                          <a:sym typeface="Nunito Sans"/>
                        </a:rPr>
                        <a:t>20)</a:t>
                      </a:r>
                      <a:r>
                        <a:rPr lang="en-GB" sz="1600" b="0" baseline="0" dirty="0">
                          <a:solidFill>
                            <a:schemeClr val="dk1"/>
                          </a:solidFill>
                          <a:latin typeface="Nunito Sans"/>
                          <a:ea typeface="Nunito Sans"/>
                          <a:cs typeface="Nunito Sans"/>
                          <a:sym typeface="Nunito Sans"/>
                        </a:rPr>
                        <a:t> </a:t>
                      </a:r>
                      <a:r>
                        <a:rPr lang="en-US" sz="1600" b="0" u="none" strike="noStrike" cap="none" dirty="0">
                          <a:solidFill>
                            <a:schemeClr val="dk1"/>
                          </a:solidFill>
                          <a:latin typeface="Nunito Sans"/>
                          <a:ea typeface="Nunito Sans"/>
                          <a:cs typeface="Nunito Sans"/>
                          <a:sym typeface="Nunito Sans"/>
                        </a:rPr>
                        <a:t>Val, Tia and Joe use a bar model to show their ages.</a:t>
                      </a:r>
                    </a:p>
                    <a:p>
                      <a:pPr marL="0" marR="0" lvl="0" indent="0" algn="l" rtl="0">
                        <a:lnSpc>
                          <a:spcPct val="150000"/>
                        </a:lnSpc>
                        <a:spcBef>
                          <a:spcPts val="0"/>
                        </a:spcBef>
                        <a:spcAft>
                          <a:spcPts val="0"/>
                        </a:spcAft>
                        <a:buClr>
                          <a:srgbClr val="000000"/>
                        </a:buClr>
                        <a:buSzPts val="1600"/>
                        <a:buFont typeface="Arial"/>
                        <a:buNone/>
                      </a:pPr>
                      <a:r>
                        <a:rPr lang="en-US" sz="1600" b="0" u="none" strike="noStrike" cap="none" dirty="0">
                          <a:solidFill>
                            <a:schemeClr val="dk1"/>
                          </a:solidFill>
                          <a:latin typeface="Nunito Sans"/>
                          <a:ea typeface="Nunito Sans"/>
                          <a:cs typeface="Nunito Sans"/>
                          <a:sym typeface="Nunito Sans"/>
                        </a:rPr>
                        <a:t>       Tia is 8 years younger than Joe. How old is Val?</a:t>
                      </a:r>
                      <a:endParaRPr lang="en-US" sz="1600" b="0" u="none" strike="noStrike" cap="none" baseline="30000" dirty="0">
                        <a:solidFill>
                          <a:schemeClr val="dk1"/>
                        </a:solidFill>
                        <a:latin typeface="Nunito Sans"/>
                        <a:ea typeface="Nunito Sans"/>
                        <a:cs typeface="Nunito Sans"/>
                        <a:sym typeface="Nunito Sans"/>
                      </a:endParaRPr>
                    </a:p>
                  </a:txBody>
                  <a:tcPr marL="91450" marR="91450" marT="45725" marB="45725">
                    <a:lnL w="12700" cap="flat" cmpd="sng">
                      <a:noFill/>
                      <a:prstDash val="solid"/>
                      <a:round/>
                      <a:headEnd type="none" w="sm" len="sm"/>
                      <a:tailEnd type="none" w="sm" len="sm"/>
                    </a:lnL>
                    <a:lnR w="12700" cap="flat" cmpd="sng">
                      <a:noFill/>
                      <a:prstDash val="solid"/>
                      <a:round/>
                      <a:headEnd type="none" w="sm" len="sm"/>
                      <a:tailEnd type="none" w="sm" len="sm"/>
                    </a:lnR>
                    <a:lnT w="12700" cap="flat" cmpd="sng">
                      <a:noFill/>
                      <a:prstDash val="solid"/>
                      <a:round/>
                      <a:headEnd type="none" w="sm" len="sm"/>
                      <a:tailEnd type="none" w="sm" len="sm"/>
                    </a:lnT>
                    <a:lnB w="12700" cap="flat" cmpd="sng">
                      <a:noFill/>
                      <a:prstDash val="solid"/>
                      <a:round/>
                      <a:headEnd type="none" w="sm" len="sm"/>
                      <a:tailEnd type="none" w="sm" len="sm"/>
                    </a:lnB>
                    <a:lnTlToBr w="12700" cmpd="sng">
                      <a:noFill/>
                      <a:prstDash val="solid"/>
                    </a:lnTlToBr>
                    <a:lnBlToTr w="12700" cmpd="sng">
                      <a:noFill/>
                      <a:prstDash val="solid"/>
                    </a:lnBlToTr>
                    <a:noFill/>
                  </a:tcPr>
                </a:tc>
                <a:extLst>
                  <a:ext uri="{0D108BD9-81ED-4DB2-BD59-A6C34878D82A}">
                    <a16:rowId xmlns:a16="http://schemas.microsoft.com/office/drawing/2014/main" val="10000"/>
                  </a:ext>
                </a:extLst>
              </a:tr>
            </a:tbl>
          </a:graphicData>
        </a:graphic>
      </p:graphicFrame>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Shape 501"/>
        <p:cNvGrpSpPr/>
        <p:nvPr/>
      </p:nvGrpSpPr>
      <p:grpSpPr>
        <a:xfrm>
          <a:off x="0" y="0"/>
          <a:ext cx="0" cy="0"/>
          <a:chOff x="0" y="0"/>
          <a:chExt cx="0" cy="0"/>
        </a:xfrm>
      </p:grpSpPr>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316"/>
        <p:cNvGrpSpPr/>
        <p:nvPr/>
      </p:nvGrpSpPr>
      <p:grpSpPr>
        <a:xfrm>
          <a:off x="0" y="0"/>
          <a:ext cx="0" cy="0"/>
          <a:chOff x="0" y="0"/>
          <a:chExt cx="0" cy="0"/>
        </a:xfrm>
      </p:grpSpPr>
      <p:sp>
        <p:nvSpPr>
          <p:cNvPr id="317" name="Google Shape;317;g2032cc6918f_0_13"/>
          <p:cNvSpPr txBox="1"/>
          <p:nvPr/>
        </p:nvSpPr>
        <p:spPr>
          <a:xfrm>
            <a:off x="169850" y="378100"/>
            <a:ext cx="45675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Ratio</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mc:Choice xmlns:a14="http://schemas.microsoft.com/office/drawing/2010/main" Requires="a14">
          <p:graphicFrame>
            <p:nvGraphicFramePr>
              <p:cNvPr id="319" name="Google Shape;319;g2032cc6918f_0_13"/>
              <p:cNvGraphicFramePr/>
              <p:nvPr>
                <p:extLst>
                  <p:ext uri="{D42A27DB-BD31-4B8C-83A1-F6EECF244321}">
                    <p14:modId xmlns:p14="http://schemas.microsoft.com/office/powerpoint/2010/main" val="2328408183"/>
                  </p:ext>
                </p:extLst>
              </p:nvPr>
            </p:nvGraphicFramePr>
            <p:xfrm>
              <a:off x="952500" y="2190750"/>
              <a:ext cx="7239000" cy="1893600"/>
            </p:xfrm>
            <a:graphic>
              <a:graphicData uri="http://schemas.openxmlformats.org/drawingml/2006/table">
                <a:tbl>
                  <a:tblPr>
                    <a:noFill/>
                    <a:tableStyleId>{3315EF36-B98D-4A8E-A345-085902FB4635}</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46800">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A) </a:t>
                          </a:r>
                          <a14:m>
                            <m:oMath xmlns:m="http://schemas.openxmlformats.org/officeDocument/2006/math">
                              <m:r>
                                <a:rPr lang="en-US" sz="1600" b="0" i="1" u="none" strike="noStrike" cap="none" dirty="0" smtClean="0">
                                  <a:solidFill>
                                    <a:schemeClr val="tx1"/>
                                  </a:solidFill>
                                  <a:latin typeface="Cambria Math" panose="02040503050406030204" pitchFamily="18" charset="0"/>
                                  <a:ea typeface="Nunito Sans"/>
                                  <a:cs typeface="Nunito Sans"/>
                                  <a:sym typeface="Nunito Sans"/>
                                </a:rPr>
                                <m:t>2 :4</m:t>
                              </m:r>
                            </m:oMath>
                          </a14:m>
                          <a:endParaRPr lang="en-US" sz="1600" b="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B) </a:t>
                          </a:r>
                          <a14:m>
                            <m:oMath xmlns:m="http://schemas.openxmlformats.org/officeDocument/2006/math">
                              <m:r>
                                <a:rPr lang="en-US" sz="1600" b="0" i="1" u="none" strike="noStrike" cap="none" dirty="0" smtClean="0">
                                  <a:solidFill>
                                    <a:schemeClr val="tx1"/>
                                  </a:solidFill>
                                  <a:latin typeface="Cambria Math" panose="02040503050406030204" pitchFamily="18" charset="0"/>
                                  <a:ea typeface="Nunito Sans"/>
                                  <a:cs typeface="Nunito Sans"/>
                                  <a:sym typeface="Nunito Sans"/>
                                </a:rPr>
                                <m:t>2 :1</m:t>
                              </m:r>
                            </m:oMath>
                          </a14:m>
                          <a:endParaRPr lang="en-US" sz="16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46800">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C) </a:t>
                          </a:r>
                          <a14:m>
                            <m:oMath xmlns:m="http://schemas.openxmlformats.org/officeDocument/2006/math">
                              <m:r>
                                <a:rPr lang="en-US" sz="1600" b="0" i="1" u="none" strike="noStrike" cap="none" dirty="0" smtClean="0">
                                  <a:solidFill>
                                    <a:schemeClr val="tx1"/>
                                  </a:solidFill>
                                  <a:latin typeface="Cambria Math" panose="02040503050406030204" pitchFamily="18" charset="0"/>
                                  <a:ea typeface="Nunito Sans"/>
                                  <a:cs typeface="Nunito Sans"/>
                                  <a:sym typeface="Nunito Sans"/>
                                </a:rPr>
                                <m:t>4 :8</m:t>
                              </m:r>
                            </m:oMath>
                          </a14:m>
                          <a:endParaRPr lang="en-US" sz="16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D) </a:t>
                          </a:r>
                          <a14:m>
                            <m:oMath xmlns:m="http://schemas.openxmlformats.org/officeDocument/2006/math">
                              <m:r>
                                <a:rPr lang="en-US" sz="1600" b="0" i="1" u="none" strike="noStrike" cap="none" dirty="0" smtClean="0">
                                  <a:solidFill>
                                    <a:schemeClr val="tx1"/>
                                  </a:solidFill>
                                  <a:latin typeface="Cambria Math" panose="02040503050406030204" pitchFamily="18" charset="0"/>
                                  <a:ea typeface="Nunito Sans"/>
                                  <a:cs typeface="Nunito Sans"/>
                                  <a:sym typeface="Nunito Sans"/>
                                </a:rPr>
                                <m:t>1 :2</m:t>
                              </m:r>
                            </m:oMath>
                          </a14:m>
                          <a:endParaRPr lang="en-US" sz="16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p:graphicFrame>
            <p:nvGraphicFramePr>
              <p:cNvPr id="319" name="Google Shape;319;g2032cc6918f_0_13"/>
              <p:cNvGraphicFramePr/>
              <p:nvPr>
                <p:extLst>
                  <p:ext uri="{D42A27DB-BD31-4B8C-83A1-F6EECF244321}">
                    <p14:modId xmlns:p14="http://schemas.microsoft.com/office/powerpoint/2010/main" val="2328408183"/>
                  </p:ext>
                </p:extLst>
              </p:nvPr>
            </p:nvGraphicFramePr>
            <p:xfrm>
              <a:off x="952500" y="2190750"/>
              <a:ext cx="7239000" cy="1893600"/>
            </p:xfrm>
            <a:graphic>
              <a:graphicData uri="http://schemas.openxmlformats.org/drawingml/2006/table">
                <a:tbl>
                  <a:tblPr>
                    <a:noFill/>
                    <a:tableStyleId>{3315EF36-B98D-4A8E-A345-085902FB4635}</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46800">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68" t="-641" r="-100337" b="-100641"/>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00168" t="-641" r="-337" b="-100641"/>
                          </a:stretch>
                        </a:blipFill>
                      </a:tcPr>
                    </a:tc>
                    <a:extLst>
                      <a:ext uri="{0D108BD9-81ED-4DB2-BD59-A6C34878D82A}">
                        <a16:rowId xmlns:a16="http://schemas.microsoft.com/office/drawing/2014/main" val="10000"/>
                      </a:ext>
                    </a:extLst>
                  </a:tr>
                  <a:tr h="946800">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68" t="-100641" r="-100337" b="-641"/>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00168" t="-100641" r="-337" b="-641"/>
                          </a:stretch>
                        </a:blipFill>
                      </a:tcPr>
                    </a:tc>
                    <a:extLst>
                      <a:ext uri="{0D108BD9-81ED-4DB2-BD59-A6C34878D82A}">
                        <a16:rowId xmlns:a16="http://schemas.microsoft.com/office/drawing/2014/main" val="10001"/>
                      </a:ext>
                    </a:extLst>
                  </a:tr>
                </a:tbl>
              </a:graphicData>
            </a:graphic>
          </p:graphicFrame>
        </mc:Fallback>
      </mc:AlternateContent>
      <p:pic>
        <p:nvPicPr>
          <p:cNvPr id="17" name="Picture 16">
            <a:extLst>
              <a:ext uri="{FF2B5EF4-FFF2-40B4-BE49-F238E27FC236}">
                <a16:creationId xmlns:a16="http://schemas.microsoft.com/office/drawing/2014/main" id="{4405F530-5BEB-B74E-87E1-5AEB3A2B32A1}"/>
              </a:ext>
            </a:extLst>
          </p:cNvPr>
          <p:cNvPicPr>
            <a:picLocks noChangeAspect="1"/>
          </p:cNvPicPr>
          <p:nvPr/>
        </p:nvPicPr>
        <p:blipFill>
          <a:blip r:embed="rId4"/>
          <a:stretch>
            <a:fillRect/>
          </a:stretch>
        </p:blipFill>
        <p:spPr>
          <a:xfrm>
            <a:off x="949081" y="1371134"/>
            <a:ext cx="7200000" cy="518336"/>
          </a:xfrm>
          <a:prstGeom prst="rect">
            <a:avLst/>
          </a:prstGeom>
        </p:spPr>
      </p:pic>
      <p:graphicFrame>
        <p:nvGraphicFramePr>
          <p:cNvPr id="3" name="Google Shape;105;p20">
            <a:extLst>
              <a:ext uri="{FF2B5EF4-FFF2-40B4-BE49-F238E27FC236}">
                <a16:creationId xmlns:a16="http://schemas.microsoft.com/office/drawing/2014/main" id="{44F78C31-BD15-35B9-2BE9-C4CD82BEA176}"/>
              </a:ext>
            </a:extLst>
          </p:cNvPr>
          <p:cNvGraphicFramePr/>
          <p:nvPr/>
        </p:nvGraphicFramePr>
        <p:xfrm>
          <a:off x="108043" y="862525"/>
          <a:ext cx="8661883" cy="579130"/>
        </p:xfrm>
        <a:graphic>
          <a:graphicData uri="http://schemas.openxmlformats.org/drawingml/2006/table">
            <a:tbl>
              <a:tblPr firstRow="1" bandRow="1">
                <a:noFill/>
              </a:tblPr>
              <a:tblGrid>
                <a:gridCol w="8661883">
                  <a:extLst>
                    <a:ext uri="{9D8B030D-6E8A-4147-A177-3AD203B41FA5}">
                      <a16:colId xmlns:a16="http://schemas.microsoft.com/office/drawing/2014/main" val="20000"/>
                    </a:ext>
                  </a:extLst>
                </a:gridCol>
              </a:tblGrid>
              <a:tr h="282784">
                <a:tc>
                  <a:txBody>
                    <a:bodyPr/>
                    <a:lstStyle/>
                    <a:p>
                      <a:pPr marL="0" marR="0" lvl="0" indent="0" algn="l" rtl="0">
                        <a:lnSpc>
                          <a:spcPct val="100000"/>
                        </a:lnSpc>
                        <a:spcBef>
                          <a:spcPts val="0"/>
                        </a:spcBef>
                        <a:spcAft>
                          <a:spcPts val="0"/>
                        </a:spcAft>
                        <a:buClr>
                          <a:srgbClr val="000000"/>
                        </a:buClr>
                        <a:buSzPts val="1600"/>
                        <a:buFont typeface="Arial"/>
                        <a:buNone/>
                      </a:pPr>
                      <a:r>
                        <a:rPr lang="en-GB" sz="1600" b="0" dirty="0">
                          <a:solidFill>
                            <a:schemeClr val="dk1"/>
                          </a:solidFill>
                          <a:latin typeface="Nunito Sans"/>
                          <a:ea typeface="Nunito Sans"/>
                          <a:cs typeface="Nunito Sans"/>
                          <a:sym typeface="Nunito Sans"/>
                        </a:rPr>
                        <a:t>2) </a:t>
                      </a:r>
                      <a:r>
                        <a:rPr lang="en-US" sz="1600" b="0" u="none" strike="noStrike" cap="none" dirty="0">
                          <a:solidFill>
                            <a:schemeClr val="dk1"/>
                          </a:solidFill>
                          <a:latin typeface="Nunito Sans"/>
                          <a:ea typeface="Nunito Sans"/>
                          <a:cs typeface="Nunito Sans"/>
                          <a:sym typeface="Nunito Sans"/>
                        </a:rPr>
                        <a:t>Write the ratio of white to purple in its simplest form:</a:t>
                      </a:r>
                    </a:p>
                    <a:p>
                      <a:pPr marL="127000" lvl="0" indent="0" algn="l" rtl="0">
                        <a:spcBef>
                          <a:spcPts val="0"/>
                        </a:spcBef>
                        <a:spcAft>
                          <a:spcPts val="0"/>
                        </a:spcAft>
                        <a:buClr>
                          <a:schemeClr val="dk1"/>
                        </a:buClr>
                        <a:buSzPts val="1600"/>
                        <a:buFont typeface="Nunito Sans"/>
                        <a:buNone/>
                      </a:pPr>
                      <a:endParaRPr lang="en-GB" sz="1600" b="0" dirty="0">
                        <a:solidFill>
                          <a:schemeClr val="dk1"/>
                        </a:solidFill>
                        <a:latin typeface="Nunito Sans"/>
                        <a:ea typeface="Nunito Sans"/>
                        <a:cs typeface="Nunito Sans"/>
                        <a:sym typeface="Nunito Sans"/>
                      </a:endParaRPr>
                    </a:p>
                  </a:txBody>
                  <a:tcPr marL="91450" marR="91450" marT="45725" marB="45725">
                    <a:lnL w="12700" cap="flat" cmpd="sng">
                      <a:noFill/>
                      <a:prstDash val="solid"/>
                      <a:round/>
                      <a:headEnd type="none" w="sm" len="sm"/>
                      <a:tailEnd type="none" w="sm" len="sm"/>
                    </a:lnL>
                    <a:lnR w="12700" cap="flat" cmpd="sng">
                      <a:noFill/>
                      <a:prstDash val="solid"/>
                      <a:round/>
                      <a:headEnd type="none" w="sm" len="sm"/>
                      <a:tailEnd type="none" w="sm" len="sm"/>
                    </a:lnR>
                    <a:lnT w="12700" cap="flat" cmpd="sng">
                      <a:noFill/>
                      <a:prstDash val="solid"/>
                      <a:round/>
                      <a:headEnd type="none" w="sm" len="sm"/>
                      <a:tailEnd type="none" w="sm" len="sm"/>
                    </a:lnT>
                    <a:lnB w="12700" cap="flat" cmpd="sng">
                      <a:noFill/>
                      <a:prstDash val="solid"/>
                      <a:round/>
                      <a:headEnd type="none" w="sm" len="sm"/>
                      <a:tailEnd type="none" w="sm" len="sm"/>
                    </a:lnB>
                    <a:lnTlToBr w="12700" cmpd="sng">
                      <a:noFill/>
                      <a:prstDash val="solid"/>
                    </a:lnTlToBr>
                    <a:lnBlToTr w="12700" cmpd="sng">
                      <a:noFill/>
                      <a:prstDash val="solid"/>
                    </a:lnBlToTr>
                    <a:noFill/>
                  </a:tcPr>
                </a:tc>
                <a:extLst>
                  <a:ext uri="{0D108BD9-81ED-4DB2-BD59-A6C34878D82A}">
                    <a16:rowId xmlns:a16="http://schemas.microsoft.com/office/drawing/2014/main" val="10000"/>
                  </a:ext>
                </a:extLst>
              </a:tr>
            </a:tbl>
          </a:graphicData>
        </a:graphic>
      </p:graphicFrame>
    </p:spTree>
    <p:extLst>
      <p:ext uri="{BB962C8B-B14F-4D97-AF65-F5344CB8AC3E}">
        <p14:creationId xmlns:p14="http://schemas.microsoft.com/office/powerpoint/2010/main" val="367122459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335"/>
        <p:cNvGrpSpPr/>
        <p:nvPr/>
      </p:nvGrpSpPr>
      <p:grpSpPr>
        <a:xfrm>
          <a:off x="0" y="0"/>
          <a:ext cx="0" cy="0"/>
          <a:chOff x="0" y="0"/>
          <a:chExt cx="0" cy="0"/>
        </a:xfrm>
      </p:grpSpPr>
      <p:sp>
        <p:nvSpPr>
          <p:cNvPr id="336" name="Google Shape;336;g2032cc6918f_0_31"/>
          <p:cNvSpPr txBox="1"/>
          <p:nvPr/>
        </p:nvSpPr>
        <p:spPr>
          <a:xfrm>
            <a:off x="169850" y="378100"/>
            <a:ext cx="45675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Ratio</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mc:Choice xmlns:a14="http://schemas.microsoft.com/office/drawing/2010/main" Requires="a14">
          <p:graphicFrame>
            <p:nvGraphicFramePr>
              <p:cNvPr id="338" name="Google Shape;338;g2032cc6918f_0_31"/>
              <p:cNvGraphicFramePr/>
              <p:nvPr>
                <p:extLst>
                  <p:ext uri="{D42A27DB-BD31-4B8C-83A1-F6EECF244321}">
                    <p14:modId xmlns:p14="http://schemas.microsoft.com/office/powerpoint/2010/main" val="2908937359"/>
                  </p:ext>
                </p:extLst>
              </p:nvPr>
            </p:nvGraphicFramePr>
            <p:xfrm>
              <a:off x="952500" y="2190750"/>
              <a:ext cx="7239000" cy="1891986"/>
            </p:xfrm>
            <a:graphic>
              <a:graphicData uri="http://schemas.openxmlformats.org/drawingml/2006/table">
                <a:tbl>
                  <a:tblPr>
                    <a:noFill/>
                    <a:tableStyleId>{3315EF36-B98D-4A8E-A345-085902FB4635}</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45993">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A) </a:t>
                          </a:r>
                          <a14:m>
                            <m:oMath xmlns:m="http://schemas.openxmlformats.org/officeDocument/2006/math">
                              <m:r>
                                <a:rPr lang="en-US" sz="1600" b="0" i="1" u="none" strike="noStrike" cap="none" dirty="0" smtClean="0">
                                  <a:solidFill>
                                    <a:schemeClr val="tx1"/>
                                  </a:solidFill>
                                  <a:latin typeface="Cambria Math" panose="02040503050406030204" pitchFamily="18" charset="0"/>
                                  <a:ea typeface="Nunito Sans"/>
                                  <a:cs typeface="Nunito Sans"/>
                                  <a:sym typeface="Nunito Sans"/>
                                </a:rPr>
                                <m:t>7 :3</m:t>
                              </m:r>
                            </m:oMath>
                          </a14:m>
                          <a:endParaRPr lang="en-US" sz="16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B) </a:t>
                          </a:r>
                          <a14:m>
                            <m:oMath xmlns:m="http://schemas.openxmlformats.org/officeDocument/2006/math">
                              <m:r>
                                <a:rPr lang="en-US" sz="1600" b="0" i="1" u="none" strike="noStrike" cap="none" dirty="0" smtClean="0">
                                  <a:solidFill>
                                    <a:schemeClr val="tx1"/>
                                  </a:solidFill>
                                  <a:latin typeface="Cambria Math" panose="02040503050406030204" pitchFamily="18" charset="0"/>
                                  <a:ea typeface="Nunito Sans"/>
                                  <a:cs typeface="Nunito Sans"/>
                                  <a:sym typeface="Nunito Sans"/>
                                </a:rPr>
                                <m:t>14 :20</m:t>
                              </m:r>
                            </m:oMath>
                          </a14:m>
                          <a:endParaRPr lang="en-US" sz="16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45993">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C) </a:t>
                          </a:r>
                          <a14:m>
                            <m:oMath xmlns:m="http://schemas.openxmlformats.org/officeDocument/2006/math">
                              <m:r>
                                <a:rPr lang="en-US" sz="1600" b="0" i="1" u="none" strike="noStrike" cap="none" dirty="0" smtClean="0">
                                  <a:solidFill>
                                    <a:schemeClr val="tx1"/>
                                  </a:solidFill>
                                  <a:latin typeface="Cambria Math" panose="02040503050406030204" pitchFamily="18" charset="0"/>
                                  <a:ea typeface="Nunito Sans"/>
                                  <a:cs typeface="Nunito Sans"/>
                                  <a:sym typeface="Nunito Sans"/>
                                </a:rPr>
                                <m:t>14 :6</m:t>
                              </m:r>
                            </m:oMath>
                          </a14:m>
                          <a:endParaRPr lang="en-US" sz="16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D) </a:t>
                          </a:r>
                          <a14:m>
                            <m:oMath xmlns:m="http://schemas.openxmlformats.org/officeDocument/2006/math">
                              <m:r>
                                <a:rPr lang="en-US" sz="1600" b="0" i="1" u="none" strike="noStrike" cap="none" dirty="0" smtClean="0">
                                  <a:solidFill>
                                    <a:schemeClr val="tx1"/>
                                  </a:solidFill>
                                  <a:latin typeface="Cambria Math" panose="02040503050406030204" pitchFamily="18" charset="0"/>
                                  <a:ea typeface="Nunito Sans"/>
                                  <a:cs typeface="Nunito Sans"/>
                                  <a:sym typeface="Nunito Sans"/>
                                </a:rPr>
                                <m:t>3 :7</m:t>
                              </m:r>
                            </m:oMath>
                          </a14:m>
                          <a:endParaRPr lang="en-US" sz="16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p:graphicFrame>
            <p:nvGraphicFramePr>
              <p:cNvPr id="338" name="Google Shape;338;g2032cc6918f_0_31"/>
              <p:cNvGraphicFramePr/>
              <p:nvPr>
                <p:extLst>
                  <p:ext uri="{D42A27DB-BD31-4B8C-83A1-F6EECF244321}">
                    <p14:modId xmlns:p14="http://schemas.microsoft.com/office/powerpoint/2010/main" val="2908937359"/>
                  </p:ext>
                </p:extLst>
              </p:nvPr>
            </p:nvGraphicFramePr>
            <p:xfrm>
              <a:off x="952500" y="2190750"/>
              <a:ext cx="7239000" cy="1891986"/>
            </p:xfrm>
            <a:graphic>
              <a:graphicData uri="http://schemas.openxmlformats.org/drawingml/2006/table">
                <a:tbl>
                  <a:tblPr>
                    <a:noFill/>
                    <a:tableStyleId>{3315EF36-B98D-4A8E-A345-085902FB4635}</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45993">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68" t="-641" r="-100337" b="-100641"/>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00168" t="-641" r="-337" b="-100641"/>
                          </a:stretch>
                        </a:blipFill>
                      </a:tcPr>
                    </a:tc>
                    <a:extLst>
                      <a:ext uri="{0D108BD9-81ED-4DB2-BD59-A6C34878D82A}">
                        <a16:rowId xmlns:a16="http://schemas.microsoft.com/office/drawing/2014/main" val="10000"/>
                      </a:ext>
                    </a:extLst>
                  </a:tr>
                  <a:tr h="945993">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68" t="-101290" r="-100337" b="-1290"/>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00168" t="-101290" r="-337" b="-1290"/>
                          </a:stretch>
                        </a:blipFill>
                      </a:tcPr>
                    </a:tc>
                    <a:extLst>
                      <a:ext uri="{0D108BD9-81ED-4DB2-BD59-A6C34878D82A}">
                        <a16:rowId xmlns:a16="http://schemas.microsoft.com/office/drawing/2014/main" val="10001"/>
                      </a:ext>
                    </a:extLst>
                  </a:tr>
                </a:tbl>
              </a:graphicData>
            </a:graphic>
          </p:graphicFrame>
        </mc:Fallback>
      </mc:AlternateContent>
      <p:graphicFrame>
        <p:nvGraphicFramePr>
          <p:cNvPr id="4" name="Google Shape;105;p20">
            <a:extLst>
              <a:ext uri="{FF2B5EF4-FFF2-40B4-BE49-F238E27FC236}">
                <a16:creationId xmlns:a16="http://schemas.microsoft.com/office/drawing/2014/main" id="{6ECE62B6-B3F9-D083-9D79-B23E461C5286}"/>
              </a:ext>
            </a:extLst>
          </p:cNvPr>
          <p:cNvGraphicFramePr/>
          <p:nvPr/>
        </p:nvGraphicFramePr>
        <p:xfrm>
          <a:off x="108043" y="862525"/>
          <a:ext cx="8661883" cy="670570"/>
        </p:xfrm>
        <a:graphic>
          <a:graphicData uri="http://schemas.openxmlformats.org/drawingml/2006/table">
            <a:tbl>
              <a:tblPr firstRow="1" bandRow="1">
                <a:noFill/>
              </a:tblPr>
              <a:tblGrid>
                <a:gridCol w="8661883">
                  <a:extLst>
                    <a:ext uri="{9D8B030D-6E8A-4147-A177-3AD203B41FA5}">
                      <a16:colId xmlns:a16="http://schemas.microsoft.com/office/drawing/2014/main" val="20000"/>
                    </a:ext>
                  </a:extLst>
                </a:gridCol>
              </a:tblGrid>
              <a:tr h="282784">
                <a:tc>
                  <a:txBody>
                    <a:bodyPr/>
                    <a:lstStyle/>
                    <a:p>
                      <a:pPr marL="0" marR="0" lvl="0" indent="0" algn="l" rtl="0">
                        <a:lnSpc>
                          <a:spcPct val="100000"/>
                        </a:lnSpc>
                        <a:spcBef>
                          <a:spcPts val="0"/>
                        </a:spcBef>
                        <a:spcAft>
                          <a:spcPts val="0"/>
                        </a:spcAft>
                        <a:buClr>
                          <a:srgbClr val="000000"/>
                        </a:buClr>
                        <a:buSzPts val="1600"/>
                        <a:buFont typeface="Arial"/>
                        <a:buNone/>
                      </a:pPr>
                      <a:r>
                        <a:rPr lang="en-GB" sz="1600" b="0" dirty="0">
                          <a:solidFill>
                            <a:schemeClr val="dk1"/>
                          </a:solidFill>
                          <a:latin typeface="Nunito Sans"/>
                          <a:ea typeface="Nunito Sans"/>
                          <a:cs typeface="Nunito Sans"/>
                          <a:sym typeface="Nunito Sans"/>
                        </a:rPr>
                        <a:t>3) </a:t>
                      </a:r>
                      <a:r>
                        <a:rPr lang="en-US" sz="1600" b="0" u="none" strike="noStrike" cap="none" dirty="0">
                          <a:solidFill>
                            <a:schemeClr val="dk1"/>
                          </a:solidFill>
                          <a:latin typeface="Nunito Sans"/>
                          <a:ea typeface="Nunito Sans"/>
                          <a:cs typeface="Nunito Sans"/>
                          <a:sym typeface="Nunito Sans"/>
                        </a:rPr>
                        <a:t>There are 20 sweets in a bag; 6 sweets are orange, and the rest are purple. </a:t>
                      </a:r>
                    </a:p>
                    <a:p>
                      <a:pPr marL="0" marR="0" lvl="0" indent="0" algn="l" rtl="0">
                        <a:lnSpc>
                          <a:spcPct val="150000"/>
                        </a:lnSpc>
                        <a:spcBef>
                          <a:spcPts val="0"/>
                        </a:spcBef>
                        <a:spcAft>
                          <a:spcPts val="0"/>
                        </a:spcAft>
                        <a:buClr>
                          <a:srgbClr val="000000"/>
                        </a:buClr>
                        <a:buSzPts val="1600"/>
                        <a:buFont typeface="Arial"/>
                        <a:buNone/>
                      </a:pPr>
                      <a:r>
                        <a:rPr lang="en-US" sz="1600" b="0" u="none" strike="noStrike" cap="none" dirty="0">
                          <a:solidFill>
                            <a:schemeClr val="dk1"/>
                          </a:solidFill>
                          <a:latin typeface="Nunito Sans"/>
                          <a:ea typeface="Nunito Sans"/>
                          <a:cs typeface="Nunito Sans"/>
                          <a:sym typeface="Nunito Sans"/>
                        </a:rPr>
                        <a:t>     Write the ratio of purple sweets to orange sweets in its simplest form:</a:t>
                      </a:r>
                    </a:p>
                  </a:txBody>
                  <a:tcPr marL="91450" marR="91450" marT="45725" marB="45725">
                    <a:lnL w="12700" cap="flat" cmpd="sng">
                      <a:noFill/>
                      <a:prstDash val="solid"/>
                      <a:round/>
                      <a:headEnd type="none" w="sm" len="sm"/>
                      <a:tailEnd type="none" w="sm" len="sm"/>
                    </a:lnL>
                    <a:lnR w="12700" cap="flat" cmpd="sng">
                      <a:noFill/>
                      <a:prstDash val="solid"/>
                      <a:round/>
                      <a:headEnd type="none" w="sm" len="sm"/>
                      <a:tailEnd type="none" w="sm" len="sm"/>
                    </a:lnR>
                    <a:lnT w="12700" cap="flat" cmpd="sng">
                      <a:noFill/>
                      <a:prstDash val="solid"/>
                      <a:round/>
                      <a:headEnd type="none" w="sm" len="sm"/>
                      <a:tailEnd type="none" w="sm" len="sm"/>
                    </a:lnT>
                    <a:lnB w="12700" cap="flat" cmpd="sng">
                      <a:noFill/>
                      <a:prstDash val="solid"/>
                      <a:round/>
                      <a:headEnd type="none" w="sm" len="sm"/>
                      <a:tailEnd type="none" w="sm" len="sm"/>
                    </a:lnB>
                    <a:lnTlToBr w="12700" cmpd="sng">
                      <a:noFill/>
                      <a:prstDash val="solid"/>
                    </a:lnTlToBr>
                    <a:lnBlToTr w="12700" cmpd="sng">
                      <a:noFill/>
                      <a:prstDash val="solid"/>
                    </a:lnBlToTr>
                    <a:noFill/>
                  </a:tcPr>
                </a:tc>
                <a:extLst>
                  <a:ext uri="{0D108BD9-81ED-4DB2-BD59-A6C34878D82A}">
                    <a16:rowId xmlns:a16="http://schemas.microsoft.com/office/drawing/2014/main" val="10000"/>
                  </a:ext>
                </a:extLst>
              </a:tr>
            </a:tbl>
          </a:graphicData>
        </a:graphic>
      </p:graphicFrame>
    </p:spTree>
    <p:extLst>
      <p:ext uri="{BB962C8B-B14F-4D97-AF65-F5344CB8AC3E}">
        <p14:creationId xmlns:p14="http://schemas.microsoft.com/office/powerpoint/2010/main" val="12163321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342"/>
        <p:cNvGrpSpPr/>
        <p:nvPr/>
      </p:nvGrpSpPr>
      <p:grpSpPr>
        <a:xfrm>
          <a:off x="0" y="0"/>
          <a:ext cx="0" cy="0"/>
          <a:chOff x="0" y="0"/>
          <a:chExt cx="0" cy="0"/>
        </a:xfrm>
      </p:grpSpPr>
      <p:sp>
        <p:nvSpPr>
          <p:cNvPr id="343" name="Google Shape;343;g2032cc6918f_0_37"/>
          <p:cNvSpPr txBox="1"/>
          <p:nvPr/>
        </p:nvSpPr>
        <p:spPr>
          <a:xfrm>
            <a:off x="169850" y="378100"/>
            <a:ext cx="45675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Ratio</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mc:Choice xmlns:a14="http://schemas.microsoft.com/office/drawing/2010/main" Requires="a14">
          <p:graphicFrame>
            <p:nvGraphicFramePr>
              <p:cNvPr id="345" name="Google Shape;345;g2032cc6918f_0_37"/>
              <p:cNvGraphicFramePr/>
              <p:nvPr>
                <p:extLst>
                  <p:ext uri="{D42A27DB-BD31-4B8C-83A1-F6EECF244321}">
                    <p14:modId xmlns:p14="http://schemas.microsoft.com/office/powerpoint/2010/main" val="2654804846"/>
                  </p:ext>
                </p:extLst>
              </p:nvPr>
            </p:nvGraphicFramePr>
            <p:xfrm>
              <a:off x="952500" y="2190750"/>
              <a:ext cx="7239000" cy="1893600"/>
            </p:xfrm>
            <a:graphic>
              <a:graphicData uri="http://schemas.openxmlformats.org/drawingml/2006/table">
                <a:tbl>
                  <a:tblPr>
                    <a:noFill/>
                    <a:tableStyleId>{3315EF36-B98D-4A8E-A345-085902FB4635}</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46800">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A) </a:t>
                          </a:r>
                          <a14:m>
                            <m:oMath xmlns:m="http://schemas.openxmlformats.org/officeDocument/2006/math">
                              <m:r>
                                <a:rPr lang="en-US" sz="1600" i="1" u="none" strike="noStrike" cap="none" dirty="0" smtClean="0">
                                  <a:solidFill>
                                    <a:schemeClr val="tx1"/>
                                  </a:solidFill>
                                  <a:latin typeface="Cambria Math" panose="02040503050406030204" pitchFamily="18" charset="0"/>
                                  <a:ea typeface="Nunito Sans"/>
                                  <a:cs typeface="Nunito Sans"/>
                                  <a:sym typeface="Nunito Sans"/>
                                </a:rPr>
                                <m:t>15 :21 :24 </m:t>
                              </m:r>
                            </m:oMath>
                          </a14:m>
                          <a:endParaRPr lang="en-US" sz="16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B) </a:t>
                          </a:r>
                          <a14:m>
                            <m:oMath xmlns:m="http://schemas.openxmlformats.org/officeDocument/2006/math">
                              <m:r>
                                <a:rPr lang="en-US" sz="1600" i="1" u="none" strike="noStrike" cap="none" dirty="0" smtClean="0">
                                  <a:solidFill>
                                    <a:schemeClr val="tx1"/>
                                  </a:solidFill>
                                  <a:latin typeface="Cambria Math" panose="02040503050406030204" pitchFamily="18" charset="0"/>
                                  <a:ea typeface="Nunito Sans"/>
                                  <a:cs typeface="Nunito Sans"/>
                                  <a:sym typeface="Nunito Sans"/>
                                </a:rPr>
                                <m:t>50 :70 :80</m:t>
                              </m:r>
                            </m:oMath>
                          </a14:m>
                          <a:r>
                            <a:rPr lang="en-US" sz="1600" u="none" strike="noStrike" cap="none"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46800">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C) </a:t>
                          </a:r>
                          <a14:m>
                            <m:oMath xmlns:m="http://schemas.openxmlformats.org/officeDocument/2006/math">
                              <m:r>
                                <a:rPr lang="en-US" sz="1600" i="1" u="none" strike="noStrike" cap="none" dirty="0" smtClean="0">
                                  <a:solidFill>
                                    <a:schemeClr val="tx1"/>
                                  </a:solidFill>
                                  <a:latin typeface="Cambria Math" panose="02040503050406030204" pitchFamily="18" charset="0"/>
                                  <a:ea typeface="Nunito Sans"/>
                                  <a:cs typeface="Nunito Sans"/>
                                  <a:sym typeface="Nunito Sans"/>
                                </a:rPr>
                                <m:t>5 :7 :8</m:t>
                              </m:r>
                            </m:oMath>
                          </a14:m>
                          <a:endParaRPr lang="en-US" sz="16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D) </a:t>
                          </a:r>
                          <a14:m>
                            <m:oMath xmlns:m="http://schemas.openxmlformats.org/officeDocument/2006/math">
                              <m:r>
                                <a:rPr lang="en-US" sz="1600" i="1" u="none" strike="noStrike" cap="none" dirty="0" smtClean="0">
                                  <a:solidFill>
                                    <a:schemeClr val="tx1"/>
                                  </a:solidFill>
                                  <a:latin typeface="Cambria Math" panose="02040503050406030204" pitchFamily="18" charset="0"/>
                                  <a:ea typeface="Nunito Sans"/>
                                  <a:cs typeface="Nunito Sans"/>
                                  <a:sym typeface="Nunito Sans"/>
                                </a:rPr>
                                <m:t>10 </m:t>
                              </m:r>
                              <m:r>
                                <a:rPr lang="en-US" sz="1600" b="0" i="1" u="none" strike="noStrike" cap="none" dirty="0" smtClean="0">
                                  <a:solidFill>
                                    <a:schemeClr val="tx1"/>
                                  </a:solidFill>
                                  <a:latin typeface="Cambria Math" panose="02040503050406030204" pitchFamily="18" charset="0"/>
                                  <a:ea typeface="Nunito Sans"/>
                                  <a:cs typeface="Nunito Sans"/>
                                  <a:sym typeface="Nunito Sans"/>
                                </a:rPr>
                                <m:t>:</m:t>
                              </m:r>
                              <m:r>
                                <a:rPr lang="en-US" sz="1600" i="1" u="none" strike="noStrike" cap="none" dirty="0" smtClean="0">
                                  <a:solidFill>
                                    <a:schemeClr val="tx1"/>
                                  </a:solidFill>
                                  <a:latin typeface="Cambria Math" panose="02040503050406030204" pitchFamily="18" charset="0"/>
                                  <a:ea typeface="Nunito Sans"/>
                                  <a:cs typeface="Nunito Sans"/>
                                  <a:sym typeface="Nunito Sans"/>
                                </a:rPr>
                                <m:t>14 :16</m:t>
                              </m:r>
                            </m:oMath>
                          </a14:m>
                          <a:endParaRPr lang="en-US" sz="16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p:graphicFrame>
            <p:nvGraphicFramePr>
              <p:cNvPr id="345" name="Google Shape;345;g2032cc6918f_0_37"/>
              <p:cNvGraphicFramePr/>
              <p:nvPr>
                <p:extLst>
                  <p:ext uri="{D42A27DB-BD31-4B8C-83A1-F6EECF244321}">
                    <p14:modId xmlns:p14="http://schemas.microsoft.com/office/powerpoint/2010/main" val="2654804846"/>
                  </p:ext>
                </p:extLst>
              </p:nvPr>
            </p:nvGraphicFramePr>
            <p:xfrm>
              <a:off x="952500" y="2190750"/>
              <a:ext cx="7239000" cy="1893600"/>
            </p:xfrm>
            <a:graphic>
              <a:graphicData uri="http://schemas.openxmlformats.org/drawingml/2006/table">
                <a:tbl>
                  <a:tblPr>
                    <a:noFill/>
                    <a:tableStyleId>{3315EF36-B98D-4A8E-A345-085902FB4635}</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46800">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68" t="-641" r="-100337" b="-100641"/>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00168" t="-641" r="-337" b="-100641"/>
                          </a:stretch>
                        </a:blipFill>
                      </a:tcPr>
                    </a:tc>
                    <a:extLst>
                      <a:ext uri="{0D108BD9-81ED-4DB2-BD59-A6C34878D82A}">
                        <a16:rowId xmlns:a16="http://schemas.microsoft.com/office/drawing/2014/main" val="10000"/>
                      </a:ext>
                    </a:extLst>
                  </a:tr>
                  <a:tr h="946800">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68" t="-100641" r="-100337" b="-641"/>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00168" t="-100641" r="-337" b="-641"/>
                          </a:stretch>
                        </a:blipFill>
                      </a:tcPr>
                    </a:tc>
                    <a:extLst>
                      <a:ext uri="{0D108BD9-81ED-4DB2-BD59-A6C34878D82A}">
                        <a16:rowId xmlns:a16="http://schemas.microsoft.com/office/drawing/2014/main" val="10001"/>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2" name="Google Shape;105;p20">
                <a:extLst>
                  <a:ext uri="{FF2B5EF4-FFF2-40B4-BE49-F238E27FC236}">
                    <a16:creationId xmlns:a16="http://schemas.microsoft.com/office/drawing/2014/main" id="{BE9A7FFA-FBE0-E05C-815D-E820F9D73471}"/>
                  </a:ext>
                </a:extLst>
              </p:cNvPr>
              <p:cNvGraphicFramePr/>
              <p:nvPr/>
            </p:nvGraphicFramePr>
            <p:xfrm>
              <a:off x="108043" y="862525"/>
              <a:ext cx="8661883" cy="845830"/>
            </p:xfrm>
            <a:graphic>
              <a:graphicData uri="http://schemas.openxmlformats.org/drawingml/2006/table">
                <a:tbl>
                  <a:tblPr firstRow="1" bandRow="1">
                    <a:noFill/>
                  </a:tblPr>
                  <a:tblGrid>
                    <a:gridCol w="8661883">
                      <a:extLst>
                        <a:ext uri="{9D8B030D-6E8A-4147-A177-3AD203B41FA5}">
                          <a16:colId xmlns:a16="http://schemas.microsoft.com/office/drawing/2014/main" val="20000"/>
                        </a:ext>
                      </a:extLst>
                    </a:gridCol>
                  </a:tblGrid>
                  <a:tr h="282784">
                    <a:tc>
                      <a:txBody>
                        <a:bodyPr/>
                        <a:lstStyle/>
                        <a:p>
                          <a:pPr marL="0" marR="0" lvl="0" indent="0" algn="l" rtl="0">
                            <a:lnSpc>
                              <a:spcPct val="100000"/>
                            </a:lnSpc>
                            <a:spcBef>
                              <a:spcPts val="0"/>
                            </a:spcBef>
                            <a:spcAft>
                              <a:spcPts val="0"/>
                            </a:spcAft>
                            <a:buClr>
                              <a:srgbClr val="000000"/>
                            </a:buClr>
                            <a:buSzPts val="1600"/>
                            <a:buFont typeface="Arial"/>
                            <a:buNone/>
                          </a:pPr>
                          <a:r>
                            <a:rPr lang="en-GB" sz="1600" b="0" dirty="0">
                              <a:solidFill>
                                <a:schemeClr val="dk1"/>
                              </a:solidFill>
                              <a:latin typeface="Nunito Sans"/>
                              <a:ea typeface="Nunito Sans"/>
                              <a:cs typeface="Nunito Sans"/>
                              <a:sym typeface="Nunito Sans"/>
                            </a:rPr>
                            <a:t>4) </a:t>
                          </a:r>
                          <a:r>
                            <a:rPr lang="en-US" sz="1600" b="0" u="none" strike="noStrike" cap="none" dirty="0">
                              <a:solidFill>
                                <a:schemeClr val="dk1"/>
                              </a:solidFill>
                              <a:latin typeface="Nunito Sans"/>
                              <a:ea typeface="Nunito Sans"/>
                              <a:cs typeface="Nunito Sans"/>
                              <a:sym typeface="Nunito Sans"/>
                            </a:rPr>
                            <a:t>Fully simplify the ratio:</a:t>
                          </a:r>
                        </a:p>
                        <a:p>
                          <a:pPr marL="0" marR="0" lvl="0" indent="0" algn="l" rtl="0">
                            <a:lnSpc>
                              <a:spcPct val="100000"/>
                            </a:lnSpc>
                            <a:spcBef>
                              <a:spcPts val="0"/>
                            </a:spcBef>
                            <a:spcAft>
                              <a:spcPts val="0"/>
                            </a:spcAft>
                            <a:buClr>
                              <a:srgbClr val="000000"/>
                            </a:buClr>
                            <a:buSzPts val="1600"/>
                            <a:buFont typeface="Arial"/>
                            <a:buNone/>
                          </a:pPr>
                          <a:endParaRPr lang="en-US" sz="1050" b="0" u="none" strike="noStrike" cap="none" dirty="0">
                            <a:solidFill>
                              <a:schemeClr val="dk1"/>
                            </a:solidFill>
                            <a:latin typeface="Nunito Sans"/>
                            <a:ea typeface="Nunito Sans"/>
                            <a:cs typeface="Nunito Sans"/>
                            <a:sym typeface="Nunito Sans"/>
                          </a:endParaRPr>
                        </a:p>
                        <a:p>
                          <a:pPr marL="0" marR="0" lvl="0" indent="0" algn="l" rtl="0">
                            <a:lnSpc>
                              <a:spcPct val="100000"/>
                            </a:lnSpc>
                            <a:spcBef>
                              <a:spcPts val="0"/>
                            </a:spcBef>
                            <a:spcAft>
                              <a:spcPts val="0"/>
                            </a:spcAft>
                            <a:buClr>
                              <a:srgbClr val="000000"/>
                            </a:buClr>
                            <a:buSzPts val="1600"/>
                            <a:buFont typeface="Arial"/>
                            <a:buNone/>
                          </a:pPr>
                          <a:r>
                            <a:rPr lang="en-GB" sz="2300" b="0" u="none" strike="noStrike" cap="none" dirty="0">
                              <a:solidFill>
                                <a:schemeClr val="dk1"/>
                              </a:solidFill>
                              <a:ea typeface="Nunito Sans"/>
                              <a:cs typeface="Nunito Sans"/>
                              <a:sym typeface="Nunito Sans"/>
                            </a:rPr>
                            <a:t>   </a:t>
                          </a:r>
                          <a14:m>
                            <m:oMath xmlns:m="http://schemas.openxmlformats.org/officeDocument/2006/math">
                              <m:r>
                                <a:rPr lang="en-GB" sz="2300" b="0" i="1" u="none" strike="noStrike" cap="none" smtClean="0">
                                  <a:solidFill>
                                    <a:schemeClr val="dk1"/>
                                  </a:solidFill>
                                  <a:latin typeface="Cambria Math" panose="02040503050406030204" pitchFamily="18" charset="0"/>
                                  <a:ea typeface="Nunito Sans"/>
                                  <a:cs typeface="Nunito Sans"/>
                                  <a:sym typeface="Nunito Sans"/>
                                </a:rPr>
                                <m:t>150 :210 :240</m:t>
                              </m:r>
                            </m:oMath>
                          </a14:m>
                          <a:r>
                            <a:rPr lang="en-US" sz="2300" b="0" u="none" strike="noStrike" cap="none" dirty="0">
                              <a:solidFill>
                                <a:schemeClr val="dk1"/>
                              </a:solidFill>
                              <a:latin typeface="Nunito Sans"/>
                              <a:ea typeface="Nunito Sans"/>
                              <a:cs typeface="Nunito Sans"/>
                              <a:sym typeface="Nunito Sans"/>
                            </a:rPr>
                            <a:t> </a:t>
                          </a:r>
                        </a:p>
                      </a:txBody>
                      <a:tcPr marL="91450" marR="91450" marT="45725" marB="45725">
                        <a:lnL w="12700" cap="flat" cmpd="sng">
                          <a:noFill/>
                          <a:prstDash val="solid"/>
                          <a:round/>
                          <a:headEnd type="none" w="sm" len="sm"/>
                          <a:tailEnd type="none" w="sm" len="sm"/>
                        </a:lnL>
                        <a:lnR w="12700" cap="flat" cmpd="sng">
                          <a:noFill/>
                          <a:prstDash val="solid"/>
                          <a:round/>
                          <a:headEnd type="none" w="sm" len="sm"/>
                          <a:tailEnd type="none" w="sm" len="sm"/>
                        </a:lnR>
                        <a:lnT w="12700" cap="flat" cmpd="sng">
                          <a:noFill/>
                          <a:prstDash val="solid"/>
                          <a:round/>
                          <a:headEnd type="none" w="sm" len="sm"/>
                          <a:tailEnd type="none" w="sm" len="sm"/>
                        </a:lnT>
                        <a:lnB w="12700" cap="flat" cmpd="sng">
                          <a:noFill/>
                          <a:prstDash val="solid"/>
                          <a:round/>
                          <a:headEnd type="none" w="sm" len="sm"/>
                          <a:tailEnd type="none" w="sm" len="sm"/>
                        </a:lnB>
                        <a:lnTlToBr w="12700" cmpd="sng">
                          <a:noFill/>
                          <a:prstDash val="solid"/>
                        </a:lnTlToBr>
                        <a:lnBlToTr w="12700" cmpd="sng">
                          <a:noFill/>
                          <a:prstDash val="solid"/>
                        </a:lnBlToTr>
                        <a:noFill/>
                      </a:tcPr>
                    </a:tc>
                    <a:extLst>
                      <a:ext uri="{0D108BD9-81ED-4DB2-BD59-A6C34878D82A}">
                        <a16:rowId xmlns:a16="http://schemas.microsoft.com/office/drawing/2014/main" val="10000"/>
                      </a:ext>
                    </a:extLst>
                  </a:tr>
                </a:tbl>
              </a:graphicData>
            </a:graphic>
          </p:graphicFrame>
        </mc:Choice>
        <mc:Fallback xmlns="">
          <p:graphicFrame>
            <p:nvGraphicFramePr>
              <p:cNvPr id="2" name="Google Shape;105;p20">
                <a:extLst>
                  <a:ext uri="{FF2B5EF4-FFF2-40B4-BE49-F238E27FC236}">
                    <a16:creationId xmlns:a16="http://schemas.microsoft.com/office/drawing/2014/main" id="{BE9A7FFA-FBE0-E05C-815D-E820F9D73471}"/>
                  </a:ext>
                </a:extLst>
              </p:cNvPr>
              <p:cNvGraphicFramePr/>
              <p:nvPr>
                <p:extLst>
                  <p:ext uri="{D42A27DB-BD31-4B8C-83A1-F6EECF244321}">
                    <p14:modId xmlns:p14="http://schemas.microsoft.com/office/powerpoint/2010/main" val="604098651"/>
                  </p:ext>
                </p:extLst>
              </p:nvPr>
            </p:nvGraphicFramePr>
            <p:xfrm>
              <a:off x="108043" y="862525"/>
              <a:ext cx="8661883" cy="845830"/>
            </p:xfrm>
            <a:graphic>
              <a:graphicData uri="http://schemas.openxmlformats.org/drawingml/2006/table">
                <a:tbl>
                  <a:tblPr firstRow="1" bandRow="1">
                    <a:noFill/>
                  </a:tblPr>
                  <a:tblGrid>
                    <a:gridCol w="8661883">
                      <a:extLst>
                        <a:ext uri="{9D8B030D-6E8A-4147-A177-3AD203B41FA5}">
                          <a16:colId xmlns:a16="http://schemas.microsoft.com/office/drawing/2014/main" val="20000"/>
                        </a:ext>
                      </a:extLst>
                    </a:gridCol>
                  </a:tblGrid>
                  <a:tr h="282784">
                    <a:tc>
                      <a:txBody>
                        <a:bodyPr/>
                        <a:lstStyle/>
                        <a:p>
                          <a:pPr marL="0" marR="0" lvl="0" indent="0" algn="l" rtl="0">
                            <a:lnSpc>
                              <a:spcPct val="100000"/>
                            </a:lnSpc>
                            <a:spcBef>
                              <a:spcPts val="0"/>
                            </a:spcBef>
                            <a:spcAft>
                              <a:spcPts val="0"/>
                            </a:spcAft>
                            <a:buClr>
                              <a:srgbClr val="000000"/>
                            </a:buClr>
                            <a:buSzPts val="1600"/>
                            <a:buFont typeface="Arial"/>
                            <a:buNone/>
                          </a:pPr>
                          <a:r>
                            <a:rPr lang="en-GB" sz="1600" b="0" dirty="0">
                              <a:solidFill>
                                <a:schemeClr val="dk1"/>
                              </a:solidFill>
                              <a:latin typeface="Nunito Sans"/>
                              <a:ea typeface="Nunito Sans"/>
                              <a:cs typeface="Nunito Sans"/>
                              <a:sym typeface="Nunito Sans"/>
                            </a:rPr>
                            <a:t>4) </a:t>
                          </a:r>
                          <a:r>
                            <a:rPr lang="en-US" sz="1600" b="0" u="none" strike="noStrike" cap="none" dirty="0">
                              <a:solidFill>
                                <a:schemeClr val="dk1"/>
                              </a:solidFill>
                              <a:latin typeface="Nunito Sans"/>
                              <a:ea typeface="Nunito Sans"/>
                              <a:cs typeface="Nunito Sans"/>
                              <a:sym typeface="Nunito Sans"/>
                            </a:rPr>
                            <a:t>Fully simplify the ratio:</a:t>
                          </a:r>
                        </a:p>
                        <a:p>
                          <a:pPr marL="0" marR="0" lvl="0" indent="0" algn="l" rtl="0">
                            <a:lnSpc>
                              <a:spcPct val="100000"/>
                            </a:lnSpc>
                            <a:spcBef>
                              <a:spcPts val="0"/>
                            </a:spcBef>
                            <a:spcAft>
                              <a:spcPts val="0"/>
                            </a:spcAft>
                            <a:buClr>
                              <a:srgbClr val="000000"/>
                            </a:buClr>
                            <a:buSzPts val="1600"/>
                            <a:buFont typeface="Arial"/>
                            <a:buNone/>
                          </a:pPr>
                          <a:endParaRPr lang="en-US" sz="1050" b="0" u="none" strike="noStrike" cap="none" dirty="0">
                            <a:solidFill>
                              <a:schemeClr val="dk1"/>
                            </a:solidFill>
                            <a:latin typeface="Nunito Sans"/>
                            <a:ea typeface="Nunito Sans"/>
                            <a:cs typeface="Nunito Sans"/>
                            <a:sym typeface="Nunito Sans"/>
                          </a:endParaRPr>
                        </a:p>
                        <a:p>
                          <a:pPr marL="0" marR="0" lvl="0" indent="0" algn="l" rtl="0">
                            <a:lnSpc>
                              <a:spcPct val="100000"/>
                            </a:lnSpc>
                            <a:spcBef>
                              <a:spcPts val="0"/>
                            </a:spcBef>
                            <a:spcAft>
                              <a:spcPts val="0"/>
                            </a:spcAft>
                            <a:buClr>
                              <a:srgbClr val="000000"/>
                            </a:buClr>
                            <a:buSzPts val="1600"/>
                            <a:buFont typeface="Arial"/>
                            <a:buNone/>
                          </a:pPr>
                          <a:r>
                            <a:rPr lang="en-GB" sz="2300" b="0" u="none" strike="noStrike" cap="none" dirty="0">
                              <a:solidFill>
                                <a:schemeClr val="dk1"/>
                              </a:solidFill>
                              <a:ea typeface="Nunito Sans"/>
                              <a:cs typeface="Nunito Sans"/>
                              <a:sym typeface="Nunito Sans"/>
                            </a:rPr>
                            <a:t>   </a:t>
                          </a:r>
                          <a14:m xmlns:a14="http://schemas.microsoft.com/office/drawing/2010/main">
                            <m:oMath xmlns:m="http://schemas.openxmlformats.org/officeDocument/2006/math">
                              <m:r>
                                <a:rPr lang="en-GB" sz="2300" b="0" i="1" u="none" strike="noStrike" cap="none" smtClean="0">
                                  <a:solidFill>
                                    <a:schemeClr val="dk1"/>
                                  </a:solidFill>
                                  <a:latin typeface="Cambria Math" panose="02040503050406030204" pitchFamily="18" charset="0"/>
                                  <a:ea typeface="Nunito Sans"/>
                                  <a:cs typeface="Nunito Sans"/>
                                  <a:sym typeface="Nunito Sans"/>
                                </a:rPr>
                                <m:t>150 :210 :240</m:t>
                              </m:r>
                            </m:oMath>
                          </a14:m>
                          <a:r>
                            <a:rPr lang="en-US" sz="2300" b="0" u="none" strike="noStrike" cap="none" dirty="0">
                              <a:solidFill>
                                <a:schemeClr val="dk1"/>
                              </a:solidFill>
                              <a:latin typeface="Nunito Sans"/>
                              <a:ea typeface="Nunito Sans"/>
                              <a:cs typeface="Nunito Sans"/>
                              <a:sym typeface="Nunito Sans"/>
                            </a:rPr>
                            <a:t> </a:t>
                          </a:r>
                        </a:p>
                      </a:txBody>
                      <a:tcPr marL="91450" marR="91450" marT="45725" marB="45725">
                        <a:lnL w="12700" cap="flat" cmpd="sng">
                          <a:noFill/>
                          <a:prstDash val="solid"/>
                          <a:round/>
                          <a:headEnd type="none" w="sm" len="sm"/>
                          <a:tailEnd type="none" w="sm" len="sm"/>
                        </a:lnL>
                        <a:lnR w="12700" cap="flat" cmpd="sng">
                          <a:noFill/>
                          <a:prstDash val="solid"/>
                          <a:round/>
                          <a:headEnd type="none" w="sm" len="sm"/>
                          <a:tailEnd type="none" w="sm" len="sm"/>
                        </a:lnR>
                        <a:lnT w="12700" cap="flat" cmpd="sng">
                          <a:noFill/>
                          <a:prstDash val="solid"/>
                          <a:round/>
                          <a:headEnd type="none" w="sm" len="sm"/>
                          <a:tailEnd type="none" w="sm" len="sm"/>
                        </a:lnT>
                        <a:lnB w="12700" cap="flat" cmpd="sng">
                          <a:noFill/>
                          <a:prstDash val="solid"/>
                          <a:round/>
                          <a:headEnd type="none" w="sm" len="sm"/>
                          <a:tailEnd type="none" w="sm" len="sm"/>
                        </a:lnB>
                        <a:lnTlToBr w="12700" cmpd="sng">
                          <a:noFill/>
                          <a:prstDash val="solid"/>
                        </a:lnTlToBr>
                        <a:lnBlToTr w="12700" cmpd="sng">
                          <a:noFill/>
                          <a:prstDash val="solid"/>
                        </a:lnBlToTr>
                        <a:noFill/>
                      </a:tcPr>
                    </a:tc>
                    <a:extLst>
                      <a:ext uri="{0D108BD9-81ED-4DB2-BD59-A6C34878D82A}">
                        <a16:rowId xmlns:a16="http://schemas.microsoft.com/office/drawing/2014/main" val="10000"/>
                      </a:ext>
                    </a:extLst>
                  </a:tr>
                </a:tbl>
              </a:graphicData>
            </a:graphic>
          </p:graphicFrame>
        </mc:Fallback>
      </mc:AlternateContent>
    </p:spTree>
    <p:extLst>
      <p:ext uri="{BB962C8B-B14F-4D97-AF65-F5344CB8AC3E}">
        <p14:creationId xmlns:p14="http://schemas.microsoft.com/office/powerpoint/2010/main" val="248373497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349"/>
        <p:cNvGrpSpPr/>
        <p:nvPr/>
      </p:nvGrpSpPr>
      <p:grpSpPr>
        <a:xfrm>
          <a:off x="0" y="0"/>
          <a:ext cx="0" cy="0"/>
          <a:chOff x="0" y="0"/>
          <a:chExt cx="0" cy="0"/>
        </a:xfrm>
      </p:grpSpPr>
      <p:sp>
        <p:nvSpPr>
          <p:cNvPr id="350" name="Google Shape;350;g2032cc6918f_0_43"/>
          <p:cNvSpPr txBox="1"/>
          <p:nvPr/>
        </p:nvSpPr>
        <p:spPr>
          <a:xfrm>
            <a:off x="169850" y="378100"/>
            <a:ext cx="45675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Ratio</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mc:Choice xmlns:a14="http://schemas.microsoft.com/office/drawing/2010/main" Requires="a14">
          <p:graphicFrame>
            <p:nvGraphicFramePr>
              <p:cNvPr id="352" name="Google Shape;352;g2032cc6918f_0_43"/>
              <p:cNvGraphicFramePr/>
              <p:nvPr>
                <p:extLst>
                  <p:ext uri="{D42A27DB-BD31-4B8C-83A1-F6EECF244321}">
                    <p14:modId xmlns:p14="http://schemas.microsoft.com/office/powerpoint/2010/main" val="4722659"/>
                  </p:ext>
                </p:extLst>
              </p:nvPr>
            </p:nvGraphicFramePr>
            <p:xfrm>
              <a:off x="952500" y="2190750"/>
              <a:ext cx="7239000" cy="1893600"/>
            </p:xfrm>
            <a:graphic>
              <a:graphicData uri="http://schemas.openxmlformats.org/drawingml/2006/table">
                <a:tbl>
                  <a:tblPr>
                    <a:noFill/>
                    <a:tableStyleId>{3315EF36-B98D-4A8E-A345-085902FB4635}</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46800">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A) </a:t>
                          </a:r>
                          <a14:m>
                            <m:oMath xmlns:m="http://schemas.openxmlformats.org/officeDocument/2006/math">
                              <m:r>
                                <a:rPr lang="en-US" sz="1600" i="1" u="none" strike="noStrike" cap="none" dirty="0" smtClean="0">
                                  <a:solidFill>
                                    <a:schemeClr val="tx1"/>
                                  </a:solidFill>
                                  <a:latin typeface="Cambria Math" panose="02040503050406030204" pitchFamily="18" charset="0"/>
                                  <a:ea typeface="Nunito Sans"/>
                                  <a:cs typeface="Nunito Sans"/>
                                  <a:sym typeface="Nunito Sans"/>
                                </a:rPr>
                                <m:t>1 :</m:t>
                              </m:r>
                              <m:r>
                                <a:rPr lang="en-US" sz="1600" b="0" i="1" u="none" strike="noStrike" cap="none" dirty="0" smtClean="0">
                                  <a:solidFill>
                                    <a:schemeClr val="tx1"/>
                                  </a:solidFill>
                                  <a:latin typeface="Cambria Math" panose="02040503050406030204" pitchFamily="18" charset="0"/>
                                  <a:ea typeface="Nunito Sans"/>
                                  <a:cs typeface="Nunito Sans"/>
                                  <a:sym typeface="Nunito Sans"/>
                                </a:rPr>
                                <m:t>3</m:t>
                              </m:r>
                              <m:r>
                                <a:rPr lang="en-US" sz="1600" i="1" u="none" strike="noStrike" cap="none" dirty="0" smtClean="0">
                                  <a:solidFill>
                                    <a:schemeClr val="tx1"/>
                                  </a:solidFill>
                                  <a:latin typeface="Cambria Math" panose="02040503050406030204" pitchFamily="18" charset="0"/>
                                  <a:ea typeface="Nunito Sans"/>
                                  <a:cs typeface="Nunito Sans"/>
                                  <a:sym typeface="Nunito Sans"/>
                                </a:rPr>
                                <m:t>0</m:t>
                              </m:r>
                            </m:oMath>
                          </a14:m>
                          <a:endParaRPr lang="en-US" sz="16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B) </a:t>
                          </a:r>
                          <a14:m>
                            <m:oMath xmlns:m="http://schemas.openxmlformats.org/officeDocument/2006/math">
                              <m:r>
                                <a:rPr lang="en-US" sz="1600" i="1" u="none" strike="noStrike" cap="none" dirty="0" smtClean="0">
                                  <a:solidFill>
                                    <a:schemeClr val="tx1"/>
                                  </a:solidFill>
                                  <a:latin typeface="Cambria Math" panose="02040503050406030204" pitchFamily="18" charset="0"/>
                                  <a:ea typeface="Nunito Sans"/>
                                  <a:cs typeface="Nunito Sans"/>
                                  <a:sym typeface="Nunito Sans"/>
                                </a:rPr>
                                <m:t>1 :4</m:t>
                              </m:r>
                            </m:oMath>
                          </a14:m>
                          <a:endParaRPr lang="en-US" sz="16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46800">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C) </a:t>
                          </a:r>
                          <a14:m>
                            <m:oMath xmlns:m="http://schemas.openxmlformats.org/officeDocument/2006/math">
                              <m:r>
                                <a:rPr lang="en-US" sz="1600" i="1" u="none" strike="noStrike" cap="none" dirty="0" smtClean="0">
                                  <a:solidFill>
                                    <a:schemeClr val="tx1"/>
                                  </a:solidFill>
                                  <a:latin typeface="Cambria Math" panose="02040503050406030204" pitchFamily="18" charset="0"/>
                                  <a:ea typeface="Nunito Sans"/>
                                  <a:cs typeface="Nunito Sans"/>
                                  <a:sym typeface="Nunito Sans"/>
                                </a:rPr>
                                <m:t>1 :3.5</m:t>
                              </m:r>
                            </m:oMath>
                          </a14:m>
                          <a:endParaRPr lang="en-US" sz="16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D) </a:t>
                          </a:r>
                          <a14:m>
                            <m:oMath xmlns:m="http://schemas.openxmlformats.org/officeDocument/2006/math">
                              <m:r>
                                <a:rPr lang="en-US" sz="1600" i="1" u="none" strike="noStrike" cap="none" dirty="0" smtClean="0">
                                  <a:solidFill>
                                    <a:schemeClr val="tx1"/>
                                  </a:solidFill>
                                  <a:latin typeface="Cambria Math" panose="02040503050406030204" pitchFamily="18" charset="0"/>
                                  <a:ea typeface="Nunito Sans"/>
                                  <a:cs typeface="Nunito Sans"/>
                                  <a:sym typeface="Nunito Sans"/>
                                </a:rPr>
                                <m:t>1 :3.75</m:t>
                              </m:r>
                            </m:oMath>
                          </a14:m>
                          <a:endParaRPr lang="en-US" sz="16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p:graphicFrame>
            <p:nvGraphicFramePr>
              <p:cNvPr id="352" name="Google Shape;352;g2032cc6918f_0_43"/>
              <p:cNvGraphicFramePr/>
              <p:nvPr>
                <p:extLst>
                  <p:ext uri="{D42A27DB-BD31-4B8C-83A1-F6EECF244321}">
                    <p14:modId xmlns:p14="http://schemas.microsoft.com/office/powerpoint/2010/main" val="4722659"/>
                  </p:ext>
                </p:extLst>
              </p:nvPr>
            </p:nvGraphicFramePr>
            <p:xfrm>
              <a:off x="952500" y="2190750"/>
              <a:ext cx="7239000" cy="1893600"/>
            </p:xfrm>
            <a:graphic>
              <a:graphicData uri="http://schemas.openxmlformats.org/drawingml/2006/table">
                <a:tbl>
                  <a:tblPr>
                    <a:noFill/>
                    <a:tableStyleId>{3315EF36-B98D-4A8E-A345-085902FB4635}</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46800">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68" t="-641" r="-100337" b="-100641"/>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00168" t="-641" r="-337" b="-100641"/>
                          </a:stretch>
                        </a:blipFill>
                      </a:tcPr>
                    </a:tc>
                    <a:extLst>
                      <a:ext uri="{0D108BD9-81ED-4DB2-BD59-A6C34878D82A}">
                        <a16:rowId xmlns:a16="http://schemas.microsoft.com/office/drawing/2014/main" val="10000"/>
                      </a:ext>
                    </a:extLst>
                  </a:tr>
                  <a:tr h="946800">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68" t="-100641" r="-100337" b="-641"/>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00168" t="-100641" r="-337" b="-641"/>
                          </a:stretch>
                        </a:blipFill>
                      </a:tcPr>
                    </a:tc>
                    <a:extLst>
                      <a:ext uri="{0D108BD9-81ED-4DB2-BD59-A6C34878D82A}">
                        <a16:rowId xmlns:a16="http://schemas.microsoft.com/office/drawing/2014/main" val="10001"/>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2" name="Google Shape;105;p20">
                <a:extLst>
                  <a:ext uri="{FF2B5EF4-FFF2-40B4-BE49-F238E27FC236}">
                    <a16:creationId xmlns:a16="http://schemas.microsoft.com/office/drawing/2014/main" id="{DAD5E019-08DE-A1E8-70E5-580CC5DCD825}"/>
                  </a:ext>
                </a:extLst>
              </p:cNvPr>
              <p:cNvGraphicFramePr/>
              <p:nvPr/>
            </p:nvGraphicFramePr>
            <p:xfrm>
              <a:off x="108043" y="862525"/>
              <a:ext cx="8661883" cy="845830"/>
            </p:xfrm>
            <a:graphic>
              <a:graphicData uri="http://schemas.openxmlformats.org/drawingml/2006/table">
                <a:tbl>
                  <a:tblPr firstRow="1" bandRow="1">
                    <a:noFill/>
                  </a:tblPr>
                  <a:tblGrid>
                    <a:gridCol w="8661883">
                      <a:extLst>
                        <a:ext uri="{9D8B030D-6E8A-4147-A177-3AD203B41FA5}">
                          <a16:colId xmlns:a16="http://schemas.microsoft.com/office/drawing/2014/main" val="20000"/>
                        </a:ext>
                      </a:extLst>
                    </a:gridCol>
                  </a:tblGrid>
                  <a:tr h="282784">
                    <a:tc>
                      <a:txBody>
                        <a:bodyPr/>
                        <a:lstStyle/>
                        <a:p>
                          <a:pPr marL="0" marR="0" lvl="0" indent="0" algn="l" rtl="0">
                            <a:lnSpc>
                              <a:spcPct val="100000"/>
                            </a:lnSpc>
                            <a:spcBef>
                              <a:spcPts val="0"/>
                            </a:spcBef>
                            <a:spcAft>
                              <a:spcPts val="0"/>
                            </a:spcAft>
                            <a:buClr>
                              <a:srgbClr val="000000"/>
                            </a:buClr>
                            <a:buSzPts val="1600"/>
                            <a:buFont typeface="Arial"/>
                            <a:buNone/>
                          </a:pPr>
                          <a:r>
                            <a:rPr lang="en-GB" sz="1600" b="0" dirty="0">
                              <a:solidFill>
                                <a:schemeClr val="dk1"/>
                              </a:solidFill>
                              <a:latin typeface="Nunito Sans"/>
                              <a:ea typeface="Nunito Sans"/>
                              <a:cs typeface="Nunito Sans"/>
                              <a:sym typeface="Nunito Sans"/>
                            </a:rPr>
                            <a:t>5) </a:t>
                          </a:r>
                          <a:r>
                            <a:rPr lang="en-US" sz="1600" b="0" u="none" strike="noStrike" cap="none" dirty="0">
                              <a:solidFill>
                                <a:schemeClr val="dk1"/>
                              </a:solidFill>
                              <a:latin typeface="Nunito Sans"/>
                              <a:ea typeface="Nunito Sans"/>
                              <a:cs typeface="Nunito Sans"/>
                              <a:sym typeface="Nunito Sans"/>
                            </a:rPr>
                            <a:t>Write in the form </a:t>
                          </a:r>
                          <a14:m>
                            <m:oMath xmlns:m="http://schemas.openxmlformats.org/officeDocument/2006/math">
                              <m:r>
                                <a:rPr lang="en-GB" sz="1600" b="0" i="1" u="none" strike="noStrike" cap="none" smtClean="0">
                                  <a:solidFill>
                                    <a:schemeClr val="dk1"/>
                                  </a:solidFill>
                                  <a:latin typeface="Cambria Math" panose="02040503050406030204" pitchFamily="18" charset="0"/>
                                  <a:ea typeface="Nunito Sans"/>
                                  <a:cs typeface="Nunito Sans"/>
                                  <a:sym typeface="Nunito Sans"/>
                                </a:rPr>
                                <m:t>1 :</m:t>
                              </m:r>
                              <m:r>
                                <a:rPr lang="en-GB" sz="1600" b="0" i="1" u="none" strike="noStrike" cap="none" smtClean="0">
                                  <a:solidFill>
                                    <a:schemeClr val="dk1"/>
                                  </a:solidFill>
                                  <a:latin typeface="Cambria Math" panose="02040503050406030204" pitchFamily="18" charset="0"/>
                                  <a:ea typeface="Nunito Sans"/>
                                  <a:cs typeface="Nunito Sans"/>
                                  <a:sym typeface="Nunito Sans"/>
                                </a:rPr>
                                <m:t>𝑛</m:t>
                              </m:r>
                            </m:oMath>
                          </a14:m>
                          <a:r>
                            <a:rPr lang="en-US" sz="1600" b="0" u="none" strike="noStrike" cap="none" dirty="0">
                              <a:solidFill>
                                <a:schemeClr val="dk1"/>
                              </a:solidFill>
                              <a:latin typeface="Nunito Sans"/>
                              <a:ea typeface="Nunito Sans"/>
                              <a:cs typeface="Nunito Sans"/>
                              <a:sym typeface="Nunito Sans"/>
                            </a:rPr>
                            <a:t> where </a:t>
                          </a:r>
                          <a14:m>
                            <m:oMath xmlns:m="http://schemas.openxmlformats.org/officeDocument/2006/math">
                              <m:r>
                                <a:rPr lang="en-GB" sz="1600" b="0" i="1" u="none" strike="noStrike" cap="none" smtClean="0">
                                  <a:solidFill>
                                    <a:schemeClr val="dk1"/>
                                  </a:solidFill>
                                  <a:latin typeface="Cambria Math" panose="02040503050406030204" pitchFamily="18" charset="0"/>
                                  <a:ea typeface="Nunito Sans"/>
                                  <a:cs typeface="Nunito Sans"/>
                                  <a:sym typeface="Nunito Sans"/>
                                </a:rPr>
                                <m:t>𝑛</m:t>
                              </m:r>
                            </m:oMath>
                          </a14:m>
                          <a:r>
                            <a:rPr lang="en-US" sz="1600" b="0" u="none" strike="noStrike" cap="none" dirty="0">
                              <a:solidFill>
                                <a:schemeClr val="dk1"/>
                              </a:solidFill>
                              <a:latin typeface="Nunito Sans"/>
                              <a:ea typeface="Nunito Sans"/>
                              <a:cs typeface="Nunito Sans"/>
                              <a:sym typeface="Nunito Sans"/>
                            </a:rPr>
                            <a:t> does not</a:t>
                          </a:r>
                          <a:r>
                            <a:rPr lang="en-US" sz="1600" b="0" u="none" strike="noStrike" cap="none" baseline="0" dirty="0">
                              <a:solidFill>
                                <a:schemeClr val="dk1"/>
                              </a:solidFill>
                              <a:latin typeface="Nunito Sans"/>
                              <a:ea typeface="Nunito Sans"/>
                              <a:cs typeface="Nunito Sans"/>
                              <a:sym typeface="Nunito Sans"/>
                            </a:rPr>
                            <a:t> have to be an </a:t>
                          </a:r>
                          <a:r>
                            <a:rPr lang="en-US" sz="1600" b="0" u="none" strike="noStrike" cap="none" dirty="0">
                              <a:solidFill>
                                <a:schemeClr val="dk1"/>
                              </a:solidFill>
                              <a:latin typeface="Nunito Sans"/>
                              <a:ea typeface="Nunito Sans"/>
                              <a:cs typeface="Nunito Sans"/>
                              <a:sym typeface="Nunito Sans"/>
                            </a:rPr>
                            <a:t>integer:</a:t>
                          </a:r>
                        </a:p>
                        <a:p>
                          <a:pPr marL="0" marR="0" lvl="0" indent="0" algn="l" rtl="0">
                            <a:lnSpc>
                              <a:spcPct val="100000"/>
                            </a:lnSpc>
                            <a:spcBef>
                              <a:spcPts val="0"/>
                            </a:spcBef>
                            <a:spcAft>
                              <a:spcPts val="0"/>
                            </a:spcAft>
                            <a:buClr>
                              <a:srgbClr val="000000"/>
                            </a:buClr>
                            <a:buSzPts val="1600"/>
                            <a:buFont typeface="Arial"/>
                            <a:buNone/>
                          </a:pPr>
                          <a:endParaRPr lang="en-US" sz="1050" b="0" u="none" strike="noStrike" cap="none" dirty="0">
                            <a:solidFill>
                              <a:schemeClr val="dk1"/>
                            </a:solidFill>
                            <a:latin typeface="Nunito Sans"/>
                            <a:ea typeface="Nunito Sans"/>
                            <a:cs typeface="Nunito Sans"/>
                            <a:sym typeface="Nunito Sans"/>
                          </a:endParaRPr>
                        </a:p>
                        <a:p>
                          <a:pPr marL="0" marR="0" lvl="0" indent="0" algn="l" rtl="0">
                            <a:lnSpc>
                              <a:spcPct val="100000"/>
                            </a:lnSpc>
                            <a:spcBef>
                              <a:spcPts val="0"/>
                            </a:spcBef>
                            <a:spcAft>
                              <a:spcPts val="0"/>
                            </a:spcAft>
                            <a:buClr>
                              <a:srgbClr val="000000"/>
                            </a:buClr>
                            <a:buSzPts val="1600"/>
                            <a:buFont typeface="Arial"/>
                            <a:buNone/>
                          </a:pPr>
                          <a:r>
                            <a:rPr lang="en-GB" sz="2300" b="0" u="none" strike="noStrike" cap="none" dirty="0">
                              <a:solidFill>
                                <a:schemeClr val="dk1"/>
                              </a:solidFill>
                              <a:ea typeface="Nunito Sans"/>
                              <a:cs typeface="Nunito Sans"/>
                              <a:sym typeface="Nunito Sans"/>
                            </a:rPr>
                            <a:t>   </a:t>
                          </a:r>
                          <a14:m>
                            <m:oMath xmlns:m="http://schemas.openxmlformats.org/officeDocument/2006/math">
                              <m:r>
                                <a:rPr lang="en-GB" sz="2300" b="0" i="1" u="none" strike="noStrike" cap="none" smtClean="0">
                                  <a:solidFill>
                                    <a:schemeClr val="dk1"/>
                                  </a:solidFill>
                                  <a:latin typeface="Cambria Math" panose="02040503050406030204" pitchFamily="18" charset="0"/>
                                  <a:ea typeface="Nunito Sans"/>
                                  <a:cs typeface="Nunito Sans"/>
                                  <a:sym typeface="Nunito Sans"/>
                                </a:rPr>
                                <m:t>8 :30</m:t>
                              </m:r>
                            </m:oMath>
                          </a14:m>
                          <a:r>
                            <a:rPr lang="en-US" sz="2300" b="0" u="none" strike="noStrike" cap="none" dirty="0">
                              <a:solidFill>
                                <a:schemeClr val="dk1"/>
                              </a:solidFill>
                              <a:latin typeface="Nunito Sans"/>
                              <a:ea typeface="Nunito Sans"/>
                              <a:cs typeface="Nunito Sans"/>
                              <a:sym typeface="Nunito Sans"/>
                            </a:rPr>
                            <a:t> </a:t>
                          </a:r>
                        </a:p>
                      </a:txBody>
                      <a:tcPr marL="91450" marR="91450" marT="45725" marB="45725">
                        <a:lnL w="12700" cap="flat" cmpd="sng">
                          <a:noFill/>
                          <a:prstDash val="solid"/>
                          <a:round/>
                          <a:headEnd type="none" w="sm" len="sm"/>
                          <a:tailEnd type="none" w="sm" len="sm"/>
                        </a:lnL>
                        <a:lnR w="12700" cap="flat" cmpd="sng">
                          <a:noFill/>
                          <a:prstDash val="solid"/>
                          <a:round/>
                          <a:headEnd type="none" w="sm" len="sm"/>
                          <a:tailEnd type="none" w="sm" len="sm"/>
                        </a:lnR>
                        <a:lnT w="12700" cap="flat" cmpd="sng">
                          <a:noFill/>
                          <a:prstDash val="solid"/>
                          <a:round/>
                          <a:headEnd type="none" w="sm" len="sm"/>
                          <a:tailEnd type="none" w="sm" len="sm"/>
                        </a:lnT>
                        <a:lnB w="12700" cap="flat" cmpd="sng">
                          <a:noFill/>
                          <a:prstDash val="solid"/>
                          <a:round/>
                          <a:headEnd type="none" w="sm" len="sm"/>
                          <a:tailEnd type="none" w="sm" len="sm"/>
                        </a:lnB>
                        <a:lnTlToBr w="12700" cmpd="sng">
                          <a:noFill/>
                          <a:prstDash val="solid"/>
                        </a:lnTlToBr>
                        <a:lnBlToTr w="12700" cmpd="sng">
                          <a:noFill/>
                          <a:prstDash val="solid"/>
                        </a:lnBlToTr>
                        <a:noFill/>
                      </a:tcPr>
                    </a:tc>
                    <a:extLst>
                      <a:ext uri="{0D108BD9-81ED-4DB2-BD59-A6C34878D82A}">
                        <a16:rowId xmlns:a16="http://schemas.microsoft.com/office/drawing/2014/main" val="10000"/>
                      </a:ext>
                    </a:extLst>
                  </a:tr>
                </a:tbl>
              </a:graphicData>
            </a:graphic>
          </p:graphicFrame>
        </mc:Choice>
        <mc:Fallback xmlns="">
          <p:graphicFrame>
            <p:nvGraphicFramePr>
              <p:cNvPr id="2" name="Google Shape;105;p20">
                <a:extLst>
                  <a:ext uri="{FF2B5EF4-FFF2-40B4-BE49-F238E27FC236}">
                    <a16:creationId xmlns:a16="http://schemas.microsoft.com/office/drawing/2014/main" id="{DAD5E019-08DE-A1E8-70E5-580CC5DCD825}"/>
                  </a:ext>
                </a:extLst>
              </p:cNvPr>
              <p:cNvGraphicFramePr/>
              <p:nvPr>
                <p:extLst>
                  <p:ext uri="{D42A27DB-BD31-4B8C-83A1-F6EECF244321}">
                    <p14:modId xmlns:p14="http://schemas.microsoft.com/office/powerpoint/2010/main" val="3327993417"/>
                  </p:ext>
                </p:extLst>
              </p:nvPr>
            </p:nvGraphicFramePr>
            <p:xfrm>
              <a:off x="108043" y="862525"/>
              <a:ext cx="8661883" cy="845830"/>
            </p:xfrm>
            <a:graphic>
              <a:graphicData uri="http://schemas.openxmlformats.org/drawingml/2006/table">
                <a:tbl>
                  <a:tblPr firstRow="1" bandRow="1">
                    <a:noFill/>
                  </a:tblPr>
                  <a:tblGrid>
                    <a:gridCol w="8661883">
                      <a:extLst>
                        <a:ext uri="{9D8B030D-6E8A-4147-A177-3AD203B41FA5}">
                          <a16:colId xmlns:a16="http://schemas.microsoft.com/office/drawing/2014/main" val="20000"/>
                        </a:ext>
                      </a:extLst>
                    </a:gridCol>
                  </a:tblGrid>
                  <a:tr h="282784">
                    <a:tc>
                      <a:txBody>
                        <a:bodyPr/>
                        <a:lstStyle/>
                        <a:p>
                          <a:pPr marL="0" marR="0" lvl="0" indent="0" algn="l" rtl="0">
                            <a:lnSpc>
                              <a:spcPct val="100000"/>
                            </a:lnSpc>
                            <a:spcBef>
                              <a:spcPts val="0"/>
                            </a:spcBef>
                            <a:spcAft>
                              <a:spcPts val="0"/>
                            </a:spcAft>
                            <a:buClr>
                              <a:srgbClr val="000000"/>
                            </a:buClr>
                            <a:buSzPts val="1600"/>
                            <a:buFont typeface="Arial"/>
                            <a:buNone/>
                          </a:pPr>
                          <a:r>
                            <a:rPr lang="en-GB" sz="1600" b="0" dirty="0">
                              <a:solidFill>
                                <a:schemeClr val="dk1"/>
                              </a:solidFill>
                              <a:latin typeface="Nunito Sans"/>
                              <a:ea typeface="Nunito Sans"/>
                              <a:cs typeface="Nunito Sans"/>
                              <a:sym typeface="Nunito Sans"/>
                            </a:rPr>
                            <a:t>5) </a:t>
                          </a:r>
                          <a:r>
                            <a:rPr lang="en-US" sz="1600" b="0" u="none" strike="noStrike" cap="none" dirty="0">
                              <a:solidFill>
                                <a:schemeClr val="dk1"/>
                              </a:solidFill>
                              <a:latin typeface="Nunito Sans"/>
                              <a:ea typeface="Nunito Sans"/>
                              <a:cs typeface="Nunito Sans"/>
                              <a:sym typeface="Nunito Sans"/>
                            </a:rPr>
                            <a:t>Write in the form </a:t>
                          </a:r>
                          <a14:m xmlns:a14="http://schemas.microsoft.com/office/drawing/2010/main">
                            <m:oMath xmlns:m="http://schemas.openxmlformats.org/officeDocument/2006/math">
                              <m:r>
                                <a:rPr lang="en-GB" sz="1600" b="0" i="1" u="none" strike="noStrike" cap="none" smtClean="0">
                                  <a:solidFill>
                                    <a:schemeClr val="dk1"/>
                                  </a:solidFill>
                                  <a:latin typeface="Cambria Math" panose="02040503050406030204" pitchFamily="18" charset="0"/>
                                  <a:ea typeface="Nunito Sans"/>
                                  <a:cs typeface="Nunito Sans"/>
                                  <a:sym typeface="Nunito Sans"/>
                                </a:rPr>
                                <m:t>1 :</m:t>
                              </m:r>
                              <m:r>
                                <a:rPr lang="en-GB" sz="1600" b="0" i="1" u="none" strike="noStrike" cap="none" smtClean="0">
                                  <a:solidFill>
                                    <a:schemeClr val="dk1"/>
                                  </a:solidFill>
                                  <a:latin typeface="Cambria Math" panose="02040503050406030204" pitchFamily="18" charset="0"/>
                                  <a:ea typeface="Nunito Sans"/>
                                  <a:cs typeface="Nunito Sans"/>
                                  <a:sym typeface="Nunito Sans"/>
                                </a:rPr>
                                <m:t>𝑛</m:t>
                              </m:r>
                            </m:oMath>
                          </a14:m>
                          <a:r>
                            <a:rPr lang="en-US" sz="1600" b="0" u="none" strike="noStrike" cap="none" dirty="0">
                              <a:solidFill>
                                <a:schemeClr val="dk1"/>
                              </a:solidFill>
                              <a:latin typeface="Nunito Sans"/>
                              <a:ea typeface="Nunito Sans"/>
                              <a:cs typeface="Nunito Sans"/>
                              <a:sym typeface="Nunito Sans"/>
                            </a:rPr>
                            <a:t> where </a:t>
                          </a:r>
                          <a14:m xmlns:a14="http://schemas.microsoft.com/office/drawing/2010/main">
                            <m:oMath xmlns:m="http://schemas.openxmlformats.org/officeDocument/2006/math">
                              <m:r>
                                <a:rPr lang="en-GB" sz="1600" b="0" i="1" u="none" strike="noStrike" cap="none" smtClean="0">
                                  <a:solidFill>
                                    <a:schemeClr val="dk1"/>
                                  </a:solidFill>
                                  <a:latin typeface="Cambria Math" panose="02040503050406030204" pitchFamily="18" charset="0"/>
                                  <a:ea typeface="Nunito Sans"/>
                                  <a:cs typeface="Nunito Sans"/>
                                  <a:sym typeface="Nunito Sans"/>
                                </a:rPr>
                                <m:t>𝑛</m:t>
                              </m:r>
                            </m:oMath>
                          </a14:m>
                          <a:r>
                            <a:rPr lang="en-US" sz="1600" b="0" u="none" strike="noStrike" cap="none" dirty="0">
                              <a:solidFill>
                                <a:schemeClr val="dk1"/>
                              </a:solidFill>
                              <a:latin typeface="Nunito Sans"/>
                              <a:ea typeface="Nunito Sans"/>
                              <a:cs typeface="Nunito Sans"/>
                              <a:sym typeface="Nunito Sans"/>
                            </a:rPr>
                            <a:t> does not</a:t>
                          </a:r>
                          <a:r>
                            <a:rPr lang="en-US" sz="1600" b="0" u="none" strike="noStrike" cap="none" baseline="0" dirty="0">
                              <a:solidFill>
                                <a:schemeClr val="dk1"/>
                              </a:solidFill>
                              <a:latin typeface="Nunito Sans"/>
                              <a:ea typeface="Nunito Sans"/>
                              <a:cs typeface="Nunito Sans"/>
                              <a:sym typeface="Nunito Sans"/>
                            </a:rPr>
                            <a:t> have to be an </a:t>
                          </a:r>
                          <a:r>
                            <a:rPr lang="en-US" sz="1600" b="0" u="none" strike="noStrike" cap="none" dirty="0">
                              <a:solidFill>
                                <a:schemeClr val="dk1"/>
                              </a:solidFill>
                              <a:latin typeface="Nunito Sans"/>
                              <a:ea typeface="Nunito Sans"/>
                              <a:cs typeface="Nunito Sans"/>
                              <a:sym typeface="Nunito Sans"/>
                            </a:rPr>
                            <a:t>integer:</a:t>
                          </a:r>
                        </a:p>
                        <a:p>
                          <a:pPr marL="0" marR="0" lvl="0" indent="0" algn="l" rtl="0">
                            <a:lnSpc>
                              <a:spcPct val="100000"/>
                            </a:lnSpc>
                            <a:spcBef>
                              <a:spcPts val="0"/>
                            </a:spcBef>
                            <a:spcAft>
                              <a:spcPts val="0"/>
                            </a:spcAft>
                            <a:buClr>
                              <a:srgbClr val="000000"/>
                            </a:buClr>
                            <a:buSzPts val="1600"/>
                            <a:buFont typeface="Arial"/>
                            <a:buNone/>
                          </a:pPr>
                          <a:endParaRPr lang="en-US" sz="1050" b="0" u="none" strike="noStrike" cap="none" dirty="0">
                            <a:solidFill>
                              <a:schemeClr val="dk1"/>
                            </a:solidFill>
                            <a:latin typeface="Nunito Sans"/>
                            <a:ea typeface="Nunito Sans"/>
                            <a:cs typeface="Nunito Sans"/>
                            <a:sym typeface="Nunito Sans"/>
                          </a:endParaRPr>
                        </a:p>
                        <a:p>
                          <a:pPr marL="0" marR="0" lvl="0" indent="0" algn="l" rtl="0">
                            <a:lnSpc>
                              <a:spcPct val="100000"/>
                            </a:lnSpc>
                            <a:spcBef>
                              <a:spcPts val="0"/>
                            </a:spcBef>
                            <a:spcAft>
                              <a:spcPts val="0"/>
                            </a:spcAft>
                            <a:buClr>
                              <a:srgbClr val="000000"/>
                            </a:buClr>
                            <a:buSzPts val="1600"/>
                            <a:buFont typeface="Arial"/>
                            <a:buNone/>
                          </a:pPr>
                          <a:r>
                            <a:rPr lang="en-GB" sz="2300" b="0" u="none" strike="noStrike" cap="none" dirty="0">
                              <a:solidFill>
                                <a:schemeClr val="dk1"/>
                              </a:solidFill>
                              <a:ea typeface="Nunito Sans"/>
                              <a:cs typeface="Nunito Sans"/>
                              <a:sym typeface="Nunito Sans"/>
                            </a:rPr>
                            <a:t>   </a:t>
                          </a:r>
                          <a14:m xmlns:a14="http://schemas.microsoft.com/office/drawing/2010/main">
                            <m:oMath xmlns:m="http://schemas.openxmlformats.org/officeDocument/2006/math">
                              <m:r>
                                <a:rPr lang="en-GB" sz="2300" b="0" i="1" u="none" strike="noStrike" cap="none" smtClean="0">
                                  <a:solidFill>
                                    <a:schemeClr val="dk1"/>
                                  </a:solidFill>
                                  <a:latin typeface="Cambria Math" panose="02040503050406030204" pitchFamily="18" charset="0"/>
                                  <a:ea typeface="Nunito Sans"/>
                                  <a:cs typeface="Nunito Sans"/>
                                  <a:sym typeface="Nunito Sans"/>
                                </a:rPr>
                                <m:t>8 :30</m:t>
                              </m:r>
                            </m:oMath>
                          </a14:m>
                          <a:r>
                            <a:rPr lang="en-US" sz="2300" b="0" u="none" strike="noStrike" cap="none" dirty="0">
                              <a:solidFill>
                                <a:schemeClr val="dk1"/>
                              </a:solidFill>
                              <a:latin typeface="Nunito Sans"/>
                              <a:ea typeface="Nunito Sans"/>
                              <a:cs typeface="Nunito Sans"/>
                              <a:sym typeface="Nunito Sans"/>
                            </a:rPr>
                            <a:t> </a:t>
                          </a:r>
                        </a:p>
                      </a:txBody>
                      <a:tcPr marL="91450" marR="91450" marT="45725" marB="45725">
                        <a:lnL w="12700" cap="flat" cmpd="sng">
                          <a:noFill/>
                          <a:prstDash val="solid"/>
                          <a:round/>
                          <a:headEnd type="none" w="sm" len="sm"/>
                          <a:tailEnd type="none" w="sm" len="sm"/>
                        </a:lnL>
                        <a:lnR w="12700" cap="flat" cmpd="sng">
                          <a:noFill/>
                          <a:prstDash val="solid"/>
                          <a:round/>
                          <a:headEnd type="none" w="sm" len="sm"/>
                          <a:tailEnd type="none" w="sm" len="sm"/>
                        </a:lnR>
                        <a:lnT w="12700" cap="flat" cmpd="sng">
                          <a:noFill/>
                          <a:prstDash val="solid"/>
                          <a:round/>
                          <a:headEnd type="none" w="sm" len="sm"/>
                          <a:tailEnd type="none" w="sm" len="sm"/>
                        </a:lnT>
                        <a:lnB w="12700" cap="flat" cmpd="sng">
                          <a:noFill/>
                          <a:prstDash val="solid"/>
                          <a:round/>
                          <a:headEnd type="none" w="sm" len="sm"/>
                          <a:tailEnd type="none" w="sm" len="sm"/>
                        </a:lnB>
                        <a:lnTlToBr w="12700" cmpd="sng">
                          <a:noFill/>
                          <a:prstDash val="solid"/>
                        </a:lnTlToBr>
                        <a:lnBlToTr w="12700" cmpd="sng">
                          <a:noFill/>
                          <a:prstDash val="solid"/>
                        </a:lnBlToTr>
                        <a:noFill/>
                      </a:tcPr>
                    </a:tc>
                    <a:extLst>
                      <a:ext uri="{0D108BD9-81ED-4DB2-BD59-A6C34878D82A}">
                        <a16:rowId xmlns:a16="http://schemas.microsoft.com/office/drawing/2014/main" val="10000"/>
                      </a:ext>
                    </a:extLst>
                  </a:tr>
                </a:tbl>
              </a:graphicData>
            </a:graphic>
          </p:graphicFrame>
        </mc:Fallback>
      </mc:AlternateContent>
    </p:spTree>
    <p:extLst>
      <p:ext uri="{BB962C8B-B14F-4D97-AF65-F5344CB8AC3E}">
        <p14:creationId xmlns:p14="http://schemas.microsoft.com/office/powerpoint/2010/main" val="3120449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356"/>
        <p:cNvGrpSpPr/>
        <p:nvPr/>
      </p:nvGrpSpPr>
      <p:grpSpPr>
        <a:xfrm>
          <a:off x="0" y="0"/>
          <a:ext cx="0" cy="0"/>
          <a:chOff x="0" y="0"/>
          <a:chExt cx="0" cy="0"/>
        </a:xfrm>
      </p:grpSpPr>
      <p:sp>
        <p:nvSpPr>
          <p:cNvPr id="357" name="Google Shape;357;g2032cc6918f_0_49"/>
          <p:cNvSpPr txBox="1"/>
          <p:nvPr/>
        </p:nvSpPr>
        <p:spPr>
          <a:xfrm>
            <a:off x="169850" y="378100"/>
            <a:ext cx="45675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Ratio</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mc:Choice xmlns:a14="http://schemas.microsoft.com/office/drawing/2010/main" Requires="a14">
          <p:graphicFrame>
            <p:nvGraphicFramePr>
              <p:cNvPr id="359" name="Google Shape;359;g2032cc6918f_0_49"/>
              <p:cNvGraphicFramePr/>
              <p:nvPr>
                <p:extLst>
                  <p:ext uri="{D42A27DB-BD31-4B8C-83A1-F6EECF244321}">
                    <p14:modId xmlns:p14="http://schemas.microsoft.com/office/powerpoint/2010/main" val="952214942"/>
                  </p:ext>
                </p:extLst>
              </p:nvPr>
            </p:nvGraphicFramePr>
            <p:xfrm>
              <a:off x="952500" y="2190750"/>
              <a:ext cx="7239000" cy="1893600"/>
            </p:xfrm>
            <a:graphic>
              <a:graphicData uri="http://schemas.openxmlformats.org/drawingml/2006/table">
                <a:tbl>
                  <a:tblPr>
                    <a:noFill/>
                    <a:tableStyleId>{3315EF36-B98D-4A8E-A345-085902FB4635}</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46800">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A) </a:t>
                          </a:r>
                          <a14:m>
                            <m:oMath xmlns:m="http://schemas.openxmlformats.org/officeDocument/2006/math">
                              <m:r>
                                <a:rPr lang="en-US" sz="1600" i="1" u="none" strike="noStrike" cap="none" dirty="0" smtClean="0">
                                  <a:solidFill>
                                    <a:schemeClr val="tx1"/>
                                  </a:solidFill>
                                  <a:latin typeface="Cambria Math" panose="02040503050406030204" pitchFamily="18" charset="0"/>
                                  <a:ea typeface="Nunito Sans"/>
                                  <a:cs typeface="Nunito Sans"/>
                                  <a:sym typeface="Nunito Sans"/>
                                </a:rPr>
                                <m:t>2 :3</m:t>
                              </m:r>
                            </m:oMath>
                          </a14:m>
                          <a:r>
                            <a:rPr lang="en-US" sz="1600" u="none" strike="noStrike" cap="none"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B) </a:t>
                          </a:r>
                          <a14:m>
                            <m:oMath xmlns:m="http://schemas.openxmlformats.org/officeDocument/2006/math">
                              <m:r>
                                <a:rPr lang="en-US" sz="1600" i="1" u="none" strike="noStrike" cap="none" dirty="0" smtClean="0">
                                  <a:solidFill>
                                    <a:schemeClr val="tx1"/>
                                  </a:solidFill>
                                  <a:latin typeface="Cambria Math" panose="02040503050406030204" pitchFamily="18" charset="0"/>
                                  <a:ea typeface="Nunito Sans"/>
                                  <a:cs typeface="Nunito Sans"/>
                                  <a:sym typeface="Nunito Sans"/>
                                </a:rPr>
                                <m:t>1 :</m:t>
                              </m:r>
                              <m:r>
                                <a:rPr lang="en-US" sz="1600" b="0" i="1" u="none" strike="noStrike" cap="none" dirty="0" smtClean="0">
                                  <a:solidFill>
                                    <a:schemeClr val="tx1"/>
                                  </a:solidFill>
                                  <a:latin typeface="Cambria Math" panose="02040503050406030204" pitchFamily="18" charset="0"/>
                                  <a:ea typeface="Nunito Sans"/>
                                  <a:cs typeface="Nunito Sans"/>
                                  <a:sym typeface="Nunito Sans"/>
                                </a:rPr>
                                <m:t>6</m:t>
                              </m:r>
                            </m:oMath>
                          </a14:m>
                          <a:r>
                            <a:rPr lang="en-US" sz="1600" u="none" strike="noStrike" cap="none"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46800">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C) </a:t>
                          </a:r>
                          <a14:m>
                            <m:oMath xmlns:m="http://schemas.openxmlformats.org/officeDocument/2006/math">
                              <m:r>
                                <a:rPr lang="en-US" sz="1600" i="1" u="none" strike="noStrike" cap="none" dirty="0" smtClean="0">
                                  <a:solidFill>
                                    <a:schemeClr val="tx1"/>
                                  </a:solidFill>
                                  <a:latin typeface="Cambria Math" panose="02040503050406030204" pitchFamily="18" charset="0"/>
                                  <a:ea typeface="Nunito Sans"/>
                                  <a:cs typeface="Nunito Sans"/>
                                  <a:sym typeface="Nunito Sans"/>
                                </a:rPr>
                                <m:t>1 :3</m:t>
                              </m:r>
                            </m:oMath>
                          </a14:m>
                          <a:r>
                            <a:rPr lang="en-US" sz="1600" u="none" strike="noStrike" cap="none"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D) </a:t>
                          </a:r>
                          <a14:m>
                            <m:oMath xmlns:m="http://schemas.openxmlformats.org/officeDocument/2006/math">
                              <m:r>
                                <a:rPr lang="en-US" sz="1600" i="1" u="none" strike="noStrike" cap="none" dirty="0" smtClean="0">
                                  <a:solidFill>
                                    <a:schemeClr val="tx1"/>
                                  </a:solidFill>
                                  <a:latin typeface="Cambria Math" panose="02040503050406030204" pitchFamily="18" charset="0"/>
                                  <a:ea typeface="Nunito Sans"/>
                                  <a:cs typeface="Nunito Sans"/>
                                  <a:sym typeface="Nunito Sans"/>
                                </a:rPr>
                                <m:t>3 :18</m:t>
                              </m:r>
                            </m:oMath>
                          </a14:m>
                          <a:endParaRPr lang="en-US" sz="16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p:graphicFrame>
            <p:nvGraphicFramePr>
              <p:cNvPr id="359" name="Google Shape;359;g2032cc6918f_0_49"/>
              <p:cNvGraphicFramePr/>
              <p:nvPr>
                <p:extLst>
                  <p:ext uri="{D42A27DB-BD31-4B8C-83A1-F6EECF244321}">
                    <p14:modId xmlns:p14="http://schemas.microsoft.com/office/powerpoint/2010/main" val="952214942"/>
                  </p:ext>
                </p:extLst>
              </p:nvPr>
            </p:nvGraphicFramePr>
            <p:xfrm>
              <a:off x="952500" y="2190750"/>
              <a:ext cx="7239000" cy="1893600"/>
            </p:xfrm>
            <a:graphic>
              <a:graphicData uri="http://schemas.openxmlformats.org/drawingml/2006/table">
                <a:tbl>
                  <a:tblPr>
                    <a:noFill/>
                    <a:tableStyleId>{3315EF36-B98D-4A8E-A345-085902FB4635}</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46800">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68" t="-641" r="-100337" b="-100641"/>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00168" t="-641" r="-337" b="-100641"/>
                          </a:stretch>
                        </a:blipFill>
                      </a:tcPr>
                    </a:tc>
                    <a:extLst>
                      <a:ext uri="{0D108BD9-81ED-4DB2-BD59-A6C34878D82A}">
                        <a16:rowId xmlns:a16="http://schemas.microsoft.com/office/drawing/2014/main" val="10000"/>
                      </a:ext>
                    </a:extLst>
                  </a:tr>
                  <a:tr h="946800">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68" t="-100641" r="-100337" b="-641"/>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00168" t="-100641" r="-337" b="-641"/>
                          </a:stretch>
                        </a:blipFill>
                      </a:tcPr>
                    </a:tc>
                    <a:extLst>
                      <a:ext uri="{0D108BD9-81ED-4DB2-BD59-A6C34878D82A}">
                        <a16:rowId xmlns:a16="http://schemas.microsoft.com/office/drawing/2014/main" val="10001"/>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2" name="Google Shape;105;p20">
                <a:extLst>
                  <a:ext uri="{FF2B5EF4-FFF2-40B4-BE49-F238E27FC236}">
                    <a16:creationId xmlns:a16="http://schemas.microsoft.com/office/drawing/2014/main" id="{CD27F488-41B1-9704-BD50-7414E32887DB}"/>
                  </a:ext>
                </a:extLst>
              </p:cNvPr>
              <p:cNvGraphicFramePr/>
              <p:nvPr/>
            </p:nvGraphicFramePr>
            <p:xfrm>
              <a:off x="108043" y="862525"/>
              <a:ext cx="8661883" cy="990229"/>
            </p:xfrm>
            <a:graphic>
              <a:graphicData uri="http://schemas.openxmlformats.org/drawingml/2006/table">
                <a:tbl>
                  <a:tblPr firstRow="1" bandRow="1">
                    <a:noFill/>
                  </a:tblPr>
                  <a:tblGrid>
                    <a:gridCol w="8661883">
                      <a:extLst>
                        <a:ext uri="{9D8B030D-6E8A-4147-A177-3AD203B41FA5}">
                          <a16:colId xmlns:a16="http://schemas.microsoft.com/office/drawing/2014/main" val="20000"/>
                        </a:ext>
                      </a:extLst>
                    </a:gridCol>
                  </a:tblGrid>
                  <a:tr h="282784">
                    <a:tc>
                      <a:txBody>
                        <a:bodyPr/>
                        <a:lstStyle/>
                        <a:p>
                          <a:pPr marL="0" marR="0" lvl="0" indent="0" algn="l" rtl="0">
                            <a:lnSpc>
                              <a:spcPct val="100000"/>
                            </a:lnSpc>
                            <a:spcBef>
                              <a:spcPts val="0"/>
                            </a:spcBef>
                            <a:spcAft>
                              <a:spcPts val="0"/>
                            </a:spcAft>
                            <a:buClr>
                              <a:srgbClr val="000000"/>
                            </a:buClr>
                            <a:buSzPts val="1600"/>
                            <a:buFont typeface="Arial"/>
                            <a:buNone/>
                          </a:pPr>
                          <a:r>
                            <a:rPr lang="en-GB" sz="1600" b="0" dirty="0">
                              <a:solidFill>
                                <a:schemeClr val="dk1"/>
                              </a:solidFill>
                              <a:latin typeface="Nunito Sans"/>
                              <a:ea typeface="Nunito Sans"/>
                              <a:cs typeface="Nunito Sans"/>
                              <a:sym typeface="Nunito Sans"/>
                            </a:rPr>
                            <a:t>6) </a:t>
                          </a:r>
                          <a:r>
                            <a:rPr lang="en-US" sz="1600" b="0" u="none" strike="noStrike" cap="none" dirty="0">
                              <a:solidFill>
                                <a:schemeClr val="dk1"/>
                              </a:solidFill>
                              <a:latin typeface="Nunito Sans"/>
                              <a:ea typeface="Nunito Sans"/>
                              <a:cs typeface="Nunito Sans"/>
                              <a:sym typeface="Nunito Sans"/>
                            </a:rPr>
                            <a:t>Write </a:t>
                          </a:r>
                          <a:r>
                            <a:rPr lang="en-GB" sz="1600" b="0" u="none" strike="noStrike" cap="none" dirty="0">
                              <a:solidFill>
                                <a:schemeClr val="dk1"/>
                              </a:solidFill>
                              <a:latin typeface="Nunito Sans"/>
                              <a:ea typeface="Nunito Sans"/>
                              <a:cs typeface="Nunito Sans"/>
                              <a:sym typeface="Nunito Sans"/>
                            </a:rPr>
                            <a:t>the ratio in its simplest form, using integer values</a:t>
                          </a:r>
                          <a:r>
                            <a:rPr lang="en-US" sz="1600" b="0" u="none" strike="noStrike" cap="none" dirty="0">
                              <a:solidFill>
                                <a:schemeClr val="dk1"/>
                              </a:solidFill>
                              <a:latin typeface="Nunito Sans"/>
                              <a:ea typeface="Nunito Sans"/>
                              <a:cs typeface="Nunito Sans"/>
                              <a:sym typeface="Nunito Sans"/>
                            </a:rPr>
                            <a:t>:</a:t>
                          </a:r>
                        </a:p>
                        <a:p>
                          <a:pPr marL="0" marR="0" lvl="0" indent="0" algn="l" rtl="0">
                            <a:lnSpc>
                              <a:spcPct val="100000"/>
                            </a:lnSpc>
                            <a:spcBef>
                              <a:spcPts val="0"/>
                            </a:spcBef>
                            <a:spcAft>
                              <a:spcPts val="0"/>
                            </a:spcAft>
                            <a:buClr>
                              <a:srgbClr val="000000"/>
                            </a:buClr>
                            <a:buSzPts val="1600"/>
                            <a:buFont typeface="Arial"/>
                            <a:buNone/>
                          </a:pPr>
                          <a:endParaRPr lang="en-US" sz="1050" b="0" u="none" strike="noStrike" cap="none" dirty="0">
                            <a:solidFill>
                              <a:schemeClr val="dk1"/>
                            </a:solidFill>
                            <a:latin typeface="Nunito Sans"/>
                            <a:ea typeface="Nunito Sans"/>
                            <a:cs typeface="Nunito Sans"/>
                            <a:sym typeface="Nunito Sans"/>
                          </a:endParaRPr>
                        </a:p>
                        <a:p>
                          <a:pPr marL="0" marR="0" lvl="0" indent="0" algn="l" rtl="0">
                            <a:lnSpc>
                              <a:spcPct val="100000"/>
                            </a:lnSpc>
                            <a:spcBef>
                              <a:spcPts val="0"/>
                            </a:spcBef>
                            <a:spcAft>
                              <a:spcPts val="0"/>
                            </a:spcAft>
                            <a:buClr>
                              <a:srgbClr val="000000"/>
                            </a:buClr>
                            <a:buSzPts val="1600"/>
                            <a:buFont typeface="Arial"/>
                            <a:buNone/>
                          </a:pPr>
                          <a:r>
                            <a:rPr lang="en-GB" sz="2300" b="0" u="none" strike="noStrike" cap="none" dirty="0">
                              <a:solidFill>
                                <a:schemeClr val="dk1"/>
                              </a:solidFill>
                              <a:ea typeface="Nunito Sans"/>
                              <a:cs typeface="Nunito Sans"/>
                              <a:sym typeface="Nunito Sans"/>
                            </a:rPr>
                            <a:t>   </a:t>
                          </a:r>
                          <a14:m>
                            <m:oMath xmlns:m="http://schemas.openxmlformats.org/officeDocument/2006/math">
                              <m:f>
                                <m:fPr>
                                  <m:ctrlPr>
                                    <a:rPr lang="en-GB" sz="2300" b="0" i="1" u="none" strike="noStrike" cap="none" smtClean="0">
                                      <a:solidFill>
                                        <a:schemeClr val="dk1"/>
                                      </a:solidFill>
                                      <a:latin typeface="Cambria Math" panose="02040503050406030204" pitchFamily="18" charset="0"/>
                                      <a:ea typeface="Nunito Sans"/>
                                      <a:cs typeface="Nunito Sans"/>
                                      <a:sym typeface="Nunito Sans"/>
                                    </a:rPr>
                                  </m:ctrlPr>
                                </m:fPr>
                                <m:num>
                                  <m:r>
                                    <a:rPr lang="en-GB" sz="2300" b="0" i="1" u="none" strike="noStrike" cap="none" smtClean="0">
                                      <a:solidFill>
                                        <a:schemeClr val="dk1"/>
                                      </a:solidFill>
                                      <a:latin typeface="Cambria Math" panose="02040503050406030204" pitchFamily="18" charset="0"/>
                                      <a:ea typeface="Nunito Sans"/>
                                      <a:cs typeface="Nunito Sans"/>
                                      <a:sym typeface="Nunito Sans"/>
                                    </a:rPr>
                                    <m:t>1</m:t>
                                  </m:r>
                                </m:num>
                                <m:den>
                                  <m:r>
                                    <a:rPr lang="en-GB" sz="2300" b="0" i="1" u="none" strike="noStrike" cap="none" smtClean="0">
                                      <a:solidFill>
                                        <a:schemeClr val="dk1"/>
                                      </a:solidFill>
                                      <a:latin typeface="Cambria Math" panose="02040503050406030204" pitchFamily="18" charset="0"/>
                                      <a:ea typeface="Nunito Sans"/>
                                      <a:cs typeface="Nunito Sans"/>
                                      <a:sym typeface="Nunito Sans"/>
                                    </a:rPr>
                                    <m:t>2</m:t>
                                  </m:r>
                                </m:den>
                              </m:f>
                              <m:r>
                                <a:rPr lang="en-GB" sz="2300" b="0" i="1" u="none" strike="noStrike" cap="none" smtClean="0">
                                  <a:solidFill>
                                    <a:schemeClr val="dk1"/>
                                  </a:solidFill>
                                  <a:latin typeface="Cambria Math" panose="02040503050406030204" pitchFamily="18" charset="0"/>
                                  <a:ea typeface="Nunito Sans"/>
                                  <a:cs typeface="Nunito Sans"/>
                                  <a:sym typeface="Nunito Sans"/>
                                </a:rPr>
                                <m:t> :3</m:t>
                              </m:r>
                            </m:oMath>
                          </a14:m>
                          <a:r>
                            <a:rPr lang="en-US" sz="2300" b="0" u="none" strike="noStrike" cap="none" dirty="0">
                              <a:solidFill>
                                <a:schemeClr val="dk1"/>
                              </a:solidFill>
                              <a:latin typeface="Nunito Sans"/>
                              <a:ea typeface="Nunito Sans"/>
                              <a:cs typeface="Nunito Sans"/>
                              <a:sym typeface="Nunito Sans"/>
                            </a:rPr>
                            <a:t> </a:t>
                          </a:r>
                        </a:p>
                      </a:txBody>
                      <a:tcPr marL="91450" marR="91450" marT="45725" marB="45725">
                        <a:lnL w="12700" cap="flat" cmpd="sng">
                          <a:noFill/>
                          <a:prstDash val="solid"/>
                          <a:round/>
                          <a:headEnd type="none" w="sm" len="sm"/>
                          <a:tailEnd type="none" w="sm" len="sm"/>
                        </a:lnL>
                        <a:lnR w="12700" cap="flat" cmpd="sng">
                          <a:noFill/>
                          <a:prstDash val="solid"/>
                          <a:round/>
                          <a:headEnd type="none" w="sm" len="sm"/>
                          <a:tailEnd type="none" w="sm" len="sm"/>
                        </a:lnR>
                        <a:lnT w="12700" cap="flat" cmpd="sng">
                          <a:noFill/>
                          <a:prstDash val="solid"/>
                          <a:round/>
                          <a:headEnd type="none" w="sm" len="sm"/>
                          <a:tailEnd type="none" w="sm" len="sm"/>
                        </a:lnT>
                        <a:lnB w="12700" cap="flat" cmpd="sng">
                          <a:noFill/>
                          <a:prstDash val="solid"/>
                          <a:round/>
                          <a:headEnd type="none" w="sm" len="sm"/>
                          <a:tailEnd type="none" w="sm" len="sm"/>
                        </a:lnB>
                        <a:lnTlToBr w="12700" cmpd="sng">
                          <a:noFill/>
                          <a:prstDash val="solid"/>
                        </a:lnTlToBr>
                        <a:lnBlToTr w="12700" cmpd="sng">
                          <a:noFill/>
                          <a:prstDash val="solid"/>
                        </a:lnBlToTr>
                        <a:noFill/>
                      </a:tcPr>
                    </a:tc>
                    <a:extLst>
                      <a:ext uri="{0D108BD9-81ED-4DB2-BD59-A6C34878D82A}">
                        <a16:rowId xmlns:a16="http://schemas.microsoft.com/office/drawing/2014/main" val="10000"/>
                      </a:ext>
                    </a:extLst>
                  </a:tr>
                </a:tbl>
              </a:graphicData>
            </a:graphic>
          </p:graphicFrame>
        </mc:Choice>
        <mc:Fallback xmlns="">
          <p:graphicFrame>
            <p:nvGraphicFramePr>
              <p:cNvPr id="2" name="Google Shape;105;p20">
                <a:extLst>
                  <a:ext uri="{FF2B5EF4-FFF2-40B4-BE49-F238E27FC236}">
                    <a16:creationId xmlns:a16="http://schemas.microsoft.com/office/drawing/2014/main" id="{CD27F488-41B1-9704-BD50-7414E32887DB}"/>
                  </a:ext>
                </a:extLst>
              </p:cNvPr>
              <p:cNvGraphicFramePr/>
              <p:nvPr>
                <p:extLst>
                  <p:ext uri="{D42A27DB-BD31-4B8C-83A1-F6EECF244321}">
                    <p14:modId xmlns:p14="http://schemas.microsoft.com/office/powerpoint/2010/main" val="2505262638"/>
                  </p:ext>
                </p:extLst>
              </p:nvPr>
            </p:nvGraphicFramePr>
            <p:xfrm>
              <a:off x="108043" y="862525"/>
              <a:ext cx="8661883" cy="990229"/>
            </p:xfrm>
            <a:graphic>
              <a:graphicData uri="http://schemas.openxmlformats.org/drawingml/2006/table">
                <a:tbl>
                  <a:tblPr firstRow="1" bandRow="1">
                    <a:noFill/>
                  </a:tblPr>
                  <a:tblGrid>
                    <a:gridCol w="8661883">
                      <a:extLst>
                        <a:ext uri="{9D8B030D-6E8A-4147-A177-3AD203B41FA5}">
                          <a16:colId xmlns:a16="http://schemas.microsoft.com/office/drawing/2014/main" val="20000"/>
                        </a:ext>
                      </a:extLst>
                    </a:gridCol>
                  </a:tblGrid>
                  <a:tr h="282784">
                    <a:tc>
                      <a:txBody>
                        <a:bodyPr/>
                        <a:lstStyle/>
                        <a:p>
                          <a:pPr marL="0" marR="0" lvl="0" indent="0" algn="l" rtl="0">
                            <a:lnSpc>
                              <a:spcPct val="100000"/>
                            </a:lnSpc>
                            <a:spcBef>
                              <a:spcPts val="0"/>
                            </a:spcBef>
                            <a:spcAft>
                              <a:spcPts val="0"/>
                            </a:spcAft>
                            <a:buClr>
                              <a:srgbClr val="000000"/>
                            </a:buClr>
                            <a:buSzPts val="1600"/>
                            <a:buFont typeface="Arial"/>
                            <a:buNone/>
                          </a:pPr>
                          <a:r>
                            <a:rPr lang="en-GB" sz="1600" b="0" dirty="0">
                              <a:solidFill>
                                <a:schemeClr val="dk1"/>
                              </a:solidFill>
                              <a:latin typeface="Nunito Sans"/>
                              <a:ea typeface="Nunito Sans"/>
                              <a:cs typeface="Nunito Sans"/>
                              <a:sym typeface="Nunito Sans"/>
                            </a:rPr>
                            <a:t>6) </a:t>
                          </a:r>
                          <a:r>
                            <a:rPr lang="en-US" sz="1600" b="0" u="none" strike="noStrike" cap="none" dirty="0">
                              <a:solidFill>
                                <a:schemeClr val="dk1"/>
                              </a:solidFill>
                              <a:latin typeface="Nunito Sans"/>
                              <a:ea typeface="Nunito Sans"/>
                              <a:cs typeface="Nunito Sans"/>
                              <a:sym typeface="Nunito Sans"/>
                            </a:rPr>
                            <a:t>Write </a:t>
                          </a:r>
                          <a:r>
                            <a:rPr lang="en-GB" sz="1600" b="0" u="none" strike="noStrike" cap="none" dirty="0">
                              <a:solidFill>
                                <a:schemeClr val="dk1"/>
                              </a:solidFill>
                              <a:latin typeface="Nunito Sans"/>
                              <a:ea typeface="Nunito Sans"/>
                              <a:cs typeface="Nunito Sans"/>
                              <a:sym typeface="Nunito Sans"/>
                            </a:rPr>
                            <a:t>the ratio in its simplest form, using integer values</a:t>
                          </a:r>
                          <a:r>
                            <a:rPr lang="en-US" sz="1600" b="0" u="none" strike="noStrike" cap="none" dirty="0">
                              <a:solidFill>
                                <a:schemeClr val="dk1"/>
                              </a:solidFill>
                              <a:latin typeface="Nunito Sans"/>
                              <a:ea typeface="Nunito Sans"/>
                              <a:cs typeface="Nunito Sans"/>
                              <a:sym typeface="Nunito Sans"/>
                            </a:rPr>
                            <a:t>:</a:t>
                          </a:r>
                        </a:p>
                        <a:p>
                          <a:pPr marL="0" marR="0" lvl="0" indent="0" algn="l" rtl="0">
                            <a:lnSpc>
                              <a:spcPct val="100000"/>
                            </a:lnSpc>
                            <a:spcBef>
                              <a:spcPts val="0"/>
                            </a:spcBef>
                            <a:spcAft>
                              <a:spcPts val="0"/>
                            </a:spcAft>
                            <a:buClr>
                              <a:srgbClr val="000000"/>
                            </a:buClr>
                            <a:buSzPts val="1600"/>
                            <a:buFont typeface="Arial"/>
                            <a:buNone/>
                          </a:pPr>
                          <a:endParaRPr lang="en-US" sz="1050" b="0" u="none" strike="noStrike" cap="none" dirty="0">
                            <a:solidFill>
                              <a:schemeClr val="dk1"/>
                            </a:solidFill>
                            <a:latin typeface="Nunito Sans"/>
                            <a:ea typeface="Nunito Sans"/>
                            <a:cs typeface="Nunito Sans"/>
                            <a:sym typeface="Nunito Sans"/>
                          </a:endParaRPr>
                        </a:p>
                        <a:p>
                          <a:pPr marL="0" marR="0" lvl="0" indent="0" algn="l" rtl="0">
                            <a:lnSpc>
                              <a:spcPct val="100000"/>
                            </a:lnSpc>
                            <a:spcBef>
                              <a:spcPts val="0"/>
                            </a:spcBef>
                            <a:spcAft>
                              <a:spcPts val="0"/>
                            </a:spcAft>
                            <a:buClr>
                              <a:srgbClr val="000000"/>
                            </a:buClr>
                            <a:buSzPts val="1600"/>
                            <a:buFont typeface="Arial"/>
                            <a:buNone/>
                          </a:pPr>
                          <a:r>
                            <a:rPr lang="en-GB" sz="2300" b="0" u="none" strike="noStrike" cap="none" dirty="0">
                              <a:solidFill>
                                <a:schemeClr val="dk1"/>
                              </a:solidFill>
                              <a:ea typeface="Nunito Sans"/>
                              <a:cs typeface="Nunito Sans"/>
                              <a:sym typeface="Nunito Sans"/>
                            </a:rPr>
                            <a:t>   </a:t>
                          </a:r>
                          <a14:m xmlns:a14="http://schemas.microsoft.com/office/drawing/2010/main">
                            <m:oMath xmlns:m="http://schemas.openxmlformats.org/officeDocument/2006/math">
                              <m:f>
                                <m:fPr>
                                  <m:ctrlPr>
                                    <a:rPr lang="en-GB" sz="2300" b="0" i="1" u="none" strike="noStrike" cap="none" smtClean="0">
                                      <a:solidFill>
                                        <a:schemeClr val="dk1"/>
                                      </a:solidFill>
                                      <a:latin typeface="Cambria Math" panose="02040503050406030204" pitchFamily="18" charset="0"/>
                                      <a:ea typeface="Nunito Sans"/>
                                      <a:cs typeface="Nunito Sans"/>
                                      <a:sym typeface="Nunito Sans"/>
                                    </a:rPr>
                                  </m:ctrlPr>
                                </m:fPr>
                                <m:num>
                                  <m:r>
                                    <a:rPr lang="en-GB" sz="2300" b="0" i="1" u="none" strike="noStrike" cap="none" smtClean="0">
                                      <a:solidFill>
                                        <a:schemeClr val="dk1"/>
                                      </a:solidFill>
                                      <a:latin typeface="Cambria Math" panose="02040503050406030204" pitchFamily="18" charset="0"/>
                                      <a:ea typeface="Nunito Sans"/>
                                      <a:cs typeface="Nunito Sans"/>
                                      <a:sym typeface="Nunito Sans"/>
                                    </a:rPr>
                                    <m:t>1</m:t>
                                  </m:r>
                                </m:num>
                                <m:den>
                                  <m:r>
                                    <a:rPr lang="en-GB" sz="2300" b="0" i="1" u="none" strike="noStrike" cap="none" smtClean="0">
                                      <a:solidFill>
                                        <a:schemeClr val="dk1"/>
                                      </a:solidFill>
                                      <a:latin typeface="Cambria Math" panose="02040503050406030204" pitchFamily="18" charset="0"/>
                                      <a:ea typeface="Nunito Sans"/>
                                      <a:cs typeface="Nunito Sans"/>
                                      <a:sym typeface="Nunito Sans"/>
                                    </a:rPr>
                                    <m:t>2</m:t>
                                  </m:r>
                                </m:den>
                              </m:f>
                              <m:r>
                                <a:rPr lang="en-GB" sz="2300" b="0" i="1" u="none" strike="noStrike" cap="none" smtClean="0">
                                  <a:solidFill>
                                    <a:schemeClr val="dk1"/>
                                  </a:solidFill>
                                  <a:latin typeface="Cambria Math" panose="02040503050406030204" pitchFamily="18" charset="0"/>
                                  <a:ea typeface="Nunito Sans"/>
                                  <a:cs typeface="Nunito Sans"/>
                                  <a:sym typeface="Nunito Sans"/>
                                </a:rPr>
                                <m:t> :3</m:t>
                              </m:r>
                            </m:oMath>
                          </a14:m>
                          <a:r>
                            <a:rPr lang="en-US" sz="2300" b="0" u="none" strike="noStrike" cap="none" dirty="0">
                              <a:solidFill>
                                <a:schemeClr val="dk1"/>
                              </a:solidFill>
                              <a:latin typeface="Nunito Sans"/>
                              <a:ea typeface="Nunito Sans"/>
                              <a:cs typeface="Nunito Sans"/>
                              <a:sym typeface="Nunito Sans"/>
                            </a:rPr>
                            <a:t> </a:t>
                          </a:r>
                        </a:p>
                      </a:txBody>
                      <a:tcPr marL="91450" marR="91450" marT="45725" marB="45725">
                        <a:lnL w="12700" cap="flat" cmpd="sng">
                          <a:noFill/>
                          <a:prstDash val="solid"/>
                          <a:round/>
                          <a:headEnd type="none" w="sm" len="sm"/>
                          <a:tailEnd type="none" w="sm" len="sm"/>
                        </a:lnL>
                        <a:lnR w="12700" cap="flat" cmpd="sng">
                          <a:noFill/>
                          <a:prstDash val="solid"/>
                          <a:round/>
                          <a:headEnd type="none" w="sm" len="sm"/>
                          <a:tailEnd type="none" w="sm" len="sm"/>
                        </a:lnR>
                        <a:lnT w="12700" cap="flat" cmpd="sng">
                          <a:noFill/>
                          <a:prstDash val="solid"/>
                          <a:round/>
                          <a:headEnd type="none" w="sm" len="sm"/>
                          <a:tailEnd type="none" w="sm" len="sm"/>
                        </a:lnT>
                        <a:lnB w="12700" cap="flat" cmpd="sng">
                          <a:noFill/>
                          <a:prstDash val="solid"/>
                          <a:round/>
                          <a:headEnd type="none" w="sm" len="sm"/>
                          <a:tailEnd type="none" w="sm" len="sm"/>
                        </a:lnB>
                        <a:lnTlToBr w="12700" cmpd="sng">
                          <a:noFill/>
                          <a:prstDash val="solid"/>
                        </a:lnTlToBr>
                        <a:lnBlToTr w="12700" cmpd="sng">
                          <a:noFill/>
                          <a:prstDash val="solid"/>
                        </a:lnBlToTr>
                        <a:noFill/>
                      </a:tcPr>
                    </a:tc>
                    <a:extLst>
                      <a:ext uri="{0D108BD9-81ED-4DB2-BD59-A6C34878D82A}">
                        <a16:rowId xmlns:a16="http://schemas.microsoft.com/office/drawing/2014/main" val="10000"/>
                      </a:ext>
                    </a:extLst>
                  </a:tr>
                </a:tbl>
              </a:graphicData>
            </a:graphic>
          </p:graphicFrame>
        </mc:Fallback>
      </mc:AlternateContent>
    </p:spTree>
    <p:extLst>
      <p:ext uri="{BB962C8B-B14F-4D97-AF65-F5344CB8AC3E}">
        <p14:creationId xmlns:p14="http://schemas.microsoft.com/office/powerpoint/2010/main" val="272570713"/>
      </p:ext>
    </p:extLst>
  </p:cSld>
  <p:clrMapOvr>
    <a:masterClrMapping/>
  </p:clrMapOvr>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99</TotalTime>
  <Words>2874</Words>
  <Application>Microsoft Office PowerPoint</Application>
  <PresentationFormat>On-screen Show (16:9)</PresentationFormat>
  <Paragraphs>473</Paragraphs>
  <Slides>45</Slides>
  <Notes>45</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45</vt:i4>
      </vt:variant>
    </vt:vector>
  </HeadingPairs>
  <TitlesOfParts>
    <vt:vector size="51" baseType="lpstr">
      <vt:lpstr>Cambria Math</vt:lpstr>
      <vt:lpstr>Times New Roman</vt:lpstr>
      <vt:lpstr>Calibri</vt:lpstr>
      <vt:lpstr>Arial</vt:lpstr>
      <vt:lpstr>Nunito Sans</vt:lpstr>
      <vt:lpstr>Simple Light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Janette Warburton</dc:creator>
  <cp:lastModifiedBy>Janette Warburton</cp:lastModifiedBy>
  <cp:revision>3</cp:revision>
  <dcterms:modified xsi:type="dcterms:W3CDTF">2023-07-07T14:09:11Z</dcterms:modified>
</cp:coreProperties>
</file>