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37"/>
  </p:notesMasterIdLst>
  <p:sldIdLst>
    <p:sldId id="256" r:id="rId2"/>
    <p:sldId id="257" r:id="rId3"/>
    <p:sldId id="258" r:id="rId4"/>
    <p:sldId id="291" r:id="rId5"/>
    <p:sldId id="292" r:id="rId6"/>
    <p:sldId id="293" r:id="rId7"/>
    <p:sldId id="294" r:id="rId8"/>
    <p:sldId id="295" r:id="rId9"/>
    <p:sldId id="296" r:id="rId10"/>
    <p:sldId id="297" r:id="rId11"/>
    <p:sldId id="298" r:id="rId12"/>
    <p:sldId id="299" r:id="rId13"/>
    <p:sldId id="300" r:id="rId14"/>
    <p:sldId id="301" r:id="rId15"/>
    <p:sldId id="302" r:id="rId16"/>
    <p:sldId id="303" r:id="rId17"/>
    <p:sldId id="304" r:id="rId18"/>
    <p:sldId id="305"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Lst>
  <p:sldSz cx="9144000" cy="5143500" type="screen16x9"/>
  <p:notesSz cx="6858000" cy="9144000"/>
  <p:embeddedFontLst>
    <p:embeddedFont>
      <p:font typeface="Calibri" panose="020F0502020204030204" pitchFamily="34" charset="0"/>
      <p:regular r:id="rId38"/>
      <p:bold r:id="rId39"/>
      <p:italic r:id="rId40"/>
      <p:boldItalic r:id="rId41"/>
    </p:embeddedFont>
    <p:embeddedFont>
      <p:font typeface="Cambria Math" panose="02040503050406030204" pitchFamily="18" charset="0"/>
      <p:regular r:id="rId42"/>
    </p:embeddedFont>
    <p:embeddedFont>
      <p:font typeface="Nunito" pitchFamily="2" charset="0"/>
      <p:regular r:id="rId43"/>
      <p:bold r:id="rId44"/>
      <p:italic r:id="rId45"/>
      <p:boldItalic r:id="rId46"/>
    </p:embeddedFont>
    <p:embeddedFont>
      <p:font typeface="Nunito Sans" pitchFamily="2" charset="0"/>
      <p:regular r:id="rId47"/>
      <p:bold r:id="rId48"/>
      <p:italic r:id="rId49"/>
      <p:boldItalic r:id="rId5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51" roundtripDataSignature="AMtx7miCyTecXQao8rHpKvb7vk7bOeqEHw=="/>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aul Coffey"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C89"/>
    <a:srgbClr val="51D1A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3DA0082-3DA0-42A1-892D-B0CC8EB54E1B}" v="551" dt="2023-07-05T14:00:11.933"/>
  </p1510:revLst>
</p1510:revInfo>
</file>

<file path=ppt/tableStyles.xml><?xml version="1.0" encoding="utf-8"?>
<a:tblStyleLst xmlns:a="http://schemas.openxmlformats.org/drawingml/2006/main" def="{DEC593CE-F4CD-4AE0-B7A9-D4CCBC400AFF}">
  <a:tblStyle styleId="{DEC593CE-F4CD-4AE0-B7A9-D4CCBC400AFF}" styleName="Table_0">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8EBF5"/>
          </a:solidFill>
        </a:fill>
      </a:tcStyle>
    </a:wholeTbl>
    <a:band1H>
      <a:tcTxStyle b="off" i="off"/>
      <a:tcStyle>
        <a:tcBdr/>
        <a:fill>
          <a:solidFill>
            <a:srgbClr val="CDD4EA"/>
          </a:solidFill>
        </a:fill>
      </a:tcStyle>
    </a:band1H>
    <a:band2H>
      <a:tcTxStyle b="off" i="off"/>
      <a:tcStyle>
        <a:tcBdr/>
      </a:tcStyle>
    </a:band2H>
    <a:band1V>
      <a:tcTxStyle b="off" i="off"/>
      <a:tcStyle>
        <a:tcBdr/>
        <a:fill>
          <a:solidFill>
            <a:srgbClr val="CDD4EA"/>
          </a:solidFill>
        </a:fill>
      </a:tcStyle>
    </a:band1V>
    <a:band2V>
      <a:tcTxStyle b="off" i="off"/>
      <a:tcStyle>
        <a:tcBdr/>
      </a:tcStyle>
    </a:band2V>
    <a:lastCol>
      <a:tcTxStyle b="on" i="off">
        <a:font>
          <a:latin typeface="Calibri"/>
          <a:ea typeface="Calibri"/>
          <a:cs typeface="Calibri"/>
        </a:font>
        <a:srgbClr val="FFFFFF"/>
      </a:tcTxStyle>
      <a:tcStyle>
        <a:tcBdr/>
        <a:fill>
          <a:solidFill>
            <a:srgbClr val="4472C4"/>
          </a:solidFill>
        </a:fill>
      </a:tcStyle>
    </a:lastCol>
    <a:firstCol>
      <a:tcTxStyle b="on" i="off">
        <a:font>
          <a:latin typeface="Calibri"/>
          <a:ea typeface="Calibri"/>
          <a:cs typeface="Calibri"/>
        </a:font>
        <a:srgbClr val="FFFFFF"/>
      </a:tcTxStyle>
      <a:tcStyle>
        <a:tcBdr/>
        <a:fill>
          <a:solidFill>
            <a:srgbClr val="4472C4"/>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4472C4"/>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4472C4"/>
          </a:solidFill>
        </a:fill>
      </a:tcStyle>
    </a:firstRow>
    <a:neCell>
      <a:tcTxStyle b="off" i="off"/>
      <a:tcStyle>
        <a:tcBdr/>
      </a:tcStyle>
    </a:neCell>
    <a:nwCell>
      <a:tcTxStyle b="off" i="off"/>
      <a:tcStyle>
        <a:tcBdr/>
      </a:tcStyle>
    </a:nwCell>
  </a:tblStyle>
  <a:tblStyle styleId="{23B245B5-8C33-46FA-82EA-36013890362B}" styleName="Table_1">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713"/>
    <p:restoredTop sz="94656"/>
  </p:normalViewPr>
  <p:slideViewPr>
    <p:cSldViewPr snapToGrid="0">
      <p:cViewPr>
        <p:scale>
          <a:sx n="125" d="100"/>
          <a:sy n="125" d="100"/>
        </p:scale>
        <p:origin x="552" y="28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2.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5.fntdata"/><Relationship Id="rId47" Type="http://schemas.openxmlformats.org/officeDocument/2006/relationships/font" Target="fonts/font10.fntdata"/><Relationship Id="rId50" Type="http://schemas.openxmlformats.org/officeDocument/2006/relationships/font" Target="fonts/font13.fntdata"/><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font" Target="fonts/font3.fntdata"/><Relationship Id="rId45" Type="http://schemas.openxmlformats.org/officeDocument/2006/relationships/font" Target="fonts/font8.fntdata"/><Relationship Id="rId53" Type="http://schemas.openxmlformats.org/officeDocument/2006/relationships/presProps" Target="presProps.xml"/><Relationship Id="rId58" Type="http://schemas.microsoft.com/office/2015/10/relationships/revisionInfo" Target="revisionInfo.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6.fntdata"/><Relationship Id="rId48" Type="http://schemas.openxmlformats.org/officeDocument/2006/relationships/font" Target="fonts/font11.fntdata"/><Relationship Id="rId56" Type="http://schemas.openxmlformats.org/officeDocument/2006/relationships/tableStyles" Target="tableStyles.xml"/><Relationship Id="rId8" Type="http://schemas.openxmlformats.org/officeDocument/2006/relationships/slide" Target="slides/slide7.xml"/><Relationship Id="rId51" Type="http://customschemas.google.com/relationships/presentationmetadata" Target="meta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1.fntdata"/><Relationship Id="rId46" Type="http://schemas.openxmlformats.org/officeDocument/2006/relationships/font" Target="fonts/font9.fntdata"/><Relationship Id="rId20" Type="http://schemas.openxmlformats.org/officeDocument/2006/relationships/slide" Target="slides/slide19.xml"/><Relationship Id="rId41" Type="http://schemas.openxmlformats.org/officeDocument/2006/relationships/font" Target="fonts/font4.fntdata"/><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2.fntdata"/><Relationship Id="rId57" Type="http://schemas.microsoft.com/office/2016/11/relationships/changesInfo" Target="changesInfos/changesInfo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7.fntdata"/><Relationship Id="rId52"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nette Warburton" userId="3e27661f259abf4c" providerId="LiveId" clId="{73DA0082-3DA0-42A1-892D-B0CC8EB54E1B}"/>
    <pc:docChg chg="undo custSel addSld delSld modSld">
      <pc:chgData name="Janette Warburton" userId="3e27661f259abf4c" providerId="LiveId" clId="{73DA0082-3DA0-42A1-892D-B0CC8EB54E1B}" dt="2023-07-05T14:00:21.417" v="1748" actId="207"/>
      <pc:docMkLst>
        <pc:docMk/>
      </pc:docMkLst>
      <pc:sldChg chg="modSp mod delCm">
        <pc:chgData name="Janette Warburton" userId="3e27661f259abf4c" providerId="LiveId" clId="{73DA0082-3DA0-42A1-892D-B0CC8EB54E1B}" dt="2023-07-05T13:30:38.706" v="1438" actId="313"/>
        <pc:sldMkLst>
          <pc:docMk/>
          <pc:sldMk cId="0" sldId="257"/>
        </pc:sldMkLst>
        <pc:spChg chg="mod">
          <ac:chgData name="Janette Warburton" userId="3e27661f259abf4c" providerId="LiveId" clId="{73DA0082-3DA0-42A1-892D-B0CC8EB54E1B}" dt="2023-07-05T13:30:38.706" v="1438" actId="313"/>
          <ac:spMkLst>
            <pc:docMk/>
            <pc:sldMk cId="0" sldId="257"/>
            <ac:spMk id="88" creationId="{00000000-0000-0000-0000-000000000000}"/>
          </ac:spMkLst>
        </pc:spChg>
      </pc:sldChg>
      <pc:sldChg chg="modSp mod">
        <pc:chgData name="Janette Warburton" userId="3e27661f259abf4c" providerId="LiveId" clId="{73DA0082-3DA0-42A1-892D-B0CC8EB54E1B}" dt="2023-07-05T13:32:51.299" v="1624" actId="113"/>
        <pc:sldMkLst>
          <pc:docMk/>
          <pc:sldMk cId="0" sldId="258"/>
        </pc:sldMkLst>
        <pc:spChg chg="mod">
          <ac:chgData name="Janette Warburton" userId="3e27661f259abf4c" providerId="LiveId" clId="{73DA0082-3DA0-42A1-892D-B0CC8EB54E1B}" dt="2023-07-05T13:32:51.299" v="1624" actId="113"/>
          <ac:spMkLst>
            <pc:docMk/>
            <pc:sldMk cId="0" sldId="258"/>
            <ac:spMk id="95" creationId="{00000000-0000-0000-0000-000000000000}"/>
          </ac:spMkLst>
        </pc:spChg>
      </pc:sldChg>
      <pc:sldChg chg="del">
        <pc:chgData name="Janette Warburton" userId="3e27661f259abf4c" providerId="LiveId" clId="{73DA0082-3DA0-42A1-892D-B0CC8EB54E1B}" dt="2023-07-05T12:49:59.051" v="0" actId="47"/>
        <pc:sldMkLst>
          <pc:docMk/>
          <pc:sldMk cId="0" sldId="259"/>
        </pc:sldMkLst>
      </pc:sldChg>
      <pc:sldChg chg="del">
        <pc:chgData name="Janette Warburton" userId="3e27661f259abf4c" providerId="LiveId" clId="{73DA0082-3DA0-42A1-892D-B0CC8EB54E1B}" dt="2023-07-05T12:49:59.051" v="0" actId="47"/>
        <pc:sldMkLst>
          <pc:docMk/>
          <pc:sldMk cId="0" sldId="260"/>
        </pc:sldMkLst>
      </pc:sldChg>
      <pc:sldChg chg="del">
        <pc:chgData name="Janette Warburton" userId="3e27661f259abf4c" providerId="LiveId" clId="{73DA0082-3DA0-42A1-892D-B0CC8EB54E1B}" dt="2023-07-05T12:49:59.051" v="0" actId="47"/>
        <pc:sldMkLst>
          <pc:docMk/>
          <pc:sldMk cId="0" sldId="261"/>
        </pc:sldMkLst>
      </pc:sldChg>
      <pc:sldChg chg="del">
        <pc:chgData name="Janette Warburton" userId="3e27661f259abf4c" providerId="LiveId" clId="{73DA0082-3DA0-42A1-892D-B0CC8EB54E1B}" dt="2023-07-05T12:49:59.051" v="0" actId="47"/>
        <pc:sldMkLst>
          <pc:docMk/>
          <pc:sldMk cId="0" sldId="262"/>
        </pc:sldMkLst>
      </pc:sldChg>
      <pc:sldChg chg="del">
        <pc:chgData name="Janette Warburton" userId="3e27661f259abf4c" providerId="LiveId" clId="{73DA0082-3DA0-42A1-892D-B0CC8EB54E1B}" dt="2023-07-05T12:49:59.051" v="0" actId="47"/>
        <pc:sldMkLst>
          <pc:docMk/>
          <pc:sldMk cId="0" sldId="263"/>
        </pc:sldMkLst>
      </pc:sldChg>
      <pc:sldChg chg="del">
        <pc:chgData name="Janette Warburton" userId="3e27661f259abf4c" providerId="LiveId" clId="{73DA0082-3DA0-42A1-892D-B0CC8EB54E1B}" dt="2023-07-05T12:49:59.051" v="0" actId="47"/>
        <pc:sldMkLst>
          <pc:docMk/>
          <pc:sldMk cId="0" sldId="264"/>
        </pc:sldMkLst>
      </pc:sldChg>
      <pc:sldChg chg="del">
        <pc:chgData name="Janette Warburton" userId="3e27661f259abf4c" providerId="LiveId" clId="{73DA0082-3DA0-42A1-892D-B0CC8EB54E1B}" dt="2023-07-05T12:49:59.051" v="0" actId="47"/>
        <pc:sldMkLst>
          <pc:docMk/>
          <pc:sldMk cId="0" sldId="265"/>
        </pc:sldMkLst>
      </pc:sldChg>
      <pc:sldChg chg="del">
        <pc:chgData name="Janette Warburton" userId="3e27661f259abf4c" providerId="LiveId" clId="{73DA0082-3DA0-42A1-892D-B0CC8EB54E1B}" dt="2023-07-05T12:49:59.051" v="0" actId="47"/>
        <pc:sldMkLst>
          <pc:docMk/>
          <pc:sldMk cId="0" sldId="266"/>
        </pc:sldMkLst>
      </pc:sldChg>
      <pc:sldChg chg="del">
        <pc:chgData name="Janette Warburton" userId="3e27661f259abf4c" providerId="LiveId" clId="{73DA0082-3DA0-42A1-892D-B0CC8EB54E1B}" dt="2023-07-05T12:49:59.051" v="0" actId="47"/>
        <pc:sldMkLst>
          <pc:docMk/>
          <pc:sldMk cId="0" sldId="267"/>
        </pc:sldMkLst>
      </pc:sldChg>
      <pc:sldChg chg="del">
        <pc:chgData name="Janette Warburton" userId="3e27661f259abf4c" providerId="LiveId" clId="{73DA0082-3DA0-42A1-892D-B0CC8EB54E1B}" dt="2023-07-05T12:49:59.051" v="0" actId="47"/>
        <pc:sldMkLst>
          <pc:docMk/>
          <pc:sldMk cId="0" sldId="268"/>
        </pc:sldMkLst>
      </pc:sldChg>
      <pc:sldChg chg="del">
        <pc:chgData name="Janette Warburton" userId="3e27661f259abf4c" providerId="LiveId" clId="{73DA0082-3DA0-42A1-892D-B0CC8EB54E1B}" dt="2023-07-05T12:49:59.051" v="0" actId="47"/>
        <pc:sldMkLst>
          <pc:docMk/>
          <pc:sldMk cId="0" sldId="269"/>
        </pc:sldMkLst>
      </pc:sldChg>
      <pc:sldChg chg="del">
        <pc:chgData name="Janette Warburton" userId="3e27661f259abf4c" providerId="LiveId" clId="{73DA0082-3DA0-42A1-892D-B0CC8EB54E1B}" dt="2023-07-05T12:49:59.051" v="0" actId="47"/>
        <pc:sldMkLst>
          <pc:docMk/>
          <pc:sldMk cId="0" sldId="270"/>
        </pc:sldMkLst>
      </pc:sldChg>
      <pc:sldChg chg="del">
        <pc:chgData name="Janette Warburton" userId="3e27661f259abf4c" providerId="LiveId" clId="{73DA0082-3DA0-42A1-892D-B0CC8EB54E1B}" dt="2023-07-05T12:49:59.051" v="0" actId="47"/>
        <pc:sldMkLst>
          <pc:docMk/>
          <pc:sldMk cId="0" sldId="271"/>
        </pc:sldMkLst>
      </pc:sldChg>
      <pc:sldChg chg="del">
        <pc:chgData name="Janette Warburton" userId="3e27661f259abf4c" providerId="LiveId" clId="{73DA0082-3DA0-42A1-892D-B0CC8EB54E1B}" dt="2023-07-05T12:49:59.051" v="0" actId="47"/>
        <pc:sldMkLst>
          <pc:docMk/>
          <pc:sldMk cId="0" sldId="272"/>
        </pc:sldMkLst>
      </pc:sldChg>
      <pc:sldChg chg="del">
        <pc:chgData name="Janette Warburton" userId="3e27661f259abf4c" providerId="LiveId" clId="{73DA0082-3DA0-42A1-892D-B0CC8EB54E1B}" dt="2023-07-05T12:49:59.051" v="0" actId="47"/>
        <pc:sldMkLst>
          <pc:docMk/>
          <pc:sldMk cId="0" sldId="273"/>
        </pc:sldMkLst>
      </pc:sldChg>
      <pc:sldChg chg="addSp delSp modSp mod">
        <pc:chgData name="Janette Warburton" userId="3e27661f259abf4c" providerId="LiveId" clId="{73DA0082-3DA0-42A1-892D-B0CC8EB54E1B}" dt="2023-07-05T14:00:11.933" v="1747" actId="207"/>
        <pc:sldMkLst>
          <pc:docMk/>
          <pc:sldMk cId="0" sldId="275"/>
        </pc:sldMkLst>
        <pc:graphicFrameChg chg="add mod modGraphic">
          <ac:chgData name="Janette Warburton" userId="3e27661f259abf4c" providerId="LiveId" clId="{73DA0082-3DA0-42A1-892D-B0CC8EB54E1B}" dt="2023-07-05T14:00:11.933" v="1747" actId="207"/>
          <ac:graphicFrameMkLst>
            <pc:docMk/>
            <pc:sldMk cId="0" sldId="275"/>
            <ac:graphicFrameMk id="2" creationId="{28DA0C1E-1C4E-27FF-13EB-E80DFFCE7CA5}"/>
          </ac:graphicFrameMkLst>
        </pc:graphicFrameChg>
        <pc:graphicFrameChg chg="add mod modGraphic">
          <ac:chgData name="Janette Warburton" userId="3e27661f259abf4c" providerId="LiveId" clId="{73DA0082-3DA0-42A1-892D-B0CC8EB54E1B}" dt="2023-07-05T12:54:40.231" v="59" actId="20577"/>
          <ac:graphicFrameMkLst>
            <pc:docMk/>
            <pc:sldMk cId="0" sldId="275"/>
            <ac:graphicFrameMk id="3" creationId="{064525A3-AA37-E68A-3308-B42E26EA7322}"/>
          </ac:graphicFrameMkLst>
        </pc:graphicFrameChg>
        <pc:graphicFrameChg chg="del">
          <ac:chgData name="Janette Warburton" userId="3e27661f259abf4c" providerId="LiveId" clId="{73DA0082-3DA0-42A1-892D-B0CC8EB54E1B}" dt="2023-07-05T12:50:10.380" v="1" actId="478"/>
          <ac:graphicFrameMkLst>
            <pc:docMk/>
            <pc:sldMk cId="0" sldId="275"/>
            <ac:graphicFrameMk id="232" creationId="{00000000-0000-0000-0000-000000000000}"/>
          </ac:graphicFrameMkLst>
        </pc:graphicFrameChg>
        <pc:graphicFrameChg chg="del">
          <ac:chgData name="Janette Warburton" userId="3e27661f259abf4c" providerId="LiveId" clId="{73DA0082-3DA0-42A1-892D-B0CC8EB54E1B}" dt="2023-07-05T12:50:11.077" v="2" actId="478"/>
          <ac:graphicFrameMkLst>
            <pc:docMk/>
            <pc:sldMk cId="0" sldId="275"/>
            <ac:graphicFrameMk id="233" creationId="{00000000-0000-0000-0000-000000000000}"/>
          </ac:graphicFrameMkLst>
        </pc:graphicFrameChg>
        <pc:picChg chg="mod">
          <ac:chgData name="Janette Warburton" userId="3e27661f259abf4c" providerId="LiveId" clId="{73DA0082-3DA0-42A1-892D-B0CC8EB54E1B}" dt="2023-07-05T12:55:48.978" v="250" actId="1076"/>
          <ac:picMkLst>
            <pc:docMk/>
            <pc:sldMk cId="0" sldId="275"/>
            <ac:picMk id="6" creationId="{277EB2E6-AC85-4A40-AB78-6AC9810F1B0D}"/>
          </ac:picMkLst>
        </pc:picChg>
      </pc:sldChg>
      <pc:sldChg chg="addSp delSp modSp mod">
        <pc:chgData name="Janette Warburton" userId="3e27661f259abf4c" providerId="LiveId" clId="{73DA0082-3DA0-42A1-892D-B0CC8EB54E1B}" dt="2023-07-05T14:00:08.177" v="1746" actId="207"/>
        <pc:sldMkLst>
          <pc:docMk/>
          <pc:sldMk cId="0" sldId="276"/>
        </pc:sldMkLst>
        <pc:graphicFrameChg chg="add mod modGraphic">
          <ac:chgData name="Janette Warburton" userId="3e27661f259abf4c" providerId="LiveId" clId="{73DA0082-3DA0-42A1-892D-B0CC8EB54E1B}" dt="2023-07-05T14:00:08.177" v="1746" actId="207"/>
          <ac:graphicFrameMkLst>
            <pc:docMk/>
            <pc:sldMk cId="0" sldId="276"/>
            <ac:graphicFrameMk id="2" creationId="{95D78BEE-07C1-DF0B-7A5C-6536FD002AFD}"/>
          </ac:graphicFrameMkLst>
        </pc:graphicFrameChg>
        <pc:graphicFrameChg chg="add mod modGraphic">
          <ac:chgData name="Janette Warburton" userId="3e27661f259abf4c" providerId="LiveId" clId="{73DA0082-3DA0-42A1-892D-B0CC8EB54E1B}" dt="2023-07-05T12:56:09.848" v="289"/>
          <ac:graphicFrameMkLst>
            <pc:docMk/>
            <pc:sldMk cId="0" sldId="276"/>
            <ac:graphicFrameMk id="3" creationId="{2418AD64-CE48-EA66-B794-E0A9B4BAE945}"/>
          </ac:graphicFrameMkLst>
        </pc:graphicFrameChg>
        <pc:graphicFrameChg chg="del">
          <ac:chgData name="Janette Warburton" userId="3e27661f259abf4c" providerId="LiveId" clId="{73DA0082-3DA0-42A1-892D-B0CC8EB54E1B}" dt="2023-07-05T12:50:48.169" v="31" actId="478"/>
          <ac:graphicFrameMkLst>
            <pc:docMk/>
            <pc:sldMk cId="0" sldId="276"/>
            <ac:graphicFrameMk id="240" creationId="{00000000-0000-0000-0000-000000000000}"/>
          </ac:graphicFrameMkLst>
        </pc:graphicFrameChg>
        <pc:graphicFrameChg chg="del">
          <ac:chgData name="Janette Warburton" userId="3e27661f259abf4c" providerId="LiveId" clId="{73DA0082-3DA0-42A1-892D-B0CC8EB54E1B}" dt="2023-07-05T12:50:12.034" v="3" actId="478"/>
          <ac:graphicFrameMkLst>
            <pc:docMk/>
            <pc:sldMk cId="0" sldId="276"/>
            <ac:graphicFrameMk id="241" creationId="{00000000-0000-0000-0000-000000000000}"/>
          </ac:graphicFrameMkLst>
        </pc:graphicFrameChg>
        <pc:picChg chg="mod">
          <ac:chgData name="Janette Warburton" userId="3e27661f259abf4c" providerId="LiveId" clId="{73DA0082-3DA0-42A1-892D-B0CC8EB54E1B}" dt="2023-07-05T12:57:15.296" v="451" actId="1076"/>
          <ac:picMkLst>
            <pc:docMk/>
            <pc:sldMk cId="0" sldId="276"/>
            <ac:picMk id="6" creationId="{C74E7D1B-F63A-E548-9E7F-5F4A27851D01}"/>
          </ac:picMkLst>
        </pc:picChg>
      </pc:sldChg>
      <pc:sldChg chg="addSp delSp modSp mod">
        <pc:chgData name="Janette Warburton" userId="3e27661f259abf4c" providerId="LiveId" clId="{73DA0082-3DA0-42A1-892D-B0CC8EB54E1B}" dt="2023-07-05T13:59:47.220" v="1743" actId="207"/>
        <pc:sldMkLst>
          <pc:docMk/>
          <pc:sldMk cId="0" sldId="277"/>
        </pc:sldMkLst>
        <pc:graphicFrameChg chg="add mod modGraphic">
          <ac:chgData name="Janette Warburton" userId="3e27661f259abf4c" providerId="LiveId" clId="{73DA0082-3DA0-42A1-892D-B0CC8EB54E1B}" dt="2023-07-05T13:59:47.220" v="1743" actId="207"/>
          <ac:graphicFrameMkLst>
            <pc:docMk/>
            <pc:sldMk cId="0" sldId="277"/>
            <ac:graphicFrameMk id="2" creationId="{635C332B-425A-06FC-6CEB-53E21557C83E}"/>
          </ac:graphicFrameMkLst>
        </pc:graphicFrameChg>
        <pc:graphicFrameChg chg="add mod">
          <ac:chgData name="Janette Warburton" userId="3e27661f259abf4c" providerId="LiveId" clId="{73DA0082-3DA0-42A1-892D-B0CC8EB54E1B}" dt="2023-07-05T12:58:57.215" v="525" actId="20577"/>
          <ac:graphicFrameMkLst>
            <pc:docMk/>
            <pc:sldMk cId="0" sldId="277"/>
            <ac:graphicFrameMk id="3" creationId="{FA246A16-B952-B32A-20BC-E0EFC1F500AC}"/>
          </ac:graphicFrameMkLst>
        </pc:graphicFrameChg>
        <pc:graphicFrameChg chg="del">
          <ac:chgData name="Janette Warburton" userId="3e27661f259abf4c" providerId="LiveId" clId="{73DA0082-3DA0-42A1-892D-B0CC8EB54E1B}" dt="2023-07-05T12:50:47.231" v="30" actId="478"/>
          <ac:graphicFrameMkLst>
            <pc:docMk/>
            <pc:sldMk cId="0" sldId="277"/>
            <ac:graphicFrameMk id="248" creationId="{00000000-0000-0000-0000-000000000000}"/>
          </ac:graphicFrameMkLst>
        </pc:graphicFrameChg>
        <pc:graphicFrameChg chg="del">
          <ac:chgData name="Janette Warburton" userId="3e27661f259abf4c" providerId="LiveId" clId="{73DA0082-3DA0-42A1-892D-B0CC8EB54E1B}" dt="2023-07-05T12:50:13.114" v="4" actId="478"/>
          <ac:graphicFrameMkLst>
            <pc:docMk/>
            <pc:sldMk cId="0" sldId="277"/>
            <ac:graphicFrameMk id="249" creationId="{00000000-0000-0000-0000-000000000000}"/>
          </ac:graphicFrameMkLst>
        </pc:graphicFrameChg>
        <pc:picChg chg="mod">
          <ac:chgData name="Janette Warburton" userId="3e27661f259abf4c" providerId="LiveId" clId="{73DA0082-3DA0-42A1-892D-B0CC8EB54E1B}" dt="2023-07-05T12:59:06.583" v="526" actId="1076"/>
          <ac:picMkLst>
            <pc:docMk/>
            <pc:sldMk cId="0" sldId="277"/>
            <ac:picMk id="6" creationId="{D7340C7D-9D28-B545-A347-6641FF49B947}"/>
          </ac:picMkLst>
        </pc:picChg>
      </pc:sldChg>
      <pc:sldChg chg="addSp delSp modSp mod">
        <pc:chgData name="Janette Warburton" userId="3e27661f259abf4c" providerId="LiveId" clId="{73DA0082-3DA0-42A1-892D-B0CC8EB54E1B}" dt="2023-07-05T13:02:05.652" v="580"/>
        <pc:sldMkLst>
          <pc:docMk/>
          <pc:sldMk cId="0" sldId="278"/>
        </pc:sldMkLst>
        <pc:graphicFrameChg chg="add mod modGraphic">
          <ac:chgData name="Janette Warburton" userId="3e27661f259abf4c" providerId="LiveId" clId="{73DA0082-3DA0-42A1-892D-B0CC8EB54E1B}" dt="2023-07-05T13:02:05.652" v="580"/>
          <ac:graphicFrameMkLst>
            <pc:docMk/>
            <pc:sldMk cId="0" sldId="278"/>
            <ac:graphicFrameMk id="2" creationId="{D9A28135-ADD1-F10F-26AF-18378C46FBFF}"/>
          </ac:graphicFrameMkLst>
        </pc:graphicFrameChg>
        <pc:graphicFrameChg chg="add mod modGraphic">
          <ac:chgData name="Janette Warburton" userId="3e27661f259abf4c" providerId="LiveId" clId="{73DA0082-3DA0-42A1-892D-B0CC8EB54E1B}" dt="2023-07-05T12:59:37.137" v="572" actId="2710"/>
          <ac:graphicFrameMkLst>
            <pc:docMk/>
            <pc:sldMk cId="0" sldId="278"/>
            <ac:graphicFrameMk id="3" creationId="{0EAF638F-E647-C94A-1FD2-75857EBD0537}"/>
          </ac:graphicFrameMkLst>
        </pc:graphicFrameChg>
        <pc:graphicFrameChg chg="del">
          <ac:chgData name="Janette Warburton" userId="3e27661f259abf4c" providerId="LiveId" clId="{73DA0082-3DA0-42A1-892D-B0CC8EB54E1B}" dt="2023-07-05T12:50:46.393" v="29" actId="478"/>
          <ac:graphicFrameMkLst>
            <pc:docMk/>
            <pc:sldMk cId="0" sldId="278"/>
            <ac:graphicFrameMk id="256" creationId="{00000000-0000-0000-0000-000000000000}"/>
          </ac:graphicFrameMkLst>
        </pc:graphicFrameChg>
        <pc:graphicFrameChg chg="del">
          <ac:chgData name="Janette Warburton" userId="3e27661f259abf4c" providerId="LiveId" clId="{73DA0082-3DA0-42A1-892D-B0CC8EB54E1B}" dt="2023-07-05T12:50:14.013" v="5" actId="478"/>
          <ac:graphicFrameMkLst>
            <pc:docMk/>
            <pc:sldMk cId="0" sldId="278"/>
            <ac:graphicFrameMk id="257" creationId="{00000000-0000-0000-0000-000000000000}"/>
          </ac:graphicFrameMkLst>
        </pc:graphicFrameChg>
      </pc:sldChg>
      <pc:sldChg chg="addSp delSp modSp mod">
        <pc:chgData name="Janette Warburton" userId="3e27661f259abf4c" providerId="LiveId" clId="{73DA0082-3DA0-42A1-892D-B0CC8EB54E1B}" dt="2023-07-05T13:03:11.762" v="624"/>
        <pc:sldMkLst>
          <pc:docMk/>
          <pc:sldMk cId="0" sldId="279"/>
        </pc:sldMkLst>
        <pc:graphicFrameChg chg="add mod modGraphic">
          <ac:chgData name="Janette Warburton" userId="3e27661f259abf4c" providerId="LiveId" clId="{73DA0082-3DA0-42A1-892D-B0CC8EB54E1B}" dt="2023-07-05T13:03:11.762" v="624"/>
          <ac:graphicFrameMkLst>
            <pc:docMk/>
            <pc:sldMk cId="0" sldId="279"/>
            <ac:graphicFrameMk id="2" creationId="{43F6CB0B-62F8-E52A-B235-53BB9013BC72}"/>
          </ac:graphicFrameMkLst>
        </pc:graphicFrameChg>
        <pc:graphicFrameChg chg="add mod modGraphic">
          <ac:chgData name="Janette Warburton" userId="3e27661f259abf4c" providerId="LiveId" clId="{73DA0082-3DA0-42A1-892D-B0CC8EB54E1B}" dt="2023-07-05T13:02:36.079" v="606"/>
          <ac:graphicFrameMkLst>
            <pc:docMk/>
            <pc:sldMk cId="0" sldId="279"/>
            <ac:graphicFrameMk id="3" creationId="{500872A1-FDA8-3FDB-B1B8-6031BD401BF4}"/>
          </ac:graphicFrameMkLst>
        </pc:graphicFrameChg>
        <pc:graphicFrameChg chg="del">
          <ac:chgData name="Janette Warburton" userId="3e27661f259abf4c" providerId="LiveId" clId="{73DA0082-3DA0-42A1-892D-B0CC8EB54E1B}" dt="2023-07-05T12:50:45.563" v="28" actId="478"/>
          <ac:graphicFrameMkLst>
            <pc:docMk/>
            <pc:sldMk cId="0" sldId="279"/>
            <ac:graphicFrameMk id="264" creationId="{00000000-0000-0000-0000-000000000000}"/>
          </ac:graphicFrameMkLst>
        </pc:graphicFrameChg>
        <pc:graphicFrameChg chg="del">
          <ac:chgData name="Janette Warburton" userId="3e27661f259abf4c" providerId="LiveId" clId="{73DA0082-3DA0-42A1-892D-B0CC8EB54E1B}" dt="2023-07-05T12:50:15.777" v="7" actId="478"/>
          <ac:graphicFrameMkLst>
            <pc:docMk/>
            <pc:sldMk cId="0" sldId="279"/>
            <ac:graphicFrameMk id="265" creationId="{00000000-0000-0000-0000-000000000000}"/>
          </ac:graphicFrameMkLst>
        </pc:graphicFrameChg>
        <pc:picChg chg="mod">
          <ac:chgData name="Janette Warburton" userId="3e27661f259abf4c" providerId="LiveId" clId="{73DA0082-3DA0-42A1-892D-B0CC8EB54E1B}" dt="2023-07-05T13:02:39.594" v="607" actId="1076"/>
          <ac:picMkLst>
            <pc:docMk/>
            <pc:sldMk cId="0" sldId="279"/>
            <ac:picMk id="6" creationId="{CFDEBC4B-AE85-1B4E-ADE0-4E2C67979CCE}"/>
          </ac:picMkLst>
        </pc:picChg>
      </pc:sldChg>
      <pc:sldChg chg="addSp delSp modSp mod">
        <pc:chgData name="Janette Warburton" userId="3e27661f259abf4c" providerId="LiveId" clId="{73DA0082-3DA0-42A1-892D-B0CC8EB54E1B}" dt="2023-07-05T13:40:42.264" v="1631" actId="20577"/>
        <pc:sldMkLst>
          <pc:docMk/>
          <pc:sldMk cId="0" sldId="280"/>
        </pc:sldMkLst>
        <pc:grpChg chg="del">
          <ac:chgData name="Janette Warburton" userId="3e27661f259abf4c" providerId="LiveId" clId="{73DA0082-3DA0-42A1-892D-B0CC8EB54E1B}" dt="2023-07-05T13:04:16.962" v="643" actId="478"/>
          <ac:grpSpMkLst>
            <pc:docMk/>
            <pc:sldMk cId="0" sldId="280"/>
            <ac:grpSpMk id="275" creationId="{00000000-0000-0000-0000-000000000000}"/>
          </ac:grpSpMkLst>
        </pc:grpChg>
        <pc:graphicFrameChg chg="add mod modGraphic">
          <ac:chgData name="Janette Warburton" userId="3e27661f259abf4c" providerId="LiveId" clId="{73DA0082-3DA0-42A1-892D-B0CC8EB54E1B}" dt="2023-07-05T13:40:42.264" v="1631" actId="20577"/>
          <ac:graphicFrameMkLst>
            <pc:docMk/>
            <pc:sldMk cId="0" sldId="280"/>
            <ac:graphicFrameMk id="2" creationId="{B24B4681-CEC7-72EE-F93E-3AC5F2DF75D4}"/>
          </ac:graphicFrameMkLst>
        </pc:graphicFrameChg>
        <pc:graphicFrameChg chg="add mod modGraphic">
          <ac:chgData name="Janette Warburton" userId="3e27661f259abf4c" providerId="LiveId" clId="{73DA0082-3DA0-42A1-892D-B0CC8EB54E1B}" dt="2023-07-05T13:07:25.823" v="785" actId="2710"/>
          <ac:graphicFrameMkLst>
            <pc:docMk/>
            <pc:sldMk cId="0" sldId="280"/>
            <ac:graphicFrameMk id="3" creationId="{6A1F48CD-6A48-E7BF-3AE0-32C7BBDE2C81}"/>
          </ac:graphicFrameMkLst>
        </pc:graphicFrameChg>
        <pc:graphicFrameChg chg="del">
          <ac:chgData name="Janette Warburton" userId="3e27661f259abf4c" providerId="LiveId" clId="{73DA0082-3DA0-42A1-892D-B0CC8EB54E1B}" dt="2023-07-05T12:50:40.588" v="27" actId="478"/>
          <ac:graphicFrameMkLst>
            <pc:docMk/>
            <pc:sldMk cId="0" sldId="280"/>
            <ac:graphicFrameMk id="272" creationId="{00000000-0000-0000-0000-000000000000}"/>
          </ac:graphicFrameMkLst>
        </pc:graphicFrameChg>
        <pc:graphicFrameChg chg="del">
          <ac:chgData name="Janette Warburton" userId="3e27661f259abf4c" providerId="LiveId" clId="{73DA0082-3DA0-42A1-892D-B0CC8EB54E1B}" dt="2023-07-05T12:50:14.886" v="6" actId="478"/>
          <ac:graphicFrameMkLst>
            <pc:docMk/>
            <pc:sldMk cId="0" sldId="280"/>
            <ac:graphicFrameMk id="273" creationId="{00000000-0000-0000-0000-000000000000}"/>
          </ac:graphicFrameMkLst>
        </pc:graphicFrameChg>
        <pc:picChg chg="mod">
          <ac:chgData name="Janette Warburton" userId="3e27661f259abf4c" providerId="LiveId" clId="{73DA0082-3DA0-42A1-892D-B0CC8EB54E1B}" dt="2023-07-05T13:07:28.493" v="786" actId="1076"/>
          <ac:picMkLst>
            <pc:docMk/>
            <pc:sldMk cId="0" sldId="280"/>
            <ac:picMk id="10" creationId="{54862797-7BA7-8743-9763-611BA1E8057E}"/>
          </ac:picMkLst>
        </pc:picChg>
      </pc:sldChg>
      <pc:sldChg chg="addSp delSp modSp mod">
        <pc:chgData name="Janette Warburton" userId="3e27661f259abf4c" providerId="LiveId" clId="{73DA0082-3DA0-42A1-892D-B0CC8EB54E1B}" dt="2023-07-05T13:08:38.189" v="806" actId="404"/>
        <pc:sldMkLst>
          <pc:docMk/>
          <pc:sldMk cId="0" sldId="281"/>
        </pc:sldMkLst>
        <pc:graphicFrameChg chg="add mod modGraphic">
          <ac:chgData name="Janette Warburton" userId="3e27661f259abf4c" providerId="LiveId" clId="{73DA0082-3DA0-42A1-892D-B0CC8EB54E1B}" dt="2023-07-05T13:08:38.189" v="806" actId="404"/>
          <ac:graphicFrameMkLst>
            <pc:docMk/>
            <pc:sldMk cId="0" sldId="281"/>
            <ac:graphicFrameMk id="2" creationId="{4487157E-2739-22D1-C21D-F32D9BB9CAFA}"/>
          </ac:graphicFrameMkLst>
        </pc:graphicFrameChg>
        <pc:graphicFrameChg chg="add mod modGraphic">
          <ac:chgData name="Janette Warburton" userId="3e27661f259abf4c" providerId="LiveId" clId="{73DA0082-3DA0-42A1-892D-B0CC8EB54E1B}" dt="2023-07-05T13:08:01.408" v="795" actId="2710"/>
          <ac:graphicFrameMkLst>
            <pc:docMk/>
            <pc:sldMk cId="0" sldId="281"/>
            <ac:graphicFrameMk id="3" creationId="{2DEB254E-A242-ECD7-6F36-DB72254E6C08}"/>
          </ac:graphicFrameMkLst>
        </pc:graphicFrameChg>
        <pc:graphicFrameChg chg="del">
          <ac:chgData name="Janette Warburton" userId="3e27661f259abf4c" providerId="LiveId" clId="{73DA0082-3DA0-42A1-892D-B0CC8EB54E1B}" dt="2023-07-05T12:50:39.845" v="26" actId="478"/>
          <ac:graphicFrameMkLst>
            <pc:docMk/>
            <pc:sldMk cId="0" sldId="281"/>
            <ac:graphicFrameMk id="284" creationId="{00000000-0000-0000-0000-000000000000}"/>
          </ac:graphicFrameMkLst>
        </pc:graphicFrameChg>
        <pc:graphicFrameChg chg="del">
          <ac:chgData name="Janette Warburton" userId="3e27661f259abf4c" providerId="LiveId" clId="{73DA0082-3DA0-42A1-892D-B0CC8EB54E1B}" dt="2023-07-05T12:50:16.962" v="8" actId="478"/>
          <ac:graphicFrameMkLst>
            <pc:docMk/>
            <pc:sldMk cId="0" sldId="281"/>
            <ac:graphicFrameMk id="285" creationId="{00000000-0000-0000-0000-000000000000}"/>
          </ac:graphicFrameMkLst>
        </pc:graphicFrameChg>
        <pc:picChg chg="mod">
          <ac:chgData name="Janette Warburton" userId="3e27661f259abf4c" providerId="LiveId" clId="{73DA0082-3DA0-42A1-892D-B0CC8EB54E1B}" dt="2023-07-05T13:08:06.120" v="796" actId="1076"/>
          <ac:picMkLst>
            <pc:docMk/>
            <pc:sldMk cId="0" sldId="281"/>
            <ac:picMk id="6" creationId="{D40722B2-1A6E-0949-AAE2-A6E0E961E229}"/>
          </ac:picMkLst>
        </pc:picChg>
      </pc:sldChg>
      <pc:sldChg chg="addSp delSp modSp mod">
        <pc:chgData name="Janette Warburton" userId="3e27661f259abf4c" providerId="LiveId" clId="{73DA0082-3DA0-42A1-892D-B0CC8EB54E1B}" dt="2023-07-05T13:09:47.304" v="828" actId="404"/>
        <pc:sldMkLst>
          <pc:docMk/>
          <pc:sldMk cId="0" sldId="282"/>
        </pc:sldMkLst>
        <pc:graphicFrameChg chg="add mod modGraphic">
          <ac:chgData name="Janette Warburton" userId="3e27661f259abf4c" providerId="LiveId" clId="{73DA0082-3DA0-42A1-892D-B0CC8EB54E1B}" dt="2023-07-05T13:09:47.304" v="828" actId="404"/>
          <ac:graphicFrameMkLst>
            <pc:docMk/>
            <pc:sldMk cId="0" sldId="282"/>
            <ac:graphicFrameMk id="2" creationId="{489FEC8A-D8A4-F328-2D0E-8E1119EB0C51}"/>
          </ac:graphicFrameMkLst>
        </pc:graphicFrameChg>
        <pc:graphicFrameChg chg="add mod modGraphic">
          <ac:chgData name="Janette Warburton" userId="3e27661f259abf4c" providerId="LiveId" clId="{73DA0082-3DA0-42A1-892D-B0CC8EB54E1B}" dt="2023-07-05T13:09:13.076" v="816" actId="2710"/>
          <ac:graphicFrameMkLst>
            <pc:docMk/>
            <pc:sldMk cId="0" sldId="282"/>
            <ac:graphicFrameMk id="3" creationId="{4C8A5A5A-04CA-450A-FE1B-2D3397DE0DCC}"/>
          </ac:graphicFrameMkLst>
        </pc:graphicFrameChg>
        <pc:graphicFrameChg chg="del">
          <ac:chgData name="Janette Warburton" userId="3e27661f259abf4c" providerId="LiveId" clId="{73DA0082-3DA0-42A1-892D-B0CC8EB54E1B}" dt="2023-07-05T12:50:39.077" v="25" actId="478"/>
          <ac:graphicFrameMkLst>
            <pc:docMk/>
            <pc:sldMk cId="0" sldId="282"/>
            <ac:graphicFrameMk id="292" creationId="{00000000-0000-0000-0000-000000000000}"/>
          </ac:graphicFrameMkLst>
        </pc:graphicFrameChg>
        <pc:graphicFrameChg chg="del">
          <ac:chgData name="Janette Warburton" userId="3e27661f259abf4c" providerId="LiveId" clId="{73DA0082-3DA0-42A1-892D-B0CC8EB54E1B}" dt="2023-07-05T12:50:17.864" v="9" actId="478"/>
          <ac:graphicFrameMkLst>
            <pc:docMk/>
            <pc:sldMk cId="0" sldId="282"/>
            <ac:graphicFrameMk id="293" creationId="{00000000-0000-0000-0000-000000000000}"/>
          </ac:graphicFrameMkLst>
        </pc:graphicFrameChg>
        <pc:picChg chg="mod">
          <ac:chgData name="Janette Warburton" userId="3e27661f259abf4c" providerId="LiveId" clId="{73DA0082-3DA0-42A1-892D-B0CC8EB54E1B}" dt="2023-07-05T13:09:16.735" v="819" actId="1076"/>
          <ac:picMkLst>
            <pc:docMk/>
            <pc:sldMk cId="0" sldId="282"/>
            <ac:picMk id="6" creationId="{511BE709-B477-7C40-9936-6E2564C0E99F}"/>
          </ac:picMkLst>
        </pc:picChg>
      </pc:sldChg>
      <pc:sldChg chg="addSp delSp modSp mod">
        <pc:chgData name="Janette Warburton" userId="3e27661f259abf4c" providerId="LiveId" clId="{73DA0082-3DA0-42A1-892D-B0CC8EB54E1B}" dt="2023-07-05T13:12:19.080" v="892" actId="404"/>
        <pc:sldMkLst>
          <pc:docMk/>
          <pc:sldMk cId="0" sldId="283"/>
        </pc:sldMkLst>
        <pc:graphicFrameChg chg="add mod modGraphic">
          <ac:chgData name="Janette Warburton" userId="3e27661f259abf4c" providerId="LiveId" clId="{73DA0082-3DA0-42A1-892D-B0CC8EB54E1B}" dt="2023-07-05T13:12:19.080" v="892" actId="404"/>
          <ac:graphicFrameMkLst>
            <pc:docMk/>
            <pc:sldMk cId="0" sldId="283"/>
            <ac:graphicFrameMk id="2" creationId="{42674C6B-74BA-4A0B-E8EF-99150F2DC226}"/>
          </ac:graphicFrameMkLst>
        </pc:graphicFrameChg>
        <pc:graphicFrameChg chg="add mod">
          <ac:chgData name="Janette Warburton" userId="3e27661f259abf4c" providerId="LiveId" clId="{73DA0082-3DA0-42A1-892D-B0CC8EB54E1B}" dt="2023-07-05T13:10:35.987" v="832"/>
          <ac:graphicFrameMkLst>
            <pc:docMk/>
            <pc:sldMk cId="0" sldId="283"/>
            <ac:graphicFrameMk id="3" creationId="{62B0B4BF-780B-DE7E-7D0B-395851E378B6}"/>
          </ac:graphicFrameMkLst>
        </pc:graphicFrameChg>
        <pc:graphicFrameChg chg="del">
          <ac:chgData name="Janette Warburton" userId="3e27661f259abf4c" providerId="LiveId" clId="{73DA0082-3DA0-42A1-892D-B0CC8EB54E1B}" dt="2023-07-05T12:50:38.294" v="24" actId="478"/>
          <ac:graphicFrameMkLst>
            <pc:docMk/>
            <pc:sldMk cId="0" sldId="283"/>
            <ac:graphicFrameMk id="300" creationId="{00000000-0000-0000-0000-000000000000}"/>
          </ac:graphicFrameMkLst>
        </pc:graphicFrameChg>
        <pc:graphicFrameChg chg="del">
          <ac:chgData name="Janette Warburton" userId="3e27661f259abf4c" providerId="LiveId" clId="{73DA0082-3DA0-42A1-892D-B0CC8EB54E1B}" dt="2023-07-05T12:50:19.040" v="10" actId="478"/>
          <ac:graphicFrameMkLst>
            <pc:docMk/>
            <pc:sldMk cId="0" sldId="283"/>
            <ac:graphicFrameMk id="301" creationId="{00000000-0000-0000-0000-000000000000}"/>
          </ac:graphicFrameMkLst>
        </pc:graphicFrameChg>
        <pc:picChg chg="mod">
          <ac:chgData name="Janette Warburton" userId="3e27661f259abf4c" providerId="LiveId" clId="{73DA0082-3DA0-42A1-892D-B0CC8EB54E1B}" dt="2023-07-05T13:11:14.573" v="842" actId="1076"/>
          <ac:picMkLst>
            <pc:docMk/>
            <pc:sldMk cId="0" sldId="283"/>
            <ac:picMk id="6" creationId="{7BC979A0-C03F-7A49-9789-1939B1A69661}"/>
          </ac:picMkLst>
        </pc:picChg>
      </pc:sldChg>
      <pc:sldChg chg="addSp delSp modSp mod">
        <pc:chgData name="Janette Warburton" userId="3e27661f259abf4c" providerId="LiveId" clId="{73DA0082-3DA0-42A1-892D-B0CC8EB54E1B}" dt="2023-07-05T13:44:39.570" v="1649" actId="20577"/>
        <pc:sldMkLst>
          <pc:docMk/>
          <pc:sldMk cId="0" sldId="284"/>
        </pc:sldMkLst>
        <pc:graphicFrameChg chg="add mod modGraphic">
          <ac:chgData name="Janette Warburton" userId="3e27661f259abf4c" providerId="LiveId" clId="{73DA0082-3DA0-42A1-892D-B0CC8EB54E1B}" dt="2023-07-05T13:44:39.570" v="1649" actId="20577"/>
          <ac:graphicFrameMkLst>
            <pc:docMk/>
            <pc:sldMk cId="0" sldId="284"/>
            <ac:graphicFrameMk id="2" creationId="{7F56596B-76D2-544B-F6E9-D650FA4A4703}"/>
          </ac:graphicFrameMkLst>
        </pc:graphicFrameChg>
        <pc:graphicFrameChg chg="add mod modGraphic">
          <ac:chgData name="Janette Warburton" userId="3e27661f259abf4c" providerId="LiveId" clId="{73DA0082-3DA0-42A1-892D-B0CC8EB54E1B}" dt="2023-07-05T13:43:36.368" v="1632" actId="20577"/>
          <ac:graphicFrameMkLst>
            <pc:docMk/>
            <pc:sldMk cId="0" sldId="284"/>
            <ac:graphicFrameMk id="3" creationId="{5DF0EE9E-3C46-5BBE-9292-2EB200D8FFDC}"/>
          </ac:graphicFrameMkLst>
        </pc:graphicFrameChg>
        <pc:graphicFrameChg chg="del">
          <ac:chgData name="Janette Warburton" userId="3e27661f259abf4c" providerId="LiveId" clId="{73DA0082-3DA0-42A1-892D-B0CC8EB54E1B}" dt="2023-07-05T12:50:37.396" v="23" actId="478"/>
          <ac:graphicFrameMkLst>
            <pc:docMk/>
            <pc:sldMk cId="0" sldId="284"/>
            <ac:graphicFrameMk id="308" creationId="{00000000-0000-0000-0000-000000000000}"/>
          </ac:graphicFrameMkLst>
        </pc:graphicFrameChg>
        <pc:graphicFrameChg chg="del">
          <ac:chgData name="Janette Warburton" userId="3e27661f259abf4c" providerId="LiveId" clId="{73DA0082-3DA0-42A1-892D-B0CC8EB54E1B}" dt="2023-07-05T12:50:19.940" v="11" actId="478"/>
          <ac:graphicFrameMkLst>
            <pc:docMk/>
            <pc:sldMk cId="0" sldId="284"/>
            <ac:graphicFrameMk id="309" creationId="{00000000-0000-0000-0000-000000000000}"/>
          </ac:graphicFrameMkLst>
        </pc:graphicFrameChg>
        <pc:picChg chg="mod">
          <ac:chgData name="Janette Warburton" userId="3e27661f259abf4c" providerId="LiveId" clId="{73DA0082-3DA0-42A1-892D-B0CC8EB54E1B}" dt="2023-07-05T13:12:00.866" v="887" actId="1035"/>
          <ac:picMkLst>
            <pc:docMk/>
            <pc:sldMk cId="0" sldId="284"/>
            <ac:picMk id="6" creationId="{6E6CF302-CB56-D042-9F43-F295F809D0C2}"/>
          </ac:picMkLst>
        </pc:picChg>
      </pc:sldChg>
      <pc:sldChg chg="addSp delSp modSp mod">
        <pc:chgData name="Janette Warburton" userId="3e27661f259abf4c" providerId="LiveId" clId="{73DA0082-3DA0-42A1-892D-B0CC8EB54E1B}" dt="2023-07-05T14:00:21.417" v="1748" actId="207"/>
        <pc:sldMkLst>
          <pc:docMk/>
          <pc:sldMk cId="0" sldId="285"/>
        </pc:sldMkLst>
        <pc:graphicFrameChg chg="add del mod">
          <ac:chgData name="Janette Warburton" userId="3e27661f259abf4c" providerId="LiveId" clId="{73DA0082-3DA0-42A1-892D-B0CC8EB54E1B}" dt="2023-07-05T13:13:13.238" v="903" actId="478"/>
          <ac:graphicFrameMkLst>
            <pc:docMk/>
            <pc:sldMk cId="0" sldId="285"/>
            <ac:graphicFrameMk id="2" creationId="{328AFDFF-9AFD-2DBA-9712-EE908450B1EA}"/>
          </ac:graphicFrameMkLst>
        </pc:graphicFrameChg>
        <pc:graphicFrameChg chg="add mod modGraphic">
          <ac:chgData name="Janette Warburton" userId="3e27661f259abf4c" providerId="LiveId" clId="{73DA0082-3DA0-42A1-892D-B0CC8EB54E1B}" dt="2023-07-05T13:16:21.218" v="988" actId="20577"/>
          <ac:graphicFrameMkLst>
            <pc:docMk/>
            <pc:sldMk cId="0" sldId="285"/>
            <ac:graphicFrameMk id="3" creationId="{C5A03729-A070-90ED-131C-C585A582E563}"/>
          </ac:graphicFrameMkLst>
        </pc:graphicFrameChg>
        <pc:graphicFrameChg chg="add mod ord modGraphic">
          <ac:chgData name="Janette Warburton" userId="3e27661f259abf4c" providerId="LiveId" clId="{73DA0082-3DA0-42A1-892D-B0CC8EB54E1B}" dt="2023-07-05T14:00:21.417" v="1748" actId="207"/>
          <ac:graphicFrameMkLst>
            <pc:docMk/>
            <pc:sldMk cId="0" sldId="285"/>
            <ac:graphicFrameMk id="4" creationId="{102BCC5D-17D3-53ED-F2FF-DF937523E5BD}"/>
          </ac:graphicFrameMkLst>
        </pc:graphicFrameChg>
        <pc:graphicFrameChg chg="del">
          <ac:chgData name="Janette Warburton" userId="3e27661f259abf4c" providerId="LiveId" clId="{73DA0082-3DA0-42A1-892D-B0CC8EB54E1B}" dt="2023-07-05T12:50:35.664" v="22" actId="478"/>
          <ac:graphicFrameMkLst>
            <pc:docMk/>
            <pc:sldMk cId="0" sldId="285"/>
            <ac:graphicFrameMk id="316" creationId="{00000000-0000-0000-0000-000000000000}"/>
          </ac:graphicFrameMkLst>
        </pc:graphicFrameChg>
        <pc:graphicFrameChg chg="del modGraphic">
          <ac:chgData name="Janette Warburton" userId="3e27661f259abf4c" providerId="LiveId" clId="{73DA0082-3DA0-42A1-892D-B0CC8EB54E1B}" dt="2023-07-05T12:50:22.358" v="13" actId="478"/>
          <ac:graphicFrameMkLst>
            <pc:docMk/>
            <pc:sldMk cId="0" sldId="285"/>
            <ac:graphicFrameMk id="317" creationId="{00000000-0000-0000-0000-000000000000}"/>
          </ac:graphicFrameMkLst>
        </pc:graphicFrameChg>
        <pc:picChg chg="mod">
          <ac:chgData name="Janette Warburton" userId="3e27661f259abf4c" providerId="LiveId" clId="{73DA0082-3DA0-42A1-892D-B0CC8EB54E1B}" dt="2023-07-05T13:18:00.600" v="1178" actId="1035"/>
          <ac:picMkLst>
            <pc:docMk/>
            <pc:sldMk cId="0" sldId="285"/>
            <ac:picMk id="9" creationId="{EA37EE92-AF28-714B-904C-24197E5FCA1F}"/>
          </ac:picMkLst>
        </pc:picChg>
        <pc:picChg chg="mod">
          <ac:chgData name="Janette Warburton" userId="3e27661f259abf4c" providerId="LiveId" clId="{73DA0082-3DA0-42A1-892D-B0CC8EB54E1B}" dt="2023-07-05T13:18:02.681" v="1192" actId="1035"/>
          <ac:picMkLst>
            <pc:docMk/>
            <pc:sldMk cId="0" sldId="285"/>
            <ac:picMk id="10" creationId="{CEA585FC-6754-814E-8C20-23EC2DBA9E96}"/>
          </ac:picMkLst>
        </pc:picChg>
        <pc:picChg chg="mod">
          <ac:chgData name="Janette Warburton" userId="3e27661f259abf4c" providerId="LiveId" clId="{73DA0082-3DA0-42A1-892D-B0CC8EB54E1B}" dt="2023-07-05T13:18:05.761" v="1213" actId="1035"/>
          <ac:picMkLst>
            <pc:docMk/>
            <pc:sldMk cId="0" sldId="285"/>
            <ac:picMk id="11" creationId="{919B5A02-4250-D947-A8CD-524701AEBB87}"/>
          </ac:picMkLst>
        </pc:picChg>
        <pc:picChg chg="mod">
          <ac:chgData name="Janette Warburton" userId="3e27661f259abf4c" providerId="LiveId" clId="{73DA0082-3DA0-42A1-892D-B0CC8EB54E1B}" dt="2023-07-05T13:18:07.778" v="1225" actId="1036"/>
          <ac:picMkLst>
            <pc:docMk/>
            <pc:sldMk cId="0" sldId="285"/>
            <ac:picMk id="12" creationId="{3E895BBA-690E-4349-9AEB-98336CBFF940}"/>
          </ac:picMkLst>
        </pc:picChg>
      </pc:sldChg>
      <pc:sldChg chg="addSp delSp modSp mod">
        <pc:chgData name="Janette Warburton" userId="3e27661f259abf4c" providerId="LiveId" clId="{73DA0082-3DA0-42A1-892D-B0CC8EB54E1B}" dt="2023-07-05T13:23:44.559" v="1335"/>
        <pc:sldMkLst>
          <pc:docMk/>
          <pc:sldMk cId="0" sldId="286"/>
        </pc:sldMkLst>
        <pc:graphicFrameChg chg="add mod modGraphic">
          <ac:chgData name="Janette Warburton" userId="3e27661f259abf4c" providerId="LiveId" clId="{73DA0082-3DA0-42A1-892D-B0CC8EB54E1B}" dt="2023-07-05T13:23:44.559" v="1335"/>
          <ac:graphicFrameMkLst>
            <pc:docMk/>
            <pc:sldMk cId="0" sldId="286"/>
            <ac:graphicFrameMk id="2" creationId="{0BEF2AEE-A12A-B8AD-BCF3-8B6447D504CB}"/>
          </ac:graphicFrameMkLst>
        </pc:graphicFrameChg>
        <pc:graphicFrameChg chg="add mod modGraphic">
          <ac:chgData name="Janette Warburton" userId="3e27661f259abf4c" providerId="LiveId" clId="{73DA0082-3DA0-42A1-892D-B0CC8EB54E1B}" dt="2023-07-05T13:19:39.972" v="1319" actId="2710"/>
          <ac:graphicFrameMkLst>
            <pc:docMk/>
            <pc:sldMk cId="0" sldId="286"/>
            <ac:graphicFrameMk id="3" creationId="{E66BDF9C-C338-5A18-BC5A-297876AF9D20}"/>
          </ac:graphicFrameMkLst>
        </pc:graphicFrameChg>
        <pc:graphicFrameChg chg="del">
          <ac:chgData name="Janette Warburton" userId="3e27661f259abf4c" providerId="LiveId" clId="{73DA0082-3DA0-42A1-892D-B0CC8EB54E1B}" dt="2023-07-05T12:50:34.563" v="21" actId="478"/>
          <ac:graphicFrameMkLst>
            <pc:docMk/>
            <pc:sldMk cId="0" sldId="286"/>
            <ac:graphicFrameMk id="327" creationId="{00000000-0000-0000-0000-000000000000}"/>
          </ac:graphicFrameMkLst>
        </pc:graphicFrameChg>
        <pc:graphicFrameChg chg="del">
          <ac:chgData name="Janette Warburton" userId="3e27661f259abf4c" providerId="LiveId" clId="{73DA0082-3DA0-42A1-892D-B0CC8EB54E1B}" dt="2023-07-05T12:50:25.387" v="14" actId="478"/>
          <ac:graphicFrameMkLst>
            <pc:docMk/>
            <pc:sldMk cId="0" sldId="286"/>
            <ac:graphicFrameMk id="328" creationId="{00000000-0000-0000-0000-000000000000}"/>
          </ac:graphicFrameMkLst>
        </pc:graphicFrameChg>
        <pc:picChg chg="mod">
          <ac:chgData name="Janette Warburton" userId="3e27661f259abf4c" providerId="LiveId" clId="{73DA0082-3DA0-42A1-892D-B0CC8EB54E1B}" dt="2023-07-05T13:23:12.533" v="1334" actId="1076"/>
          <ac:picMkLst>
            <pc:docMk/>
            <pc:sldMk cId="0" sldId="286"/>
            <ac:picMk id="6" creationId="{6485C61B-5185-0240-A6AE-4FF4858F282A}"/>
          </ac:picMkLst>
        </pc:picChg>
      </pc:sldChg>
      <pc:sldChg chg="addSp delSp modSp mod">
        <pc:chgData name="Janette Warburton" userId="3e27661f259abf4c" providerId="LiveId" clId="{73DA0082-3DA0-42A1-892D-B0CC8EB54E1B}" dt="2023-07-05T13:25:59.015" v="1378" actId="404"/>
        <pc:sldMkLst>
          <pc:docMk/>
          <pc:sldMk cId="0" sldId="287"/>
        </pc:sldMkLst>
        <pc:graphicFrameChg chg="add mod modGraphic">
          <ac:chgData name="Janette Warburton" userId="3e27661f259abf4c" providerId="LiveId" clId="{73DA0082-3DA0-42A1-892D-B0CC8EB54E1B}" dt="2023-07-05T13:25:59.015" v="1378" actId="404"/>
          <ac:graphicFrameMkLst>
            <pc:docMk/>
            <pc:sldMk cId="0" sldId="287"/>
            <ac:graphicFrameMk id="2" creationId="{86723960-32DE-D4D3-B21A-A157625FDCAD}"/>
          </ac:graphicFrameMkLst>
        </pc:graphicFrameChg>
        <pc:graphicFrameChg chg="add mod modGraphic">
          <ac:chgData name="Janette Warburton" userId="3e27661f259abf4c" providerId="LiveId" clId="{73DA0082-3DA0-42A1-892D-B0CC8EB54E1B}" dt="2023-07-05T13:25:01.864" v="1355" actId="2710"/>
          <ac:graphicFrameMkLst>
            <pc:docMk/>
            <pc:sldMk cId="0" sldId="287"/>
            <ac:graphicFrameMk id="3" creationId="{CE72E475-98AB-5FAE-9F11-E7678FF0B321}"/>
          </ac:graphicFrameMkLst>
        </pc:graphicFrameChg>
        <pc:graphicFrameChg chg="del">
          <ac:chgData name="Janette Warburton" userId="3e27661f259abf4c" providerId="LiveId" clId="{73DA0082-3DA0-42A1-892D-B0CC8EB54E1B}" dt="2023-07-05T12:50:33.700" v="20" actId="478"/>
          <ac:graphicFrameMkLst>
            <pc:docMk/>
            <pc:sldMk cId="0" sldId="287"/>
            <ac:graphicFrameMk id="335" creationId="{00000000-0000-0000-0000-000000000000}"/>
          </ac:graphicFrameMkLst>
        </pc:graphicFrameChg>
        <pc:graphicFrameChg chg="del">
          <ac:chgData name="Janette Warburton" userId="3e27661f259abf4c" providerId="LiveId" clId="{73DA0082-3DA0-42A1-892D-B0CC8EB54E1B}" dt="2023-07-05T12:50:26.359" v="15" actId="478"/>
          <ac:graphicFrameMkLst>
            <pc:docMk/>
            <pc:sldMk cId="0" sldId="287"/>
            <ac:graphicFrameMk id="336" creationId="{00000000-0000-0000-0000-000000000000}"/>
          </ac:graphicFrameMkLst>
        </pc:graphicFrameChg>
        <pc:picChg chg="mod">
          <ac:chgData name="Janette Warburton" userId="3e27661f259abf4c" providerId="LiveId" clId="{73DA0082-3DA0-42A1-892D-B0CC8EB54E1B}" dt="2023-07-05T13:25:05.482" v="1357" actId="1076"/>
          <ac:picMkLst>
            <pc:docMk/>
            <pc:sldMk cId="0" sldId="287"/>
            <ac:picMk id="6" creationId="{0F5EFEBD-66EE-FF4D-8D06-DFF383A8B383}"/>
          </ac:picMkLst>
        </pc:picChg>
      </pc:sldChg>
      <pc:sldChg chg="addSp delSp modSp mod">
        <pc:chgData name="Janette Warburton" userId="3e27661f259abf4c" providerId="LiveId" clId="{73DA0082-3DA0-42A1-892D-B0CC8EB54E1B}" dt="2023-07-05T13:27:43.345" v="1421" actId="1076"/>
        <pc:sldMkLst>
          <pc:docMk/>
          <pc:sldMk cId="0" sldId="288"/>
        </pc:sldMkLst>
        <pc:graphicFrameChg chg="add mod modGraphic">
          <ac:chgData name="Janette Warburton" userId="3e27661f259abf4c" providerId="LiveId" clId="{73DA0082-3DA0-42A1-892D-B0CC8EB54E1B}" dt="2023-07-05T13:27:08.194" v="1404" actId="404"/>
          <ac:graphicFrameMkLst>
            <pc:docMk/>
            <pc:sldMk cId="0" sldId="288"/>
            <ac:graphicFrameMk id="2" creationId="{0E2810AA-9E3C-A126-B0E1-4CBAC4A8DDAC}"/>
          </ac:graphicFrameMkLst>
        </pc:graphicFrameChg>
        <pc:graphicFrameChg chg="add mod modGraphic">
          <ac:chgData name="Janette Warburton" userId="3e27661f259abf4c" providerId="LiveId" clId="{73DA0082-3DA0-42A1-892D-B0CC8EB54E1B}" dt="2023-07-05T13:26:36.843" v="1393" actId="2710"/>
          <ac:graphicFrameMkLst>
            <pc:docMk/>
            <pc:sldMk cId="0" sldId="288"/>
            <ac:graphicFrameMk id="3" creationId="{21B2B3C5-491D-6496-CDA8-83FBE9E3C086}"/>
          </ac:graphicFrameMkLst>
        </pc:graphicFrameChg>
        <pc:graphicFrameChg chg="del">
          <ac:chgData name="Janette Warburton" userId="3e27661f259abf4c" providerId="LiveId" clId="{73DA0082-3DA0-42A1-892D-B0CC8EB54E1B}" dt="2023-07-05T12:50:32.927" v="19" actId="478"/>
          <ac:graphicFrameMkLst>
            <pc:docMk/>
            <pc:sldMk cId="0" sldId="288"/>
            <ac:graphicFrameMk id="343" creationId="{00000000-0000-0000-0000-000000000000}"/>
          </ac:graphicFrameMkLst>
        </pc:graphicFrameChg>
        <pc:graphicFrameChg chg="del">
          <ac:chgData name="Janette Warburton" userId="3e27661f259abf4c" providerId="LiveId" clId="{73DA0082-3DA0-42A1-892D-B0CC8EB54E1B}" dt="2023-07-05T12:50:27.209" v="16" actId="478"/>
          <ac:graphicFrameMkLst>
            <pc:docMk/>
            <pc:sldMk cId="0" sldId="288"/>
            <ac:graphicFrameMk id="344" creationId="{00000000-0000-0000-0000-000000000000}"/>
          </ac:graphicFrameMkLst>
        </pc:graphicFrameChg>
        <pc:picChg chg="mod">
          <ac:chgData name="Janette Warburton" userId="3e27661f259abf4c" providerId="LiveId" clId="{73DA0082-3DA0-42A1-892D-B0CC8EB54E1B}" dt="2023-07-05T13:27:43.345" v="1421" actId="1076"/>
          <ac:picMkLst>
            <pc:docMk/>
            <pc:sldMk cId="0" sldId="288"/>
            <ac:picMk id="6" creationId="{BFF0BA78-B4D1-654A-94A4-EC847D5576A1}"/>
          </ac:picMkLst>
        </pc:picChg>
      </pc:sldChg>
      <pc:sldChg chg="addSp delSp modSp mod">
        <pc:chgData name="Janette Warburton" userId="3e27661f259abf4c" providerId="LiveId" clId="{73DA0082-3DA0-42A1-892D-B0CC8EB54E1B}" dt="2023-07-05T13:28:33.874" v="1436" actId="20577"/>
        <pc:sldMkLst>
          <pc:docMk/>
          <pc:sldMk cId="0" sldId="289"/>
        </pc:sldMkLst>
        <pc:graphicFrameChg chg="add mod modGraphic">
          <ac:chgData name="Janette Warburton" userId="3e27661f259abf4c" providerId="LiveId" clId="{73DA0082-3DA0-42A1-892D-B0CC8EB54E1B}" dt="2023-07-05T13:28:33.874" v="1436" actId="20577"/>
          <ac:graphicFrameMkLst>
            <pc:docMk/>
            <pc:sldMk cId="0" sldId="289"/>
            <ac:graphicFrameMk id="2" creationId="{C72A4582-4F9B-322E-0DF3-5624DB099B17}"/>
          </ac:graphicFrameMkLst>
        </pc:graphicFrameChg>
        <pc:graphicFrameChg chg="add mod modGraphic">
          <ac:chgData name="Janette Warburton" userId="3e27661f259abf4c" providerId="LiveId" clId="{73DA0082-3DA0-42A1-892D-B0CC8EB54E1B}" dt="2023-07-05T13:27:38.284" v="1419"/>
          <ac:graphicFrameMkLst>
            <pc:docMk/>
            <pc:sldMk cId="0" sldId="289"/>
            <ac:graphicFrameMk id="3" creationId="{B9318957-C889-2C86-FC5D-C498E8AC746B}"/>
          </ac:graphicFrameMkLst>
        </pc:graphicFrameChg>
        <pc:graphicFrameChg chg="del">
          <ac:chgData name="Janette Warburton" userId="3e27661f259abf4c" providerId="LiveId" clId="{73DA0082-3DA0-42A1-892D-B0CC8EB54E1B}" dt="2023-07-05T12:50:31.502" v="18" actId="478"/>
          <ac:graphicFrameMkLst>
            <pc:docMk/>
            <pc:sldMk cId="0" sldId="289"/>
            <ac:graphicFrameMk id="351" creationId="{00000000-0000-0000-0000-000000000000}"/>
          </ac:graphicFrameMkLst>
        </pc:graphicFrameChg>
        <pc:graphicFrameChg chg="del">
          <ac:chgData name="Janette Warburton" userId="3e27661f259abf4c" providerId="LiveId" clId="{73DA0082-3DA0-42A1-892D-B0CC8EB54E1B}" dt="2023-07-05T12:50:27.973" v="17" actId="478"/>
          <ac:graphicFrameMkLst>
            <pc:docMk/>
            <pc:sldMk cId="0" sldId="289"/>
            <ac:graphicFrameMk id="352" creationId="{00000000-0000-0000-0000-000000000000}"/>
          </ac:graphicFrameMkLst>
        </pc:graphicFrameChg>
        <pc:picChg chg="mod">
          <ac:chgData name="Janette Warburton" userId="3e27661f259abf4c" providerId="LiveId" clId="{73DA0082-3DA0-42A1-892D-B0CC8EB54E1B}" dt="2023-07-05T13:27:41.434" v="1420" actId="1076"/>
          <ac:picMkLst>
            <pc:docMk/>
            <pc:sldMk cId="0" sldId="289"/>
            <ac:picMk id="6" creationId="{0D83245D-4E93-B94F-B9DD-B8E962409CE2}"/>
          </ac:picMkLst>
        </pc:picChg>
      </pc:sldChg>
      <pc:sldChg chg="modSp add mod">
        <pc:chgData name="Janette Warburton" userId="3e27661f259abf4c" providerId="LiveId" clId="{73DA0082-3DA0-42A1-892D-B0CC8EB54E1B}" dt="2023-07-05T13:57:44.287" v="1670" actId="20577"/>
        <pc:sldMkLst>
          <pc:docMk/>
          <pc:sldMk cId="3513866185" sldId="291"/>
        </pc:sldMkLst>
        <pc:spChg chg="mod">
          <ac:chgData name="Janette Warburton" userId="3e27661f259abf4c" providerId="LiveId" clId="{73DA0082-3DA0-42A1-892D-B0CC8EB54E1B}" dt="2023-07-05T13:57:22.193" v="1652" actId="20577"/>
          <ac:spMkLst>
            <pc:docMk/>
            <pc:sldMk cId="3513866185" sldId="291"/>
            <ac:spMk id="231" creationId="{00000000-0000-0000-0000-000000000000}"/>
          </ac:spMkLst>
        </pc:spChg>
        <pc:graphicFrameChg chg="modGraphic">
          <ac:chgData name="Janette Warburton" userId="3e27661f259abf4c" providerId="LiveId" clId="{73DA0082-3DA0-42A1-892D-B0CC8EB54E1B}" dt="2023-07-05T13:57:44.287" v="1670" actId="20577"/>
          <ac:graphicFrameMkLst>
            <pc:docMk/>
            <pc:sldMk cId="3513866185" sldId="291"/>
            <ac:graphicFrameMk id="2" creationId="{28DA0C1E-1C4E-27FF-13EB-E80DFFCE7CA5}"/>
          </ac:graphicFrameMkLst>
        </pc:graphicFrameChg>
      </pc:sldChg>
      <pc:sldChg chg="modSp add mod">
        <pc:chgData name="Janette Warburton" userId="3e27661f259abf4c" providerId="LiveId" clId="{73DA0082-3DA0-42A1-892D-B0CC8EB54E1B}" dt="2023-07-05T13:57:48.013" v="1674" actId="20577"/>
        <pc:sldMkLst>
          <pc:docMk/>
          <pc:sldMk cId="1665290208" sldId="292"/>
        </pc:sldMkLst>
        <pc:spChg chg="mod">
          <ac:chgData name="Janette Warburton" userId="3e27661f259abf4c" providerId="LiveId" clId="{73DA0082-3DA0-42A1-892D-B0CC8EB54E1B}" dt="2023-07-05T13:57:23.073" v="1653" actId="20577"/>
          <ac:spMkLst>
            <pc:docMk/>
            <pc:sldMk cId="1665290208" sldId="292"/>
            <ac:spMk id="239" creationId="{00000000-0000-0000-0000-000000000000}"/>
          </ac:spMkLst>
        </pc:spChg>
        <pc:graphicFrameChg chg="mod modGraphic">
          <ac:chgData name="Janette Warburton" userId="3e27661f259abf4c" providerId="LiveId" clId="{73DA0082-3DA0-42A1-892D-B0CC8EB54E1B}" dt="2023-07-05T13:57:48.013" v="1674" actId="20577"/>
          <ac:graphicFrameMkLst>
            <pc:docMk/>
            <pc:sldMk cId="1665290208" sldId="292"/>
            <ac:graphicFrameMk id="2" creationId="{95D78BEE-07C1-DF0B-7A5C-6536FD002AFD}"/>
          </ac:graphicFrameMkLst>
        </pc:graphicFrameChg>
      </pc:sldChg>
      <pc:sldChg chg="modSp add mod">
        <pc:chgData name="Janette Warburton" userId="3e27661f259abf4c" providerId="LiveId" clId="{73DA0082-3DA0-42A1-892D-B0CC8EB54E1B}" dt="2023-07-05T13:59:16.014" v="1741" actId="207"/>
        <pc:sldMkLst>
          <pc:docMk/>
          <pc:sldMk cId="2092175047" sldId="293"/>
        </pc:sldMkLst>
        <pc:spChg chg="mod">
          <ac:chgData name="Janette Warburton" userId="3e27661f259abf4c" providerId="LiveId" clId="{73DA0082-3DA0-42A1-892D-B0CC8EB54E1B}" dt="2023-07-05T13:57:24.634" v="1655" actId="20577"/>
          <ac:spMkLst>
            <pc:docMk/>
            <pc:sldMk cId="2092175047" sldId="293"/>
            <ac:spMk id="247" creationId="{00000000-0000-0000-0000-000000000000}"/>
          </ac:spMkLst>
        </pc:spChg>
        <pc:graphicFrameChg chg="mod modGraphic">
          <ac:chgData name="Janette Warburton" userId="3e27661f259abf4c" providerId="LiveId" clId="{73DA0082-3DA0-42A1-892D-B0CC8EB54E1B}" dt="2023-07-05T13:59:16.014" v="1741" actId="207"/>
          <ac:graphicFrameMkLst>
            <pc:docMk/>
            <pc:sldMk cId="2092175047" sldId="293"/>
            <ac:graphicFrameMk id="2" creationId="{635C332B-425A-06FC-6CEB-53E21557C83E}"/>
          </ac:graphicFrameMkLst>
        </pc:graphicFrameChg>
      </pc:sldChg>
      <pc:sldChg chg="modSp add mod">
        <pc:chgData name="Janette Warburton" userId="3e27661f259abf4c" providerId="LiveId" clId="{73DA0082-3DA0-42A1-892D-B0CC8EB54E1B}" dt="2023-07-05T13:59:14.394" v="1740" actId="207"/>
        <pc:sldMkLst>
          <pc:docMk/>
          <pc:sldMk cId="2134743259" sldId="294"/>
        </pc:sldMkLst>
        <pc:spChg chg="mod">
          <ac:chgData name="Janette Warburton" userId="3e27661f259abf4c" providerId="LiveId" clId="{73DA0082-3DA0-42A1-892D-B0CC8EB54E1B}" dt="2023-07-05T13:57:23.879" v="1654" actId="20577"/>
          <ac:spMkLst>
            <pc:docMk/>
            <pc:sldMk cId="2134743259" sldId="294"/>
            <ac:spMk id="255" creationId="{00000000-0000-0000-0000-000000000000}"/>
          </ac:spMkLst>
        </pc:spChg>
        <pc:graphicFrameChg chg="mod modGraphic">
          <ac:chgData name="Janette Warburton" userId="3e27661f259abf4c" providerId="LiveId" clId="{73DA0082-3DA0-42A1-892D-B0CC8EB54E1B}" dt="2023-07-05T13:59:14.394" v="1740" actId="207"/>
          <ac:graphicFrameMkLst>
            <pc:docMk/>
            <pc:sldMk cId="2134743259" sldId="294"/>
            <ac:graphicFrameMk id="2" creationId="{D9A28135-ADD1-F10F-26AF-18378C46FBFF}"/>
          </ac:graphicFrameMkLst>
        </pc:graphicFrameChg>
      </pc:sldChg>
      <pc:sldChg chg="modSp add mod">
        <pc:chgData name="Janette Warburton" userId="3e27661f259abf4c" providerId="LiveId" clId="{73DA0082-3DA0-42A1-892D-B0CC8EB54E1B}" dt="2023-07-05T13:59:12.695" v="1739" actId="207"/>
        <pc:sldMkLst>
          <pc:docMk/>
          <pc:sldMk cId="3780178279" sldId="295"/>
        </pc:sldMkLst>
        <pc:spChg chg="mod">
          <ac:chgData name="Janette Warburton" userId="3e27661f259abf4c" providerId="LiveId" clId="{73DA0082-3DA0-42A1-892D-B0CC8EB54E1B}" dt="2023-07-05T13:57:25.929" v="1656" actId="20577"/>
          <ac:spMkLst>
            <pc:docMk/>
            <pc:sldMk cId="3780178279" sldId="295"/>
            <ac:spMk id="263" creationId="{00000000-0000-0000-0000-000000000000}"/>
          </ac:spMkLst>
        </pc:spChg>
        <pc:graphicFrameChg chg="mod modGraphic">
          <ac:chgData name="Janette Warburton" userId="3e27661f259abf4c" providerId="LiveId" clId="{73DA0082-3DA0-42A1-892D-B0CC8EB54E1B}" dt="2023-07-05T13:59:12.695" v="1739" actId="207"/>
          <ac:graphicFrameMkLst>
            <pc:docMk/>
            <pc:sldMk cId="3780178279" sldId="295"/>
            <ac:graphicFrameMk id="2" creationId="{43F6CB0B-62F8-E52A-B235-53BB9013BC72}"/>
          </ac:graphicFrameMkLst>
        </pc:graphicFrameChg>
      </pc:sldChg>
      <pc:sldChg chg="modSp add mod">
        <pc:chgData name="Janette Warburton" userId="3e27661f259abf4c" providerId="LiveId" clId="{73DA0082-3DA0-42A1-892D-B0CC8EB54E1B}" dt="2023-07-05T13:59:10.764" v="1738" actId="207"/>
        <pc:sldMkLst>
          <pc:docMk/>
          <pc:sldMk cId="2226109522" sldId="296"/>
        </pc:sldMkLst>
        <pc:spChg chg="mod">
          <ac:chgData name="Janette Warburton" userId="3e27661f259abf4c" providerId="LiveId" clId="{73DA0082-3DA0-42A1-892D-B0CC8EB54E1B}" dt="2023-07-05T13:57:26.682" v="1657" actId="20577"/>
          <ac:spMkLst>
            <pc:docMk/>
            <pc:sldMk cId="2226109522" sldId="296"/>
            <ac:spMk id="271" creationId="{00000000-0000-0000-0000-000000000000}"/>
          </ac:spMkLst>
        </pc:spChg>
        <pc:graphicFrameChg chg="mod modGraphic">
          <ac:chgData name="Janette Warburton" userId="3e27661f259abf4c" providerId="LiveId" clId="{73DA0082-3DA0-42A1-892D-B0CC8EB54E1B}" dt="2023-07-05T13:59:10.764" v="1738" actId="207"/>
          <ac:graphicFrameMkLst>
            <pc:docMk/>
            <pc:sldMk cId="2226109522" sldId="296"/>
            <ac:graphicFrameMk id="2" creationId="{B24B4681-CEC7-72EE-F93E-3AC5F2DF75D4}"/>
          </ac:graphicFrameMkLst>
        </pc:graphicFrameChg>
      </pc:sldChg>
      <pc:sldChg chg="modSp add mod">
        <pc:chgData name="Janette Warburton" userId="3e27661f259abf4c" providerId="LiveId" clId="{73DA0082-3DA0-42A1-892D-B0CC8EB54E1B}" dt="2023-07-05T13:59:08.043" v="1737" actId="207"/>
        <pc:sldMkLst>
          <pc:docMk/>
          <pc:sldMk cId="2241134215" sldId="297"/>
        </pc:sldMkLst>
        <pc:spChg chg="mod">
          <ac:chgData name="Janette Warburton" userId="3e27661f259abf4c" providerId="LiveId" clId="{73DA0082-3DA0-42A1-892D-B0CC8EB54E1B}" dt="2023-07-05T13:57:28.247" v="1659" actId="20577"/>
          <ac:spMkLst>
            <pc:docMk/>
            <pc:sldMk cId="2241134215" sldId="297"/>
            <ac:spMk id="283" creationId="{00000000-0000-0000-0000-000000000000}"/>
          </ac:spMkLst>
        </pc:spChg>
        <pc:graphicFrameChg chg="mod modGraphic">
          <ac:chgData name="Janette Warburton" userId="3e27661f259abf4c" providerId="LiveId" clId="{73DA0082-3DA0-42A1-892D-B0CC8EB54E1B}" dt="2023-07-05T13:59:08.043" v="1737" actId="207"/>
          <ac:graphicFrameMkLst>
            <pc:docMk/>
            <pc:sldMk cId="2241134215" sldId="297"/>
            <ac:graphicFrameMk id="2" creationId="{4487157E-2739-22D1-C21D-F32D9BB9CAFA}"/>
          </ac:graphicFrameMkLst>
        </pc:graphicFrameChg>
      </pc:sldChg>
      <pc:sldChg chg="modSp add mod">
        <pc:chgData name="Janette Warburton" userId="3e27661f259abf4c" providerId="LiveId" clId="{73DA0082-3DA0-42A1-892D-B0CC8EB54E1B}" dt="2023-07-05T13:59:05.985" v="1736" actId="207"/>
        <pc:sldMkLst>
          <pc:docMk/>
          <pc:sldMk cId="602511016" sldId="298"/>
        </pc:sldMkLst>
        <pc:spChg chg="mod">
          <ac:chgData name="Janette Warburton" userId="3e27661f259abf4c" providerId="LiveId" clId="{73DA0082-3DA0-42A1-892D-B0CC8EB54E1B}" dt="2023-07-05T13:57:27.495" v="1658" actId="20577"/>
          <ac:spMkLst>
            <pc:docMk/>
            <pc:sldMk cId="602511016" sldId="298"/>
            <ac:spMk id="291" creationId="{00000000-0000-0000-0000-000000000000}"/>
          </ac:spMkLst>
        </pc:spChg>
        <pc:graphicFrameChg chg="mod modGraphic">
          <ac:chgData name="Janette Warburton" userId="3e27661f259abf4c" providerId="LiveId" clId="{73DA0082-3DA0-42A1-892D-B0CC8EB54E1B}" dt="2023-07-05T13:59:05.985" v="1736" actId="207"/>
          <ac:graphicFrameMkLst>
            <pc:docMk/>
            <pc:sldMk cId="602511016" sldId="298"/>
            <ac:graphicFrameMk id="2" creationId="{489FEC8A-D8A4-F328-2D0E-8E1119EB0C51}"/>
          </ac:graphicFrameMkLst>
        </pc:graphicFrameChg>
      </pc:sldChg>
      <pc:sldChg chg="modSp add mod">
        <pc:chgData name="Janette Warburton" userId="3e27661f259abf4c" providerId="LiveId" clId="{73DA0082-3DA0-42A1-892D-B0CC8EB54E1B}" dt="2023-07-05T13:59:04.222" v="1735" actId="207"/>
        <pc:sldMkLst>
          <pc:docMk/>
          <pc:sldMk cId="3458758449" sldId="299"/>
        </pc:sldMkLst>
        <pc:spChg chg="mod">
          <ac:chgData name="Janette Warburton" userId="3e27661f259abf4c" providerId="LiveId" clId="{73DA0082-3DA0-42A1-892D-B0CC8EB54E1B}" dt="2023-07-05T13:57:29.347" v="1660" actId="20577"/>
          <ac:spMkLst>
            <pc:docMk/>
            <pc:sldMk cId="3458758449" sldId="299"/>
            <ac:spMk id="299" creationId="{00000000-0000-0000-0000-000000000000}"/>
          </ac:spMkLst>
        </pc:spChg>
        <pc:graphicFrameChg chg="mod modGraphic">
          <ac:chgData name="Janette Warburton" userId="3e27661f259abf4c" providerId="LiveId" clId="{73DA0082-3DA0-42A1-892D-B0CC8EB54E1B}" dt="2023-07-05T13:59:04.222" v="1735" actId="207"/>
          <ac:graphicFrameMkLst>
            <pc:docMk/>
            <pc:sldMk cId="3458758449" sldId="299"/>
            <ac:graphicFrameMk id="2" creationId="{42674C6B-74BA-4A0B-E8EF-99150F2DC226}"/>
          </ac:graphicFrameMkLst>
        </pc:graphicFrameChg>
      </pc:sldChg>
      <pc:sldChg chg="modSp add mod">
        <pc:chgData name="Janette Warburton" userId="3e27661f259abf4c" providerId="LiveId" clId="{73DA0082-3DA0-42A1-892D-B0CC8EB54E1B}" dt="2023-07-05T13:59:02.242" v="1734" actId="207"/>
        <pc:sldMkLst>
          <pc:docMk/>
          <pc:sldMk cId="3981020488" sldId="300"/>
        </pc:sldMkLst>
        <pc:spChg chg="mod">
          <ac:chgData name="Janette Warburton" userId="3e27661f259abf4c" providerId="LiveId" clId="{73DA0082-3DA0-42A1-892D-B0CC8EB54E1B}" dt="2023-07-05T13:57:30.166" v="1661" actId="20577"/>
          <ac:spMkLst>
            <pc:docMk/>
            <pc:sldMk cId="3981020488" sldId="300"/>
            <ac:spMk id="307" creationId="{00000000-0000-0000-0000-000000000000}"/>
          </ac:spMkLst>
        </pc:spChg>
        <pc:graphicFrameChg chg="mod modGraphic">
          <ac:chgData name="Janette Warburton" userId="3e27661f259abf4c" providerId="LiveId" clId="{73DA0082-3DA0-42A1-892D-B0CC8EB54E1B}" dt="2023-07-05T13:59:02.242" v="1734" actId="207"/>
          <ac:graphicFrameMkLst>
            <pc:docMk/>
            <pc:sldMk cId="3981020488" sldId="300"/>
            <ac:graphicFrameMk id="2" creationId="{7F56596B-76D2-544B-F6E9-D650FA4A4703}"/>
          </ac:graphicFrameMkLst>
        </pc:graphicFrameChg>
      </pc:sldChg>
      <pc:sldChg chg="modSp add mod">
        <pc:chgData name="Janette Warburton" userId="3e27661f259abf4c" providerId="LiveId" clId="{73DA0082-3DA0-42A1-892D-B0CC8EB54E1B}" dt="2023-07-05T13:58:27.304" v="1713" actId="14100"/>
        <pc:sldMkLst>
          <pc:docMk/>
          <pc:sldMk cId="3683581356" sldId="301"/>
        </pc:sldMkLst>
        <pc:spChg chg="mod">
          <ac:chgData name="Janette Warburton" userId="3e27661f259abf4c" providerId="LiveId" clId="{73DA0082-3DA0-42A1-892D-B0CC8EB54E1B}" dt="2023-07-05T13:57:30.932" v="1662" actId="20577"/>
          <ac:spMkLst>
            <pc:docMk/>
            <pc:sldMk cId="3683581356" sldId="301"/>
            <ac:spMk id="315" creationId="{00000000-0000-0000-0000-000000000000}"/>
          </ac:spMkLst>
        </pc:spChg>
        <pc:graphicFrameChg chg="modGraphic">
          <ac:chgData name="Janette Warburton" userId="3e27661f259abf4c" providerId="LiveId" clId="{73DA0082-3DA0-42A1-892D-B0CC8EB54E1B}" dt="2023-07-05T13:58:27.304" v="1713" actId="14100"/>
          <ac:graphicFrameMkLst>
            <pc:docMk/>
            <pc:sldMk cId="3683581356" sldId="301"/>
            <ac:graphicFrameMk id="4" creationId="{102BCC5D-17D3-53ED-F2FF-DF937523E5BD}"/>
          </ac:graphicFrameMkLst>
        </pc:graphicFrameChg>
      </pc:sldChg>
      <pc:sldChg chg="modSp add mod">
        <pc:chgData name="Janette Warburton" userId="3e27661f259abf4c" providerId="LiveId" clId="{73DA0082-3DA0-42A1-892D-B0CC8EB54E1B}" dt="2023-07-05T13:58:58.726" v="1733" actId="207"/>
        <pc:sldMkLst>
          <pc:docMk/>
          <pc:sldMk cId="3891416796" sldId="302"/>
        </pc:sldMkLst>
        <pc:spChg chg="mod">
          <ac:chgData name="Janette Warburton" userId="3e27661f259abf4c" providerId="LiveId" clId="{73DA0082-3DA0-42A1-892D-B0CC8EB54E1B}" dt="2023-07-05T13:57:32.596" v="1664" actId="20577"/>
          <ac:spMkLst>
            <pc:docMk/>
            <pc:sldMk cId="3891416796" sldId="302"/>
            <ac:spMk id="326" creationId="{00000000-0000-0000-0000-000000000000}"/>
          </ac:spMkLst>
        </pc:spChg>
        <pc:graphicFrameChg chg="mod modGraphic">
          <ac:chgData name="Janette Warburton" userId="3e27661f259abf4c" providerId="LiveId" clId="{73DA0082-3DA0-42A1-892D-B0CC8EB54E1B}" dt="2023-07-05T13:58:58.726" v="1733" actId="207"/>
          <ac:graphicFrameMkLst>
            <pc:docMk/>
            <pc:sldMk cId="3891416796" sldId="302"/>
            <ac:graphicFrameMk id="2" creationId="{0BEF2AEE-A12A-B8AD-BCF3-8B6447D504CB}"/>
          </ac:graphicFrameMkLst>
        </pc:graphicFrameChg>
      </pc:sldChg>
      <pc:sldChg chg="modSp add mod">
        <pc:chgData name="Janette Warburton" userId="3e27661f259abf4c" providerId="LiveId" clId="{73DA0082-3DA0-42A1-892D-B0CC8EB54E1B}" dt="2023-07-05T13:58:56.881" v="1732" actId="207"/>
        <pc:sldMkLst>
          <pc:docMk/>
          <pc:sldMk cId="2786536977" sldId="303"/>
        </pc:sldMkLst>
        <pc:spChg chg="mod">
          <ac:chgData name="Janette Warburton" userId="3e27661f259abf4c" providerId="LiveId" clId="{73DA0082-3DA0-42A1-892D-B0CC8EB54E1B}" dt="2023-07-05T13:57:31.747" v="1663" actId="20577"/>
          <ac:spMkLst>
            <pc:docMk/>
            <pc:sldMk cId="2786536977" sldId="303"/>
            <ac:spMk id="334" creationId="{00000000-0000-0000-0000-000000000000}"/>
          </ac:spMkLst>
        </pc:spChg>
        <pc:graphicFrameChg chg="mod modGraphic">
          <ac:chgData name="Janette Warburton" userId="3e27661f259abf4c" providerId="LiveId" clId="{73DA0082-3DA0-42A1-892D-B0CC8EB54E1B}" dt="2023-07-05T13:58:56.881" v="1732" actId="207"/>
          <ac:graphicFrameMkLst>
            <pc:docMk/>
            <pc:sldMk cId="2786536977" sldId="303"/>
            <ac:graphicFrameMk id="2" creationId="{86723960-32DE-D4D3-B21A-A157625FDCAD}"/>
          </ac:graphicFrameMkLst>
        </pc:graphicFrameChg>
      </pc:sldChg>
      <pc:sldChg chg="modSp add mod">
        <pc:chgData name="Janette Warburton" userId="3e27661f259abf4c" providerId="LiveId" clId="{73DA0082-3DA0-42A1-892D-B0CC8EB54E1B}" dt="2023-07-05T13:58:55.198" v="1731" actId="207"/>
        <pc:sldMkLst>
          <pc:docMk/>
          <pc:sldMk cId="1714235200" sldId="304"/>
        </pc:sldMkLst>
        <pc:spChg chg="mod">
          <ac:chgData name="Janette Warburton" userId="3e27661f259abf4c" providerId="LiveId" clId="{73DA0082-3DA0-42A1-892D-B0CC8EB54E1B}" dt="2023-07-05T13:57:34.412" v="1665" actId="20577"/>
          <ac:spMkLst>
            <pc:docMk/>
            <pc:sldMk cId="1714235200" sldId="304"/>
            <ac:spMk id="342" creationId="{00000000-0000-0000-0000-000000000000}"/>
          </ac:spMkLst>
        </pc:spChg>
        <pc:graphicFrameChg chg="mod modGraphic">
          <ac:chgData name="Janette Warburton" userId="3e27661f259abf4c" providerId="LiveId" clId="{73DA0082-3DA0-42A1-892D-B0CC8EB54E1B}" dt="2023-07-05T13:58:55.198" v="1731" actId="207"/>
          <ac:graphicFrameMkLst>
            <pc:docMk/>
            <pc:sldMk cId="1714235200" sldId="304"/>
            <ac:graphicFrameMk id="2" creationId="{0E2810AA-9E3C-A126-B0E1-4CBAC4A8DDAC}"/>
          </ac:graphicFrameMkLst>
        </pc:graphicFrameChg>
      </pc:sldChg>
      <pc:sldChg chg="modSp add mod">
        <pc:chgData name="Janette Warburton" userId="3e27661f259abf4c" providerId="LiveId" clId="{73DA0082-3DA0-42A1-892D-B0CC8EB54E1B}" dt="2023-07-05T13:58:52.602" v="1730" actId="207"/>
        <pc:sldMkLst>
          <pc:docMk/>
          <pc:sldMk cId="2298337453" sldId="305"/>
        </pc:sldMkLst>
        <pc:spChg chg="mod">
          <ac:chgData name="Janette Warburton" userId="3e27661f259abf4c" providerId="LiveId" clId="{73DA0082-3DA0-42A1-892D-B0CC8EB54E1B}" dt="2023-07-05T13:57:35.983" v="1666" actId="20577"/>
          <ac:spMkLst>
            <pc:docMk/>
            <pc:sldMk cId="2298337453" sldId="305"/>
            <ac:spMk id="350" creationId="{00000000-0000-0000-0000-000000000000}"/>
          </ac:spMkLst>
        </pc:spChg>
        <pc:graphicFrameChg chg="mod modGraphic">
          <ac:chgData name="Janette Warburton" userId="3e27661f259abf4c" providerId="LiveId" clId="{73DA0082-3DA0-42A1-892D-B0CC8EB54E1B}" dt="2023-07-05T13:58:52.602" v="1730" actId="207"/>
          <ac:graphicFrameMkLst>
            <pc:docMk/>
            <pc:sldMk cId="2298337453" sldId="305"/>
            <ac:graphicFrameMk id="2" creationId="{C72A4582-4F9B-322E-0DF3-5624DB099B17}"/>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0" name="Google Shape;80;p1: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22f62370da0_0_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81" name="Google Shape;281;g22f62370da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6793754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g22f62370da0_0_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89" name="Google Shape;289;g22f62370da0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688030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g22f62370da0_0_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97" name="Google Shape;297;g22f62370da0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3132740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g22f62370da0_0_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05" name="Google Shape;305;g22f62370da0_0_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2483882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g22f62370da0_0_3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13" name="Google Shape;313;g22f62370da0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4460935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g22f62370da0_0_4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24" name="Google Shape;324;g22f62370da0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887783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1" name="Google Shape;331;g22f62370da0_0_5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32" name="Google Shape;332;g22f62370da0_0_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13731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Google Shape;339;g22f62370da0_0_6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40" name="Google Shape;340;g22f62370da0_0_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4758098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Google Shape;347;g228644726b3_0_3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48" name="Google Shape;348;g228644726b3_0_3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228688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25" name="Google Shape;225;p6: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4" name="Google Shape;84;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228644726b3_0_16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29" name="Google Shape;229;g228644726b3_0_1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228644726b3_0_16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37" name="Google Shape;237;g228644726b3_0_1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228644726b3_0_17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45" name="Google Shape;245;g228644726b3_0_1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g228644726b3_0_18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53" name="Google Shape;253;g228644726b3_0_1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228644726b3_0_18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61" name="Google Shape;261;g228644726b3_0_1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228644726b3_0_19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69" name="Google Shape;269;g228644726b3_0_1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22f62370da0_0_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81" name="Google Shape;281;g22f62370da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g22f62370da0_0_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89" name="Google Shape;289;g22f62370da0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g22f62370da0_0_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97" name="Google Shape;297;g22f62370da0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g22f62370da0_0_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05" name="Google Shape;305;g22f62370da0_0_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2" name="Google Shape;92;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g22f62370da0_0_3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13" name="Google Shape;313;g22f62370da0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g22f62370da0_0_4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24" name="Google Shape;324;g22f62370da0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1" name="Google Shape;331;g22f62370da0_0_5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32" name="Google Shape;332;g22f62370da0_0_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Google Shape;339;g22f62370da0_0_6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40" name="Google Shape;340;g22f62370da0_0_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Google Shape;347;g228644726b3_0_3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48" name="Google Shape;348;g228644726b3_0_3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Google Shape;355;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56" name="Google Shape;356;p8: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228644726b3_0_16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29" name="Google Shape;229;g228644726b3_0_1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3147458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228644726b3_0_16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37" name="Google Shape;237;g228644726b3_0_1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110528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228644726b3_0_17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45" name="Google Shape;245;g228644726b3_0_1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8635229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g228644726b3_0_18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53" name="Google Shape;253;g228644726b3_0_1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915145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228644726b3_0_18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61" name="Google Shape;261;g228644726b3_0_1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447084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228644726b3_0_19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69" name="Google Shape;269;g228644726b3_0_1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6870135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hyperlink" Target="https://thirdspacelearning.com/" TargetMode="External"/><Relationship Id="rId3" Type="http://schemas.openxmlformats.org/officeDocument/2006/relationships/image" Target="../media/image5.png"/><Relationship Id="rId7" Type="http://schemas.openxmlformats.org/officeDocument/2006/relationships/hyperlink" Target="https://thirdspacelearning.com/gcse-maths/" TargetMode="Externa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1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11" name="Google Shape;11;p10"/>
          <p:cNvSpPr txBox="1"/>
          <p:nvPr/>
        </p:nvSpPr>
        <p:spPr>
          <a:xfrm>
            <a:off x="393193" y="1333192"/>
            <a:ext cx="6510528" cy="790800"/>
          </a:xfrm>
          <a:prstGeom prst="rect">
            <a:avLst/>
          </a:prstGeom>
          <a:noFill/>
          <a:ln>
            <a:noFill/>
          </a:ln>
        </p:spPr>
        <p:txBody>
          <a:bodyPr spcFirstLastPara="1" wrap="square" lIns="68575" tIns="34275" rIns="68575" bIns="34275" anchor="b" anchorCtr="0">
            <a:normAutofit/>
          </a:bodyPr>
          <a:lstStyle/>
          <a:p>
            <a:pPr marL="0" marR="0" lvl="0" indent="0" algn="ctr" rtl="0">
              <a:lnSpc>
                <a:spcPct val="90000"/>
              </a:lnSpc>
              <a:spcBef>
                <a:spcPts val="0"/>
              </a:spcBef>
              <a:spcAft>
                <a:spcPts val="0"/>
              </a:spcAft>
              <a:buClr>
                <a:schemeClr val="dk1"/>
              </a:buClr>
              <a:buSzPts val="4500"/>
              <a:buFont typeface="Calibri"/>
              <a:buNone/>
            </a:pPr>
            <a:r>
              <a:rPr lang="en-GB" sz="5000" b="1" i="0" u="none" strike="noStrike" cap="none">
                <a:solidFill>
                  <a:schemeClr val="dk1"/>
                </a:solidFill>
                <a:latin typeface="Nunito Sans"/>
                <a:ea typeface="Nunito Sans"/>
                <a:cs typeface="Nunito Sans"/>
                <a:sym typeface="Nunito Sans"/>
              </a:rPr>
              <a:t>Diagnostic Questions</a:t>
            </a:r>
            <a:endParaRPr sz="5000" b="1" i="0" u="none" strike="noStrike" cap="none">
              <a:solidFill>
                <a:schemeClr val="dk1"/>
              </a:solidFill>
              <a:latin typeface="Nunito Sans"/>
              <a:ea typeface="Nunito Sans"/>
              <a:cs typeface="Nunito Sans"/>
              <a:sym typeface="Nunito Sans"/>
            </a:endParaRPr>
          </a:p>
        </p:txBody>
      </p:sp>
      <p:pic>
        <p:nvPicPr>
          <p:cNvPr id="12" name="Google Shape;12;p10"/>
          <p:cNvPicPr preferRelativeResize="0"/>
          <p:nvPr/>
        </p:nvPicPr>
        <p:blipFill rotWithShape="1">
          <a:blip r:embed="rId2">
            <a:alphaModFix/>
          </a:blip>
          <a:srcRect/>
          <a:stretch/>
        </p:blipFill>
        <p:spPr>
          <a:xfrm>
            <a:off x="573167" y="3096085"/>
            <a:ext cx="1011651" cy="892000"/>
          </a:xfrm>
          <a:prstGeom prst="rect">
            <a:avLst/>
          </a:prstGeom>
          <a:noFill/>
          <a:ln>
            <a:noFill/>
          </a:ln>
        </p:spPr>
      </p:pic>
      <p:sp>
        <p:nvSpPr>
          <p:cNvPr id="13" name="Google Shape;13;p10">
            <a:hlinkClick r:id="" action="ppaction://hlinkshowjump?jump=firstslide"/>
          </p:cNvPr>
          <p:cNvSpPr txBox="1"/>
          <p:nvPr/>
        </p:nvSpPr>
        <p:spPr>
          <a:xfrm>
            <a:off x="445150" y="2290450"/>
            <a:ext cx="4797600" cy="4926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2000"/>
              <a:buFont typeface="Arial"/>
              <a:buNone/>
            </a:pPr>
            <a:r>
              <a:rPr lang="en-GB" sz="2000">
                <a:solidFill>
                  <a:schemeClr val="accent2"/>
                </a:solidFill>
                <a:latin typeface="Nunito Sans"/>
                <a:ea typeface="Nunito Sans"/>
                <a:cs typeface="Nunito Sans"/>
                <a:sym typeface="Nunito Sans"/>
              </a:rPr>
              <a:t>Pythagoras</a:t>
            </a:r>
            <a:r>
              <a:rPr lang="en-GB" sz="2000" b="0" i="0" u="none" strike="noStrike" cap="none">
                <a:solidFill>
                  <a:schemeClr val="accent2"/>
                </a:solidFill>
                <a:latin typeface="Nunito Sans"/>
                <a:ea typeface="Nunito Sans"/>
                <a:cs typeface="Nunito Sans"/>
                <a:sym typeface="Nunito Sans"/>
              </a:rPr>
              <a:t> | Geometry &amp; Measure</a:t>
            </a:r>
            <a:endParaRPr sz="2000" b="0" i="0" u="none" strike="noStrike" cap="none">
              <a:solidFill>
                <a:schemeClr val="accent2"/>
              </a:solidFill>
              <a:latin typeface="Nunito Sans"/>
              <a:ea typeface="Nunito Sans"/>
              <a:cs typeface="Nunito Sans"/>
              <a:sym typeface="Nunito Sans"/>
            </a:endParaRPr>
          </a:p>
        </p:txBody>
      </p:sp>
      <p:pic>
        <p:nvPicPr>
          <p:cNvPr id="14" name="Google Shape;14;p10" descr="Background pattern&#10;&#10;Description automatically generated with medium confidence"/>
          <p:cNvPicPr preferRelativeResize="0"/>
          <p:nvPr/>
        </p:nvPicPr>
        <p:blipFill rotWithShape="1">
          <a:blip r:embed="rId3">
            <a:alphaModFix/>
          </a:blip>
          <a:srcRect/>
          <a:stretch/>
        </p:blipFill>
        <p:spPr>
          <a:xfrm>
            <a:off x="5506208" y="0"/>
            <a:ext cx="3637792" cy="514350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57"/>
        <p:cNvGrpSpPr/>
        <p:nvPr/>
      </p:nvGrpSpPr>
      <p:grpSpPr>
        <a:xfrm>
          <a:off x="0" y="0"/>
          <a:ext cx="0" cy="0"/>
          <a:chOff x="0" y="0"/>
          <a:chExt cx="0" cy="0"/>
        </a:xfrm>
      </p:grpSpPr>
      <p:sp>
        <p:nvSpPr>
          <p:cNvPr id="58" name="Google Shape;58;p1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 name="Google Shape;59;p19"/>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60" name="Google Shape;60;p19"/>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61" name="Google Shape;61;p19"/>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rm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62" name="Google Shape;62;p1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63"/>
        <p:cNvGrpSpPr/>
        <p:nvPr/>
      </p:nvGrpSpPr>
      <p:grpSpPr>
        <a:xfrm>
          <a:off x="0" y="0"/>
          <a:ext cx="0" cy="0"/>
          <a:chOff x="0" y="0"/>
          <a:chExt cx="0" cy="0"/>
        </a:xfrm>
      </p:grpSpPr>
      <p:sp>
        <p:nvSpPr>
          <p:cNvPr id="64" name="Google Shape;64;p20"/>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normAutofit/>
          </a:bodyPr>
          <a:lstStyle>
            <a:lvl1pPr marL="457200" lvl="0" indent="-228600" algn="l">
              <a:lnSpc>
                <a:spcPct val="100000"/>
              </a:lnSpc>
              <a:spcBef>
                <a:spcPts val="0"/>
              </a:spcBef>
              <a:spcAft>
                <a:spcPts val="0"/>
              </a:spcAft>
              <a:buSzPts val="1800"/>
              <a:buNone/>
              <a:defRPr/>
            </a:lvl1pPr>
          </a:lstStyle>
          <a:p>
            <a:endParaRPr/>
          </a:p>
        </p:txBody>
      </p:sp>
      <p:sp>
        <p:nvSpPr>
          <p:cNvPr id="65" name="Google Shape;65;p2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66"/>
        <p:cNvGrpSpPr/>
        <p:nvPr/>
      </p:nvGrpSpPr>
      <p:grpSpPr>
        <a:xfrm>
          <a:off x="0" y="0"/>
          <a:ext cx="0" cy="0"/>
          <a:chOff x="0" y="0"/>
          <a:chExt cx="0" cy="0"/>
        </a:xfrm>
      </p:grpSpPr>
      <p:sp>
        <p:nvSpPr>
          <p:cNvPr id="67" name="Google Shape;67;p21"/>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68" name="Google Shape;68;p21"/>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norm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0"/>
              </a:spcBef>
              <a:spcAft>
                <a:spcPts val="0"/>
              </a:spcAft>
              <a:buSzPts val="1400"/>
              <a:buChar char="○"/>
              <a:defRPr/>
            </a:lvl2pPr>
            <a:lvl3pPr marL="1371600" lvl="2" indent="-317500" algn="ctr">
              <a:lnSpc>
                <a:spcPct val="115000"/>
              </a:lnSpc>
              <a:spcBef>
                <a:spcPts val="0"/>
              </a:spcBef>
              <a:spcAft>
                <a:spcPts val="0"/>
              </a:spcAft>
              <a:buSzPts val="1400"/>
              <a:buChar char="■"/>
              <a:defRPr/>
            </a:lvl3pPr>
            <a:lvl4pPr marL="1828800" lvl="3" indent="-317500" algn="ctr">
              <a:lnSpc>
                <a:spcPct val="115000"/>
              </a:lnSpc>
              <a:spcBef>
                <a:spcPts val="0"/>
              </a:spcBef>
              <a:spcAft>
                <a:spcPts val="0"/>
              </a:spcAft>
              <a:buSzPts val="1400"/>
              <a:buChar char="●"/>
              <a:defRPr/>
            </a:lvl4pPr>
            <a:lvl5pPr marL="2286000" lvl="4" indent="-317500" algn="ctr">
              <a:lnSpc>
                <a:spcPct val="115000"/>
              </a:lnSpc>
              <a:spcBef>
                <a:spcPts val="0"/>
              </a:spcBef>
              <a:spcAft>
                <a:spcPts val="0"/>
              </a:spcAft>
              <a:buSzPts val="1400"/>
              <a:buChar char="○"/>
              <a:defRPr/>
            </a:lvl5pPr>
            <a:lvl6pPr marL="2743200" lvl="5" indent="-317500" algn="ctr">
              <a:lnSpc>
                <a:spcPct val="115000"/>
              </a:lnSpc>
              <a:spcBef>
                <a:spcPts val="0"/>
              </a:spcBef>
              <a:spcAft>
                <a:spcPts val="0"/>
              </a:spcAft>
              <a:buSzPts val="1400"/>
              <a:buChar char="■"/>
              <a:defRPr/>
            </a:lvl6pPr>
            <a:lvl7pPr marL="3200400" lvl="6" indent="-317500" algn="ctr">
              <a:lnSpc>
                <a:spcPct val="115000"/>
              </a:lnSpc>
              <a:spcBef>
                <a:spcPts val="0"/>
              </a:spcBef>
              <a:spcAft>
                <a:spcPts val="0"/>
              </a:spcAft>
              <a:buSzPts val="1400"/>
              <a:buChar char="●"/>
              <a:defRPr/>
            </a:lvl7pPr>
            <a:lvl8pPr marL="3657600" lvl="7" indent="-317500" algn="ctr">
              <a:lnSpc>
                <a:spcPct val="115000"/>
              </a:lnSpc>
              <a:spcBef>
                <a:spcPts val="0"/>
              </a:spcBef>
              <a:spcAft>
                <a:spcPts val="0"/>
              </a:spcAft>
              <a:buSzPts val="1400"/>
              <a:buChar char="○"/>
              <a:defRPr/>
            </a:lvl8pPr>
            <a:lvl9pPr marL="4114800" lvl="8" indent="-317500" algn="ctr">
              <a:lnSpc>
                <a:spcPct val="115000"/>
              </a:lnSpc>
              <a:spcBef>
                <a:spcPts val="0"/>
              </a:spcBef>
              <a:spcAft>
                <a:spcPts val="0"/>
              </a:spcAft>
              <a:buSzPts val="1400"/>
              <a:buChar char="■"/>
              <a:defRPr/>
            </a:lvl9pPr>
          </a:lstStyle>
          <a:p>
            <a:endParaRPr/>
          </a:p>
        </p:txBody>
      </p:sp>
      <p:sp>
        <p:nvSpPr>
          <p:cNvPr id="69" name="Google Shape;69;p2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70"/>
        <p:cNvGrpSpPr/>
        <p:nvPr/>
      </p:nvGrpSpPr>
      <p:grpSpPr>
        <a:xfrm>
          <a:off x="0" y="0"/>
          <a:ext cx="0" cy="0"/>
          <a:chOff x="0" y="0"/>
          <a:chExt cx="0" cy="0"/>
        </a:xfrm>
      </p:grpSpPr>
      <p:sp>
        <p:nvSpPr>
          <p:cNvPr id="71" name="Google Shape;71;p2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72"/>
        <p:cNvGrpSpPr/>
        <p:nvPr/>
      </p:nvGrpSpPr>
      <p:grpSpPr>
        <a:xfrm>
          <a:off x="0" y="0"/>
          <a:ext cx="0" cy="0"/>
          <a:chOff x="0" y="0"/>
          <a:chExt cx="0" cy="0"/>
        </a:xfrm>
      </p:grpSpPr>
      <p:sp>
        <p:nvSpPr>
          <p:cNvPr id="73" name="Google Shape;73;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74" name="Google Shape;74;p2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1200"/>
              </a:spcBef>
              <a:spcAft>
                <a:spcPts val="0"/>
              </a:spcAft>
              <a:buClr>
                <a:schemeClr val="dk1"/>
              </a:buClr>
              <a:buSzPts val="1400"/>
              <a:buChar char="○"/>
              <a:defRPr/>
            </a:lvl2pPr>
            <a:lvl3pPr marL="1371600" lvl="2" indent="-317500" algn="l">
              <a:lnSpc>
                <a:spcPct val="90000"/>
              </a:lnSpc>
              <a:spcBef>
                <a:spcPts val="1200"/>
              </a:spcBef>
              <a:spcAft>
                <a:spcPts val="0"/>
              </a:spcAft>
              <a:buClr>
                <a:schemeClr val="dk1"/>
              </a:buClr>
              <a:buSzPts val="1400"/>
              <a:buChar char="■"/>
              <a:defRPr/>
            </a:lvl3pPr>
            <a:lvl4pPr marL="1828800" lvl="3" indent="-317500" algn="l">
              <a:lnSpc>
                <a:spcPct val="90000"/>
              </a:lnSpc>
              <a:spcBef>
                <a:spcPts val="1200"/>
              </a:spcBef>
              <a:spcAft>
                <a:spcPts val="0"/>
              </a:spcAft>
              <a:buClr>
                <a:schemeClr val="dk1"/>
              </a:buClr>
              <a:buSzPts val="1400"/>
              <a:buChar char="●"/>
              <a:defRPr/>
            </a:lvl4pPr>
            <a:lvl5pPr marL="2286000" lvl="4" indent="-317500" algn="l">
              <a:lnSpc>
                <a:spcPct val="90000"/>
              </a:lnSpc>
              <a:spcBef>
                <a:spcPts val="1200"/>
              </a:spcBef>
              <a:spcAft>
                <a:spcPts val="0"/>
              </a:spcAft>
              <a:buClr>
                <a:schemeClr val="dk1"/>
              </a:buClr>
              <a:buSzPts val="1400"/>
              <a:buChar char="○"/>
              <a:defRPr/>
            </a:lvl5pPr>
            <a:lvl6pPr marL="2743200" lvl="5" indent="-317500" algn="l">
              <a:lnSpc>
                <a:spcPct val="90000"/>
              </a:lnSpc>
              <a:spcBef>
                <a:spcPts val="1200"/>
              </a:spcBef>
              <a:spcAft>
                <a:spcPts val="0"/>
              </a:spcAft>
              <a:buClr>
                <a:schemeClr val="dk1"/>
              </a:buClr>
              <a:buSzPts val="1400"/>
              <a:buChar char="■"/>
              <a:defRPr/>
            </a:lvl6pPr>
            <a:lvl7pPr marL="3200400" lvl="6" indent="-317500" algn="l">
              <a:lnSpc>
                <a:spcPct val="90000"/>
              </a:lnSpc>
              <a:spcBef>
                <a:spcPts val="1200"/>
              </a:spcBef>
              <a:spcAft>
                <a:spcPts val="0"/>
              </a:spcAft>
              <a:buClr>
                <a:schemeClr val="dk1"/>
              </a:buClr>
              <a:buSzPts val="1400"/>
              <a:buChar char="●"/>
              <a:defRPr/>
            </a:lvl7pPr>
            <a:lvl8pPr marL="3657600" lvl="7" indent="-317500" algn="l">
              <a:lnSpc>
                <a:spcPct val="90000"/>
              </a:lnSpc>
              <a:spcBef>
                <a:spcPts val="1200"/>
              </a:spcBef>
              <a:spcAft>
                <a:spcPts val="0"/>
              </a:spcAft>
              <a:buClr>
                <a:schemeClr val="dk1"/>
              </a:buClr>
              <a:buSzPts val="1400"/>
              <a:buChar char="○"/>
              <a:defRPr/>
            </a:lvl8pPr>
            <a:lvl9pPr marL="4114800" lvl="8" indent="-317500" algn="l">
              <a:lnSpc>
                <a:spcPct val="90000"/>
              </a:lnSpc>
              <a:spcBef>
                <a:spcPts val="1200"/>
              </a:spcBef>
              <a:spcAft>
                <a:spcPts val="1200"/>
              </a:spcAft>
              <a:buClr>
                <a:schemeClr val="dk1"/>
              </a:buClr>
              <a:buSzPts val="1400"/>
              <a:buChar char="■"/>
              <a:defRPr/>
            </a:lvl9pPr>
          </a:lstStyle>
          <a:p>
            <a:endParaRPr/>
          </a:p>
        </p:txBody>
      </p:sp>
      <p:sp>
        <p:nvSpPr>
          <p:cNvPr id="75" name="Google Shape;75;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marR="0" lvl="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76" name="Google Shape;76;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marR="0" lvl="0" algn="ctr"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77" name="Google Shape;77;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5"/>
        <p:cNvGrpSpPr/>
        <p:nvPr/>
      </p:nvGrpSpPr>
      <p:grpSpPr>
        <a:xfrm>
          <a:off x="0" y="0"/>
          <a:ext cx="0" cy="0"/>
          <a:chOff x="0" y="0"/>
          <a:chExt cx="0" cy="0"/>
        </a:xfrm>
      </p:grpSpPr>
      <p:sp>
        <p:nvSpPr>
          <p:cNvPr id="16" name="Google Shape;16;p11"/>
          <p:cNvSpPr txBox="1"/>
          <p:nvPr/>
        </p:nvSpPr>
        <p:spPr>
          <a:xfrm>
            <a:off x="0" y="0"/>
            <a:ext cx="4461900" cy="3693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000"/>
              <a:buFont typeface="Arial"/>
              <a:buNone/>
            </a:pPr>
            <a:r>
              <a:rPr lang="en-GB" sz="1000" b="0" i="0" u="none" strike="noStrike" cap="none">
                <a:solidFill>
                  <a:srgbClr val="2779F5"/>
                </a:solidFill>
                <a:latin typeface="Nunito Sans"/>
                <a:ea typeface="Nunito Sans"/>
                <a:cs typeface="Nunito Sans"/>
                <a:sym typeface="Nunito Sans"/>
              </a:rPr>
              <a:t>  GCSE </a:t>
            </a:r>
            <a:r>
              <a:rPr lang="en-GB" sz="1000" b="0" i="0" u="none" strike="noStrike" cap="none">
                <a:solidFill>
                  <a:srgbClr val="2879F6"/>
                </a:solidFill>
                <a:latin typeface="Nunito Sans"/>
                <a:ea typeface="Nunito Sans"/>
                <a:cs typeface="Nunito Sans"/>
                <a:sym typeface="Nunito Sans"/>
              </a:rPr>
              <a:t>Geometry &amp; Measure </a:t>
            </a:r>
            <a:r>
              <a:rPr lang="en-GB" sz="1000" b="0" i="0" u="none" strike="noStrike" cap="none">
                <a:solidFill>
                  <a:srgbClr val="2779F5"/>
                </a:solidFill>
                <a:latin typeface="Nunito Sans"/>
                <a:ea typeface="Nunito Sans"/>
                <a:cs typeface="Nunito Sans"/>
                <a:sym typeface="Nunito Sans"/>
              </a:rPr>
              <a:t>| Diagnostic Questions | </a:t>
            </a:r>
            <a:r>
              <a:rPr lang="en-GB" sz="1000">
                <a:solidFill>
                  <a:srgbClr val="2779F5"/>
                </a:solidFill>
                <a:latin typeface="Nunito Sans"/>
                <a:ea typeface="Nunito Sans"/>
                <a:cs typeface="Nunito Sans"/>
                <a:sym typeface="Nunito Sans"/>
              </a:rPr>
              <a:t>Pythagoras</a:t>
            </a:r>
            <a:endParaRPr sz="1200" b="0" i="0" u="none" strike="noStrike" cap="none">
              <a:solidFill>
                <a:srgbClr val="000000"/>
              </a:solidFill>
              <a:latin typeface="Arial"/>
              <a:ea typeface="Arial"/>
              <a:cs typeface="Arial"/>
              <a:sym typeface="Arial"/>
            </a:endParaRPr>
          </a:p>
        </p:txBody>
      </p:sp>
      <p:pic>
        <p:nvPicPr>
          <p:cNvPr id="17" name="Google Shape;17;p11"/>
          <p:cNvPicPr preferRelativeResize="0"/>
          <p:nvPr/>
        </p:nvPicPr>
        <p:blipFill rotWithShape="1">
          <a:blip r:embed="rId2">
            <a:alphaModFix/>
          </a:blip>
          <a:srcRect/>
          <a:stretch/>
        </p:blipFill>
        <p:spPr>
          <a:xfrm>
            <a:off x="7623046" y="205972"/>
            <a:ext cx="1305129" cy="396200"/>
          </a:xfrm>
          <a:prstGeom prst="rect">
            <a:avLst/>
          </a:prstGeom>
          <a:noFill/>
          <a:ln>
            <a:noFill/>
          </a:ln>
        </p:spPr>
      </p:pic>
      <p:sp>
        <p:nvSpPr>
          <p:cNvPr id="18" name="Google Shape;18;p11"/>
          <p:cNvSpPr/>
          <p:nvPr/>
        </p:nvSpPr>
        <p:spPr>
          <a:xfrm>
            <a:off x="0" y="369300"/>
            <a:ext cx="5696712" cy="396200"/>
          </a:xfrm>
          <a:prstGeom prst="rect">
            <a:avLst/>
          </a:prstGeom>
          <a:solidFill>
            <a:srgbClr val="FF3F8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FF3F81"/>
              </a:solidFill>
              <a:latin typeface="Nunito Sans"/>
              <a:ea typeface="Nunito Sans"/>
              <a:cs typeface="Nunito Sans"/>
              <a:sym typeface="Nunito San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1">
  <p:cSld name="TITLE_AND_BODY_1">
    <p:spTree>
      <p:nvGrpSpPr>
        <p:cNvPr id="1" name="Shape 19"/>
        <p:cNvGrpSpPr/>
        <p:nvPr/>
      </p:nvGrpSpPr>
      <p:grpSpPr>
        <a:xfrm>
          <a:off x="0" y="0"/>
          <a:ext cx="0" cy="0"/>
          <a:chOff x="0" y="0"/>
          <a:chExt cx="0" cy="0"/>
        </a:xfrm>
      </p:grpSpPr>
      <p:sp>
        <p:nvSpPr>
          <p:cNvPr id="20" name="Google Shape;20;p12"/>
          <p:cNvSpPr txBox="1"/>
          <p:nvPr/>
        </p:nvSpPr>
        <p:spPr>
          <a:xfrm>
            <a:off x="0" y="0"/>
            <a:ext cx="4214100" cy="3693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000"/>
              <a:buFont typeface="Arial"/>
              <a:buNone/>
            </a:pPr>
            <a:r>
              <a:rPr lang="en-GB" sz="1000" b="0" i="0" u="none" strike="noStrike" cap="none">
                <a:solidFill>
                  <a:srgbClr val="2779F5"/>
                </a:solidFill>
                <a:latin typeface="Nunito Sans"/>
                <a:ea typeface="Nunito Sans"/>
                <a:cs typeface="Nunito Sans"/>
                <a:sym typeface="Nunito Sans"/>
              </a:rPr>
              <a:t>  GCSE </a:t>
            </a:r>
            <a:r>
              <a:rPr lang="en-GB" sz="1000" b="0" i="0" u="none" strike="noStrike" cap="none">
                <a:solidFill>
                  <a:srgbClr val="2879F6"/>
                </a:solidFill>
                <a:latin typeface="Nunito Sans"/>
                <a:ea typeface="Nunito Sans"/>
                <a:cs typeface="Nunito Sans"/>
                <a:sym typeface="Nunito Sans"/>
              </a:rPr>
              <a:t>Geometry &amp; Measure</a:t>
            </a:r>
            <a:r>
              <a:rPr lang="en-GB" sz="1000" b="0" i="0" u="none" strike="noStrike" cap="none">
                <a:solidFill>
                  <a:srgbClr val="2779F5"/>
                </a:solidFill>
                <a:latin typeface="Nunito Sans"/>
                <a:ea typeface="Nunito Sans"/>
                <a:cs typeface="Nunito Sans"/>
                <a:sym typeface="Nunito Sans"/>
              </a:rPr>
              <a:t> | Diagnostic Questions | </a:t>
            </a:r>
            <a:r>
              <a:rPr lang="en-GB" sz="1000">
                <a:solidFill>
                  <a:srgbClr val="2779F5"/>
                </a:solidFill>
                <a:latin typeface="Nunito Sans"/>
                <a:ea typeface="Nunito Sans"/>
                <a:cs typeface="Nunito Sans"/>
                <a:sym typeface="Nunito Sans"/>
              </a:rPr>
              <a:t>Pythagoras</a:t>
            </a:r>
            <a:endParaRPr sz="1200" b="0" i="0" u="none" strike="noStrike" cap="none">
              <a:solidFill>
                <a:srgbClr val="000000"/>
              </a:solidFill>
              <a:latin typeface="Arial"/>
              <a:ea typeface="Arial"/>
              <a:cs typeface="Arial"/>
              <a:sym typeface="Arial"/>
            </a:endParaRPr>
          </a:p>
        </p:txBody>
      </p:sp>
      <p:sp>
        <p:nvSpPr>
          <p:cNvPr id="21" name="Google Shape;21;p12"/>
          <p:cNvSpPr/>
          <p:nvPr/>
        </p:nvSpPr>
        <p:spPr>
          <a:xfrm>
            <a:off x="0" y="4863725"/>
            <a:ext cx="9144000" cy="279900"/>
          </a:xfrm>
          <a:prstGeom prst="rect">
            <a:avLst/>
          </a:prstGeom>
          <a:solidFill>
            <a:srgbClr val="09217B"/>
          </a:solidFill>
          <a:ln w="9525" cap="flat" cmpd="sng">
            <a:solidFill>
              <a:srgbClr val="09217B"/>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 name="Google Shape;22;p12"/>
          <p:cNvSpPr txBox="1"/>
          <p:nvPr/>
        </p:nvSpPr>
        <p:spPr>
          <a:xfrm>
            <a:off x="2023325" y="4842125"/>
            <a:ext cx="7380000" cy="3231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n-GB" sz="900" b="1" i="0" u="none" strike="noStrike" cap="none">
                <a:solidFill>
                  <a:srgbClr val="FFFFFF"/>
                </a:solidFill>
                <a:latin typeface="Nunito Sans"/>
                <a:ea typeface="Nunito Sans"/>
                <a:cs typeface="Nunito Sans"/>
                <a:sym typeface="Nunito Sans"/>
              </a:rPr>
              <a:t>   thirdspacelearning.com </a:t>
            </a:r>
            <a:r>
              <a:rPr lang="en-GB" sz="900" b="0" i="0" u="none" strike="noStrike" cap="none">
                <a:solidFill>
                  <a:srgbClr val="FFFFFF"/>
                </a:solidFill>
                <a:latin typeface="Nunito Sans"/>
                <a:ea typeface="Nunito Sans"/>
                <a:cs typeface="Nunito Sans"/>
                <a:sym typeface="Nunito Sans"/>
              </a:rPr>
              <a:t>| Helping schools close the maths attainment gap through targeted one to one teaching and flexible resources</a:t>
            </a:r>
            <a:endParaRPr sz="900" b="0" i="0" u="none" strike="noStrike" cap="none">
              <a:solidFill>
                <a:srgbClr val="FFFFFF"/>
              </a:solidFill>
              <a:latin typeface="Nunito Sans"/>
              <a:ea typeface="Nunito Sans"/>
              <a:cs typeface="Nunito Sans"/>
              <a:sym typeface="Nunito Sans"/>
            </a:endParaRPr>
          </a:p>
        </p:txBody>
      </p:sp>
      <p:pic>
        <p:nvPicPr>
          <p:cNvPr id="23" name="Google Shape;23;p12"/>
          <p:cNvPicPr preferRelativeResize="0"/>
          <p:nvPr/>
        </p:nvPicPr>
        <p:blipFill rotWithShape="1">
          <a:blip r:embed="rId2">
            <a:alphaModFix/>
          </a:blip>
          <a:srcRect/>
          <a:stretch/>
        </p:blipFill>
        <p:spPr>
          <a:xfrm>
            <a:off x="7623046" y="205972"/>
            <a:ext cx="1305129" cy="396200"/>
          </a:xfrm>
          <a:prstGeom prst="rect">
            <a:avLst/>
          </a:prstGeom>
          <a:noFill/>
          <a:ln>
            <a:noFill/>
          </a:ln>
        </p:spPr>
      </p:pic>
      <p:sp>
        <p:nvSpPr>
          <p:cNvPr id="24" name="Google Shape;24;p12"/>
          <p:cNvSpPr/>
          <p:nvPr/>
        </p:nvSpPr>
        <p:spPr>
          <a:xfrm>
            <a:off x="0" y="369300"/>
            <a:ext cx="5696712" cy="396200"/>
          </a:xfrm>
          <a:prstGeom prst="rect">
            <a:avLst/>
          </a:prstGeom>
          <a:solidFill>
            <a:srgbClr val="FF3F8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chemeClr val="lt1"/>
              </a:solidFill>
              <a:latin typeface="Nunito Sans"/>
              <a:ea typeface="Nunito Sans"/>
              <a:cs typeface="Nunito Sans"/>
              <a:sym typeface="Nunito San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lide">
  <p:cSld name="1_Title slide">
    <p:spTree>
      <p:nvGrpSpPr>
        <p:cNvPr id="1" name="Shape 25"/>
        <p:cNvGrpSpPr/>
        <p:nvPr/>
      </p:nvGrpSpPr>
      <p:grpSpPr>
        <a:xfrm>
          <a:off x="0" y="0"/>
          <a:ext cx="0" cy="0"/>
          <a:chOff x="0" y="0"/>
          <a:chExt cx="0" cy="0"/>
        </a:xfrm>
      </p:grpSpPr>
      <p:sp>
        <p:nvSpPr>
          <p:cNvPr id="26" name="Google Shape;26;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27" name="Google Shape;27;p13"/>
          <p:cNvSpPr txBox="1"/>
          <p:nvPr/>
        </p:nvSpPr>
        <p:spPr>
          <a:xfrm>
            <a:off x="475489" y="1333192"/>
            <a:ext cx="6510528" cy="790800"/>
          </a:xfrm>
          <a:prstGeom prst="rect">
            <a:avLst/>
          </a:prstGeom>
          <a:noFill/>
          <a:ln>
            <a:noFill/>
          </a:ln>
        </p:spPr>
        <p:txBody>
          <a:bodyPr spcFirstLastPara="1" wrap="square" lIns="68575" tIns="34275" rIns="68575" bIns="34275" anchor="b" anchorCtr="0">
            <a:normAutofit fontScale="70000" lnSpcReduction="20000"/>
          </a:bodyPr>
          <a:lstStyle/>
          <a:p>
            <a:pPr marL="0" marR="0" lvl="0" indent="0" algn="l" rtl="0">
              <a:lnSpc>
                <a:spcPct val="90000"/>
              </a:lnSpc>
              <a:spcBef>
                <a:spcPts val="0"/>
              </a:spcBef>
              <a:spcAft>
                <a:spcPts val="0"/>
              </a:spcAft>
              <a:buClr>
                <a:schemeClr val="dk1"/>
              </a:buClr>
              <a:buSzPct val="128571"/>
              <a:buFont typeface="Calibri"/>
              <a:buNone/>
            </a:pPr>
            <a:r>
              <a:rPr lang="en-GB" sz="5000" b="1" i="0" u="none" strike="noStrike" cap="none">
                <a:solidFill>
                  <a:schemeClr val="dk1"/>
                </a:solidFill>
                <a:latin typeface="Nunito Sans"/>
                <a:ea typeface="Nunito Sans"/>
                <a:cs typeface="Nunito Sans"/>
                <a:sym typeface="Nunito Sans"/>
              </a:rPr>
              <a:t>Diagnostic Questions Answers</a:t>
            </a:r>
            <a:endParaRPr sz="5000" b="1" i="0" u="none" strike="noStrike" cap="none">
              <a:solidFill>
                <a:schemeClr val="dk1"/>
              </a:solidFill>
              <a:latin typeface="Nunito Sans"/>
              <a:ea typeface="Nunito Sans"/>
              <a:cs typeface="Nunito Sans"/>
              <a:sym typeface="Nunito Sans"/>
            </a:endParaRPr>
          </a:p>
        </p:txBody>
      </p:sp>
      <p:pic>
        <p:nvPicPr>
          <p:cNvPr id="28" name="Google Shape;28;p13"/>
          <p:cNvPicPr preferRelativeResize="0"/>
          <p:nvPr/>
        </p:nvPicPr>
        <p:blipFill rotWithShape="1">
          <a:blip r:embed="rId2">
            <a:alphaModFix/>
          </a:blip>
          <a:srcRect/>
          <a:stretch/>
        </p:blipFill>
        <p:spPr>
          <a:xfrm>
            <a:off x="573167" y="3096085"/>
            <a:ext cx="1011651" cy="892000"/>
          </a:xfrm>
          <a:prstGeom prst="rect">
            <a:avLst/>
          </a:prstGeom>
          <a:noFill/>
          <a:ln>
            <a:noFill/>
          </a:ln>
        </p:spPr>
      </p:pic>
      <p:sp>
        <p:nvSpPr>
          <p:cNvPr id="29" name="Google Shape;29;p13">
            <a:hlinkClick r:id="" action="ppaction://hlinkshowjump?jump=firstslide"/>
          </p:cNvPr>
          <p:cNvSpPr txBox="1"/>
          <p:nvPr/>
        </p:nvSpPr>
        <p:spPr>
          <a:xfrm>
            <a:off x="500027" y="2290450"/>
            <a:ext cx="4519500" cy="4926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2000"/>
              <a:buFont typeface="Arial"/>
              <a:buNone/>
            </a:pPr>
            <a:r>
              <a:rPr lang="en-GB" sz="2000">
                <a:solidFill>
                  <a:schemeClr val="accent2"/>
                </a:solidFill>
                <a:latin typeface="Nunito Sans"/>
                <a:ea typeface="Nunito Sans"/>
                <a:cs typeface="Nunito Sans"/>
                <a:sym typeface="Nunito Sans"/>
              </a:rPr>
              <a:t>Pythagoras</a:t>
            </a:r>
            <a:r>
              <a:rPr lang="en-GB" sz="2000" b="0" i="0" u="none" strike="noStrike" cap="none">
                <a:solidFill>
                  <a:schemeClr val="accent2"/>
                </a:solidFill>
                <a:latin typeface="Nunito Sans"/>
                <a:ea typeface="Nunito Sans"/>
                <a:cs typeface="Nunito Sans"/>
                <a:sym typeface="Nunito Sans"/>
              </a:rPr>
              <a:t> | Geometry &amp; Measure</a:t>
            </a:r>
            <a:endParaRPr sz="2000" b="0" i="0" u="none" strike="noStrike" cap="none">
              <a:solidFill>
                <a:schemeClr val="accent2"/>
              </a:solidFill>
              <a:latin typeface="Nunito Sans"/>
              <a:ea typeface="Nunito Sans"/>
              <a:cs typeface="Nunito Sans"/>
              <a:sym typeface="Nunito Sans"/>
            </a:endParaRPr>
          </a:p>
        </p:txBody>
      </p:sp>
      <p:pic>
        <p:nvPicPr>
          <p:cNvPr id="30" name="Google Shape;30;p13" descr="Background pattern&#10;&#10;Description automatically generated with medium confidence"/>
          <p:cNvPicPr preferRelativeResize="0"/>
          <p:nvPr/>
        </p:nvPicPr>
        <p:blipFill rotWithShape="1">
          <a:blip r:embed="rId3">
            <a:alphaModFix/>
          </a:blip>
          <a:srcRect/>
          <a:stretch/>
        </p:blipFill>
        <p:spPr>
          <a:xfrm>
            <a:off x="5506208" y="0"/>
            <a:ext cx="3637792" cy="514350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1">
  <p:cSld name="1_Title slide 1">
    <p:spTree>
      <p:nvGrpSpPr>
        <p:cNvPr id="1" name="Shape 31"/>
        <p:cNvGrpSpPr/>
        <p:nvPr/>
      </p:nvGrpSpPr>
      <p:grpSpPr>
        <a:xfrm>
          <a:off x="0" y="0"/>
          <a:ext cx="0" cy="0"/>
          <a:chOff x="0" y="0"/>
          <a:chExt cx="0" cy="0"/>
        </a:xfrm>
      </p:grpSpPr>
      <p:pic>
        <p:nvPicPr>
          <p:cNvPr id="32" name="Google Shape;32;p14" descr="Shape&#10;&#10;Description automatically generated"/>
          <p:cNvPicPr preferRelativeResize="0"/>
          <p:nvPr/>
        </p:nvPicPr>
        <p:blipFill rotWithShape="1">
          <a:blip r:embed="rId2">
            <a:alphaModFix/>
          </a:blip>
          <a:srcRect/>
          <a:stretch/>
        </p:blipFill>
        <p:spPr>
          <a:xfrm>
            <a:off x="7320978" y="-16695"/>
            <a:ext cx="1804307" cy="2715106"/>
          </a:xfrm>
          <a:prstGeom prst="rect">
            <a:avLst/>
          </a:prstGeom>
          <a:noFill/>
          <a:ln>
            <a:noFill/>
          </a:ln>
        </p:spPr>
      </p:pic>
      <p:sp>
        <p:nvSpPr>
          <p:cNvPr id="33" name="Google Shape;33;p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pic>
        <p:nvPicPr>
          <p:cNvPr id="34" name="Google Shape;34;p14" descr="Logo, icon&#10;&#10;Description automatically generated"/>
          <p:cNvPicPr preferRelativeResize="0"/>
          <p:nvPr/>
        </p:nvPicPr>
        <p:blipFill rotWithShape="1">
          <a:blip r:embed="rId3">
            <a:alphaModFix/>
          </a:blip>
          <a:srcRect/>
          <a:stretch/>
        </p:blipFill>
        <p:spPr>
          <a:xfrm>
            <a:off x="8342890" y="4382586"/>
            <a:ext cx="678268" cy="674231"/>
          </a:xfrm>
          <a:prstGeom prst="rect">
            <a:avLst/>
          </a:prstGeom>
          <a:noFill/>
          <a:ln>
            <a:noFill/>
          </a:ln>
        </p:spPr>
      </p:pic>
      <p:pic>
        <p:nvPicPr>
          <p:cNvPr id="35" name="Google Shape;35;p14" descr="Shape, logo&#10;&#10;Description automatically generated"/>
          <p:cNvPicPr preferRelativeResize="0"/>
          <p:nvPr/>
        </p:nvPicPr>
        <p:blipFill rotWithShape="1">
          <a:blip r:embed="rId4">
            <a:alphaModFix/>
          </a:blip>
          <a:srcRect/>
          <a:stretch/>
        </p:blipFill>
        <p:spPr>
          <a:xfrm>
            <a:off x="4971095" y="2477912"/>
            <a:ext cx="4164096" cy="2666971"/>
          </a:xfrm>
          <a:prstGeom prst="rect">
            <a:avLst/>
          </a:prstGeom>
          <a:noFill/>
          <a:ln>
            <a:noFill/>
          </a:ln>
        </p:spPr>
      </p:pic>
      <p:sp>
        <p:nvSpPr>
          <p:cNvPr id="36" name="Google Shape;36;p14"/>
          <p:cNvSpPr txBox="1"/>
          <p:nvPr/>
        </p:nvSpPr>
        <p:spPr>
          <a:xfrm>
            <a:off x="122842" y="294891"/>
            <a:ext cx="6907794"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GB" sz="3200" b="0" i="0" u="none" strike="noStrike" cap="none">
                <a:solidFill>
                  <a:schemeClr val="accent1"/>
                </a:solidFill>
                <a:latin typeface="Nunito Sans"/>
                <a:ea typeface="Nunito Sans"/>
                <a:cs typeface="Nunito Sans"/>
                <a:sym typeface="Nunito Sans"/>
              </a:rPr>
              <a:t>Where to go next?</a:t>
            </a:r>
            <a:endParaRPr sz="1400" b="0" i="0" u="none" strike="noStrike" cap="none">
              <a:solidFill>
                <a:srgbClr val="000000"/>
              </a:solidFill>
              <a:latin typeface="Nunito Sans"/>
              <a:ea typeface="Nunito Sans"/>
              <a:cs typeface="Nunito Sans"/>
              <a:sym typeface="Nunito Sans"/>
            </a:endParaRPr>
          </a:p>
        </p:txBody>
      </p:sp>
      <p:pic>
        <p:nvPicPr>
          <p:cNvPr id="37" name="Google Shape;37;p14" descr="Qr code&#10;&#10;Description automatically generated"/>
          <p:cNvPicPr preferRelativeResize="0"/>
          <p:nvPr/>
        </p:nvPicPr>
        <p:blipFill rotWithShape="1">
          <a:blip r:embed="rId5">
            <a:alphaModFix/>
          </a:blip>
          <a:srcRect/>
          <a:stretch/>
        </p:blipFill>
        <p:spPr>
          <a:xfrm>
            <a:off x="7292046" y="1963243"/>
            <a:ext cx="1180412" cy="1172040"/>
          </a:xfrm>
          <a:prstGeom prst="rect">
            <a:avLst/>
          </a:prstGeom>
          <a:noFill/>
          <a:ln>
            <a:noFill/>
          </a:ln>
        </p:spPr>
      </p:pic>
      <p:pic>
        <p:nvPicPr>
          <p:cNvPr id="38" name="Google Shape;38;p14" descr="Shape&#10;&#10;Description automatically generated with medium confidence"/>
          <p:cNvPicPr preferRelativeResize="0"/>
          <p:nvPr/>
        </p:nvPicPr>
        <p:blipFill rotWithShape="1">
          <a:blip r:embed="rId6">
            <a:alphaModFix/>
          </a:blip>
          <a:srcRect/>
          <a:stretch/>
        </p:blipFill>
        <p:spPr>
          <a:xfrm rot="2266813">
            <a:off x="6665551" y="1337996"/>
            <a:ext cx="775185" cy="486975"/>
          </a:xfrm>
          <a:prstGeom prst="rect">
            <a:avLst/>
          </a:prstGeom>
          <a:noFill/>
          <a:ln>
            <a:noFill/>
          </a:ln>
        </p:spPr>
      </p:pic>
      <p:sp>
        <p:nvSpPr>
          <p:cNvPr id="39" name="Google Shape;39;p14"/>
          <p:cNvSpPr txBox="1"/>
          <p:nvPr/>
        </p:nvSpPr>
        <p:spPr>
          <a:xfrm>
            <a:off x="141557" y="881819"/>
            <a:ext cx="6918011" cy="116955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1C1C1C"/>
                </a:solidFill>
                <a:latin typeface="Nunito Sans"/>
                <a:ea typeface="Nunito Sans"/>
                <a:cs typeface="Nunito Sans"/>
                <a:sym typeface="Nunito Sans"/>
              </a:rPr>
              <a:t>For more diagnostic questions, and GCSE maths revision resources and worksheets to support students in fixing any misconceptions take a look at the free Third Space Learning </a:t>
            </a:r>
            <a:r>
              <a:rPr lang="en-GB" sz="1400" b="0" i="0" u="sng" strike="noStrike" cap="none">
                <a:solidFill>
                  <a:schemeClr val="accent1"/>
                </a:solidFill>
                <a:latin typeface="Nunito Sans"/>
                <a:ea typeface="Nunito Sans"/>
                <a:cs typeface="Nunito Sans"/>
                <a:sym typeface="Nunito Sans"/>
                <a:hlinkClick r:id="rId7">
                  <a:extLst>
                    <a:ext uri="{A12FA001-AC4F-418D-AE19-62706E023703}">
                      <ahyp:hlinkClr xmlns:ahyp="http://schemas.microsoft.com/office/drawing/2018/hyperlinkcolor" val="tx"/>
                    </a:ext>
                  </a:extLst>
                </a:hlinkClick>
              </a:rPr>
              <a:t>GCSE maths revision</a:t>
            </a:r>
            <a:r>
              <a:rPr lang="en-GB" sz="1400" b="0" i="0" u="none" strike="noStrike" cap="none">
                <a:solidFill>
                  <a:schemeClr val="accent1"/>
                </a:solidFill>
                <a:latin typeface="Nunito Sans"/>
                <a:ea typeface="Nunito Sans"/>
                <a:cs typeface="Nunito Sans"/>
                <a:sym typeface="Nunito Sans"/>
              </a:rPr>
              <a:t> </a:t>
            </a:r>
            <a:r>
              <a:rPr lang="en-GB" sz="1400" b="0" i="0" u="none" strike="noStrike" cap="none">
                <a:solidFill>
                  <a:srgbClr val="1C1C1C"/>
                </a:solidFill>
                <a:latin typeface="Nunito Sans"/>
                <a:ea typeface="Nunito Sans"/>
                <a:cs typeface="Nunito Sans"/>
                <a:sym typeface="Nunito Sans"/>
              </a:rPr>
              <a:t>pages.</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1C1C1C"/>
              </a:solidFill>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000000"/>
                </a:solidFill>
                <a:latin typeface="Nunito Sans"/>
                <a:ea typeface="Nunito Sans"/>
                <a:cs typeface="Nunito Sans"/>
                <a:sym typeface="Nunito Sans"/>
              </a:rPr>
              <a:t>Scan the QR code to discover our library of FREE GCSE maths revision resources. </a:t>
            </a:r>
            <a:endParaRPr sz="1400" b="0" i="0" u="none" strike="noStrike" cap="none">
              <a:solidFill>
                <a:srgbClr val="000000"/>
              </a:solidFill>
              <a:latin typeface="Nunito Sans"/>
              <a:ea typeface="Nunito Sans"/>
              <a:cs typeface="Nunito Sans"/>
              <a:sym typeface="Nunito Sans"/>
            </a:endParaRPr>
          </a:p>
        </p:txBody>
      </p:sp>
      <p:sp>
        <p:nvSpPr>
          <p:cNvPr id="40" name="Google Shape;40;p14"/>
          <p:cNvSpPr txBox="1"/>
          <p:nvPr/>
        </p:nvSpPr>
        <p:spPr>
          <a:xfrm>
            <a:off x="122842" y="2371384"/>
            <a:ext cx="8494349" cy="107721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GB" sz="3200" b="0" i="0" u="none" strike="noStrike" cap="none">
                <a:solidFill>
                  <a:schemeClr val="accent1"/>
                </a:solidFill>
                <a:latin typeface="Nunito Sans"/>
                <a:ea typeface="Nunito Sans"/>
                <a:cs typeface="Nunito Sans"/>
                <a:sym typeface="Nunito Sans"/>
              </a:rPr>
              <a:t>Do you have KS4 students who need additional support in maths?</a:t>
            </a:r>
            <a:endParaRPr sz="1400" b="0" i="0" u="none" strike="noStrike" cap="none">
              <a:solidFill>
                <a:srgbClr val="000000"/>
              </a:solidFill>
              <a:latin typeface="Nunito Sans"/>
              <a:ea typeface="Nunito Sans"/>
              <a:cs typeface="Nunito Sans"/>
              <a:sym typeface="Nunito Sans"/>
            </a:endParaRPr>
          </a:p>
        </p:txBody>
      </p:sp>
      <p:sp>
        <p:nvSpPr>
          <p:cNvPr id="41" name="Google Shape;41;p14"/>
          <p:cNvSpPr txBox="1"/>
          <p:nvPr/>
        </p:nvSpPr>
        <p:spPr>
          <a:xfrm>
            <a:off x="122842" y="3501701"/>
            <a:ext cx="5568270" cy="116955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1C1C1C"/>
                </a:solidFill>
                <a:latin typeface="Nunito Sans"/>
                <a:ea typeface="Nunito Sans"/>
                <a:cs typeface="Nunito Sans"/>
                <a:sym typeface="Nunito Sans"/>
              </a:rPr>
              <a:t>Our specialist tutors will help students to develop the skills they need to succeed at GCSE in weekly one to one online revision lessons. Trusted by secondary schools across the UK.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1C1C1C"/>
              </a:solidFill>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1C1C1C"/>
                </a:solidFill>
                <a:latin typeface="Nunito Sans"/>
                <a:ea typeface="Nunito Sans"/>
                <a:cs typeface="Nunito Sans"/>
                <a:sym typeface="Nunito Sans"/>
              </a:rPr>
              <a:t>Visit </a:t>
            </a:r>
            <a:r>
              <a:rPr lang="en-GB" sz="1400" b="0" i="0" u="sng" strike="noStrike" cap="none">
                <a:solidFill>
                  <a:schemeClr val="accent1"/>
                </a:solidFill>
                <a:latin typeface="Nunito Sans"/>
                <a:ea typeface="Nunito Sans"/>
                <a:cs typeface="Nunito Sans"/>
                <a:sym typeface="Nunito Sans"/>
                <a:hlinkClick r:id="rId8">
                  <a:extLst>
                    <a:ext uri="{A12FA001-AC4F-418D-AE19-62706E023703}">
                      <ahyp:hlinkClr xmlns:ahyp="http://schemas.microsoft.com/office/drawing/2018/hyperlinkcolor" val="tx"/>
                    </a:ext>
                  </a:extLst>
                </a:hlinkClick>
              </a:rPr>
              <a:t>thirdspacelearning.com</a:t>
            </a:r>
            <a:r>
              <a:rPr lang="en-GB" sz="1400" b="0" i="0" u="none" strike="noStrike" cap="none">
                <a:solidFill>
                  <a:schemeClr val="accent1"/>
                </a:solidFill>
                <a:latin typeface="Nunito Sans"/>
                <a:ea typeface="Nunito Sans"/>
                <a:cs typeface="Nunito Sans"/>
                <a:sym typeface="Nunito Sans"/>
              </a:rPr>
              <a:t> </a:t>
            </a:r>
            <a:r>
              <a:rPr lang="en-GB" sz="1400" b="0" i="0" u="none" strike="noStrike" cap="none">
                <a:solidFill>
                  <a:srgbClr val="1C1C1C"/>
                </a:solidFill>
                <a:latin typeface="Nunito Sans"/>
                <a:ea typeface="Nunito Sans"/>
                <a:cs typeface="Nunito Sans"/>
                <a:sym typeface="Nunito Sans"/>
              </a:rPr>
              <a:t>to find out more.</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42"/>
        <p:cNvGrpSpPr/>
        <p:nvPr/>
      </p:nvGrpSpPr>
      <p:grpSpPr>
        <a:xfrm>
          <a:off x="0" y="0"/>
          <a:ext cx="0" cy="0"/>
          <a:chOff x="0" y="0"/>
          <a:chExt cx="0" cy="0"/>
        </a:xfrm>
      </p:grpSpPr>
      <p:sp>
        <p:nvSpPr>
          <p:cNvPr id="43" name="Google Shape;43;p15"/>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4" name="Google Shape;44;p15"/>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45" name="Google Shape;45;p15"/>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46" name="Google Shape;46;p1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7"/>
        <p:cNvGrpSpPr/>
        <p:nvPr/>
      </p:nvGrpSpPr>
      <p:grpSpPr>
        <a:xfrm>
          <a:off x="0" y="0"/>
          <a:ext cx="0" cy="0"/>
          <a:chOff x="0" y="0"/>
          <a:chExt cx="0" cy="0"/>
        </a:xfrm>
      </p:grpSpPr>
      <p:sp>
        <p:nvSpPr>
          <p:cNvPr id="48" name="Google Shape;48;p16"/>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9" name="Google Shape;49;p1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50"/>
        <p:cNvGrpSpPr/>
        <p:nvPr/>
      </p:nvGrpSpPr>
      <p:grpSpPr>
        <a:xfrm>
          <a:off x="0" y="0"/>
          <a:ext cx="0" cy="0"/>
          <a:chOff x="0" y="0"/>
          <a:chExt cx="0" cy="0"/>
        </a:xfrm>
      </p:grpSpPr>
      <p:sp>
        <p:nvSpPr>
          <p:cNvPr id="51" name="Google Shape;51;p17"/>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52" name="Google Shape;52;p17"/>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normAutofit/>
          </a:bodyPr>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53" name="Google Shape;53;p1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54"/>
        <p:cNvGrpSpPr/>
        <p:nvPr/>
      </p:nvGrpSpPr>
      <p:grpSpPr>
        <a:xfrm>
          <a:off x="0" y="0"/>
          <a:ext cx="0" cy="0"/>
          <a:chOff x="0" y="0"/>
          <a:chExt cx="0" cy="0"/>
        </a:xfrm>
      </p:grpSpPr>
      <p:sp>
        <p:nvSpPr>
          <p:cNvPr id="55" name="Google Shape;55;p18"/>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56" name="Google Shape;56;p1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9"/>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9"/>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8" name="Google Shape;8;p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24.tiff"/><Relationship Id="rId5" Type="http://schemas.openxmlformats.org/officeDocument/2006/relationships/image" Target="../media/image23.tiff"/><Relationship Id="rId4" Type="http://schemas.openxmlformats.org/officeDocument/2006/relationships/image" Target="../media/image22.tiff"/></Relationships>
</file>

<file path=ppt/slides/_rels/slide15.xml.rels><?xml version="1.0" encoding="UTF-8" standalone="yes"?>
<Relationships xmlns="http://schemas.openxmlformats.org/package/2006/relationships"><Relationship Id="rId3" Type="http://schemas.openxmlformats.org/officeDocument/2006/relationships/image" Target="../media/image25.tiff"/><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6.tiff"/><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7.tiff"/><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8.tiff"/><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notesSlide" Target="../notesSlides/notesSlide30.xml"/><Relationship Id="rId1" Type="http://schemas.openxmlformats.org/officeDocument/2006/relationships/slideLayout" Target="../slideLayouts/slideLayout3.xml"/><Relationship Id="rId6" Type="http://schemas.openxmlformats.org/officeDocument/2006/relationships/image" Target="../media/image24.tiff"/><Relationship Id="rId5" Type="http://schemas.openxmlformats.org/officeDocument/2006/relationships/image" Target="../media/image23.tiff"/><Relationship Id="rId4" Type="http://schemas.openxmlformats.org/officeDocument/2006/relationships/image" Target="../media/image22.tiff"/></Relationships>
</file>

<file path=ppt/slides/_rels/slide31.xml.rels><?xml version="1.0" encoding="UTF-8" standalone="yes"?>
<Relationships xmlns="http://schemas.openxmlformats.org/package/2006/relationships"><Relationship Id="rId3" Type="http://schemas.openxmlformats.org/officeDocument/2006/relationships/image" Target="../media/image25.tiff"/><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6.tiff"/><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27.tiff"/><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28.tiff"/><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g22f62370da0_0_11"/>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Pythagoras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D40722B2-1A6E-0949-AAE2-A6E0E961E229}"/>
              </a:ext>
            </a:extLst>
          </p:cNvPr>
          <p:cNvPicPr>
            <a:picLocks noChangeAspect="1"/>
          </p:cNvPicPr>
          <p:nvPr/>
        </p:nvPicPr>
        <p:blipFill>
          <a:blip r:embed="rId3"/>
          <a:stretch>
            <a:fillRect/>
          </a:stretch>
        </p:blipFill>
        <p:spPr>
          <a:xfrm>
            <a:off x="317747" y="1713461"/>
            <a:ext cx="4007603" cy="2160000"/>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4487157E-2739-22D1-C21D-F32D9BB9CAFA}"/>
                  </a:ext>
                </a:extLst>
              </p:cNvPr>
              <p:cNvGraphicFramePr/>
              <p:nvPr>
                <p:extLst>
                  <p:ext uri="{D42A27DB-BD31-4B8C-83A1-F6EECF244321}">
                    <p14:modId xmlns:p14="http://schemas.microsoft.com/office/powerpoint/2010/main" val="2827838304"/>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A)</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tx1"/>
                                  </a:solidFill>
                                  <a:latin typeface="Cambria Math" panose="02040503050406030204" pitchFamily="18" charset="0"/>
                                  <a:ea typeface="Nunito Sans"/>
                                  <a:cs typeface="Nunito Sans"/>
                                  <a:sym typeface="Nunito Sans"/>
                                </a:rPr>
                                <m:t>10.97 </m:t>
                              </m:r>
                              <m:r>
                                <a:rPr lang="en-GB" sz="1600" i="1" dirty="0" smtClean="0">
                                  <a:solidFill>
                                    <a:schemeClr val="tx1"/>
                                  </a:solidFill>
                                  <a:latin typeface="Cambria Math" panose="02040503050406030204" pitchFamily="18" charset="0"/>
                                  <a:ea typeface="Nunito Sans"/>
                                  <a:cs typeface="Nunito Sans"/>
                                  <a:sym typeface="Nunito Sans"/>
                                </a:rPr>
                                <m:t>𝑐𝑚</m:t>
                              </m:r>
                            </m:oMath>
                          </a14:m>
                          <a:r>
                            <a:rPr lang="en-GB" sz="1600"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endParaRPr lang="en-GB" sz="1400" u="none" strike="noStrike" cap="none"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tx1"/>
                                  </a:solidFill>
                                  <a:latin typeface="Cambria Math" panose="02040503050406030204" pitchFamily="18" charset="0"/>
                                  <a:ea typeface="Nunito Sans"/>
                                  <a:cs typeface="Nunito Sans"/>
                                  <a:sym typeface="Nunito Sans"/>
                                </a:rPr>
                                <m:t>15.97 </m:t>
                              </m:r>
                              <m:r>
                                <a:rPr lang="en-GB" sz="1600" i="1" dirty="0" smtClean="0">
                                  <a:solidFill>
                                    <a:schemeClr val="tx1"/>
                                  </a:solidFill>
                                  <a:latin typeface="Cambria Math" panose="02040503050406030204" pitchFamily="18" charset="0"/>
                                  <a:ea typeface="Nunito Sans"/>
                                  <a:cs typeface="Nunito Sans"/>
                                  <a:sym typeface="Nunito Sans"/>
                                </a:rPr>
                                <m:t>𝑐𝑚</m:t>
                              </m:r>
                              <m:r>
                                <a:rPr lang="en-GB" sz="1600" i="1" dirty="0" smtClean="0">
                                  <a:solidFill>
                                    <a:schemeClr val="tx1"/>
                                  </a:solidFill>
                                  <a:latin typeface="Cambria Math" panose="02040503050406030204" pitchFamily="18" charset="0"/>
                                  <a:ea typeface="Nunito Sans"/>
                                  <a:cs typeface="Nunito Sans"/>
                                  <a:sym typeface="Nunito Sans"/>
                                </a:rPr>
                                <m:t> </m:t>
                              </m:r>
                            </m:oMath>
                          </a14:m>
                          <a:endParaRPr lang="en-GB"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endParaRPr lang="en-GB" sz="1400" u="none" strike="noStrike" cap="none"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C)</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tx1"/>
                                  </a:solidFill>
                                  <a:latin typeface="Cambria Math" panose="02040503050406030204" pitchFamily="18" charset="0"/>
                                  <a:ea typeface="Nunito Sans"/>
                                  <a:cs typeface="Nunito Sans"/>
                                  <a:sym typeface="Nunito Sans"/>
                                </a:rPr>
                                <m:t>21.9 </m:t>
                              </m:r>
                              <m:r>
                                <a:rPr lang="en-GB" sz="1600" i="1" dirty="0" smtClean="0">
                                  <a:solidFill>
                                    <a:schemeClr val="tx1"/>
                                  </a:solidFill>
                                  <a:latin typeface="Cambria Math" panose="02040503050406030204" pitchFamily="18" charset="0"/>
                                  <a:ea typeface="Nunito Sans"/>
                                  <a:cs typeface="Nunito Sans"/>
                                  <a:sym typeface="Nunito Sans"/>
                                </a:rPr>
                                <m:t>𝑐𝑚</m:t>
                              </m:r>
                              <m:r>
                                <a:rPr lang="en-GB" sz="1600" i="1" dirty="0" smtClean="0">
                                  <a:solidFill>
                                    <a:schemeClr val="tx1"/>
                                  </a:solidFill>
                                  <a:latin typeface="Cambria Math" panose="02040503050406030204" pitchFamily="18" charset="0"/>
                                  <a:ea typeface="Nunito Sans"/>
                                  <a:cs typeface="Nunito Sans"/>
                                  <a:sym typeface="Nunito Sans"/>
                                </a:rPr>
                                <m:t> </m:t>
                              </m:r>
                            </m:oMath>
                          </a14:m>
                          <a:endParaRPr lang="en-GB"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endParaRPr lang="en-GB" sz="1400" u="none" strike="noStrike" cap="none"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D)</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tx1"/>
                                  </a:solidFill>
                                  <a:latin typeface="Cambria Math" panose="02040503050406030204" pitchFamily="18" charset="0"/>
                                  <a:ea typeface="Nunito Sans"/>
                                  <a:cs typeface="Nunito Sans"/>
                                  <a:sym typeface="Nunito Sans"/>
                                </a:rPr>
                                <m:t>15 </m:t>
                              </m:r>
                              <m:r>
                                <a:rPr lang="en-GB" sz="1600" i="1" dirty="0" smtClean="0">
                                  <a:solidFill>
                                    <a:schemeClr val="tx1"/>
                                  </a:solidFill>
                                  <a:latin typeface="Cambria Math" panose="02040503050406030204" pitchFamily="18" charset="0"/>
                                  <a:ea typeface="Nunito Sans"/>
                                  <a:cs typeface="Nunito Sans"/>
                                  <a:sym typeface="Nunito Sans"/>
                                </a:rPr>
                                <m:t>𝑐𝑚</m:t>
                              </m:r>
                              <m:r>
                                <a:rPr lang="en-GB" sz="1600" i="1" dirty="0" smtClean="0">
                                  <a:solidFill>
                                    <a:schemeClr val="tx1"/>
                                  </a:solidFill>
                                  <a:latin typeface="Cambria Math" panose="02040503050406030204" pitchFamily="18" charset="0"/>
                                  <a:ea typeface="Nunito Sans"/>
                                  <a:cs typeface="Nunito Sans"/>
                                  <a:sym typeface="Nunito Sans"/>
                                </a:rPr>
                                <m:t> </m:t>
                              </m:r>
                            </m:oMath>
                          </a14:m>
                          <a:endParaRPr lang="en-GB"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endParaRPr lang="en-GB"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4487157E-2739-22D1-C21D-F32D9BB9CAFA}"/>
                  </a:ext>
                </a:extLst>
              </p:cNvPr>
              <p:cNvGraphicFramePr/>
              <p:nvPr>
                <p:extLst>
                  <p:ext uri="{D42A27DB-BD31-4B8C-83A1-F6EECF244321}">
                    <p14:modId xmlns:p14="http://schemas.microsoft.com/office/powerpoint/2010/main" val="2827838304"/>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A)</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ea typeface="Nunito Sans"/>
                                  <a:cs typeface="Nunito Sans"/>
                                  <a:sym typeface="Nunito Sans"/>
                                </a:rPr>
                                <m:t>10.97 </m:t>
                              </m:r>
                              <m:r>
                                <a:rPr lang="en-GB" sz="1600" i="1" dirty="0" smtClean="0">
                                  <a:solidFill>
                                    <a:schemeClr val="tx1"/>
                                  </a:solidFill>
                                  <a:latin typeface="Cambria Math" panose="02040503050406030204" pitchFamily="18" charset="0"/>
                                  <a:ea typeface="Nunito Sans"/>
                                  <a:cs typeface="Nunito Sans"/>
                                  <a:sym typeface="Nunito Sans"/>
                                </a:rPr>
                                <m:t>𝑐𝑚</m:t>
                              </m:r>
                            </m:oMath>
                          </a14:m>
                          <a:r>
                            <a:rPr lang="en-GB" sz="1600"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endParaRPr lang="en-GB" sz="1400" u="none" strike="noStrike" cap="none"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ea typeface="Nunito Sans"/>
                                  <a:cs typeface="Nunito Sans"/>
                                  <a:sym typeface="Nunito Sans"/>
                                </a:rPr>
                                <m:t>15.97 </m:t>
                              </m:r>
                              <m:r>
                                <a:rPr lang="en-GB" sz="1600" i="1" dirty="0" smtClean="0">
                                  <a:solidFill>
                                    <a:schemeClr val="tx1"/>
                                  </a:solidFill>
                                  <a:latin typeface="Cambria Math" panose="02040503050406030204" pitchFamily="18" charset="0"/>
                                  <a:ea typeface="Nunito Sans"/>
                                  <a:cs typeface="Nunito Sans"/>
                                  <a:sym typeface="Nunito Sans"/>
                                </a:rPr>
                                <m:t>𝑐𝑚</m:t>
                              </m:r>
                              <m:r>
                                <a:rPr lang="en-GB" sz="1600" i="1" dirty="0" smtClean="0">
                                  <a:solidFill>
                                    <a:schemeClr val="tx1"/>
                                  </a:solidFill>
                                  <a:latin typeface="Cambria Math" panose="02040503050406030204" pitchFamily="18" charset="0"/>
                                  <a:ea typeface="Nunito Sans"/>
                                  <a:cs typeface="Nunito Sans"/>
                                  <a:sym typeface="Nunito Sans"/>
                                </a:rPr>
                                <m:t> </m:t>
                              </m:r>
                            </m:oMath>
                          </a14:m>
                          <a:endParaRPr lang="en-GB"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endParaRPr lang="en-GB" sz="1400" u="none" strike="noStrike" cap="none"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C)</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ea typeface="Nunito Sans"/>
                                  <a:cs typeface="Nunito Sans"/>
                                  <a:sym typeface="Nunito Sans"/>
                                </a:rPr>
                                <m:t>21.9 </m:t>
                              </m:r>
                              <m:r>
                                <a:rPr lang="en-GB" sz="1600" i="1" dirty="0" smtClean="0">
                                  <a:solidFill>
                                    <a:schemeClr val="tx1"/>
                                  </a:solidFill>
                                  <a:latin typeface="Cambria Math" panose="02040503050406030204" pitchFamily="18" charset="0"/>
                                  <a:ea typeface="Nunito Sans"/>
                                  <a:cs typeface="Nunito Sans"/>
                                  <a:sym typeface="Nunito Sans"/>
                                </a:rPr>
                                <m:t>𝑐𝑚</m:t>
                              </m:r>
                              <m:r>
                                <a:rPr lang="en-GB" sz="1600" i="1" dirty="0" smtClean="0">
                                  <a:solidFill>
                                    <a:schemeClr val="tx1"/>
                                  </a:solidFill>
                                  <a:latin typeface="Cambria Math" panose="02040503050406030204" pitchFamily="18" charset="0"/>
                                  <a:ea typeface="Nunito Sans"/>
                                  <a:cs typeface="Nunito Sans"/>
                                  <a:sym typeface="Nunito Sans"/>
                                </a:rPr>
                                <m:t> </m:t>
                              </m:r>
                            </m:oMath>
                          </a14:m>
                          <a:endParaRPr lang="en-GB"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endParaRPr lang="en-GB" sz="1400" u="none" strike="noStrike" cap="none"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D)</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ea typeface="Nunito Sans"/>
                                  <a:cs typeface="Nunito Sans"/>
                                  <a:sym typeface="Nunito Sans"/>
                                </a:rPr>
                                <m:t>15 </m:t>
                              </m:r>
                              <m:r>
                                <a:rPr lang="en-GB" sz="1600" i="1" dirty="0" smtClean="0">
                                  <a:solidFill>
                                    <a:schemeClr val="tx1"/>
                                  </a:solidFill>
                                  <a:latin typeface="Cambria Math" panose="02040503050406030204" pitchFamily="18" charset="0"/>
                                  <a:ea typeface="Nunito Sans"/>
                                  <a:cs typeface="Nunito Sans"/>
                                  <a:sym typeface="Nunito Sans"/>
                                </a:rPr>
                                <m:t>𝑐𝑚</m:t>
                              </m:r>
                              <m:r>
                                <a:rPr lang="en-GB" sz="1600" i="1" dirty="0" smtClean="0">
                                  <a:solidFill>
                                    <a:schemeClr val="tx1"/>
                                  </a:solidFill>
                                  <a:latin typeface="Cambria Math" panose="02040503050406030204" pitchFamily="18" charset="0"/>
                                  <a:ea typeface="Nunito Sans"/>
                                  <a:cs typeface="Nunito Sans"/>
                                  <a:sym typeface="Nunito Sans"/>
                                </a:rPr>
                                <m:t> </m:t>
                              </m:r>
                            </m:oMath>
                          </a14:m>
                          <a:endParaRPr lang="en-GB"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endParaRPr lang="en-GB"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2DEB254E-A242-ECD7-6F36-DB72254E6C08}"/>
                  </a:ext>
                </a:extLst>
              </p:cNvPr>
              <p:cNvGraphicFramePr/>
              <p:nvPr/>
            </p:nvGraphicFramePr>
            <p:xfrm>
              <a:off x="108044" y="862525"/>
              <a:ext cx="4427010" cy="67057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7) Determine the length of </a:t>
                          </a: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𝐿𝑀</m:t>
                              </m:r>
                            </m:oMath>
                          </a14:m>
                          <a:r>
                            <a:rPr lang="en-US" sz="1600" b="0" dirty="0">
                              <a:solidFill>
                                <a:schemeClr val="dk1"/>
                              </a:solidFill>
                              <a:latin typeface="Nunito Sans"/>
                              <a:ea typeface="Nunito Sans"/>
                              <a:cs typeface="Nunito Sans"/>
                              <a:sym typeface="Nunito Sans"/>
                            </a:rPr>
                            <a:t>, giving your</a:t>
                          </a:r>
                        </a:p>
                        <a:p>
                          <a:pPr marL="0" marR="0" lvl="0" indent="0" algn="l" rtl="0">
                            <a:lnSpc>
                              <a:spcPct val="15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    answer rounded to two decimal places: </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2DEB254E-A242-ECD7-6F36-DB72254E6C08}"/>
                  </a:ext>
                </a:extLst>
              </p:cNvPr>
              <p:cNvGraphicFramePr/>
              <p:nvPr/>
            </p:nvGraphicFramePr>
            <p:xfrm>
              <a:off x="108044" y="862525"/>
              <a:ext cx="4427010" cy="67057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7) Determine the length of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𝐿𝑀</m:t>
                              </m:r>
                            </m:oMath>
                          </a14:m>
                          <a:r>
                            <a:rPr lang="en-US" sz="1600" b="0" dirty="0">
                              <a:solidFill>
                                <a:schemeClr val="dk1"/>
                              </a:solidFill>
                              <a:latin typeface="Nunito Sans"/>
                              <a:ea typeface="Nunito Sans"/>
                              <a:cs typeface="Nunito Sans"/>
                              <a:sym typeface="Nunito Sans"/>
                            </a:rPr>
                            <a:t>, giving your</a:t>
                          </a:r>
                        </a:p>
                        <a:p>
                          <a:pPr marL="0" marR="0" lvl="0" indent="0" algn="l" rtl="0">
                            <a:lnSpc>
                              <a:spcPct val="15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    answer rounded to two decimal places: </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22411342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g22f62370da0_0_18"/>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Pythagoras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511BE709-B477-7C40-9936-6E2564C0E99F}"/>
              </a:ext>
            </a:extLst>
          </p:cNvPr>
          <p:cNvPicPr>
            <a:picLocks noChangeAspect="1"/>
          </p:cNvPicPr>
          <p:nvPr/>
        </p:nvPicPr>
        <p:blipFill>
          <a:blip r:embed="rId3"/>
          <a:stretch>
            <a:fillRect/>
          </a:stretch>
        </p:blipFill>
        <p:spPr>
          <a:xfrm>
            <a:off x="845842" y="1710222"/>
            <a:ext cx="2830230" cy="2761914"/>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489FEC8A-D8A4-F328-2D0E-8E1119EB0C51}"/>
                  </a:ext>
                </a:extLst>
              </p:cNvPr>
              <p:cNvGraphicFramePr/>
              <p:nvPr>
                <p:extLst>
                  <p:ext uri="{D42A27DB-BD31-4B8C-83A1-F6EECF244321}">
                    <p14:modId xmlns:p14="http://schemas.microsoft.com/office/powerpoint/2010/main" val="3245051231"/>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A)</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5.3 </m:t>
                              </m:r>
                              <m:r>
                                <a:rPr lang="en-GB" sz="1600" i="1" dirty="0" smtClean="0">
                                  <a:solidFill>
                                    <a:schemeClr val="tx1"/>
                                  </a:solidFill>
                                  <a:latin typeface="Cambria Math" panose="02040503050406030204" pitchFamily="18" charset="0"/>
                                  <a:ea typeface="Nunito"/>
                                  <a:cs typeface="Nunito"/>
                                  <a:sym typeface="Nunito"/>
                                </a:rPr>
                                <m:t>𝑐𝑚</m:t>
                              </m:r>
                              <m:r>
                                <a:rPr lang="en-GB" sz="1600" i="1" dirty="0" smtClean="0">
                                  <a:solidFill>
                                    <a:schemeClr val="tx1"/>
                                  </a:solidFill>
                                  <a:latin typeface="Cambria Math" panose="02040503050406030204" pitchFamily="18" charset="0"/>
                                  <a:ea typeface="Nunito"/>
                                  <a:cs typeface="Nunito"/>
                                  <a:sym typeface="Nunito"/>
                                </a:rPr>
                                <m:t> </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GB" sz="1400" u="none" strike="noStrike" cap="none"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9.9 </m:t>
                              </m:r>
                              <m:r>
                                <a:rPr lang="en-GB" sz="1600" i="1" dirty="0" smtClean="0">
                                  <a:solidFill>
                                    <a:schemeClr val="tx1"/>
                                  </a:solidFill>
                                  <a:latin typeface="Cambria Math" panose="02040503050406030204" pitchFamily="18" charset="0"/>
                                  <a:ea typeface="Nunito"/>
                                  <a:cs typeface="Nunito"/>
                                  <a:sym typeface="Nunito"/>
                                </a:rPr>
                                <m:t>𝑐𝑚</m:t>
                              </m:r>
                              <m:r>
                                <a:rPr lang="en-GB" sz="1600" i="1" dirty="0" smtClean="0">
                                  <a:solidFill>
                                    <a:schemeClr val="tx1"/>
                                  </a:solidFill>
                                  <a:latin typeface="Cambria Math" panose="02040503050406030204" pitchFamily="18" charset="0"/>
                                  <a:ea typeface="Nunito"/>
                                  <a:cs typeface="Nunito"/>
                                  <a:sym typeface="Nunito"/>
                                </a:rPr>
                                <m:t> </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GB" sz="1400" u="none" strike="noStrike" cap="none"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C)</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14.0 </m:t>
                              </m:r>
                              <m:r>
                                <a:rPr lang="en-GB" sz="1600" i="1" dirty="0" smtClean="0">
                                  <a:solidFill>
                                    <a:schemeClr val="tx1"/>
                                  </a:solidFill>
                                  <a:latin typeface="Cambria Math" panose="02040503050406030204" pitchFamily="18" charset="0"/>
                                  <a:ea typeface="Nunito"/>
                                  <a:cs typeface="Nunito"/>
                                  <a:sym typeface="Nunito"/>
                                </a:rPr>
                                <m:t>𝑐𝑚</m:t>
                              </m:r>
                              <m:r>
                                <a:rPr lang="en-GB" sz="1600" i="1" dirty="0" smtClean="0">
                                  <a:solidFill>
                                    <a:schemeClr val="tx1"/>
                                  </a:solidFill>
                                  <a:latin typeface="Cambria Math" panose="02040503050406030204" pitchFamily="18" charset="0"/>
                                  <a:ea typeface="Nunito"/>
                                  <a:cs typeface="Nunito"/>
                                  <a:sym typeface="Nunito"/>
                                </a:rPr>
                                <m:t> </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GB" sz="1400" u="none" strike="noStrike" cap="none"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D)</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12.1 </m:t>
                              </m:r>
                              <m:r>
                                <a:rPr lang="en-GB" sz="1600" i="1" dirty="0" smtClean="0">
                                  <a:solidFill>
                                    <a:schemeClr val="tx1"/>
                                  </a:solidFill>
                                  <a:latin typeface="Cambria Math" panose="02040503050406030204" pitchFamily="18" charset="0"/>
                                  <a:ea typeface="Nunito"/>
                                  <a:cs typeface="Nunito"/>
                                  <a:sym typeface="Nunito"/>
                                </a:rPr>
                                <m:t>𝑐𝑚</m:t>
                              </m:r>
                            </m:oMath>
                          </a14:m>
                          <a:r>
                            <a:rPr lang="en-GB" sz="16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GB" sz="1400" u="none" strike="noStrike" cap="none"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489FEC8A-D8A4-F328-2D0E-8E1119EB0C51}"/>
                  </a:ext>
                </a:extLst>
              </p:cNvPr>
              <p:cNvGraphicFramePr/>
              <p:nvPr>
                <p:extLst>
                  <p:ext uri="{D42A27DB-BD31-4B8C-83A1-F6EECF244321}">
                    <p14:modId xmlns:p14="http://schemas.microsoft.com/office/powerpoint/2010/main" val="3245051231"/>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A)</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5.3 </m:t>
                              </m:r>
                              <m:r>
                                <a:rPr lang="en-GB" sz="1600" i="1" dirty="0" smtClean="0">
                                  <a:solidFill>
                                    <a:schemeClr val="tx1"/>
                                  </a:solidFill>
                                  <a:latin typeface="Cambria Math" panose="02040503050406030204" pitchFamily="18" charset="0"/>
                                  <a:ea typeface="Nunito"/>
                                  <a:cs typeface="Nunito"/>
                                  <a:sym typeface="Nunito"/>
                                </a:rPr>
                                <m:t>𝑐𝑚</m:t>
                              </m:r>
                              <m:r>
                                <a:rPr lang="en-GB" sz="1600" i="1" dirty="0" smtClean="0">
                                  <a:solidFill>
                                    <a:schemeClr val="tx1"/>
                                  </a:solidFill>
                                  <a:latin typeface="Cambria Math" panose="02040503050406030204" pitchFamily="18" charset="0"/>
                                  <a:ea typeface="Nunito"/>
                                  <a:cs typeface="Nunito"/>
                                  <a:sym typeface="Nunito"/>
                                </a:rPr>
                                <m:t> </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GB" sz="1400" u="none" strike="noStrike" cap="none"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9.9 </m:t>
                              </m:r>
                              <m:r>
                                <a:rPr lang="en-GB" sz="1600" i="1" dirty="0" smtClean="0">
                                  <a:solidFill>
                                    <a:schemeClr val="tx1"/>
                                  </a:solidFill>
                                  <a:latin typeface="Cambria Math" panose="02040503050406030204" pitchFamily="18" charset="0"/>
                                  <a:ea typeface="Nunito"/>
                                  <a:cs typeface="Nunito"/>
                                  <a:sym typeface="Nunito"/>
                                </a:rPr>
                                <m:t>𝑐𝑚</m:t>
                              </m:r>
                              <m:r>
                                <a:rPr lang="en-GB" sz="1600" i="1" dirty="0" smtClean="0">
                                  <a:solidFill>
                                    <a:schemeClr val="tx1"/>
                                  </a:solidFill>
                                  <a:latin typeface="Cambria Math" panose="02040503050406030204" pitchFamily="18" charset="0"/>
                                  <a:ea typeface="Nunito"/>
                                  <a:cs typeface="Nunito"/>
                                  <a:sym typeface="Nunito"/>
                                </a:rPr>
                                <m:t> </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GB" sz="1400" u="none" strike="noStrike" cap="none"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C)</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14.0 </m:t>
                              </m:r>
                              <m:r>
                                <a:rPr lang="en-GB" sz="1600" i="1" dirty="0" smtClean="0">
                                  <a:solidFill>
                                    <a:schemeClr val="tx1"/>
                                  </a:solidFill>
                                  <a:latin typeface="Cambria Math" panose="02040503050406030204" pitchFamily="18" charset="0"/>
                                  <a:ea typeface="Nunito"/>
                                  <a:cs typeface="Nunito"/>
                                  <a:sym typeface="Nunito"/>
                                </a:rPr>
                                <m:t>𝑐𝑚</m:t>
                              </m:r>
                              <m:r>
                                <a:rPr lang="en-GB" sz="1600" i="1" dirty="0" smtClean="0">
                                  <a:solidFill>
                                    <a:schemeClr val="tx1"/>
                                  </a:solidFill>
                                  <a:latin typeface="Cambria Math" panose="02040503050406030204" pitchFamily="18" charset="0"/>
                                  <a:ea typeface="Nunito"/>
                                  <a:cs typeface="Nunito"/>
                                  <a:sym typeface="Nunito"/>
                                </a:rPr>
                                <m:t> </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GB" sz="1400" u="none" strike="noStrike" cap="none"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D)</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12.1 </m:t>
                              </m:r>
                              <m:r>
                                <a:rPr lang="en-GB" sz="1600" i="1" dirty="0" smtClean="0">
                                  <a:solidFill>
                                    <a:schemeClr val="tx1"/>
                                  </a:solidFill>
                                  <a:latin typeface="Cambria Math" panose="02040503050406030204" pitchFamily="18" charset="0"/>
                                  <a:ea typeface="Nunito"/>
                                  <a:cs typeface="Nunito"/>
                                  <a:sym typeface="Nunito"/>
                                </a:rPr>
                                <m:t>𝑐𝑚</m:t>
                              </m:r>
                            </m:oMath>
                          </a14:m>
                          <a:r>
                            <a:rPr lang="en-GB" sz="1600" dirty="0">
                              <a:solidFill>
                                <a:schemeClr val="tx1"/>
                              </a:solidFill>
                              <a:latin typeface="Nunito"/>
                              <a:ea typeface="Nunito"/>
                              <a:cs typeface="Nunito"/>
                              <a:sym typeface="Nunito"/>
                            </a:rPr>
                            <a:t> </a:t>
                          </a: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GB" sz="1400" u="none" strike="noStrike" cap="none"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4C8A5A5A-04CA-450A-FE1B-2D3397DE0DCC}"/>
                  </a:ext>
                </a:extLst>
              </p:cNvPr>
              <p:cNvGraphicFramePr/>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8) </a:t>
                          </a:r>
                          <a:r>
                            <a:rPr lang="en-US" sz="1600" b="0" dirty="0">
                              <a:solidFill>
                                <a:schemeClr val="dk1"/>
                              </a:solidFill>
                              <a:latin typeface="Nunito"/>
                              <a:ea typeface="Nunito"/>
                              <a:cs typeface="Nunito"/>
                              <a:sym typeface="Nunito"/>
                            </a:rPr>
                            <a:t>Pictured is a cube of edge length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7 </m:t>
                              </m:r>
                              <m:r>
                                <a:rPr lang="en-US" sz="1600" b="0" i="1" dirty="0" smtClean="0">
                                  <a:solidFill>
                                    <a:schemeClr val="dk1"/>
                                  </a:solidFill>
                                  <a:latin typeface="Cambria Math" panose="02040503050406030204" pitchFamily="18" charset="0"/>
                                  <a:ea typeface="Nunito"/>
                                  <a:cs typeface="Nunito"/>
                                  <a:sym typeface="Nunito"/>
                                </a:rPr>
                                <m:t>𝑐𝑚</m:t>
                              </m:r>
                            </m:oMath>
                          </a14:m>
                          <a:r>
                            <a:rPr lang="en-US" sz="1600" b="0" dirty="0">
                              <a:solidFill>
                                <a:schemeClr val="dk1"/>
                              </a:solidFill>
                              <a:latin typeface="Nunito"/>
                              <a:ea typeface="Nunito"/>
                              <a:cs typeface="Nunito"/>
                              <a:sym typeface="Nunito"/>
                            </a:rPr>
                            <a:t>.</a:t>
                          </a:r>
                        </a:p>
                        <a:p>
                          <a:pPr marL="0" marR="0" lvl="0" indent="0" algn="l" rtl="0">
                            <a:lnSpc>
                              <a:spcPct val="150000"/>
                            </a:lnSpc>
                            <a:spcBef>
                              <a:spcPts val="0"/>
                            </a:spcBef>
                            <a:spcAft>
                              <a:spcPts val="0"/>
                            </a:spcAft>
                            <a:buClr>
                              <a:srgbClr val="000000"/>
                            </a:buClr>
                            <a:buSzPts val="1600"/>
                            <a:buFont typeface="Arial"/>
                            <a:buNone/>
                          </a:pPr>
                          <a:r>
                            <a:rPr lang="en-US" sz="1600" b="0" dirty="0">
                              <a:solidFill>
                                <a:schemeClr val="dk1"/>
                              </a:solidFill>
                              <a:latin typeface="Nunito"/>
                              <a:ea typeface="Nunito"/>
                              <a:cs typeface="Nunito"/>
                              <a:sym typeface="Nunito"/>
                            </a:rPr>
                            <a:t>    Determine the length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𝐹𝐷</m:t>
                              </m:r>
                            </m:oMath>
                          </a14:m>
                          <a:r>
                            <a:rPr lang="en-US" sz="1600" b="0" dirty="0">
                              <a:solidFill>
                                <a:schemeClr val="dk1"/>
                              </a:solidFill>
                              <a:latin typeface="Nunito"/>
                              <a:ea typeface="Nunito"/>
                              <a:cs typeface="Nunito"/>
                              <a:sym typeface="Nunito"/>
                            </a:rPr>
                            <a:t>: </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4C8A5A5A-04CA-450A-FE1B-2D3397DE0DCC}"/>
                  </a:ext>
                </a:extLst>
              </p:cNvPr>
              <p:cNvGraphicFramePr/>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8) </a:t>
                          </a:r>
                          <a:r>
                            <a:rPr lang="en-US" sz="1600" b="0" dirty="0">
                              <a:solidFill>
                                <a:schemeClr val="dk1"/>
                              </a:solidFill>
                              <a:latin typeface="Nunito"/>
                              <a:ea typeface="Nunito"/>
                              <a:cs typeface="Nunito"/>
                              <a:sym typeface="Nunito"/>
                            </a:rPr>
                            <a:t>Pictured is a cube of edge length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7 </m:t>
                              </m:r>
                              <m:r>
                                <a:rPr lang="en-US" sz="1600" b="0" i="1" dirty="0" smtClean="0">
                                  <a:solidFill>
                                    <a:schemeClr val="dk1"/>
                                  </a:solidFill>
                                  <a:latin typeface="Cambria Math" panose="02040503050406030204" pitchFamily="18" charset="0"/>
                                  <a:ea typeface="Nunito"/>
                                  <a:cs typeface="Nunito"/>
                                  <a:sym typeface="Nunito"/>
                                </a:rPr>
                                <m:t>𝑐𝑚</m:t>
                              </m:r>
                            </m:oMath>
                          </a14:m>
                          <a:r>
                            <a:rPr lang="en-US" sz="1600" b="0" dirty="0">
                              <a:solidFill>
                                <a:schemeClr val="dk1"/>
                              </a:solidFill>
                              <a:latin typeface="Nunito"/>
                              <a:ea typeface="Nunito"/>
                              <a:cs typeface="Nunito"/>
                              <a:sym typeface="Nunito"/>
                            </a:rPr>
                            <a:t>.</a:t>
                          </a:r>
                        </a:p>
                        <a:p>
                          <a:pPr marL="0" marR="0" lvl="0" indent="0" algn="l" rtl="0">
                            <a:lnSpc>
                              <a:spcPct val="150000"/>
                            </a:lnSpc>
                            <a:spcBef>
                              <a:spcPts val="0"/>
                            </a:spcBef>
                            <a:spcAft>
                              <a:spcPts val="0"/>
                            </a:spcAft>
                            <a:buClr>
                              <a:srgbClr val="000000"/>
                            </a:buClr>
                            <a:buSzPts val="1600"/>
                            <a:buFont typeface="Arial"/>
                            <a:buNone/>
                          </a:pPr>
                          <a:r>
                            <a:rPr lang="en-US" sz="1600" b="0" dirty="0">
                              <a:solidFill>
                                <a:schemeClr val="dk1"/>
                              </a:solidFill>
                              <a:latin typeface="Nunito"/>
                              <a:ea typeface="Nunito"/>
                              <a:cs typeface="Nunito"/>
                              <a:sym typeface="Nunito"/>
                            </a:rPr>
                            <a:t>    Determine the length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𝐹𝐷</m:t>
                              </m:r>
                            </m:oMath>
                          </a14:m>
                          <a:r>
                            <a:rPr lang="en-US" sz="1600" b="0" dirty="0">
                              <a:solidFill>
                                <a:schemeClr val="dk1"/>
                              </a:solidFill>
                              <a:latin typeface="Nunito"/>
                              <a:ea typeface="Nunito"/>
                              <a:cs typeface="Nunito"/>
                              <a:sym typeface="Nunito"/>
                            </a:rPr>
                            <a:t>: </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6025110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Google Shape;299;g22f62370da0_0_25"/>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Pythagoras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7BC979A0-C03F-7A49-9789-1939B1A69661}"/>
              </a:ext>
            </a:extLst>
          </p:cNvPr>
          <p:cNvPicPr>
            <a:picLocks noChangeAspect="1"/>
          </p:cNvPicPr>
          <p:nvPr/>
        </p:nvPicPr>
        <p:blipFill>
          <a:blip r:embed="rId3"/>
          <a:stretch>
            <a:fillRect/>
          </a:stretch>
        </p:blipFill>
        <p:spPr>
          <a:xfrm>
            <a:off x="668167" y="1713461"/>
            <a:ext cx="3306764" cy="2160000"/>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42674C6B-74BA-4A0B-E8EF-99150F2DC226}"/>
                  </a:ext>
                </a:extLst>
              </p:cNvPr>
              <p:cNvGraphicFramePr/>
              <p:nvPr>
                <p:extLst>
                  <p:ext uri="{D42A27DB-BD31-4B8C-83A1-F6EECF244321}">
                    <p14:modId xmlns:p14="http://schemas.microsoft.com/office/powerpoint/2010/main" val="2223431674"/>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A)</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tx1"/>
                                  </a:solidFill>
                                  <a:latin typeface="Cambria Math" panose="02040503050406030204" pitchFamily="18" charset="0"/>
                                  <a:ea typeface="Nunito Sans"/>
                                  <a:cs typeface="Nunito Sans"/>
                                  <a:sym typeface="Nunito Sans"/>
                                </a:rPr>
                                <m:t>9.5 </m:t>
                              </m:r>
                              <m:r>
                                <a:rPr lang="en-GB" sz="1600" i="1" dirty="0" smtClean="0">
                                  <a:solidFill>
                                    <a:schemeClr val="tx1"/>
                                  </a:solidFill>
                                  <a:latin typeface="Cambria Math" panose="02040503050406030204" pitchFamily="18" charset="0"/>
                                  <a:ea typeface="Nunito Sans"/>
                                  <a:cs typeface="Nunito Sans"/>
                                  <a:sym typeface="Nunito Sans"/>
                                </a:rPr>
                                <m:t>𝑐𝑚</m:t>
                              </m:r>
                              <m:r>
                                <a:rPr lang="en-GB" sz="1600" i="1" dirty="0" smtClean="0">
                                  <a:solidFill>
                                    <a:schemeClr val="tx1"/>
                                  </a:solidFill>
                                  <a:latin typeface="Cambria Math" panose="02040503050406030204" pitchFamily="18" charset="0"/>
                                  <a:ea typeface="Nunito Sans"/>
                                  <a:cs typeface="Nunito Sans"/>
                                  <a:sym typeface="Nunito Sans"/>
                                </a:rPr>
                                <m:t> </m:t>
                              </m:r>
                            </m:oMath>
                          </a14:m>
                          <a:endParaRPr lang="en-GB"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endParaRPr lang="en-GB" sz="1400" u="none" strike="noStrike" cap="none"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tx1"/>
                                  </a:solidFill>
                                  <a:latin typeface="Cambria Math" panose="02040503050406030204" pitchFamily="18" charset="0"/>
                                  <a:ea typeface="Nunito Sans"/>
                                  <a:cs typeface="Nunito Sans"/>
                                  <a:sym typeface="Nunito Sans"/>
                                </a:rPr>
                                <m:t>10.3 </m:t>
                              </m:r>
                              <m:r>
                                <a:rPr lang="en-GB" sz="1600" i="1" dirty="0" smtClean="0">
                                  <a:solidFill>
                                    <a:schemeClr val="tx1"/>
                                  </a:solidFill>
                                  <a:latin typeface="Cambria Math" panose="02040503050406030204" pitchFamily="18" charset="0"/>
                                  <a:ea typeface="Nunito Sans"/>
                                  <a:cs typeface="Nunito Sans"/>
                                  <a:sym typeface="Nunito Sans"/>
                                </a:rPr>
                                <m:t>𝑐𝑚</m:t>
                              </m:r>
                              <m:r>
                                <a:rPr lang="en-GB" sz="1600" i="1" dirty="0" smtClean="0">
                                  <a:solidFill>
                                    <a:schemeClr val="tx1"/>
                                  </a:solidFill>
                                  <a:latin typeface="Cambria Math" panose="02040503050406030204" pitchFamily="18" charset="0"/>
                                  <a:ea typeface="Nunito Sans"/>
                                  <a:cs typeface="Nunito Sans"/>
                                  <a:sym typeface="Nunito Sans"/>
                                </a:rPr>
                                <m:t> </m:t>
                              </m:r>
                            </m:oMath>
                          </a14:m>
                          <a:endParaRPr lang="en-GB"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endParaRPr lang="en-GB" sz="1400" u="none" strike="noStrike" cap="none"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C)</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tx1"/>
                                  </a:solidFill>
                                  <a:latin typeface="Cambria Math" panose="02040503050406030204" pitchFamily="18" charset="0"/>
                                  <a:ea typeface="Nunito Sans"/>
                                  <a:cs typeface="Nunito Sans"/>
                                  <a:sym typeface="Nunito Sans"/>
                                </a:rPr>
                                <m:t>10.7 </m:t>
                              </m:r>
                              <m:r>
                                <a:rPr lang="en-GB" sz="1600" i="1" dirty="0" smtClean="0">
                                  <a:solidFill>
                                    <a:schemeClr val="tx1"/>
                                  </a:solidFill>
                                  <a:latin typeface="Cambria Math" panose="02040503050406030204" pitchFamily="18" charset="0"/>
                                  <a:ea typeface="Nunito Sans"/>
                                  <a:cs typeface="Nunito Sans"/>
                                  <a:sym typeface="Nunito Sans"/>
                                </a:rPr>
                                <m:t>𝑐𝑚</m:t>
                              </m:r>
                              <m:r>
                                <a:rPr lang="en-GB" sz="1600" i="1" dirty="0" smtClean="0">
                                  <a:solidFill>
                                    <a:schemeClr val="tx1"/>
                                  </a:solidFill>
                                  <a:latin typeface="Cambria Math" panose="02040503050406030204" pitchFamily="18" charset="0"/>
                                  <a:ea typeface="Nunito Sans"/>
                                  <a:cs typeface="Nunito Sans"/>
                                  <a:sym typeface="Nunito Sans"/>
                                </a:rPr>
                                <m:t> </m:t>
                              </m:r>
                            </m:oMath>
                          </a14:m>
                          <a:endParaRPr lang="en-GB"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endParaRPr lang="en-GB" sz="1400" u="none" strike="noStrike" cap="none"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D)</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tx1"/>
                                  </a:solidFill>
                                  <a:latin typeface="Cambria Math" panose="02040503050406030204" pitchFamily="18" charset="0"/>
                                  <a:ea typeface="Nunito Sans"/>
                                  <a:cs typeface="Nunito Sans"/>
                                  <a:sym typeface="Nunito Sans"/>
                                </a:rPr>
                                <m:t>29.7 </m:t>
                              </m:r>
                              <m:r>
                                <a:rPr lang="en-GB" sz="1600" i="1" dirty="0" smtClean="0">
                                  <a:solidFill>
                                    <a:schemeClr val="tx1"/>
                                  </a:solidFill>
                                  <a:latin typeface="Cambria Math" panose="02040503050406030204" pitchFamily="18" charset="0"/>
                                  <a:ea typeface="Nunito Sans"/>
                                  <a:cs typeface="Nunito Sans"/>
                                  <a:sym typeface="Nunito Sans"/>
                                </a:rPr>
                                <m:t>𝑐𝑚</m:t>
                              </m:r>
                              <m:r>
                                <a:rPr lang="en-GB" sz="1600" i="1" dirty="0" smtClean="0">
                                  <a:solidFill>
                                    <a:schemeClr val="tx1"/>
                                  </a:solidFill>
                                  <a:latin typeface="Cambria Math" panose="02040503050406030204" pitchFamily="18" charset="0"/>
                                  <a:ea typeface="Nunito Sans"/>
                                  <a:cs typeface="Nunito Sans"/>
                                  <a:sym typeface="Nunito Sans"/>
                                </a:rPr>
                                <m:t> </m:t>
                              </m:r>
                            </m:oMath>
                          </a14:m>
                          <a:endParaRPr lang="en-GB"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endParaRPr lang="en-GB" sz="1400" u="none" strike="noStrike" cap="none"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42674C6B-74BA-4A0B-E8EF-99150F2DC226}"/>
                  </a:ext>
                </a:extLst>
              </p:cNvPr>
              <p:cNvGraphicFramePr/>
              <p:nvPr>
                <p:extLst>
                  <p:ext uri="{D42A27DB-BD31-4B8C-83A1-F6EECF244321}">
                    <p14:modId xmlns:p14="http://schemas.microsoft.com/office/powerpoint/2010/main" val="2223431674"/>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A)</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ea typeface="Nunito Sans"/>
                                  <a:cs typeface="Nunito Sans"/>
                                  <a:sym typeface="Nunito Sans"/>
                                </a:rPr>
                                <m:t>9.5 </m:t>
                              </m:r>
                              <m:r>
                                <a:rPr lang="en-GB" sz="1600" i="1" dirty="0" smtClean="0">
                                  <a:solidFill>
                                    <a:schemeClr val="tx1"/>
                                  </a:solidFill>
                                  <a:latin typeface="Cambria Math" panose="02040503050406030204" pitchFamily="18" charset="0"/>
                                  <a:ea typeface="Nunito Sans"/>
                                  <a:cs typeface="Nunito Sans"/>
                                  <a:sym typeface="Nunito Sans"/>
                                </a:rPr>
                                <m:t>𝑐𝑚</m:t>
                              </m:r>
                              <m:r>
                                <a:rPr lang="en-GB" sz="1600" i="1" dirty="0" smtClean="0">
                                  <a:solidFill>
                                    <a:schemeClr val="tx1"/>
                                  </a:solidFill>
                                  <a:latin typeface="Cambria Math" panose="02040503050406030204" pitchFamily="18" charset="0"/>
                                  <a:ea typeface="Nunito Sans"/>
                                  <a:cs typeface="Nunito Sans"/>
                                  <a:sym typeface="Nunito Sans"/>
                                </a:rPr>
                                <m:t> </m:t>
                              </m:r>
                            </m:oMath>
                          </a14:m>
                          <a:endParaRPr lang="en-GB"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endParaRPr lang="en-GB" sz="1400" u="none" strike="noStrike" cap="none"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ea typeface="Nunito Sans"/>
                                  <a:cs typeface="Nunito Sans"/>
                                  <a:sym typeface="Nunito Sans"/>
                                </a:rPr>
                                <m:t>10.3 </m:t>
                              </m:r>
                              <m:r>
                                <a:rPr lang="en-GB" sz="1600" i="1" dirty="0" smtClean="0">
                                  <a:solidFill>
                                    <a:schemeClr val="tx1"/>
                                  </a:solidFill>
                                  <a:latin typeface="Cambria Math" panose="02040503050406030204" pitchFamily="18" charset="0"/>
                                  <a:ea typeface="Nunito Sans"/>
                                  <a:cs typeface="Nunito Sans"/>
                                  <a:sym typeface="Nunito Sans"/>
                                </a:rPr>
                                <m:t>𝑐𝑚</m:t>
                              </m:r>
                              <m:r>
                                <a:rPr lang="en-GB" sz="1600" i="1" dirty="0" smtClean="0">
                                  <a:solidFill>
                                    <a:schemeClr val="tx1"/>
                                  </a:solidFill>
                                  <a:latin typeface="Cambria Math" panose="02040503050406030204" pitchFamily="18" charset="0"/>
                                  <a:ea typeface="Nunito Sans"/>
                                  <a:cs typeface="Nunito Sans"/>
                                  <a:sym typeface="Nunito Sans"/>
                                </a:rPr>
                                <m:t> </m:t>
                              </m:r>
                            </m:oMath>
                          </a14:m>
                          <a:endParaRPr lang="en-GB"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endParaRPr lang="en-GB" sz="1400" u="none" strike="noStrike" cap="none"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C)</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ea typeface="Nunito Sans"/>
                                  <a:cs typeface="Nunito Sans"/>
                                  <a:sym typeface="Nunito Sans"/>
                                </a:rPr>
                                <m:t>10.7 </m:t>
                              </m:r>
                              <m:r>
                                <a:rPr lang="en-GB" sz="1600" i="1" dirty="0" smtClean="0">
                                  <a:solidFill>
                                    <a:schemeClr val="tx1"/>
                                  </a:solidFill>
                                  <a:latin typeface="Cambria Math" panose="02040503050406030204" pitchFamily="18" charset="0"/>
                                  <a:ea typeface="Nunito Sans"/>
                                  <a:cs typeface="Nunito Sans"/>
                                  <a:sym typeface="Nunito Sans"/>
                                </a:rPr>
                                <m:t>𝑐𝑚</m:t>
                              </m:r>
                              <m:r>
                                <a:rPr lang="en-GB" sz="1600" i="1" dirty="0" smtClean="0">
                                  <a:solidFill>
                                    <a:schemeClr val="tx1"/>
                                  </a:solidFill>
                                  <a:latin typeface="Cambria Math" panose="02040503050406030204" pitchFamily="18" charset="0"/>
                                  <a:ea typeface="Nunito Sans"/>
                                  <a:cs typeface="Nunito Sans"/>
                                  <a:sym typeface="Nunito Sans"/>
                                </a:rPr>
                                <m:t> </m:t>
                              </m:r>
                            </m:oMath>
                          </a14:m>
                          <a:endParaRPr lang="en-GB"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endParaRPr lang="en-GB" sz="1400" u="none" strike="noStrike" cap="none"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D)</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ea typeface="Nunito Sans"/>
                                  <a:cs typeface="Nunito Sans"/>
                                  <a:sym typeface="Nunito Sans"/>
                                </a:rPr>
                                <m:t>29.7 </m:t>
                              </m:r>
                              <m:r>
                                <a:rPr lang="en-GB" sz="1600" i="1" dirty="0" smtClean="0">
                                  <a:solidFill>
                                    <a:schemeClr val="tx1"/>
                                  </a:solidFill>
                                  <a:latin typeface="Cambria Math" panose="02040503050406030204" pitchFamily="18" charset="0"/>
                                  <a:ea typeface="Nunito Sans"/>
                                  <a:cs typeface="Nunito Sans"/>
                                  <a:sym typeface="Nunito Sans"/>
                                </a:rPr>
                                <m:t>𝑐𝑚</m:t>
                              </m:r>
                              <m:r>
                                <a:rPr lang="en-GB" sz="1600" i="1" dirty="0" smtClean="0">
                                  <a:solidFill>
                                    <a:schemeClr val="tx1"/>
                                  </a:solidFill>
                                  <a:latin typeface="Cambria Math" panose="02040503050406030204" pitchFamily="18" charset="0"/>
                                  <a:ea typeface="Nunito Sans"/>
                                  <a:cs typeface="Nunito Sans"/>
                                  <a:sym typeface="Nunito Sans"/>
                                </a:rPr>
                                <m:t> </m:t>
                              </m:r>
                            </m:oMath>
                          </a14:m>
                          <a:endParaRPr lang="en-GB"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endParaRPr lang="en-GB" sz="1400" u="none" strike="noStrike" cap="none"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62B0B4BF-780B-DE7E-7D0B-395851E378B6}"/>
                  </a:ext>
                </a:extLst>
              </p:cNvPr>
              <p:cNvGraphicFramePr/>
              <p:nvPr/>
            </p:nvGraphicFramePr>
            <p:xfrm>
              <a:off x="108044" y="862525"/>
              <a:ext cx="4427010" cy="33529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9) Find the length of </a:t>
                          </a: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𝐴𝐺</m:t>
                              </m:r>
                            </m:oMath>
                          </a14:m>
                          <a:r>
                            <a:rPr lang="en-US" sz="1600" b="0" dirty="0">
                              <a:solidFill>
                                <a:schemeClr val="dk1"/>
                              </a:solidFill>
                              <a:latin typeface="Nunito Sans"/>
                              <a:ea typeface="Nunito Sans"/>
                              <a:cs typeface="Nunito Sans"/>
                              <a:sym typeface="Nunito Sans"/>
                            </a:rPr>
                            <a:t> in this cuboid:</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62B0B4BF-780B-DE7E-7D0B-395851E378B6}"/>
                  </a:ext>
                </a:extLst>
              </p:cNvPr>
              <p:cNvGraphicFramePr/>
              <p:nvPr/>
            </p:nvGraphicFramePr>
            <p:xfrm>
              <a:off x="108044" y="862525"/>
              <a:ext cx="4427010" cy="33529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9) Find the length of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𝐴𝐺</m:t>
                              </m:r>
                            </m:oMath>
                          </a14:m>
                          <a:r>
                            <a:rPr lang="en-US" sz="1600" b="0" dirty="0">
                              <a:solidFill>
                                <a:schemeClr val="dk1"/>
                              </a:solidFill>
                              <a:latin typeface="Nunito Sans"/>
                              <a:ea typeface="Nunito Sans"/>
                              <a:cs typeface="Nunito Sans"/>
                              <a:sym typeface="Nunito Sans"/>
                            </a:rPr>
                            <a:t> in this cuboid:</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34587584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g22f62370da0_0_32"/>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Pythagoras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6E6CF302-CB56-D042-9F43-F295F809D0C2}"/>
              </a:ext>
            </a:extLst>
          </p:cNvPr>
          <p:cNvPicPr>
            <a:picLocks noChangeAspect="1"/>
          </p:cNvPicPr>
          <p:nvPr/>
        </p:nvPicPr>
        <p:blipFill>
          <a:blip r:embed="rId3"/>
          <a:stretch>
            <a:fillRect/>
          </a:stretch>
        </p:blipFill>
        <p:spPr>
          <a:xfrm>
            <a:off x="1241401" y="2013530"/>
            <a:ext cx="2160296" cy="2382244"/>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7F56596B-76D2-544B-F6E9-D650FA4A4703}"/>
                  </a:ext>
                </a:extLst>
              </p:cNvPr>
              <p:cNvGraphicFramePr/>
              <p:nvPr>
                <p:extLst>
                  <p:ext uri="{D42A27DB-BD31-4B8C-83A1-F6EECF244321}">
                    <p14:modId xmlns:p14="http://schemas.microsoft.com/office/powerpoint/2010/main" val="4247873923"/>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A)</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10.5 </m:t>
                              </m:r>
                              <m:r>
                                <a:rPr lang="en-GB" sz="1600" i="1" dirty="0" smtClean="0">
                                  <a:solidFill>
                                    <a:schemeClr val="tx1"/>
                                  </a:solidFill>
                                  <a:latin typeface="Cambria Math" panose="02040503050406030204" pitchFamily="18" charset="0"/>
                                  <a:ea typeface="Nunito"/>
                                  <a:cs typeface="Nunito"/>
                                  <a:sym typeface="Nunito"/>
                                </a:rPr>
                                <m:t>𝑐𝑚</m:t>
                              </m:r>
                              <m:r>
                                <a:rPr lang="en-GB" sz="1600" i="1" dirty="0" smtClean="0">
                                  <a:solidFill>
                                    <a:schemeClr val="tx1"/>
                                  </a:solidFill>
                                  <a:latin typeface="Cambria Math" panose="02040503050406030204" pitchFamily="18" charset="0"/>
                                  <a:ea typeface="Nunito"/>
                                  <a:cs typeface="Nunito"/>
                                  <a:sym typeface="Nunito"/>
                                </a:rPr>
                                <m:t> </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GB" sz="1400" u="none" strike="noStrike" cap="none"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14.2 </m:t>
                              </m:r>
                              <m:r>
                                <a:rPr lang="en-GB" sz="1600" i="1" dirty="0" smtClean="0">
                                  <a:solidFill>
                                    <a:schemeClr val="tx1"/>
                                  </a:solidFill>
                                  <a:latin typeface="Cambria Math" panose="02040503050406030204" pitchFamily="18" charset="0"/>
                                  <a:ea typeface="Nunito"/>
                                  <a:cs typeface="Nunito"/>
                                  <a:sym typeface="Nunito"/>
                                </a:rPr>
                                <m:t>𝑐𝑚</m:t>
                              </m:r>
                              <m:r>
                                <a:rPr lang="en-GB" sz="1600" i="1" dirty="0" smtClean="0">
                                  <a:solidFill>
                                    <a:schemeClr val="tx1"/>
                                  </a:solidFill>
                                  <a:latin typeface="Cambria Math" panose="02040503050406030204" pitchFamily="18" charset="0"/>
                                  <a:ea typeface="Nunito"/>
                                  <a:cs typeface="Nunito"/>
                                  <a:sym typeface="Nunito"/>
                                </a:rPr>
                                <m:t> </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GB"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C)</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11.1 </m:t>
                              </m:r>
                              <m:r>
                                <a:rPr lang="en-GB" sz="1600" i="1" dirty="0" smtClean="0">
                                  <a:solidFill>
                                    <a:schemeClr val="tx1"/>
                                  </a:solidFill>
                                  <a:latin typeface="Cambria Math" panose="02040503050406030204" pitchFamily="18" charset="0"/>
                                  <a:ea typeface="Nunito"/>
                                  <a:cs typeface="Nunito"/>
                                  <a:sym typeface="Nunito"/>
                                </a:rPr>
                                <m:t>𝑐𝑚</m:t>
                              </m:r>
                              <m:r>
                                <a:rPr lang="en-GB" sz="1600" i="1" dirty="0" smtClean="0">
                                  <a:solidFill>
                                    <a:schemeClr val="tx1"/>
                                  </a:solidFill>
                                  <a:latin typeface="Cambria Math" panose="02040503050406030204" pitchFamily="18" charset="0"/>
                                  <a:ea typeface="Nunito"/>
                                  <a:cs typeface="Nunito"/>
                                  <a:sym typeface="Nunito"/>
                                </a:rPr>
                                <m:t> </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GB" sz="1400" u="none" strike="noStrike" cap="none"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D)</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12.3 </m:t>
                              </m:r>
                              <m:r>
                                <a:rPr lang="en-GB" sz="1600" i="1" dirty="0" smtClean="0">
                                  <a:solidFill>
                                    <a:schemeClr val="tx1"/>
                                  </a:solidFill>
                                  <a:latin typeface="Cambria Math" panose="02040503050406030204" pitchFamily="18" charset="0"/>
                                  <a:ea typeface="Nunito"/>
                                  <a:cs typeface="Nunito"/>
                                  <a:sym typeface="Nunito"/>
                                </a:rPr>
                                <m:t>𝑐𝑚</m:t>
                              </m:r>
                              <m:r>
                                <a:rPr lang="en-GB" sz="1600" i="1" dirty="0" smtClean="0">
                                  <a:solidFill>
                                    <a:schemeClr val="tx1"/>
                                  </a:solidFill>
                                  <a:latin typeface="Cambria Math" panose="02040503050406030204" pitchFamily="18" charset="0"/>
                                  <a:ea typeface="Nunito"/>
                                  <a:cs typeface="Nunito"/>
                                  <a:sym typeface="Nunito"/>
                                </a:rPr>
                                <m:t> </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GB"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7F56596B-76D2-544B-F6E9-D650FA4A4703}"/>
                  </a:ext>
                </a:extLst>
              </p:cNvPr>
              <p:cNvGraphicFramePr/>
              <p:nvPr>
                <p:extLst>
                  <p:ext uri="{D42A27DB-BD31-4B8C-83A1-F6EECF244321}">
                    <p14:modId xmlns:p14="http://schemas.microsoft.com/office/powerpoint/2010/main" val="4247873923"/>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A)</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10.5 </m:t>
                              </m:r>
                              <m:r>
                                <a:rPr lang="en-GB" sz="1600" i="1" dirty="0" smtClean="0">
                                  <a:solidFill>
                                    <a:schemeClr val="tx1"/>
                                  </a:solidFill>
                                  <a:latin typeface="Cambria Math" panose="02040503050406030204" pitchFamily="18" charset="0"/>
                                  <a:ea typeface="Nunito"/>
                                  <a:cs typeface="Nunito"/>
                                  <a:sym typeface="Nunito"/>
                                </a:rPr>
                                <m:t>𝑐𝑚</m:t>
                              </m:r>
                              <m:r>
                                <a:rPr lang="en-GB" sz="1600" i="1" dirty="0" smtClean="0">
                                  <a:solidFill>
                                    <a:schemeClr val="tx1"/>
                                  </a:solidFill>
                                  <a:latin typeface="Cambria Math" panose="02040503050406030204" pitchFamily="18" charset="0"/>
                                  <a:ea typeface="Nunito"/>
                                  <a:cs typeface="Nunito"/>
                                  <a:sym typeface="Nunito"/>
                                </a:rPr>
                                <m:t> </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GB" sz="1400" u="none" strike="noStrike" cap="none"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14.2 </m:t>
                              </m:r>
                              <m:r>
                                <a:rPr lang="en-GB" sz="1600" i="1" dirty="0" smtClean="0">
                                  <a:solidFill>
                                    <a:schemeClr val="tx1"/>
                                  </a:solidFill>
                                  <a:latin typeface="Cambria Math" panose="02040503050406030204" pitchFamily="18" charset="0"/>
                                  <a:ea typeface="Nunito"/>
                                  <a:cs typeface="Nunito"/>
                                  <a:sym typeface="Nunito"/>
                                </a:rPr>
                                <m:t>𝑐𝑚</m:t>
                              </m:r>
                              <m:r>
                                <a:rPr lang="en-GB" sz="1600" i="1" dirty="0" smtClean="0">
                                  <a:solidFill>
                                    <a:schemeClr val="tx1"/>
                                  </a:solidFill>
                                  <a:latin typeface="Cambria Math" panose="02040503050406030204" pitchFamily="18" charset="0"/>
                                  <a:ea typeface="Nunito"/>
                                  <a:cs typeface="Nunito"/>
                                  <a:sym typeface="Nunito"/>
                                </a:rPr>
                                <m:t> </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GB"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C)</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11.1 </m:t>
                              </m:r>
                              <m:r>
                                <a:rPr lang="en-GB" sz="1600" i="1" dirty="0" smtClean="0">
                                  <a:solidFill>
                                    <a:schemeClr val="tx1"/>
                                  </a:solidFill>
                                  <a:latin typeface="Cambria Math" panose="02040503050406030204" pitchFamily="18" charset="0"/>
                                  <a:ea typeface="Nunito"/>
                                  <a:cs typeface="Nunito"/>
                                  <a:sym typeface="Nunito"/>
                                </a:rPr>
                                <m:t>𝑐𝑚</m:t>
                              </m:r>
                              <m:r>
                                <a:rPr lang="en-GB" sz="1600" i="1" dirty="0" smtClean="0">
                                  <a:solidFill>
                                    <a:schemeClr val="tx1"/>
                                  </a:solidFill>
                                  <a:latin typeface="Cambria Math" panose="02040503050406030204" pitchFamily="18" charset="0"/>
                                  <a:ea typeface="Nunito"/>
                                  <a:cs typeface="Nunito"/>
                                  <a:sym typeface="Nunito"/>
                                </a:rPr>
                                <m:t> </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GB" sz="1400" u="none" strike="noStrike" cap="none"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D)</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12.3 </m:t>
                              </m:r>
                              <m:r>
                                <a:rPr lang="en-GB" sz="1600" i="1" dirty="0" smtClean="0">
                                  <a:solidFill>
                                    <a:schemeClr val="tx1"/>
                                  </a:solidFill>
                                  <a:latin typeface="Cambria Math" panose="02040503050406030204" pitchFamily="18" charset="0"/>
                                  <a:ea typeface="Nunito"/>
                                  <a:cs typeface="Nunito"/>
                                  <a:sym typeface="Nunito"/>
                                </a:rPr>
                                <m:t>𝑐𝑚</m:t>
                              </m:r>
                              <m:r>
                                <a:rPr lang="en-GB" sz="1600" i="1" dirty="0" smtClean="0">
                                  <a:solidFill>
                                    <a:schemeClr val="tx1"/>
                                  </a:solidFill>
                                  <a:latin typeface="Cambria Math" panose="02040503050406030204" pitchFamily="18" charset="0"/>
                                  <a:ea typeface="Nunito"/>
                                  <a:cs typeface="Nunito"/>
                                  <a:sym typeface="Nunito"/>
                                </a:rPr>
                                <m:t> </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GB"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5DF0EE9E-3C46-5BBE-9292-2EB200D8FFDC}"/>
                  </a:ext>
                </a:extLst>
              </p:cNvPr>
              <p:cNvGraphicFramePr/>
              <p:nvPr/>
            </p:nvGraphicFramePr>
            <p:xfrm>
              <a:off x="108044" y="862525"/>
              <a:ext cx="4427010" cy="1034425"/>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10) </a:t>
                          </a:r>
                          <a:r>
                            <a:rPr lang="en-GB" sz="1600" b="0" dirty="0">
                              <a:solidFill>
                                <a:schemeClr val="dk1"/>
                              </a:solidFill>
                              <a:latin typeface="Nunito"/>
                              <a:ea typeface="Nunito"/>
                              <a:cs typeface="Nunito"/>
                              <a:sym typeface="Nunito"/>
                            </a:rPr>
                            <a:t>Determine the slant height of this cone,</a:t>
                          </a:r>
                        </a:p>
                        <a:p>
                          <a:pPr marL="0" marR="0" lvl="0" indent="0" algn="l" rtl="0">
                            <a:lnSpc>
                              <a:spcPct val="150000"/>
                            </a:lnSpc>
                            <a:spcBef>
                              <a:spcPts val="0"/>
                            </a:spcBef>
                            <a:spcAft>
                              <a:spcPts val="0"/>
                            </a:spcAft>
                            <a:buClr>
                              <a:srgbClr val="000000"/>
                            </a:buClr>
                            <a:buSzPts val="1600"/>
                            <a:buFont typeface="Arial"/>
                            <a:buNone/>
                          </a:pPr>
                          <a:r>
                            <a:rPr lang="en-GB" sz="1600" b="0" dirty="0">
                              <a:solidFill>
                                <a:schemeClr val="dk1"/>
                              </a:solidFill>
                              <a:latin typeface="Nunito"/>
                              <a:ea typeface="Nunito"/>
                              <a:cs typeface="Nunito"/>
                              <a:sym typeface="Nunito"/>
                            </a:rPr>
                            <a:t>       given that its base is a circle of diameter</a:t>
                          </a:r>
                        </a:p>
                        <a:p>
                          <a:pPr marL="0" marR="0" lvl="0" indent="0" algn="l" rtl="0">
                            <a:lnSpc>
                              <a:spcPct val="150000"/>
                            </a:lnSpc>
                            <a:spcBef>
                              <a:spcPts val="0"/>
                            </a:spcBef>
                            <a:spcAft>
                              <a:spcPts val="0"/>
                            </a:spcAft>
                            <a:buClr>
                              <a:srgbClr val="000000"/>
                            </a:buClr>
                            <a:buSzPts val="1600"/>
                            <a:buFont typeface="Arial"/>
                            <a:buNone/>
                          </a:pPr>
                          <a:r>
                            <a:rPr lang="en-GB" sz="1600" b="0" dirty="0">
                              <a:solidFill>
                                <a:schemeClr val="dk1"/>
                              </a:solidFill>
                              <a:latin typeface="Nunito"/>
                              <a:ea typeface="Nunito"/>
                              <a:cs typeface="Nunito"/>
                              <a:sym typeface="Nunito"/>
                            </a:rPr>
                            <a:t>       </a:t>
                          </a:r>
                          <a14:m>
                            <m:oMath xmlns:m="http://schemas.openxmlformats.org/officeDocument/2006/math">
                              <m:r>
                                <a:rPr lang="en-GB" sz="1600" b="0" i="1" dirty="0" smtClean="0">
                                  <a:solidFill>
                                    <a:schemeClr val="dk1"/>
                                  </a:solidFill>
                                  <a:latin typeface="Cambria Math" panose="02040503050406030204" pitchFamily="18" charset="0"/>
                                  <a:ea typeface="Nunito"/>
                                  <a:cs typeface="Nunito"/>
                                  <a:sym typeface="Nunito"/>
                                </a:rPr>
                                <m:t>11 </m:t>
                              </m:r>
                              <m:r>
                                <a:rPr lang="en-GB" sz="1600" b="0" i="1" dirty="0" smtClean="0">
                                  <a:solidFill>
                                    <a:schemeClr val="dk1"/>
                                  </a:solidFill>
                                  <a:latin typeface="Cambria Math" panose="02040503050406030204" pitchFamily="18" charset="0"/>
                                  <a:ea typeface="Nunito"/>
                                  <a:cs typeface="Nunito"/>
                                  <a:sym typeface="Nunito"/>
                                </a:rPr>
                                <m:t>𝑐𝑚</m:t>
                              </m:r>
                            </m:oMath>
                          </a14:m>
                          <a:r>
                            <a:rPr lang="en-GB" sz="1600" b="0" dirty="0">
                              <a:solidFill>
                                <a:schemeClr val="dk1"/>
                              </a:solidFill>
                              <a:latin typeface="Nunito"/>
                              <a:ea typeface="Nunito"/>
                              <a:cs typeface="Nunito"/>
                              <a:sym typeface="Nunito"/>
                            </a:rPr>
                            <a:t>:</a:t>
                          </a:r>
                          <a:r>
                            <a:rPr lang="en-GB" sz="1600" b="0" dirty="0">
                              <a:solidFill>
                                <a:schemeClr val="dk1"/>
                              </a:solidFill>
                              <a:latin typeface="+mn-lt"/>
                              <a:ea typeface="Arial"/>
                              <a:cs typeface="Arial"/>
                              <a:sym typeface="Arial"/>
                            </a:rPr>
                            <a:t> </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5DF0EE9E-3C46-5BBE-9292-2EB200D8FFDC}"/>
                  </a:ext>
                </a:extLst>
              </p:cNvPr>
              <p:cNvGraphicFramePr/>
              <p:nvPr/>
            </p:nvGraphicFramePr>
            <p:xfrm>
              <a:off x="108044" y="862525"/>
              <a:ext cx="4427010" cy="1034425"/>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10) </a:t>
                          </a:r>
                          <a:r>
                            <a:rPr lang="en-GB" sz="1600" b="0" dirty="0">
                              <a:solidFill>
                                <a:schemeClr val="dk1"/>
                              </a:solidFill>
                              <a:latin typeface="Nunito"/>
                              <a:ea typeface="Nunito"/>
                              <a:cs typeface="Nunito"/>
                              <a:sym typeface="Nunito"/>
                            </a:rPr>
                            <a:t>Determine the slant height of this cone,</a:t>
                          </a:r>
                        </a:p>
                        <a:p>
                          <a:pPr marL="0" marR="0" lvl="0" indent="0" algn="l" rtl="0">
                            <a:lnSpc>
                              <a:spcPct val="150000"/>
                            </a:lnSpc>
                            <a:spcBef>
                              <a:spcPts val="0"/>
                            </a:spcBef>
                            <a:spcAft>
                              <a:spcPts val="0"/>
                            </a:spcAft>
                            <a:buClr>
                              <a:srgbClr val="000000"/>
                            </a:buClr>
                            <a:buSzPts val="1600"/>
                            <a:buFont typeface="Arial"/>
                            <a:buNone/>
                          </a:pPr>
                          <a:r>
                            <a:rPr lang="en-GB" sz="1600" b="0" dirty="0">
                              <a:solidFill>
                                <a:schemeClr val="dk1"/>
                              </a:solidFill>
                              <a:latin typeface="Nunito"/>
                              <a:ea typeface="Nunito"/>
                              <a:cs typeface="Nunito"/>
                              <a:sym typeface="Nunito"/>
                            </a:rPr>
                            <a:t>       given that its base is a circle of diameter</a:t>
                          </a:r>
                        </a:p>
                        <a:p>
                          <a:pPr marL="0" marR="0" lvl="0" indent="0" algn="l" rtl="0">
                            <a:lnSpc>
                              <a:spcPct val="150000"/>
                            </a:lnSpc>
                            <a:spcBef>
                              <a:spcPts val="0"/>
                            </a:spcBef>
                            <a:spcAft>
                              <a:spcPts val="0"/>
                            </a:spcAft>
                            <a:buClr>
                              <a:srgbClr val="000000"/>
                            </a:buClr>
                            <a:buSzPts val="1600"/>
                            <a:buFont typeface="Arial"/>
                            <a:buNone/>
                          </a:pPr>
                          <a:r>
                            <a:rPr lang="en-GB" sz="1600" b="0" dirty="0">
                              <a:solidFill>
                                <a:schemeClr val="dk1"/>
                              </a:solidFill>
                              <a:latin typeface="Nunito"/>
                              <a:ea typeface="Nunito"/>
                              <a:cs typeface="Nunito"/>
                              <a:sym typeface="Nunito"/>
                            </a:rPr>
                            <a:t>       </a:t>
                          </a:r>
                          <a14:m xmlns:a14="http://schemas.microsoft.com/office/drawing/2010/main">
                            <m:oMath xmlns:m="http://schemas.openxmlformats.org/officeDocument/2006/math">
                              <m:r>
                                <a:rPr lang="en-GB" sz="1600" b="0" i="1" dirty="0" smtClean="0">
                                  <a:solidFill>
                                    <a:schemeClr val="dk1"/>
                                  </a:solidFill>
                                  <a:latin typeface="Cambria Math" panose="02040503050406030204" pitchFamily="18" charset="0"/>
                                  <a:ea typeface="Nunito"/>
                                  <a:cs typeface="Nunito"/>
                                  <a:sym typeface="Nunito"/>
                                </a:rPr>
                                <m:t>11 </m:t>
                              </m:r>
                              <m:r>
                                <a:rPr lang="en-GB" sz="1600" b="0" i="1" dirty="0" smtClean="0">
                                  <a:solidFill>
                                    <a:schemeClr val="dk1"/>
                                  </a:solidFill>
                                  <a:latin typeface="Cambria Math" panose="02040503050406030204" pitchFamily="18" charset="0"/>
                                  <a:ea typeface="Nunito"/>
                                  <a:cs typeface="Nunito"/>
                                  <a:sym typeface="Nunito"/>
                                </a:rPr>
                                <m:t>𝑐𝑚</m:t>
                              </m:r>
                            </m:oMath>
                          </a14:m>
                          <a:r>
                            <a:rPr lang="en-GB" sz="1600" b="0" dirty="0">
                              <a:solidFill>
                                <a:schemeClr val="dk1"/>
                              </a:solidFill>
                              <a:latin typeface="Nunito"/>
                              <a:ea typeface="Nunito"/>
                              <a:cs typeface="Nunito"/>
                              <a:sym typeface="Nunito"/>
                            </a:rPr>
                            <a:t>:</a:t>
                          </a:r>
                          <a:r>
                            <a:rPr lang="en-GB" sz="1600" b="0" dirty="0">
                              <a:solidFill>
                                <a:schemeClr val="dk1"/>
                              </a:solidFill>
                              <a:latin typeface="+mn-lt"/>
                              <a:ea typeface="Arial"/>
                              <a:cs typeface="Arial"/>
                              <a:sym typeface="Arial"/>
                            </a:rPr>
                            <a:t> </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39810204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graphicFrame>
        <p:nvGraphicFramePr>
          <p:cNvPr id="4" name="Google Shape;294;g21695fbacc7_0_52">
            <a:extLst>
              <a:ext uri="{FF2B5EF4-FFF2-40B4-BE49-F238E27FC236}">
                <a16:creationId xmlns:a16="http://schemas.microsoft.com/office/drawing/2014/main" id="{102BCC5D-17D3-53ED-F2FF-DF937523E5BD}"/>
              </a:ext>
            </a:extLst>
          </p:cNvPr>
          <p:cNvGraphicFramePr/>
          <p:nvPr>
            <p:extLst>
              <p:ext uri="{D42A27DB-BD31-4B8C-83A1-F6EECF244321}">
                <p14:modId xmlns:p14="http://schemas.microsoft.com/office/powerpoint/2010/main" val="1620064172"/>
              </p:ext>
            </p:extLst>
          </p:nvPr>
        </p:nvGraphicFramePr>
        <p:xfrm>
          <a:off x="248574" y="1810329"/>
          <a:ext cx="8334665" cy="2526144"/>
        </p:xfrm>
        <a:graphic>
          <a:graphicData uri="http://schemas.openxmlformats.org/drawingml/2006/table">
            <a:tbl>
              <a:tblPr>
                <a:noFill/>
              </a:tblPr>
              <a:tblGrid>
                <a:gridCol w="2078990">
                  <a:extLst>
                    <a:ext uri="{9D8B030D-6E8A-4147-A177-3AD203B41FA5}">
                      <a16:colId xmlns:a16="http://schemas.microsoft.com/office/drawing/2014/main" val="20000"/>
                    </a:ext>
                  </a:extLst>
                </a:gridCol>
                <a:gridCol w="2092036">
                  <a:extLst>
                    <a:ext uri="{9D8B030D-6E8A-4147-A177-3AD203B41FA5}">
                      <a16:colId xmlns:a16="http://schemas.microsoft.com/office/drawing/2014/main" val="945406668"/>
                    </a:ext>
                  </a:extLst>
                </a:gridCol>
                <a:gridCol w="1944255">
                  <a:extLst>
                    <a:ext uri="{9D8B030D-6E8A-4147-A177-3AD203B41FA5}">
                      <a16:colId xmlns:a16="http://schemas.microsoft.com/office/drawing/2014/main" val="20001"/>
                    </a:ext>
                  </a:extLst>
                </a:gridCol>
                <a:gridCol w="2219384">
                  <a:extLst>
                    <a:ext uri="{9D8B030D-6E8A-4147-A177-3AD203B41FA5}">
                      <a16:colId xmlns:a16="http://schemas.microsoft.com/office/drawing/2014/main" val="1801825155"/>
                    </a:ext>
                  </a:extLst>
                </a:gridCol>
              </a:tblGrid>
              <a:tr h="1263072">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263072">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a:t>
                      </a: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dirty="0">
                          <a:solidFill>
                            <a:schemeClr val="dk1"/>
                          </a:solidFill>
                          <a:latin typeface="Nunito Sans"/>
                          <a:ea typeface="Nunito Sans"/>
                          <a:cs typeface="Nunito Sans"/>
                          <a:sym typeface="Nunito Sans"/>
                        </a:rPr>
                        <a:t> </a:t>
                      </a:r>
                      <a:r>
                        <a:rPr lang="en-GB"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lgn="ctr">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a:t>
                      </a:r>
                      <a:endParaRPr sz="1600" u="none" strike="noStrike" cap="none" dirty="0">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315" name="Google Shape;315;g22f62370da0_0_39"/>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Pythagoras</a:t>
            </a:r>
            <a:endParaRPr sz="1400" b="1" i="0" u="none" strike="noStrike" cap="none" dirty="0">
              <a:solidFill>
                <a:srgbClr val="FFFFFF"/>
              </a:solidFill>
              <a:latin typeface="Nunito Sans"/>
              <a:ea typeface="Nunito Sans"/>
              <a:cs typeface="Nunito Sans"/>
              <a:sym typeface="Nunito Sans"/>
            </a:endParaRPr>
          </a:p>
        </p:txBody>
      </p:sp>
      <p:pic>
        <p:nvPicPr>
          <p:cNvPr id="9" name="Picture 8">
            <a:extLst>
              <a:ext uri="{FF2B5EF4-FFF2-40B4-BE49-F238E27FC236}">
                <a16:creationId xmlns:a16="http://schemas.microsoft.com/office/drawing/2014/main" id="{EA37EE92-AF28-714B-904C-24197E5FCA1F}"/>
              </a:ext>
            </a:extLst>
          </p:cNvPr>
          <p:cNvPicPr>
            <a:picLocks noChangeAspect="1"/>
          </p:cNvPicPr>
          <p:nvPr/>
        </p:nvPicPr>
        <p:blipFill>
          <a:blip r:embed="rId3"/>
          <a:stretch>
            <a:fillRect/>
          </a:stretch>
        </p:blipFill>
        <p:spPr>
          <a:xfrm>
            <a:off x="640252" y="1970949"/>
            <a:ext cx="1477273" cy="818182"/>
          </a:xfrm>
          <a:prstGeom prst="rect">
            <a:avLst/>
          </a:prstGeom>
        </p:spPr>
      </p:pic>
      <p:pic>
        <p:nvPicPr>
          <p:cNvPr id="10" name="Picture 9">
            <a:extLst>
              <a:ext uri="{FF2B5EF4-FFF2-40B4-BE49-F238E27FC236}">
                <a16:creationId xmlns:a16="http://schemas.microsoft.com/office/drawing/2014/main" id="{CEA585FC-6754-814E-8C20-23EC2DBA9E96}"/>
              </a:ext>
            </a:extLst>
          </p:cNvPr>
          <p:cNvPicPr>
            <a:picLocks noChangeAspect="1"/>
          </p:cNvPicPr>
          <p:nvPr/>
        </p:nvPicPr>
        <p:blipFill>
          <a:blip r:embed="rId4"/>
          <a:stretch>
            <a:fillRect/>
          </a:stretch>
        </p:blipFill>
        <p:spPr>
          <a:xfrm>
            <a:off x="606162" y="3378658"/>
            <a:ext cx="1545455" cy="818182"/>
          </a:xfrm>
          <a:prstGeom prst="rect">
            <a:avLst/>
          </a:prstGeom>
        </p:spPr>
      </p:pic>
      <p:pic>
        <p:nvPicPr>
          <p:cNvPr id="11" name="Picture 10">
            <a:extLst>
              <a:ext uri="{FF2B5EF4-FFF2-40B4-BE49-F238E27FC236}">
                <a16:creationId xmlns:a16="http://schemas.microsoft.com/office/drawing/2014/main" id="{919B5A02-4250-D947-A8CD-524701AEBB87}"/>
              </a:ext>
            </a:extLst>
          </p:cNvPr>
          <p:cNvPicPr>
            <a:picLocks noChangeAspect="1"/>
          </p:cNvPicPr>
          <p:nvPr/>
        </p:nvPicPr>
        <p:blipFill>
          <a:blip r:embed="rId5"/>
          <a:stretch>
            <a:fillRect/>
          </a:stretch>
        </p:blipFill>
        <p:spPr>
          <a:xfrm>
            <a:off x="4737350" y="1958767"/>
            <a:ext cx="1477273" cy="818182"/>
          </a:xfrm>
          <a:prstGeom prst="rect">
            <a:avLst/>
          </a:prstGeom>
        </p:spPr>
      </p:pic>
      <p:pic>
        <p:nvPicPr>
          <p:cNvPr id="12" name="Picture 11">
            <a:extLst>
              <a:ext uri="{FF2B5EF4-FFF2-40B4-BE49-F238E27FC236}">
                <a16:creationId xmlns:a16="http://schemas.microsoft.com/office/drawing/2014/main" id="{3E895BBA-690E-4349-9AEB-98336CBFF940}"/>
              </a:ext>
            </a:extLst>
          </p:cNvPr>
          <p:cNvPicPr>
            <a:picLocks noChangeAspect="1"/>
          </p:cNvPicPr>
          <p:nvPr/>
        </p:nvPicPr>
        <p:blipFill>
          <a:blip r:embed="rId6"/>
          <a:stretch>
            <a:fillRect/>
          </a:stretch>
        </p:blipFill>
        <p:spPr>
          <a:xfrm>
            <a:off x="4737350" y="3360184"/>
            <a:ext cx="1477273" cy="818182"/>
          </a:xfrm>
          <a:prstGeom prst="rect">
            <a:avLst/>
          </a:prstGeom>
        </p:spPr>
      </p:pic>
      <p:graphicFrame>
        <p:nvGraphicFramePr>
          <p:cNvPr id="3" name="Google Shape;255;g2191522ec10_0_108">
            <a:extLst>
              <a:ext uri="{FF2B5EF4-FFF2-40B4-BE49-F238E27FC236}">
                <a16:creationId xmlns:a16="http://schemas.microsoft.com/office/drawing/2014/main" id="{C5A03729-A070-90ED-131C-C585A582E563}"/>
              </a:ext>
            </a:extLst>
          </p:cNvPr>
          <p:cNvGraphicFramePr/>
          <p:nvPr/>
        </p:nvGraphicFramePr>
        <p:xfrm>
          <a:off x="108043" y="862525"/>
          <a:ext cx="8611083" cy="335290"/>
        </p:xfrm>
        <a:graphic>
          <a:graphicData uri="http://schemas.openxmlformats.org/drawingml/2006/table">
            <a:tbl>
              <a:tblPr firstRow="1" bandRow="1">
                <a:noFill/>
              </a:tblPr>
              <a:tblGrid>
                <a:gridCol w="8611083">
                  <a:extLst>
                    <a:ext uri="{9D8B030D-6E8A-4147-A177-3AD203B41FA5}">
                      <a16:colId xmlns:a16="http://schemas.microsoft.com/office/drawing/2014/main" val="20000"/>
                    </a:ext>
                  </a:extLst>
                </a:gridCol>
              </a:tblGrid>
              <a:tr h="0">
                <a:tc>
                  <a:txBody>
                    <a:bodyPr/>
                    <a:lstStyle/>
                    <a:p>
                      <a:pPr marL="0" marR="0" lvl="0" indent="0" algn="l" defTabSz="914400" rtl="0" eaLnBrk="1" fontAlgn="auto" latinLnBrk="0" hangingPunct="1">
                        <a:lnSpc>
                          <a:spcPct val="100000"/>
                        </a:lnSpc>
                        <a:spcBef>
                          <a:spcPts val="0"/>
                        </a:spcBef>
                        <a:spcAft>
                          <a:spcPts val="0"/>
                        </a:spcAft>
                        <a:buClr>
                          <a:srgbClr val="000000"/>
                        </a:buClr>
                        <a:buSzPts val="1600"/>
                        <a:buFont typeface="Arial"/>
                        <a:buNone/>
                        <a:tabLst/>
                        <a:defRPr/>
                      </a:pPr>
                      <a:r>
                        <a:rPr lang="en-US" sz="1600" b="0" dirty="0">
                          <a:solidFill>
                            <a:schemeClr val="dk1"/>
                          </a:solidFill>
                          <a:latin typeface="Nunito Sans"/>
                          <a:ea typeface="Nunito Sans"/>
                          <a:cs typeface="Nunito Sans"/>
                          <a:sym typeface="Nunito Sans"/>
                        </a:rPr>
                        <a:t>11) Which triangle does not contain a right angle?</a:t>
                      </a:r>
                      <a:r>
                        <a:rPr lang="en-GB" sz="1600" b="0" dirty="0">
                          <a:solidFill>
                            <a:schemeClr val="dk1"/>
                          </a:solidFill>
                          <a:latin typeface="+mn-lt"/>
                          <a:ea typeface="Arial"/>
                          <a:cs typeface="Arial"/>
                          <a:sym typeface="Arial"/>
                        </a:rPr>
                        <a:t> </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6835813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sp>
        <p:nvSpPr>
          <p:cNvPr id="326" name="Google Shape;326;g22f62370da0_0_49"/>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Pythagoras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6485C61B-5185-0240-A6AE-4FF4858F282A}"/>
              </a:ext>
            </a:extLst>
          </p:cNvPr>
          <p:cNvPicPr>
            <a:picLocks noChangeAspect="1"/>
          </p:cNvPicPr>
          <p:nvPr/>
        </p:nvPicPr>
        <p:blipFill>
          <a:blip r:embed="rId3"/>
          <a:stretch>
            <a:fillRect/>
          </a:stretch>
        </p:blipFill>
        <p:spPr>
          <a:xfrm>
            <a:off x="456164" y="1929461"/>
            <a:ext cx="3730770" cy="1728000"/>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0BEF2AEE-A12A-B8AD-BCF3-8B6447D504CB}"/>
                  </a:ext>
                </a:extLst>
              </p:cNvPr>
              <p:cNvGraphicFramePr/>
              <p:nvPr>
                <p:extLst>
                  <p:ext uri="{D42A27DB-BD31-4B8C-83A1-F6EECF244321}">
                    <p14:modId xmlns:p14="http://schemas.microsoft.com/office/powerpoint/2010/main" val="471119177"/>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A)</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20 </m:t>
                              </m:r>
                              <m:r>
                                <a:rPr lang="en-GB" sz="1600" i="1" dirty="0" smtClean="0">
                                  <a:solidFill>
                                    <a:schemeClr val="tx1"/>
                                  </a:solidFill>
                                  <a:latin typeface="Cambria Math" panose="02040503050406030204" pitchFamily="18" charset="0"/>
                                  <a:ea typeface="Nunito"/>
                                  <a:cs typeface="Nunito"/>
                                  <a:sym typeface="Nunito"/>
                                </a:rPr>
                                <m:t>𝑐𝑚</m:t>
                              </m:r>
                              <m:r>
                                <a:rPr lang="en-GB" sz="1600" i="1" dirty="0" smtClean="0">
                                  <a:solidFill>
                                    <a:schemeClr val="tx1"/>
                                  </a:solidFill>
                                  <a:latin typeface="Cambria Math" panose="02040503050406030204" pitchFamily="18" charset="0"/>
                                  <a:ea typeface="Nunito"/>
                                  <a:cs typeface="Nunito"/>
                                  <a:sym typeface="Nunito"/>
                                </a:rPr>
                                <m:t> </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GB" sz="1400" u="none" strike="noStrike" cap="none"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25.4 </m:t>
                              </m:r>
                              <m:r>
                                <a:rPr lang="en-GB" sz="1600" i="1" dirty="0" smtClean="0">
                                  <a:solidFill>
                                    <a:schemeClr val="tx1"/>
                                  </a:solidFill>
                                  <a:latin typeface="Cambria Math" panose="02040503050406030204" pitchFamily="18" charset="0"/>
                                  <a:ea typeface="Nunito"/>
                                  <a:cs typeface="Nunito"/>
                                  <a:sym typeface="Nunito"/>
                                </a:rPr>
                                <m:t>𝑐𝑚</m:t>
                              </m:r>
                              <m:r>
                                <a:rPr lang="en-GB" sz="1600" i="1" dirty="0" smtClean="0">
                                  <a:solidFill>
                                    <a:schemeClr val="tx1"/>
                                  </a:solidFill>
                                  <a:latin typeface="Cambria Math" panose="02040503050406030204" pitchFamily="18" charset="0"/>
                                  <a:ea typeface="Nunito"/>
                                  <a:cs typeface="Nunito"/>
                                  <a:sym typeface="Nunito"/>
                                </a:rPr>
                                <m:t> </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GB" sz="1400" u="none" strike="noStrike" cap="none"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C)</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29.3 </m:t>
                              </m:r>
                              <m:r>
                                <a:rPr lang="en-GB" sz="1600" i="1" dirty="0" smtClean="0">
                                  <a:solidFill>
                                    <a:schemeClr val="tx1"/>
                                  </a:solidFill>
                                  <a:latin typeface="Cambria Math" panose="02040503050406030204" pitchFamily="18" charset="0"/>
                                  <a:ea typeface="Nunito"/>
                                  <a:cs typeface="Nunito"/>
                                  <a:sym typeface="Nunito"/>
                                </a:rPr>
                                <m:t>𝑐𝑚</m:t>
                              </m:r>
                              <m:r>
                                <a:rPr lang="en-GB" sz="1600" i="1" dirty="0" smtClean="0">
                                  <a:solidFill>
                                    <a:schemeClr val="tx1"/>
                                  </a:solidFill>
                                  <a:latin typeface="Cambria Math" panose="02040503050406030204" pitchFamily="18" charset="0"/>
                                  <a:ea typeface="Nunito"/>
                                  <a:cs typeface="Nunito"/>
                                  <a:sym typeface="Nunito"/>
                                </a:rPr>
                                <m:t> </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GB" sz="1400" u="none" strike="noStrike" cap="none"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D)</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29.7 </m:t>
                              </m:r>
                              <m:r>
                                <a:rPr lang="en-GB" sz="1600" i="1" dirty="0" smtClean="0">
                                  <a:solidFill>
                                    <a:schemeClr val="tx1"/>
                                  </a:solidFill>
                                  <a:latin typeface="Cambria Math" panose="02040503050406030204" pitchFamily="18" charset="0"/>
                                  <a:ea typeface="Nunito"/>
                                  <a:cs typeface="Nunito"/>
                                  <a:sym typeface="Nunito"/>
                                </a:rPr>
                                <m:t>𝑐𝑚</m:t>
                              </m:r>
                              <m:r>
                                <a:rPr lang="en-GB" sz="1600" i="1" dirty="0" smtClean="0">
                                  <a:solidFill>
                                    <a:schemeClr val="tx1"/>
                                  </a:solidFill>
                                  <a:latin typeface="Cambria Math" panose="02040503050406030204" pitchFamily="18" charset="0"/>
                                  <a:ea typeface="Nunito"/>
                                  <a:cs typeface="Nunito"/>
                                  <a:sym typeface="Nunito"/>
                                </a:rPr>
                                <m:t> </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GB" sz="1400" u="none" strike="noStrike" cap="none"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0BEF2AEE-A12A-B8AD-BCF3-8B6447D504CB}"/>
                  </a:ext>
                </a:extLst>
              </p:cNvPr>
              <p:cNvGraphicFramePr/>
              <p:nvPr>
                <p:extLst>
                  <p:ext uri="{D42A27DB-BD31-4B8C-83A1-F6EECF244321}">
                    <p14:modId xmlns:p14="http://schemas.microsoft.com/office/powerpoint/2010/main" val="471119177"/>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A)</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20 </m:t>
                              </m:r>
                              <m:r>
                                <a:rPr lang="en-GB" sz="1600" i="1" dirty="0" smtClean="0">
                                  <a:solidFill>
                                    <a:schemeClr val="tx1"/>
                                  </a:solidFill>
                                  <a:latin typeface="Cambria Math" panose="02040503050406030204" pitchFamily="18" charset="0"/>
                                  <a:ea typeface="Nunito"/>
                                  <a:cs typeface="Nunito"/>
                                  <a:sym typeface="Nunito"/>
                                </a:rPr>
                                <m:t>𝑐𝑚</m:t>
                              </m:r>
                              <m:r>
                                <a:rPr lang="en-GB" sz="1600" i="1" dirty="0" smtClean="0">
                                  <a:solidFill>
                                    <a:schemeClr val="tx1"/>
                                  </a:solidFill>
                                  <a:latin typeface="Cambria Math" panose="02040503050406030204" pitchFamily="18" charset="0"/>
                                  <a:ea typeface="Nunito"/>
                                  <a:cs typeface="Nunito"/>
                                  <a:sym typeface="Nunito"/>
                                </a:rPr>
                                <m:t> </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GB" sz="1400" u="none" strike="noStrike" cap="none"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25.4 </m:t>
                              </m:r>
                              <m:r>
                                <a:rPr lang="en-GB" sz="1600" i="1" dirty="0" smtClean="0">
                                  <a:solidFill>
                                    <a:schemeClr val="tx1"/>
                                  </a:solidFill>
                                  <a:latin typeface="Cambria Math" panose="02040503050406030204" pitchFamily="18" charset="0"/>
                                  <a:ea typeface="Nunito"/>
                                  <a:cs typeface="Nunito"/>
                                  <a:sym typeface="Nunito"/>
                                </a:rPr>
                                <m:t>𝑐𝑚</m:t>
                              </m:r>
                              <m:r>
                                <a:rPr lang="en-GB" sz="1600" i="1" dirty="0" smtClean="0">
                                  <a:solidFill>
                                    <a:schemeClr val="tx1"/>
                                  </a:solidFill>
                                  <a:latin typeface="Cambria Math" panose="02040503050406030204" pitchFamily="18" charset="0"/>
                                  <a:ea typeface="Nunito"/>
                                  <a:cs typeface="Nunito"/>
                                  <a:sym typeface="Nunito"/>
                                </a:rPr>
                                <m:t> </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GB" sz="1400" u="none" strike="noStrike" cap="none"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C)</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29.3 </m:t>
                              </m:r>
                              <m:r>
                                <a:rPr lang="en-GB" sz="1600" i="1" dirty="0" smtClean="0">
                                  <a:solidFill>
                                    <a:schemeClr val="tx1"/>
                                  </a:solidFill>
                                  <a:latin typeface="Cambria Math" panose="02040503050406030204" pitchFamily="18" charset="0"/>
                                  <a:ea typeface="Nunito"/>
                                  <a:cs typeface="Nunito"/>
                                  <a:sym typeface="Nunito"/>
                                </a:rPr>
                                <m:t>𝑐𝑚</m:t>
                              </m:r>
                              <m:r>
                                <a:rPr lang="en-GB" sz="1600" i="1" dirty="0" smtClean="0">
                                  <a:solidFill>
                                    <a:schemeClr val="tx1"/>
                                  </a:solidFill>
                                  <a:latin typeface="Cambria Math" panose="02040503050406030204" pitchFamily="18" charset="0"/>
                                  <a:ea typeface="Nunito"/>
                                  <a:cs typeface="Nunito"/>
                                  <a:sym typeface="Nunito"/>
                                </a:rPr>
                                <m:t> </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GB" sz="1400" u="none" strike="noStrike" cap="none"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D)</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29.7 </m:t>
                              </m:r>
                              <m:r>
                                <a:rPr lang="en-GB" sz="1600" i="1" dirty="0" smtClean="0">
                                  <a:solidFill>
                                    <a:schemeClr val="tx1"/>
                                  </a:solidFill>
                                  <a:latin typeface="Cambria Math" panose="02040503050406030204" pitchFamily="18" charset="0"/>
                                  <a:ea typeface="Nunito"/>
                                  <a:cs typeface="Nunito"/>
                                  <a:sym typeface="Nunito"/>
                                </a:rPr>
                                <m:t>𝑐𝑚</m:t>
                              </m:r>
                              <m:r>
                                <a:rPr lang="en-GB" sz="1600" i="1" dirty="0" smtClean="0">
                                  <a:solidFill>
                                    <a:schemeClr val="tx1"/>
                                  </a:solidFill>
                                  <a:latin typeface="Cambria Math" panose="02040503050406030204" pitchFamily="18" charset="0"/>
                                  <a:ea typeface="Nunito"/>
                                  <a:cs typeface="Nunito"/>
                                  <a:sym typeface="Nunito"/>
                                </a:rPr>
                                <m:t> </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GB" sz="1400" u="none" strike="noStrike" cap="none"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E66BDF9C-C338-5A18-BC5A-297876AF9D20}"/>
                  </a:ext>
                </a:extLst>
              </p:cNvPr>
              <p:cNvGraphicFramePr/>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12) </a:t>
                          </a:r>
                          <a:r>
                            <a:rPr lang="en-GB" sz="1600" b="0" dirty="0">
                              <a:solidFill>
                                <a:schemeClr val="dk1"/>
                              </a:solidFill>
                              <a:latin typeface="Nunito"/>
                              <a:ea typeface="Nunito"/>
                              <a:cs typeface="Nunito"/>
                              <a:sym typeface="Nunito"/>
                            </a:rPr>
                            <a:t>For this triangular prism, determine the</a:t>
                          </a:r>
                        </a:p>
                        <a:p>
                          <a:pPr marL="0" marR="0" lvl="0" indent="0" algn="l" rtl="0">
                            <a:lnSpc>
                              <a:spcPct val="150000"/>
                            </a:lnSpc>
                            <a:spcBef>
                              <a:spcPts val="0"/>
                            </a:spcBef>
                            <a:spcAft>
                              <a:spcPts val="0"/>
                            </a:spcAft>
                            <a:buClr>
                              <a:srgbClr val="000000"/>
                            </a:buClr>
                            <a:buSzPts val="1600"/>
                            <a:buFont typeface="Arial"/>
                            <a:buNone/>
                          </a:pPr>
                          <a:r>
                            <a:rPr lang="en-GB" sz="1600" b="0" dirty="0">
                              <a:solidFill>
                                <a:schemeClr val="dk1"/>
                              </a:solidFill>
                              <a:latin typeface="Nunito"/>
                              <a:ea typeface="Nunito"/>
                              <a:cs typeface="Nunito"/>
                              <a:sym typeface="Nunito"/>
                            </a:rPr>
                            <a:t>       length </a:t>
                          </a:r>
                          <a14:m>
                            <m:oMath xmlns:m="http://schemas.openxmlformats.org/officeDocument/2006/math">
                              <m:r>
                                <a:rPr lang="en-GB" sz="1600" b="0" i="1" smtClean="0">
                                  <a:solidFill>
                                    <a:schemeClr val="dk1"/>
                                  </a:solidFill>
                                  <a:latin typeface="Cambria Math" panose="02040503050406030204" pitchFamily="18" charset="0"/>
                                  <a:ea typeface="Nunito"/>
                                  <a:cs typeface="Nunito"/>
                                  <a:sym typeface="Nunito"/>
                                </a:rPr>
                                <m:t>𝐵𝐹</m:t>
                              </m:r>
                            </m:oMath>
                          </a14:m>
                          <a:r>
                            <a:rPr lang="en-US" sz="1600" b="0" u="none" strike="noStrike" cap="none" dirty="0">
                              <a:solidFill>
                                <a:schemeClr val="dk1"/>
                              </a:solidFill>
                              <a:latin typeface="Nunito Sans"/>
                              <a:ea typeface="Nunito Sans"/>
                              <a:cs typeface="Nunito Sans"/>
                              <a:sym typeface="Nunito Sans"/>
                            </a:rPr>
                            <a:t>:</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E66BDF9C-C338-5A18-BC5A-297876AF9D20}"/>
                  </a:ext>
                </a:extLst>
              </p:cNvPr>
              <p:cNvGraphicFramePr/>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12) </a:t>
                          </a:r>
                          <a:r>
                            <a:rPr lang="en-GB" sz="1600" b="0" dirty="0">
                              <a:solidFill>
                                <a:schemeClr val="dk1"/>
                              </a:solidFill>
                              <a:latin typeface="Nunito"/>
                              <a:ea typeface="Nunito"/>
                              <a:cs typeface="Nunito"/>
                              <a:sym typeface="Nunito"/>
                            </a:rPr>
                            <a:t>For this triangular prism, determine the</a:t>
                          </a:r>
                        </a:p>
                        <a:p>
                          <a:pPr marL="0" marR="0" lvl="0" indent="0" algn="l" rtl="0">
                            <a:lnSpc>
                              <a:spcPct val="150000"/>
                            </a:lnSpc>
                            <a:spcBef>
                              <a:spcPts val="0"/>
                            </a:spcBef>
                            <a:spcAft>
                              <a:spcPts val="0"/>
                            </a:spcAft>
                            <a:buClr>
                              <a:srgbClr val="000000"/>
                            </a:buClr>
                            <a:buSzPts val="1600"/>
                            <a:buFont typeface="Arial"/>
                            <a:buNone/>
                          </a:pPr>
                          <a:r>
                            <a:rPr lang="en-GB" sz="1600" b="0" dirty="0">
                              <a:solidFill>
                                <a:schemeClr val="dk1"/>
                              </a:solidFill>
                              <a:latin typeface="Nunito"/>
                              <a:ea typeface="Nunito"/>
                              <a:cs typeface="Nunito"/>
                              <a:sym typeface="Nunito"/>
                            </a:rPr>
                            <a:t>       length </a:t>
                          </a:r>
                          <a14:m xmlns:a14="http://schemas.microsoft.com/office/drawing/2010/main">
                            <m:oMath xmlns:m="http://schemas.openxmlformats.org/officeDocument/2006/math">
                              <m:r>
                                <a:rPr lang="en-GB" sz="1600" b="0" i="1" smtClean="0">
                                  <a:solidFill>
                                    <a:schemeClr val="dk1"/>
                                  </a:solidFill>
                                  <a:latin typeface="Cambria Math" panose="02040503050406030204" pitchFamily="18" charset="0"/>
                                  <a:ea typeface="Nunito"/>
                                  <a:cs typeface="Nunito"/>
                                  <a:sym typeface="Nunito"/>
                                </a:rPr>
                                <m:t>𝐵𝐹</m:t>
                              </m:r>
                            </m:oMath>
                          </a14:m>
                          <a:r>
                            <a:rPr lang="en-US" sz="1600" b="0" u="none" strike="noStrike" cap="none" dirty="0">
                              <a:solidFill>
                                <a:schemeClr val="dk1"/>
                              </a:solidFill>
                              <a:latin typeface="Nunito Sans"/>
                              <a:ea typeface="Nunito Sans"/>
                              <a:cs typeface="Nunito Sans"/>
                              <a:sym typeface="Nunito Sans"/>
                            </a:rPr>
                            <a:t>:</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38914167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334" name="Google Shape;334;g22f62370da0_0_56"/>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Pythagoras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0F5EFEBD-66EE-FF4D-8D06-DFF383A8B383}"/>
              </a:ext>
            </a:extLst>
          </p:cNvPr>
          <p:cNvPicPr>
            <a:picLocks noChangeAspect="1"/>
          </p:cNvPicPr>
          <p:nvPr/>
        </p:nvPicPr>
        <p:blipFill>
          <a:blip r:embed="rId3"/>
          <a:stretch>
            <a:fillRect/>
          </a:stretch>
        </p:blipFill>
        <p:spPr>
          <a:xfrm>
            <a:off x="909254" y="1983080"/>
            <a:ext cx="2824590" cy="2705576"/>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86723960-32DE-D4D3-B21A-A157625FDCAD}"/>
                  </a:ext>
                </a:extLst>
              </p:cNvPr>
              <p:cNvGraphicFramePr/>
              <p:nvPr>
                <p:extLst>
                  <p:ext uri="{D42A27DB-BD31-4B8C-83A1-F6EECF244321}">
                    <p14:modId xmlns:p14="http://schemas.microsoft.com/office/powerpoint/2010/main" val="912552700"/>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A)</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tx1"/>
                                  </a:solidFill>
                                  <a:latin typeface="Cambria Math" panose="02040503050406030204" pitchFamily="18" charset="0"/>
                                  <a:ea typeface="Nunito Sans"/>
                                  <a:cs typeface="Nunito Sans"/>
                                  <a:sym typeface="Nunito Sans"/>
                                </a:rPr>
                                <m:t>6.2 </m:t>
                              </m:r>
                              <m:r>
                                <a:rPr lang="en-GB" sz="1600" i="1" dirty="0" smtClean="0">
                                  <a:solidFill>
                                    <a:schemeClr val="tx1"/>
                                  </a:solidFill>
                                  <a:latin typeface="Cambria Math" panose="02040503050406030204" pitchFamily="18" charset="0"/>
                                  <a:ea typeface="Nunito Sans"/>
                                  <a:cs typeface="Nunito Sans"/>
                                  <a:sym typeface="Nunito Sans"/>
                                </a:rPr>
                                <m:t>𝑐𝑚</m:t>
                              </m:r>
                              <m:r>
                                <a:rPr lang="en-GB" sz="1600" i="1" dirty="0" smtClean="0">
                                  <a:solidFill>
                                    <a:schemeClr val="tx1"/>
                                  </a:solidFill>
                                  <a:latin typeface="Cambria Math" panose="02040503050406030204" pitchFamily="18" charset="0"/>
                                  <a:ea typeface="Nunito Sans"/>
                                  <a:cs typeface="Nunito Sans"/>
                                  <a:sym typeface="Nunito Sans"/>
                                </a:rPr>
                                <m:t> </m:t>
                              </m:r>
                            </m:oMath>
                          </a14:m>
                          <a:endParaRPr lang="en-GB"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endParaRPr lang="en-GB" sz="1400" u="none" strike="noStrike" cap="none"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tx1"/>
                                  </a:solidFill>
                                  <a:latin typeface="Cambria Math" panose="02040503050406030204" pitchFamily="18" charset="0"/>
                                  <a:ea typeface="Nunito Sans"/>
                                  <a:cs typeface="Nunito Sans"/>
                                  <a:sym typeface="Nunito Sans"/>
                                </a:rPr>
                                <m:t>7.8 </m:t>
                              </m:r>
                              <m:r>
                                <a:rPr lang="en-GB" sz="1600" i="1" dirty="0" smtClean="0">
                                  <a:solidFill>
                                    <a:schemeClr val="tx1"/>
                                  </a:solidFill>
                                  <a:latin typeface="Cambria Math" panose="02040503050406030204" pitchFamily="18" charset="0"/>
                                  <a:ea typeface="Nunito Sans"/>
                                  <a:cs typeface="Nunito Sans"/>
                                  <a:sym typeface="Nunito Sans"/>
                                </a:rPr>
                                <m:t>𝑐𝑚</m:t>
                              </m:r>
                              <m:r>
                                <a:rPr lang="en-GB" sz="1600" i="1" dirty="0" smtClean="0">
                                  <a:solidFill>
                                    <a:schemeClr val="tx1"/>
                                  </a:solidFill>
                                  <a:latin typeface="Cambria Math" panose="02040503050406030204" pitchFamily="18" charset="0"/>
                                  <a:ea typeface="Nunito Sans"/>
                                  <a:cs typeface="Nunito Sans"/>
                                  <a:sym typeface="Nunito Sans"/>
                                </a:rPr>
                                <m:t> </m:t>
                              </m:r>
                            </m:oMath>
                          </a14:m>
                          <a:endParaRPr lang="en-GB"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endParaRPr lang="en-GB"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C)</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tx1"/>
                                  </a:solidFill>
                                  <a:latin typeface="Cambria Math" panose="02040503050406030204" pitchFamily="18" charset="0"/>
                                  <a:ea typeface="Nunito Sans"/>
                                  <a:cs typeface="Nunito Sans"/>
                                  <a:sym typeface="Nunito Sans"/>
                                </a:rPr>
                                <m:t>3.7 </m:t>
                              </m:r>
                              <m:r>
                                <a:rPr lang="en-GB" sz="1600" i="1" dirty="0" smtClean="0">
                                  <a:solidFill>
                                    <a:schemeClr val="tx1"/>
                                  </a:solidFill>
                                  <a:latin typeface="Cambria Math" panose="02040503050406030204" pitchFamily="18" charset="0"/>
                                  <a:ea typeface="Nunito Sans"/>
                                  <a:cs typeface="Nunito Sans"/>
                                  <a:sym typeface="Nunito Sans"/>
                                </a:rPr>
                                <m:t>𝑐𝑚</m:t>
                              </m:r>
                              <m:r>
                                <a:rPr lang="en-GB" sz="1600" i="1" dirty="0" smtClean="0">
                                  <a:solidFill>
                                    <a:schemeClr val="tx1"/>
                                  </a:solidFill>
                                  <a:latin typeface="Cambria Math" panose="02040503050406030204" pitchFamily="18" charset="0"/>
                                  <a:ea typeface="Nunito Sans"/>
                                  <a:cs typeface="Nunito Sans"/>
                                  <a:sym typeface="Nunito Sans"/>
                                </a:rPr>
                                <m:t> </m:t>
                              </m:r>
                            </m:oMath>
                          </a14:m>
                          <a:endParaRPr lang="en-GB"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endParaRPr lang="en-GB" sz="1400" u="none" strike="noStrike" cap="none"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dirty="0">
                              <a:solidFill>
                                <a:schemeClr val="tx1"/>
                              </a:solidFill>
                              <a:latin typeface="Nunito Sans"/>
                              <a:ea typeface="Nunito Sans"/>
                              <a:cs typeface="Nunito Sans"/>
                              <a:sym typeface="Nunito Sans"/>
                            </a:rPr>
                            <a:t>D) </a:t>
                          </a:r>
                          <a14:m>
                            <m:oMath xmlns:m="http://schemas.openxmlformats.org/officeDocument/2006/math">
                              <m:r>
                                <a:rPr lang="en-GB" sz="1600" i="1" dirty="0" smtClean="0">
                                  <a:solidFill>
                                    <a:schemeClr val="tx1"/>
                                  </a:solidFill>
                                  <a:latin typeface="Cambria Math" panose="02040503050406030204" pitchFamily="18" charset="0"/>
                                  <a:ea typeface="Nunito Sans"/>
                                  <a:cs typeface="Nunito Sans"/>
                                  <a:sym typeface="Nunito Sans"/>
                                </a:rPr>
                                <m:t>7.2 </m:t>
                              </m:r>
                              <m:r>
                                <a:rPr lang="en-GB" sz="1600" i="1" dirty="0">
                                  <a:solidFill>
                                    <a:schemeClr val="tx1"/>
                                  </a:solidFill>
                                  <a:latin typeface="Cambria Math" panose="02040503050406030204" pitchFamily="18" charset="0"/>
                                  <a:ea typeface="Nunito Sans"/>
                                  <a:cs typeface="Nunito Sans"/>
                                  <a:sym typeface="Nunito Sans"/>
                                </a:rPr>
                                <m:t>𝑐𝑚</m:t>
                              </m:r>
                              <m:r>
                                <a:rPr lang="en-GB" sz="1600" i="1" dirty="0">
                                  <a:solidFill>
                                    <a:schemeClr val="tx1"/>
                                  </a:solidFill>
                                  <a:latin typeface="Cambria Math" panose="02040503050406030204" pitchFamily="18" charset="0"/>
                                  <a:ea typeface="Nunito Sans"/>
                                  <a:cs typeface="Nunito Sans"/>
                                  <a:sym typeface="Nunito Sans"/>
                                </a:rPr>
                                <m:t> </m:t>
                              </m:r>
                            </m:oMath>
                          </a14:m>
                          <a:endParaRPr lang="en-GB"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endParaRPr lang="en-GB" sz="1400" u="none" strike="noStrike" cap="none"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86723960-32DE-D4D3-B21A-A157625FDCAD}"/>
                  </a:ext>
                </a:extLst>
              </p:cNvPr>
              <p:cNvGraphicFramePr/>
              <p:nvPr>
                <p:extLst>
                  <p:ext uri="{D42A27DB-BD31-4B8C-83A1-F6EECF244321}">
                    <p14:modId xmlns:p14="http://schemas.microsoft.com/office/powerpoint/2010/main" val="912552700"/>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A)</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ea typeface="Nunito Sans"/>
                                  <a:cs typeface="Nunito Sans"/>
                                  <a:sym typeface="Nunito Sans"/>
                                </a:rPr>
                                <m:t>6.2 </m:t>
                              </m:r>
                              <m:r>
                                <a:rPr lang="en-GB" sz="1600" i="1" dirty="0" smtClean="0">
                                  <a:solidFill>
                                    <a:schemeClr val="tx1"/>
                                  </a:solidFill>
                                  <a:latin typeface="Cambria Math" panose="02040503050406030204" pitchFamily="18" charset="0"/>
                                  <a:ea typeface="Nunito Sans"/>
                                  <a:cs typeface="Nunito Sans"/>
                                  <a:sym typeface="Nunito Sans"/>
                                </a:rPr>
                                <m:t>𝑐𝑚</m:t>
                              </m:r>
                              <m:r>
                                <a:rPr lang="en-GB" sz="1600" i="1" dirty="0" smtClean="0">
                                  <a:solidFill>
                                    <a:schemeClr val="tx1"/>
                                  </a:solidFill>
                                  <a:latin typeface="Cambria Math" panose="02040503050406030204" pitchFamily="18" charset="0"/>
                                  <a:ea typeface="Nunito Sans"/>
                                  <a:cs typeface="Nunito Sans"/>
                                  <a:sym typeface="Nunito Sans"/>
                                </a:rPr>
                                <m:t> </m:t>
                              </m:r>
                            </m:oMath>
                          </a14:m>
                          <a:endParaRPr lang="en-GB"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endParaRPr lang="en-GB" sz="1400" u="none" strike="noStrike" cap="none"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ea typeface="Nunito Sans"/>
                                  <a:cs typeface="Nunito Sans"/>
                                  <a:sym typeface="Nunito Sans"/>
                                </a:rPr>
                                <m:t>7.8 </m:t>
                              </m:r>
                              <m:r>
                                <a:rPr lang="en-GB" sz="1600" i="1" dirty="0" smtClean="0">
                                  <a:solidFill>
                                    <a:schemeClr val="tx1"/>
                                  </a:solidFill>
                                  <a:latin typeface="Cambria Math" panose="02040503050406030204" pitchFamily="18" charset="0"/>
                                  <a:ea typeface="Nunito Sans"/>
                                  <a:cs typeface="Nunito Sans"/>
                                  <a:sym typeface="Nunito Sans"/>
                                </a:rPr>
                                <m:t>𝑐𝑚</m:t>
                              </m:r>
                              <m:r>
                                <a:rPr lang="en-GB" sz="1600" i="1" dirty="0" smtClean="0">
                                  <a:solidFill>
                                    <a:schemeClr val="tx1"/>
                                  </a:solidFill>
                                  <a:latin typeface="Cambria Math" panose="02040503050406030204" pitchFamily="18" charset="0"/>
                                  <a:ea typeface="Nunito Sans"/>
                                  <a:cs typeface="Nunito Sans"/>
                                  <a:sym typeface="Nunito Sans"/>
                                </a:rPr>
                                <m:t> </m:t>
                              </m:r>
                            </m:oMath>
                          </a14:m>
                          <a:endParaRPr lang="en-GB"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endParaRPr lang="en-GB"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C)</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ea typeface="Nunito Sans"/>
                                  <a:cs typeface="Nunito Sans"/>
                                  <a:sym typeface="Nunito Sans"/>
                                </a:rPr>
                                <m:t>3.7 </m:t>
                              </m:r>
                              <m:r>
                                <a:rPr lang="en-GB" sz="1600" i="1" dirty="0" smtClean="0">
                                  <a:solidFill>
                                    <a:schemeClr val="tx1"/>
                                  </a:solidFill>
                                  <a:latin typeface="Cambria Math" panose="02040503050406030204" pitchFamily="18" charset="0"/>
                                  <a:ea typeface="Nunito Sans"/>
                                  <a:cs typeface="Nunito Sans"/>
                                  <a:sym typeface="Nunito Sans"/>
                                </a:rPr>
                                <m:t>𝑐𝑚</m:t>
                              </m:r>
                              <m:r>
                                <a:rPr lang="en-GB" sz="1600" i="1" dirty="0" smtClean="0">
                                  <a:solidFill>
                                    <a:schemeClr val="tx1"/>
                                  </a:solidFill>
                                  <a:latin typeface="Cambria Math" panose="02040503050406030204" pitchFamily="18" charset="0"/>
                                  <a:ea typeface="Nunito Sans"/>
                                  <a:cs typeface="Nunito Sans"/>
                                  <a:sym typeface="Nunito Sans"/>
                                </a:rPr>
                                <m:t> </m:t>
                              </m:r>
                            </m:oMath>
                          </a14:m>
                          <a:endParaRPr lang="en-GB"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endParaRPr lang="en-GB" sz="1400" u="none" strike="noStrike" cap="none"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ea typeface="Nunito Sans"/>
                                  <a:cs typeface="Nunito Sans"/>
                                  <a:sym typeface="Nunito Sans"/>
                                </a:rPr>
                                <m:t>7.2 </m:t>
                              </m:r>
                              <m:r>
                                <a:rPr lang="en-GB" sz="1600" i="1" dirty="0">
                                  <a:solidFill>
                                    <a:schemeClr val="tx1"/>
                                  </a:solidFill>
                                  <a:latin typeface="Cambria Math" panose="02040503050406030204" pitchFamily="18" charset="0"/>
                                  <a:ea typeface="Nunito Sans"/>
                                  <a:cs typeface="Nunito Sans"/>
                                  <a:sym typeface="Nunito Sans"/>
                                </a:rPr>
                                <m:t>𝑐𝑚</m:t>
                              </m:r>
                              <m:r>
                                <a:rPr lang="en-GB" sz="1600" i="1" dirty="0">
                                  <a:solidFill>
                                    <a:schemeClr val="tx1"/>
                                  </a:solidFill>
                                  <a:latin typeface="Cambria Math" panose="02040503050406030204" pitchFamily="18" charset="0"/>
                                  <a:ea typeface="Nunito Sans"/>
                                  <a:cs typeface="Nunito Sans"/>
                                  <a:sym typeface="Nunito Sans"/>
                                </a:rPr>
                                <m:t> </m:t>
                              </m:r>
                            </m:oMath>
                          </a14:m>
                          <a:endParaRPr lang="en-GB" sz="1600"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endParaRPr lang="en-GB" sz="1400" u="none" strike="noStrike" cap="none"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CE72E475-98AB-5FAE-9F11-E7678FF0B321}"/>
                  </a:ext>
                </a:extLst>
              </p:cNvPr>
              <p:cNvGraphicFramePr/>
              <p:nvPr/>
            </p:nvGraphicFramePr>
            <p:xfrm>
              <a:off x="108044" y="862525"/>
              <a:ext cx="4427010" cy="10363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13) Determine the perpendicular height from</a:t>
                          </a:r>
                        </a:p>
                        <a:p>
                          <a:pPr marL="0" marR="0" lvl="0" indent="0" algn="l" rtl="0">
                            <a:lnSpc>
                              <a:spcPct val="15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       the base </a:t>
                          </a: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𝐴𝐵𝐶𝐷</m:t>
                              </m:r>
                            </m:oMath>
                          </a14:m>
                          <a:r>
                            <a:rPr lang="en-US" sz="1600" b="0" dirty="0">
                              <a:solidFill>
                                <a:schemeClr val="dk1"/>
                              </a:solidFill>
                              <a:latin typeface="Nunito Sans"/>
                              <a:ea typeface="Nunito Sans"/>
                              <a:cs typeface="Nunito Sans"/>
                              <a:sym typeface="Nunito Sans"/>
                            </a:rPr>
                            <a:t> to the apex of this square</a:t>
                          </a:r>
                        </a:p>
                        <a:p>
                          <a:pPr marL="0" marR="0" lvl="0" indent="0" algn="l" rtl="0">
                            <a:lnSpc>
                              <a:spcPct val="15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       based pyramid: </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CE72E475-98AB-5FAE-9F11-E7678FF0B321}"/>
                  </a:ext>
                </a:extLst>
              </p:cNvPr>
              <p:cNvGraphicFramePr/>
              <p:nvPr/>
            </p:nvGraphicFramePr>
            <p:xfrm>
              <a:off x="108044" y="862525"/>
              <a:ext cx="4427010" cy="10363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13) Determine the perpendicular height from</a:t>
                          </a:r>
                        </a:p>
                        <a:p>
                          <a:pPr marL="0" marR="0" lvl="0" indent="0" algn="l" rtl="0">
                            <a:lnSpc>
                              <a:spcPct val="15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       the base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𝐴𝐵𝐶𝐷</m:t>
                              </m:r>
                            </m:oMath>
                          </a14:m>
                          <a:r>
                            <a:rPr lang="en-US" sz="1600" b="0" dirty="0">
                              <a:solidFill>
                                <a:schemeClr val="dk1"/>
                              </a:solidFill>
                              <a:latin typeface="Nunito Sans"/>
                              <a:ea typeface="Nunito Sans"/>
                              <a:cs typeface="Nunito Sans"/>
                              <a:sym typeface="Nunito Sans"/>
                            </a:rPr>
                            <a:t> to the apex of this square</a:t>
                          </a:r>
                        </a:p>
                        <a:p>
                          <a:pPr marL="0" marR="0" lvl="0" indent="0" algn="l" rtl="0">
                            <a:lnSpc>
                              <a:spcPct val="15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       based pyramid: </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27865369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41"/>
        <p:cNvGrpSpPr/>
        <p:nvPr/>
      </p:nvGrpSpPr>
      <p:grpSpPr>
        <a:xfrm>
          <a:off x="0" y="0"/>
          <a:ext cx="0" cy="0"/>
          <a:chOff x="0" y="0"/>
          <a:chExt cx="0" cy="0"/>
        </a:xfrm>
      </p:grpSpPr>
      <p:sp>
        <p:nvSpPr>
          <p:cNvPr id="342" name="Google Shape;342;g22f62370da0_0_63"/>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Pythagoras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BFF0BA78-B4D1-654A-94A4-EC847D5576A1}"/>
              </a:ext>
            </a:extLst>
          </p:cNvPr>
          <p:cNvPicPr>
            <a:picLocks noChangeAspect="1"/>
          </p:cNvPicPr>
          <p:nvPr/>
        </p:nvPicPr>
        <p:blipFill>
          <a:blip r:embed="rId3"/>
          <a:stretch>
            <a:fillRect/>
          </a:stretch>
        </p:blipFill>
        <p:spPr>
          <a:xfrm>
            <a:off x="1027586" y="1829249"/>
            <a:ext cx="2587925" cy="2520000"/>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0E2810AA-9E3C-A126-B0E1-4CBAC4A8DDAC}"/>
                  </a:ext>
                </a:extLst>
              </p:cNvPr>
              <p:cNvGraphicFramePr/>
              <p:nvPr>
                <p:extLst>
                  <p:ext uri="{D42A27DB-BD31-4B8C-83A1-F6EECF244321}">
                    <p14:modId xmlns:p14="http://schemas.microsoft.com/office/powerpoint/2010/main" val="2751530453"/>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A)</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49.5 </m:t>
                              </m:r>
                              <m:r>
                                <a:rPr lang="en-GB" sz="1600" i="1" dirty="0" smtClean="0">
                                  <a:solidFill>
                                    <a:schemeClr val="tx1"/>
                                  </a:solidFill>
                                  <a:latin typeface="Cambria Math" panose="02040503050406030204" pitchFamily="18" charset="0"/>
                                  <a:ea typeface="Nunito"/>
                                  <a:cs typeface="Nunito"/>
                                  <a:sym typeface="Nunito"/>
                                </a:rPr>
                                <m:t>𝑐𝑚</m:t>
                              </m:r>
                              <m:r>
                                <a:rPr lang="en-GB" sz="1600" i="1" baseline="30000" dirty="0">
                                  <a:solidFill>
                                    <a:schemeClr val="tx1"/>
                                  </a:solidFill>
                                  <a:latin typeface="Cambria Math" panose="02040503050406030204" pitchFamily="18" charset="0"/>
                                  <a:ea typeface="Nunito"/>
                                  <a:cs typeface="Nunito"/>
                                  <a:sym typeface="Nunito"/>
                                </a:rPr>
                                <m:t>2</m:t>
                              </m:r>
                              <m:r>
                                <a:rPr lang="en-GB" sz="1600" i="1" dirty="0">
                                  <a:solidFill>
                                    <a:schemeClr val="tx1"/>
                                  </a:solidFill>
                                  <a:latin typeface="Cambria Math" panose="02040503050406030204" pitchFamily="18" charset="0"/>
                                  <a:ea typeface="Nunito"/>
                                  <a:cs typeface="Nunito"/>
                                  <a:sym typeface="Nunito"/>
                                </a:rPr>
                                <m:t> </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GB" sz="1400" u="none" strike="noStrike" cap="none"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28.5 </m:t>
                              </m:r>
                              <m:r>
                                <a:rPr lang="en-GB" sz="1600" i="1" dirty="0" smtClean="0">
                                  <a:solidFill>
                                    <a:schemeClr val="tx1"/>
                                  </a:solidFill>
                                  <a:latin typeface="Cambria Math" panose="02040503050406030204" pitchFamily="18" charset="0"/>
                                  <a:ea typeface="Nunito"/>
                                  <a:cs typeface="Nunito"/>
                                  <a:sym typeface="Nunito"/>
                                </a:rPr>
                                <m:t>𝑐𝑚</m:t>
                              </m:r>
                              <m:r>
                                <a:rPr lang="en-GB" sz="1600" i="1" baseline="30000" dirty="0">
                                  <a:solidFill>
                                    <a:schemeClr val="tx1"/>
                                  </a:solidFill>
                                  <a:latin typeface="Cambria Math" panose="02040503050406030204" pitchFamily="18" charset="0"/>
                                  <a:ea typeface="Nunito"/>
                                  <a:cs typeface="Nunito"/>
                                  <a:sym typeface="Nunito"/>
                                </a:rPr>
                                <m:t>2</m:t>
                              </m:r>
                              <m:r>
                                <a:rPr lang="en-GB" sz="1600" i="1" dirty="0">
                                  <a:solidFill>
                                    <a:schemeClr val="tx1"/>
                                  </a:solidFill>
                                  <a:latin typeface="Cambria Math" panose="02040503050406030204" pitchFamily="18" charset="0"/>
                                  <a:ea typeface="Nunito"/>
                                  <a:cs typeface="Nunito"/>
                                  <a:sym typeface="Nunito"/>
                                </a:rPr>
                                <m:t> </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GB"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C)</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31 </m:t>
                              </m:r>
                              <m:r>
                                <a:rPr lang="en-GB" sz="1600" i="1" dirty="0" smtClean="0">
                                  <a:solidFill>
                                    <a:schemeClr val="tx1"/>
                                  </a:solidFill>
                                  <a:latin typeface="Cambria Math" panose="02040503050406030204" pitchFamily="18" charset="0"/>
                                  <a:ea typeface="Nunito"/>
                                  <a:cs typeface="Nunito"/>
                                  <a:sym typeface="Nunito"/>
                                </a:rPr>
                                <m:t>𝑐𝑚</m:t>
                              </m:r>
                              <m:r>
                                <a:rPr lang="en-GB" sz="1600" i="1" baseline="30000" dirty="0">
                                  <a:solidFill>
                                    <a:schemeClr val="tx1"/>
                                  </a:solidFill>
                                  <a:latin typeface="Cambria Math" panose="02040503050406030204" pitchFamily="18" charset="0"/>
                                  <a:ea typeface="Nunito"/>
                                  <a:cs typeface="Nunito"/>
                                  <a:sym typeface="Nunito"/>
                                </a:rPr>
                                <m:t>2 </m:t>
                              </m:r>
                            </m:oMath>
                          </a14:m>
                          <a:endParaRPr lang="en-GB" sz="1600" baseline="300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GB" sz="1400" u="none" strike="noStrike" cap="none"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D)</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45.2 </m:t>
                              </m:r>
                              <m:r>
                                <a:rPr lang="en-GB" sz="1600" i="1" dirty="0" smtClean="0">
                                  <a:solidFill>
                                    <a:schemeClr val="tx1"/>
                                  </a:solidFill>
                                  <a:latin typeface="Cambria Math" panose="02040503050406030204" pitchFamily="18" charset="0"/>
                                  <a:ea typeface="Nunito"/>
                                  <a:cs typeface="Nunito"/>
                                  <a:sym typeface="Nunito"/>
                                </a:rPr>
                                <m:t>𝑐𝑚</m:t>
                              </m:r>
                              <m:r>
                                <a:rPr lang="en-GB" sz="1600" i="1" baseline="30000" dirty="0">
                                  <a:solidFill>
                                    <a:schemeClr val="tx1"/>
                                  </a:solidFill>
                                  <a:latin typeface="Cambria Math" panose="02040503050406030204" pitchFamily="18" charset="0"/>
                                  <a:ea typeface="Nunito"/>
                                  <a:cs typeface="Nunito"/>
                                  <a:sym typeface="Nunito"/>
                                </a:rPr>
                                <m:t>2</m:t>
                              </m:r>
                              <m:r>
                                <a:rPr lang="en-GB" sz="1600" i="1" dirty="0">
                                  <a:solidFill>
                                    <a:schemeClr val="tx1"/>
                                  </a:solidFill>
                                  <a:latin typeface="Cambria Math" panose="02040503050406030204" pitchFamily="18" charset="0"/>
                                  <a:ea typeface="Nunito"/>
                                  <a:cs typeface="Nunito"/>
                                  <a:sym typeface="Nunito"/>
                                </a:rPr>
                                <m:t> </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GB" sz="1400" u="none" strike="noStrike" cap="none"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0E2810AA-9E3C-A126-B0E1-4CBAC4A8DDAC}"/>
                  </a:ext>
                </a:extLst>
              </p:cNvPr>
              <p:cNvGraphicFramePr/>
              <p:nvPr>
                <p:extLst>
                  <p:ext uri="{D42A27DB-BD31-4B8C-83A1-F6EECF244321}">
                    <p14:modId xmlns:p14="http://schemas.microsoft.com/office/powerpoint/2010/main" val="2751530453"/>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A)</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49.5 </m:t>
                              </m:r>
                              <m:r>
                                <a:rPr lang="en-GB" sz="1600" i="1" dirty="0" smtClean="0">
                                  <a:solidFill>
                                    <a:schemeClr val="tx1"/>
                                  </a:solidFill>
                                  <a:latin typeface="Cambria Math" panose="02040503050406030204" pitchFamily="18" charset="0"/>
                                  <a:ea typeface="Nunito"/>
                                  <a:cs typeface="Nunito"/>
                                  <a:sym typeface="Nunito"/>
                                </a:rPr>
                                <m:t>𝑐𝑚</m:t>
                              </m:r>
                              <m:r>
                                <a:rPr lang="en-GB" sz="1600" i="1" baseline="30000" dirty="0">
                                  <a:solidFill>
                                    <a:schemeClr val="tx1"/>
                                  </a:solidFill>
                                  <a:latin typeface="Cambria Math" panose="02040503050406030204" pitchFamily="18" charset="0"/>
                                  <a:ea typeface="Nunito"/>
                                  <a:cs typeface="Nunito"/>
                                  <a:sym typeface="Nunito"/>
                                </a:rPr>
                                <m:t>2</m:t>
                              </m:r>
                              <m:r>
                                <a:rPr lang="en-GB" sz="1600" i="1" dirty="0">
                                  <a:solidFill>
                                    <a:schemeClr val="tx1"/>
                                  </a:solidFill>
                                  <a:latin typeface="Cambria Math" panose="02040503050406030204" pitchFamily="18" charset="0"/>
                                  <a:ea typeface="Nunito"/>
                                  <a:cs typeface="Nunito"/>
                                  <a:sym typeface="Nunito"/>
                                </a:rPr>
                                <m:t> </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GB" sz="1400" u="none" strike="noStrike" cap="none"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28.5 </m:t>
                              </m:r>
                              <m:r>
                                <a:rPr lang="en-GB" sz="1600" i="1" dirty="0" smtClean="0">
                                  <a:solidFill>
                                    <a:schemeClr val="tx1"/>
                                  </a:solidFill>
                                  <a:latin typeface="Cambria Math" panose="02040503050406030204" pitchFamily="18" charset="0"/>
                                  <a:ea typeface="Nunito"/>
                                  <a:cs typeface="Nunito"/>
                                  <a:sym typeface="Nunito"/>
                                </a:rPr>
                                <m:t>𝑐𝑚</m:t>
                              </m:r>
                              <m:r>
                                <a:rPr lang="en-GB" sz="1600" i="1" baseline="30000" dirty="0">
                                  <a:solidFill>
                                    <a:schemeClr val="tx1"/>
                                  </a:solidFill>
                                  <a:latin typeface="Cambria Math" panose="02040503050406030204" pitchFamily="18" charset="0"/>
                                  <a:ea typeface="Nunito"/>
                                  <a:cs typeface="Nunito"/>
                                  <a:sym typeface="Nunito"/>
                                </a:rPr>
                                <m:t>2</m:t>
                              </m:r>
                              <m:r>
                                <a:rPr lang="en-GB" sz="1600" i="1" dirty="0">
                                  <a:solidFill>
                                    <a:schemeClr val="tx1"/>
                                  </a:solidFill>
                                  <a:latin typeface="Cambria Math" panose="02040503050406030204" pitchFamily="18" charset="0"/>
                                  <a:ea typeface="Nunito"/>
                                  <a:cs typeface="Nunito"/>
                                  <a:sym typeface="Nunito"/>
                                </a:rPr>
                                <m:t> </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GB"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C)</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31 </m:t>
                              </m:r>
                              <m:r>
                                <a:rPr lang="en-GB" sz="1600" i="1" dirty="0" smtClean="0">
                                  <a:solidFill>
                                    <a:schemeClr val="tx1"/>
                                  </a:solidFill>
                                  <a:latin typeface="Cambria Math" panose="02040503050406030204" pitchFamily="18" charset="0"/>
                                  <a:ea typeface="Nunito"/>
                                  <a:cs typeface="Nunito"/>
                                  <a:sym typeface="Nunito"/>
                                </a:rPr>
                                <m:t>𝑐𝑚</m:t>
                              </m:r>
                              <m:r>
                                <a:rPr lang="en-GB" sz="1600" i="1" baseline="30000" dirty="0">
                                  <a:solidFill>
                                    <a:schemeClr val="tx1"/>
                                  </a:solidFill>
                                  <a:latin typeface="Cambria Math" panose="02040503050406030204" pitchFamily="18" charset="0"/>
                                  <a:ea typeface="Nunito"/>
                                  <a:cs typeface="Nunito"/>
                                  <a:sym typeface="Nunito"/>
                                </a:rPr>
                                <m:t>2 </m:t>
                              </m:r>
                            </m:oMath>
                          </a14:m>
                          <a:endParaRPr lang="en-GB" sz="1600" baseline="300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GB" sz="1400" u="none" strike="noStrike" cap="none"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D)</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ea typeface="Nunito"/>
                                  <a:cs typeface="Nunito"/>
                                  <a:sym typeface="Nunito"/>
                                </a:rPr>
                                <m:t>45.2 </m:t>
                              </m:r>
                              <m:r>
                                <a:rPr lang="en-GB" sz="1600" i="1" dirty="0" smtClean="0">
                                  <a:solidFill>
                                    <a:schemeClr val="tx1"/>
                                  </a:solidFill>
                                  <a:latin typeface="Cambria Math" panose="02040503050406030204" pitchFamily="18" charset="0"/>
                                  <a:ea typeface="Nunito"/>
                                  <a:cs typeface="Nunito"/>
                                  <a:sym typeface="Nunito"/>
                                </a:rPr>
                                <m:t>𝑐𝑚</m:t>
                              </m:r>
                              <m:r>
                                <a:rPr lang="en-GB" sz="1600" i="1" baseline="30000" dirty="0">
                                  <a:solidFill>
                                    <a:schemeClr val="tx1"/>
                                  </a:solidFill>
                                  <a:latin typeface="Cambria Math" panose="02040503050406030204" pitchFamily="18" charset="0"/>
                                  <a:ea typeface="Nunito"/>
                                  <a:cs typeface="Nunito"/>
                                  <a:sym typeface="Nunito"/>
                                </a:rPr>
                                <m:t>2</m:t>
                              </m:r>
                              <m:r>
                                <a:rPr lang="en-GB" sz="1600" i="1" dirty="0">
                                  <a:solidFill>
                                    <a:schemeClr val="tx1"/>
                                  </a:solidFill>
                                  <a:latin typeface="Cambria Math" panose="02040503050406030204" pitchFamily="18" charset="0"/>
                                  <a:ea typeface="Nunito"/>
                                  <a:cs typeface="Nunito"/>
                                  <a:sym typeface="Nunito"/>
                                </a:rPr>
                                <m:t> </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GB" sz="1400" u="none" strike="noStrike" cap="none" dirty="0">
                            <a:solidFill>
                              <a:schemeClr val="tx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21B2B3C5-491D-6496-CDA8-83FBE9E3C086}"/>
                  </a:ext>
                </a:extLst>
              </p:cNvPr>
              <p:cNvGraphicFramePr/>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14) </a:t>
                          </a:r>
                          <a:r>
                            <a:rPr lang="en-US" sz="1600" b="0" dirty="0">
                              <a:solidFill>
                                <a:schemeClr val="dk1"/>
                              </a:solidFill>
                              <a:latin typeface="Nunito"/>
                              <a:ea typeface="Nunito"/>
                              <a:cs typeface="Nunito"/>
                              <a:sym typeface="Nunito"/>
                            </a:rPr>
                            <a:t>Calculate the area of triangle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𝐴𝐵𝐶</m:t>
                              </m:r>
                            </m:oMath>
                          </a14:m>
                          <a:r>
                            <a:rPr lang="en-US" sz="1600" b="0" dirty="0">
                              <a:solidFill>
                                <a:schemeClr val="dk1"/>
                              </a:solidFill>
                              <a:latin typeface="Nunito"/>
                              <a:ea typeface="Nunito"/>
                              <a:cs typeface="Nunito"/>
                              <a:sym typeface="Nunito"/>
                            </a:rPr>
                            <a:t> given</a:t>
                          </a:r>
                        </a:p>
                        <a:p>
                          <a:pPr marL="0" marR="0" lvl="0" indent="0" algn="l" rtl="0">
                            <a:lnSpc>
                              <a:spcPct val="150000"/>
                            </a:lnSpc>
                            <a:spcBef>
                              <a:spcPts val="0"/>
                            </a:spcBef>
                            <a:spcAft>
                              <a:spcPts val="0"/>
                            </a:spcAft>
                            <a:buClr>
                              <a:srgbClr val="000000"/>
                            </a:buClr>
                            <a:buSzPts val="1600"/>
                            <a:buFont typeface="Arial"/>
                            <a:buNone/>
                          </a:pPr>
                          <a:r>
                            <a:rPr lang="en-US" sz="1600" b="0" dirty="0">
                              <a:solidFill>
                                <a:schemeClr val="dk1"/>
                              </a:solidFill>
                              <a:latin typeface="Nunito"/>
                              <a:ea typeface="Nunito"/>
                              <a:cs typeface="Nunito"/>
                              <a:sym typeface="Nunito"/>
                            </a:rPr>
                            <a:t>       that angle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𝐵𝐴𝐶</m:t>
                              </m:r>
                            </m:oMath>
                          </a14:m>
                          <a:r>
                            <a:rPr lang="en-US" sz="1600" b="0" dirty="0">
                              <a:solidFill>
                                <a:schemeClr val="dk1"/>
                              </a:solidFill>
                              <a:latin typeface="Nunito"/>
                              <a:ea typeface="Nunito"/>
                              <a:cs typeface="Nunito"/>
                              <a:sym typeface="Nunito"/>
                            </a:rPr>
                            <a:t> is equal to angle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𝐵𝐶𝐴</m:t>
                              </m:r>
                            </m:oMath>
                          </a14:m>
                          <a:r>
                            <a:rPr lang="en-US" sz="1600" b="0" dirty="0">
                              <a:solidFill>
                                <a:schemeClr val="dk1"/>
                              </a:solidFill>
                              <a:latin typeface="Nunito"/>
                              <a:ea typeface="Nunito"/>
                              <a:cs typeface="Nunito"/>
                              <a:sym typeface="Nunito"/>
                            </a:rPr>
                            <a:t>:</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21B2B3C5-491D-6496-CDA8-83FBE9E3C086}"/>
                  </a:ext>
                </a:extLst>
              </p:cNvPr>
              <p:cNvGraphicFramePr/>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14) </a:t>
                          </a:r>
                          <a:r>
                            <a:rPr lang="en-US" sz="1600" b="0" dirty="0">
                              <a:solidFill>
                                <a:schemeClr val="dk1"/>
                              </a:solidFill>
                              <a:latin typeface="Nunito"/>
                              <a:ea typeface="Nunito"/>
                              <a:cs typeface="Nunito"/>
                              <a:sym typeface="Nunito"/>
                            </a:rPr>
                            <a:t>Calculate the area of triangle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𝐴𝐵𝐶</m:t>
                              </m:r>
                            </m:oMath>
                          </a14:m>
                          <a:r>
                            <a:rPr lang="en-US" sz="1600" b="0" dirty="0">
                              <a:solidFill>
                                <a:schemeClr val="dk1"/>
                              </a:solidFill>
                              <a:latin typeface="Nunito"/>
                              <a:ea typeface="Nunito"/>
                              <a:cs typeface="Nunito"/>
                              <a:sym typeface="Nunito"/>
                            </a:rPr>
                            <a:t> given</a:t>
                          </a:r>
                        </a:p>
                        <a:p>
                          <a:pPr marL="0" marR="0" lvl="0" indent="0" algn="l" rtl="0">
                            <a:lnSpc>
                              <a:spcPct val="150000"/>
                            </a:lnSpc>
                            <a:spcBef>
                              <a:spcPts val="0"/>
                            </a:spcBef>
                            <a:spcAft>
                              <a:spcPts val="0"/>
                            </a:spcAft>
                            <a:buClr>
                              <a:srgbClr val="000000"/>
                            </a:buClr>
                            <a:buSzPts val="1600"/>
                            <a:buFont typeface="Arial"/>
                            <a:buNone/>
                          </a:pPr>
                          <a:r>
                            <a:rPr lang="en-US" sz="1600" b="0" dirty="0">
                              <a:solidFill>
                                <a:schemeClr val="dk1"/>
                              </a:solidFill>
                              <a:latin typeface="Nunito"/>
                              <a:ea typeface="Nunito"/>
                              <a:cs typeface="Nunito"/>
                              <a:sym typeface="Nunito"/>
                            </a:rPr>
                            <a:t>       that angle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𝐵𝐴𝐶</m:t>
                              </m:r>
                            </m:oMath>
                          </a14:m>
                          <a:r>
                            <a:rPr lang="en-US" sz="1600" b="0" dirty="0">
                              <a:solidFill>
                                <a:schemeClr val="dk1"/>
                              </a:solidFill>
                              <a:latin typeface="Nunito"/>
                              <a:ea typeface="Nunito"/>
                              <a:cs typeface="Nunito"/>
                              <a:sym typeface="Nunito"/>
                            </a:rPr>
                            <a:t> is equal to angle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𝐵𝐶𝐴</m:t>
                              </m:r>
                            </m:oMath>
                          </a14:m>
                          <a:r>
                            <a:rPr lang="en-US" sz="1600" b="0" dirty="0">
                              <a:solidFill>
                                <a:schemeClr val="dk1"/>
                              </a:solidFill>
                              <a:latin typeface="Nunito"/>
                              <a:ea typeface="Nunito"/>
                              <a:cs typeface="Nunito"/>
                              <a:sym typeface="Nunito"/>
                            </a:rPr>
                            <a:t>:</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17142352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49"/>
        <p:cNvGrpSpPr/>
        <p:nvPr/>
      </p:nvGrpSpPr>
      <p:grpSpPr>
        <a:xfrm>
          <a:off x="0" y="0"/>
          <a:ext cx="0" cy="0"/>
          <a:chOff x="0" y="0"/>
          <a:chExt cx="0" cy="0"/>
        </a:xfrm>
      </p:grpSpPr>
      <p:sp>
        <p:nvSpPr>
          <p:cNvPr id="350" name="Google Shape;350;g228644726b3_0_312"/>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Pythagoras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0D83245D-4E93-B94F-B9DD-B8E962409CE2}"/>
              </a:ext>
            </a:extLst>
          </p:cNvPr>
          <p:cNvPicPr>
            <a:picLocks noChangeAspect="1"/>
          </p:cNvPicPr>
          <p:nvPr/>
        </p:nvPicPr>
        <p:blipFill>
          <a:blip r:embed="rId3"/>
          <a:stretch>
            <a:fillRect/>
          </a:stretch>
        </p:blipFill>
        <p:spPr>
          <a:xfrm>
            <a:off x="390757" y="1713461"/>
            <a:ext cx="3861583" cy="2160000"/>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C72A4582-4F9B-322E-0DF3-5624DB099B17}"/>
                  </a:ext>
                </a:extLst>
              </p:cNvPr>
              <p:cNvGraphicFramePr/>
              <p:nvPr>
                <p:extLst>
                  <p:ext uri="{D42A27DB-BD31-4B8C-83A1-F6EECF244321}">
                    <p14:modId xmlns:p14="http://schemas.microsoft.com/office/powerpoint/2010/main" val="3865458087"/>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A)</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a:cs typeface="Nunito"/>
                                  <a:sym typeface="Nunito"/>
                                </a:rPr>
                                <m:t>19.5 </m:t>
                              </m:r>
                              <m:r>
                                <a:rPr lang="en-GB" sz="1600" i="1" u="none" strike="noStrike" cap="none" dirty="0" smtClean="0">
                                  <a:solidFill>
                                    <a:schemeClr val="tx1"/>
                                  </a:solidFill>
                                  <a:latin typeface="Cambria Math" panose="02040503050406030204" pitchFamily="18" charset="0"/>
                                  <a:ea typeface="Nunito"/>
                                  <a:cs typeface="Nunito"/>
                                  <a:sym typeface="Nunito"/>
                                </a:rPr>
                                <m:t>𝑐𝑚</m:t>
                              </m:r>
                              <m:r>
                                <a:rPr lang="en-GB" sz="1600" i="1" u="none" strike="noStrike" cap="none" dirty="0" smtClean="0">
                                  <a:solidFill>
                                    <a:schemeClr val="tx1"/>
                                  </a:solidFill>
                                  <a:latin typeface="Cambria Math" panose="02040503050406030204" pitchFamily="18" charset="0"/>
                                  <a:ea typeface="Nunito"/>
                                  <a:cs typeface="Nunito"/>
                                  <a:sym typeface="Nunito"/>
                                </a:rPr>
                                <m:t> </m:t>
                              </m:r>
                            </m:oMath>
                          </a14:m>
                          <a:endParaRPr lang="en-GB" sz="1600" u="none" strike="noStrike" cap="none"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ea typeface="Nunito"/>
                              <a:cs typeface="Nunito"/>
                              <a:sym typeface="Nunito"/>
                            </a:rPr>
                            <a:t> </a:t>
                          </a:r>
                          <a:endParaRPr lang="en-GB" sz="14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a:cs typeface="Nunito"/>
                                  <a:sym typeface="Nunito"/>
                                </a:rPr>
                                <m:t>17.4 </m:t>
                              </m:r>
                              <m:r>
                                <a:rPr lang="en-GB" sz="1600" i="1" u="none" strike="noStrike" cap="none" dirty="0" smtClean="0">
                                  <a:solidFill>
                                    <a:schemeClr val="tx1"/>
                                  </a:solidFill>
                                  <a:latin typeface="Cambria Math" panose="02040503050406030204" pitchFamily="18" charset="0"/>
                                  <a:ea typeface="Nunito"/>
                                  <a:cs typeface="Nunito"/>
                                  <a:sym typeface="Nunito"/>
                                </a:rPr>
                                <m:t>𝑐𝑚</m:t>
                              </m:r>
                              <m:r>
                                <a:rPr lang="en-GB" sz="1600" i="1" u="none" strike="noStrike" cap="none" dirty="0" smtClean="0">
                                  <a:solidFill>
                                    <a:schemeClr val="tx1"/>
                                  </a:solidFill>
                                  <a:latin typeface="Cambria Math" panose="02040503050406030204" pitchFamily="18" charset="0"/>
                                  <a:ea typeface="Nunito"/>
                                  <a:cs typeface="Nunito"/>
                                  <a:sym typeface="Nunito"/>
                                </a:rPr>
                                <m:t> </m:t>
                              </m:r>
                            </m:oMath>
                          </a14:m>
                          <a:endParaRPr lang="en-GB" sz="1600" u="none" strike="noStrike" cap="none"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ea typeface="Nunito"/>
                              <a:cs typeface="Nunito"/>
                              <a:sym typeface="Nunito"/>
                            </a:rPr>
                            <a:t> </a:t>
                          </a:r>
                          <a:endParaRPr lang="en-GB"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C)</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a:cs typeface="Nunito"/>
                                  <a:sym typeface="Nunito"/>
                                </a:rPr>
                                <m:t>18.0 </m:t>
                              </m:r>
                              <m:r>
                                <a:rPr lang="en-GB" sz="1600" i="1" u="none" strike="noStrike" cap="none" dirty="0" smtClean="0">
                                  <a:solidFill>
                                    <a:schemeClr val="tx1"/>
                                  </a:solidFill>
                                  <a:latin typeface="Cambria Math" panose="02040503050406030204" pitchFamily="18" charset="0"/>
                                  <a:ea typeface="Nunito"/>
                                  <a:cs typeface="Nunito"/>
                                  <a:sym typeface="Nunito"/>
                                </a:rPr>
                                <m:t>𝑐𝑚</m:t>
                              </m:r>
                              <m:r>
                                <a:rPr lang="en-GB" sz="1600" i="1" u="none" strike="noStrike" cap="none" dirty="0" smtClean="0">
                                  <a:solidFill>
                                    <a:schemeClr val="tx1"/>
                                  </a:solidFill>
                                  <a:latin typeface="Cambria Math" panose="02040503050406030204" pitchFamily="18" charset="0"/>
                                  <a:ea typeface="Nunito"/>
                                  <a:cs typeface="Nunito"/>
                                  <a:sym typeface="Nunito"/>
                                </a:rPr>
                                <m:t> </m:t>
                              </m:r>
                            </m:oMath>
                          </a14:m>
                          <a:endParaRPr lang="en-GB" sz="1600" u="none" strike="noStrike" cap="none"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ea typeface="Nunito"/>
                              <a:cs typeface="Nunito"/>
                              <a:sym typeface="Nunito"/>
                            </a:rPr>
                            <a:t> </a:t>
                          </a:r>
                          <a:endParaRPr lang="en-GB" sz="14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D)</a:t>
                          </a:r>
                          <a:r>
                            <a:rPr lang="en-GB"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a:cs typeface="Nunito"/>
                                  <a:sym typeface="Nunito"/>
                                </a:rPr>
                                <m:t>17 </m:t>
                              </m:r>
                              <m:r>
                                <a:rPr lang="en-GB" sz="1600" i="1" u="none" strike="noStrike" cap="none" dirty="0" smtClean="0">
                                  <a:solidFill>
                                    <a:schemeClr val="tx1"/>
                                  </a:solidFill>
                                  <a:latin typeface="Cambria Math" panose="02040503050406030204" pitchFamily="18" charset="0"/>
                                  <a:ea typeface="Nunito"/>
                                  <a:cs typeface="Nunito"/>
                                  <a:sym typeface="Nunito"/>
                                </a:rPr>
                                <m:t>𝑐𝑚</m:t>
                              </m:r>
                              <m:r>
                                <a:rPr lang="en-GB" sz="1600" i="1" u="none" strike="noStrike" cap="none" dirty="0" smtClean="0">
                                  <a:solidFill>
                                    <a:schemeClr val="tx1"/>
                                  </a:solidFill>
                                  <a:latin typeface="Cambria Math" panose="02040503050406030204" pitchFamily="18" charset="0"/>
                                  <a:ea typeface="Nunito"/>
                                  <a:cs typeface="Nunito"/>
                                  <a:sym typeface="Nunito"/>
                                </a:rPr>
                                <m:t> </m:t>
                              </m:r>
                            </m:oMath>
                          </a14:m>
                          <a:endParaRPr lang="en-GB" sz="1600" u="none" strike="noStrike" cap="none"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ea typeface="Nunito"/>
                              <a:cs typeface="Nunito"/>
                              <a:sym typeface="Nunito"/>
                            </a:rPr>
                            <a:t> </a:t>
                          </a:r>
                          <a:endParaRPr lang="en-GB"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C72A4582-4F9B-322E-0DF3-5624DB099B17}"/>
                  </a:ext>
                </a:extLst>
              </p:cNvPr>
              <p:cNvGraphicFramePr/>
              <p:nvPr>
                <p:extLst>
                  <p:ext uri="{D42A27DB-BD31-4B8C-83A1-F6EECF244321}">
                    <p14:modId xmlns:p14="http://schemas.microsoft.com/office/powerpoint/2010/main" val="3865458087"/>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A)</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a:cs typeface="Nunito"/>
                                  <a:sym typeface="Nunito"/>
                                </a:rPr>
                                <m:t>19.5 </m:t>
                              </m:r>
                              <m:r>
                                <a:rPr lang="en-GB" sz="1600" i="1" u="none" strike="noStrike" cap="none" dirty="0" smtClean="0">
                                  <a:solidFill>
                                    <a:schemeClr val="tx1"/>
                                  </a:solidFill>
                                  <a:latin typeface="Cambria Math" panose="02040503050406030204" pitchFamily="18" charset="0"/>
                                  <a:ea typeface="Nunito"/>
                                  <a:cs typeface="Nunito"/>
                                  <a:sym typeface="Nunito"/>
                                </a:rPr>
                                <m:t>𝑐𝑚</m:t>
                              </m:r>
                              <m:r>
                                <a:rPr lang="en-GB" sz="1600" i="1" u="none" strike="noStrike" cap="none" dirty="0" smtClean="0">
                                  <a:solidFill>
                                    <a:schemeClr val="tx1"/>
                                  </a:solidFill>
                                  <a:latin typeface="Cambria Math" panose="02040503050406030204" pitchFamily="18" charset="0"/>
                                  <a:ea typeface="Nunito"/>
                                  <a:cs typeface="Nunito"/>
                                  <a:sym typeface="Nunito"/>
                                </a:rPr>
                                <m:t> </m:t>
                              </m:r>
                            </m:oMath>
                          </a14:m>
                          <a:endParaRPr lang="en-GB" sz="1600" u="none" strike="noStrike" cap="none"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ea typeface="Nunito"/>
                              <a:cs typeface="Nunito"/>
                              <a:sym typeface="Nunito"/>
                            </a:rPr>
                            <a:t> </a:t>
                          </a:r>
                          <a:endParaRPr lang="en-GB" sz="14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a:cs typeface="Nunito"/>
                                  <a:sym typeface="Nunito"/>
                                </a:rPr>
                                <m:t>17.4 </m:t>
                              </m:r>
                              <m:r>
                                <a:rPr lang="en-GB" sz="1600" i="1" u="none" strike="noStrike" cap="none" dirty="0" smtClean="0">
                                  <a:solidFill>
                                    <a:schemeClr val="tx1"/>
                                  </a:solidFill>
                                  <a:latin typeface="Cambria Math" panose="02040503050406030204" pitchFamily="18" charset="0"/>
                                  <a:ea typeface="Nunito"/>
                                  <a:cs typeface="Nunito"/>
                                  <a:sym typeface="Nunito"/>
                                </a:rPr>
                                <m:t>𝑐𝑚</m:t>
                              </m:r>
                              <m:r>
                                <a:rPr lang="en-GB" sz="1600" i="1" u="none" strike="noStrike" cap="none" dirty="0" smtClean="0">
                                  <a:solidFill>
                                    <a:schemeClr val="tx1"/>
                                  </a:solidFill>
                                  <a:latin typeface="Cambria Math" panose="02040503050406030204" pitchFamily="18" charset="0"/>
                                  <a:ea typeface="Nunito"/>
                                  <a:cs typeface="Nunito"/>
                                  <a:sym typeface="Nunito"/>
                                </a:rPr>
                                <m:t> </m:t>
                              </m:r>
                            </m:oMath>
                          </a14:m>
                          <a:endParaRPr lang="en-GB" sz="1600" u="none" strike="noStrike" cap="none"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ea typeface="Nunito"/>
                              <a:cs typeface="Nunito"/>
                              <a:sym typeface="Nunito"/>
                            </a:rPr>
                            <a:t> </a:t>
                          </a:r>
                          <a:endParaRPr lang="en-GB"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C)</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a:cs typeface="Nunito"/>
                                  <a:sym typeface="Nunito"/>
                                </a:rPr>
                                <m:t>18.0 </m:t>
                              </m:r>
                              <m:r>
                                <a:rPr lang="en-GB" sz="1600" i="1" u="none" strike="noStrike" cap="none" dirty="0" smtClean="0">
                                  <a:solidFill>
                                    <a:schemeClr val="tx1"/>
                                  </a:solidFill>
                                  <a:latin typeface="Cambria Math" panose="02040503050406030204" pitchFamily="18" charset="0"/>
                                  <a:ea typeface="Nunito"/>
                                  <a:cs typeface="Nunito"/>
                                  <a:sym typeface="Nunito"/>
                                </a:rPr>
                                <m:t>𝑐𝑚</m:t>
                              </m:r>
                              <m:r>
                                <a:rPr lang="en-GB" sz="1600" i="1" u="none" strike="noStrike" cap="none" dirty="0" smtClean="0">
                                  <a:solidFill>
                                    <a:schemeClr val="tx1"/>
                                  </a:solidFill>
                                  <a:latin typeface="Cambria Math" panose="02040503050406030204" pitchFamily="18" charset="0"/>
                                  <a:ea typeface="Nunito"/>
                                  <a:cs typeface="Nunito"/>
                                  <a:sym typeface="Nunito"/>
                                </a:rPr>
                                <m:t> </m:t>
                              </m:r>
                            </m:oMath>
                          </a14:m>
                          <a:endParaRPr lang="en-GB" sz="1600" u="none" strike="noStrike" cap="none"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ea typeface="Nunito"/>
                              <a:cs typeface="Nunito"/>
                              <a:sym typeface="Nunito"/>
                            </a:rPr>
                            <a:t> </a:t>
                          </a:r>
                          <a:endParaRPr lang="en-GB" sz="1400"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D)</a:t>
                          </a:r>
                          <a:r>
                            <a:rPr lang="en-GB"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a:cs typeface="Nunito"/>
                                  <a:sym typeface="Nunito"/>
                                </a:rPr>
                                <m:t>17 </m:t>
                              </m:r>
                              <m:r>
                                <a:rPr lang="en-GB" sz="1600" i="1" u="none" strike="noStrike" cap="none" dirty="0" smtClean="0">
                                  <a:solidFill>
                                    <a:schemeClr val="tx1"/>
                                  </a:solidFill>
                                  <a:latin typeface="Cambria Math" panose="02040503050406030204" pitchFamily="18" charset="0"/>
                                  <a:ea typeface="Nunito"/>
                                  <a:cs typeface="Nunito"/>
                                  <a:sym typeface="Nunito"/>
                                </a:rPr>
                                <m:t>𝑐𝑚</m:t>
                              </m:r>
                              <m:r>
                                <a:rPr lang="en-GB" sz="1600" i="1" u="none" strike="noStrike" cap="none" dirty="0" smtClean="0">
                                  <a:solidFill>
                                    <a:schemeClr val="tx1"/>
                                  </a:solidFill>
                                  <a:latin typeface="Cambria Math" panose="02040503050406030204" pitchFamily="18" charset="0"/>
                                  <a:ea typeface="Nunito"/>
                                  <a:cs typeface="Nunito"/>
                                  <a:sym typeface="Nunito"/>
                                </a:rPr>
                                <m:t> </m:t>
                              </m:r>
                            </m:oMath>
                          </a14:m>
                          <a:endParaRPr lang="en-GB" sz="1600" u="none" strike="noStrike" cap="none"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ea typeface="Nunito"/>
                              <a:cs typeface="Nunito"/>
                              <a:sym typeface="Nunito"/>
                            </a:rPr>
                            <a:t> </a:t>
                          </a:r>
                          <a:endParaRPr lang="en-GB"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B9318957-C889-2C86-FC5D-C498E8AC746B}"/>
                  </a:ext>
                </a:extLst>
              </p:cNvPr>
              <p:cNvGraphicFramePr/>
              <p:nvPr/>
            </p:nvGraphicFramePr>
            <p:xfrm>
              <a:off x="108044" y="862525"/>
              <a:ext cx="4427010" cy="668665"/>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15) </a:t>
                          </a:r>
                          <a:r>
                            <a:rPr lang="en-US" sz="1600" b="0" u="none" strike="noStrike" cap="none" dirty="0">
                              <a:solidFill>
                                <a:schemeClr val="dk1"/>
                              </a:solidFill>
                              <a:latin typeface="Nunito"/>
                              <a:ea typeface="Nunito"/>
                              <a:cs typeface="Nunito"/>
                              <a:sym typeface="Nunito"/>
                            </a:rPr>
                            <a:t>Given that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𝐴𝐵𝐶𝐷</m:t>
                              </m:r>
                            </m:oMath>
                          </a14:m>
                          <a:r>
                            <a:rPr lang="en-US" sz="1600" b="0" u="none" strike="noStrike" cap="none" dirty="0">
                              <a:solidFill>
                                <a:schemeClr val="dk1"/>
                              </a:solidFill>
                              <a:latin typeface="Nunito"/>
                              <a:ea typeface="Nunito"/>
                              <a:cs typeface="Nunito"/>
                              <a:sym typeface="Nunito"/>
                            </a:rPr>
                            <a:t> is a trapezium, find the</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a:ea typeface="Nunito"/>
                              <a:cs typeface="Nunito"/>
                              <a:sym typeface="Nunito"/>
                            </a:rPr>
                            <a:t>       length of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𝐴𝐵</m:t>
                              </m:r>
                            </m:oMath>
                          </a14:m>
                          <a:r>
                            <a:rPr lang="en-US" sz="1600" b="0" u="none" strike="noStrike" cap="none" dirty="0">
                              <a:solidFill>
                                <a:schemeClr val="dk1"/>
                              </a:solidFill>
                              <a:latin typeface="Nunito"/>
                              <a:ea typeface="Nunito"/>
                              <a:cs typeface="Nunito"/>
                              <a:sym typeface="Nunito"/>
                            </a:rPr>
                            <a:t>:</a:t>
                          </a:r>
                          <a:r>
                            <a:rPr lang="en-US" sz="1600" b="0" u="none" strike="noStrike" cap="none" dirty="0">
                              <a:solidFill>
                                <a:schemeClr val="dk1"/>
                              </a:solidFill>
                              <a:latin typeface="+mn-lt"/>
                              <a:ea typeface="Arial"/>
                              <a:cs typeface="Arial"/>
                              <a:sym typeface="Arial"/>
                            </a:rPr>
                            <a:t> </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B9318957-C889-2C86-FC5D-C498E8AC746B}"/>
                  </a:ext>
                </a:extLst>
              </p:cNvPr>
              <p:cNvGraphicFramePr/>
              <p:nvPr/>
            </p:nvGraphicFramePr>
            <p:xfrm>
              <a:off x="108044" y="862525"/>
              <a:ext cx="4427010" cy="668665"/>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15) </a:t>
                          </a:r>
                          <a:r>
                            <a:rPr lang="en-US" sz="1600" b="0" u="none" strike="noStrike" cap="none" dirty="0">
                              <a:solidFill>
                                <a:schemeClr val="dk1"/>
                              </a:solidFill>
                              <a:latin typeface="Nunito"/>
                              <a:ea typeface="Nunito"/>
                              <a:cs typeface="Nunito"/>
                              <a:sym typeface="Nunito"/>
                            </a:rPr>
                            <a:t>Given that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𝐴𝐵𝐶𝐷</m:t>
                              </m:r>
                            </m:oMath>
                          </a14:m>
                          <a:r>
                            <a:rPr lang="en-US" sz="1600" b="0" u="none" strike="noStrike" cap="none" dirty="0">
                              <a:solidFill>
                                <a:schemeClr val="dk1"/>
                              </a:solidFill>
                              <a:latin typeface="Nunito"/>
                              <a:ea typeface="Nunito"/>
                              <a:cs typeface="Nunito"/>
                              <a:sym typeface="Nunito"/>
                            </a:rPr>
                            <a:t> is a trapezium, find the</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a:ea typeface="Nunito"/>
                              <a:cs typeface="Nunito"/>
                              <a:sym typeface="Nunito"/>
                            </a:rPr>
                            <a:t>       length of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𝐴𝐵</m:t>
                              </m:r>
                            </m:oMath>
                          </a14:m>
                          <a:r>
                            <a:rPr lang="en-US" sz="1600" b="0" u="none" strike="noStrike" cap="none" dirty="0">
                              <a:solidFill>
                                <a:schemeClr val="dk1"/>
                              </a:solidFill>
                              <a:latin typeface="Nunito"/>
                              <a:ea typeface="Nunito"/>
                              <a:cs typeface="Nunito"/>
                              <a:sym typeface="Nunito"/>
                            </a:rPr>
                            <a:t>:</a:t>
                          </a:r>
                          <a:r>
                            <a:rPr lang="en-US" sz="1600" b="0" u="none" strike="noStrike" cap="none" dirty="0">
                              <a:solidFill>
                                <a:schemeClr val="dk1"/>
                              </a:solidFill>
                              <a:latin typeface="+mn-lt"/>
                              <a:ea typeface="Arial"/>
                              <a:cs typeface="Arial"/>
                              <a:sym typeface="Arial"/>
                            </a:rPr>
                            <a:t> </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22983374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pic>
        <p:nvPicPr>
          <p:cNvPr id="86" name="Google Shape;86;p3" descr="Graphical user interface, text, application, chat or text message&#10;&#10;Description automatically generated"/>
          <p:cNvPicPr preferRelativeResize="0"/>
          <p:nvPr/>
        </p:nvPicPr>
        <p:blipFill rotWithShape="1">
          <a:blip r:embed="rId3">
            <a:alphaModFix/>
          </a:blip>
          <a:srcRect/>
          <a:stretch/>
        </p:blipFill>
        <p:spPr>
          <a:xfrm>
            <a:off x="5163560" y="963038"/>
            <a:ext cx="3738869" cy="2986392"/>
          </a:xfrm>
          <a:prstGeom prst="rect">
            <a:avLst/>
          </a:prstGeom>
          <a:noFill/>
          <a:ln>
            <a:noFill/>
          </a:ln>
        </p:spPr>
      </p:pic>
      <p:sp>
        <p:nvSpPr>
          <p:cNvPr id="87" name="Google Shape;87;p3"/>
          <p:cNvSpPr txBox="1"/>
          <p:nvPr/>
        </p:nvSpPr>
        <p:spPr>
          <a:xfrm>
            <a:off x="80049" y="361775"/>
            <a:ext cx="3275993"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a:solidFill>
                  <a:srgbClr val="FFFFFF"/>
                </a:solidFill>
                <a:latin typeface="Nunito Sans"/>
                <a:ea typeface="Nunito Sans"/>
                <a:cs typeface="Nunito Sans"/>
                <a:sym typeface="Nunito Sans"/>
              </a:rPr>
              <a:t>This resource in a nutshell</a:t>
            </a:r>
            <a:endParaRPr sz="1400" b="0" i="0" u="none" strike="noStrike" cap="none">
              <a:solidFill>
                <a:srgbClr val="000000"/>
              </a:solidFill>
              <a:latin typeface="Arial"/>
              <a:ea typeface="Arial"/>
              <a:cs typeface="Arial"/>
              <a:sym typeface="Arial"/>
            </a:endParaRPr>
          </a:p>
        </p:txBody>
      </p:sp>
      <p:sp>
        <p:nvSpPr>
          <p:cNvPr id="88" name="Google Shape;88;p3"/>
          <p:cNvSpPr txBox="1"/>
          <p:nvPr/>
        </p:nvSpPr>
        <p:spPr>
          <a:xfrm>
            <a:off x="80049" y="963038"/>
            <a:ext cx="4669686" cy="3818687"/>
          </a:xfrm>
          <a:prstGeom prst="rect">
            <a:avLst/>
          </a:prstGeom>
          <a:noFill/>
          <a:ln>
            <a:noFill/>
          </a:ln>
        </p:spPr>
        <p:txBody>
          <a:bodyPr spcFirstLastPara="1" wrap="square" lIns="91425" tIns="91425" rIns="91425" bIns="91425" anchor="ctr" anchorCtr="0">
            <a:noAutofit/>
          </a:bodyPr>
          <a:lstStyle/>
          <a:p>
            <a:pPr marL="0" marR="0" lvl="0" indent="0" algn="l" rtl="0">
              <a:lnSpc>
                <a:spcPct val="115000"/>
              </a:lnSpc>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Diagnostic questions are a quick and easy way of assessing your students’ knowledge and understanding of a particular topic. </a:t>
            </a:r>
            <a:endParaRPr sz="1400" b="0" i="0" u="none" strike="noStrike" cap="none" dirty="0">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Students may be struggling with </a:t>
            </a:r>
            <a:r>
              <a:rPr lang="en-GB" sz="1200" b="1" i="0" u="none" strike="noStrike" cap="none" dirty="0">
                <a:solidFill>
                  <a:srgbClr val="1C1C1C"/>
                </a:solidFill>
                <a:latin typeface="Nunito Sans"/>
                <a:ea typeface="Nunito Sans"/>
                <a:cs typeface="Nunito Sans"/>
                <a:sym typeface="Nunito Sans"/>
              </a:rPr>
              <a:t>Pythagoras</a:t>
            </a:r>
            <a:r>
              <a:rPr lang="en-GB" sz="1200" b="0" i="0" u="none" strike="noStrike" cap="none" dirty="0">
                <a:solidFill>
                  <a:srgbClr val="1C1C1C"/>
                </a:solidFill>
                <a:latin typeface="Nunito Sans"/>
                <a:ea typeface="Nunito Sans"/>
                <a:cs typeface="Nunito Sans"/>
                <a:sym typeface="Nunito Sans"/>
              </a:rPr>
              <a:t> for a number of different reasons. Diagnostic questions can help to identify the particular misconception that the student has and help to determine the specific support they will need in order to improve.</a:t>
            </a:r>
            <a:endParaRPr sz="1400" b="0" i="0" u="none" strike="noStrike" cap="none" dirty="0">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They are low stakes and support students developing metacognition around how their learning is progressing and what they need to do to improve further.</a:t>
            </a:r>
            <a:endParaRPr sz="1400" b="0" i="0" u="none" strike="noStrike" cap="none" dirty="0">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1" i="0" u="none" strike="noStrike" cap="none" dirty="0">
                <a:solidFill>
                  <a:srgbClr val="1C1C1C"/>
                </a:solidFill>
                <a:latin typeface="Nunito Sans"/>
                <a:ea typeface="Nunito Sans"/>
                <a:cs typeface="Nunito Sans"/>
                <a:sym typeface="Nunito Sans"/>
              </a:rPr>
              <a:t>At Third Space Learning, we use diagnostic questions before and after online tutoring sessions to identify gaps and track progress, an example of this is shown on the right.</a:t>
            </a:r>
            <a:endParaRPr sz="1400" b="0" i="0" u="none" strike="noStrike" cap="none" dirty="0">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dirty="0">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dirty="0">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dirty="0">
              <a:solidFill>
                <a:srgbClr val="1C1C1C"/>
              </a:solidFill>
              <a:latin typeface="Arial"/>
              <a:ea typeface="Arial"/>
              <a:cs typeface="Arial"/>
              <a:sym typeface="Arial"/>
            </a:endParaRPr>
          </a:p>
        </p:txBody>
      </p:sp>
      <p:pic>
        <p:nvPicPr>
          <p:cNvPr id="89" name="Google Shape;89;p3" descr="A child wearing headphones&#10;&#10;Description automatically generated with low confidence"/>
          <p:cNvPicPr preferRelativeResize="0"/>
          <p:nvPr/>
        </p:nvPicPr>
        <p:blipFill rotWithShape="1">
          <a:blip r:embed="rId4">
            <a:alphaModFix/>
          </a:blip>
          <a:srcRect/>
          <a:stretch/>
        </p:blipFill>
        <p:spPr>
          <a:xfrm>
            <a:off x="4742099" y="3224610"/>
            <a:ext cx="1565300" cy="1570992"/>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g228644726b3_0_160"/>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Pythagoras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277EB2E6-AC85-4A40-AB78-6AC9810F1B0D}"/>
              </a:ext>
            </a:extLst>
          </p:cNvPr>
          <p:cNvPicPr>
            <a:picLocks noChangeAspect="1"/>
          </p:cNvPicPr>
          <p:nvPr/>
        </p:nvPicPr>
        <p:blipFill>
          <a:blip r:embed="rId3"/>
          <a:stretch>
            <a:fillRect/>
          </a:stretch>
        </p:blipFill>
        <p:spPr>
          <a:xfrm>
            <a:off x="565731" y="1749461"/>
            <a:ext cx="3511636" cy="2088000"/>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28DA0C1E-1C4E-27FF-13EB-E80DFFCE7CA5}"/>
                  </a:ext>
                </a:extLst>
              </p:cNvPr>
              <p:cNvGraphicFramePr/>
              <p:nvPr>
                <p:extLst>
                  <p:ext uri="{D42A27DB-BD31-4B8C-83A1-F6EECF244321}">
                    <p14:modId xmlns:p14="http://schemas.microsoft.com/office/powerpoint/2010/main" val="69520720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17</m:t>
                              </m:r>
                              <m:r>
                                <a:rPr lang="en-GB" sz="1600" b="0" i="1" dirty="0" smtClean="0">
                                  <a:solidFill>
                                    <a:schemeClr val="tx1"/>
                                  </a:solidFill>
                                  <a:latin typeface="Cambria Math" panose="02040503050406030204" pitchFamily="18" charset="0"/>
                                  <a:ea typeface="Nunito"/>
                                  <a:cs typeface="Nunito"/>
                                  <a:sym typeface="Nunito"/>
                                </a:rPr>
                                <m:t>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found the sum of the two shorter sides</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30</m:t>
                              </m:r>
                              <m:r>
                                <a:rPr lang="en-GB" sz="1600" b="0" i="1" dirty="0" smtClean="0">
                                  <a:solidFill>
                                    <a:schemeClr val="tx1"/>
                                  </a:solidFill>
                                  <a:latin typeface="Cambria Math" panose="02040503050406030204" pitchFamily="18" charset="0"/>
                                  <a:ea typeface="Nunito"/>
                                  <a:cs typeface="Nunito"/>
                                  <a:sym typeface="Nunito"/>
                                </a:rPr>
                                <m:t>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confused the area formula with Pythagoras’ Theorem</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C)</a:t>
                          </a:r>
                          <a:r>
                            <a:rPr lang="en-US"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13 </m:t>
                              </m:r>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𝑐𝑚</m:t>
                              </m:r>
                            </m:oMath>
                          </a14:m>
                          <a:endParaRPr lang="en-GB" sz="1600" b="0" u="none" strike="noStrike" cap="none" dirty="0">
                            <a:solidFill>
                              <a:srgbClr val="00BC89"/>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a:ea typeface="Times New Roman"/>
                              <a:cs typeface="Times New Roman"/>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10.9 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Student square rooted the difference of squares of sides</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28DA0C1E-1C4E-27FF-13EB-E80DFFCE7CA5}"/>
                  </a:ext>
                </a:extLst>
              </p:cNvPr>
              <p:cNvGraphicFramePr/>
              <p:nvPr>
                <p:extLst>
                  <p:ext uri="{D42A27DB-BD31-4B8C-83A1-F6EECF244321}">
                    <p14:modId xmlns:p14="http://schemas.microsoft.com/office/powerpoint/2010/main" val="69520720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17</m:t>
                              </m:r>
                              <m:r>
                                <a:rPr lang="en-GB" sz="1600" b="0" i="1" dirty="0" smtClean="0">
                                  <a:solidFill>
                                    <a:schemeClr val="tx1"/>
                                  </a:solidFill>
                                  <a:latin typeface="Cambria Math" panose="02040503050406030204" pitchFamily="18" charset="0"/>
                                  <a:ea typeface="Nunito"/>
                                  <a:cs typeface="Nunito"/>
                                  <a:sym typeface="Nunito"/>
                                </a:rPr>
                                <m:t>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found the sum of the two shorter sides</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30</m:t>
                              </m:r>
                              <m:r>
                                <a:rPr lang="en-GB" sz="1600" b="0" i="1" dirty="0" smtClean="0">
                                  <a:solidFill>
                                    <a:schemeClr val="tx1"/>
                                  </a:solidFill>
                                  <a:latin typeface="Cambria Math" panose="02040503050406030204" pitchFamily="18" charset="0"/>
                                  <a:ea typeface="Nunito"/>
                                  <a:cs typeface="Nunito"/>
                                  <a:sym typeface="Nunito"/>
                                </a:rPr>
                                <m:t>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confused the area formula with Pythagoras’ Theorem</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C)</a:t>
                          </a:r>
                          <a:r>
                            <a:rPr lang="en-US" sz="1600" u="none" strike="noStrike" cap="none" dirty="0">
                              <a:solidFill>
                                <a:srgbClr val="00BC89"/>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13 </m:t>
                              </m:r>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𝑐𝑚</m:t>
                              </m:r>
                            </m:oMath>
                          </a14:m>
                          <a:endParaRPr lang="en-GB" sz="1600" b="0" u="none" strike="noStrike" cap="none" dirty="0">
                            <a:solidFill>
                              <a:srgbClr val="00BC89"/>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a:ea typeface="Times New Roman"/>
                              <a:cs typeface="Times New Roman"/>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10.9 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Student square rooted the difference of squares of sides</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064525A3-AA37-E68A-3308-B42E26EA7322}"/>
                  </a:ext>
                </a:extLst>
              </p:cNvPr>
              <p:cNvGraphicFramePr/>
              <p:nvPr>
                <p:extLst>
                  <p:ext uri="{D42A27DB-BD31-4B8C-83A1-F6EECF244321}">
                    <p14:modId xmlns:p14="http://schemas.microsoft.com/office/powerpoint/2010/main" val="3396209918"/>
                  </p:ext>
                </p:extLst>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 </a:t>
                          </a:r>
                          <a:r>
                            <a:rPr lang="en-GB" sz="1600" b="0" dirty="0">
                              <a:solidFill>
                                <a:schemeClr val="dk1"/>
                              </a:solidFill>
                              <a:latin typeface="Nunito Sans"/>
                              <a:ea typeface="Nunito Sans"/>
                              <a:cs typeface="Nunito Sans"/>
                              <a:sym typeface="Nunito Sans"/>
                            </a:rPr>
                            <a:t>Find the length of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𝐴𝐵</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064525A3-AA37-E68A-3308-B42E26EA7322}"/>
                  </a:ext>
                </a:extLst>
              </p:cNvPr>
              <p:cNvGraphicFramePr/>
              <p:nvPr>
                <p:extLst>
                  <p:ext uri="{D42A27DB-BD31-4B8C-83A1-F6EECF244321}">
                    <p14:modId xmlns:p14="http://schemas.microsoft.com/office/powerpoint/2010/main" val="3396209918"/>
                  </p:ext>
                </p:extLst>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 </a:t>
                          </a:r>
                          <a:r>
                            <a:rPr lang="en-GB" sz="1600" b="0" dirty="0">
                              <a:solidFill>
                                <a:schemeClr val="dk1"/>
                              </a:solidFill>
                              <a:latin typeface="Nunito Sans"/>
                              <a:ea typeface="Nunito Sans"/>
                              <a:cs typeface="Nunito Sans"/>
                              <a:sym typeface="Nunito Sans"/>
                            </a:rPr>
                            <a:t>Find the length of </a:t>
                          </a:r>
                          <a14:m xmlns:a14="http://schemas.microsoft.com/office/drawing/2010/main">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𝐴𝐵</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g228644726b3_0_167"/>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Pythagoras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C74E7D1B-F63A-E548-9E7F-5F4A27851D01}"/>
              </a:ext>
            </a:extLst>
          </p:cNvPr>
          <p:cNvPicPr>
            <a:picLocks noChangeAspect="1"/>
          </p:cNvPicPr>
          <p:nvPr/>
        </p:nvPicPr>
        <p:blipFill>
          <a:blip r:embed="rId3"/>
          <a:stretch>
            <a:fillRect/>
          </a:stretch>
        </p:blipFill>
        <p:spPr>
          <a:xfrm>
            <a:off x="397477" y="1479461"/>
            <a:ext cx="3848143" cy="2628000"/>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95D78BEE-07C1-DF0B-7A5C-6536FD002AFD}"/>
                  </a:ext>
                </a:extLst>
              </p:cNvPr>
              <p:cNvGraphicFramePr/>
              <p:nvPr>
                <p:extLst>
                  <p:ext uri="{D42A27DB-BD31-4B8C-83A1-F6EECF244321}">
                    <p14:modId xmlns:p14="http://schemas.microsoft.com/office/powerpoint/2010/main" val="3694264667"/>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m:t>
                              </m:r>
                              <m:r>
                                <a:rPr lang="en-GB" sz="1600" b="0" i="1" dirty="0" smtClean="0">
                                  <a:solidFill>
                                    <a:schemeClr val="tx1"/>
                                  </a:solidFill>
                                  <a:latin typeface="Cambria Math" panose="02040503050406030204" pitchFamily="18" charset="0"/>
                                  <a:ea typeface="Nunito"/>
                                  <a:cs typeface="Nunito"/>
                                  <a:sym typeface="Nunito"/>
                                </a:rPr>
                                <m:t>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found the difference of known side lengths</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19.2</m:t>
                              </m:r>
                              <m:r>
                                <a:rPr lang="en-GB" sz="1600" b="0" i="1" dirty="0" smtClean="0">
                                  <a:solidFill>
                                    <a:schemeClr val="tx1"/>
                                  </a:solidFill>
                                  <a:latin typeface="Cambria Math" panose="02040503050406030204" pitchFamily="18" charset="0"/>
                                  <a:ea typeface="Nunito"/>
                                  <a:cs typeface="Nunito"/>
                                  <a:sym typeface="Nunito"/>
                                </a:rPr>
                                <m:t>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did not recognise </a:t>
                          </a:r>
                          <a14:m>
                            <m:oMath xmlns:m="http://schemas.openxmlformats.org/officeDocument/2006/math">
                              <m:r>
                                <a:rPr lang="en-GB" sz="1400" b="0" i="1" smtClean="0">
                                  <a:solidFill>
                                    <a:schemeClr val="tx1"/>
                                  </a:solidFill>
                                  <a:latin typeface="Cambria Math" panose="02040503050406030204" pitchFamily="18" charset="0"/>
                                  <a:ea typeface="Nunito"/>
                                  <a:cs typeface="Nunito"/>
                                  <a:sym typeface="Nunito"/>
                                </a:rPr>
                                <m:t>𝑃𝑄</m:t>
                              </m:r>
                            </m:oMath>
                          </a14:m>
                          <a:r>
                            <a:rPr lang="en-US" sz="1400" u="none" strike="noStrike" cap="none" dirty="0">
                              <a:solidFill>
                                <a:schemeClr val="tx1"/>
                              </a:solidFill>
                              <a:latin typeface="Nunito" pitchFamily="2" charset="0"/>
                              <a:ea typeface="Times New Roman"/>
                              <a:cs typeface="Times New Roman"/>
                              <a:sym typeface="Times New Roman"/>
                            </a:rPr>
                            <a:t> as the hypotenuse</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13.5 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𝑐𝑚</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ea typeface="Times New Roman"/>
                              <a:cs typeface="Times New Roman"/>
                              <a:sym typeface="Nunito"/>
                            </a:rPr>
                            <a:t>Student calculated the (mean) average of </a:t>
                          </a:r>
                          <a14:m>
                            <m:oMath xmlns:m="http://schemas.openxmlformats.org/officeDocument/2006/math">
                              <m:r>
                                <a:rPr lang="en-GB" sz="1400" b="0" i="1" u="none" strike="noStrike" cap="none" smtClean="0">
                                  <a:solidFill>
                                    <a:schemeClr val="tx1"/>
                                  </a:solidFill>
                                  <a:latin typeface="Cambria Math" panose="02040503050406030204" pitchFamily="18" charset="0"/>
                                  <a:ea typeface="Times New Roman"/>
                                  <a:cs typeface="Times New Roman"/>
                                  <a:sym typeface="Nunito"/>
                                </a:rPr>
                                <m:t>𝑃𝑄</m:t>
                              </m:r>
                            </m:oMath>
                          </a14:m>
                          <a:r>
                            <a:rPr lang="en-US" sz="1400" u="none" strike="noStrike" cap="none" dirty="0">
                              <a:solidFill>
                                <a:schemeClr val="tx1"/>
                              </a:solidFill>
                              <a:latin typeface="Nunito" pitchFamily="2" charset="0"/>
                              <a:ea typeface="Times New Roman"/>
                              <a:cs typeface="Times New Roman"/>
                              <a:sym typeface="Times New Roman"/>
                            </a:rPr>
                            <a:t> and </a:t>
                          </a:r>
                          <a14:m>
                            <m:oMath xmlns:m="http://schemas.openxmlformats.org/officeDocument/2006/math">
                              <m:r>
                                <a:rPr lang="en-GB" sz="1400" b="0" i="1" u="none" strike="noStrike" cap="none" smtClean="0">
                                  <a:solidFill>
                                    <a:schemeClr val="tx1"/>
                                  </a:solidFill>
                                  <a:latin typeface="Cambria Math" panose="02040503050406030204" pitchFamily="18" charset="0"/>
                                  <a:ea typeface="Times New Roman"/>
                                  <a:cs typeface="Times New Roman"/>
                                  <a:sym typeface="Times New Roman"/>
                                </a:rPr>
                                <m:t>𝑃𝑅</m:t>
                              </m:r>
                            </m:oMath>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D)</a:t>
                          </a:r>
                          <a:r>
                            <a:rPr lang="en-US"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9 </m:t>
                              </m:r>
                              <m:r>
                                <a:rPr lang="en-GB" sz="1600" b="0" i="1" dirty="0" smtClean="0">
                                  <a:solidFill>
                                    <a:srgbClr val="00BC89"/>
                                  </a:solidFill>
                                  <a:latin typeface="Cambria Math" panose="02040503050406030204" pitchFamily="18" charset="0"/>
                                  <a:ea typeface="Nunito"/>
                                  <a:cs typeface="Nunito"/>
                                  <a:sym typeface="Nunito"/>
                                </a:rPr>
                                <m:t>𝑐𝑚</m:t>
                              </m:r>
                            </m:oMath>
                          </a14:m>
                          <a:endParaRPr lang="en-US" sz="1600"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a:sym typeface="Nunito"/>
                            </a:rPr>
                            <a:t>Correct answer</a:t>
                          </a:r>
                          <a:endParaRPr lang="en-US" sz="1400" u="none" strike="noStrike" cap="none" dirty="0">
                            <a:solidFill>
                              <a:srgbClr val="00BC89"/>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95D78BEE-07C1-DF0B-7A5C-6536FD002AFD}"/>
                  </a:ext>
                </a:extLst>
              </p:cNvPr>
              <p:cNvGraphicFramePr/>
              <p:nvPr>
                <p:extLst>
                  <p:ext uri="{D42A27DB-BD31-4B8C-83A1-F6EECF244321}">
                    <p14:modId xmlns:p14="http://schemas.microsoft.com/office/powerpoint/2010/main" val="3694264667"/>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m:t>
                              </m:r>
                              <m:r>
                                <a:rPr lang="en-GB" sz="1600" b="0" i="1" dirty="0" smtClean="0">
                                  <a:solidFill>
                                    <a:schemeClr val="tx1"/>
                                  </a:solidFill>
                                  <a:latin typeface="Cambria Math" panose="02040503050406030204" pitchFamily="18" charset="0"/>
                                  <a:ea typeface="Nunito"/>
                                  <a:cs typeface="Nunito"/>
                                  <a:sym typeface="Nunito"/>
                                </a:rPr>
                                <m:t>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found the difference of known side lengths</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19.2</m:t>
                              </m:r>
                              <m:r>
                                <a:rPr lang="en-GB" sz="1600" b="0" i="1" dirty="0" smtClean="0">
                                  <a:solidFill>
                                    <a:schemeClr val="tx1"/>
                                  </a:solidFill>
                                  <a:latin typeface="Cambria Math" panose="02040503050406030204" pitchFamily="18" charset="0"/>
                                  <a:ea typeface="Nunito"/>
                                  <a:cs typeface="Nunito"/>
                                  <a:sym typeface="Nunito"/>
                                </a:rPr>
                                <m:t>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did not recognise </a:t>
                          </a:r>
                          <a14:m xmlns:a14="http://schemas.microsoft.com/office/drawing/2010/main">
                            <m:oMath xmlns:m="http://schemas.openxmlformats.org/officeDocument/2006/math">
                              <m:r>
                                <a:rPr lang="en-GB" sz="1400" b="0" i="1" smtClean="0">
                                  <a:solidFill>
                                    <a:schemeClr val="tx1"/>
                                  </a:solidFill>
                                  <a:latin typeface="Cambria Math" panose="02040503050406030204" pitchFamily="18" charset="0"/>
                                  <a:ea typeface="Nunito"/>
                                  <a:cs typeface="Nunito"/>
                                  <a:sym typeface="Nunito"/>
                                </a:rPr>
                                <m:t>𝑃𝑄</m:t>
                              </m:r>
                            </m:oMath>
                          </a14:m>
                          <a:r>
                            <a:rPr lang="en-US" sz="1400" u="none" strike="noStrike" cap="none" dirty="0">
                              <a:solidFill>
                                <a:schemeClr val="tx1"/>
                              </a:solidFill>
                              <a:latin typeface="Nunito" pitchFamily="2" charset="0"/>
                              <a:ea typeface="Times New Roman"/>
                              <a:cs typeface="Times New Roman"/>
                              <a:sym typeface="Times New Roman"/>
                            </a:rPr>
                            <a:t> as the hypotenuse</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13.5 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𝑐𝑚</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ea typeface="Times New Roman"/>
                              <a:cs typeface="Times New Roman"/>
                              <a:sym typeface="Nunito"/>
                            </a:rPr>
                            <a:t>Student calculated the (mean) average of </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ea typeface="Times New Roman"/>
                                  <a:cs typeface="Times New Roman"/>
                                  <a:sym typeface="Nunito"/>
                                </a:rPr>
                                <m:t>𝑃𝑄</m:t>
                              </m:r>
                            </m:oMath>
                          </a14:m>
                          <a:r>
                            <a:rPr lang="en-US" sz="1400" u="none" strike="noStrike" cap="none" dirty="0">
                              <a:solidFill>
                                <a:schemeClr val="tx1"/>
                              </a:solidFill>
                              <a:latin typeface="Nunito" pitchFamily="2" charset="0"/>
                              <a:ea typeface="Times New Roman"/>
                              <a:cs typeface="Times New Roman"/>
                              <a:sym typeface="Times New Roman"/>
                            </a:rPr>
                            <a:t> and </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ea typeface="Times New Roman"/>
                                  <a:cs typeface="Times New Roman"/>
                                  <a:sym typeface="Times New Roman"/>
                                </a:rPr>
                                <m:t>𝑃𝑅</m:t>
                              </m:r>
                            </m:oMath>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D)</a:t>
                          </a:r>
                          <a:r>
                            <a:rPr lang="en-US" sz="1600" u="none" strike="noStrike" cap="none" dirty="0">
                              <a:solidFill>
                                <a:srgbClr val="00BC89"/>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9 </m:t>
                              </m:r>
                              <m:r>
                                <a:rPr lang="en-GB" sz="1600" b="0" i="1" dirty="0" smtClean="0">
                                  <a:solidFill>
                                    <a:srgbClr val="00BC89"/>
                                  </a:solidFill>
                                  <a:latin typeface="Cambria Math" panose="02040503050406030204" pitchFamily="18" charset="0"/>
                                  <a:ea typeface="Nunito"/>
                                  <a:cs typeface="Nunito"/>
                                  <a:sym typeface="Nunito"/>
                                </a:rPr>
                                <m:t>𝑐𝑚</m:t>
                              </m:r>
                            </m:oMath>
                          </a14:m>
                          <a:endParaRPr lang="en-US" sz="1600"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a:sym typeface="Nunito"/>
                            </a:rPr>
                            <a:t>Correct answer</a:t>
                          </a:r>
                          <a:endParaRPr lang="en-US" sz="1400" u="none" strike="noStrike" cap="none" dirty="0">
                            <a:solidFill>
                              <a:srgbClr val="00BC89"/>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2418AD64-CE48-EA66-B794-E0A9B4BAE945}"/>
                  </a:ext>
                </a:extLst>
              </p:cNvPr>
              <p:cNvGraphicFramePr/>
              <p:nvPr>
                <p:extLst>
                  <p:ext uri="{D42A27DB-BD31-4B8C-83A1-F6EECF244321}">
                    <p14:modId xmlns:p14="http://schemas.microsoft.com/office/powerpoint/2010/main" val="2809080082"/>
                  </p:ext>
                </p:extLst>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2) </a:t>
                          </a:r>
                          <a:r>
                            <a:rPr lang="en-GB" sz="1600" b="0" dirty="0">
                              <a:solidFill>
                                <a:schemeClr val="dk1"/>
                              </a:solidFill>
                              <a:latin typeface="Nunito Sans"/>
                              <a:ea typeface="Nunito Sans"/>
                              <a:cs typeface="Nunito Sans"/>
                              <a:sym typeface="Nunito Sans"/>
                            </a:rPr>
                            <a:t>Determine the length of</a:t>
                          </a:r>
                          <a:r>
                            <a:rPr lang="en-GB" sz="1600" b="0" baseline="0" dirty="0">
                              <a:solidFill>
                                <a:schemeClr val="dk1"/>
                              </a:solidFill>
                              <a:latin typeface="Nunito Sans"/>
                              <a:ea typeface="Nunito Sans"/>
                              <a:cs typeface="Nunito Sans"/>
                              <a:sym typeface="Nunito Sans"/>
                            </a:rPr>
                            <a:t> </a:t>
                          </a:r>
                          <a14:m>
                            <m:oMath xmlns:m="http://schemas.openxmlformats.org/officeDocument/2006/math">
                              <m:r>
                                <a:rPr lang="en-GB" sz="1600" b="0" i="1" baseline="0" dirty="0" smtClean="0">
                                  <a:solidFill>
                                    <a:schemeClr val="dk1"/>
                                  </a:solidFill>
                                  <a:latin typeface="Cambria Math" panose="02040503050406030204" pitchFamily="18" charset="0"/>
                                  <a:ea typeface="Nunito Sans"/>
                                  <a:cs typeface="Nunito Sans"/>
                                  <a:sym typeface="Nunito Sans"/>
                                </a:rPr>
                                <m:t>𝑄𝑅</m:t>
                              </m:r>
                            </m:oMath>
                          </a14:m>
                          <a:r>
                            <a:rPr lang="en-GB" sz="1600" b="0" baseline="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2418AD64-CE48-EA66-B794-E0A9B4BAE945}"/>
                  </a:ext>
                </a:extLst>
              </p:cNvPr>
              <p:cNvGraphicFramePr/>
              <p:nvPr>
                <p:extLst>
                  <p:ext uri="{D42A27DB-BD31-4B8C-83A1-F6EECF244321}">
                    <p14:modId xmlns:p14="http://schemas.microsoft.com/office/powerpoint/2010/main" val="2809080082"/>
                  </p:ext>
                </p:extLst>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2) </a:t>
                          </a:r>
                          <a:r>
                            <a:rPr lang="en-GB" sz="1600" b="0" dirty="0">
                              <a:solidFill>
                                <a:schemeClr val="dk1"/>
                              </a:solidFill>
                              <a:latin typeface="Nunito Sans"/>
                              <a:ea typeface="Nunito Sans"/>
                              <a:cs typeface="Nunito Sans"/>
                              <a:sym typeface="Nunito Sans"/>
                            </a:rPr>
                            <a:t>Determine the length of</a:t>
                          </a:r>
                          <a:r>
                            <a:rPr lang="en-GB" sz="1600" b="0" baseline="0" dirty="0">
                              <a:solidFill>
                                <a:schemeClr val="dk1"/>
                              </a:solidFill>
                              <a:latin typeface="Nunito Sans"/>
                              <a:ea typeface="Nunito Sans"/>
                              <a:cs typeface="Nunito Sans"/>
                              <a:sym typeface="Nunito Sans"/>
                            </a:rPr>
                            <a:t> </a:t>
                          </a:r>
                          <a14:m xmlns:a14="http://schemas.microsoft.com/office/drawing/2010/main">
                            <m:oMath xmlns:m="http://schemas.openxmlformats.org/officeDocument/2006/math">
                              <m:r>
                                <a:rPr lang="en-GB" sz="1600" b="0" i="1" baseline="0" dirty="0" smtClean="0">
                                  <a:solidFill>
                                    <a:schemeClr val="dk1"/>
                                  </a:solidFill>
                                  <a:latin typeface="Cambria Math" panose="02040503050406030204" pitchFamily="18" charset="0"/>
                                  <a:ea typeface="Nunito Sans"/>
                                  <a:cs typeface="Nunito Sans"/>
                                  <a:sym typeface="Nunito Sans"/>
                                </a:rPr>
                                <m:t>𝑄𝑅</m:t>
                              </m:r>
                            </m:oMath>
                          </a14:m>
                          <a:r>
                            <a:rPr lang="en-GB" sz="1600" b="0" baseline="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g228644726b3_0_174"/>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Pythagoras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D7340C7D-9D28-B545-A347-6641FF49B947}"/>
              </a:ext>
            </a:extLst>
          </p:cNvPr>
          <p:cNvPicPr>
            <a:picLocks noChangeAspect="1"/>
          </p:cNvPicPr>
          <p:nvPr/>
        </p:nvPicPr>
        <p:blipFill>
          <a:blip r:embed="rId3"/>
          <a:stretch>
            <a:fillRect/>
          </a:stretch>
        </p:blipFill>
        <p:spPr>
          <a:xfrm>
            <a:off x="909898" y="1573389"/>
            <a:ext cx="2823301" cy="2951999"/>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635C332B-425A-06FC-6CEB-53E21557C83E}"/>
                  </a:ext>
                </a:extLst>
              </p:cNvPr>
              <p:cNvGraphicFramePr/>
              <p:nvPr>
                <p:extLst>
                  <p:ext uri="{D42A27DB-BD31-4B8C-83A1-F6EECF244321}">
                    <p14:modId xmlns:p14="http://schemas.microsoft.com/office/powerpoint/2010/main" val="382463755"/>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12.0 </m:t>
                              </m:r>
                              <m:r>
                                <a:rPr lang="en-GB" sz="1600" i="1" u="none" strike="noStrike" cap="none" dirty="0" smtClean="0">
                                  <a:solidFill>
                                    <a:schemeClr val="dk1"/>
                                  </a:solidFill>
                                  <a:latin typeface="Cambria Math" panose="02040503050406030204" pitchFamily="18" charset="0"/>
                                  <a:ea typeface="Nunito Sans"/>
                                  <a:cs typeface="Nunito Sans"/>
                                  <a:sym typeface="Nunito Sans"/>
                                </a:rPr>
                                <m:t>𝑐𝑚</m:t>
                              </m:r>
                              <m:r>
                                <a:rPr lang="en-GB" sz="1600" i="1" u="none" strike="noStrike" cap="none" dirty="0" smtClean="0">
                                  <a:solidFill>
                                    <a:schemeClr val="dk1"/>
                                  </a:solidFill>
                                  <a:latin typeface="Cambria Math" panose="02040503050406030204" pitchFamily="18" charset="0"/>
                                  <a:ea typeface="Nunito Sans"/>
                                  <a:cs typeface="Nunito Sans"/>
                                  <a:sym typeface="Nunito Sans"/>
                                </a:rPr>
                                <m:t>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forgot to halve the length of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𝐷𝐹</m:t>
                              </m:r>
                            </m:oMath>
                          </a14:m>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B) </a:t>
                          </a:r>
                          <a14:m>
                            <m:oMath xmlns:m="http://schemas.openxmlformats.org/officeDocument/2006/math">
                              <m:r>
                                <a:rPr lang="en-GB" sz="1600" i="1" u="none" strike="noStrike" cap="none" dirty="0" smtClean="0">
                                  <a:solidFill>
                                    <a:srgbClr val="00BC89"/>
                                  </a:solidFill>
                                  <a:latin typeface="Cambria Math" panose="02040503050406030204" pitchFamily="18" charset="0"/>
                                  <a:ea typeface="Nunito Sans"/>
                                  <a:cs typeface="Nunito Sans"/>
                                  <a:sym typeface="Nunito Sans"/>
                                </a:rPr>
                                <m:t>9.2 </m:t>
                              </m:r>
                              <m:r>
                                <a:rPr lang="en-GB" sz="1600" i="1" u="none" strike="noStrike" cap="none" dirty="0" smtClean="0">
                                  <a:solidFill>
                                    <a:srgbClr val="00BC89"/>
                                  </a:solidFill>
                                  <a:latin typeface="Cambria Math" panose="02040503050406030204" pitchFamily="18" charset="0"/>
                                  <a:ea typeface="Nunito Sans"/>
                                  <a:cs typeface="Nunito Sans"/>
                                  <a:sym typeface="Nunito Sans"/>
                                </a:rPr>
                                <m:t>𝑐𝑚</m:t>
                              </m:r>
                            </m:oMath>
                          </a14:m>
                          <a:r>
                            <a:rPr lang="en-GB" sz="1600" u="none" strike="noStrike" cap="none" dirty="0">
                              <a:solidFill>
                                <a:srgbClr val="00BC89"/>
                              </a:solidFill>
                              <a:latin typeface="Nunito Sans"/>
                              <a:ea typeface="Nunito Sans"/>
                              <a:cs typeface="Nunito Sans"/>
                              <a:sym typeface="Nunito Sans"/>
                            </a:rPr>
                            <a:t> </a:t>
                          </a:r>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8.5 </m:t>
                              </m:r>
                              <m:r>
                                <a:rPr lang="en-GB" sz="1600" i="1" u="none" strike="noStrike" cap="none" dirty="0" smtClean="0">
                                  <a:solidFill>
                                    <a:schemeClr val="dk1"/>
                                  </a:solidFill>
                                  <a:latin typeface="Cambria Math" panose="02040503050406030204" pitchFamily="18" charset="0"/>
                                  <a:ea typeface="Nunito Sans"/>
                                  <a:cs typeface="Nunito Sans"/>
                                  <a:sym typeface="Nunito Sans"/>
                                </a:rPr>
                                <m:t>𝑐𝑚</m:t>
                              </m:r>
                              <m:r>
                                <a:rPr lang="en-GB" sz="1600" i="1" u="none" strike="noStrike" cap="none" dirty="0" smtClean="0">
                                  <a:solidFill>
                                    <a:schemeClr val="dk1"/>
                                  </a:solidFill>
                                  <a:latin typeface="Cambria Math" panose="02040503050406030204" pitchFamily="18" charset="0"/>
                                  <a:ea typeface="Nunito Sans"/>
                                  <a:cs typeface="Nunito Sans"/>
                                  <a:sym typeface="Nunito Sans"/>
                                </a:rPr>
                                <m:t>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calculated the (mean) average of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𝐷𝐹</m:t>
                              </m:r>
                            </m:oMath>
                          </a14:m>
                          <a:r>
                            <a:rPr lang="en-GB" sz="1400" u="none" strike="noStrike" cap="none" dirty="0">
                              <a:solidFill>
                                <a:schemeClr val="dk1"/>
                              </a:solidFill>
                              <a:latin typeface="Nunito Sans"/>
                              <a:ea typeface="Nunito Sans"/>
                              <a:cs typeface="Nunito Sans"/>
                              <a:sym typeface="Nunito Sans"/>
                            </a:rPr>
                            <a:t> and the height</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u="none" strike="noStrike" cap="none" dirty="0" smtClean="0">
                                  <a:solidFill>
                                    <a:srgbClr val="1C1C1C"/>
                                  </a:solidFill>
                                  <a:latin typeface="Cambria Math" panose="02040503050406030204" pitchFamily="18" charset="0"/>
                                  <a:ea typeface="Nunito Sans"/>
                                  <a:cs typeface="Nunito Sans"/>
                                  <a:sym typeface="Nunito Sans"/>
                                </a:rPr>
                                <m:t>17 </m:t>
                              </m:r>
                              <m:r>
                                <a:rPr lang="en-GB" sz="1600" i="1" u="none" strike="noStrike" cap="none" dirty="0" smtClean="0">
                                  <a:solidFill>
                                    <a:srgbClr val="1C1C1C"/>
                                  </a:solidFill>
                                  <a:latin typeface="Cambria Math" panose="02040503050406030204" pitchFamily="18" charset="0"/>
                                  <a:ea typeface="Nunito Sans"/>
                                  <a:cs typeface="Nunito Sans"/>
                                  <a:sym typeface="Nunito Sans"/>
                                </a:rPr>
                                <m:t>𝑐𝑚</m:t>
                              </m:r>
                              <m:r>
                                <a:rPr lang="en-GB" sz="1600" i="1" u="none" strike="noStrike" cap="none" dirty="0" smtClean="0">
                                  <a:solidFill>
                                    <a:srgbClr val="1C1C1C"/>
                                  </a:solidFill>
                                  <a:latin typeface="Cambria Math" panose="02040503050406030204" pitchFamily="18" charset="0"/>
                                  <a:ea typeface="Nunito Sans"/>
                                  <a:cs typeface="Nunito Sans"/>
                                  <a:sym typeface="Nunito Sans"/>
                                </a:rPr>
                                <m:t> </m:t>
                              </m:r>
                            </m:oMath>
                          </a14:m>
                          <a:endParaRPr sz="160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1C1C1C"/>
                              </a:solidFill>
                              <a:latin typeface="Nunito Sans"/>
                              <a:ea typeface="Nunito Sans"/>
                              <a:cs typeface="Nunito Sans"/>
                              <a:sym typeface="Nunito Sans"/>
                            </a:rPr>
                            <a:t>Student does not understand how to use Pythagoras’ theorem</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635C332B-425A-06FC-6CEB-53E21557C83E}"/>
                  </a:ext>
                </a:extLst>
              </p:cNvPr>
              <p:cNvGraphicFramePr/>
              <p:nvPr>
                <p:extLst>
                  <p:ext uri="{D42A27DB-BD31-4B8C-83A1-F6EECF244321}">
                    <p14:modId xmlns:p14="http://schemas.microsoft.com/office/powerpoint/2010/main" val="382463755"/>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12.0 </m:t>
                              </m:r>
                              <m:r>
                                <a:rPr lang="en-GB" sz="1600" i="1" u="none" strike="noStrike" cap="none" dirty="0" smtClean="0">
                                  <a:solidFill>
                                    <a:schemeClr val="dk1"/>
                                  </a:solidFill>
                                  <a:latin typeface="Cambria Math" panose="02040503050406030204" pitchFamily="18" charset="0"/>
                                  <a:ea typeface="Nunito Sans"/>
                                  <a:cs typeface="Nunito Sans"/>
                                  <a:sym typeface="Nunito Sans"/>
                                </a:rPr>
                                <m:t>𝑐𝑚</m:t>
                              </m:r>
                              <m:r>
                                <a:rPr lang="en-GB" sz="1600" i="1" u="none" strike="noStrike" cap="none" dirty="0" smtClean="0">
                                  <a:solidFill>
                                    <a:schemeClr val="dk1"/>
                                  </a:solidFill>
                                  <a:latin typeface="Cambria Math" panose="02040503050406030204" pitchFamily="18" charset="0"/>
                                  <a:ea typeface="Nunito Sans"/>
                                  <a:cs typeface="Nunito Sans"/>
                                  <a:sym typeface="Nunito Sans"/>
                                </a:rPr>
                                <m:t>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forgot to halve the length of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𝐷𝐹</m:t>
                              </m:r>
                            </m:oMath>
                          </a14:m>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B) </a:t>
                          </a:r>
                          <a14:m xmlns:a14="http://schemas.microsoft.com/office/drawing/2010/main">
                            <m:oMath xmlns:m="http://schemas.openxmlformats.org/officeDocument/2006/math">
                              <m:r>
                                <a:rPr lang="en-GB" sz="1600" i="1" u="none" strike="noStrike" cap="none" dirty="0" smtClean="0">
                                  <a:solidFill>
                                    <a:srgbClr val="00BC89"/>
                                  </a:solidFill>
                                  <a:latin typeface="Cambria Math" panose="02040503050406030204" pitchFamily="18" charset="0"/>
                                  <a:ea typeface="Nunito Sans"/>
                                  <a:cs typeface="Nunito Sans"/>
                                  <a:sym typeface="Nunito Sans"/>
                                </a:rPr>
                                <m:t>9.2 </m:t>
                              </m:r>
                              <m:r>
                                <a:rPr lang="en-GB" sz="1600" i="1" u="none" strike="noStrike" cap="none" dirty="0" smtClean="0">
                                  <a:solidFill>
                                    <a:srgbClr val="00BC89"/>
                                  </a:solidFill>
                                  <a:latin typeface="Cambria Math" panose="02040503050406030204" pitchFamily="18" charset="0"/>
                                  <a:ea typeface="Nunito Sans"/>
                                  <a:cs typeface="Nunito Sans"/>
                                  <a:sym typeface="Nunito Sans"/>
                                </a:rPr>
                                <m:t>𝑐𝑚</m:t>
                              </m:r>
                            </m:oMath>
                          </a14:m>
                          <a:r>
                            <a:rPr lang="en-GB" sz="1600" u="none" strike="noStrike" cap="none" dirty="0">
                              <a:solidFill>
                                <a:srgbClr val="00BC89"/>
                              </a:solidFill>
                              <a:latin typeface="Nunito Sans"/>
                              <a:ea typeface="Nunito Sans"/>
                              <a:cs typeface="Nunito Sans"/>
                              <a:sym typeface="Nunito Sans"/>
                            </a:rPr>
                            <a:t> </a:t>
                          </a:r>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8.5 </m:t>
                              </m:r>
                              <m:r>
                                <a:rPr lang="en-GB" sz="1600" i="1" u="none" strike="noStrike" cap="none" dirty="0" smtClean="0">
                                  <a:solidFill>
                                    <a:schemeClr val="dk1"/>
                                  </a:solidFill>
                                  <a:latin typeface="Cambria Math" panose="02040503050406030204" pitchFamily="18" charset="0"/>
                                  <a:ea typeface="Nunito Sans"/>
                                  <a:cs typeface="Nunito Sans"/>
                                  <a:sym typeface="Nunito Sans"/>
                                </a:rPr>
                                <m:t>𝑐𝑚</m:t>
                              </m:r>
                              <m:r>
                                <a:rPr lang="en-GB" sz="1600" i="1" u="none" strike="noStrike" cap="none" dirty="0" smtClean="0">
                                  <a:solidFill>
                                    <a:schemeClr val="dk1"/>
                                  </a:solidFill>
                                  <a:latin typeface="Cambria Math" panose="02040503050406030204" pitchFamily="18" charset="0"/>
                                  <a:ea typeface="Nunito Sans"/>
                                  <a:cs typeface="Nunito Sans"/>
                                  <a:sym typeface="Nunito Sans"/>
                                </a:rPr>
                                <m:t>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calculated the (mean) average of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Nunito Sans"/>
                                  <a:cs typeface="Nunito Sans"/>
                                  <a:sym typeface="Nunito Sans"/>
                                </a:rPr>
                                <m:t>𝐷𝐹</m:t>
                              </m:r>
                            </m:oMath>
                          </a14:m>
                          <a:r>
                            <a:rPr lang="en-GB" sz="1400" u="none" strike="noStrike" cap="none" dirty="0">
                              <a:solidFill>
                                <a:schemeClr val="dk1"/>
                              </a:solidFill>
                              <a:latin typeface="Nunito Sans"/>
                              <a:ea typeface="Nunito Sans"/>
                              <a:cs typeface="Nunito Sans"/>
                              <a:sym typeface="Nunito Sans"/>
                            </a:rPr>
                            <a:t> and the height</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xmlns:a14="http://schemas.microsoft.com/office/drawing/2010/main">
                            <m:oMath xmlns:m="http://schemas.openxmlformats.org/officeDocument/2006/math">
                              <m:r>
                                <a:rPr lang="en-GB" sz="1600" i="1" u="none" strike="noStrike" cap="none" dirty="0" smtClean="0">
                                  <a:solidFill>
                                    <a:srgbClr val="1C1C1C"/>
                                  </a:solidFill>
                                  <a:latin typeface="Cambria Math" panose="02040503050406030204" pitchFamily="18" charset="0"/>
                                  <a:ea typeface="Nunito Sans"/>
                                  <a:cs typeface="Nunito Sans"/>
                                  <a:sym typeface="Nunito Sans"/>
                                </a:rPr>
                                <m:t>17 </m:t>
                              </m:r>
                              <m:r>
                                <a:rPr lang="en-GB" sz="1600" i="1" u="none" strike="noStrike" cap="none" dirty="0" smtClean="0">
                                  <a:solidFill>
                                    <a:srgbClr val="1C1C1C"/>
                                  </a:solidFill>
                                  <a:latin typeface="Cambria Math" panose="02040503050406030204" pitchFamily="18" charset="0"/>
                                  <a:ea typeface="Nunito Sans"/>
                                  <a:cs typeface="Nunito Sans"/>
                                  <a:sym typeface="Nunito Sans"/>
                                </a:rPr>
                                <m:t>𝑐𝑚</m:t>
                              </m:r>
                              <m:r>
                                <a:rPr lang="en-GB" sz="1600" i="1" u="none" strike="noStrike" cap="none" dirty="0" smtClean="0">
                                  <a:solidFill>
                                    <a:srgbClr val="1C1C1C"/>
                                  </a:solidFill>
                                  <a:latin typeface="Cambria Math" panose="02040503050406030204" pitchFamily="18" charset="0"/>
                                  <a:ea typeface="Nunito Sans"/>
                                  <a:cs typeface="Nunito Sans"/>
                                  <a:sym typeface="Nunito Sans"/>
                                </a:rPr>
                                <m:t> </m:t>
                              </m:r>
                            </m:oMath>
                          </a14:m>
                          <a:endParaRPr sz="160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1C1C1C"/>
                              </a:solidFill>
                              <a:latin typeface="Nunito Sans"/>
                              <a:ea typeface="Nunito Sans"/>
                              <a:cs typeface="Nunito Sans"/>
                              <a:sym typeface="Nunito Sans"/>
                            </a:rPr>
                            <a:t>Student does not understand how to use Pythagoras’ theorem</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FA246A16-B952-B32A-20BC-E0EFC1F500AC}"/>
                  </a:ext>
                </a:extLst>
              </p:cNvPr>
              <p:cNvGraphicFramePr/>
              <p:nvPr>
                <p:extLst>
                  <p:ext uri="{D42A27DB-BD31-4B8C-83A1-F6EECF244321}">
                    <p14:modId xmlns:p14="http://schemas.microsoft.com/office/powerpoint/2010/main" val="3917461127"/>
                  </p:ext>
                </p:extLst>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3) </a:t>
                          </a:r>
                          <a:r>
                            <a:rPr lang="en-GB" sz="1600" b="0" dirty="0">
                              <a:solidFill>
                                <a:schemeClr val="dk1"/>
                              </a:solidFill>
                              <a:latin typeface="Nunito Sans"/>
                              <a:ea typeface="Nunito Sans"/>
                              <a:cs typeface="Nunito Sans"/>
                              <a:sym typeface="Nunito Sans"/>
                            </a:rPr>
                            <a:t>Determine the length of</a:t>
                          </a:r>
                          <a:r>
                            <a:rPr lang="en-GB" sz="1600" b="0" baseline="0" dirty="0">
                              <a:solidFill>
                                <a:schemeClr val="dk1"/>
                              </a:solidFill>
                              <a:latin typeface="Nunito Sans"/>
                              <a:ea typeface="Nunito Sans"/>
                              <a:cs typeface="Nunito Sans"/>
                              <a:sym typeface="Nunito Sans"/>
                            </a:rPr>
                            <a:t> </a:t>
                          </a:r>
                          <a14:m>
                            <m:oMath xmlns:m="http://schemas.openxmlformats.org/officeDocument/2006/math">
                              <m:r>
                                <a:rPr lang="en-GB" sz="1600" b="0" i="1" baseline="0" dirty="0" smtClean="0">
                                  <a:solidFill>
                                    <a:schemeClr val="dk1"/>
                                  </a:solidFill>
                                  <a:latin typeface="Cambria Math" panose="02040503050406030204" pitchFamily="18" charset="0"/>
                                  <a:ea typeface="Nunito Sans"/>
                                  <a:cs typeface="Nunito Sans"/>
                                  <a:sym typeface="Nunito Sans"/>
                                </a:rPr>
                                <m:t>𝐸𝐹</m:t>
                              </m:r>
                            </m:oMath>
                          </a14:m>
                          <a:r>
                            <a:rPr lang="en-GB" sz="1600" b="0" baseline="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FA246A16-B952-B32A-20BC-E0EFC1F500AC}"/>
                  </a:ext>
                </a:extLst>
              </p:cNvPr>
              <p:cNvGraphicFramePr/>
              <p:nvPr>
                <p:extLst>
                  <p:ext uri="{D42A27DB-BD31-4B8C-83A1-F6EECF244321}">
                    <p14:modId xmlns:p14="http://schemas.microsoft.com/office/powerpoint/2010/main" val="3917461127"/>
                  </p:ext>
                </p:extLst>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3) </a:t>
                          </a:r>
                          <a:r>
                            <a:rPr lang="en-GB" sz="1600" b="0" dirty="0">
                              <a:solidFill>
                                <a:schemeClr val="dk1"/>
                              </a:solidFill>
                              <a:latin typeface="Nunito Sans"/>
                              <a:ea typeface="Nunito Sans"/>
                              <a:cs typeface="Nunito Sans"/>
                              <a:sym typeface="Nunito Sans"/>
                            </a:rPr>
                            <a:t>Determine the length of</a:t>
                          </a:r>
                          <a:r>
                            <a:rPr lang="en-GB" sz="1600" b="0" baseline="0" dirty="0">
                              <a:solidFill>
                                <a:schemeClr val="dk1"/>
                              </a:solidFill>
                              <a:latin typeface="Nunito Sans"/>
                              <a:ea typeface="Nunito Sans"/>
                              <a:cs typeface="Nunito Sans"/>
                              <a:sym typeface="Nunito Sans"/>
                            </a:rPr>
                            <a:t> </a:t>
                          </a:r>
                          <a14:m xmlns:a14="http://schemas.microsoft.com/office/drawing/2010/main">
                            <m:oMath xmlns:m="http://schemas.openxmlformats.org/officeDocument/2006/math">
                              <m:r>
                                <a:rPr lang="en-GB" sz="1600" b="0" i="1" baseline="0" dirty="0" smtClean="0">
                                  <a:solidFill>
                                    <a:schemeClr val="dk1"/>
                                  </a:solidFill>
                                  <a:latin typeface="Cambria Math" panose="02040503050406030204" pitchFamily="18" charset="0"/>
                                  <a:ea typeface="Nunito Sans"/>
                                  <a:cs typeface="Nunito Sans"/>
                                  <a:sym typeface="Nunito Sans"/>
                                </a:rPr>
                                <m:t>𝐸𝐹</m:t>
                              </m:r>
                            </m:oMath>
                          </a14:m>
                          <a:r>
                            <a:rPr lang="en-GB" sz="1600" b="0" baseline="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g228644726b3_0_181"/>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Pythagoras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372CB30B-E288-7742-96AA-706E1A5ED8DC}"/>
              </a:ext>
            </a:extLst>
          </p:cNvPr>
          <p:cNvPicPr>
            <a:picLocks noChangeAspect="1"/>
          </p:cNvPicPr>
          <p:nvPr/>
        </p:nvPicPr>
        <p:blipFill>
          <a:blip r:embed="rId3"/>
          <a:stretch>
            <a:fillRect/>
          </a:stretch>
        </p:blipFill>
        <p:spPr>
          <a:xfrm>
            <a:off x="241489" y="1818930"/>
            <a:ext cx="4049767" cy="2286000"/>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D9A28135-ADD1-F10F-26AF-18378C46FBFF}"/>
                  </a:ext>
                </a:extLst>
              </p:cNvPr>
              <p:cNvGraphicFramePr/>
              <p:nvPr>
                <p:extLst>
                  <p:ext uri="{D42A27DB-BD31-4B8C-83A1-F6EECF244321}">
                    <p14:modId xmlns:p14="http://schemas.microsoft.com/office/powerpoint/2010/main" val="97544077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9.2 </m:t>
                              </m:r>
                              <m:r>
                                <a:rPr lang="en-GB" sz="1600" i="1" u="none" strike="noStrike" cap="none" dirty="0" smtClean="0">
                                  <a:solidFill>
                                    <a:schemeClr val="dk1"/>
                                  </a:solidFill>
                                  <a:latin typeface="Cambria Math" panose="02040503050406030204" pitchFamily="18" charset="0"/>
                                  <a:ea typeface="Nunito Sans"/>
                                  <a:cs typeface="Nunito Sans"/>
                                  <a:sym typeface="Nunito Sans"/>
                                </a:rPr>
                                <m:t>𝑐𝑚</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used difference of squares (instead of sum of squares)</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17 </m:t>
                              </m:r>
                              <m:r>
                                <a:rPr lang="en-GB" sz="1600" i="1" u="none" strike="noStrike" cap="none" dirty="0" smtClean="0">
                                  <a:solidFill>
                                    <a:schemeClr val="dk1"/>
                                  </a:solidFill>
                                  <a:latin typeface="Cambria Math" panose="02040503050406030204" pitchFamily="18" charset="0"/>
                                  <a:ea typeface="Nunito Sans"/>
                                  <a:cs typeface="Nunito Sans"/>
                                  <a:sym typeface="Nunito Sans"/>
                                </a:rPr>
                                <m:t>𝑐𝑚</m:t>
                              </m:r>
                              <m:r>
                                <a:rPr lang="en-GB" sz="1600" i="1" u="none" strike="noStrike" cap="none" dirty="0" smtClean="0">
                                  <a:solidFill>
                                    <a:schemeClr val="dk1"/>
                                  </a:solidFill>
                                  <a:latin typeface="Cambria Math" panose="02040503050406030204" pitchFamily="18" charset="0"/>
                                  <a:ea typeface="Nunito Sans"/>
                                  <a:cs typeface="Nunito Sans"/>
                                  <a:sym typeface="Nunito Sans"/>
                                </a:rPr>
                                <m:t>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found the sum of perpendicular sides</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C) </a:t>
                          </a:r>
                          <a14:m>
                            <m:oMath xmlns:m="http://schemas.openxmlformats.org/officeDocument/2006/math">
                              <m:r>
                                <a:rPr lang="en-GB" sz="1600" i="1" u="none" strike="noStrike" cap="none" dirty="0" smtClean="0">
                                  <a:solidFill>
                                    <a:srgbClr val="00BC89"/>
                                  </a:solidFill>
                                  <a:latin typeface="Cambria Math" panose="02040503050406030204" pitchFamily="18" charset="0"/>
                                  <a:ea typeface="Nunito Sans"/>
                                  <a:cs typeface="Nunito Sans"/>
                                  <a:sym typeface="Nunito Sans"/>
                                </a:rPr>
                                <m:t>12.5 </m:t>
                              </m:r>
                              <m:r>
                                <a:rPr lang="en-GB" sz="1600" i="1" u="none" strike="noStrike" cap="none" dirty="0" smtClean="0">
                                  <a:solidFill>
                                    <a:srgbClr val="00BC89"/>
                                  </a:solidFill>
                                  <a:latin typeface="Cambria Math" panose="02040503050406030204" pitchFamily="18" charset="0"/>
                                  <a:ea typeface="Nunito Sans"/>
                                  <a:cs typeface="Nunito Sans"/>
                                  <a:sym typeface="Nunito Sans"/>
                                </a:rPr>
                                <m:t>𝑐𝑚</m:t>
                              </m:r>
                              <m:r>
                                <a:rPr lang="en-GB" sz="1600" i="1" u="none" strike="noStrike" cap="none" dirty="0" smtClean="0">
                                  <a:solidFill>
                                    <a:srgbClr val="00BC89"/>
                                  </a:solidFill>
                                  <a:latin typeface="Cambria Math" panose="02040503050406030204" pitchFamily="18" charset="0"/>
                                  <a:ea typeface="Nunito Sans"/>
                                  <a:cs typeface="Nunito Sans"/>
                                  <a:sym typeface="Nunito Sans"/>
                                </a:rPr>
                                <m:t> </m:t>
                              </m:r>
                            </m:oMath>
                          </a14:m>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34 </m:t>
                              </m:r>
                              <m:r>
                                <a:rPr lang="en-GB" sz="1600" i="1" u="none" strike="noStrike" cap="none" dirty="0" smtClean="0">
                                  <a:solidFill>
                                    <a:schemeClr val="dk1"/>
                                  </a:solidFill>
                                  <a:latin typeface="Cambria Math" panose="02040503050406030204" pitchFamily="18" charset="0"/>
                                  <a:ea typeface="Nunito Sans"/>
                                  <a:cs typeface="Nunito Sans"/>
                                  <a:sym typeface="Nunito Sans"/>
                                </a:rPr>
                                <m:t>𝑐𝑚</m:t>
                              </m:r>
                              <m:r>
                                <a:rPr lang="en-GB" sz="1600" i="1" u="none" strike="noStrike" cap="none" dirty="0" smtClean="0">
                                  <a:solidFill>
                                    <a:schemeClr val="dk1"/>
                                  </a:solidFill>
                                  <a:latin typeface="Cambria Math" panose="02040503050406030204" pitchFamily="18" charset="0"/>
                                  <a:ea typeface="Nunito Sans"/>
                                  <a:cs typeface="Nunito Sans"/>
                                  <a:sym typeface="Nunito Sans"/>
                                </a:rPr>
                                <m:t>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found the perimeter of the rectangle</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D9A28135-ADD1-F10F-26AF-18378C46FBFF}"/>
                  </a:ext>
                </a:extLst>
              </p:cNvPr>
              <p:cNvGraphicFramePr/>
              <p:nvPr>
                <p:extLst>
                  <p:ext uri="{D42A27DB-BD31-4B8C-83A1-F6EECF244321}">
                    <p14:modId xmlns:p14="http://schemas.microsoft.com/office/powerpoint/2010/main" val="97544077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9.2 </m:t>
                              </m:r>
                              <m:r>
                                <a:rPr lang="en-GB" sz="1600" i="1" u="none" strike="noStrike" cap="none" dirty="0" smtClean="0">
                                  <a:solidFill>
                                    <a:schemeClr val="dk1"/>
                                  </a:solidFill>
                                  <a:latin typeface="Cambria Math" panose="02040503050406030204" pitchFamily="18" charset="0"/>
                                  <a:ea typeface="Nunito Sans"/>
                                  <a:cs typeface="Nunito Sans"/>
                                  <a:sym typeface="Nunito Sans"/>
                                </a:rPr>
                                <m:t>𝑐𝑚</m:t>
                              </m:r>
                            </m:oMath>
                          </a14:m>
                          <a:r>
                            <a:rPr lang="en-GB" sz="1600" u="none" strike="noStrike" cap="none" dirty="0">
                              <a:solidFill>
                                <a:schemeClr val="dk1"/>
                              </a:solidFill>
                              <a:latin typeface="Nunito Sans"/>
                              <a:ea typeface="Nunito Sans"/>
                              <a:cs typeface="Nunito Sans"/>
                              <a:sym typeface="Nunito Sans"/>
                            </a:rPr>
                            <a:t> </a:t>
                          </a:r>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used difference of squares (instead of sum of squares)</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17 </m:t>
                              </m:r>
                              <m:r>
                                <a:rPr lang="en-GB" sz="1600" i="1" u="none" strike="noStrike" cap="none" dirty="0" smtClean="0">
                                  <a:solidFill>
                                    <a:schemeClr val="dk1"/>
                                  </a:solidFill>
                                  <a:latin typeface="Cambria Math" panose="02040503050406030204" pitchFamily="18" charset="0"/>
                                  <a:ea typeface="Nunito Sans"/>
                                  <a:cs typeface="Nunito Sans"/>
                                  <a:sym typeface="Nunito Sans"/>
                                </a:rPr>
                                <m:t>𝑐𝑚</m:t>
                              </m:r>
                              <m:r>
                                <a:rPr lang="en-GB" sz="1600" i="1" u="none" strike="noStrike" cap="none" dirty="0" smtClean="0">
                                  <a:solidFill>
                                    <a:schemeClr val="dk1"/>
                                  </a:solidFill>
                                  <a:latin typeface="Cambria Math" panose="02040503050406030204" pitchFamily="18" charset="0"/>
                                  <a:ea typeface="Nunito Sans"/>
                                  <a:cs typeface="Nunito Sans"/>
                                  <a:sym typeface="Nunito Sans"/>
                                </a:rPr>
                                <m:t>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found the sum of perpendicular sides</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C) </a:t>
                          </a:r>
                          <a14:m xmlns:a14="http://schemas.microsoft.com/office/drawing/2010/main">
                            <m:oMath xmlns:m="http://schemas.openxmlformats.org/officeDocument/2006/math">
                              <m:r>
                                <a:rPr lang="en-GB" sz="1600" i="1" u="none" strike="noStrike" cap="none" dirty="0" smtClean="0">
                                  <a:solidFill>
                                    <a:srgbClr val="00BC89"/>
                                  </a:solidFill>
                                  <a:latin typeface="Cambria Math" panose="02040503050406030204" pitchFamily="18" charset="0"/>
                                  <a:ea typeface="Nunito Sans"/>
                                  <a:cs typeface="Nunito Sans"/>
                                  <a:sym typeface="Nunito Sans"/>
                                </a:rPr>
                                <m:t>12.5 </m:t>
                              </m:r>
                              <m:r>
                                <a:rPr lang="en-GB" sz="1600" i="1" u="none" strike="noStrike" cap="none" dirty="0" smtClean="0">
                                  <a:solidFill>
                                    <a:srgbClr val="00BC89"/>
                                  </a:solidFill>
                                  <a:latin typeface="Cambria Math" panose="02040503050406030204" pitchFamily="18" charset="0"/>
                                  <a:ea typeface="Nunito Sans"/>
                                  <a:cs typeface="Nunito Sans"/>
                                  <a:sym typeface="Nunito Sans"/>
                                </a:rPr>
                                <m:t>𝑐𝑚</m:t>
                              </m:r>
                              <m:r>
                                <a:rPr lang="en-GB" sz="1600" i="1" u="none" strike="noStrike" cap="none" dirty="0" smtClean="0">
                                  <a:solidFill>
                                    <a:srgbClr val="00BC89"/>
                                  </a:solidFill>
                                  <a:latin typeface="Cambria Math" panose="02040503050406030204" pitchFamily="18" charset="0"/>
                                  <a:ea typeface="Nunito Sans"/>
                                  <a:cs typeface="Nunito Sans"/>
                                  <a:sym typeface="Nunito Sans"/>
                                </a:rPr>
                                <m:t> </m:t>
                              </m:r>
                            </m:oMath>
                          </a14:m>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34 </m:t>
                              </m:r>
                              <m:r>
                                <a:rPr lang="en-GB" sz="1600" i="1" u="none" strike="noStrike" cap="none" dirty="0" smtClean="0">
                                  <a:solidFill>
                                    <a:schemeClr val="dk1"/>
                                  </a:solidFill>
                                  <a:latin typeface="Cambria Math" panose="02040503050406030204" pitchFamily="18" charset="0"/>
                                  <a:ea typeface="Nunito Sans"/>
                                  <a:cs typeface="Nunito Sans"/>
                                  <a:sym typeface="Nunito Sans"/>
                                </a:rPr>
                                <m:t>𝑐𝑚</m:t>
                              </m:r>
                              <m:r>
                                <a:rPr lang="en-GB" sz="1600" i="1" u="none" strike="noStrike" cap="none" dirty="0" smtClean="0">
                                  <a:solidFill>
                                    <a:schemeClr val="dk1"/>
                                  </a:solidFill>
                                  <a:latin typeface="Cambria Math" panose="02040503050406030204" pitchFamily="18" charset="0"/>
                                  <a:ea typeface="Nunito Sans"/>
                                  <a:cs typeface="Nunito Sans"/>
                                  <a:sym typeface="Nunito Sans"/>
                                </a:rPr>
                                <m:t>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found the perimeter of the rectangle</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0EAF638F-E647-C94A-1FD2-75857EBD0537}"/>
                  </a:ext>
                </a:extLst>
              </p:cNvPr>
              <p:cNvGraphicFramePr/>
              <p:nvPr>
                <p:extLst>
                  <p:ext uri="{D42A27DB-BD31-4B8C-83A1-F6EECF244321}">
                    <p14:modId xmlns:p14="http://schemas.microsoft.com/office/powerpoint/2010/main" val="1553206052"/>
                  </p:ext>
                </p:extLst>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4) </a:t>
                          </a:r>
                          <a:r>
                            <a:rPr lang="en-GB" sz="1600" b="0" dirty="0">
                              <a:solidFill>
                                <a:schemeClr val="dk1"/>
                              </a:solidFill>
                              <a:latin typeface="Nunito Sans"/>
                              <a:ea typeface="Nunito Sans"/>
                              <a:cs typeface="Nunito Sans"/>
                              <a:sym typeface="Nunito Sans"/>
                            </a:rPr>
                            <a:t>Determine the length of the diagonal in</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rectangle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𝐴𝐵𝐶𝐷</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0EAF638F-E647-C94A-1FD2-75857EBD0537}"/>
                  </a:ext>
                </a:extLst>
              </p:cNvPr>
              <p:cNvGraphicFramePr/>
              <p:nvPr>
                <p:extLst>
                  <p:ext uri="{D42A27DB-BD31-4B8C-83A1-F6EECF244321}">
                    <p14:modId xmlns:p14="http://schemas.microsoft.com/office/powerpoint/2010/main" val="1553206052"/>
                  </p:ext>
                </p:extLst>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4) </a:t>
                          </a:r>
                          <a:r>
                            <a:rPr lang="en-GB" sz="1600" b="0" dirty="0">
                              <a:solidFill>
                                <a:schemeClr val="dk1"/>
                              </a:solidFill>
                              <a:latin typeface="Nunito Sans"/>
                              <a:ea typeface="Nunito Sans"/>
                              <a:cs typeface="Nunito Sans"/>
                              <a:sym typeface="Nunito Sans"/>
                            </a:rPr>
                            <a:t>Determine the length of the diagonal in</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rectangle </a:t>
                          </a:r>
                          <a14:m xmlns:a14="http://schemas.microsoft.com/office/drawing/2010/main">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𝐴𝐵𝐶𝐷</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g228644726b3_0_188"/>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Pythagoras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CFDEBC4B-AE85-1B4E-ADE0-4E2C67979CCE}"/>
              </a:ext>
            </a:extLst>
          </p:cNvPr>
          <p:cNvPicPr>
            <a:picLocks noChangeAspect="1"/>
          </p:cNvPicPr>
          <p:nvPr/>
        </p:nvPicPr>
        <p:blipFill>
          <a:blip r:embed="rId3"/>
          <a:stretch>
            <a:fillRect/>
          </a:stretch>
        </p:blipFill>
        <p:spPr>
          <a:xfrm>
            <a:off x="1112577" y="1985535"/>
            <a:ext cx="2417944" cy="2520000"/>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43F6CB0B-62F8-E52A-B235-53BB9013BC72}"/>
                  </a:ext>
                </a:extLst>
              </p:cNvPr>
              <p:cNvGraphicFramePr/>
              <p:nvPr>
                <p:extLst>
                  <p:ext uri="{D42A27DB-BD31-4B8C-83A1-F6EECF244321}">
                    <p14:modId xmlns:p14="http://schemas.microsoft.com/office/powerpoint/2010/main" val="339721711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A) </a:t>
                          </a:r>
                          <a14:m>
                            <m:oMath xmlns:m="http://schemas.openxmlformats.org/officeDocument/2006/math">
                              <m:r>
                                <a:rPr lang="en-GB" sz="1600" i="1" u="none" strike="noStrike" cap="none" dirty="0" smtClean="0">
                                  <a:solidFill>
                                    <a:srgbClr val="00BC89"/>
                                  </a:solidFill>
                                  <a:latin typeface="Cambria Math" panose="02040503050406030204" pitchFamily="18" charset="0"/>
                                  <a:ea typeface="Nunito Sans"/>
                                  <a:cs typeface="Nunito Sans"/>
                                  <a:sym typeface="Nunito Sans"/>
                                </a:rPr>
                                <m:t>10.6 </m:t>
                              </m:r>
                              <m:r>
                                <a:rPr lang="en-GB" sz="1600" i="1" u="none" strike="noStrike" cap="none" dirty="0">
                                  <a:solidFill>
                                    <a:srgbClr val="00BC89"/>
                                  </a:solidFill>
                                  <a:latin typeface="Cambria Math" panose="02040503050406030204" pitchFamily="18" charset="0"/>
                                  <a:ea typeface="Nunito Sans"/>
                                  <a:cs typeface="Nunito Sans"/>
                                  <a:sym typeface="Nunito Sans"/>
                                </a:rPr>
                                <m:t>𝑐𝑚</m:t>
                              </m:r>
                              <m:r>
                                <a:rPr lang="en-GB" sz="1600" i="1" u="none" strike="noStrike" cap="none" dirty="0">
                                  <a:solidFill>
                                    <a:srgbClr val="00BC89"/>
                                  </a:solidFill>
                                  <a:latin typeface="Cambria Math" panose="02040503050406030204" pitchFamily="18" charset="0"/>
                                  <a:ea typeface="Nunito Sans"/>
                                  <a:cs typeface="Nunito Sans"/>
                                  <a:sym typeface="Nunito Sans"/>
                                </a:rPr>
                                <m:t> </m:t>
                              </m:r>
                            </m:oMath>
                          </a14:m>
                          <a:endParaRPr lang="en-GB"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 </a:t>
                          </a:r>
                          <a:endParaRPr sz="14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7.5 </m:t>
                              </m:r>
                              <m:r>
                                <a:rPr lang="en-GB" sz="1600" i="1" u="none" strike="noStrike" cap="none" dirty="0" smtClean="0">
                                  <a:solidFill>
                                    <a:schemeClr val="dk1"/>
                                  </a:solidFill>
                                  <a:latin typeface="Cambria Math" panose="02040503050406030204" pitchFamily="18" charset="0"/>
                                  <a:ea typeface="Nunito Sans"/>
                                  <a:cs typeface="Nunito Sans"/>
                                  <a:sym typeface="Nunito Sans"/>
                                </a:rPr>
                                <m:t>𝑐𝑚</m:t>
                              </m:r>
                              <m:r>
                                <a:rPr lang="en-GB" sz="1600" i="1" u="none" strike="noStrike" cap="none" dirty="0" smtClean="0">
                                  <a:solidFill>
                                    <a:schemeClr val="dk1"/>
                                  </a:solidFill>
                                  <a:latin typeface="Cambria Math" panose="02040503050406030204" pitchFamily="18" charset="0"/>
                                  <a:ea typeface="Nunito Sans"/>
                                  <a:cs typeface="Nunito Sans"/>
                                  <a:sym typeface="Nunito Sans"/>
                                </a:rPr>
                                <m:t>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divided the length of the diagonal by two</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3.9 </m:t>
                              </m:r>
                              <m:r>
                                <a:rPr lang="en-GB" sz="1600" i="1" u="none" strike="noStrike" cap="none" dirty="0" smtClean="0">
                                  <a:solidFill>
                                    <a:schemeClr val="dk1"/>
                                  </a:solidFill>
                                  <a:latin typeface="Cambria Math" panose="02040503050406030204" pitchFamily="18" charset="0"/>
                                  <a:ea typeface="Nunito Sans"/>
                                  <a:cs typeface="Nunito Sans"/>
                                  <a:sym typeface="Nunito Sans"/>
                                </a:rPr>
                                <m:t>𝑐𝑚</m:t>
                              </m:r>
                              <m:r>
                                <a:rPr lang="en-GB" sz="1600" i="1" u="none" strike="noStrike" cap="none" dirty="0" smtClean="0">
                                  <a:solidFill>
                                    <a:schemeClr val="dk1"/>
                                  </a:solidFill>
                                  <a:latin typeface="Cambria Math" panose="02040503050406030204" pitchFamily="18" charset="0"/>
                                  <a:ea typeface="Nunito Sans"/>
                                  <a:cs typeface="Nunito Sans"/>
                                  <a:sym typeface="Nunito Sans"/>
                                </a:rPr>
                                <m:t>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square rooted the length of the diagonal without using Pythagoras’ theorem</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u="none" strike="noStrike" cap="none" dirty="0" smtClean="0">
                                  <a:solidFill>
                                    <a:srgbClr val="1C1C1C"/>
                                  </a:solidFill>
                                  <a:latin typeface="Cambria Math" panose="02040503050406030204" pitchFamily="18" charset="0"/>
                                  <a:ea typeface="Nunito Sans"/>
                                  <a:cs typeface="Nunito Sans"/>
                                  <a:sym typeface="Nunito Sans"/>
                                </a:rPr>
                                <m:t>5.5 </m:t>
                              </m:r>
                              <m:r>
                                <a:rPr lang="en-GB" sz="1600" i="1" u="none" strike="noStrike" cap="none" dirty="0" smtClean="0">
                                  <a:solidFill>
                                    <a:srgbClr val="1C1C1C"/>
                                  </a:solidFill>
                                  <a:latin typeface="Cambria Math" panose="02040503050406030204" pitchFamily="18" charset="0"/>
                                  <a:ea typeface="Nunito Sans"/>
                                  <a:cs typeface="Nunito Sans"/>
                                  <a:sym typeface="Nunito Sans"/>
                                </a:rPr>
                                <m:t>𝑐𝑚</m:t>
                              </m:r>
                              <m:r>
                                <a:rPr lang="en-GB" sz="1600" i="1" u="none" strike="noStrike" cap="none" dirty="0" smtClean="0">
                                  <a:solidFill>
                                    <a:srgbClr val="1C1C1C"/>
                                  </a:solidFill>
                                  <a:latin typeface="Cambria Math" panose="02040503050406030204" pitchFamily="18" charset="0"/>
                                  <a:ea typeface="Nunito Sans"/>
                                  <a:cs typeface="Nunito Sans"/>
                                  <a:sym typeface="Nunito Sans"/>
                                </a:rPr>
                                <m:t> </m:t>
                              </m:r>
                            </m:oMath>
                          </a14:m>
                          <a:endParaRPr sz="160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1C1C1C"/>
                              </a:solidFill>
                              <a:latin typeface="Nunito Sans"/>
                              <a:ea typeface="Nunito Sans"/>
                              <a:cs typeface="Nunito Sans"/>
                              <a:sym typeface="Nunito Sans"/>
                            </a:rPr>
                            <a:t>Student set up an equation to solve but found the square root of two times the diagonal</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43F6CB0B-62F8-E52A-B235-53BB9013BC72}"/>
                  </a:ext>
                </a:extLst>
              </p:cNvPr>
              <p:cNvGraphicFramePr/>
              <p:nvPr>
                <p:extLst>
                  <p:ext uri="{D42A27DB-BD31-4B8C-83A1-F6EECF244321}">
                    <p14:modId xmlns:p14="http://schemas.microsoft.com/office/powerpoint/2010/main" val="339721711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A) </a:t>
                          </a:r>
                          <a14:m xmlns:a14="http://schemas.microsoft.com/office/drawing/2010/main">
                            <m:oMath xmlns:m="http://schemas.openxmlformats.org/officeDocument/2006/math">
                              <m:r>
                                <a:rPr lang="en-GB" sz="1600" i="1" u="none" strike="noStrike" cap="none" dirty="0" smtClean="0">
                                  <a:solidFill>
                                    <a:srgbClr val="00BC89"/>
                                  </a:solidFill>
                                  <a:latin typeface="Cambria Math" panose="02040503050406030204" pitchFamily="18" charset="0"/>
                                  <a:ea typeface="Nunito Sans"/>
                                  <a:cs typeface="Nunito Sans"/>
                                  <a:sym typeface="Nunito Sans"/>
                                </a:rPr>
                                <m:t>10.6 </m:t>
                              </m:r>
                              <m:r>
                                <a:rPr lang="en-GB" sz="1600" i="1" u="none" strike="noStrike" cap="none" dirty="0">
                                  <a:solidFill>
                                    <a:srgbClr val="00BC89"/>
                                  </a:solidFill>
                                  <a:latin typeface="Cambria Math" panose="02040503050406030204" pitchFamily="18" charset="0"/>
                                  <a:ea typeface="Nunito Sans"/>
                                  <a:cs typeface="Nunito Sans"/>
                                  <a:sym typeface="Nunito Sans"/>
                                </a:rPr>
                                <m:t>𝑐𝑚</m:t>
                              </m:r>
                              <m:r>
                                <a:rPr lang="en-GB" sz="1600" i="1" u="none" strike="noStrike" cap="none" dirty="0">
                                  <a:solidFill>
                                    <a:srgbClr val="00BC89"/>
                                  </a:solidFill>
                                  <a:latin typeface="Cambria Math" panose="02040503050406030204" pitchFamily="18" charset="0"/>
                                  <a:ea typeface="Nunito Sans"/>
                                  <a:cs typeface="Nunito Sans"/>
                                  <a:sym typeface="Nunito Sans"/>
                                </a:rPr>
                                <m:t> </m:t>
                              </m:r>
                            </m:oMath>
                          </a14:m>
                          <a:endParaRPr lang="en-GB"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 </a:t>
                          </a:r>
                          <a:endParaRPr sz="14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7.5 </m:t>
                              </m:r>
                              <m:r>
                                <a:rPr lang="en-GB" sz="1600" i="1" u="none" strike="noStrike" cap="none" dirty="0" smtClean="0">
                                  <a:solidFill>
                                    <a:schemeClr val="dk1"/>
                                  </a:solidFill>
                                  <a:latin typeface="Cambria Math" panose="02040503050406030204" pitchFamily="18" charset="0"/>
                                  <a:ea typeface="Nunito Sans"/>
                                  <a:cs typeface="Nunito Sans"/>
                                  <a:sym typeface="Nunito Sans"/>
                                </a:rPr>
                                <m:t>𝑐𝑚</m:t>
                              </m:r>
                              <m:r>
                                <a:rPr lang="en-GB" sz="1600" i="1" u="none" strike="noStrike" cap="none" dirty="0" smtClean="0">
                                  <a:solidFill>
                                    <a:schemeClr val="dk1"/>
                                  </a:solidFill>
                                  <a:latin typeface="Cambria Math" panose="02040503050406030204" pitchFamily="18" charset="0"/>
                                  <a:ea typeface="Nunito Sans"/>
                                  <a:cs typeface="Nunito Sans"/>
                                  <a:sym typeface="Nunito Sans"/>
                                </a:rPr>
                                <m:t>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divided the length of the diagonal by two</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C)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Sans"/>
                                  <a:cs typeface="Nunito Sans"/>
                                  <a:sym typeface="Nunito Sans"/>
                                </a:rPr>
                                <m:t>3.9 </m:t>
                              </m:r>
                              <m:r>
                                <a:rPr lang="en-GB" sz="1600" i="1" u="none" strike="noStrike" cap="none" dirty="0" smtClean="0">
                                  <a:solidFill>
                                    <a:schemeClr val="dk1"/>
                                  </a:solidFill>
                                  <a:latin typeface="Cambria Math" panose="02040503050406030204" pitchFamily="18" charset="0"/>
                                  <a:ea typeface="Nunito Sans"/>
                                  <a:cs typeface="Nunito Sans"/>
                                  <a:sym typeface="Nunito Sans"/>
                                </a:rPr>
                                <m:t>𝑐𝑚</m:t>
                              </m:r>
                              <m:r>
                                <a:rPr lang="en-GB" sz="1600" i="1" u="none" strike="noStrike" cap="none" dirty="0" smtClean="0">
                                  <a:solidFill>
                                    <a:schemeClr val="dk1"/>
                                  </a:solidFill>
                                  <a:latin typeface="Cambria Math" panose="02040503050406030204" pitchFamily="18" charset="0"/>
                                  <a:ea typeface="Nunito Sans"/>
                                  <a:cs typeface="Nunito Sans"/>
                                  <a:sym typeface="Nunito Sans"/>
                                </a:rPr>
                                <m:t> </m:t>
                              </m:r>
                            </m:oMath>
                          </a14:m>
                          <a:endParaRPr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square rooted the length of the diagonal without using Pythagoras’ theorem</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xmlns:a14="http://schemas.microsoft.com/office/drawing/2010/main">
                            <m:oMath xmlns:m="http://schemas.openxmlformats.org/officeDocument/2006/math">
                              <m:r>
                                <a:rPr lang="en-GB" sz="1600" i="1" u="none" strike="noStrike" cap="none" dirty="0" smtClean="0">
                                  <a:solidFill>
                                    <a:srgbClr val="1C1C1C"/>
                                  </a:solidFill>
                                  <a:latin typeface="Cambria Math" panose="02040503050406030204" pitchFamily="18" charset="0"/>
                                  <a:ea typeface="Nunito Sans"/>
                                  <a:cs typeface="Nunito Sans"/>
                                  <a:sym typeface="Nunito Sans"/>
                                </a:rPr>
                                <m:t>5.5 </m:t>
                              </m:r>
                              <m:r>
                                <a:rPr lang="en-GB" sz="1600" i="1" u="none" strike="noStrike" cap="none" dirty="0" smtClean="0">
                                  <a:solidFill>
                                    <a:srgbClr val="1C1C1C"/>
                                  </a:solidFill>
                                  <a:latin typeface="Cambria Math" panose="02040503050406030204" pitchFamily="18" charset="0"/>
                                  <a:ea typeface="Nunito Sans"/>
                                  <a:cs typeface="Nunito Sans"/>
                                  <a:sym typeface="Nunito Sans"/>
                                </a:rPr>
                                <m:t>𝑐𝑚</m:t>
                              </m:r>
                              <m:r>
                                <a:rPr lang="en-GB" sz="1600" i="1" u="none" strike="noStrike" cap="none" dirty="0" smtClean="0">
                                  <a:solidFill>
                                    <a:srgbClr val="1C1C1C"/>
                                  </a:solidFill>
                                  <a:latin typeface="Cambria Math" panose="02040503050406030204" pitchFamily="18" charset="0"/>
                                  <a:ea typeface="Nunito Sans"/>
                                  <a:cs typeface="Nunito Sans"/>
                                  <a:sym typeface="Nunito Sans"/>
                                </a:rPr>
                                <m:t> </m:t>
                              </m:r>
                            </m:oMath>
                          </a14:m>
                          <a:endParaRPr sz="160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1C1C1C"/>
                              </a:solidFill>
                              <a:latin typeface="Nunito Sans"/>
                              <a:ea typeface="Nunito Sans"/>
                              <a:cs typeface="Nunito Sans"/>
                              <a:sym typeface="Nunito Sans"/>
                            </a:rPr>
                            <a:t>Student set up an equation to solve but found the square root of two times the diagonal</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500872A1-FDA8-3FDB-B1B8-6031BD401BF4}"/>
                  </a:ext>
                </a:extLst>
              </p:cNvPr>
              <p:cNvGraphicFramePr/>
              <p:nvPr>
                <p:extLst>
                  <p:ext uri="{D42A27DB-BD31-4B8C-83A1-F6EECF244321}">
                    <p14:modId xmlns:p14="http://schemas.microsoft.com/office/powerpoint/2010/main" val="1275219450"/>
                  </p:ext>
                </p:extLst>
              </p:nvPr>
            </p:nvGraphicFramePr>
            <p:xfrm>
              <a:off x="108044" y="862525"/>
              <a:ext cx="4427010" cy="103544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5) </a:t>
                          </a:r>
                          <a:r>
                            <a:rPr lang="en-US" sz="1600" b="0" u="none" strike="noStrike" cap="none" dirty="0">
                              <a:solidFill>
                                <a:schemeClr val="dk1"/>
                              </a:solidFill>
                              <a:latin typeface="Nunito Sans"/>
                              <a:ea typeface="Nunito Sans"/>
                              <a:cs typeface="Nunito Sans"/>
                              <a:sym typeface="Nunito Sans"/>
                            </a:rPr>
                            <a:t>Find the side length of square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𝑃𝑄𝑅𝑆</m:t>
                              </m:r>
                            </m:oMath>
                          </a14:m>
                          <a:endParaRPr lang="en-US" sz="1600" b="0" u="none" strike="noStrike" cap="none" dirty="0">
                            <a:solidFill>
                              <a:schemeClr val="dk1"/>
                            </a:solidFill>
                            <a:latin typeface="Nunito Sans"/>
                            <a:ea typeface="Nunito Sans"/>
                            <a:cs typeface="Nunito Sans"/>
                            <a:sym typeface="Nunito Sans"/>
                          </a:endParaRP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accurate to one decimal place, given that</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the diagonal is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15</m:t>
                              </m:r>
                            </m:oMath>
                          </a14:m>
                          <a:r>
                            <a:rPr lang="en-US" sz="1600" b="0" u="none" strike="noStrike" cap="none" dirty="0">
                              <a:solidFill>
                                <a:schemeClr val="dk1"/>
                              </a:solidFill>
                              <a:latin typeface="Nunito Sans"/>
                              <a:ea typeface="Nunito Sans"/>
                              <a:cs typeface="Nunito Sans"/>
                              <a:sym typeface="Nunito Sans"/>
                            </a:rPr>
                            <a:t> cm in length:</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500872A1-FDA8-3FDB-B1B8-6031BD401BF4}"/>
                  </a:ext>
                </a:extLst>
              </p:cNvPr>
              <p:cNvGraphicFramePr/>
              <p:nvPr>
                <p:extLst>
                  <p:ext uri="{D42A27DB-BD31-4B8C-83A1-F6EECF244321}">
                    <p14:modId xmlns:p14="http://schemas.microsoft.com/office/powerpoint/2010/main" val="1275219450"/>
                  </p:ext>
                </p:extLst>
              </p:nvPr>
            </p:nvGraphicFramePr>
            <p:xfrm>
              <a:off x="108044" y="862525"/>
              <a:ext cx="4427010" cy="103544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5) </a:t>
                          </a:r>
                          <a:r>
                            <a:rPr lang="en-US" sz="1600" b="0" u="none" strike="noStrike" cap="none" dirty="0">
                              <a:solidFill>
                                <a:schemeClr val="dk1"/>
                              </a:solidFill>
                              <a:latin typeface="Nunito Sans"/>
                              <a:ea typeface="Nunito Sans"/>
                              <a:cs typeface="Nunito Sans"/>
                              <a:sym typeface="Nunito Sans"/>
                            </a:rPr>
                            <a:t>Find the side length of square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𝑃𝑄𝑅𝑆</m:t>
                              </m:r>
                            </m:oMath>
                          </a14:m>
                          <a:endParaRPr lang="en-US" sz="1600" b="0" u="none" strike="noStrike" cap="none" dirty="0">
                            <a:solidFill>
                              <a:schemeClr val="dk1"/>
                            </a:solidFill>
                            <a:latin typeface="Nunito Sans"/>
                            <a:ea typeface="Nunito Sans"/>
                            <a:cs typeface="Nunito Sans"/>
                            <a:sym typeface="Nunito Sans"/>
                          </a:endParaRP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accurate to one decimal place, given that</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the diagonal is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15</m:t>
                              </m:r>
                            </m:oMath>
                          </a14:m>
                          <a:r>
                            <a:rPr lang="en-US" sz="1600" b="0" u="none" strike="noStrike" cap="none" dirty="0">
                              <a:solidFill>
                                <a:schemeClr val="dk1"/>
                              </a:solidFill>
                              <a:latin typeface="Nunito Sans"/>
                              <a:ea typeface="Nunito Sans"/>
                              <a:cs typeface="Nunito Sans"/>
                              <a:sym typeface="Nunito Sans"/>
                            </a:rPr>
                            <a:t> cm in length:</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g228644726b3_0_195"/>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Pythagoras Answers</a:t>
            </a:r>
            <a:endParaRPr sz="1400" b="1" i="0" u="none" strike="noStrike" cap="none" dirty="0">
              <a:solidFill>
                <a:srgbClr val="FFFFFF"/>
              </a:solidFill>
              <a:latin typeface="Nunito Sans"/>
              <a:ea typeface="Nunito Sans"/>
              <a:cs typeface="Nunito Sans"/>
              <a:sym typeface="Nunito Sans"/>
            </a:endParaRPr>
          </a:p>
        </p:txBody>
      </p:sp>
      <p:pic>
        <p:nvPicPr>
          <p:cNvPr id="10" name="Picture 9">
            <a:extLst>
              <a:ext uri="{FF2B5EF4-FFF2-40B4-BE49-F238E27FC236}">
                <a16:creationId xmlns:a16="http://schemas.microsoft.com/office/drawing/2014/main" id="{54862797-7BA7-8743-9763-611BA1E8057E}"/>
              </a:ext>
            </a:extLst>
          </p:cNvPr>
          <p:cNvPicPr>
            <a:picLocks noChangeAspect="1"/>
          </p:cNvPicPr>
          <p:nvPr/>
        </p:nvPicPr>
        <p:blipFill>
          <a:blip r:embed="rId3"/>
          <a:stretch>
            <a:fillRect/>
          </a:stretch>
        </p:blipFill>
        <p:spPr>
          <a:xfrm>
            <a:off x="394499" y="1851061"/>
            <a:ext cx="3854100" cy="2088000"/>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B24B4681-CEC7-72EE-F93E-3AC5F2DF75D4}"/>
                  </a:ext>
                </a:extLst>
              </p:cNvPr>
              <p:cNvGraphicFramePr/>
              <p:nvPr>
                <p:extLst>
                  <p:ext uri="{D42A27DB-BD31-4B8C-83A1-F6EECF244321}">
                    <p14:modId xmlns:p14="http://schemas.microsoft.com/office/powerpoint/2010/main" val="1764767490"/>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𝑎</m:t>
                              </m:r>
                              <m:r>
                                <a:rPr lang="en-GB" sz="1600" i="1" u="none" strike="noStrike" cap="none" dirty="0">
                                  <a:solidFill>
                                    <a:schemeClr val="dk1"/>
                                  </a:solidFill>
                                  <a:latin typeface="Cambria Math" panose="02040503050406030204" pitchFamily="18" charset="0"/>
                                  <a:ea typeface="Nunito Sans"/>
                                  <a:cs typeface="Nunito Sans"/>
                                  <a:sym typeface="Nunito Sans"/>
                                </a:rPr>
                                <m:t> = −2 </m:t>
                              </m:r>
                            </m:oMath>
                          </a14:m>
                          <a:endParaRPr lang="en-GB"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solved </a:t>
                          </a:r>
                        </a:p>
                        <a:p>
                          <a:pPr marL="0" marR="0" lvl="0" indent="0" algn="l" rtl="0">
                            <a:lnSpc>
                              <a:spcPct val="115000"/>
                            </a:lnSpc>
                            <a:spcBef>
                              <a:spcPts val="0"/>
                            </a:spcBef>
                            <a:spcAft>
                              <a:spcPts val="0"/>
                            </a:spcAft>
                            <a:buClr>
                              <a:srgbClr val="000000"/>
                            </a:buClr>
                            <a:buSzPts val="1600"/>
                            <a:buFont typeface="Arial"/>
                            <a:buNone/>
                          </a:pPr>
                          <a14:m>
                            <m:oMath xmlns:m="http://schemas.openxmlformats.org/officeDocument/2006/math">
                              <m:r>
                                <a:rPr lang="en-GB" sz="1400" i="1" u="none" strike="noStrike" cap="none" dirty="0" smtClean="0">
                                  <a:solidFill>
                                    <a:schemeClr val="dk1"/>
                                  </a:solidFill>
                                  <a:latin typeface="Cambria Math" panose="02040503050406030204" pitchFamily="18" charset="0"/>
                                  <a:ea typeface="Times New Roman"/>
                                  <a:cs typeface="Times New Roman"/>
                                  <a:sym typeface="Times New Roman"/>
                                </a:rPr>
                                <m:t>𝐴𝐵</m:t>
                              </m:r>
                              <m:r>
                                <a:rPr lang="en-GB" sz="1400" b="0" i="1" u="none" strike="noStrike" cap="none" dirty="0" smtClean="0">
                                  <a:solidFill>
                                    <a:schemeClr val="dk1"/>
                                  </a:solidFill>
                                  <a:latin typeface="Cambria Math" panose="02040503050406030204" pitchFamily="18" charset="0"/>
                                  <a:ea typeface="Times New Roman"/>
                                  <a:cs typeface="Times New Roman"/>
                                  <a:sym typeface="Times New Roman"/>
                                </a:rPr>
                                <m:t>+</m:t>
                              </m:r>
                              <m:r>
                                <a:rPr lang="en-GB" sz="1400" b="0" i="1" u="none" strike="noStrike" cap="none" dirty="0" smtClean="0">
                                  <a:solidFill>
                                    <a:schemeClr val="dk1"/>
                                  </a:solidFill>
                                  <a:latin typeface="Cambria Math" panose="02040503050406030204" pitchFamily="18" charset="0"/>
                                  <a:ea typeface="Times New Roman"/>
                                  <a:cs typeface="Times New Roman"/>
                                  <a:sym typeface="Times New Roman"/>
                                </a:rPr>
                                <m:t>𝐴𝐶</m:t>
                              </m:r>
                              <m:r>
                                <a:rPr lang="en-GB" sz="1400" i="1" u="none" strike="noStrike" cap="none" dirty="0">
                                  <a:solidFill>
                                    <a:schemeClr val="dk1"/>
                                  </a:solidFill>
                                  <a:latin typeface="Cambria Math" panose="02040503050406030204" pitchFamily="18" charset="0"/>
                                  <a:ea typeface="Nunito Sans"/>
                                  <a:cs typeface="Nunito Sans"/>
                                  <a:sym typeface="Nunito Sans"/>
                                </a:rPr>
                                <m:t>=</m:t>
                              </m:r>
                              <m:r>
                                <a:rPr lang="en-GB" sz="1400" i="1" u="none" strike="noStrike" cap="none" dirty="0">
                                  <a:solidFill>
                                    <a:schemeClr val="dk1"/>
                                  </a:solidFill>
                                  <a:latin typeface="Cambria Math" panose="02040503050406030204" pitchFamily="18" charset="0"/>
                                  <a:ea typeface="Times New Roman"/>
                                  <a:cs typeface="Times New Roman"/>
                                  <a:sym typeface="Times New Roman"/>
                                </a:rPr>
                                <m:t>𝐵𝐶</m:t>
                              </m:r>
                            </m:oMath>
                          </a14:m>
                          <a:r>
                            <a:rPr lang="en-GB" sz="1400" i="1" u="none" strike="noStrike" cap="none" dirty="0">
                              <a:solidFill>
                                <a:schemeClr val="dk1"/>
                              </a:solidFill>
                              <a:latin typeface="Times New Roman"/>
                              <a:ea typeface="Times New Roman"/>
                              <a:cs typeface="Times New Roman"/>
                              <a:sym typeface="Times New Roman"/>
                            </a:rPr>
                            <a:t> </a:t>
                          </a:r>
                          <a:endParaRPr sz="1400" i="1"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B) </a:t>
                          </a:r>
                          <a14:m>
                            <m:oMath xmlns:m="http://schemas.openxmlformats.org/officeDocument/2006/math">
                              <m:r>
                                <a:rPr lang="en-GB" sz="1600" i="1" u="none" strike="noStrike" cap="none" dirty="0" smtClean="0">
                                  <a:solidFill>
                                    <a:srgbClr val="00BC89"/>
                                  </a:solidFill>
                                  <a:latin typeface="Cambria Math" panose="02040503050406030204" pitchFamily="18" charset="0"/>
                                  <a:ea typeface="Times New Roman"/>
                                  <a:cs typeface="Times New Roman"/>
                                  <a:sym typeface="Times New Roman"/>
                                </a:rPr>
                                <m:t>𝑎</m:t>
                              </m:r>
                              <m:r>
                                <a:rPr lang="en-GB" sz="1600" i="1" u="none" strike="noStrike" cap="none" dirty="0">
                                  <a:solidFill>
                                    <a:srgbClr val="00BC89"/>
                                  </a:solidFill>
                                  <a:latin typeface="Cambria Math" panose="02040503050406030204" pitchFamily="18" charset="0"/>
                                  <a:ea typeface="Nunito Sans"/>
                                  <a:cs typeface="Nunito Sans"/>
                                  <a:sym typeface="Nunito Sans"/>
                                </a:rPr>
                                <m:t> = 4</m:t>
                              </m:r>
                            </m:oMath>
                          </a14:m>
                          <a:r>
                            <a:rPr lang="en-GB" sz="1600" u="none" strike="noStrike" cap="none" dirty="0">
                              <a:solidFill>
                                <a:srgbClr val="00BC89"/>
                              </a:solidFill>
                              <a:latin typeface="Nunito Sans"/>
                              <a:ea typeface="Nunito Sans"/>
                              <a:cs typeface="Nunito Sans"/>
                              <a:sym typeface="Nunito Sans"/>
                            </a:rPr>
                            <a:t> </a:t>
                          </a:r>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C) </a:t>
                          </a:r>
                          <a14:m>
                            <m:oMath xmlns:m="http://schemas.openxmlformats.org/officeDocument/2006/math">
                              <m:r>
                                <a:rPr lang="en-US" sz="1600" i="1" u="none" strike="noStrike" cap="none" dirty="0" smtClean="0">
                                  <a:solidFill>
                                    <a:schemeClr val="dk1"/>
                                  </a:solidFill>
                                  <a:latin typeface="Cambria Math" panose="02040503050406030204" pitchFamily="18" charset="0"/>
                                  <a:ea typeface="Times New Roman"/>
                                  <a:cs typeface="Times New Roman"/>
                                  <a:sym typeface="Times New Roman"/>
                                </a:rPr>
                                <m:t>𝑎</m:t>
                              </m:r>
                              <m:r>
                                <a:rPr lang="en-US" sz="1600" i="1" u="none" strike="noStrike" cap="none" dirty="0">
                                  <a:solidFill>
                                    <a:schemeClr val="dk1"/>
                                  </a:solidFill>
                                  <a:latin typeface="Cambria Math" panose="02040503050406030204" pitchFamily="18" charset="0"/>
                                  <a:ea typeface="Nunito Sans"/>
                                  <a:cs typeface="Nunito Sans"/>
                                  <a:sym typeface="Nunito Sans"/>
                                </a:rPr>
                                <m:t> =</m:t>
                              </m:r>
                              <m:f>
                                <m:fPr>
                                  <m:ctrlPr>
                                    <a:rPr lang="en-GB" sz="1600" b="0" i="1" u="none" strike="noStrike" cap="none" dirty="0" smtClean="0">
                                      <a:solidFill>
                                        <a:schemeClr val="dk1"/>
                                      </a:solidFill>
                                      <a:latin typeface="Cambria Math" panose="02040503050406030204" pitchFamily="18" charset="0"/>
                                      <a:ea typeface="Nunito Sans"/>
                                      <a:cs typeface="Nunito Sans"/>
                                      <a:sym typeface="Nunito Sans"/>
                                    </a:rPr>
                                  </m:ctrlPr>
                                </m:fPr>
                                <m:num>
                                  <m:r>
                                    <a:rPr lang="en-US" sz="1600" b="0" i="1" u="none" strike="noStrike" cap="none" dirty="0" smtClean="0">
                                      <a:solidFill>
                                        <a:schemeClr val="dk1"/>
                                      </a:solidFill>
                                      <a:latin typeface="Cambria Math" panose="02040503050406030204" pitchFamily="18" charset="0"/>
                                      <a:ea typeface="Nunito Sans"/>
                                      <a:cs typeface="Nunito Sans"/>
                                      <a:sym typeface="Nunito Sans"/>
                                    </a:rPr>
                                    <m:t>4</m:t>
                                  </m:r>
                                </m:num>
                                <m:den>
                                  <m:r>
                                    <a:rPr lang="en-GB" sz="1600" b="0" i="1" u="none" strike="noStrike" cap="none" dirty="0" smtClean="0">
                                      <a:solidFill>
                                        <a:schemeClr val="dk1"/>
                                      </a:solidFill>
                                      <a:latin typeface="Cambria Math" panose="02040503050406030204" pitchFamily="18" charset="0"/>
                                      <a:ea typeface="Nunito Sans"/>
                                      <a:cs typeface="Nunito Sans"/>
                                      <a:sym typeface="Nunito Sans"/>
                                    </a:rPr>
                                    <m:t>7</m:t>
                                  </m:r>
                                </m:den>
                              </m:f>
                              <m:r>
                                <a:rPr lang="en-US" sz="1600" i="1" u="none" strike="noStrike" cap="none" dirty="0">
                                  <a:solidFill>
                                    <a:schemeClr val="dk1"/>
                                  </a:solidFill>
                                  <a:latin typeface="Cambria Math" panose="02040503050406030204" pitchFamily="18" charset="0"/>
                                  <a:ea typeface="Nunito Sans"/>
                                  <a:cs typeface="Nunito Sans"/>
                                  <a:sym typeface="Nunito Sans"/>
                                </a:rPr>
                                <m:t>  </m:t>
                              </m:r>
                            </m:oMath>
                          </a14:m>
                          <a:endParaRPr lang="en-US"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dk1"/>
                              </a:solidFill>
                              <a:latin typeface="Nunito Sans"/>
                              <a:ea typeface="Nunito Sans"/>
                              <a:cs typeface="Nunito Sans"/>
                              <a:sym typeface="Nunito Sans"/>
                            </a:rPr>
                            <a:t>Student used Pythagoras’ theorem with the hypotenuse </a:t>
                          </a:r>
                          <a14:m>
                            <m:oMath xmlns:m="http://schemas.openxmlformats.org/officeDocument/2006/math">
                              <m:r>
                                <a:rPr lang="en-US" sz="1400" i="1" u="none" strike="noStrike" cap="none" dirty="0" smtClean="0">
                                  <a:solidFill>
                                    <a:schemeClr val="dk1"/>
                                  </a:solidFill>
                                  <a:latin typeface="Cambria Math" panose="02040503050406030204" pitchFamily="18" charset="0"/>
                                  <a:ea typeface="Times New Roman"/>
                                  <a:cs typeface="Times New Roman"/>
                                  <a:sym typeface="Times New Roman"/>
                                </a:rPr>
                                <m:t>𝐴𝐵</m:t>
                              </m:r>
                            </m:oMath>
                          </a14:m>
                          <a:endParaRPr sz="1400" i="1"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𝑎</m:t>
                              </m:r>
                              <m:r>
                                <a:rPr lang="en-GB" sz="1600" i="1" u="none" strike="noStrike" cap="none" dirty="0">
                                  <a:solidFill>
                                    <a:schemeClr val="dk1"/>
                                  </a:solidFill>
                                  <a:latin typeface="Cambria Math" panose="02040503050406030204" pitchFamily="18" charset="0"/>
                                  <a:ea typeface="Nunito Sans"/>
                                  <a:cs typeface="Nunito Sans"/>
                                  <a:sym typeface="Nunito Sans"/>
                                </a:rPr>
                                <m:t> = 0 </m:t>
                              </m:r>
                            </m:oMath>
                          </a14:m>
                          <a:endParaRPr lang="en-GB"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solved</a:t>
                          </a:r>
                        </a:p>
                        <a:p>
                          <a:pPr marL="0" marR="0" lvl="0" indent="0" algn="l" rtl="0">
                            <a:lnSpc>
                              <a:spcPct val="115000"/>
                            </a:lnSpc>
                            <a:spcBef>
                              <a:spcPts val="0"/>
                            </a:spcBef>
                            <a:spcAft>
                              <a:spcPts val="0"/>
                            </a:spcAft>
                            <a:buClr>
                              <a:srgbClr val="000000"/>
                            </a:buClr>
                            <a:buSzPts val="1600"/>
                            <a:buFont typeface="Arial"/>
                            <a:buNone/>
                          </a:pPr>
                          <a14:m>
                            <m:oMath xmlns:m="http://schemas.openxmlformats.org/officeDocument/2006/math">
                              <m:r>
                                <a:rPr lang="en-GB" sz="1400" b="0" i="1" u="none" strike="noStrike" cap="none" smtClean="0">
                                  <a:solidFill>
                                    <a:schemeClr val="dk1"/>
                                  </a:solidFill>
                                  <a:latin typeface="Cambria Math" panose="02040503050406030204" pitchFamily="18" charset="0"/>
                                  <a:ea typeface="Nunito Sans"/>
                                  <a:cs typeface="Nunito Sans"/>
                                  <a:sym typeface="Nunito Sans"/>
                                </a:rPr>
                                <m:t>𝐴</m:t>
                              </m:r>
                              <m:sSup>
                                <m:sSupPr>
                                  <m:ctrlPr>
                                    <a:rPr lang="en-GB" sz="1400" b="0" i="1" u="none" strike="noStrike" cap="none" smtClean="0">
                                      <a:solidFill>
                                        <a:schemeClr val="dk1"/>
                                      </a:solidFill>
                                      <a:latin typeface="Cambria Math" panose="02040503050406030204" pitchFamily="18" charset="0"/>
                                      <a:ea typeface="Nunito Sans"/>
                                      <a:cs typeface="Nunito Sans"/>
                                      <a:sym typeface="Nunito Sans"/>
                                    </a:rPr>
                                  </m:ctrlPr>
                                </m:sSupPr>
                                <m:e>
                                  <m:r>
                                    <a:rPr lang="en-GB" sz="1400" b="0" i="1" u="none" strike="noStrike" cap="none" smtClean="0">
                                      <a:solidFill>
                                        <a:schemeClr val="dk1"/>
                                      </a:solidFill>
                                      <a:latin typeface="Cambria Math" panose="02040503050406030204" pitchFamily="18" charset="0"/>
                                      <a:ea typeface="Nunito Sans"/>
                                      <a:cs typeface="Nunito Sans"/>
                                      <a:sym typeface="Nunito Sans"/>
                                    </a:rPr>
                                    <m:t>𝐵</m:t>
                                  </m:r>
                                </m:e>
                                <m:sup>
                                  <m:r>
                                    <a:rPr lang="en-GB" sz="1400" b="0" i="1" u="none" strike="noStrike" cap="none" smtClean="0">
                                      <a:solidFill>
                                        <a:schemeClr val="dk1"/>
                                      </a:solidFill>
                                      <a:latin typeface="Cambria Math" panose="02040503050406030204" pitchFamily="18" charset="0"/>
                                      <a:ea typeface="Nunito Sans"/>
                                      <a:cs typeface="Nunito Sans"/>
                                      <a:sym typeface="Nunito Sans"/>
                                    </a:rPr>
                                    <m:t>2</m:t>
                                  </m:r>
                                </m:sup>
                              </m:sSup>
                              <m:r>
                                <a:rPr lang="en-GB" sz="1400" b="0" i="1" u="none" strike="noStrike" cap="none" smtClean="0">
                                  <a:solidFill>
                                    <a:schemeClr val="dk1"/>
                                  </a:solidFill>
                                  <a:latin typeface="Cambria Math" panose="02040503050406030204" pitchFamily="18" charset="0"/>
                                  <a:ea typeface="Nunito Sans"/>
                                  <a:cs typeface="Nunito Sans"/>
                                  <a:sym typeface="Nunito Sans"/>
                                </a:rPr>
                                <m:t>+</m:t>
                              </m:r>
                              <m:r>
                                <a:rPr lang="en-GB" sz="1400" b="0" i="1" u="none" strike="noStrike" cap="none" smtClean="0">
                                  <a:solidFill>
                                    <a:schemeClr val="dk1"/>
                                  </a:solidFill>
                                  <a:latin typeface="Cambria Math" panose="02040503050406030204" pitchFamily="18" charset="0"/>
                                  <a:ea typeface="Nunito Sans"/>
                                  <a:cs typeface="Nunito Sans"/>
                                  <a:sym typeface="Nunito Sans"/>
                                </a:rPr>
                                <m:t>𝐴</m:t>
                              </m:r>
                              <m:sSup>
                                <m:sSupPr>
                                  <m:ctrlPr>
                                    <a:rPr lang="en-GB" sz="1400" b="0" i="1" u="none" strike="noStrike" cap="none" smtClean="0">
                                      <a:solidFill>
                                        <a:schemeClr val="dk1"/>
                                      </a:solidFill>
                                      <a:latin typeface="Cambria Math" panose="02040503050406030204" pitchFamily="18" charset="0"/>
                                      <a:ea typeface="Nunito Sans"/>
                                      <a:cs typeface="Nunito Sans"/>
                                      <a:sym typeface="Nunito Sans"/>
                                    </a:rPr>
                                  </m:ctrlPr>
                                </m:sSupPr>
                                <m:e>
                                  <m:r>
                                    <a:rPr lang="en-GB" sz="1400" b="0" i="1" u="none" strike="noStrike" cap="none" smtClean="0">
                                      <a:solidFill>
                                        <a:schemeClr val="dk1"/>
                                      </a:solidFill>
                                      <a:latin typeface="Cambria Math" panose="02040503050406030204" pitchFamily="18" charset="0"/>
                                      <a:ea typeface="Nunito Sans"/>
                                      <a:cs typeface="Nunito Sans"/>
                                      <a:sym typeface="Nunito Sans"/>
                                    </a:rPr>
                                    <m:t>𝐶</m:t>
                                  </m:r>
                                </m:e>
                                <m:sup>
                                  <m:r>
                                    <a:rPr lang="en-GB" sz="1400" b="0" i="1" u="none" strike="noStrike" cap="none" smtClean="0">
                                      <a:solidFill>
                                        <a:schemeClr val="dk1"/>
                                      </a:solidFill>
                                      <a:latin typeface="Cambria Math" panose="02040503050406030204" pitchFamily="18" charset="0"/>
                                      <a:ea typeface="Nunito Sans"/>
                                      <a:cs typeface="Nunito Sans"/>
                                      <a:sym typeface="Nunito Sans"/>
                                    </a:rPr>
                                    <m:t>2</m:t>
                                  </m:r>
                                </m:sup>
                              </m:sSup>
                              <m:r>
                                <a:rPr lang="en-GB" sz="1400" b="0" i="1" u="none" strike="noStrike" cap="none" smtClean="0">
                                  <a:solidFill>
                                    <a:schemeClr val="dk1"/>
                                  </a:solidFill>
                                  <a:latin typeface="Cambria Math" panose="02040503050406030204" pitchFamily="18" charset="0"/>
                                  <a:ea typeface="Nunito Sans"/>
                                  <a:cs typeface="Nunito Sans"/>
                                  <a:sym typeface="Nunito Sans"/>
                                </a:rPr>
                                <m:t>=</m:t>
                              </m:r>
                              <m:r>
                                <a:rPr lang="en-GB" sz="1400" b="0" i="1" u="none" strike="noStrike" cap="none" smtClean="0">
                                  <a:solidFill>
                                    <a:schemeClr val="dk1"/>
                                  </a:solidFill>
                                  <a:latin typeface="Cambria Math" panose="02040503050406030204" pitchFamily="18" charset="0"/>
                                  <a:ea typeface="Nunito Sans"/>
                                  <a:cs typeface="Nunito Sans"/>
                                  <a:sym typeface="Nunito Sans"/>
                                </a:rPr>
                                <m:t>𝐵</m:t>
                              </m:r>
                              <m:sSup>
                                <m:sSupPr>
                                  <m:ctrlPr>
                                    <a:rPr lang="en-GB" sz="1400" b="0" i="1" u="none" strike="noStrike" cap="none" smtClean="0">
                                      <a:solidFill>
                                        <a:schemeClr val="dk1"/>
                                      </a:solidFill>
                                      <a:latin typeface="Cambria Math" panose="02040503050406030204" pitchFamily="18" charset="0"/>
                                      <a:ea typeface="Nunito Sans"/>
                                      <a:cs typeface="Nunito Sans"/>
                                      <a:sym typeface="Nunito Sans"/>
                                    </a:rPr>
                                  </m:ctrlPr>
                                </m:sSupPr>
                                <m:e>
                                  <m:r>
                                    <a:rPr lang="en-GB" sz="1400" b="0" i="1" u="none" strike="noStrike" cap="none" smtClean="0">
                                      <a:solidFill>
                                        <a:schemeClr val="dk1"/>
                                      </a:solidFill>
                                      <a:latin typeface="Cambria Math" panose="02040503050406030204" pitchFamily="18" charset="0"/>
                                      <a:ea typeface="Nunito Sans"/>
                                      <a:cs typeface="Nunito Sans"/>
                                      <a:sym typeface="Nunito Sans"/>
                                    </a:rPr>
                                    <m:t>𝐶</m:t>
                                  </m:r>
                                </m:e>
                                <m:sup>
                                  <m:r>
                                    <a:rPr lang="en-GB" sz="1400" b="0" i="1" u="none" strike="noStrike" cap="none" smtClean="0">
                                      <a:solidFill>
                                        <a:schemeClr val="dk1"/>
                                      </a:solidFill>
                                      <a:latin typeface="Cambria Math" panose="02040503050406030204" pitchFamily="18" charset="0"/>
                                      <a:ea typeface="Nunito Sans"/>
                                      <a:cs typeface="Nunito Sans"/>
                                      <a:sym typeface="Nunito Sans"/>
                                    </a:rPr>
                                    <m:t>2</m:t>
                                  </m:r>
                                </m:sup>
                              </m:sSup>
                            </m:oMath>
                          </a14:m>
                          <a:r>
                            <a:rPr lang="en-GB" sz="1400" i="1" u="none" strike="noStrike" cap="none" dirty="0">
                              <a:solidFill>
                                <a:schemeClr val="dk1"/>
                              </a:solidFill>
                              <a:latin typeface="Cambria Math" panose="02040503050406030204" pitchFamily="18" charset="0"/>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but does not produce a triangle </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B24B4681-CEC7-72EE-F93E-3AC5F2DF75D4}"/>
                  </a:ext>
                </a:extLst>
              </p:cNvPr>
              <p:cNvGraphicFramePr/>
              <p:nvPr>
                <p:extLst>
                  <p:ext uri="{D42A27DB-BD31-4B8C-83A1-F6EECF244321}">
                    <p14:modId xmlns:p14="http://schemas.microsoft.com/office/powerpoint/2010/main" val="1764767490"/>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𝑎</m:t>
                              </m:r>
                              <m:r>
                                <a:rPr lang="en-GB" sz="1600" i="1" u="none" strike="noStrike" cap="none" dirty="0">
                                  <a:solidFill>
                                    <a:schemeClr val="dk1"/>
                                  </a:solidFill>
                                  <a:latin typeface="Cambria Math" panose="02040503050406030204" pitchFamily="18" charset="0"/>
                                  <a:ea typeface="Nunito Sans"/>
                                  <a:cs typeface="Nunito Sans"/>
                                  <a:sym typeface="Nunito Sans"/>
                                </a:rPr>
                                <m:t> = −2 </m:t>
                              </m:r>
                            </m:oMath>
                          </a14:m>
                          <a:endParaRPr lang="en-GB"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solved </a:t>
                          </a:r>
                        </a:p>
                        <a:p>
                          <a:pPr marL="0" marR="0" lvl="0" indent="0" algn="l" rtl="0">
                            <a:lnSpc>
                              <a:spcPct val="115000"/>
                            </a:lnSpc>
                            <a:spcBef>
                              <a:spcPts val="0"/>
                            </a:spcBef>
                            <a:spcAft>
                              <a:spcPts val="0"/>
                            </a:spcAft>
                            <a:buClr>
                              <a:srgbClr val="000000"/>
                            </a:buClr>
                            <a:buSzPts val="1600"/>
                            <a:buFont typeface="Arial"/>
                            <a:buNone/>
                          </a:pP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Times New Roman"/>
                                  <a:cs typeface="Times New Roman"/>
                                  <a:sym typeface="Times New Roman"/>
                                </a:rPr>
                                <m:t>𝐴𝐵</m:t>
                              </m:r>
                              <m:r>
                                <a:rPr lang="en-GB" sz="1400" b="0" i="1" u="none" strike="noStrike" cap="none" dirty="0" smtClean="0">
                                  <a:solidFill>
                                    <a:schemeClr val="dk1"/>
                                  </a:solidFill>
                                  <a:latin typeface="Cambria Math" panose="02040503050406030204" pitchFamily="18" charset="0"/>
                                  <a:ea typeface="Times New Roman"/>
                                  <a:cs typeface="Times New Roman"/>
                                  <a:sym typeface="Times New Roman"/>
                                </a:rPr>
                                <m:t>+</m:t>
                              </m:r>
                              <m:r>
                                <a:rPr lang="en-GB" sz="1400" b="0" i="1" u="none" strike="noStrike" cap="none" dirty="0" smtClean="0">
                                  <a:solidFill>
                                    <a:schemeClr val="dk1"/>
                                  </a:solidFill>
                                  <a:latin typeface="Cambria Math" panose="02040503050406030204" pitchFamily="18" charset="0"/>
                                  <a:ea typeface="Times New Roman"/>
                                  <a:cs typeface="Times New Roman"/>
                                  <a:sym typeface="Times New Roman"/>
                                </a:rPr>
                                <m:t>𝐴𝐶</m:t>
                              </m:r>
                              <m:r>
                                <a:rPr lang="en-GB" sz="1400" i="1" u="none" strike="noStrike" cap="none" dirty="0">
                                  <a:solidFill>
                                    <a:schemeClr val="dk1"/>
                                  </a:solidFill>
                                  <a:latin typeface="Cambria Math" panose="02040503050406030204" pitchFamily="18" charset="0"/>
                                  <a:ea typeface="Nunito Sans"/>
                                  <a:cs typeface="Nunito Sans"/>
                                  <a:sym typeface="Nunito Sans"/>
                                </a:rPr>
                                <m:t>=</m:t>
                              </m:r>
                              <m:r>
                                <a:rPr lang="en-GB" sz="1400" i="1" u="none" strike="noStrike" cap="none" dirty="0">
                                  <a:solidFill>
                                    <a:schemeClr val="dk1"/>
                                  </a:solidFill>
                                  <a:latin typeface="Cambria Math" panose="02040503050406030204" pitchFamily="18" charset="0"/>
                                  <a:ea typeface="Times New Roman"/>
                                  <a:cs typeface="Times New Roman"/>
                                  <a:sym typeface="Times New Roman"/>
                                </a:rPr>
                                <m:t>𝐵𝐶</m:t>
                              </m:r>
                            </m:oMath>
                          </a14:m>
                          <a:r>
                            <a:rPr lang="en-GB" sz="1400" i="1" u="none" strike="noStrike" cap="none" dirty="0">
                              <a:solidFill>
                                <a:schemeClr val="dk1"/>
                              </a:solidFill>
                              <a:latin typeface="Times New Roman"/>
                              <a:ea typeface="Times New Roman"/>
                              <a:cs typeface="Times New Roman"/>
                              <a:sym typeface="Times New Roman"/>
                            </a:rPr>
                            <a:t> </a:t>
                          </a:r>
                          <a:endParaRPr sz="1400" i="1"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B) </a:t>
                          </a:r>
                          <a14:m xmlns:a14="http://schemas.microsoft.com/office/drawing/2010/main">
                            <m:oMath xmlns:m="http://schemas.openxmlformats.org/officeDocument/2006/math">
                              <m:r>
                                <a:rPr lang="en-GB" sz="1600" i="1" u="none" strike="noStrike" cap="none" dirty="0" smtClean="0">
                                  <a:solidFill>
                                    <a:srgbClr val="00BC89"/>
                                  </a:solidFill>
                                  <a:latin typeface="Cambria Math" panose="02040503050406030204" pitchFamily="18" charset="0"/>
                                  <a:ea typeface="Times New Roman"/>
                                  <a:cs typeface="Times New Roman"/>
                                  <a:sym typeface="Times New Roman"/>
                                </a:rPr>
                                <m:t>𝑎</m:t>
                              </m:r>
                              <m:r>
                                <a:rPr lang="en-GB" sz="1600" i="1" u="none" strike="noStrike" cap="none" dirty="0">
                                  <a:solidFill>
                                    <a:srgbClr val="00BC89"/>
                                  </a:solidFill>
                                  <a:latin typeface="Cambria Math" panose="02040503050406030204" pitchFamily="18" charset="0"/>
                                  <a:ea typeface="Nunito Sans"/>
                                  <a:cs typeface="Nunito Sans"/>
                                  <a:sym typeface="Nunito Sans"/>
                                </a:rPr>
                                <m:t> = 4</m:t>
                              </m:r>
                            </m:oMath>
                          </a14:m>
                          <a:r>
                            <a:rPr lang="en-GB" sz="1600" u="none" strike="noStrike" cap="none" dirty="0">
                              <a:solidFill>
                                <a:srgbClr val="00BC89"/>
                              </a:solidFill>
                              <a:latin typeface="Nunito Sans"/>
                              <a:ea typeface="Nunito Sans"/>
                              <a:cs typeface="Nunito Sans"/>
                              <a:sym typeface="Nunito Sans"/>
                            </a:rPr>
                            <a:t> </a:t>
                          </a:r>
                          <a:endParaRPr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dk1"/>
                              </a:solidFill>
                              <a:latin typeface="Nunito Sans"/>
                              <a:ea typeface="Nunito Sans"/>
                              <a:cs typeface="Nunito Sans"/>
                              <a:sym typeface="Nunito Sans"/>
                            </a:rPr>
                            <a:t>C) </a:t>
                          </a:r>
                          <a14:m xmlns:a14="http://schemas.microsoft.com/office/drawing/2010/main">
                            <m:oMath xmlns:m="http://schemas.openxmlformats.org/officeDocument/2006/math">
                              <m:r>
                                <a:rPr lang="en-US" sz="1600" i="1" u="none" strike="noStrike" cap="none" dirty="0" smtClean="0">
                                  <a:solidFill>
                                    <a:schemeClr val="dk1"/>
                                  </a:solidFill>
                                  <a:latin typeface="Cambria Math" panose="02040503050406030204" pitchFamily="18" charset="0"/>
                                  <a:ea typeface="Times New Roman"/>
                                  <a:cs typeface="Times New Roman"/>
                                  <a:sym typeface="Times New Roman"/>
                                </a:rPr>
                                <m:t>𝑎</m:t>
                              </m:r>
                              <m:r>
                                <a:rPr lang="en-US" sz="1600" i="1" u="none" strike="noStrike" cap="none" dirty="0">
                                  <a:solidFill>
                                    <a:schemeClr val="dk1"/>
                                  </a:solidFill>
                                  <a:latin typeface="Cambria Math" panose="02040503050406030204" pitchFamily="18" charset="0"/>
                                  <a:ea typeface="Nunito Sans"/>
                                  <a:cs typeface="Nunito Sans"/>
                                  <a:sym typeface="Nunito Sans"/>
                                </a:rPr>
                                <m:t> =</m:t>
                              </m:r>
                              <m:f>
                                <m:fPr>
                                  <m:ctrlPr>
                                    <a:rPr lang="en-GB" sz="1600" b="0" i="1" u="none" strike="noStrike" cap="none" dirty="0" smtClean="0">
                                      <a:solidFill>
                                        <a:schemeClr val="dk1"/>
                                      </a:solidFill>
                                      <a:latin typeface="Cambria Math" panose="02040503050406030204" pitchFamily="18" charset="0"/>
                                      <a:ea typeface="Nunito Sans"/>
                                      <a:cs typeface="Nunito Sans"/>
                                      <a:sym typeface="Nunito Sans"/>
                                    </a:rPr>
                                  </m:ctrlPr>
                                </m:fPr>
                                <m:num>
                                  <m:r>
                                    <a:rPr lang="en-US" sz="1600" b="0" i="1" u="none" strike="noStrike" cap="none" dirty="0" smtClean="0">
                                      <a:solidFill>
                                        <a:schemeClr val="dk1"/>
                                      </a:solidFill>
                                      <a:latin typeface="Cambria Math" panose="02040503050406030204" pitchFamily="18" charset="0"/>
                                      <a:ea typeface="Nunito Sans"/>
                                      <a:cs typeface="Nunito Sans"/>
                                      <a:sym typeface="Nunito Sans"/>
                                    </a:rPr>
                                    <m:t>4</m:t>
                                  </m:r>
                                </m:num>
                                <m:den>
                                  <m:r>
                                    <a:rPr lang="en-GB" sz="1600" b="0" i="1" u="none" strike="noStrike" cap="none" dirty="0" smtClean="0">
                                      <a:solidFill>
                                        <a:schemeClr val="dk1"/>
                                      </a:solidFill>
                                      <a:latin typeface="Cambria Math" panose="02040503050406030204" pitchFamily="18" charset="0"/>
                                      <a:ea typeface="Nunito Sans"/>
                                      <a:cs typeface="Nunito Sans"/>
                                      <a:sym typeface="Nunito Sans"/>
                                    </a:rPr>
                                    <m:t>7</m:t>
                                  </m:r>
                                </m:den>
                              </m:f>
                              <m:r>
                                <a:rPr lang="en-US" sz="1600" i="1" u="none" strike="noStrike" cap="none" dirty="0">
                                  <a:solidFill>
                                    <a:schemeClr val="dk1"/>
                                  </a:solidFill>
                                  <a:latin typeface="Cambria Math" panose="02040503050406030204" pitchFamily="18" charset="0"/>
                                  <a:ea typeface="Nunito Sans"/>
                                  <a:cs typeface="Nunito Sans"/>
                                  <a:sym typeface="Nunito Sans"/>
                                </a:rPr>
                                <m:t>  </m:t>
                              </m:r>
                            </m:oMath>
                          </a14:m>
                          <a:endParaRPr lang="en-US"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dk1"/>
                              </a:solidFill>
                              <a:latin typeface="Nunito Sans"/>
                              <a:ea typeface="Nunito Sans"/>
                              <a:cs typeface="Nunito Sans"/>
                              <a:sym typeface="Nunito Sans"/>
                            </a:rPr>
                            <a:t>Student used Pythagoras’ theorem with the hypotenuse </a:t>
                          </a:r>
                          <a14:m xmlns:a14="http://schemas.microsoft.com/office/drawing/2010/main">
                            <m:oMath xmlns:m="http://schemas.openxmlformats.org/officeDocument/2006/math">
                              <m:r>
                                <a:rPr lang="en-US" sz="1400" i="1" u="none" strike="noStrike" cap="none" dirty="0" smtClean="0">
                                  <a:solidFill>
                                    <a:schemeClr val="dk1"/>
                                  </a:solidFill>
                                  <a:latin typeface="Cambria Math" panose="02040503050406030204" pitchFamily="18" charset="0"/>
                                  <a:ea typeface="Times New Roman"/>
                                  <a:cs typeface="Times New Roman"/>
                                  <a:sym typeface="Times New Roman"/>
                                </a:rPr>
                                <m:t>𝐴𝐵</m:t>
                              </m:r>
                            </m:oMath>
                          </a14:m>
                          <a:endParaRPr sz="1400" i="1"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Times New Roman"/>
                                  <a:cs typeface="Times New Roman"/>
                                  <a:sym typeface="Times New Roman"/>
                                </a:rPr>
                                <m:t>𝑎</m:t>
                              </m:r>
                              <m:r>
                                <a:rPr lang="en-GB" sz="1600" i="1" u="none" strike="noStrike" cap="none" dirty="0">
                                  <a:solidFill>
                                    <a:schemeClr val="dk1"/>
                                  </a:solidFill>
                                  <a:latin typeface="Cambria Math" panose="02040503050406030204" pitchFamily="18" charset="0"/>
                                  <a:ea typeface="Nunito Sans"/>
                                  <a:cs typeface="Nunito Sans"/>
                                  <a:sym typeface="Nunito Sans"/>
                                </a:rPr>
                                <m:t> = 0 </m:t>
                              </m:r>
                            </m:oMath>
                          </a14:m>
                          <a:endParaRPr lang="en-GB" sz="1600" u="none" strike="noStrike" cap="none"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Student solved</a:t>
                          </a:r>
                        </a:p>
                        <a:p>
                          <a:pPr marL="0" marR="0" lvl="0" indent="0" algn="l" rtl="0">
                            <a:lnSpc>
                              <a:spcPct val="115000"/>
                            </a:lnSpc>
                            <a:spcBef>
                              <a:spcPts val="0"/>
                            </a:spcBef>
                            <a:spcAft>
                              <a:spcPts val="0"/>
                            </a:spcAft>
                            <a:buClr>
                              <a:srgbClr val="000000"/>
                            </a:buClr>
                            <a:buSzPts val="1600"/>
                            <a:buFont typeface="Arial"/>
                            <a:buNone/>
                          </a:pPr>
                          <a14:m xmlns:a14="http://schemas.microsoft.com/office/drawing/2010/main">
                            <m:oMath xmlns:m="http://schemas.openxmlformats.org/officeDocument/2006/math">
                              <m:r>
                                <a:rPr lang="en-GB" sz="1400" b="0" i="1" u="none" strike="noStrike" cap="none" smtClean="0">
                                  <a:solidFill>
                                    <a:schemeClr val="dk1"/>
                                  </a:solidFill>
                                  <a:latin typeface="Cambria Math" panose="02040503050406030204" pitchFamily="18" charset="0"/>
                                  <a:ea typeface="Nunito Sans"/>
                                  <a:cs typeface="Nunito Sans"/>
                                  <a:sym typeface="Nunito Sans"/>
                                </a:rPr>
                                <m:t>𝐴</m:t>
                              </m:r>
                              <m:sSup>
                                <m:sSupPr>
                                  <m:ctrlPr>
                                    <a:rPr lang="en-GB" sz="1400" b="0" i="1" u="none" strike="noStrike" cap="none" smtClean="0">
                                      <a:solidFill>
                                        <a:schemeClr val="dk1"/>
                                      </a:solidFill>
                                      <a:latin typeface="Cambria Math" panose="02040503050406030204" pitchFamily="18" charset="0"/>
                                      <a:ea typeface="Nunito Sans"/>
                                      <a:cs typeface="Nunito Sans"/>
                                      <a:sym typeface="Nunito Sans"/>
                                    </a:rPr>
                                  </m:ctrlPr>
                                </m:sSupPr>
                                <m:e>
                                  <m:r>
                                    <a:rPr lang="en-GB" sz="1400" b="0" i="1" u="none" strike="noStrike" cap="none" smtClean="0">
                                      <a:solidFill>
                                        <a:schemeClr val="dk1"/>
                                      </a:solidFill>
                                      <a:latin typeface="Cambria Math" panose="02040503050406030204" pitchFamily="18" charset="0"/>
                                      <a:ea typeface="Nunito Sans"/>
                                      <a:cs typeface="Nunito Sans"/>
                                      <a:sym typeface="Nunito Sans"/>
                                    </a:rPr>
                                    <m:t>𝐵</m:t>
                                  </m:r>
                                </m:e>
                                <m:sup>
                                  <m:r>
                                    <a:rPr lang="en-GB" sz="1400" b="0" i="1" u="none" strike="noStrike" cap="none" smtClean="0">
                                      <a:solidFill>
                                        <a:schemeClr val="dk1"/>
                                      </a:solidFill>
                                      <a:latin typeface="Cambria Math" panose="02040503050406030204" pitchFamily="18" charset="0"/>
                                      <a:ea typeface="Nunito Sans"/>
                                      <a:cs typeface="Nunito Sans"/>
                                      <a:sym typeface="Nunito Sans"/>
                                    </a:rPr>
                                    <m:t>2</m:t>
                                  </m:r>
                                </m:sup>
                              </m:sSup>
                              <m:r>
                                <a:rPr lang="en-GB" sz="1400" b="0" i="1" u="none" strike="noStrike" cap="none" smtClean="0">
                                  <a:solidFill>
                                    <a:schemeClr val="dk1"/>
                                  </a:solidFill>
                                  <a:latin typeface="Cambria Math" panose="02040503050406030204" pitchFamily="18" charset="0"/>
                                  <a:ea typeface="Nunito Sans"/>
                                  <a:cs typeface="Nunito Sans"/>
                                  <a:sym typeface="Nunito Sans"/>
                                </a:rPr>
                                <m:t>+</m:t>
                              </m:r>
                              <m:r>
                                <a:rPr lang="en-GB" sz="1400" b="0" i="1" u="none" strike="noStrike" cap="none" smtClean="0">
                                  <a:solidFill>
                                    <a:schemeClr val="dk1"/>
                                  </a:solidFill>
                                  <a:latin typeface="Cambria Math" panose="02040503050406030204" pitchFamily="18" charset="0"/>
                                  <a:ea typeface="Nunito Sans"/>
                                  <a:cs typeface="Nunito Sans"/>
                                  <a:sym typeface="Nunito Sans"/>
                                </a:rPr>
                                <m:t>𝐴</m:t>
                              </m:r>
                              <m:sSup>
                                <m:sSupPr>
                                  <m:ctrlPr>
                                    <a:rPr lang="en-GB" sz="1400" b="0" i="1" u="none" strike="noStrike" cap="none" smtClean="0">
                                      <a:solidFill>
                                        <a:schemeClr val="dk1"/>
                                      </a:solidFill>
                                      <a:latin typeface="Cambria Math" panose="02040503050406030204" pitchFamily="18" charset="0"/>
                                      <a:ea typeface="Nunito Sans"/>
                                      <a:cs typeface="Nunito Sans"/>
                                      <a:sym typeface="Nunito Sans"/>
                                    </a:rPr>
                                  </m:ctrlPr>
                                </m:sSupPr>
                                <m:e>
                                  <m:r>
                                    <a:rPr lang="en-GB" sz="1400" b="0" i="1" u="none" strike="noStrike" cap="none" smtClean="0">
                                      <a:solidFill>
                                        <a:schemeClr val="dk1"/>
                                      </a:solidFill>
                                      <a:latin typeface="Cambria Math" panose="02040503050406030204" pitchFamily="18" charset="0"/>
                                      <a:ea typeface="Nunito Sans"/>
                                      <a:cs typeface="Nunito Sans"/>
                                      <a:sym typeface="Nunito Sans"/>
                                    </a:rPr>
                                    <m:t>𝐶</m:t>
                                  </m:r>
                                </m:e>
                                <m:sup>
                                  <m:r>
                                    <a:rPr lang="en-GB" sz="1400" b="0" i="1" u="none" strike="noStrike" cap="none" smtClean="0">
                                      <a:solidFill>
                                        <a:schemeClr val="dk1"/>
                                      </a:solidFill>
                                      <a:latin typeface="Cambria Math" panose="02040503050406030204" pitchFamily="18" charset="0"/>
                                      <a:ea typeface="Nunito Sans"/>
                                      <a:cs typeface="Nunito Sans"/>
                                      <a:sym typeface="Nunito Sans"/>
                                    </a:rPr>
                                    <m:t>2</m:t>
                                  </m:r>
                                </m:sup>
                              </m:sSup>
                              <m:r>
                                <a:rPr lang="en-GB" sz="1400" b="0" i="1" u="none" strike="noStrike" cap="none" smtClean="0">
                                  <a:solidFill>
                                    <a:schemeClr val="dk1"/>
                                  </a:solidFill>
                                  <a:latin typeface="Cambria Math" panose="02040503050406030204" pitchFamily="18" charset="0"/>
                                  <a:ea typeface="Nunito Sans"/>
                                  <a:cs typeface="Nunito Sans"/>
                                  <a:sym typeface="Nunito Sans"/>
                                </a:rPr>
                                <m:t>=</m:t>
                              </m:r>
                              <m:r>
                                <a:rPr lang="en-GB" sz="1400" b="0" i="1" u="none" strike="noStrike" cap="none" smtClean="0">
                                  <a:solidFill>
                                    <a:schemeClr val="dk1"/>
                                  </a:solidFill>
                                  <a:latin typeface="Cambria Math" panose="02040503050406030204" pitchFamily="18" charset="0"/>
                                  <a:ea typeface="Nunito Sans"/>
                                  <a:cs typeface="Nunito Sans"/>
                                  <a:sym typeface="Nunito Sans"/>
                                </a:rPr>
                                <m:t>𝐵</m:t>
                              </m:r>
                              <m:sSup>
                                <m:sSupPr>
                                  <m:ctrlPr>
                                    <a:rPr lang="en-GB" sz="1400" b="0" i="1" u="none" strike="noStrike" cap="none" smtClean="0">
                                      <a:solidFill>
                                        <a:schemeClr val="dk1"/>
                                      </a:solidFill>
                                      <a:latin typeface="Cambria Math" panose="02040503050406030204" pitchFamily="18" charset="0"/>
                                      <a:ea typeface="Nunito Sans"/>
                                      <a:cs typeface="Nunito Sans"/>
                                      <a:sym typeface="Nunito Sans"/>
                                    </a:rPr>
                                  </m:ctrlPr>
                                </m:sSupPr>
                                <m:e>
                                  <m:r>
                                    <a:rPr lang="en-GB" sz="1400" b="0" i="1" u="none" strike="noStrike" cap="none" smtClean="0">
                                      <a:solidFill>
                                        <a:schemeClr val="dk1"/>
                                      </a:solidFill>
                                      <a:latin typeface="Cambria Math" panose="02040503050406030204" pitchFamily="18" charset="0"/>
                                      <a:ea typeface="Nunito Sans"/>
                                      <a:cs typeface="Nunito Sans"/>
                                      <a:sym typeface="Nunito Sans"/>
                                    </a:rPr>
                                    <m:t>𝐶</m:t>
                                  </m:r>
                                </m:e>
                                <m:sup>
                                  <m:r>
                                    <a:rPr lang="en-GB" sz="1400" b="0" i="1" u="none" strike="noStrike" cap="none" smtClean="0">
                                      <a:solidFill>
                                        <a:schemeClr val="dk1"/>
                                      </a:solidFill>
                                      <a:latin typeface="Cambria Math" panose="02040503050406030204" pitchFamily="18" charset="0"/>
                                      <a:ea typeface="Nunito Sans"/>
                                      <a:cs typeface="Nunito Sans"/>
                                      <a:sym typeface="Nunito Sans"/>
                                    </a:rPr>
                                    <m:t>2</m:t>
                                  </m:r>
                                </m:sup>
                              </m:sSup>
                            </m:oMath>
                          </a14:m>
                          <a:r>
                            <a:rPr lang="en-GB" sz="1400" i="1" u="none" strike="noStrike" cap="none" dirty="0">
                              <a:solidFill>
                                <a:schemeClr val="dk1"/>
                              </a:solidFill>
                              <a:latin typeface="Cambria Math" panose="02040503050406030204" pitchFamily="18" charset="0"/>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Sans"/>
                              <a:ea typeface="Nunito Sans"/>
                              <a:cs typeface="Nunito Sans"/>
                              <a:sym typeface="Nunito Sans"/>
                            </a:rPr>
                            <a:t>but does not produce a triangle </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6A1F48CD-6A48-E7BF-3AE0-32C7BBDE2C81}"/>
                  </a:ext>
                </a:extLst>
              </p:cNvPr>
              <p:cNvGraphicFramePr/>
              <p:nvPr>
                <p:extLst>
                  <p:ext uri="{D42A27DB-BD31-4B8C-83A1-F6EECF244321}">
                    <p14:modId xmlns:p14="http://schemas.microsoft.com/office/powerpoint/2010/main" val="2493958578"/>
                  </p:ext>
                </p:extLst>
              </p:nvPr>
            </p:nvGraphicFramePr>
            <p:xfrm>
              <a:off x="108044" y="862525"/>
              <a:ext cx="4427010" cy="67057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6) </a:t>
                          </a:r>
                          <a:r>
                            <a:rPr lang="en-US" sz="1600" b="0" u="none" strike="noStrike" cap="none" dirty="0">
                              <a:solidFill>
                                <a:schemeClr val="dk1"/>
                              </a:solidFill>
                              <a:latin typeface="Nunito"/>
                              <a:ea typeface="Nunito"/>
                              <a:cs typeface="Nunito"/>
                              <a:sym typeface="Nunito"/>
                            </a:rPr>
                            <a:t>Determine the value of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𝑎</m:t>
                              </m:r>
                            </m:oMath>
                          </a14:m>
                          <a:r>
                            <a:rPr lang="en-US" sz="1600" b="0" u="none" strike="noStrike" cap="none" dirty="0">
                              <a:solidFill>
                                <a:schemeClr val="dk1"/>
                              </a:solidFill>
                              <a:latin typeface="Nunito"/>
                              <a:ea typeface="Nunito"/>
                              <a:cs typeface="Nunito"/>
                              <a:sym typeface="Nunito"/>
                            </a:rPr>
                            <a:t> such that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𝐴𝐵𝐶</m:t>
                              </m:r>
                            </m:oMath>
                          </a14:m>
                          <a:r>
                            <a:rPr lang="en-US" sz="1600" b="0" u="none" strike="noStrike" cap="none" dirty="0">
                              <a:solidFill>
                                <a:schemeClr val="dk1"/>
                              </a:solidFill>
                              <a:latin typeface="Nunito"/>
                              <a:ea typeface="Nunito"/>
                              <a:cs typeface="Nunito"/>
                              <a:sym typeface="Nunito"/>
                            </a:rPr>
                            <a:t> is a</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a:ea typeface="Nunito"/>
                              <a:cs typeface="Nunito"/>
                              <a:sym typeface="Nunito"/>
                            </a:rPr>
                            <a:t>    right-angled triangle:</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6A1F48CD-6A48-E7BF-3AE0-32C7BBDE2C81}"/>
                  </a:ext>
                </a:extLst>
              </p:cNvPr>
              <p:cNvGraphicFramePr/>
              <p:nvPr>
                <p:extLst>
                  <p:ext uri="{D42A27DB-BD31-4B8C-83A1-F6EECF244321}">
                    <p14:modId xmlns:p14="http://schemas.microsoft.com/office/powerpoint/2010/main" val="2493958578"/>
                  </p:ext>
                </p:extLst>
              </p:nvPr>
            </p:nvGraphicFramePr>
            <p:xfrm>
              <a:off x="108044" y="862525"/>
              <a:ext cx="4427010" cy="67057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6) </a:t>
                          </a:r>
                          <a:r>
                            <a:rPr lang="en-US" sz="1600" b="0" u="none" strike="noStrike" cap="none" dirty="0">
                              <a:solidFill>
                                <a:schemeClr val="dk1"/>
                              </a:solidFill>
                              <a:latin typeface="Nunito"/>
                              <a:ea typeface="Nunito"/>
                              <a:cs typeface="Nunito"/>
                              <a:sym typeface="Nunito"/>
                            </a:rPr>
                            <a:t>Determine the value of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𝑎</m:t>
                              </m:r>
                            </m:oMath>
                          </a14:m>
                          <a:r>
                            <a:rPr lang="en-US" sz="1600" b="0" u="none" strike="noStrike" cap="none" dirty="0">
                              <a:solidFill>
                                <a:schemeClr val="dk1"/>
                              </a:solidFill>
                              <a:latin typeface="Nunito"/>
                              <a:ea typeface="Nunito"/>
                              <a:cs typeface="Nunito"/>
                              <a:sym typeface="Nunito"/>
                            </a:rPr>
                            <a:t> such that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𝐴𝐵𝐶</m:t>
                              </m:r>
                            </m:oMath>
                          </a14:m>
                          <a:r>
                            <a:rPr lang="en-US" sz="1600" b="0" u="none" strike="noStrike" cap="none" dirty="0">
                              <a:solidFill>
                                <a:schemeClr val="dk1"/>
                              </a:solidFill>
                              <a:latin typeface="Nunito"/>
                              <a:ea typeface="Nunito"/>
                              <a:cs typeface="Nunito"/>
                              <a:sym typeface="Nunito"/>
                            </a:rPr>
                            <a:t> is a</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a:ea typeface="Nunito"/>
                              <a:cs typeface="Nunito"/>
                              <a:sym typeface="Nunito"/>
                            </a:rPr>
                            <a:t>    right-angled triangle:</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g22f62370da0_0_11"/>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Pythagoras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D40722B2-1A6E-0949-AAE2-A6E0E961E229}"/>
              </a:ext>
            </a:extLst>
          </p:cNvPr>
          <p:cNvPicPr>
            <a:picLocks noChangeAspect="1"/>
          </p:cNvPicPr>
          <p:nvPr/>
        </p:nvPicPr>
        <p:blipFill>
          <a:blip r:embed="rId3"/>
          <a:stretch>
            <a:fillRect/>
          </a:stretch>
        </p:blipFill>
        <p:spPr>
          <a:xfrm>
            <a:off x="317747" y="1713461"/>
            <a:ext cx="4007603" cy="2160000"/>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4487157E-2739-22D1-C21D-F32D9BB9CAFA}"/>
                  </a:ext>
                </a:extLst>
              </p:cNvPr>
              <p:cNvGraphicFramePr/>
              <p:nvPr>
                <p:extLst>
                  <p:ext uri="{D42A27DB-BD31-4B8C-83A1-F6EECF244321}">
                    <p14:modId xmlns:p14="http://schemas.microsoft.com/office/powerpoint/2010/main" val="3132007541"/>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A)</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10.97 </m:t>
                              </m:r>
                              <m:r>
                                <a:rPr lang="en-GB" sz="1600" i="1" dirty="0" smtClean="0">
                                  <a:solidFill>
                                    <a:schemeClr val="dk1"/>
                                  </a:solidFill>
                                  <a:latin typeface="Cambria Math" panose="02040503050406030204" pitchFamily="18" charset="0"/>
                                  <a:ea typeface="Nunito Sans"/>
                                  <a:cs typeface="Nunito Sans"/>
                                  <a:sym typeface="Nunito Sans"/>
                                </a:rPr>
                                <m:t>𝑐𝑚</m:t>
                              </m:r>
                            </m:oMath>
                          </a14:m>
                          <a:r>
                            <a:rPr lang="en-GB" sz="1600" dirty="0">
                              <a:solidFill>
                                <a:schemeClr val="dk1"/>
                              </a:solidFill>
                              <a:latin typeface="Nunito Sans"/>
                              <a:ea typeface="Nunito Sans"/>
                              <a:cs typeface="Nunito Sans"/>
                              <a:sym typeface="Nunito Sans"/>
                            </a:rPr>
                            <a:t> </a:t>
                          </a:r>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used side </a:t>
                          </a:r>
                          <a14:m>
                            <m:oMath xmlns:m="http://schemas.openxmlformats.org/officeDocument/2006/math">
                              <m:r>
                                <a:rPr lang="en-GB" sz="1400" i="1" dirty="0" smtClean="0">
                                  <a:solidFill>
                                    <a:schemeClr val="dk1"/>
                                  </a:solidFill>
                                  <a:latin typeface="Cambria Math" panose="02040503050406030204" pitchFamily="18" charset="0"/>
                                  <a:ea typeface="Nunito Sans"/>
                                  <a:cs typeface="Nunito Sans"/>
                                  <a:sym typeface="Nunito Sans"/>
                                </a:rPr>
                                <m:t>𝐾𝑀</m:t>
                              </m:r>
                              <m:r>
                                <a:rPr lang="en-GB" sz="1400" i="1" dirty="0" smtClean="0">
                                  <a:solidFill>
                                    <a:schemeClr val="dk1"/>
                                  </a:solidFill>
                                  <a:latin typeface="Cambria Math" panose="02040503050406030204" pitchFamily="18" charset="0"/>
                                  <a:ea typeface="Nunito Sans"/>
                                  <a:cs typeface="Nunito Sans"/>
                                  <a:sym typeface="Nunito Sans"/>
                                </a:rPr>
                                <m:t> </m:t>
                              </m:r>
                            </m:oMath>
                          </a14:m>
                          <a:r>
                            <a:rPr lang="en-GB" sz="1400" dirty="0">
                              <a:solidFill>
                                <a:schemeClr val="dk1"/>
                              </a:solidFill>
                              <a:latin typeface="Nunito Sans"/>
                              <a:ea typeface="Nunito Sans"/>
                              <a:cs typeface="Nunito Sans"/>
                              <a:sym typeface="Nunito Sans"/>
                            </a:rPr>
                            <a:t>as the hypotenuse</a:t>
                          </a:r>
                          <a:endParaRPr sz="1400" u="none" strike="noStrike" cap="none" dirty="0">
                            <a:solidFill>
                              <a:schemeClr val="dk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B)</a:t>
                          </a:r>
                          <a:r>
                            <a:rPr lang="en-GB"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i="1" dirty="0" smtClean="0">
                                  <a:solidFill>
                                    <a:srgbClr val="00BC89"/>
                                  </a:solidFill>
                                  <a:latin typeface="Cambria Math" panose="02040503050406030204" pitchFamily="18" charset="0"/>
                                  <a:ea typeface="Nunito Sans"/>
                                  <a:cs typeface="Nunito Sans"/>
                                  <a:sym typeface="Nunito Sans"/>
                                </a:rPr>
                                <m:t>15.97 </m:t>
                              </m:r>
                              <m:r>
                                <a:rPr lang="en-GB" sz="1600" i="1" dirty="0" smtClean="0">
                                  <a:solidFill>
                                    <a:srgbClr val="00BC89"/>
                                  </a:solidFill>
                                  <a:latin typeface="Cambria Math" panose="02040503050406030204" pitchFamily="18" charset="0"/>
                                  <a:ea typeface="Nunito Sans"/>
                                  <a:cs typeface="Nunito Sans"/>
                                  <a:sym typeface="Nunito Sans"/>
                                </a:rPr>
                                <m:t>𝑐𝑚</m:t>
                              </m:r>
                              <m:r>
                                <a:rPr lang="en-GB" sz="1600" i="1" dirty="0" smtClean="0">
                                  <a:solidFill>
                                    <a:srgbClr val="00BC89"/>
                                  </a:solidFill>
                                  <a:latin typeface="Cambria Math" panose="02040503050406030204" pitchFamily="18" charset="0"/>
                                  <a:ea typeface="Nunito Sans"/>
                                  <a:cs typeface="Nunito Sans"/>
                                  <a:sym typeface="Nunito Sans"/>
                                </a:rPr>
                                <m:t> </m:t>
                              </m:r>
                            </m:oMath>
                          </a14:m>
                          <a:endParaRPr sz="1600"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Sans"/>
                              <a:ea typeface="Nunito Sans"/>
                              <a:cs typeface="Nunito Sans"/>
                              <a:sym typeface="Nunito Sans"/>
                            </a:rPr>
                            <a:t>Correct answer</a:t>
                          </a:r>
                          <a:endParaRPr sz="1400" u="none" strike="noStrike" cap="none" dirty="0">
                            <a:solidFill>
                              <a:srgbClr val="00BC89"/>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C)</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21.9 </m:t>
                              </m:r>
                              <m:r>
                                <a:rPr lang="en-GB" sz="1600" i="1" dirty="0" smtClean="0">
                                  <a:solidFill>
                                    <a:schemeClr val="dk1"/>
                                  </a:solidFill>
                                  <a:latin typeface="Cambria Math" panose="02040503050406030204" pitchFamily="18" charset="0"/>
                                  <a:ea typeface="Nunito Sans"/>
                                  <a:cs typeface="Nunito Sans"/>
                                  <a:sym typeface="Nunito Sans"/>
                                </a:rPr>
                                <m:t>𝑐𝑚</m:t>
                              </m:r>
                              <m:r>
                                <a:rPr lang="en-GB" sz="1600" i="1" dirty="0" smtClean="0">
                                  <a:solidFill>
                                    <a:schemeClr val="dk1"/>
                                  </a:solidFill>
                                  <a:latin typeface="Cambria Math" panose="02040503050406030204" pitchFamily="18" charset="0"/>
                                  <a:ea typeface="Nunito Sans"/>
                                  <a:cs typeface="Nunito Sans"/>
                                  <a:sym typeface="Nunito Sans"/>
                                </a:rPr>
                                <m:t> </m:t>
                              </m:r>
                            </m:oMath>
                          </a14:m>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found the sum of the two shorter sides</a:t>
                          </a:r>
                          <a:endParaRPr sz="1400" u="none" strike="noStrike" cap="none" dirty="0">
                            <a:solidFill>
                              <a:schemeClr val="dk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D)</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dirty="0" smtClean="0">
                                  <a:solidFill>
                                    <a:srgbClr val="1C1C1C"/>
                                  </a:solidFill>
                                  <a:latin typeface="Cambria Math" panose="02040503050406030204" pitchFamily="18" charset="0"/>
                                  <a:ea typeface="Nunito Sans"/>
                                  <a:cs typeface="Nunito Sans"/>
                                  <a:sym typeface="Nunito Sans"/>
                                </a:rPr>
                                <m:t>15 </m:t>
                              </m:r>
                              <m:r>
                                <a:rPr lang="en-GB" sz="1600" i="1" dirty="0" smtClean="0">
                                  <a:solidFill>
                                    <a:srgbClr val="1C1C1C"/>
                                  </a:solidFill>
                                  <a:latin typeface="Cambria Math" panose="02040503050406030204" pitchFamily="18" charset="0"/>
                                  <a:ea typeface="Nunito Sans"/>
                                  <a:cs typeface="Nunito Sans"/>
                                  <a:sym typeface="Nunito Sans"/>
                                </a:rPr>
                                <m:t>𝑐𝑚</m:t>
                              </m:r>
                              <m:r>
                                <a:rPr lang="en-GB" sz="1600" i="1" dirty="0" smtClean="0">
                                  <a:solidFill>
                                    <a:srgbClr val="1C1C1C"/>
                                  </a:solidFill>
                                  <a:latin typeface="Cambria Math" panose="02040503050406030204" pitchFamily="18" charset="0"/>
                                  <a:ea typeface="Nunito Sans"/>
                                  <a:cs typeface="Nunito Sans"/>
                                  <a:sym typeface="Nunito Sans"/>
                                </a:rPr>
                                <m:t> </m:t>
                              </m:r>
                            </m:oMath>
                          </a14:m>
                          <a:endParaRPr sz="1600"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1C1C1C"/>
                              </a:solidFill>
                              <a:latin typeface="Nunito Sans"/>
                              <a:ea typeface="Nunito Sans"/>
                              <a:cs typeface="Nunito Sans"/>
                              <a:sym typeface="Nunito Sans"/>
                            </a:rPr>
                            <a:t>Student truncated the correct answer to two significant figures</a:t>
                          </a:r>
                          <a:endParaRPr sz="1400" u="none" strike="noStrike" cap="none" dirty="0">
                            <a:solidFill>
                              <a:schemeClr val="dk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4487157E-2739-22D1-C21D-F32D9BB9CAFA}"/>
                  </a:ext>
                </a:extLst>
              </p:cNvPr>
              <p:cNvGraphicFramePr/>
              <p:nvPr>
                <p:extLst>
                  <p:ext uri="{D42A27DB-BD31-4B8C-83A1-F6EECF244321}">
                    <p14:modId xmlns:p14="http://schemas.microsoft.com/office/powerpoint/2010/main" val="3132007541"/>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A)</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10.97 </m:t>
                              </m:r>
                              <m:r>
                                <a:rPr lang="en-GB" sz="1600" i="1" dirty="0" smtClean="0">
                                  <a:solidFill>
                                    <a:schemeClr val="dk1"/>
                                  </a:solidFill>
                                  <a:latin typeface="Cambria Math" panose="02040503050406030204" pitchFamily="18" charset="0"/>
                                  <a:ea typeface="Nunito Sans"/>
                                  <a:cs typeface="Nunito Sans"/>
                                  <a:sym typeface="Nunito Sans"/>
                                </a:rPr>
                                <m:t>𝑐𝑚</m:t>
                              </m:r>
                            </m:oMath>
                          </a14:m>
                          <a:r>
                            <a:rPr lang="en-GB" sz="1600" dirty="0">
                              <a:solidFill>
                                <a:schemeClr val="dk1"/>
                              </a:solidFill>
                              <a:latin typeface="Nunito Sans"/>
                              <a:ea typeface="Nunito Sans"/>
                              <a:cs typeface="Nunito Sans"/>
                              <a:sym typeface="Nunito Sans"/>
                            </a:rPr>
                            <a:t> </a:t>
                          </a:r>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used side </a:t>
                          </a:r>
                          <a14:m xmlns:a14="http://schemas.microsoft.com/office/drawing/2010/main">
                            <m:oMath xmlns:m="http://schemas.openxmlformats.org/officeDocument/2006/math">
                              <m:r>
                                <a:rPr lang="en-GB" sz="1400" i="1" dirty="0" smtClean="0">
                                  <a:solidFill>
                                    <a:schemeClr val="dk1"/>
                                  </a:solidFill>
                                  <a:latin typeface="Cambria Math" panose="02040503050406030204" pitchFamily="18" charset="0"/>
                                  <a:ea typeface="Nunito Sans"/>
                                  <a:cs typeface="Nunito Sans"/>
                                  <a:sym typeface="Nunito Sans"/>
                                </a:rPr>
                                <m:t>𝐾𝑀</m:t>
                              </m:r>
                              <m:r>
                                <a:rPr lang="en-GB" sz="1400" i="1" dirty="0" smtClean="0">
                                  <a:solidFill>
                                    <a:schemeClr val="dk1"/>
                                  </a:solidFill>
                                  <a:latin typeface="Cambria Math" panose="02040503050406030204" pitchFamily="18" charset="0"/>
                                  <a:ea typeface="Nunito Sans"/>
                                  <a:cs typeface="Nunito Sans"/>
                                  <a:sym typeface="Nunito Sans"/>
                                </a:rPr>
                                <m:t> </m:t>
                              </m:r>
                            </m:oMath>
                          </a14:m>
                          <a:r>
                            <a:rPr lang="en-GB" sz="1400" dirty="0">
                              <a:solidFill>
                                <a:schemeClr val="dk1"/>
                              </a:solidFill>
                              <a:latin typeface="Nunito Sans"/>
                              <a:ea typeface="Nunito Sans"/>
                              <a:cs typeface="Nunito Sans"/>
                              <a:sym typeface="Nunito Sans"/>
                            </a:rPr>
                            <a:t>as the hypotenuse</a:t>
                          </a:r>
                          <a:endParaRPr sz="1400" u="none" strike="noStrike" cap="none" dirty="0">
                            <a:solidFill>
                              <a:schemeClr val="dk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B)</a:t>
                          </a:r>
                          <a:r>
                            <a:rPr lang="en-GB" sz="1600" u="none" strike="noStrike" cap="none" dirty="0">
                              <a:solidFill>
                                <a:srgbClr val="00BC89"/>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rgbClr val="00BC89"/>
                                  </a:solidFill>
                                  <a:latin typeface="Cambria Math" panose="02040503050406030204" pitchFamily="18" charset="0"/>
                                  <a:ea typeface="Nunito Sans"/>
                                  <a:cs typeface="Nunito Sans"/>
                                  <a:sym typeface="Nunito Sans"/>
                                </a:rPr>
                                <m:t>15.97 </m:t>
                              </m:r>
                              <m:r>
                                <a:rPr lang="en-GB" sz="1600" i="1" dirty="0" smtClean="0">
                                  <a:solidFill>
                                    <a:srgbClr val="00BC89"/>
                                  </a:solidFill>
                                  <a:latin typeface="Cambria Math" panose="02040503050406030204" pitchFamily="18" charset="0"/>
                                  <a:ea typeface="Nunito Sans"/>
                                  <a:cs typeface="Nunito Sans"/>
                                  <a:sym typeface="Nunito Sans"/>
                                </a:rPr>
                                <m:t>𝑐𝑚</m:t>
                              </m:r>
                              <m:r>
                                <a:rPr lang="en-GB" sz="1600" i="1" dirty="0" smtClean="0">
                                  <a:solidFill>
                                    <a:srgbClr val="00BC89"/>
                                  </a:solidFill>
                                  <a:latin typeface="Cambria Math" panose="02040503050406030204" pitchFamily="18" charset="0"/>
                                  <a:ea typeface="Nunito Sans"/>
                                  <a:cs typeface="Nunito Sans"/>
                                  <a:sym typeface="Nunito Sans"/>
                                </a:rPr>
                                <m:t> </m:t>
                              </m:r>
                            </m:oMath>
                          </a14:m>
                          <a:endParaRPr sz="1600"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Sans"/>
                              <a:ea typeface="Nunito Sans"/>
                              <a:cs typeface="Nunito Sans"/>
                              <a:sym typeface="Nunito Sans"/>
                            </a:rPr>
                            <a:t>Correct answer</a:t>
                          </a:r>
                          <a:endParaRPr sz="1400" u="none" strike="noStrike" cap="none" dirty="0">
                            <a:solidFill>
                              <a:srgbClr val="00BC89"/>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C)</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21.9 </m:t>
                              </m:r>
                              <m:r>
                                <a:rPr lang="en-GB" sz="1600" i="1" dirty="0" smtClean="0">
                                  <a:solidFill>
                                    <a:schemeClr val="dk1"/>
                                  </a:solidFill>
                                  <a:latin typeface="Cambria Math" panose="02040503050406030204" pitchFamily="18" charset="0"/>
                                  <a:ea typeface="Nunito Sans"/>
                                  <a:cs typeface="Nunito Sans"/>
                                  <a:sym typeface="Nunito Sans"/>
                                </a:rPr>
                                <m:t>𝑐𝑚</m:t>
                              </m:r>
                              <m:r>
                                <a:rPr lang="en-GB" sz="1600" i="1" dirty="0" smtClean="0">
                                  <a:solidFill>
                                    <a:schemeClr val="dk1"/>
                                  </a:solidFill>
                                  <a:latin typeface="Cambria Math" panose="02040503050406030204" pitchFamily="18" charset="0"/>
                                  <a:ea typeface="Nunito Sans"/>
                                  <a:cs typeface="Nunito Sans"/>
                                  <a:sym typeface="Nunito Sans"/>
                                </a:rPr>
                                <m:t> </m:t>
                              </m:r>
                            </m:oMath>
                          </a14:m>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found the sum of the two shorter sides</a:t>
                          </a:r>
                          <a:endParaRPr sz="1400" u="none" strike="noStrike" cap="none" dirty="0">
                            <a:solidFill>
                              <a:schemeClr val="dk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D)</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rgbClr val="1C1C1C"/>
                                  </a:solidFill>
                                  <a:latin typeface="Cambria Math" panose="02040503050406030204" pitchFamily="18" charset="0"/>
                                  <a:ea typeface="Nunito Sans"/>
                                  <a:cs typeface="Nunito Sans"/>
                                  <a:sym typeface="Nunito Sans"/>
                                </a:rPr>
                                <m:t>15 </m:t>
                              </m:r>
                              <m:r>
                                <a:rPr lang="en-GB" sz="1600" i="1" dirty="0" smtClean="0">
                                  <a:solidFill>
                                    <a:srgbClr val="1C1C1C"/>
                                  </a:solidFill>
                                  <a:latin typeface="Cambria Math" panose="02040503050406030204" pitchFamily="18" charset="0"/>
                                  <a:ea typeface="Nunito Sans"/>
                                  <a:cs typeface="Nunito Sans"/>
                                  <a:sym typeface="Nunito Sans"/>
                                </a:rPr>
                                <m:t>𝑐𝑚</m:t>
                              </m:r>
                              <m:r>
                                <a:rPr lang="en-GB" sz="1600" i="1" dirty="0" smtClean="0">
                                  <a:solidFill>
                                    <a:srgbClr val="1C1C1C"/>
                                  </a:solidFill>
                                  <a:latin typeface="Cambria Math" panose="02040503050406030204" pitchFamily="18" charset="0"/>
                                  <a:ea typeface="Nunito Sans"/>
                                  <a:cs typeface="Nunito Sans"/>
                                  <a:sym typeface="Nunito Sans"/>
                                </a:rPr>
                                <m:t> </m:t>
                              </m:r>
                            </m:oMath>
                          </a14:m>
                          <a:endParaRPr sz="1600"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1C1C1C"/>
                              </a:solidFill>
                              <a:latin typeface="Nunito Sans"/>
                              <a:ea typeface="Nunito Sans"/>
                              <a:cs typeface="Nunito Sans"/>
                              <a:sym typeface="Nunito Sans"/>
                            </a:rPr>
                            <a:t>Student truncated the correct answer to two significant figures</a:t>
                          </a:r>
                          <a:endParaRPr sz="1400" u="none" strike="noStrike" cap="none" dirty="0">
                            <a:solidFill>
                              <a:schemeClr val="dk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2DEB254E-A242-ECD7-6F36-DB72254E6C08}"/>
                  </a:ext>
                </a:extLst>
              </p:cNvPr>
              <p:cNvGraphicFramePr/>
              <p:nvPr>
                <p:extLst>
                  <p:ext uri="{D42A27DB-BD31-4B8C-83A1-F6EECF244321}">
                    <p14:modId xmlns:p14="http://schemas.microsoft.com/office/powerpoint/2010/main" val="50737501"/>
                  </p:ext>
                </p:extLst>
              </p:nvPr>
            </p:nvGraphicFramePr>
            <p:xfrm>
              <a:off x="108044" y="862525"/>
              <a:ext cx="4427010" cy="67057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7) Determine the length of </a:t>
                          </a: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𝐿𝑀</m:t>
                              </m:r>
                            </m:oMath>
                          </a14:m>
                          <a:r>
                            <a:rPr lang="en-US" sz="1600" b="0" dirty="0">
                              <a:solidFill>
                                <a:schemeClr val="dk1"/>
                              </a:solidFill>
                              <a:latin typeface="Nunito Sans"/>
                              <a:ea typeface="Nunito Sans"/>
                              <a:cs typeface="Nunito Sans"/>
                              <a:sym typeface="Nunito Sans"/>
                            </a:rPr>
                            <a:t>, giving your</a:t>
                          </a:r>
                        </a:p>
                        <a:p>
                          <a:pPr marL="0" marR="0" lvl="0" indent="0" algn="l" rtl="0">
                            <a:lnSpc>
                              <a:spcPct val="15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    answer rounded to two decimal places: </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2DEB254E-A242-ECD7-6F36-DB72254E6C08}"/>
                  </a:ext>
                </a:extLst>
              </p:cNvPr>
              <p:cNvGraphicFramePr/>
              <p:nvPr>
                <p:extLst>
                  <p:ext uri="{D42A27DB-BD31-4B8C-83A1-F6EECF244321}">
                    <p14:modId xmlns:p14="http://schemas.microsoft.com/office/powerpoint/2010/main" val="50737501"/>
                  </p:ext>
                </p:extLst>
              </p:nvPr>
            </p:nvGraphicFramePr>
            <p:xfrm>
              <a:off x="108044" y="862525"/>
              <a:ext cx="4427010" cy="67057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7) Determine the length of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𝐿𝑀</m:t>
                              </m:r>
                            </m:oMath>
                          </a14:m>
                          <a:r>
                            <a:rPr lang="en-US" sz="1600" b="0" dirty="0">
                              <a:solidFill>
                                <a:schemeClr val="dk1"/>
                              </a:solidFill>
                              <a:latin typeface="Nunito Sans"/>
                              <a:ea typeface="Nunito Sans"/>
                              <a:cs typeface="Nunito Sans"/>
                              <a:sym typeface="Nunito Sans"/>
                            </a:rPr>
                            <a:t>, giving your</a:t>
                          </a:r>
                        </a:p>
                        <a:p>
                          <a:pPr marL="0" marR="0" lvl="0" indent="0" algn="l" rtl="0">
                            <a:lnSpc>
                              <a:spcPct val="15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    answer rounded to two decimal places: </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g22f62370da0_0_18"/>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Pythagoras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511BE709-B477-7C40-9936-6E2564C0E99F}"/>
              </a:ext>
            </a:extLst>
          </p:cNvPr>
          <p:cNvPicPr>
            <a:picLocks noChangeAspect="1"/>
          </p:cNvPicPr>
          <p:nvPr/>
        </p:nvPicPr>
        <p:blipFill>
          <a:blip r:embed="rId3"/>
          <a:stretch>
            <a:fillRect/>
          </a:stretch>
        </p:blipFill>
        <p:spPr>
          <a:xfrm>
            <a:off x="845842" y="1710222"/>
            <a:ext cx="2830230" cy="2761914"/>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489FEC8A-D8A4-F328-2D0E-8E1119EB0C51}"/>
                  </a:ext>
                </a:extLst>
              </p:cNvPr>
              <p:cNvGraphicFramePr/>
              <p:nvPr>
                <p:extLst>
                  <p:ext uri="{D42A27DB-BD31-4B8C-83A1-F6EECF244321}">
                    <p14:modId xmlns:p14="http://schemas.microsoft.com/office/powerpoint/2010/main" val="95831687"/>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A)</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5.3 </m:t>
                              </m:r>
                              <m:r>
                                <a:rPr lang="en-GB" sz="1600" i="1" dirty="0" smtClean="0">
                                  <a:solidFill>
                                    <a:schemeClr val="dk1"/>
                                  </a:solidFill>
                                  <a:latin typeface="Cambria Math" panose="02040503050406030204" pitchFamily="18" charset="0"/>
                                  <a:ea typeface="Nunito"/>
                                  <a:cs typeface="Nunito"/>
                                  <a:sym typeface="Nunito"/>
                                </a:rPr>
                                <m:t>𝑐𝑚</m:t>
                              </m:r>
                              <m:r>
                                <a:rPr lang="en-GB" sz="1600" i="1" dirty="0" smtClean="0">
                                  <a:solidFill>
                                    <a:schemeClr val="dk1"/>
                                  </a:solidFill>
                                  <a:latin typeface="Cambria Math" panose="02040503050406030204" pitchFamily="18" charset="0"/>
                                  <a:ea typeface="Nunito"/>
                                  <a:cs typeface="Nunito"/>
                                  <a:sym typeface="Nunito"/>
                                </a:rPr>
                                <m:t> </m:t>
                              </m:r>
                            </m:oMath>
                          </a14:m>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attempted to use 3D Pythagoras but cube rooted</a:t>
                          </a:r>
                          <a:endParaRPr sz="1400" u="none" strike="noStrike" cap="none" dirty="0">
                            <a:solidFill>
                              <a:schemeClr val="dk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B)</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9.9 </m:t>
                              </m:r>
                              <m:r>
                                <a:rPr lang="en-GB" sz="1600" i="1" dirty="0" smtClean="0">
                                  <a:solidFill>
                                    <a:schemeClr val="dk1"/>
                                  </a:solidFill>
                                  <a:latin typeface="Cambria Math" panose="02040503050406030204" pitchFamily="18" charset="0"/>
                                  <a:ea typeface="Nunito"/>
                                  <a:cs typeface="Nunito"/>
                                  <a:sym typeface="Nunito"/>
                                </a:rPr>
                                <m:t>𝑐𝑚</m:t>
                              </m:r>
                              <m:r>
                                <a:rPr lang="en-GB" sz="1600" i="1" dirty="0" smtClean="0">
                                  <a:solidFill>
                                    <a:schemeClr val="dk1"/>
                                  </a:solidFill>
                                  <a:latin typeface="Cambria Math" panose="02040503050406030204" pitchFamily="18" charset="0"/>
                                  <a:ea typeface="Nunito"/>
                                  <a:cs typeface="Nunito"/>
                                  <a:sym typeface="Nunito"/>
                                </a:rPr>
                                <m:t> </m:t>
                              </m:r>
                            </m:oMath>
                          </a14:m>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found the length of a face diagonal</a:t>
                          </a:r>
                          <a:endParaRPr sz="1400" u="none" strike="noStrike" cap="none" dirty="0">
                            <a:solidFill>
                              <a:schemeClr val="dk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C)</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14.0 </m:t>
                              </m:r>
                              <m:r>
                                <a:rPr lang="en-GB" sz="1600" i="1" dirty="0" smtClean="0">
                                  <a:solidFill>
                                    <a:schemeClr val="dk1"/>
                                  </a:solidFill>
                                  <a:latin typeface="Cambria Math" panose="02040503050406030204" pitchFamily="18" charset="0"/>
                                  <a:ea typeface="Nunito"/>
                                  <a:cs typeface="Nunito"/>
                                  <a:sym typeface="Nunito"/>
                                </a:rPr>
                                <m:t>𝑐𝑚</m:t>
                              </m:r>
                              <m:r>
                                <a:rPr lang="en-GB" sz="1600" i="1" dirty="0" smtClean="0">
                                  <a:solidFill>
                                    <a:schemeClr val="dk1"/>
                                  </a:solidFill>
                                  <a:latin typeface="Cambria Math" panose="02040503050406030204" pitchFamily="18" charset="0"/>
                                  <a:ea typeface="Nunito"/>
                                  <a:cs typeface="Nunito"/>
                                  <a:sym typeface="Nunito"/>
                                </a:rPr>
                                <m:t> </m:t>
                              </m:r>
                            </m:oMath>
                          </a14:m>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doubled the edge length</a:t>
                          </a:r>
                          <a:endParaRPr sz="1400" u="none" strike="noStrike" cap="none" dirty="0">
                            <a:solidFill>
                              <a:schemeClr val="dk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D)</a:t>
                          </a:r>
                          <a:r>
                            <a:rPr lang="en-GB"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i="1" dirty="0" smtClean="0">
                                  <a:solidFill>
                                    <a:srgbClr val="00BC89"/>
                                  </a:solidFill>
                                  <a:latin typeface="Cambria Math" panose="02040503050406030204" pitchFamily="18" charset="0"/>
                                  <a:ea typeface="Nunito"/>
                                  <a:cs typeface="Nunito"/>
                                  <a:sym typeface="Nunito"/>
                                </a:rPr>
                                <m:t>12.1 </m:t>
                              </m:r>
                              <m:r>
                                <a:rPr lang="en-GB" sz="1600" i="1" dirty="0" smtClean="0">
                                  <a:solidFill>
                                    <a:srgbClr val="00BC89"/>
                                  </a:solidFill>
                                  <a:latin typeface="Cambria Math" panose="02040503050406030204" pitchFamily="18" charset="0"/>
                                  <a:ea typeface="Nunito"/>
                                  <a:cs typeface="Nunito"/>
                                  <a:sym typeface="Nunito"/>
                                </a:rPr>
                                <m:t>𝑐𝑚</m:t>
                              </m:r>
                            </m:oMath>
                          </a14:m>
                          <a:r>
                            <a:rPr lang="en-GB" sz="1600" dirty="0">
                              <a:solidFill>
                                <a:srgbClr val="00BC89"/>
                              </a:solidFill>
                              <a:latin typeface="Nunito"/>
                              <a:ea typeface="Nunito"/>
                              <a:cs typeface="Nunito"/>
                              <a:sym typeface="Nunito"/>
                            </a:rPr>
                            <a:t> </a:t>
                          </a:r>
                          <a:endParaRPr sz="1600"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a:ea typeface="Nunito"/>
                              <a:cs typeface="Nunito"/>
                              <a:sym typeface="Nunito"/>
                            </a:rPr>
                            <a:t>Correct answer</a:t>
                          </a:r>
                          <a:endParaRPr sz="1400" u="none" strike="noStrike" cap="none" dirty="0">
                            <a:solidFill>
                              <a:schemeClr val="dk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489FEC8A-D8A4-F328-2D0E-8E1119EB0C51}"/>
                  </a:ext>
                </a:extLst>
              </p:cNvPr>
              <p:cNvGraphicFramePr/>
              <p:nvPr>
                <p:extLst>
                  <p:ext uri="{D42A27DB-BD31-4B8C-83A1-F6EECF244321}">
                    <p14:modId xmlns:p14="http://schemas.microsoft.com/office/powerpoint/2010/main" val="95831687"/>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A)</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5.3 </m:t>
                              </m:r>
                              <m:r>
                                <a:rPr lang="en-GB" sz="1600" i="1" dirty="0" smtClean="0">
                                  <a:solidFill>
                                    <a:schemeClr val="dk1"/>
                                  </a:solidFill>
                                  <a:latin typeface="Cambria Math" panose="02040503050406030204" pitchFamily="18" charset="0"/>
                                  <a:ea typeface="Nunito"/>
                                  <a:cs typeface="Nunito"/>
                                  <a:sym typeface="Nunito"/>
                                </a:rPr>
                                <m:t>𝑐𝑚</m:t>
                              </m:r>
                              <m:r>
                                <a:rPr lang="en-GB" sz="1600" i="1" dirty="0" smtClean="0">
                                  <a:solidFill>
                                    <a:schemeClr val="dk1"/>
                                  </a:solidFill>
                                  <a:latin typeface="Cambria Math" panose="02040503050406030204" pitchFamily="18" charset="0"/>
                                  <a:ea typeface="Nunito"/>
                                  <a:cs typeface="Nunito"/>
                                  <a:sym typeface="Nunito"/>
                                </a:rPr>
                                <m:t> </m:t>
                              </m:r>
                            </m:oMath>
                          </a14:m>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attempted to use 3D Pythagoras but cube rooted</a:t>
                          </a:r>
                          <a:endParaRPr sz="1400" u="none" strike="noStrike" cap="none" dirty="0">
                            <a:solidFill>
                              <a:schemeClr val="dk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B)</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9.9 </m:t>
                              </m:r>
                              <m:r>
                                <a:rPr lang="en-GB" sz="1600" i="1" dirty="0" smtClean="0">
                                  <a:solidFill>
                                    <a:schemeClr val="dk1"/>
                                  </a:solidFill>
                                  <a:latin typeface="Cambria Math" panose="02040503050406030204" pitchFamily="18" charset="0"/>
                                  <a:ea typeface="Nunito"/>
                                  <a:cs typeface="Nunito"/>
                                  <a:sym typeface="Nunito"/>
                                </a:rPr>
                                <m:t>𝑐𝑚</m:t>
                              </m:r>
                              <m:r>
                                <a:rPr lang="en-GB" sz="1600" i="1" dirty="0" smtClean="0">
                                  <a:solidFill>
                                    <a:schemeClr val="dk1"/>
                                  </a:solidFill>
                                  <a:latin typeface="Cambria Math" panose="02040503050406030204" pitchFamily="18" charset="0"/>
                                  <a:ea typeface="Nunito"/>
                                  <a:cs typeface="Nunito"/>
                                  <a:sym typeface="Nunito"/>
                                </a:rPr>
                                <m:t> </m:t>
                              </m:r>
                            </m:oMath>
                          </a14:m>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found the length of a face diagonal</a:t>
                          </a:r>
                          <a:endParaRPr sz="1400" u="none" strike="noStrike" cap="none" dirty="0">
                            <a:solidFill>
                              <a:schemeClr val="dk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C)</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14.0 </m:t>
                              </m:r>
                              <m:r>
                                <a:rPr lang="en-GB" sz="1600" i="1" dirty="0" smtClean="0">
                                  <a:solidFill>
                                    <a:schemeClr val="dk1"/>
                                  </a:solidFill>
                                  <a:latin typeface="Cambria Math" panose="02040503050406030204" pitchFamily="18" charset="0"/>
                                  <a:ea typeface="Nunito"/>
                                  <a:cs typeface="Nunito"/>
                                  <a:sym typeface="Nunito"/>
                                </a:rPr>
                                <m:t>𝑐𝑚</m:t>
                              </m:r>
                              <m:r>
                                <a:rPr lang="en-GB" sz="1600" i="1" dirty="0" smtClean="0">
                                  <a:solidFill>
                                    <a:schemeClr val="dk1"/>
                                  </a:solidFill>
                                  <a:latin typeface="Cambria Math" panose="02040503050406030204" pitchFamily="18" charset="0"/>
                                  <a:ea typeface="Nunito"/>
                                  <a:cs typeface="Nunito"/>
                                  <a:sym typeface="Nunito"/>
                                </a:rPr>
                                <m:t> </m:t>
                              </m:r>
                            </m:oMath>
                          </a14:m>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doubled the edge length</a:t>
                          </a:r>
                          <a:endParaRPr sz="1400" u="none" strike="noStrike" cap="none" dirty="0">
                            <a:solidFill>
                              <a:schemeClr val="dk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D)</a:t>
                          </a:r>
                          <a:r>
                            <a:rPr lang="en-GB" sz="1600" u="none" strike="noStrike" cap="none" dirty="0">
                              <a:solidFill>
                                <a:srgbClr val="00BC89"/>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rgbClr val="00BC89"/>
                                  </a:solidFill>
                                  <a:latin typeface="Cambria Math" panose="02040503050406030204" pitchFamily="18" charset="0"/>
                                  <a:ea typeface="Nunito"/>
                                  <a:cs typeface="Nunito"/>
                                  <a:sym typeface="Nunito"/>
                                </a:rPr>
                                <m:t>12.1 </m:t>
                              </m:r>
                              <m:r>
                                <a:rPr lang="en-GB" sz="1600" i="1" dirty="0" smtClean="0">
                                  <a:solidFill>
                                    <a:srgbClr val="00BC89"/>
                                  </a:solidFill>
                                  <a:latin typeface="Cambria Math" panose="02040503050406030204" pitchFamily="18" charset="0"/>
                                  <a:ea typeface="Nunito"/>
                                  <a:cs typeface="Nunito"/>
                                  <a:sym typeface="Nunito"/>
                                </a:rPr>
                                <m:t>𝑐𝑚</m:t>
                              </m:r>
                            </m:oMath>
                          </a14:m>
                          <a:r>
                            <a:rPr lang="en-GB" sz="1600" dirty="0">
                              <a:solidFill>
                                <a:srgbClr val="00BC89"/>
                              </a:solidFill>
                              <a:latin typeface="Nunito"/>
                              <a:ea typeface="Nunito"/>
                              <a:cs typeface="Nunito"/>
                              <a:sym typeface="Nunito"/>
                            </a:rPr>
                            <a:t> </a:t>
                          </a:r>
                          <a:endParaRPr sz="1600"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a:ea typeface="Nunito"/>
                              <a:cs typeface="Nunito"/>
                              <a:sym typeface="Nunito"/>
                            </a:rPr>
                            <a:t>Correct answer</a:t>
                          </a:r>
                          <a:endParaRPr sz="1400" u="none" strike="noStrike" cap="none" dirty="0">
                            <a:solidFill>
                              <a:schemeClr val="dk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4C8A5A5A-04CA-450A-FE1B-2D3397DE0DCC}"/>
                  </a:ext>
                </a:extLst>
              </p:cNvPr>
              <p:cNvGraphicFramePr/>
              <p:nvPr>
                <p:extLst>
                  <p:ext uri="{D42A27DB-BD31-4B8C-83A1-F6EECF244321}">
                    <p14:modId xmlns:p14="http://schemas.microsoft.com/office/powerpoint/2010/main" val="2089286413"/>
                  </p:ext>
                </p:extLst>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8) </a:t>
                          </a:r>
                          <a:r>
                            <a:rPr lang="en-US" sz="1600" b="0" dirty="0">
                              <a:solidFill>
                                <a:schemeClr val="dk1"/>
                              </a:solidFill>
                              <a:latin typeface="Nunito"/>
                              <a:ea typeface="Nunito"/>
                              <a:cs typeface="Nunito"/>
                              <a:sym typeface="Nunito"/>
                            </a:rPr>
                            <a:t>Pictured is a cube of edge length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7 </m:t>
                              </m:r>
                              <m:r>
                                <a:rPr lang="en-US" sz="1600" b="0" i="1" dirty="0" smtClean="0">
                                  <a:solidFill>
                                    <a:schemeClr val="dk1"/>
                                  </a:solidFill>
                                  <a:latin typeface="Cambria Math" panose="02040503050406030204" pitchFamily="18" charset="0"/>
                                  <a:ea typeface="Nunito"/>
                                  <a:cs typeface="Nunito"/>
                                  <a:sym typeface="Nunito"/>
                                </a:rPr>
                                <m:t>𝑐𝑚</m:t>
                              </m:r>
                            </m:oMath>
                          </a14:m>
                          <a:r>
                            <a:rPr lang="en-US" sz="1600" b="0" dirty="0">
                              <a:solidFill>
                                <a:schemeClr val="dk1"/>
                              </a:solidFill>
                              <a:latin typeface="Nunito"/>
                              <a:ea typeface="Nunito"/>
                              <a:cs typeface="Nunito"/>
                              <a:sym typeface="Nunito"/>
                            </a:rPr>
                            <a:t>.</a:t>
                          </a:r>
                        </a:p>
                        <a:p>
                          <a:pPr marL="0" marR="0" lvl="0" indent="0" algn="l" rtl="0">
                            <a:lnSpc>
                              <a:spcPct val="150000"/>
                            </a:lnSpc>
                            <a:spcBef>
                              <a:spcPts val="0"/>
                            </a:spcBef>
                            <a:spcAft>
                              <a:spcPts val="0"/>
                            </a:spcAft>
                            <a:buClr>
                              <a:srgbClr val="000000"/>
                            </a:buClr>
                            <a:buSzPts val="1600"/>
                            <a:buFont typeface="Arial"/>
                            <a:buNone/>
                          </a:pPr>
                          <a:r>
                            <a:rPr lang="en-US" sz="1600" b="0" dirty="0">
                              <a:solidFill>
                                <a:schemeClr val="dk1"/>
                              </a:solidFill>
                              <a:latin typeface="Nunito"/>
                              <a:ea typeface="Nunito"/>
                              <a:cs typeface="Nunito"/>
                              <a:sym typeface="Nunito"/>
                            </a:rPr>
                            <a:t>    Determine the length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𝐹𝐷</m:t>
                              </m:r>
                            </m:oMath>
                          </a14:m>
                          <a:r>
                            <a:rPr lang="en-US" sz="1600" b="0" dirty="0">
                              <a:solidFill>
                                <a:schemeClr val="dk1"/>
                              </a:solidFill>
                              <a:latin typeface="Nunito"/>
                              <a:ea typeface="Nunito"/>
                              <a:cs typeface="Nunito"/>
                              <a:sym typeface="Nunito"/>
                            </a:rPr>
                            <a:t>: </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4C8A5A5A-04CA-450A-FE1B-2D3397DE0DCC}"/>
                  </a:ext>
                </a:extLst>
              </p:cNvPr>
              <p:cNvGraphicFramePr/>
              <p:nvPr>
                <p:extLst>
                  <p:ext uri="{D42A27DB-BD31-4B8C-83A1-F6EECF244321}">
                    <p14:modId xmlns:p14="http://schemas.microsoft.com/office/powerpoint/2010/main" val="2089286413"/>
                  </p:ext>
                </p:extLst>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8) </a:t>
                          </a:r>
                          <a:r>
                            <a:rPr lang="en-US" sz="1600" b="0" dirty="0">
                              <a:solidFill>
                                <a:schemeClr val="dk1"/>
                              </a:solidFill>
                              <a:latin typeface="Nunito"/>
                              <a:ea typeface="Nunito"/>
                              <a:cs typeface="Nunito"/>
                              <a:sym typeface="Nunito"/>
                            </a:rPr>
                            <a:t>Pictured is a cube of edge length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7 </m:t>
                              </m:r>
                              <m:r>
                                <a:rPr lang="en-US" sz="1600" b="0" i="1" dirty="0" smtClean="0">
                                  <a:solidFill>
                                    <a:schemeClr val="dk1"/>
                                  </a:solidFill>
                                  <a:latin typeface="Cambria Math" panose="02040503050406030204" pitchFamily="18" charset="0"/>
                                  <a:ea typeface="Nunito"/>
                                  <a:cs typeface="Nunito"/>
                                  <a:sym typeface="Nunito"/>
                                </a:rPr>
                                <m:t>𝑐𝑚</m:t>
                              </m:r>
                            </m:oMath>
                          </a14:m>
                          <a:r>
                            <a:rPr lang="en-US" sz="1600" b="0" dirty="0">
                              <a:solidFill>
                                <a:schemeClr val="dk1"/>
                              </a:solidFill>
                              <a:latin typeface="Nunito"/>
                              <a:ea typeface="Nunito"/>
                              <a:cs typeface="Nunito"/>
                              <a:sym typeface="Nunito"/>
                            </a:rPr>
                            <a:t>.</a:t>
                          </a:r>
                        </a:p>
                        <a:p>
                          <a:pPr marL="0" marR="0" lvl="0" indent="0" algn="l" rtl="0">
                            <a:lnSpc>
                              <a:spcPct val="150000"/>
                            </a:lnSpc>
                            <a:spcBef>
                              <a:spcPts val="0"/>
                            </a:spcBef>
                            <a:spcAft>
                              <a:spcPts val="0"/>
                            </a:spcAft>
                            <a:buClr>
                              <a:srgbClr val="000000"/>
                            </a:buClr>
                            <a:buSzPts val="1600"/>
                            <a:buFont typeface="Arial"/>
                            <a:buNone/>
                          </a:pPr>
                          <a:r>
                            <a:rPr lang="en-US" sz="1600" b="0" dirty="0">
                              <a:solidFill>
                                <a:schemeClr val="dk1"/>
                              </a:solidFill>
                              <a:latin typeface="Nunito"/>
                              <a:ea typeface="Nunito"/>
                              <a:cs typeface="Nunito"/>
                              <a:sym typeface="Nunito"/>
                            </a:rPr>
                            <a:t>    Determine the length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𝐹𝐷</m:t>
                              </m:r>
                            </m:oMath>
                          </a14:m>
                          <a:r>
                            <a:rPr lang="en-US" sz="1600" b="0" dirty="0">
                              <a:solidFill>
                                <a:schemeClr val="dk1"/>
                              </a:solidFill>
                              <a:latin typeface="Nunito"/>
                              <a:ea typeface="Nunito"/>
                              <a:cs typeface="Nunito"/>
                              <a:sym typeface="Nunito"/>
                            </a:rPr>
                            <a:t>: </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Google Shape;299;g22f62370da0_0_25"/>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Pythagoras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7BC979A0-C03F-7A49-9789-1939B1A69661}"/>
              </a:ext>
            </a:extLst>
          </p:cNvPr>
          <p:cNvPicPr>
            <a:picLocks noChangeAspect="1"/>
          </p:cNvPicPr>
          <p:nvPr/>
        </p:nvPicPr>
        <p:blipFill>
          <a:blip r:embed="rId3"/>
          <a:stretch>
            <a:fillRect/>
          </a:stretch>
        </p:blipFill>
        <p:spPr>
          <a:xfrm>
            <a:off x="668167" y="1713461"/>
            <a:ext cx="3306764" cy="2160000"/>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42674C6B-74BA-4A0B-E8EF-99150F2DC226}"/>
                  </a:ext>
                </a:extLst>
              </p:cNvPr>
              <p:cNvGraphicFramePr/>
              <p:nvPr>
                <p:extLst>
                  <p:ext uri="{D42A27DB-BD31-4B8C-83A1-F6EECF244321}">
                    <p14:modId xmlns:p14="http://schemas.microsoft.com/office/powerpoint/2010/main" val="12996541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A)</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9.5 </m:t>
                              </m:r>
                              <m:r>
                                <a:rPr lang="en-GB" sz="1600" i="1" dirty="0" smtClean="0">
                                  <a:solidFill>
                                    <a:schemeClr val="dk1"/>
                                  </a:solidFill>
                                  <a:latin typeface="Cambria Math" panose="02040503050406030204" pitchFamily="18" charset="0"/>
                                  <a:ea typeface="Nunito Sans"/>
                                  <a:cs typeface="Nunito Sans"/>
                                  <a:sym typeface="Nunito Sans"/>
                                </a:rPr>
                                <m:t>𝑐𝑚</m:t>
                              </m:r>
                              <m:r>
                                <a:rPr lang="en-GB" sz="1600" i="1" dirty="0" smtClean="0">
                                  <a:solidFill>
                                    <a:schemeClr val="dk1"/>
                                  </a:solidFill>
                                  <a:latin typeface="Cambria Math" panose="02040503050406030204" pitchFamily="18" charset="0"/>
                                  <a:ea typeface="Nunito Sans"/>
                                  <a:cs typeface="Nunito Sans"/>
                                  <a:sym typeface="Nunito Sans"/>
                                </a:rPr>
                                <m:t> </m:t>
                              </m:r>
                            </m:oMath>
                          </a14:m>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found length </a:t>
                          </a:r>
                          <a14:m>
                            <m:oMath xmlns:m="http://schemas.openxmlformats.org/officeDocument/2006/math">
                              <m:r>
                                <a:rPr lang="en-GB" sz="1400" i="1" dirty="0" smtClean="0">
                                  <a:solidFill>
                                    <a:schemeClr val="dk1"/>
                                  </a:solidFill>
                                  <a:latin typeface="Cambria Math" panose="02040503050406030204" pitchFamily="18" charset="0"/>
                                  <a:ea typeface="Nunito Sans"/>
                                  <a:cs typeface="Nunito Sans"/>
                                  <a:sym typeface="Nunito Sans"/>
                                </a:rPr>
                                <m:t>𝐴𝐶</m:t>
                              </m:r>
                            </m:oMath>
                          </a14:m>
                          <a:endParaRPr sz="1400" u="none" strike="noStrike" cap="none" dirty="0">
                            <a:solidFill>
                              <a:schemeClr val="dk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B)</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10.3 </m:t>
                              </m:r>
                              <m:r>
                                <a:rPr lang="en-GB" sz="1600" i="1" dirty="0" smtClean="0">
                                  <a:solidFill>
                                    <a:schemeClr val="dk1"/>
                                  </a:solidFill>
                                  <a:latin typeface="Cambria Math" panose="02040503050406030204" pitchFamily="18" charset="0"/>
                                  <a:ea typeface="Nunito Sans"/>
                                  <a:cs typeface="Nunito Sans"/>
                                  <a:sym typeface="Nunito Sans"/>
                                </a:rPr>
                                <m:t>𝑐𝑚</m:t>
                              </m:r>
                              <m:r>
                                <a:rPr lang="en-GB" sz="1600" i="1" dirty="0" smtClean="0">
                                  <a:solidFill>
                                    <a:schemeClr val="dk1"/>
                                  </a:solidFill>
                                  <a:latin typeface="Cambria Math" panose="02040503050406030204" pitchFamily="18" charset="0"/>
                                  <a:ea typeface="Nunito Sans"/>
                                  <a:cs typeface="Nunito Sans"/>
                                  <a:sym typeface="Nunito Sans"/>
                                </a:rPr>
                                <m:t> </m:t>
                              </m:r>
                            </m:oMath>
                          </a14:m>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found length </a:t>
                          </a:r>
                          <a14:m>
                            <m:oMath xmlns:m="http://schemas.openxmlformats.org/officeDocument/2006/math">
                              <m:r>
                                <a:rPr lang="en-GB" sz="1400" i="1" dirty="0" smtClean="0">
                                  <a:solidFill>
                                    <a:schemeClr val="dk1"/>
                                  </a:solidFill>
                                  <a:latin typeface="Cambria Math" panose="02040503050406030204" pitchFamily="18" charset="0"/>
                                  <a:ea typeface="Nunito Sans"/>
                                  <a:cs typeface="Nunito Sans"/>
                                  <a:sym typeface="Nunito Sans"/>
                                </a:rPr>
                                <m:t>𝐴𝐻</m:t>
                              </m:r>
                            </m:oMath>
                          </a14:m>
                          <a:endParaRPr sz="1400" u="none" strike="noStrike" cap="none" dirty="0">
                            <a:solidFill>
                              <a:schemeClr val="dk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C)</a:t>
                          </a:r>
                          <a:r>
                            <a:rPr lang="en-GB"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i="1" dirty="0" smtClean="0">
                                  <a:solidFill>
                                    <a:srgbClr val="00BC89"/>
                                  </a:solidFill>
                                  <a:latin typeface="Cambria Math" panose="02040503050406030204" pitchFamily="18" charset="0"/>
                                  <a:ea typeface="Nunito Sans"/>
                                  <a:cs typeface="Nunito Sans"/>
                                  <a:sym typeface="Nunito Sans"/>
                                </a:rPr>
                                <m:t>10.7 </m:t>
                              </m:r>
                              <m:r>
                                <a:rPr lang="en-GB" sz="1600" i="1" dirty="0" smtClean="0">
                                  <a:solidFill>
                                    <a:srgbClr val="00BC89"/>
                                  </a:solidFill>
                                  <a:latin typeface="Cambria Math" panose="02040503050406030204" pitchFamily="18" charset="0"/>
                                  <a:ea typeface="Nunito Sans"/>
                                  <a:cs typeface="Nunito Sans"/>
                                  <a:sym typeface="Nunito Sans"/>
                                </a:rPr>
                                <m:t>𝑐𝑚</m:t>
                              </m:r>
                              <m:r>
                                <a:rPr lang="en-GB" sz="1600" i="1" dirty="0" smtClean="0">
                                  <a:solidFill>
                                    <a:srgbClr val="00BC89"/>
                                  </a:solidFill>
                                  <a:latin typeface="Cambria Math" panose="02040503050406030204" pitchFamily="18" charset="0"/>
                                  <a:ea typeface="Nunito Sans"/>
                                  <a:cs typeface="Nunito Sans"/>
                                  <a:sym typeface="Nunito Sans"/>
                                </a:rPr>
                                <m:t> </m:t>
                              </m:r>
                            </m:oMath>
                          </a14:m>
                          <a:endParaRPr sz="1600"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Sans"/>
                              <a:ea typeface="Nunito Sans"/>
                              <a:cs typeface="Nunito Sans"/>
                              <a:sym typeface="Nunito Sans"/>
                            </a:rPr>
                            <a:t>Correct answer</a:t>
                          </a:r>
                          <a:endParaRPr sz="1400" u="none" strike="noStrike" cap="none" dirty="0">
                            <a:solidFill>
                              <a:srgbClr val="00BC89"/>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D)</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dirty="0" smtClean="0">
                                  <a:solidFill>
                                    <a:srgbClr val="1C1C1C"/>
                                  </a:solidFill>
                                  <a:latin typeface="Cambria Math" panose="02040503050406030204" pitchFamily="18" charset="0"/>
                                  <a:ea typeface="Nunito Sans"/>
                                  <a:cs typeface="Nunito Sans"/>
                                  <a:sym typeface="Nunito Sans"/>
                                </a:rPr>
                                <m:t>29.7 </m:t>
                              </m:r>
                              <m:r>
                                <a:rPr lang="en-GB" sz="1600" i="1" dirty="0" smtClean="0">
                                  <a:solidFill>
                                    <a:srgbClr val="1C1C1C"/>
                                  </a:solidFill>
                                  <a:latin typeface="Cambria Math" panose="02040503050406030204" pitchFamily="18" charset="0"/>
                                  <a:ea typeface="Nunito Sans"/>
                                  <a:cs typeface="Nunito Sans"/>
                                  <a:sym typeface="Nunito Sans"/>
                                </a:rPr>
                                <m:t>𝑐𝑚</m:t>
                              </m:r>
                              <m:r>
                                <a:rPr lang="en-GB" sz="1600" i="1" dirty="0" smtClean="0">
                                  <a:solidFill>
                                    <a:srgbClr val="1C1C1C"/>
                                  </a:solidFill>
                                  <a:latin typeface="Cambria Math" panose="02040503050406030204" pitchFamily="18" charset="0"/>
                                  <a:ea typeface="Nunito Sans"/>
                                  <a:cs typeface="Nunito Sans"/>
                                  <a:sym typeface="Nunito Sans"/>
                                </a:rPr>
                                <m:t> </m:t>
                              </m:r>
                            </m:oMath>
                          </a14:m>
                          <a:endParaRPr sz="1600"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1C1C1C"/>
                              </a:solidFill>
                              <a:latin typeface="Nunito Sans"/>
                              <a:ea typeface="Nunito Sans"/>
                              <a:cs typeface="Nunito Sans"/>
                              <a:sym typeface="Nunito Sans"/>
                            </a:rPr>
                            <a:t>Student raised each side length to power </a:t>
                          </a:r>
                          <a14:m>
                            <m:oMath xmlns:m="http://schemas.openxmlformats.org/officeDocument/2006/math">
                              <m:r>
                                <a:rPr lang="en-GB" sz="1400" i="1" dirty="0" smtClean="0">
                                  <a:solidFill>
                                    <a:srgbClr val="1C1C1C"/>
                                  </a:solidFill>
                                  <a:latin typeface="Cambria Math" panose="02040503050406030204" pitchFamily="18" charset="0"/>
                                  <a:ea typeface="Nunito Sans"/>
                                  <a:cs typeface="Nunito Sans"/>
                                  <a:sym typeface="Nunito Sans"/>
                                </a:rPr>
                                <m:t>3</m:t>
                              </m:r>
                            </m:oMath>
                          </a14:m>
                          <a:r>
                            <a:rPr lang="en-GB" sz="1400" dirty="0">
                              <a:solidFill>
                                <a:srgbClr val="1C1C1C"/>
                              </a:solidFill>
                              <a:latin typeface="Nunito Sans"/>
                              <a:ea typeface="Nunito Sans"/>
                              <a:cs typeface="Nunito Sans"/>
                              <a:sym typeface="Nunito Sans"/>
                            </a:rPr>
                            <a:t>, not power </a:t>
                          </a:r>
                          <a14:m>
                            <m:oMath xmlns:m="http://schemas.openxmlformats.org/officeDocument/2006/math">
                              <m:r>
                                <a:rPr lang="en-GB" sz="1400" i="1" dirty="0" smtClean="0">
                                  <a:solidFill>
                                    <a:srgbClr val="1C1C1C"/>
                                  </a:solidFill>
                                  <a:latin typeface="Cambria Math" panose="02040503050406030204" pitchFamily="18" charset="0"/>
                                  <a:ea typeface="Nunito Sans"/>
                                  <a:cs typeface="Nunito Sans"/>
                                  <a:sym typeface="Nunito Sans"/>
                                </a:rPr>
                                <m:t>2</m:t>
                              </m:r>
                            </m:oMath>
                          </a14:m>
                          <a:endParaRPr sz="1400" u="none" strike="noStrike" cap="none" dirty="0">
                            <a:solidFill>
                              <a:schemeClr val="dk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42674C6B-74BA-4A0B-E8EF-99150F2DC226}"/>
                  </a:ext>
                </a:extLst>
              </p:cNvPr>
              <p:cNvGraphicFramePr/>
              <p:nvPr>
                <p:extLst>
                  <p:ext uri="{D42A27DB-BD31-4B8C-83A1-F6EECF244321}">
                    <p14:modId xmlns:p14="http://schemas.microsoft.com/office/powerpoint/2010/main" val="12996541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A)</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9.5 </m:t>
                              </m:r>
                              <m:r>
                                <a:rPr lang="en-GB" sz="1600" i="1" dirty="0" smtClean="0">
                                  <a:solidFill>
                                    <a:schemeClr val="dk1"/>
                                  </a:solidFill>
                                  <a:latin typeface="Cambria Math" panose="02040503050406030204" pitchFamily="18" charset="0"/>
                                  <a:ea typeface="Nunito Sans"/>
                                  <a:cs typeface="Nunito Sans"/>
                                  <a:sym typeface="Nunito Sans"/>
                                </a:rPr>
                                <m:t>𝑐𝑚</m:t>
                              </m:r>
                              <m:r>
                                <a:rPr lang="en-GB" sz="1600" i="1" dirty="0" smtClean="0">
                                  <a:solidFill>
                                    <a:schemeClr val="dk1"/>
                                  </a:solidFill>
                                  <a:latin typeface="Cambria Math" panose="02040503050406030204" pitchFamily="18" charset="0"/>
                                  <a:ea typeface="Nunito Sans"/>
                                  <a:cs typeface="Nunito Sans"/>
                                  <a:sym typeface="Nunito Sans"/>
                                </a:rPr>
                                <m:t> </m:t>
                              </m:r>
                            </m:oMath>
                          </a14:m>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found length </a:t>
                          </a:r>
                          <a14:m xmlns:a14="http://schemas.microsoft.com/office/drawing/2010/main">
                            <m:oMath xmlns:m="http://schemas.openxmlformats.org/officeDocument/2006/math">
                              <m:r>
                                <a:rPr lang="en-GB" sz="1400" i="1" dirty="0" smtClean="0">
                                  <a:solidFill>
                                    <a:schemeClr val="dk1"/>
                                  </a:solidFill>
                                  <a:latin typeface="Cambria Math" panose="02040503050406030204" pitchFamily="18" charset="0"/>
                                  <a:ea typeface="Nunito Sans"/>
                                  <a:cs typeface="Nunito Sans"/>
                                  <a:sym typeface="Nunito Sans"/>
                                </a:rPr>
                                <m:t>𝐴𝐶</m:t>
                              </m:r>
                            </m:oMath>
                          </a14:m>
                          <a:endParaRPr sz="1400" u="none" strike="noStrike" cap="none" dirty="0">
                            <a:solidFill>
                              <a:schemeClr val="dk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B)</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10.3 </m:t>
                              </m:r>
                              <m:r>
                                <a:rPr lang="en-GB" sz="1600" i="1" dirty="0" smtClean="0">
                                  <a:solidFill>
                                    <a:schemeClr val="dk1"/>
                                  </a:solidFill>
                                  <a:latin typeface="Cambria Math" panose="02040503050406030204" pitchFamily="18" charset="0"/>
                                  <a:ea typeface="Nunito Sans"/>
                                  <a:cs typeface="Nunito Sans"/>
                                  <a:sym typeface="Nunito Sans"/>
                                </a:rPr>
                                <m:t>𝑐𝑚</m:t>
                              </m:r>
                              <m:r>
                                <a:rPr lang="en-GB" sz="1600" i="1" dirty="0" smtClean="0">
                                  <a:solidFill>
                                    <a:schemeClr val="dk1"/>
                                  </a:solidFill>
                                  <a:latin typeface="Cambria Math" panose="02040503050406030204" pitchFamily="18" charset="0"/>
                                  <a:ea typeface="Nunito Sans"/>
                                  <a:cs typeface="Nunito Sans"/>
                                  <a:sym typeface="Nunito Sans"/>
                                </a:rPr>
                                <m:t> </m:t>
                              </m:r>
                            </m:oMath>
                          </a14:m>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found length </a:t>
                          </a:r>
                          <a14:m xmlns:a14="http://schemas.microsoft.com/office/drawing/2010/main">
                            <m:oMath xmlns:m="http://schemas.openxmlformats.org/officeDocument/2006/math">
                              <m:r>
                                <a:rPr lang="en-GB" sz="1400" i="1" dirty="0" smtClean="0">
                                  <a:solidFill>
                                    <a:schemeClr val="dk1"/>
                                  </a:solidFill>
                                  <a:latin typeface="Cambria Math" panose="02040503050406030204" pitchFamily="18" charset="0"/>
                                  <a:ea typeface="Nunito Sans"/>
                                  <a:cs typeface="Nunito Sans"/>
                                  <a:sym typeface="Nunito Sans"/>
                                </a:rPr>
                                <m:t>𝐴𝐻</m:t>
                              </m:r>
                            </m:oMath>
                          </a14:m>
                          <a:endParaRPr sz="1400" u="none" strike="noStrike" cap="none" dirty="0">
                            <a:solidFill>
                              <a:schemeClr val="dk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C)</a:t>
                          </a:r>
                          <a:r>
                            <a:rPr lang="en-GB" sz="1600" u="none" strike="noStrike" cap="none" dirty="0">
                              <a:solidFill>
                                <a:srgbClr val="00BC89"/>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rgbClr val="00BC89"/>
                                  </a:solidFill>
                                  <a:latin typeface="Cambria Math" panose="02040503050406030204" pitchFamily="18" charset="0"/>
                                  <a:ea typeface="Nunito Sans"/>
                                  <a:cs typeface="Nunito Sans"/>
                                  <a:sym typeface="Nunito Sans"/>
                                </a:rPr>
                                <m:t>10.7 </m:t>
                              </m:r>
                              <m:r>
                                <a:rPr lang="en-GB" sz="1600" i="1" dirty="0" smtClean="0">
                                  <a:solidFill>
                                    <a:srgbClr val="00BC89"/>
                                  </a:solidFill>
                                  <a:latin typeface="Cambria Math" panose="02040503050406030204" pitchFamily="18" charset="0"/>
                                  <a:ea typeface="Nunito Sans"/>
                                  <a:cs typeface="Nunito Sans"/>
                                  <a:sym typeface="Nunito Sans"/>
                                </a:rPr>
                                <m:t>𝑐𝑚</m:t>
                              </m:r>
                              <m:r>
                                <a:rPr lang="en-GB" sz="1600" i="1" dirty="0" smtClean="0">
                                  <a:solidFill>
                                    <a:srgbClr val="00BC89"/>
                                  </a:solidFill>
                                  <a:latin typeface="Cambria Math" panose="02040503050406030204" pitchFamily="18" charset="0"/>
                                  <a:ea typeface="Nunito Sans"/>
                                  <a:cs typeface="Nunito Sans"/>
                                  <a:sym typeface="Nunito Sans"/>
                                </a:rPr>
                                <m:t> </m:t>
                              </m:r>
                            </m:oMath>
                          </a14:m>
                          <a:endParaRPr sz="1600"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Sans"/>
                              <a:ea typeface="Nunito Sans"/>
                              <a:cs typeface="Nunito Sans"/>
                              <a:sym typeface="Nunito Sans"/>
                            </a:rPr>
                            <a:t>Correct answer</a:t>
                          </a:r>
                          <a:endParaRPr sz="1400" u="none" strike="noStrike" cap="none" dirty="0">
                            <a:solidFill>
                              <a:srgbClr val="00BC89"/>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D)</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rgbClr val="1C1C1C"/>
                                  </a:solidFill>
                                  <a:latin typeface="Cambria Math" panose="02040503050406030204" pitchFamily="18" charset="0"/>
                                  <a:ea typeface="Nunito Sans"/>
                                  <a:cs typeface="Nunito Sans"/>
                                  <a:sym typeface="Nunito Sans"/>
                                </a:rPr>
                                <m:t>29.7 </m:t>
                              </m:r>
                              <m:r>
                                <a:rPr lang="en-GB" sz="1600" i="1" dirty="0" smtClean="0">
                                  <a:solidFill>
                                    <a:srgbClr val="1C1C1C"/>
                                  </a:solidFill>
                                  <a:latin typeface="Cambria Math" panose="02040503050406030204" pitchFamily="18" charset="0"/>
                                  <a:ea typeface="Nunito Sans"/>
                                  <a:cs typeface="Nunito Sans"/>
                                  <a:sym typeface="Nunito Sans"/>
                                </a:rPr>
                                <m:t>𝑐𝑚</m:t>
                              </m:r>
                              <m:r>
                                <a:rPr lang="en-GB" sz="1600" i="1" dirty="0" smtClean="0">
                                  <a:solidFill>
                                    <a:srgbClr val="1C1C1C"/>
                                  </a:solidFill>
                                  <a:latin typeface="Cambria Math" panose="02040503050406030204" pitchFamily="18" charset="0"/>
                                  <a:ea typeface="Nunito Sans"/>
                                  <a:cs typeface="Nunito Sans"/>
                                  <a:sym typeface="Nunito Sans"/>
                                </a:rPr>
                                <m:t> </m:t>
                              </m:r>
                            </m:oMath>
                          </a14:m>
                          <a:endParaRPr sz="1600"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1C1C1C"/>
                              </a:solidFill>
                              <a:latin typeface="Nunito Sans"/>
                              <a:ea typeface="Nunito Sans"/>
                              <a:cs typeface="Nunito Sans"/>
                              <a:sym typeface="Nunito Sans"/>
                            </a:rPr>
                            <a:t>Student raised each side length to power </a:t>
                          </a:r>
                          <a14:m xmlns:a14="http://schemas.microsoft.com/office/drawing/2010/main">
                            <m:oMath xmlns:m="http://schemas.openxmlformats.org/officeDocument/2006/math">
                              <m:r>
                                <a:rPr lang="en-GB" sz="1400" i="1" dirty="0" smtClean="0">
                                  <a:solidFill>
                                    <a:srgbClr val="1C1C1C"/>
                                  </a:solidFill>
                                  <a:latin typeface="Cambria Math" panose="02040503050406030204" pitchFamily="18" charset="0"/>
                                  <a:ea typeface="Nunito Sans"/>
                                  <a:cs typeface="Nunito Sans"/>
                                  <a:sym typeface="Nunito Sans"/>
                                </a:rPr>
                                <m:t>3</m:t>
                              </m:r>
                            </m:oMath>
                          </a14:m>
                          <a:r>
                            <a:rPr lang="en-GB" sz="1400" dirty="0">
                              <a:solidFill>
                                <a:srgbClr val="1C1C1C"/>
                              </a:solidFill>
                              <a:latin typeface="Nunito Sans"/>
                              <a:ea typeface="Nunito Sans"/>
                              <a:cs typeface="Nunito Sans"/>
                              <a:sym typeface="Nunito Sans"/>
                            </a:rPr>
                            <a:t>, not power </a:t>
                          </a:r>
                          <a14:m xmlns:a14="http://schemas.microsoft.com/office/drawing/2010/main">
                            <m:oMath xmlns:m="http://schemas.openxmlformats.org/officeDocument/2006/math">
                              <m:r>
                                <a:rPr lang="en-GB" sz="1400" i="1" dirty="0" smtClean="0">
                                  <a:solidFill>
                                    <a:srgbClr val="1C1C1C"/>
                                  </a:solidFill>
                                  <a:latin typeface="Cambria Math" panose="02040503050406030204" pitchFamily="18" charset="0"/>
                                  <a:ea typeface="Nunito Sans"/>
                                  <a:cs typeface="Nunito Sans"/>
                                  <a:sym typeface="Nunito Sans"/>
                                </a:rPr>
                                <m:t>2</m:t>
                              </m:r>
                            </m:oMath>
                          </a14:m>
                          <a:endParaRPr sz="1400" u="none" strike="noStrike" cap="none" dirty="0">
                            <a:solidFill>
                              <a:schemeClr val="dk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62B0B4BF-780B-DE7E-7D0B-395851E378B6}"/>
                  </a:ext>
                </a:extLst>
              </p:cNvPr>
              <p:cNvGraphicFramePr/>
              <p:nvPr>
                <p:extLst>
                  <p:ext uri="{D42A27DB-BD31-4B8C-83A1-F6EECF244321}">
                    <p14:modId xmlns:p14="http://schemas.microsoft.com/office/powerpoint/2010/main" val="1754118586"/>
                  </p:ext>
                </p:extLst>
              </p:nvPr>
            </p:nvGraphicFramePr>
            <p:xfrm>
              <a:off x="108044" y="862525"/>
              <a:ext cx="4427010" cy="33529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9) Find the length of </a:t>
                          </a: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𝐴𝐺</m:t>
                              </m:r>
                            </m:oMath>
                          </a14:m>
                          <a:r>
                            <a:rPr lang="en-US" sz="1600" b="0" dirty="0">
                              <a:solidFill>
                                <a:schemeClr val="dk1"/>
                              </a:solidFill>
                              <a:latin typeface="Nunito Sans"/>
                              <a:ea typeface="Nunito Sans"/>
                              <a:cs typeface="Nunito Sans"/>
                              <a:sym typeface="Nunito Sans"/>
                            </a:rPr>
                            <a:t> in this cuboid:</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62B0B4BF-780B-DE7E-7D0B-395851E378B6}"/>
                  </a:ext>
                </a:extLst>
              </p:cNvPr>
              <p:cNvGraphicFramePr/>
              <p:nvPr>
                <p:extLst>
                  <p:ext uri="{D42A27DB-BD31-4B8C-83A1-F6EECF244321}">
                    <p14:modId xmlns:p14="http://schemas.microsoft.com/office/powerpoint/2010/main" val="1754118586"/>
                  </p:ext>
                </p:extLst>
              </p:nvPr>
            </p:nvGraphicFramePr>
            <p:xfrm>
              <a:off x="108044" y="862525"/>
              <a:ext cx="4427010" cy="33529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9) Find the length of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𝐴𝐺</m:t>
                              </m:r>
                            </m:oMath>
                          </a14:m>
                          <a:r>
                            <a:rPr lang="en-US" sz="1600" b="0" dirty="0">
                              <a:solidFill>
                                <a:schemeClr val="dk1"/>
                              </a:solidFill>
                              <a:latin typeface="Nunito Sans"/>
                              <a:ea typeface="Nunito Sans"/>
                              <a:cs typeface="Nunito Sans"/>
                              <a:sym typeface="Nunito Sans"/>
                            </a:rPr>
                            <a:t> in this cuboid:</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g22f62370da0_0_32"/>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Pythagoras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6E6CF302-CB56-D042-9F43-F295F809D0C2}"/>
              </a:ext>
            </a:extLst>
          </p:cNvPr>
          <p:cNvPicPr>
            <a:picLocks noChangeAspect="1"/>
          </p:cNvPicPr>
          <p:nvPr/>
        </p:nvPicPr>
        <p:blipFill>
          <a:blip r:embed="rId3"/>
          <a:stretch>
            <a:fillRect/>
          </a:stretch>
        </p:blipFill>
        <p:spPr>
          <a:xfrm>
            <a:off x="1241401" y="2013530"/>
            <a:ext cx="2160296" cy="2382244"/>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7F56596B-76D2-544B-F6E9-D650FA4A4703}"/>
                  </a:ext>
                </a:extLst>
              </p:cNvPr>
              <p:cNvGraphicFramePr/>
              <p:nvPr>
                <p:extLst>
                  <p:ext uri="{D42A27DB-BD31-4B8C-83A1-F6EECF244321}">
                    <p14:modId xmlns:p14="http://schemas.microsoft.com/office/powerpoint/2010/main" val="2338464274"/>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A)</a:t>
                          </a:r>
                          <a:r>
                            <a:rPr lang="en-GB"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i="1" dirty="0" smtClean="0">
                                  <a:solidFill>
                                    <a:srgbClr val="00BC89"/>
                                  </a:solidFill>
                                  <a:latin typeface="Cambria Math" panose="02040503050406030204" pitchFamily="18" charset="0"/>
                                  <a:ea typeface="Nunito"/>
                                  <a:cs typeface="Nunito"/>
                                  <a:sym typeface="Nunito"/>
                                </a:rPr>
                                <m:t>10.5 </m:t>
                              </m:r>
                              <m:r>
                                <a:rPr lang="en-GB" sz="1600" i="1" dirty="0" smtClean="0">
                                  <a:solidFill>
                                    <a:srgbClr val="00BC89"/>
                                  </a:solidFill>
                                  <a:latin typeface="Cambria Math" panose="02040503050406030204" pitchFamily="18" charset="0"/>
                                  <a:ea typeface="Nunito"/>
                                  <a:cs typeface="Nunito"/>
                                  <a:sym typeface="Nunito"/>
                                </a:rPr>
                                <m:t>𝑐𝑚</m:t>
                              </m:r>
                              <m:r>
                                <a:rPr lang="en-GB" sz="1600" i="1" dirty="0" smtClean="0">
                                  <a:solidFill>
                                    <a:srgbClr val="00BC89"/>
                                  </a:solidFill>
                                  <a:latin typeface="Cambria Math" panose="02040503050406030204" pitchFamily="18" charset="0"/>
                                  <a:ea typeface="Nunito"/>
                                  <a:cs typeface="Nunito"/>
                                  <a:sym typeface="Nunito"/>
                                </a:rPr>
                                <m:t> </m:t>
                              </m:r>
                            </m:oMath>
                          </a14:m>
                          <a:endParaRPr sz="1600"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a:ea typeface="Nunito"/>
                              <a:cs typeface="Nunito"/>
                              <a:sym typeface="Nunito"/>
                            </a:rPr>
                            <a:t>Correct answer </a:t>
                          </a:r>
                          <a:endParaRPr sz="1400" u="none" strike="noStrike" cap="none" dirty="0">
                            <a:solidFill>
                              <a:srgbClr val="00BC89"/>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B)</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14.2 </m:t>
                              </m:r>
                              <m:r>
                                <a:rPr lang="en-GB" sz="1600" i="1" dirty="0" smtClean="0">
                                  <a:solidFill>
                                    <a:schemeClr val="dk1"/>
                                  </a:solidFill>
                                  <a:latin typeface="Cambria Math" panose="02040503050406030204" pitchFamily="18" charset="0"/>
                                  <a:ea typeface="Nunito"/>
                                  <a:cs typeface="Nunito"/>
                                  <a:sym typeface="Nunito"/>
                                </a:rPr>
                                <m:t>𝑐𝑚</m:t>
                              </m:r>
                              <m:r>
                                <a:rPr lang="en-GB" sz="1600" i="1" dirty="0" smtClean="0">
                                  <a:solidFill>
                                    <a:schemeClr val="dk1"/>
                                  </a:solidFill>
                                  <a:latin typeface="Cambria Math" panose="02040503050406030204" pitchFamily="18" charset="0"/>
                                  <a:ea typeface="Nunito"/>
                                  <a:cs typeface="Nunito"/>
                                  <a:sym typeface="Nunito"/>
                                </a:rPr>
                                <m:t> </m:t>
                              </m:r>
                            </m:oMath>
                          </a14:m>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forgot to halve the diameter before using Pythagoras</a:t>
                          </a:r>
                          <a:endParaRPr sz="1400" u="none" strike="noStrike" cap="none" dirty="0">
                            <a:solidFill>
                              <a:schemeClr val="dk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C)</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11.1 </m:t>
                              </m:r>
                              <m:r>
                                <a:rPr lang="en-GB" sz="1600" i="1" dirty="0" smtClean="0">
                                  <a:solidFill>
                                    <a:schemeClr val="dk1"/>
                                  </a:solidFill>
                                  <a:latin typeface="Cambria Math" panose="02040503050406030204" pitchFamily="18" charset="0"/>
                                  <a:ea typeface="Nunito"/>
                                  <a:cs typeface="Nunito"/>
                                  <a:sym typeface="Nunito"/>
                                </a:rPr>
                                <m:t>𝑐𝑚</m:t>
                              </m:r>
                              <m:r>
                                <a:rPr lang="en-GB" sz="1600" i="1" dirty="0" smtClean="0">
                                  <a:solidFill>
                                    <a:schemeClr val="dk1"/>
                                  </a:solidFill>
                                  <a:latin typeface="Cambria Math" panose="02040503050406030204" pitchFamily="18" charset="0"/>
                                  <a:ea typeface="Nunito"/>
                                  <a:cs typeface="Nunito"/>
                                  <a:sym typeface="Nunito"/>
                                </a:rPr>
                                <m:t> </m:t>
                              </m:r>
                            </m:oMath>
                          </a14:m>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obtained 6.5 (not 5.5) for the radius</a:t>
                          </a:r>
                          <a:endParaRPr sz="1400" u="none" strike="noStrike" cap="none" dirty="0">
                            <a:solidFill>
                              <a:schemeClr val="dk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D)</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12.3 </m:t>
                              </m:r>
                              <m:r>
                                <a:rPr lang="en-GB" sz="1600" i="1" dirty="0" smtClean="0">
                                  <a:solidFill>
                                    <a:schemeClr val="dk1"/>
                                  </a:solidFill>
                                  <a:latin typeface="Cambria Math" panose="02040503050406030204" pitchFamily="18" charset="0"/>
                                  <a:ea typeface="Nunito"/>
                                  <a:cs typeface="Nunito"/>
                                  <a:sym typeface="Nunito"/>
                                </a:rPr>
                                <m:t>𝑐𝑚</m:t>
                              </m:r>
                              <m:r>
                                <a:rPr lang="en-GB" sz="1600" i="1" dirty="0" smtClean="0">
                                  <a:solidFill>
                                    <a:schemeClr val="dk1"/>
                                  </a:solidFill>
                                  <a:latin typeface="Cambria Math" panose="02040503050406030204" pitchFamily="18" charset="0"/>
                                  <a:ea typeface="Nunito"/>
                                  <a:cs typeface="Nunito"/>
                                  <a:sym typeface="Nunito"/>
                                </a:rPr>
                                <m:t> </m:t>
                              </m:r>
                            </m:oMath>
                          </a14:m>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used radius and diameter in Pythagoras, rather than radius and vertical height</a:t>
                          </a:r>
                          <a:endParaRPr sz="1400" u="none" strike="noStrike" cap="none" dirty="0">
                            <a:solidFill>
                              <a:schemeClr val="dk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7F56596B-76D2-544B-F6E9-D650FA4A4703}"/>
                  </a:ext>
                </a:extLst>
              </p:cNvPr>
              <p:cNvGraphicFramePr/>
              <p:nvPr>
                <p:extLst>
                  <p:ext uri="{D42A27DB-BD31-4B8C-83A1-F6EECF244321}">
                    <p14:modId xmlns:p14="http://schemas.microsoft.com/office/powerpoint/2010/main" val="2338464274"/>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A)</a:t>
                          </a:r>
                          <a:r>
                            <a:rPr lang="en-GB" sz="1600" u="none" strike="noStrike" cap="none" dirty="0">
                              <a:solidFill>
                                <a:srgbClr val="00BC89"/>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rgbClr val="00BC89"/>
                                  </a:solidFill>
                                  <a:latin typeface="Cambria Math" panose="02040503050406030204" pitchFamily="18" charset="0"/>
                                  <a:ea typeface="Nunito"/>
                                  <a:cs typeface="Nunito"/>
                                  <a:sym typeface="Nunito"/>
                                </a:rPr>
                                <m:t>10.5 </m:t>
                              </m:r>
                              <m:r>
                                <a:rPr lang="en-GB" sz="1600" i="1" dirty="0" smtClean="0">
                                  <a:solidFill>
                                    <a:srgbClr val="00BC89"/>
                                  </a:solidFill>
                                  <a:latin typeface="Cambria Math" panose="02040503050406030204" pitchFamily="18" charset="0"/>
                                  <a:ea typeface="Nunito"/>
                                  <a:cs typeface="Nunito"/>
                                  <a:sym typeface="Nunito"/>
                                </a:rPr>
                                <m:t>𝑐𝑚</m:t>
                              </m:r>
                              <m:r>
                                <a:rPr lang="en-GB" sz="1600" i="1" dirty="0" smtClean="0">
                                  <a:solidFill>
                                    <a:srgbClr val="00BC89"/>
                                  </a:solidFill>
                                  <a:latin typeface="Cambria Math" panose="02040503050406030204" pitchFamily="18" charset="0"/>
                                  <a:ea typeface="Nunito"/>
                                  <a:cs typeface="Nunito"/>
                                  <a:sym typeface="Nunito"/>
                                </a:rPr>
                                <m:t> </m:t>
                              </m:r>
                            </m:oMath>
                          </a14:m>
                          <a:endParaRPr sz="1600"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a:ea typeface="Nunito"/>
                              <a:cs typeface="Nunito"/>
                              <a:sym typeface="Nunito"/>
                            </a:rPr>
                            <a:t>Correct answer </a:t>
                          </a:r>
                          <a:endParaRPr sz="1400" u="none" strike="noStrike" cap="none" dirty="0">
                            <a:solidFill>
                              <a:srgbClr val="00BC89"/>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B)</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14.2 </m:t>
                              </m:r>
                              <m:r>
                                <a:rPr lang="en-GB" sz="1600" i="1" dirty="0" smtClean="0">
                                  <a:solidFill>
                                    <a:schemeClr val="dk1"/>
                                  </a:solidFill>
                                  <a:latin typeface="Cambria Math" panose="02040503050406030204" pitchFamily="18" charset="0"/>
                                  <a:ea typeface="Nunito"/>
                                  <a:cs typeface="Nunito"/>
                                  <a:sym typeface="Nunito"/>
                                </a:rPr>
                                <m:t>𝑐𝑚</m:t>
                              </m:r>
                              <m:r>
                                <a:rPr lang="en-GB" sz="1600" i="1" dirty="0" smtClean="0">
                                  <a:solidFill>
                                    <a:schemeClr val="dk1"/>
                                  </a:solidFill>
                                  <a:latin typeface="Cambria Math" panose="02040503050406030204" pitchFamily="18" charset="0"/>
                                  <a:ea typeface="Nunito"/>
                                  <a:cs typeface="Nunito"/>
                                  <a:sym typeface="Nunito"/>
                                </a:rPr>
                                <m:t> </m:t>
                              </m:r>
                            </m:oMath>
                          </a14:m>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forgot to halve the diameter before using Pythagoras</a:t>
                          </a:r>
                          <a:endParaRPr sz="1400" u="none" strike="noStrike" cap="none" dirty="0">
                            <a:solidFill>
                              <a:schemeClr val="dk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C)</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11.1 </m:t>
                              </m:r>
                              <m:r>
                                <a:rPr lang="en-GB" sz="1600" i="1" dirty="0" smtClean="0">
                                  <a:solidFill>
                                    <a:schemeClr val="dk1"/>
                                  </a:solidFill>
                                  <a:latin typeface="Cambria Math" panose="02040503050406030204" pitchFamily="18" charset="0"/>
                                  <a:ea typeface="Nunito"/>
                                  <a:cs typeface="Nunito"/>
                                  <a:sym typeface="Nunito"/>
                                </a:rPr>
                                <m:t>𝑐𝑚</m:t>
                              </m:r>
                              <m:r>
                                <a:rPr lang="en-GB" sz="1600" i="1" dirty="0" smtClean="0">
                                  <a:solidFill>
                                    <a:schemeClr val="dk1"/>
                                  </a:solidFill>
                                  <a:latin typeface="Cambria Math" panose="02040503050406030204" pitchFamily="18" charset="0"/>
                                  <a:ea typeface="Nunito"/>
                                  <a:cs typeface="Nunito"/>
                                  <a:sym typeface="Nunito"/>
                                </a:rPr>
                                <m:t> </m:t>
                              </m:r>
                            </m:oMath>
                          </a14:m>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obtained 6.5 (not 5.5) for the radius</a:t>
                          </a:r>
                          <a:endParaRPr sz="1400" u="none" strike="noStrike" cap="none" dirty="0">
                            <a:solidFill>
                              <a:schemeClr val="dk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D)</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12.3 </m:t>
                              </m:r>
                              <m:r>
                                <a:rPr lang="en-GB" sz="1600" i="1" dirty="0" smtClean="0">
                                  <a:solidFill>
                                    <a:schemeClr val="dk1"/>
                                  </a:solidFill>
                                  <a:latin typeface="Cambria Math" panose="02040503050406030204" pitchFamily="18" charset="0"/>
                                  <a:ea typeface="Nunito"/>
                                  <a:cs typeface="Nunito"/>
                                  <a:sym typeface="Nunito"/>
                                </a:rPr>
                                <m:t>𝑐𝑚</m:t>
                              </m:r>
                              <m:r>
                                <a:rPr lang="en-GB" sz="1600" i="1" dirty="0" smtClean="0">
                                  <a:solidFill>
                                    <a:schemeClr val="dk1"/>
                                  </a:solidFill>
                                  <a:latin typeface="Cambria Math" panose="02040503050406030204" pitchFamily="18" charset="0"/>
                                  <a:ea typeface="Nunito"/>
                                  <a:cs typeface="Nunito"/>
                                  <a:sym typeface="Nunito"/>
                                </a:rPr>
                                <m:t> </m:t>
                              </m:r>
                            </m:oMath>
                          </a14:m>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used radius and diameter in Pythagoras, rather than radius and vertical height</a:t>
                          </a:r>
                          <a:endParaRPr sz="1400" u="none" strike="noStrike" cap="none" dirty="0">
                            <a:solidFill>
                              <a:schemeClr val="dk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5DF0EE9E-3C46-5BBE-9292-2EB200D8FFDC}"/>
                  </a:ext>
                </a:extLst>
              </p:cNvPr>
              <p:cNvGraphicFramePr/>
              <p:nvPr>
                <p:extLst>
                  <p:ext uri="{D42A27DB-BD31-4B8C-83A1-F6EECF244321}">
                    <p14:modId xmlns:p14="http://schemas.microsoft.com/office/powerpoint/2010/main" val="3139387579"/>
                  </p:ext>
                </p:extLst>
              </p:nvPr>
            </p:nvGraphicFramePr>
            <p:xfrm>
              <a:off x="108044" y="862525"/>
              <a:ext cx="4427010" cy="1034425"/>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10) </a:t>
                          </a:r>
                          <a:r>
                            <a:rPr lang="en-GB" sz="1600" b="0" dirty="0">
                              <a:solidFill>
                                <a:schemeClr val="dk1"/>
                              </a:solidFill>
                              <a:latin typeface="Nunito"/>
                              <a:ea typeface="Nunito"/>
                              <a:cs typeface="Nunito"/>
                              <a:sym typeface="Nunito"/>
                            </a:rPr>
                            <a:t>Determine the slant height of this cone,</a:t>
                          </a:r>
                        </a:p>
                        <a:p>
                          <a:pPr marL="0" marR="0" lvl="0" indent="0" algn="l" rtl="0">
                            <a:lnSpc>
                              <a:spcPct val="150000"/>
                            </a:lnSpc>
                            <a:spcBef>
                              <a:spcPts val="0"/>
                            </a:spcBef>
                            <a:spcAft>
                              <a:spcPts val="0"/>
                            </a:spcAft>
                            <a:buClr>
                              <a:srgbClr val="000000"/>
                            </a:buClr>
                            <a:buSzPts val="1600"/>
                            <a:buFont typeface="Arial"/>
                            <a:buNone/>
                          </a:pPr>
                          <a:r>
                            <a:rPr lang="en-GB" sz="1600" b="0" dirty="0">
                              <a:solidFill>
                                <a:schemeClr val="dk1"/>
                              </a:solidFill>
                              <a:latin typeface="Nunito"/>
                              <a:ea typeface="Nunito"/>
                              <a:cs typeface="Nunito"/>
                              <a:sym typeface="Nunito"/>
                            </a:rPr>
                            <a:t>       given that its base is a circle of diameter</a:t>
                          </a:r>
                        </a:p>
                        <a:p>
                          <a:pPr marL="0" marR="0" lvl="0" indent="0" algn="l" rtl="0">
                            <a:lnSpc>
                              <a:spcPct val="150000"/>
                            </a:lnSpc>
                            <a:spcBef>
                              <a:spcPts val="0"/>
                            </a:spcBef>
                            <a:spcAft>
                              <a:spcPts val="0"/>
                            </a:spcAft>
                            <a:buClr>
                              <a:srgbClr val="000000"/>
                            </a:buClr>
                            <a:buSzPts val="1600"/>
                            <a:buFont typeface="Arial"/>
                            <a:buNone/>
                          </a:pPr>
                          <a:r>
                            <a:rPr lang="en-GB" sz="1600" b="0" dirty="0">
                              <a:solidFill>
                                <a:schemeClr val="dk1"/>
                              </a:solidFill>
                              <a:latin typeface="Nunito"/>
                              <a:ea typeface="Nunito"/>
                              <a:cs typeface="Nunito"/>
                              <a:sym typeface="Nunito"/>
                            </a:rPr>
                            <a:t>       </a:t>
                          </a:r>
                          <a14:m>
                            <m:oMath xmlns:m="http://schemas.openxmlformats.org/officeDocument/2006/math">
                              <m:r>
                                <a:rPr lang="en-GB" sz="1600" b="0" i="1" dirty="0" smtClean="0">
                                  <a:solidFill>
                                    <a:schemeClr val="dk1"/>
                                  </a:solidFill>
                                  <a:latin typeface="Cambria Math" panose="02040503050406030204" pitchFamily="18" charset="0"/>
                                  <a:ea typeface="Nunito"/>
                                  <a:cs typeface="Nunito"/>
                                  <a:sym typeface="Nunito"/>
                                </a:rPr>
                                <m:t>11 </m:t>
                              </m:r>
                              <m:r>
                                <a:rPr lang="en-GB" sz="1600" b="0" i="1" dirty="0" smtClean="0">
                                  <a:solidFill>
                                    <a:schemeClr val="dk1"/>
                                  </a:solidFill>
                                  <a:latin typeface="Cambria Math" panose="02040503050406030204" pitchFamily="18" charset="0"/>
                                  <a:ea typeface="Nunito"/>
                                  <a:cs typeface="Nunito"/>
                                  <a:sym typeface="Nunito"/>
                                </a:rPr>
                                <m:t>𝑐𝑚</m:t>
                              </m:r>
                            </m:oMath>
                          </a14:m>
                          <a:r>
                            <a:rPr lang="en-GB" sz="1600" b="0" dirty="0">
                              <a:solidFill>
                                <a:schemeClr val="dk1"/>
                              </a:solidFill>
                              <a:latin typeface="Nunito"/>
                              <a:ea typeface="Nunito"/>
                              <a:cs typeface="Nunito"/>
                              <a:sym typeface="Nunito"/>
                            </a:rPr>
                            <a:t>:</a:t>
                          </a:r>
                          <a:r>
                            <a:rPr lang="en-GB" sz="1600" b="0" dirty="0">
                              <a:solidFill>
                                <a:schemeClr val="dk1"/>
                              </a:solidFill>
                              <a:latin typeface="+mn-lt"/>
                              <a:ea typeface="Arial"/>
                              <a:cs typeface="Arial"/>
                              <a:sym typeface="Arial"/>
                            </a:rPr>
                            <a:t> </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5DF0EE9E-3C46-5BBE-9292-2EB200D8FFDC}"/>
                  </a:ext>
                </a:extLst>
              </p:cNvPr>
              <p:cNvGraphicFramePr/>
              <p:nvPr>
                <p:extLst>
                  <p:ext uri="{D42A27DB-BD31-4B8C-83A1-F6EECF244321}">
                    <p14:modId xmlns:p14="http://schemas.microsoft.com/office/powerpoint/2010/main" val="3139387579"/>
                  </p:ext>
                </p:extLst>
              </p:nvPr>
            </p:nvGraphicFramePr>
            <p:xfrm>
              <a:off x="108044" y="862525"/>
              <a:ext cx="4427010" cy="1034425"/>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10) </a:t>
                          </a:r>
                          <a:r>
                            <a:rPr lang="en-GB" sz="1600" b="0" dirty="0">
                              <a:solidFill>
                                <a:schemeClr val="dk1"/>
                              </a:solidFill>
                              <a:latin typeface="Nunito"/>
                              <a:ea typeface="Nunito"/>
                              <a:cs typeface="Nunito"/>
                              <a:sym typeface="Nunito"/>
                            </a:rPr>
                            <a:t>Determine the slant height of this cone,</a:t>
                          </a:r>
                        </a:p>
                        <a:p>
                          <a:pPr marL="0" marR="0" lvl="0" indent="0" algn="l" rtl="0">
                            <a:lnSpc>
                              <a:spcPct val="150000"/>
                            </a:lnSpc>
                            <a:spcBef>
                              <a:spcPts val="0"/>
                            </a:spcBef>
                            <a:spcAft>
                              <a:spcPts val="0"/>
                            </a:spcAft>
                            <a:buClr>
                              <a:srgbClr val="000000"/>
                            </a:buClr>
                            <a:buSzPts val="1600"/>
                            <a:buFont typeface="Arial"/>
                            <a:buNone/>
                          </a:pPr>
                          <a:r>
                            <a:rPr lang="en-GB" sz="1600" b="0" dirty="0">
                              <a:solidFill>
                                <a:schemeClr val="dk1"/>
                              </a:solidFill>
                              <a:latin typeface="Nunito"/>
                              <a:ea typeface="Nunito"/>
                              <a:cs typeface="Nunito"/>
                              <a:sym typeface="Nunito"/>
                            </a:rPr>
                            <a:t>       given that its base is a circle of diameter</a:t>
                          </a:r>
                        </a:p>
                        <a:p>
                          <a:pPr marL="0" marR="0" lvl="0" indent="0" algn="l" rtl="0">
                            <a:lnSpc>
                              <a:spcPct val="150000"/>
                            </a:lnSpc>
                            <a:spcBef>
                              <a:spcPts val="0"/>
                            </a:spcBef>
                            <a:spcAft>
                              <a:spcPts val="0"/>
                            </a:spcAft>
                            <a:buClr>
                              <a:srgbClr val="000000"/>
                            </a:buClr>
                            <a:buSzPts val="1600"/>
                            <a:buFont typeface="Arial"/>
                            <a:buNone/>
                          </a:pPr>
                          <a:r>
                            <a:rPr lang="en-GB" sz="1600" b="0" dirty="0">
                              <a:solidFill>
                                <a:schemeClr val="dk1"/>
                              </a:solidFill>
                              <a:latin typeface="Nunito"/>
                              <a:ea typeface="Nunito"/>
                              <a:cs typeface="Nunito"/>
                              <a:sym typeface="Nunito"/>
                            </a:rPr>
                            <a:t>       </a:t>
                          </a:r>
                          <a14:m xmlns:a14="http://schemas.microsoft.com/office/drawing/2010/main">
                            <m:oMath xmlns:m="http://schemas.openxmlformats.org/officeDocument/2006/math">
                              <m:r>
                                <a:rPr lang="en-GB" sz="1600" b="0" i="1" dirty="0" smtClean="0">
                                  <a:solidFill>
                                    <a:schemeClr val="dk1"/>
                                  </a:solidFill>
                                  <a:latin typeface="Cambria Math" panose="02040503050406030204" pitchFamily="18" charset="0"/>
                                  <a:ea typeface="Nunito"/>
                                  <a:cs typeface="Nunito"/>
                                  <a:sym typeface="Nunito"/>
                                </a:rPr>
                                <m:t>11 </m:t>
                              </m:r>
                              <m:r>
                                <a:rPr lang="en-GB" sz="1600" b="0" i="1" dirty="0" smtClean="0">
                                  <a:solidFill>
                                    <a:schemeClr val="dk1"/>
                                  </a:solidFill>
                                  <a:latin typeface="Cambria Math" panose="02040503050406030204" pitchFamily="18" charset="0"/>
                                  <a:ea typeface="Nunito"/>
                                  <a:cs typeface="Nunito"/>
                                  <a:sym typeface="Nunito"/>
                                </a:rPr>
                                <m:t>𝑐𝑚</m:t>
                              </m:r>
                            </m:oMath>
                          </a14:m>
                          <a:r>
                            <a:rPr lang="en-GB" sz="1600" b="0" dirty="0">
                              <a:solidFill>
                                <a:schemeClr val="dk1"/>
                              </a:solidFill>
                              <a:latin typeface="Nunito"/>
                              <a:ea typeface="Nunito"/>
                              <a:cs typeface="Nunito"/>
                              <a:sym typeface="Nunito"/>
                            </a:rPr>
                            <a:t>:</a:t>
                          </a:r>
                          <a:r>
                            <a:rPr lang="en-GB" sz="1600" b="0" dirty="0">
                              <a:solidFill>
                                <a:schemeClr val="dk1"/>
                              </a:solidFill>
                              <a:latin typeface="+mn-lt"/>
                              <a:ea typeface="Arial"/>
                              <a:cs typeface="Arial"/>
                              <a:sym typeface="Arial"/>
                            </a:rPr>
                            <a:t> </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4"/>
          <p:cNvSpPr txBox="1"/>
          <p:nvPr/>
        </p:nvSpPr>
        <p:spPr>
          <a:xfrm>
            <a:off x="80049" y="361775"/>
            <a:ext cx="3927747"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a:solidFill>
                  <a:srgbClr val="FFFFFF"/>
                </a:solidFill>
                <a:latin typeface="Nunito Sans"/>
                <a:ea typeface="Nunito Sans"/>
                <a:cs typeface="Nunito Sans"/>
                <a:sym typeface="Nunito Sans"/>
              </a:rPr>
              <a:t>How to use the questions in this resource</a:t>
            </a:r>
            <a:endParaRPr sz="1400" b="0" i="0" u="none" strike="noStrike" cap="none">
              <a:solidFill>
                <a:srgbClr val="000000"/>
              </a:solidFill>
              <a:latin typeface="Arial"/>
              <a:ea typeface="Arial"/>
              <a:cs typeface="Arial"/>
              <a:sym typeface="Arial"/>
            </a:endParaRPr>
          </a:p>
        </p:txBody>
      </p:sp>
      <p:sp>
        <p:nvSpPr>
          <p:cNvPr id="95" name="Google Shape;95;p4"/>
          <p:cNvSpPr txBox="1"/>
          <p:nvPr/>
        </p:nvSpPr>
        <p:spPr>
          <a:xfrm>
            <a:off x="80049" y="920867"/>
            <a:ext cx="8468691" cy="2931286"/>
          </a:xfrm>
          <a:prstGeom prst="rect">
            <a:avLst/>
          </a:prstGeom>
          <a:noFill/>
          <a:ln>
            <a:noFill/>
          </a:ln>
        </p:spPr>
        <p:txBody>
          <a:bodyPr spcFirstLastPara="1" wrap="square" lIns="91425" tIns="91425" rIns="91425" bIns="91425" anchor="ctr" anchorCtr="0">
            <a:noAutofit/>
          </a:bodyPr>
          <a:lstStyle/>
          <a:p>
            <a:pPr marL="0" marR="0" lvl="0" indent="0" algn="l" rtl="0">
              <a:lnSpc>
                <a:spcPct val="115000"/>
              </a:lnSpc>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There are </a:t>
            </a:r>
            <a:r>
              <a:rPr lang="en-GB" sz="1200" dirty="0">
                <a:solidFill>
                  <a:srgbClr val="1C1C1C"/>
                </a:solidFill>
                <a:latin typeface="Nunito Sans"/>
                <a:ea typeface="Nunito Sans"/>
                <a:cs typeface="Nunito Sans"/>
                <a:sym typeface="Nunito Sans"/>
              </a:rPr>
              <a:t>15</a:t>
            </a:r>
            <a:r>
              <a:rPr lang="en-GB" sz="1200" b="0" i="0" u="none" strike="noStrike" cap="none" dirty="0">
                <a:solidFill>
                  <a:srgbClr val="1C1C1C"/>
                </a:solidFill>
                <a:latin typeface="Nunito Sans"/>
                <a:ea typeface="Nunito Sans"/>
                <a:cs typeface="Nunito Sans"/>
                <a:sym typeface="Nunito Sans"/>
              </a:rPr>
              <a:t> multiple choice questions, each designed to assess each of the key skills required to master </a:t>
            </a:r>
            <a:r>
              <a:rPr lang="en-GB" sz="1200" b="1" i="0" u="none" strike="noStrike" cap="none" dirty="0">
                <a:solidFill>
                  <a:srgbClr val="1C1C1C"/>
                </a:solidFill>
                <a:latin typeface="Nunito Sans"/>
                <a:ea typeface="Nunito Sans"/>
                <a:cs typeface="Nunito Sans"/>
                <a:sym typeface="Nunito Sans"/>
              </a:rPr>
              <a:t>Pythagoras</a:t>
            </a:r>
            <a:r>
              <a:rPr lang="en-GB" sz="1200" b="0" i="0" u="none" strike="noStrike" cap="none" dirty="0">
                <a:solidFill>
                  <a:srgbClr val="1C1C1C"/>
                </a:solidFill>
                <a:latin typeface="Nunito Sans"/>
                <a:ea typeface="Nunito Sans"/>
                <a:cs typeface="Nunito Sans"/>
                <a:sym typeface="Nunito Sans"/>
              </a:rPr>
              <a:t>. </a:t>
            </a:r>
            <a:endParaRPr sz="1400" b="0" i="0" u="none" strike="noStrike" cap="none" dirty="0">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Each question has </a:t>
            </a:r>
            <a:r>
              <a:rPr lang="en-GB" sz="1200" b="1" i="0" u="none" strike="noStrike" cap="none" dirty="0">
                <a:solidFill>
                  <a:srgbClr val="1C1C1C"/>
                </a:solidFill>
                <a:latin typeface="Nunito Sans"/>
                <a:ea typeface="Nunito Sans"/>
                <a:cs typeface="Nunito Sans"/>
                <a:sym typeface="Nunito Sans"/>
              </a:rPr>
              <a:t>one correct answer </a:t>
            </a:r>
            <a:r>
              <a:rPr lang="en-GB" sz="1200" b="0" i="0" u="none" strike="noStrike" cap="none" dirty="0">
                <a:solidFill>
                  <a:srgbClr val="1C1C1C"/>
                </a:solidFill>
                <a:latin typeface="Nunito Sans"/>
                <a:ea typeface="Nunito Sans"/>
                <a:cs typeface="Nunito Sans"/>
                <a:sym typeface="Nunito Sans"/>
              </a:rPr>
              <a:t>and </a:t>
            </a:r>
            <a:r>
              <a:rPr lang="en-GB" sz="1200" b="1" i="0" u="none" strike="noStrike" cap="none" dirty="0">
                <a:solidFill>
                  <a:srgbClr val="1C1C1C"/>
                </a:solidFill>
                <a:latin typeface="Nunito Sans"/>
                <a:ea typeface="Nunito Sans"/>
                <a:cs typeface="Nunito Sans"/>
                <a:sym typeface="Nunito Sans"/>
              </a:rPr>
              <a:t>three carefully chosen incorrect answers </a:t>
            </a:r>
            <a:r>
              <a:rPr lang="en-GB" sz="1200" b="0" i="0" u="none" strike="noStrike" cap="none" dirty="0">
                <a:solidFill>
                  <a:srgbClr val="1C1C1C"/>
                </a:solidFill>
                <a:latin typeface="Nunito Sans"/>
                <a:ea typeface="Nunito Sans"/>
                <a:cs typeface="Nunito Sans"/>
                <a:sym typeface="Nunito Sans"/>
              </a:rPr>
              <a:t>that are designed to identify and highlight fundamental misconceptions, including: </a:t>
            </a:r>
            <a:r>
              <a:rPr lang="en-GB" sz="1200" b="1" i="0" u="none" strike="noStrike" cap="none" dirty="0">
                <a:solidFill>
                  <a:srgbClr val="1C1C1C"/>
                </a:solidFill>
                <a:latin typeface="Nunito Sans"/>
                <a:ea typeface="Nunito Sans"/>
                <a:cs typeface="Nunito Sans"/>
                <a:sym typeface="Nunito Sans"/>
              </a:rPr>
              <a:t>Changing the s</a:t>
            </a:r>
            <a:r>
              <a:rPr lang="en-GB" sz="1200" b="1" dirty="0">
                <a:solidFill>
                  <a:srgbClr val="1C1C1C"/>
                </a:solidFill>
                <a:latin typeface="Nunito Sans"/>
                <a:ea typeface="Nunito Sans"/>
                <a:cs typeface="Nunito Sans"/>
                <a:sym typeface="Nunito Sans"/>
              </a:rPr>
              <a:t>ubject, Incorrect use of Pythagoras’ Theorem in 2D and 3D, </a:t>
            </a:r>
            <a:r>
              <a:rPr lang="en-GB" sz="1200" dirty="0">
                <a:solidFill>
                  <a:srgbClr val="1C1C1C"/>
                </a:solidFill>
                <a:latin typeface="Nunito Sans"/>
                <a:ea typeface="Nunito Sans"/>
                <a:cs typeface="Nunito Sans"/>
                <a:sym typeface="Nunito Sans"/>
              </a:rPr>
              <a:t>and</a:t>
            </a:r>
            <a:r>
              <a:rPr lang="en-GB" sz="1200" b="1" dirty="0">
                <a:solidFill>
                  <a:srgbClr val="1C1C1C"/>
                </a:solidFill>
                <a:latin typeface="Nunito Sans"/>
                <a:ea typeface="Nunito Sans"/>
                <a:cs typeface="Nunito Sans"/>
                <a:sym typeface="Nunito Sans"/>
              </a:rPr>
              <a:t> Incorrectly calculating other properties</a:t>
            </a:r>
            <a:r>
              <a:rPr lang="en-GB" sz="1200" b="0" i="0" u="none" strike="noStrike" cap="none" dirty="0">
                <a:solidFill>
                  <a:srgbClr val="1C1C1C"/>
                </a:solidFill>
                <a:latin typeface="Nunito Sans"/>
                <a:ea typeface="Nunito Sans"/>
                <a:cs typeface="Nunito Sans"/>
                <a:sym typeface="Nunito Sans"/>
              </a:rPr>
              <a:t>. </a:t>
            </a:r>
            <a:endParaRPr sz="1400" b="0" i="0" u="none" strike="noStrike" cap="none" dirty="0">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When answering these questions, students should be </a:t>
            </a:r>
            <a:r>
              <a:rPr lang="en-GB" sz="1200" b="1" i="0" u="none" strike="noStrike" cap="none" dirty="0">
                <a:solidFill>
                  <a:srgbClr val="1C1C1C"/>
                </a:solidFill>
                <a:latin typeface="Nunito Sans"/>
                <a:ea typeface="Nunito Sans"/>
                <a:cs typeface="Nunito Sans"/>
                <a:sym typeface="Nunito Sans"/>
              </a:rPr>
              <a:t>encouraged to explain why they have chosen a particular answer</a:t>
            </a:r>
            <a:r>
              <a:rPr lang="en-GB" sz="1200" b="0" i="0" u="none" strike="noStrike" cap="none" dirty="0">
                <a:solidFill>
                  <a:srgbClr val="1C1C1C"/>
                </a:solidFill>
                <a:latin typeface="Nunito Sans"/>
                <a:ea typeface="Nunito Sans"/>
                <a:cs typeface="Nunito Sans"/>
                <a:sym typeface="Nunito Sans"/>
              </a:rPr>
              <a:t>, and why the other three answers are incorrect. This can be done verbally in small groups, or written down on the worksheet or in their books.</a:t>
            </a:r>
            <a:endParaRPr sz="1400" b="0" i="0" u="none" strike="noStrike" cap="none" dirty="0">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This resource has been designed to be as </a:t>
            </a:r>
            <a:r>
              <a:rPr lang="en-GB" sz="1200" b="1" i="0" u="none" strike="noStrike" cap="none" dirty="0">
                <a:solidFill>
                  <a:srgbClr val="1C1C1C"/>
                </a:solidFill>
                <a:latin typeface="Nunito Sans"/>
                <a:ea typeface="Nunito Sans"/>
                <a:cs typeface="Nunito Sans"/>
                <a:sym typeface="Nunito Sans"/>
              </a:rPr>
              <a:t>flexible</a:t>
            </a:r>
            <a:r>
              <a:rPr lang="en-GB" sz="1200" b="0" i="0" u="none" strike="noStrike" cap="none" dirty="0">
                <a:solidFill>
                  <a:srgbClr val="1C1C1C"/>
                </a:solidFill>
                <a:latin typeface="Nunito Sans"/>
                <a:ea typeface="Nunito Sans"/>
                <a:cs typeface="Nunito Sans"/>
                <a:sym typeface="Nunito Sans"/>
              </a:rPr>
              <a:t> as possible with questions that can be easily chopped up and reordered, and come with a separate answer sheet that details all of the misconceptions highlighted in the answers.</a:t>
            </a:r>
            <a:endParaRPr sz="1400" b="0" i="0" u="none" strike="noStrike" cap="none" dirty="0">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dirty="0">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dirty="0">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dirty="0">
              <a:solidFill>
                <a:srgbClr val="1C1C1C"/>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mc:AlternateContent xmlns:mc="http://schemas.openxmlformats.org/markup-compatibility/2006">
        <mc:Choice xmlns:a14="http://schemas.microsoft.com/office/drawing/2010/main" Requires="a14">
          <p:graphicFrame>
            <p:nvGraphicFramePr>
              <p:cNvPr id="4" name="Google Shape;294;g21695fbacc7_0_52">
                <a:extLst>
                  <a:ext uri="{FF2B5EF4-FFF2-40B4-BE49-F238E27FC236}">
                    <a16:creationId xmlns:a16="http://schemas.microsoft.com/office/drawing/2014/main" id="{102BCC5D-17D3-53ED-F2FF-DF937523E5BD}"/>
                  </a:ext>
                </a:extLst>
              </p:cNvPr>
              <p:cNvGraphicFramePr/>
              <p:nvPr>
                <p:extLst>
                  <p:ext uri="{D42A27DB-BD31-4B8C-83A1-F6EECF244321}">
                    <p14:modId xmlns:p14="http://schemas.microsoft.com/office/powerpoint/2010/main" val="2223625836"/>
                  </p:ext>
                </p:extLst>
              </p:nvPr>
            </p:nvGraphicFramePr>
            <p:xfrm>
              <a:off x="248574" y="1810329"/>
              <a:ext cx="8334665" cy="2803338"/>
            </p:xfrm>
            <a:graphic>
              <a:graphicData uri="http://schemas.openxmlformats.org/drawingml/2006/table">
                <a:tbl>
                  <a:tblPr>
                    <a:noFill/>
                  </a:tblPr>
                  <a:tblGrid>
                    <a:gridCol w="2078990">
                      <a:extLst>
                        <a:ext uri="{9D8B030D-6E8A-4147-A177-3AD203B41FA5}">
                          <a16:colId xmlns:a16="http://schemas.microsoft.com/office/drawing/2014/main" val="20000"/>
                        </a:ext>
                      </a:extLst>
                    </a:gridCol>
                    <a:gridCol w="2092036">
                      <a:extLst>
                        <a:ext uri="{9D8B030D-6E8A-4147-A177-3AD203B41FA5}">
                          <a16:colId xmlns:a16="http://schemas.microsoft.com/office/drawing/2014/main" val="945406668"/>
                        </a:ext>
                      </a:extLst>
                    </a:gridCol>
                    <a:gridCol w="1944255">
                      <a:extLst>
                        <a:ext uri="{9D8B030D-6E8A-4147-A177-3AD203B41FA5}">
                          <a16:colId xmlns:a16="http://schemas.microsoft.com/office/drawing/2014/main" val="20001"/>
                        </a:ext>
                      </a:extLst>
                    </a:gridCol>
                    <a:gridCol w="2219384">
                      <a:extLst>
                        <a:ext uri="{9D8B030D-6E8A-4147-A177-3AD203B41FA5}">
                          <a16:colId xmlns:a16="http://schemas.microsoft.com/office/drawing/2014/main" val="1801825155"/>
                        </a:ext>
                      </a:extLst>
                    </a:gridCol>
                  </a:tblGrid>
                  <a:tr h="108194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Student did not determine that </a:t>
                          </a:r>
                        </a:p>
                        <a:p>
                          <a:pPr marL="0" marR="0" lvl="0" indent="0" algn="l" rtl="0">
                            <a:lnSpc>
                              <a:spcPct val="115000"/>
                            </a:lnSpc>
                            <a:spcBef>
                              <a:spcPts val="0"/>
                            </a:spcBef>
                            <a:spcAft>
                              <a:spcPts val="0"/>
                            </a:spcAft>
                            <a:buClr>
                              <a:srgbClr val="000000"/>
                            </a:buClr>
                            <a:buSzPts val="1600"/>
                            <a:buFont typeface="Arial"/>
                            <a:buNone/>
                          </a:pPr>
                          <a14:m>
                            <m:oMath xmlns:m="http://schemas.openxmlformats.org/officeDocument/2006/math">
                              <m:sSup>
                                <m:sSupPr>
                                  <m:ctrlPr>
                                    <a:rPr lang="en-GB" sz="1400" b="0" i="1" smtClean="0">
                                      <a:solidFill>
                                        <a:schemeClr val="tx1"/>
                                      </a:solidFill>
                                      <a:latin typeface="Cambria Math" panose="02040503050406030204" pitchFamily="18" charset="0"/>
                                      <a:ea typeface="Nunito Sans"/>
                                      <a:cs typeface="Nunito Sans"/>
                                      <a:sym typeface="Nunito Sans"/>
                                    </a:rPr>
                                  </m:ctrlPr>
                                </m:sSupPr>
                                <m:e>
                                  <m:r>
                                    <a:rPr lang="en-GB" sz="1400" b="0" i="1" smtClean="0">
                                      <a:solidFill>
                                        <a:schemeClr val="tx1"/>
                                      </a:solidFill>
                                      <a:latin typeface="Cambria Math" panose="02040503050406030204" pitchFamily="18" charset="0"/>
                                      <a:ea typeface="Nunito Sans"/>
                                      <a:cs typeface="Nunito Sans"/>
                                      <a:sym typeface="Nunito Sans"/>
                                    </a:rPr>
                                    <m:t>6</m:t>
                                  </m:r>
                                </m:e>
                                <m:sup>
                                  <m:r>
                                    <a:rPr lang="en-GB" sz="1400" b="0" i="1" smtClean="0">
                                      <a:solidFill>
                                        <a:schemeClr val="tx1"/>
                                      </a:solidFill>
                                      <a:latin typeface="Cambria Math" panose="02040503050406030204" pitchFamily="18" charset="0"/>
                                      <a:ea typeface="Nunito Sans"/>
                                      <a:cs typeface="Nunito Sans"/>
                                      <a:sym typeface="Nunito Sans"/>
                                    </a:rPr>
                                    <m:t>2</m:t>
                                  </m:r>
                                </m:sup>
                              </m:sSup>
                              <m:r>
                                <a:rPr lang="en-GB" sz="1400" b="0" i="1" smtClean="0">
                                  <a:solidFill>
                                    <a:schemeClr val="tx1"/>
                                  </a:solidFill>
                                  <a:latin typeface="Cambria Math" panose="02040503050406030204" pitchFamily="18" charset="0"/>
                                  <a:ea typeface="Nunito Sans"/>
                                  <a:cs typeface="Nunito Sans"/>
                                  <a:sym typeface="Nunito Sans"/>
                                </a:rPr>
                                <m:t>+</m:t>
                              </m:r>
                              <m:sSup>
                                <m:sSupPr>
                                  <m:ctrlPr>
                                    <a:rPr lang="en-GB" sz="1400" b="0" i="1" smtClean="0">
                                      <a:solidFill>
                                        <a:schemeClr val="tx1"/>
                                      </a:solidFill>
                                      <a:latin typeface="Cambria Math" panose="02040503050406030204" pitchFamily="18" charset="0"/>
                                      <a:ea typeface="Nunito Sans"/>
                                      <a:cs typeface="Nunito Sans"/>
                                      <a:sym typeface="Nunito Sans"/>
                                    </a:rPr>
                                  </m:ctrlPr>
                                </m:sSupPr>
                                <m:e>
                                  <m:r>
                                    <a:rPr lang="en-GB" sz="1400" b="0" i="1" smtClean="0">
                                      <a:solidFill>
                                        <a:schemeClr val="tx1"/>
                                      </a:solidFill>
                                      <a:latin typeface="Cambria Math" panose="02040503050406030204" pitchFamily="18" charset="0"/>
                                      <a:ea typeface="Nunito Sans"/>
                                      <a:cs typeface="Nunito Sans"/>
                                      <a:sym typeface="Nunito Sans"/>
                                    </a:rPr>
                                    <m:t>8</m:t>
                                  </m:r>
                                </m:e>
                                <m:sup>
                                  <m:r>
                                    <a:rPr lang="en-GB" sz="1400" b="0" i="1" smtClean="0">
                                      <a:solidFill>
                                        <a:schemeClr val="tx1"/>
                                      </a:solidFill>
                                      <a:latin typeface="Cambria Math" panose="02040503050406030204" pitchFamily="18" charset="0"/>
                                      <a:ea typeface="Nunito Sans"/>
                                      <a:cs typeface="Nunito Sans"/>
                                      <a:sym typeface="Nunito Sans"/>
                                    </a:rPr>
                                    <m:t>2</m:t>
                                  </m:r>
                                </m:sup>
                              </m:sSup>
                              <m:r>
                                <a:rPr lang="en-GB" sz="1400" b="0" i="1" smtClean="0">
                                  <a:solidFill>
                                    <a:schemeClr val="tx1"/>
                                  </a:solidFill>
                                  <a:latin typeface="Cambria Math" panose="02040503050406030204" pitchFamily="18" charset="0"/>
                                  <a:ea typeface="Nunito Sans"/>
                                  <a:cs typeface="Nunito Sans"/>
                                  <a:sym typeface="Nunito Sans"/>
                                </a:rPr>
                                <m:t>=</m:t>
                              </m:r>
                              <m:sSup>
                                <m:sSupPr>
                                  <m:ctrlPr>
                                    <a:rPr lang="en-GB" sz="1400" b="0" i="1" smtClean="0">
                                      <a:solidFill>
                                        <a:schemeClr val="tx1"/>
                                      </a:solidFill>
                                      <a:latin typeface="Cambria Math" panose="02040503050406030204" pitchFamily="18" charset="0"/>
                                      <a:ea typeface="Nunito Sans"/>
                                      <a:cs typeface="Nunito Sans"/>
                                      <a:sym typeface="Nunito Sans"/>
                                    </a:rPr>
                                  </m:ctrlPr>
                                </m:sSupPr>
                                <m:e>
                                  <m:r>
                                    <a:rPr lang="en-GB" sz="1400" b="0" i="1" smtClean="0">
                                      <a:solidFill>
                                        <a:schemeClr val="tx1"/>
                                      </a:solidFill>
                                      <a:latin typeface="Cambria Math" panose="02040503050406030204" pitchFamily="18" charset="0"/>
                                      <a:ea typeface="Nunito Sans"/>
                                      <a:cs typeface="Nunito Sans"/>
                                      <a:sym typeface="Nunito Sans"/>
                                    </a:rPr>
                                    <m:t>10</m:t>
                                  </m:r>
                                </m:e>
                                <m:sup>
                                  <m:r>
                                    <a:rPr lang="en-GB" sz="1400" b="0" i="1" smtClean="0">
                                      <a:solidFill>
                                        <a:schemeClr val="tx1"/>
                                      </a:solidFill>
                                      <a:latin typeface="Cambria Math" panose="02040503050406030204" pitchFamily="18" charset="0"/>
                                      <a:ea typeface="Nunito Sans"/>
                                      <a:cs typeface="Nunito Sans"/>
                                      <a:sym typeface="Nunito Sans"/>
                                    </a:rPr>
                                    <m:t>2</m:t>
                                  </m:r>
                                </m:sup>
                              </m:sSup>
                            </m:oMath>
                          </a14:m>
                          <a:r>
                            <a:rPr lang="en-US" sz="1400" u="none" strike="noStrike" cap="none" dirty="0">
                              <a:solidFill>
                                <a:schemeClr val="tx1"/>
                              </a:solidFill>
                              <a:latin typeface="Nunito Sans"/>
                              <a:ea typeface="Nunito Sans"/>
                              <a:cs typeface="Nunito Sans"/>
                              <a:sym typeface="Nunito Sans"/>
                            </a:rPr>
                            <a:t> and therefore the triangle contains a right angle</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dirty="0">
                              <a:solidFill>
                                <a:schemeClr val="tx1"/>
                              </a:solidFill>
                              <a:latin typeface="Nunito Sans"/>
                              <a:ea typeface="Nunito Sans"/>
                              <a:cs typeface="Nunito Sans"/>
                              <a:sym typeface="Nunito Sans"/>
                            </a:rPr>
                            <a:t>Student did not determine that </a:t>
                          </a:r>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14:m>
                            <m:oMath xmlns:m="http://schemas.openxmlformats.org/officeDocument/2006/math">
                              <m:sSup>
                                <m:sSupPr>
                                  <m:ctrlPr>
                                    <a:rPr lang="en-GB" sz="1400" b="0" i="1" smtClean="0">
                                      <a:solidFill>
                                        <a:schemeClr val="tx1"/>
                                      </a:solidFill>
                                      <a:latin typeface="Cambria Math" panose="02040503050406030204" pitchFamily="18" charset="0"/>
                                      <a:ea typeface="Nunito Sans"/>
                                      <a:cs typeface="Nunito Sans"/>
                                      <a:sym typeface="Nunito Sans"/>
                                    </a:rPr>
                                  </m:ctrlPr>
                                </m:sSupPr>
                                <m:e>
                                  <m:r>
                                    <a:rPr lang="en-GB" sz="1400" b="0" i="1" smtClean="0">
                                      <a:solidFill>
                                        <a:schemeClr val="tx1"/>
                                      </a:solidFill>
                                      <a:latin typeface="Cambria Math" panose="02040503050406030204" pitchFamily="18" charset="0"/>
                                      <a:ea typeface="Nunito Sans"/>
                                      <a:cs typeface="Nunito Sans"/>
                                      <a:sym typeface="Nunito Sans"/>
                                    </a:rPr>
                                    <m:t>8</m:t>
                                  </m:r>
                                </m:e>
                                <m:sup>
                                  <m:r>
                                    <a:rPr lang="en-GB" sz="1400" b="0" i="1" smtClean="0">
                                      <a:solidFill>
                                        <a:schemeClr val="tx1"/>
                                      </a:solidFill>
                                      <a:latin typeface="Cambria Math" panose="02040503050406030204" pitchFamily="18" charset="0"/>
                                      <a:ea typeface="Nunito Sans"/>
                                      <a:cs typeface="Nunito Sans"/>
                                      <a:sym typeface="Nunito Sans"/>
                                    </a:rPr>
                                    <m:t>2</m:t>
                                  </m:r>
                                </m:sup>
                              </m:sSup>
                              <m:r>
                                <a:rPr lang="en-GB" sz="1400" b="0" i="1" smtClean="0">
                                  <a:solidFill>
                                    <a:schemeClr val="tx1"/>
                                  </a:solidFill>
                                  <a:latin typeface="Cambria Math" panose="02040503050406030204" pitchFamily="18" charset="0"/>
                                  <a:ea typeface="Nunito Sans"/>
                                  <a:cs typeface="Nunito Sans"/>
                                  <a:sym typeface="Nunito Sans"/>
                                </a:rPr>
                                <m:t>+</m:t>
                              </m:r>
                              <m:sSup>
                                <m:sSupPr>
                                  <m:ctrlPr>
                                    <a:rPr lang="en-GB" sz="1400" b="0" i="1" smtClean="0">
                                      <a:solidFill>
                                        <a:schemeClr val="tx1"/>
                                      </a:solidFill>
                                      <a:latin typeface="Cambria Math" panose="02040503050406030204" pitchFamily="18" charset="0"/>
                                      <a:ea typeface="Nunito Sans"/>
                                      <a:cs typeface="Nunito Sans"/>
                                      <a:sym typeface="Nunito Sans"/>
                                    </a:rPr>
                                  </m:ctrlPr>
                                </m:sSupPr>
                                <m:e>
                                  <m:r>
                                    <a:rPr lang="en-GB" sz="1400" b="0" i="1" smtClean="0">
                                      <a:solidFill>
                                        <a:schemeClr val="tx1"/>
                                      </a:solidFill>
                                      <a:latin typeface="Cambria Math" panose="02040503050406030204" pitchFamily="18" charset="0"/>
                                      <a:ea typeface="Nunito Sans"/>
                                      <a:cs typeface="Nunito Sans"/>
                                      <a:sym typeface="Nunito Sans"/>
                                    </a:rPr>
                                    <m:t>15</m:t>
                                  </m:r>
                                </m:e>
                                <m:sup>
                                  <m:r>
                                    <a:rPr lang="en-GB" sz="1400" b="0" i="1" smtClean="0">
                                      <a:solidFill>
                                        <a:schemeClr val="tx1"/>
                                      </a:solidFill>
                                      <a:latin typeface="Cambria Math" panose="02040503050406030204" pitchFamily="18" charset="0"/>
                                      <a:ea typeface="Nunito Sans"/>
                                      <a:cs typeface="Nunito Sans"/>
                                      <a:sym typeface="Nunito Sans"/>
                                    </a:rPr>
                                    <m:t>2</m:t>
                                  </m:r>
                                </m:sup>
                              </m:sSup>
                              <m:r>
                                <a:rPr lang="en-GB" sz="1400" b="0" i="1" smtClean="0">
                                  <a:solidFill>
                                    <a:schemeClr val="tx1"/>
                                  </a:solidFill>
                                  <a:latin typeface="Cambria Math" panose="02040503050406030204" pitchFamily="18" charset="0"/>
                                  <a:ea typeface="Nunito Sans"/>
                                  <a:cs typeface="Nunito Sans"/>
                                  <a:sym typeface="Nunito Sans"/>
                                </a:rPr>
                                <m:t>=</m:t>
                              </m:r>
                              <m:sSup>
                                <m:sSupPr>
                                  <m:ctrlPr>
                                    <a:rPr lang="en-GB" sz="1400" b="0" i="1" smtClean="0">
                                      <a:solidFill>
                                        <a:schemeClr val="tx1"/>
                                      </a:solidFill>
                                      <a:latin typeface="Cambria Math" panose="02040503050406030204" pitchFamily="18" charset="0"/>
                                      <a:ea typeface="Nunito Sans"/>
                                      <a:cs typeface="Nunito Sans"/>
                                      <a:sym typeface="Nunito Sans"/>
                                    </a:rPr>
                                  </m:ctrlPr>
                                </m:sSupPr>
                                <m:e>
                                  <m:r>
                                    <a:rPr lang="en-GB" sz="1400" b="0" i="1" smtClean="0">
                                      <a:solidFill>
                                        <a:schemeClr val="tx1"/>
                                      </a:solidFill>
                                      <a:latin typeface="Cambria Math" panose="02040503050406030204" pitchFamily="18" charset="0"/>
                                      <a:ea typeface="Nunito Sans"/>
                                      <a:cs typeface="Nunito Sans"/>
                                      <a:sym typeface="Nunito Sans"/>
                                    </a:rPr>
                                    <m:t>1</m:t>
                                  </m:r>
                                  <m:r>
                                    <a:rPr lang="en-GB" sz="1400" b="0" i="1" smtClean="0">
                                      <a:solidFill>
                                        <a:schemeClr val="tx1"/>
                                      </a:solidFill>
                                      <a:latin typeface="Cambria Math" panose="02040503050406030204" pitchFamily="18" charset="0"/>
                                      <a:ea typeface="Nunito Sans"/>
                                      <a:cs typeface="Nunito Sans"/>
                                      <a:sym typeface="Nunito Sans"/>
                                    </a:rPr>
                                    <m:t>7</m:t>
                                  </m:r>
                                </m:e>
                                <m:sup>
                                  <m:r>
                                    <a:rPr lang="en-GB" sz="1400" b="0" i="1" smtClean="0">
                                      <a:solidFill>
                                        <a:schemeClr val="tx1"/>
                                      </a:solidFill>
                                      <a:latin typeface="Cambria Math" panose="02040503050406030204" pitchFamily="18" charset="0"/>
                                      <a:ea typeface="Nunito Sans"/>
                                      <a:cs typeface="Nunito Sans"/>
                                      <a:sym typeface="Nunito Sans"/>
                                    </a:rPr>
                                    <m:t>2</m:t>
                                  </m:r>
                                </m:sup>
                              </m:sSup>
                            </m:oMath>
                          </a14:m>
                          <a:r>
                            <a:rPr lang="en-US" sz="1400" u="none" strike="noStrike" cap="none" dirty="0">
                              <a:solidFill>
                                <a:schemeClr val="tx1"/>
                              </a:solidFill>
                              <a:latin typeface="Nunito Sans"/>
                              <a:ea typeface="Nunito Sans"/>
                              <a:cs typeface="Nunito Sans"/>
                              <a:sym typeface="Nunito Sans"/>
                            </a:rPr>
                            <a:t> and therefore the triangle contains a right angle</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194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C)</a:t>
                          </a:r>
                          <a:endParaRPr sz="16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dirty="0">
                              <a:solidFill>
                                <a:srgbClr val="00BC89"/>
                              </a:solidFill>
                              <a:latin typeface="Nunito Sans"/>
                              <a:ea typeface="Nunito Sans"/>
                              <a:cs typeface="Nunito Sans"/>
                              <a:sym typeface="Nunito Sans"/>
                            </a:rPr>
                            <a:t> Correct answer</a:t>
                          </a:r>
                          <a:endParaRPr lang="en-US" sz="1400" u="none" strike="noStrike" cap="none" dirty="0">
                            <a:solidFill>
                              <a:srgbClr val="00BC89"/>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lgn="ctr">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a:t>
                          </a:r>
                          <a:endParaRPr sz="1600" u="none" strike="noStrike" cap="none" dirty="0">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dirty="0">
                              <a:solidFill>
                                <a:schemeClr val="tx1"/>
                              </a:solidFill>
                              <a:latin typeface="Nunito Sans"/>
                              <a:ea typeface="Nunito Sans"/>
                              <a:cs typeface="Nunito Sans"/>
                              <a:sym typeface="Nunito Sans"/>
                            </a:rPr>
                            <a:t>Student did not determine that </a:t>
                          </a:r>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14:m>
                            <m:oMath xmlns:m="http://schemas.openxmlformats.org/officeDocument/2006/math">
                              <m:sSup>
                                <m:sSupPr>
                                  <m:ctrlPr>
                                    <a:rPr lang="en-GB" sz="1400" b="0" i="1" smtClean="0">
                                      <a:solidFill>
                                        <a:schemeClr val="tx1"/>
                                      </a:solidFill>
                                      <a:latin typeface="Cambria Math" panose="02040503050406030204" pitchFamily="18" charset="0"/>
                                      <a:ea typeface="Nunito Sans"/>
                                      <a:cs typeface="Nunito Sans"/>
                                      <a:sym typeface="Nunito Sans"/>
                                    </a:rPr>
                                  </m:ctrlPr>
                                </m:sSupPr>
                                <m:e>
                                  <m:r>
                                    <a:rPr lang="en-GB" sz="1400" b="0" i="1" smtClean="0">
                                      <a:solidFill>
                                        <a:schemeClr val="tx1"/>
                                      </a:solidFill>
                                      <a:latin typeface="Cambria Math" panose="02040503050406030204" pitchFamily="18" charset="0"/>
                                      <a:ea typeface="Nunito Sans"/>
                                      <a:cs typeface="Nunito Sans"/>
                                      <a:sym typeface="Nunito Sans"/>
                                    </a:rPr>
                                    <m:t>5</m:t>
                                  </m:r>
                                </m:e>
                                <m:sup>
                                  <m:r>
                                    <a:rPr lang="en-GB" sz="1400" b="0" i="1" smtClean="0">
                                      <a:solidFill>
                                        <a:schemeClr val="tx1"/>
                                      </a:solidFill>
                                      <a:latin typeface="Cambria Math" panose="02040503050406030204" pitchFamily="18" charset="0"/>
                                      <a:ea typeface="Nunito Sans"/>
                                      <a:cs typeface="Nunito Sans"/>
                                      <a:sym typeface="Nunito Sans"/>
                                    </a:rPr>
                                    <m:t>2</m:t>
                                  </m:r>
                                </m:sup>
                              </m:sSup>
                              <m:r>
                                <a:rPr lang="en-GB" sz="1400" b="0" i="1" smtClean="0">
                                  <a:solidFill>
                                    <a:schemeClr val="tx1"/>
                                  </a:solidFill>
                                  <a:latin typeface="Cambria Math" panose="02040503050406030204" pitchFamily="18" charset="0"/>
                                  <a:ea typeface="Nunito Sans"/>
                                  <a:cs typeface="Nunito Sans"/>
                                  <a:sym typeface="Nunito Sans"/>
                                </a:rPr>
                                <m:t>+</m:t>
                              </m:r>
                              <m:sSup>
                                <m:sSupPr>
                                  <m:ctrlPr>
                                    <a:rPr lang="en-GB" sz="1400" b="0" i="1" smtClean="0">
                                      <a:solidFill>
                                        <a:schemeClr val="tx1"/>
                                      </a:solidFill>
                                      <a:latin typeface="Cambria Math" panose="02040503050406030204" pitchFamily="18" charset="0"/>
                                      <a:ea typeface="Nunito Sans"/>
                                      <a:cs typeface="Nunito Sans"/>
                                      <a:sym typeface="Nunito Sans"/>
                                    </a:rPr>
                                  </m:ctrlPr>
                                </m:sSupPr>
                                <m:e>
                                  <m:r>
                                    <a:rPr lang="en-GB" sz="1400" b="0" i="1" smtClean="0">
                                      <a:solidFill>
                                        <a:schemeClr val="tx1"/>
                                      </a:solidFill>
                                      <a:latin typeface="Cambria Math" panose="02040503050406030204" pitchFamily="18" charset="0"/>
                                      <a:ea typeface="Nunito Sans"/>
                                      <a:cs typeface="Nunito Sans"/>
                                      <a:sym typeface="Nunito Sans"/>
                                    </a:rPr>
                                    <m:t>12</m:t>
                                  </m:r>
                                </m:e>
                                <m:sup>
                                  <m:r>
                                    <a:rPr lang="en-GB" sz="1400" b="0" i="1" smtClean="0">
                                      <a:solidFill>
                                        <a:schemeClr val="tx1"/>
                                      </a:solidFill>
                                      <a:latin typeface="Cambria Math" panose="02040503050406030204" pitchFamily="18" charset="0"/>
                                      <a:ea typeface="Nunito Sans"/>
                                      <a:cs typeface="Nunito Sans"/>
                                      <a:sym typeface="Nunito Sans"/>
                                    </a:rPr>
                                    <m:t>2</m:t>
                                  </m:r>
                                </m:sup>
                              </m:sSup>
                              <m:r>
                                <a:rPr lang="en-GB" sz="1400" b="0" i="1" smtClean="0">
                                  <a:solidFill>
                                    <a:schemeClr val="tx1"/>
                                  </a:solidFill>
                                  <a:latin typeface="Cambria Math" panose="02040503050406030204" pitchFamily="18" charset="0"/>
                                  <a:ea typeface="Nunito Sans"/>
                                  <a:cs typeface="Nunito Sans"/>
                                  <a:sym typeface="Nunito Sans"/>
                                </a:rPr>
                                <m:t>=</m:t>
                              </m:r>
                              <m:sSup>
                                <m:sSupPr>
                                  <m:ctrlPr>
                                    <a:rPr lang="en-GB" sz="1400" b="0" i="1" smtClean="0">
                                      <a:solidFill>
                                        <a:schemeClr val="tx1"/>
                                      </a:solidFill>
                                      <a:latin typeface="Cambria Math" panose="02040503050406030204" pitchFamily="18" charset="0"/>
                                      <a:ea typeface="Nunito Sans"/>
                                      <a:cs typeface="Nunito Sans"/>
                                      <a:sym typeface="Nunito Sans"/>
                                    </a:rPr>
                                  </m:ctrlPr>
                                </m:sSupPr>
                                <m:e>
                                  <m:r>
                                    <a:rPr lang="en-GB" sz="1400" b="0" i="1" smtClean="0">
                                      <a:solidFill>
                                        <a:schemeClr val="tx1"/>
                                      </a:solidFill>
                                      <a:latin typeface="Cambria Math" panose="02040503050406030204" pitchFamily="18" charset="0"/>
                                      <a:ea typeface="Nunito Sans"/>
                                      <a:cs typeface="Nunito Sans"/>
                                      <a:sym typeface="Nunito Sans"/>
                                    </a:rPr>
                                    <m:t>1</m:t>
                                  </m:r>
                                  <m:r>
                                    <a:rPr lang="en-GB" sz="1400" b="0" i="1" smtClean="0">
                                      <a:solidFill>
                                        <a:schemeClr val="tx1"/>
                                      </a:solidFill>
                                      <a:latin typeface="Cambria Math" panose="02040503050406030204" pitchFamily="18" charset="0"/>
                                      <a:ea typeface="Nunito Sans"/>
                                      <a:cs typeface="Nunito Sans"/>
                                      <a:sym typeface="Nunito Sans"/>
                                    </a:rPr>
                                    <m:t>3</m:t>
                                  </m:r>
                                </m:e>
                                <m:sup>
                                  <m:r>
                                    <a:rPr lang="en-GB" sz="1400" b="0" i="1" smtClean="0">
                                      <a:solidFill>
                                        <a:schemeClr val="tx1"/>
                                      </a:solidFill>
                                      <a:latin typeface="Cambria Math" panose="02040503050406030204" pitchFamily="18" charset="0"/>
                                      <a:ea typeface="Nunito Sans"/>
                                      <a:cs typeface="Nunito Sans"/>
                                      <a:sym typeface="Nunito Sans"/>
                                    </a:rPr>
                                    <m:t>2</m:t>
                                  </m:r>
                                </m:sup>
                              </m:sSup>
                            </m:oMath>
                          </a14:m>
                          <a:r>
                            <a:rPr lang="en-US" sz="1400" u="none" strike="noStrike" cap="none" dirty="0">
                              <a:solidFill>
                                <a:schemeClr val="tx1"/>
                              </a:solidFill>
                              <a:latin typeface="Nunito Sans"/>
                              <a:ea typeface="Nunito Sans"/>
                              <a:cs typeface="Nunito Sans"/>
                              <a:sym typeface="Nunito Sans"/>
                            </a:rPr>
                            <a:t> and therefore the triangle contains a right angle</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4" name="Google Shape;294;g21695fbacc7_0_52">
                <a:extLst>
                  <a:ext uri="{FF2B5EF4-FFF2-40B4-BE49-F238E27FC236}">
                    <a16:creationId xmlns:a16="http://schemas.microsoft.com/office/drawing/2014/main" id="{102BCC5D-17D3-53ED-F2FF-DF937523E5BD}"/>
                  </a:ext>
                </a:extLst>
              </p:cNvPr>
              <p:cNvGraphicFramePr/>
              <p:nvPr>
                <p:extLst>
                  <p:ext uri="{D42A27DB-BD31-4B8C-83A1-F6EECF244321}">
                    <p14:modId xmlns:p14="http://schemas.microsoft.com/office/powerpoint/2010/main" val="2223625836"/>
                  </p:ext>
                </p:extLst>
              </p:nvPr>
            </p:nvGraphicFramePr>
            <p:xfrm>
              <a:off x="248574" y="1810329"/>
              <a:ext cx="8334665" cy="2803338"/>
            </p:xfrm>
            <a:graphic>
              <a:graphicData uri="http://schemas.openxmlformats.org/drawingml/2006/table">
                <a:tbl>
                  <a:tblPr>
                    <a:noFill/>
                  </a:tblPr>
                  <a:tblGrid>
                    <a:gridCol w="2078990">
                      <a:extLst>
                        <a:ext uri="{9D8B030D-6E8A-4147-A177-3AD203B41FA5}">
                          <a16:colId xmlns:a16="http://schemas.microsoft.com/office/drawing/2014/main" val="20000"/>
                        </a:ext>
                      </a:extLst>
                    </a:gridCol>
                    <a:gridCol w="2092036">
                      <a:extLst>
                        <a:ext uri="{9D8B030D-6E8A-4147-A177-3AD203B41FA5}">
                          <a16:colId xmlns:a16="http://schemas.microsoft.com/office/drawing/2014/main" val="945406668"/>
                        </a:ext>
                      </a:extLst>
                    </a:gridCol>
                    <a:gridCol w="1944255">
                      <a:extLst>
                        <a:ext uri="{9D8B030D-6E8A-4147-A177-3AD203B41FA5}">
                          <a16:colId xmlns:a16="http://schemas.microsoft.com/office/drawing/2014/main" val="20001"/>
                        </a:ext>
                      </a:extLst>
                    </a:gridCol>
                    <a:gridCol w="2219384">
                      <a:extLst>
                        <a:ext uri="{9D8B030D-6E8A-4147-A177-3AD203B41FA5}">
                          <a16:colId xmlns:a16="http://schemas.microsoft.com/office/drawing/2014/main" val="1801825155"/>
                        </a:ext>
                      </a:extLst>
                    </a:gridCol>
                  </a:tblGrid>
                  <a:tr h="108194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Student did not determine that </a:t>
                          </a:r>
                        </a:p>
                        <a:p>
                          <a:pPr marL="0" marR="0" lvl="0" indent="0" algn="l" rtl="0">
                            <a:lnSpc>
                              <a:spcPct val="115000"/>
                            </a:lnSpc>
                            <a:spcBef>
                              <a:spcPts val="0"/>
                            </a:spcBef>
                            <a:spcAft>
                              <a:spcPts val="0"/>
                            </a:spcAft>
                            <a:buClr>
                              <a:srgbClr val="000000"/>
                            </a:buClr>
                            <a:buSzPts val="1600"/>
                            <a:buFont typeface="Arial"/>
                            <a:buNone/>
                          </a:pPr>
                          <a14:m xmlns:a14="http://schemas.microsoft.com/office/drawing/2010/main">
                            <m:oMath xmlns:m="http://schemas.openxmlformats.org/officeDocument/2006/math">
                              <m:sSup>
                                <m:sSupPr>
                                  <m:ctrlPr>
                                    <a:rPr lang="en-GB" sz="1400" b="0" i="1" smtClean="0">
                                      <a:solidFill>
                                        <a:schemeClr val="tx1"/>
                                      </a:solidFill>
                                      <a:latin typeface="Cambria Math" panose="02040503050406030204" pitchFamily="18" charset="0"/>
                                      <a:ea typeface="Nunito Sans"/>
                                      <a:cs typeface="Nunito Sans"/>
                                      <a:sym typeface="Nunito Sans"/>
                                    </a:rPr>
                                  </m:ctrlPr>
                                </m:sSupPr>
                                <m:e>
                                  <m:r>
                                    <a:rPr lang="en-GB" sz="1400" b="0" i="1" smtClean="0">
                                      <a:solidFill>
                                        <a:schemeClr val="tx1"/>
                                      </a:solidFill>
                                      <a:latin typeface="Cambria Math" panose="02040503050406030204" pitchFamily="18" charset="0"/>
                                      <a:ea typeface="Nunito Sans"/>
                                      <a:cs typeface="Nunito Sans"/>
                                      <a:sym typeface="Nunito Sans"/>
                                    </a:rPr>
                                    <m:t>6</m:t>
                                  </m:r>
                                </m:e>
                                <m:sup>
                                  <m:r>
                                    <a:rPr lang="en-GB" sz="1400" b="0" i="1" smtClean="0">
                                      <a:solidFill>
                                        <a:schemeClr val="tx1"/>
                                      </a:solidFill>
                                      <a:latin typeface="Cambria Math" panose="02040503050406030204" pitchFamily="18" charset="0"/>
                                      <a:ea typeface="Nunito Sans"/>
                                      <a:cs typeface="Nunito Sans"/>
                                      <a:sym typeface="Nunito Sans"/>
                                    </a:rPr>
                                    <m:t>2</m:t>
                                  </m:r>
                                </m:sup>
                              </m:sSup>
                              <m:r>
                                <a:rPr lang="en-GB" sz="1400" b="0" i="1" smtClean="0">
                                  <a:solidFill>
                                    <a:schemeClr val="tx1"/>
                                  </a:solidFill>
                                  <a:latin typeface="Cambria Math" panose="02040503050406030204" pitchFamily="18" charset="0"/>
                                  <a:ea typeface="Nunito Sans"/>
                                  <a:cs typeface="Nunito Sans"/>
                                  <a:sym typeface="Nunito Sans"/>
                                </a:rPr>
                                <m:t>+</m:t>
                              </m:r>
                              <m:sSup>
                                <m:sSupPr>
                                  <m:ctrlPr>
                                    <a:rPr lang="en-GB" sz="1400" b="0" i="1" smtClean="0">
                                      <a:solidFill>
                                        <a:schemeClr val="tx1"/>
                                      </a:solidFill>
                                      <a:latin typeface="Cambria Math" panose="02040503050406030204" pitchFamily="18" charset="0"/>
                                      <a:ea typeface="Nunito Sans"/>
                                      <a:cs typeface="Nunito Sans"/>
                                      <a:sym typeface="Nunito Sans"/>
                                    </a:rPr>
                                  </m:ctrlPr>
                                </m:sSupPr>
                                <m:e>
                                  <m:r>
                                    <a:rPr lang="en-GB" sz="1400" b="0" i="1" smtClean="0">
                                      <a:solidFill>
                                        <a:schemeClr val="tx1"/>
                                      </a:solidFill>
                                      <a:latin typeface="Cambria Math" panose="02040503050406030204" pitchFamily="18" charset="0"/>
                                      <a:ea typeface="Nunito Sans"/>
                                      <a:cs typeface="Nunito Sans"/>
                                      <a:sym typeface="Nunito Sans"/>
                                    </a:rPr>
                                    <m:t>8</m:t>
                                  </m:r>
                                </m:e>
                                <m:sup>
                                  <m:r>
                                    <a:rPr lang="en-GB" sz="1400" b="0" i="1" smtClean="0">
                                      <a:solidFill>
                                        <a:schemeClr val="tx1"/>
                                      </a:solidFill>
                                      <a:latin typeface="Cambria Math" panose="02040503050406030204" pitchFamily="18" charset="0"/>
                                      <a:ea typeface="Nunito Sans"/>
                                      <a:cs typeface="Nunito Sans"/>
                                      <a:sym typeface="Nunito Sans"/>
                                    </a:rPr>
                                    <m:t>2</m:t>
                                  </m:r>
                                </m:sup>
                              </m:sSup>
                              <m:r>
                                <a:rPr lang="en-GB" sz="1400" b="0" i="1" smtClean="0">
                                  <a:solidFill>
                                    <a:schemeClr val="tx1"/>
                                  </a:solidFill>
                                  <a:latin typeface="Cambria Math" panose="02040503050406030204" pitchFamily="18" charset="0"/>
                                  <a:ea typeface="Nunito Sans"/>
                                  <a:cs typeface="Nunito Sans"/>
                                  <a:sym typeface="Nunito Sans"/>
                                </a:rPr>
                                <m:t>=</m:t>
                              </m:r>
                              <m:sSup>
                                <m:sSupPr>
                                  <m:ctrlPr>
                                    <a:rPr lang="en-GB" sz="1400" b="0" i="1" smtClean="0">
                                      <a:solidFill>
                                        <a:schemeClr val="tx1"/>
                                      </a:solidFill>
                                      <a:latin typeface="Cambria Math" panose="02040503050406030204" pitchFamily="18" charset="0"/>
                                      <a:ea typeface="Nunito Sans"/>
                                      <a:cs typeface="Nunito Sans"/>
                                      <a:sym typeface="Nunito Sans"/>
                                    </a:rPr>
                                  </m:ctrlPr>
                                </m:sSupPr>
                                <m:e>
                                  <m:r>
                                    <a:rPr lang="en-GB" sz="1400" b="0" i="1" smtClean="0">
                                      <a:solidFill>
                                        <a:schemeClr val="tx1"/>
                                      </a:solidFill>
                                      <a:latin typeface="Cambria Math" panose="02040503050406030204" pitchFamily="18" charset="0"/>
                                      <a:ea typeface="Nunito Sans"/>
                                      <a:cs typeface="Nunito Sans"/>
                                      <a:sym typeface="Nunito Sans"/>
                                    </a:rPr>
                                    <m:t>10</m:t>
                                  </m:r>
                                </m:e>
                                <m:sup>
                                  <m:r>
                                    <a:rPr lang="en-GB" sz="1400" b="0" i="1" smtClean="0">
                                      <a:solidFill>
                                        <a:schemeClr val="tx1"/>
                                      </a:solidFill>
                                      <a:latin typeface="Cambria Math" panose="02040503050406030204" pitchFamily="18" charset="0"/>
                                      <a:ea typeface="Nunito Sans"/>
                                      <a:cs typeface="Nunito Sans"/>
                                      <a:sym typeface="Nunito Sans"/>
                                    </a:rPr>
                                    <m:t>2</m:t>
                                  </m:r>
                                </m:sup>
                              </m:sSup>
                            </m:oMath>
                          </a14:m>
                          <a:r>
                            <a:rPr lang="en-US" sz="1400" u="none" strike="noStrike" cap="none" dirty="0">
                              <a:solidFill>
                                <a:schemeClr val="tx1"/>
                              </a:solidFill>
                              <a:latin typeface="Nunito Sans"/>
                              <a:ea typeface="Nunito Sans"/>
                              <a:cs typeface="Nunito Sans"/>
                              <a:sym typeface="Nunito Sans"/>
                            </a:rPr>
                            <a:t> and therefore the triangle contains a right angle</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a:t>
                          </a:r>
                          <a:endParaRPr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dirty="0">
                              <a:solidFill>
                                <a:schemeClr val="tx1"/>
                              </a:solidFill>
                              <a:latin typeface="Nunito Sans"/>
                              <a:ea typeface="Nunito Sans"/>
                              <a:cs typeface="Nunito Sans"/>
                              <a:sym typeface="Nunito Sans"/>
                            </a:rPr>
                            <a:t>Student did not determine that </a:t>
                          </a:r>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14:m xmlns:a14="http://schemas.microsoft.com/office/drawing/2010/main">
                            <m:oMath xmlns:m="http://schemas.openxmlformats.org/officeDocument/2006/math">
                              <m:sSup>
                                <m:sSupPr>
                                  <m:ctrlPr>
                                    <a:rPr lang="en-GB" sz="1400" b="0" i="1" smtClean="0">
                                      <a:solidFill>
                                        <a:schemeClr val="tx1"/>
                                      </a:solidFill>
                                      <a:latin typeface="Cambria Math" panose="02040503050406030204" pitchFamily="18" charset="0"/>
                                      <a:ea typeface="Nunito Sans"/>
                                      <a:cs typeface="Nunito Sans"/>
                                      <a:sym typeface="Nunito Sans"/>
                                    </a:rPr>
                                  </m:ctrlPr>
                                </m:sSupPr>
                                <m:e>
                                  <m:r>
                                    <a:rPr lang="en-GB" sz="1400" b="0" i="1" smtClean="0">
                                      <a:solidFill>
                                        <a:schemeClr val="tx1"/>
                                      </a:solidFill>
                                      <a:latin typeface="Cambria Math" panose="02040503050406030204" pitchFamily="18" charset="0"/>
                                      <a:ea typeface="Nunito Sans"/>
                                      <a:cs typeface="Nunito Sans"/>
                                      <a:sym typeface="Nunito Sans"/>
                                    </a:rPr>
                                    <m:t>8</m:t>
                                  </m:r>
                                </m:e>
                                <m:sup>
                                  <m:r>
                                    <a:rPr lang="en-GB" sz="1400" b="0" i="1" smtClean="0">
                                      <a:solidFill>
                                        <a:schemeClr val="tx1"/>
                                      </a:solidFill>
                                      <a:latin typeface="Cambria Math" panose="02040503050406030204" pitchFamily="18" charset="0"/>
                                      <a:ea typeface="Nunito Sans"/>
                                      <a:cs typeface="Nunito Sans"/>
                                      <a:sym typeface="Nunito Sans"/>
                                    </a:rPr>
                                    <m:t>2</m:t>
                                  </m:r>
                                </m:sup>
                              </m:sSup>
                              <m:r>
                                <a:rPr lang="en-GB" sz="1400" b="0" i="1" smtClean="0">
                                  <a:solidFill>
                                    <a:schemeClr val="tx1"/>
                                  </a:solidFill>
                                  <a:latin typeface="Cambria Math" panose="02040503050406030204" pitchFamily="18" charset="0"/>
                                  <a:ea typeface="Nunito Sans"/>
                                  <a:cs typeface="Nunito Sans"/>
                                  <a:sym typeface="Nunito Sans"/>
                                </a:rPr>
                                <m:t>+</m:t>
                              </m:r>
                              <m:sSup>
                                <m:sSupPr>
                                  <m:ctrlPr>
                                    <a:rPr lang="en-GB" sz="1400" b="0" i="1" smtClean="0">
                                      <a:solidFill>
                                        <a:schemeClr val="tx1"/>
                                      </a:solidFill>
                                      <a:latin typeface="Cambria Math" panose="02040503050406030204" pitchFamily="18" charset="0"/>
                                      <a:ea typeface="Nunito Sans"/>
                                      <a:cs typeface="Nunito Sans"/>
                                      <a:sym typeface="Nunito Sans"/>
                                    </a:rPr>
                                  </m:ctrlPr>
                                </m:sSupPr>
                                <m:e>
                                  <m:r>
                                    <a:rPr lang="en-GB" sz="1400" b="0" i="1" smtClean="0">
                                      <a:solidFill>
                                        <a:schemeClr val="tx1"/>
                                      </a:solidFill>
                                      <a:latin typeface="Cambria Math" panose="02040503050406030204" pitchFamily="18" charset="0"/>
                                      <a:ea typeface="Nunito Sans"/>
                                      <a:cs typeface="Nunito Sans"/>
                                      <a:sym typeface="Nunito Sans"/>
                                    </a:rPr>
                                    <m:t>15</m:t>
                                  </m:r>
                                </m:e>
                                <m:sup>
                                  <m:r>
                                    <a:rPr lang="en-GB" sz="1400" b="0" i="1" smtClean="0">
                                      <a:solidFill>
                                        <a:schemeClr val="tx1"/>
                                      </a:solidFill>
                                      <a:latin typeface="Cambria Math" panose="02040503050406030204" pitchFamily="18" charset="0"/>
                                      <a:ea typeface="Nunito Sans"/>
                                      <a:cs typeface="Nunito Sans"/>
                                      <a:sym typeface="Nunito Sans"/>
                                    </a:rPr>
                                    <m:t>2</m:t>
                                  </m:r>
                                </m:sup>
                              </m:sSup>
                              <m:r>
                                <a:rPr lang="en-GB" sz="1400" b="0" i="1" smtClean="0">
                                  <a:solidFill>
                                    <a:schemeClr val="tx1"/>
                                  </a:solidFill>
                                  <a:latin typeface="Cambria Math" panose="02040503050406030204" pitchFamily="18" charset="0"/>
                                  <a:ea typeface="Nunito Sans"/>
                                  <a:cs typeface="Nunito Sans"/>
                                  <a:sym typeface="Nunito Sans"/>
                                </a:rPr>
                                <m:t>=</m:t>
                              </m:r>
                              <m:sSup>
                                <m:sSupPr>
                                  <m:ctrlPr>
                                    <a:rPr lang="en-GB" sz="1400" b="0" i="1" smtClean="0">
                                      <a:solidFill>
                                        <a:schemeClr val="tx1"/>
                                      </a:solidFill>
                                      <a:latin typeface="Cambria Math" panose="02040503050406030204" pitchFamily="18" charset="0"/>
                                      <a:ea typeface="Nunito Sans"/>
                                      <a:cs typeface="Nunito Sans"/>
                                      <a:sym typeface="Nunito Sans"/>
                                    </a:rPr>
                                  </m:ctrlPr>
                                </m:sSupPr>
                                <m:e>
                                  <m:r>
                                    <a:rPr lang="en-GB" sz="1400" b="0" i="1" smtClean="0">
                                      <a:solidFill>
                                        <a:schemeClr val="tx1"/>
                                      </a:solidFill>
                                      <a:latin typeface="Cambria Math" panose="02040503050406030204" pitchFamily="18" charset="0"/>
                                      <a:ea typeface="Nunito Sans"/>
                                      <a:cs typeface="Nunito Sans"/>
                                      <a:sym typeface="Nunito Sans"/>
                                    </a:rPr>
                                    <m:t>1</m:t>
                                  </m:r>
                                  <m:r>
                                    <a:rPr lang="en-GB" sz="1400" b="0" i="1" smtClean="0">
                                      <a:solidFill>
                                        <a:schemeClr val="tx1"/>
                                      </a:solidFill>
                                      <a:latin typeface="Cambria Math" panose="02040503050406030204" pitchFamily="18" charset="0"/>
                                      <a:ea typeface="Nunito Sans"/>
                                      <a:cs typeface="Nunito Sans"/>
                                      <a:sym typeface="Nunito Sans"/>
                                    </a:rPr>
                                    <m:t>7</m:t>
                                  </m:r>
                                </m:e>
                                <m:sup>
                                  <m:r>
                                    <a:rPr lang="en-GB" sz="1400" b="0" i="1" smtClean="0">
                                      <a:solidFill>
                                        <a:schemeClr val="tx1"/>
                                      </a:solidFill>
                                      <a:latin typeface="Cambria Math" panose="02040503050406030204" pitchFamily="18" charset="0"/>
                                      <a:ea typeface="Nunito Sans"/>
                                      <a:cs typeface="Nunito Sans"/>
                                      <a:sym typeface="Nunito Sans"/>
                                    </a:rPr>
                                    <m:t>2</m:t>
                                  </m:r>
                                </m:sup>
                              </m:sSup>
                            </m:oMath>
                          </a14:m>
                          <a:r>
                            <a:rPr lang="en-US" sz="1400" u="none" strike="noStrike" cap="none" dirty="0">
                              <a:solidFill>
                                <a:schemeClr val="tx1"/>
                              </a:solidFill>
                              <a:latin typeface="Nunito Sans"/>
                              <a:ea typeface="Nunito Sans"/>
                              <a:cs typeface="Nunito Sans"/>
                              <a:sym typeface="Nunito Sans"/>
                            </a:rPr>
                            <a:t> and therefore the triangle contains a right angle</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lgn="ctr">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194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C)</a:t>
                          </a:r>
                          <a:endParaRPr sz="16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dirty="0">
                              <a:solidFill>
                                <a:srgbClr val="00BC89"/>
                              </a:solidFill>
                              <a:latin typeface="Nunito Sans"/>
                              <a:ea typeface="Nunito Sans"/>
                              <a:cs typeface="Nunito Sans"/>
                              <a:sym typeface="Nunito Sans"/>
                            </a:rPr>
                            <a:t> Correct answer</a:t>
                          </a:r>
                          <a:endParaRPr lang="en-US" sz="1400" u="none" strike="noStrike" cap="none" dirty="0">
                            <a:solidFill>
                              <a:srgbClr val="00BC89"/>
                            </a:solidFill>
                            <a:latin typeface="Nunito Sans"/>
                            <a:ea typeface="Nunito Sans"/>
                            <a:cs typeface="Nunito Sans"/>
                            <a:sym typeface="Nunito Sans"/>
                          </a:endParaRPr>
                        </a:p>
                      </a:txBody>
                      <a:tcPr marL="91425" marR="91425" marT="91425" marB="91425">
                        <a:lnL w="12700" cap="flat" cmpd="sng" algn="ctr">
                          <a:solidFill>
                            <a:schemeClr val="bg1"/>
                          </a:solidFill>
                          <a:prstDash val="solid"/>
                          <a:round/>
                          <a:headEnd type="none" w="med" len="med"/>
                          <a:tailEnd type="none" w="med" len="med"/>
                        </a:lnL>
                        <a:lnR w="9525" cap="flat" cmpd="sng" algn="ctr">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a:t>
                          </a:r>
                          <a:endParaRPr sz="1600" u="none" strike="noStrike" cap="none" dirty="0">
                            <a:latin typeface="Nunito Sans"/>
                            <a:ea typeface="Nunito Sans"/>
                            <a:cs typeface="Nunito Sans"/>
                            <a:sym typeface="Nunito Sans"/>
                          </a:endParaRPr>
                        </a:p>
                      </a:txBody>
                      <a:tcPr marL="91425" marR="91425" marT="91425" marB="91425">
                        <a:lnL w="9525" cap="flat" cmpd="sng" algn="ctr">
                          <a:solidFill>
                            <a:srgbClr val="09217B"/>
                          </a:solidFill>
                          <a:prstDash val="solid"/>
                          <a:round/>
                          <a:headEnd type="none" w="sm" len="sm"/>
                          <a:tailEnd type="none" w="sm" len="sm"/>
                        </a:lnL>
                        <a:lnR w="12700" cap="flat" cmpd="sng" algn="ctr">
                          <a:solidFill>
                            <a:schemeClr val="bg1"/>
                          </a:solidFill>
                          <a:prstDash val="solid"/>
                          <a:round/>
                          <a:headEnd type="none" w="med" len="med"/>
                          <a:tailEnd type="none" w="med" len="med"/>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r>
                            <a:rPr lang="en-GB" sz="1400" dirty="0">
                              <a:solidFill>
                                <a:schemeClr val="tx1"/>
                              </a:solidFill>
                              <a:latin typeface="Nunito Sans"/>
                              <a:ea typeface="Nunito Sans"/>
                              <a:cs typeface="Nunito Sans"/>
                              <a:sym typeface="Nunito Sans"/>
                            </a:rPr>
                            <a:t>Student did not determine that </a:t>
                          </a:r>
                        </a:p>
                        <a:p>
                          <a:pPr marL="0" marR="0" lvl="0" indent="0" algn="l" defTabSz="914400" rtl="0" eaLnBrk="1" fontAlgn="auto" latinLnBrk="0" hangingPunct="1">
                            <a:lnSpc>
                              <a:spcPct val="115000"/>
                            </a:lnSpc>
                            <a:spcBef>
                              <a:spcPts val="0"/>
                            </a:spcBef>
                            <a:spcAft>
                              <a:spcPts val="0"/>
                            </a:spcAft>
                            <a:buClr>
                              <a:srgbClr val="000000"/>
                            </a:buClr>
                            <a:buSzPts val="1600"/>
                            <a:buFont typeface="Arial"/>
                            <a:buNone/>
                            <a:tabLst/>
                            <a:defRPr/>
                          </a:pPr>
                          <a14:m xmlns:a14="http://schemas.microsoft.com/office/drawing/2010/main">
                            <m:oMath xmlns:m="http://schemas.openxmlformats.org/officeDocument/2006/math">
                              <m:sSup>
                                <m:sSupPr>
                                  <m:ctrlPr>
                                    <a:rPr lang="en-GB" sz="1400" b="0" i="1" smtClean="0">
                                      <a:solidFill>
                                        <a:schemeClr val="tx1"/>
                                      </a:solidFill>
                                      <a:latin typeface="Cambria Math" panose="02040503050406030204" pitchFamily="18" charset="0"/>
                                      <a:ea typeface="Nunito Sans"/>
                                      <a:cs typeface="Nunito Sans"/>
                                      <a:sym typeface="Nunito Sans"/>
                                    </a:rPr>
                                  </m:ctrlPr>
                                </m:sSupPr>
                                <m:e>
                                  <m:r>
                                    <a:rPr lang="en-GB" sz="1400" b="0" i="1" smtClean="0">
                                      <a:solidFill>
                                        <a:schemeClr val="tx1"/>
                                      </a:solidFill>
                                      <a:latin typeface="Cambria Math" panose="02040503050406030204" pitchFamily="18" charset="0"/>
                                      <a:ea typeface="Nunito Sans"/>
                                      <a:cs typeface="Nunito Sans"/>
                                      <a:sym typeface="Nunito Sans"/>
                                    </a:rPr>
                                    <m:t>5</m:t>
                                  </m:r>
                                </m:e>
                                <m:sup>
                                  <m:r>
                                    <a:rPr lang="en-GB" sz="1400" b="0" i="1" smtClean="0">
                                      <a:solidFill>
                                        <a:schemeClr val="tx1"/>
                                      </a:solidFill>
                                      <a:latin typeface="Cambria Math" panose="02040503050406030204" pitchFamily="18" charset="0"/>
                                      <a:ea typeface="Nunito Sans"/>
                                      <a:cs typeface="Nunito Sans"/>
                                      <a:sym typeface="Nunito Sans"/>
                                    </a:rPr>
                                    <m:t>2</m:t>
                                  </m:r>
                                </m:sup>
                              </m:sSup>
                              <m:r>
                                <a:rPr lang="en-GB" sz="1400" b="0" i="1" smtClean="0">
                                  <a:solidFill>
                                    <a:schemeClr val="tx1"/>
                                  </a:solidFill>
                                  <a:latin typeface="Cambria Math" panose="02040503050406030204" pitchFamily="18" charset="0"/>
                                  <a:ea typeface="Nunito Sans"/>
                                  <a:cs typeface="Nunito Sans"/>
                                  <a:sym typeface="Nunito Sans"/>
                                </a:rPr>
                                <m:t>+</m:t>
                              </m:r>
                              <m:sSup>
                                <m:sSupPr>
                                  <m:ctrlPr>
                                    <a:rPr lang="en-GB" sz="1400" b="0" i="1" smtClean="0">
                                      <a:solidFill>
                                        <a:schemeClr val="tx1"/>
                                      </a:solidFill>
                                      <a:latin typeface="Cambria Math" panose="02040503050406030204" pitchFamily="18" charset="0"/>
                                      <a:ea typeface="Nunito Sans"/>
                                      <a:cs typeface="Nunito Sans"/>
                                      <a:sym typeface="Nunito Sans"/>
                                    </a:rPr>
                                  </m:ctrlPr>
                                </m:sSupPr>
                                <m:e>
                                  <m:r>
                                    <a:rPr lang="en-GB" sz="1400" b="0" i="1" smtClean="0">
                                      <a:solidFill>
                                        <a:schemeClr val="tx1"/>
                                      </a:solidFill>
                                      <a:latin typeface="Cambria Math" panose="02040503050406030204" pitchFamily="18" charset="0"/>
                                      <a:ea typeface="Nunito Sans"/>
                                      <a:cs typeface="Nunito Sans"/>
                                      <a:sym typeface="Nunito Sans"/>
                                    </a:rPr>
                                    <m:t>12</m:t>
                                  </m:r>
                                </m:e>
                                <m:sup>
                                  <m:r>
                                    <a:rPr lang="en-GB" sz="1400" b="0" i="1" smtClean="0">
                                      <a:solidFill>
                                        <a:schemeClr val="tx1"/>
                                      </a:solidFill>
                                      <a:latin typeface="Cambria Math" panose="02040503050406030204" pitchFamily="18" charset="0"/>
                                      <a:ea typeface="Nunito Sans"/>
                                      <a:cs typeface="Nunito Sans"/>
                                      <a:sym typeface="Nunito Sans"/>
                                    </a:rPr>
                                    <m:t>2</m:t>
                                  </m:r>
                                </m:sup>
                              </m:sSup>
                              <m:r>
                                <a:rPr lang="en-GB" sz="1400" b="0" i="1" smtClean="0">
                                  <a:solidFill>
                                    <a:schemeClr val="tx1"/>
                                  </a:solidFill>
                                  <a:latin typeface="Cambria Math" panose="02040503050406030204" pitchFamily="18" charset="0"/>
                                  <a:ea typeface="Nunito Sans"/>
                                  <a:cs typeface="Nunito Sans"/>
                                  <a:sym typeface="Nunito Sans"/>
                                </a:rPr>
                                <m:t>=</m:t>
                              </m:r>
                              <m:sSup>
                                <m:sSupPr>
                                  <m:ctrlPr>
                                    <a:rPr lang="en-GB" sz="1400" b="0" i="1" smtClean="0">
                                      <a:solidFill>
                                        <a:schemeClr val="tx1"/>
                                      </a:solidFill>
                                      <a:latin typeface="Cambria Math" panose="02040503050406030204" pitchFamily="18" charset="0"/>
                                      <a:ea typeface="Nunito Sans"/>
                                      <a:cs typeface="Nunito Sans"/>
                                      <a:sym typeface="Nunito Sans"/>
                                    </a:rPr>
                                  </m:ctrlPr>
                                </m:sSupPr>
                                <m:e>
                                  <m:r>
                                    <a:rPr lang="en-GB" sz="1400" b="0" i="1" smtClean="0">
                                      <a:solidFill>
                                        <a:schemeClr val="tx1"/>
                                      </a:solidFill>
                                      <a:latin typeface="Cambria Math" panose="02040503050406030204" pitchFamily="18" charset="0"/>
                                      <a:ea typeface="Nunito Sans"/>
                                      <a:cs typeface="Nunito Sans"/>
                                      <a:sym typeface="Nunito Sans"/>
                                    </a:rPr>
                                    <m:t>1</m:t>
                                  </m:r>
                                  <m:r>
                                    <a:rPr lang="en-GB" sz="1400" b="0" i="1" smtClean="0">
                                      <a:solidFill>
                                        <a:schemeClr val="tx1"/>
                                      </a:solidFill>
                                      <a:latin typeface="Cambria Math" panose="02040503050406030204" pitchFamily="18" charset="0"/>
                                      <a:ea typeface="Nunito Sans"/>
                                      <a:cs typeface="Nunito Sans"/>
                                      <a:sym typeface="Nunito Sans"/>
                                    </a:rPr>
                                    <m:t>3</m:t>
                                  </m:r>
                                </m:e>
                                <m:sup>
                                  <m:r>
                                    <a:rPr lang="en-GB" sz="1400" b="0" i="1" smtClean="0">
                                      <a:solidFill>
                                        <a:schemeClr val="tx1"/>
                                      </a:solidFill>
                                      <a:latin typeface="Cambria Math" panose="02040503050406030204" pitchFamily="18" charset="0"/>
                                      <a:ea typeface="Nunito Sans"/>
                                      <a:cs typeface="Nunito Sans"/>
                                      <a:sym typeface="Nunito Sans"/>
                                    </a:rPr>
                                    <m:t>2</m:t>
                                  </m:r>
                                </m:sup>
                              </m:sSup>
                            </m:oMath>
                          </a14:m>
                          <a:r>
                            <a:rPr lang="en-US" sz="1400" u="none" strike="noStrike" cap="none" dirty="0">
                              <a:solidFill>
                                <a:schemeClr val="tx1"/>
                              </a:solidFill>
                              <a:latin typeface="Nunito Sans"/>
                              <a:ea typeface="Nunito Sans"/>
                              <a:cs typeface="Nunito Sans"/>
                              <a:sym typeface="Nunito Sans"/>
                            </a:rPr>
                            <a:t> and therefore the triangle contains a right angle</a:t>
                          </a:r>
                        </a:p>
                      </a:txBody>
                      <a:tcPr marL="91425" marR="91425" marT="91425" marB="91425">
                        <a:lnL w="12700" cap="flat" cmpd="sng" algn="ctr">
                          <a:solidFill>
                            <a:schemeClr val="bg1"/>
                          </a:solidFill>
                          <a:prstDash val="solid"/>
                          <a:round/>
                          <a:headEnd type="none" w="med" len="med"/>
                          <a:tailEnd type="none" w="med" len="med"/>
                        </a:lnL>
                        <a:lnR w="9525" cap="flat" cmpd="sng">
                          <a:solidFill>
                            <a:srgbClr val="09217B"/>
                          </a:solidFill>
                          <a:prstDash val="solid"/>
                          <a:round/>
                          <a:headEnd type="none" w="sm" len="sm"/>
                          <a:tailEnd type="none" w="sm" len="sm"/>
                        </a:lnR>
                        <a:lnT w="9525" cap="flat" cmpd="sng" algn="ctr">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sp>
        <p:nvSpPr>
          <p:cNvPr id="315" name="Google Shape;315;g22f62370da0_0_39"/>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Pythagoras Answers</a:t>
            </a:r>
            <a:endParaRPr sz="1400" b="1" i="0" u="none" strike="noStrike" cap="none" dirty="0">
              <a:solidFill>
                <a:srgbClr val="FFFFFF"/>
              </a:solidFill>
              <a:latin typeface="Nunito Sans"/>
              <a:ea typeface="Nunito Sans"/>
              <a:cs typeface="Nunito Sans"/>
              <a:sym typeface="Nunito Sans"/>
            </a:endParaRPr>
          </a:p>
        </p:txBody>
      </p:sp>
      <p:pic>
        <p:nvPicPr>
          <p:cNvPr id="9" name="Picture 8">
            <a:extLst>
              <a:ext uri="{FF2B5EF4-FFF2-40B4-BE49-F238E27FC236}">
                <a16:creationId xmlns:a16="http://schemas.microsoft.com/office/drawing/2014/main" id="{EA37EE92-AF28-714B-904C-24197E5FCA1F}"/>
              </a:ext>
            </a:extLst>
          </p:cNvPr>
          <p:cNvPicPr>
            <a:picLocks noChangeAspect="1"/>
          </p:cNvPicPr>
          <p:nvPr/>
        </p:nvPicPr>
        <p:blipFill>
          <a:blip r:embed="rId3"/>
          <a:stretch>
            <a:fillRect/>
          </a:stretch>
        </p:blipFill>
        <p:spPr>
          <a:xfrm>
            <a:off x="640252" y="1970949"/>
            <a:ext cx="1477273" cy="818182"/>
          </a:xfrm>
          <a:prstGeom prst="rect">
            <a:avLst/>
          </a:prstGeom>
        </p:spPr>
      </p:pic>
      <p:pic>
        <p:nvPicPr>
          <p:cNvPr id="10" name="Picture 9">
            <a:extLst>
              <a:ext uri="{FF2B5EF4-FFF2-40B4-BE49-F238E27FC236}">
                <a16:creationId xmlns:a16="http://schemas.microsoft.com/office/drawing/2014/main" id="{CEA585FC-6754-814E-8C20-23EC2DBA9E96}"/>
              </a:ext>
            </a:extLst>
          </p:cNvPr>
          <p:cNvPicPr>
            <a:picLocks noChangeAspect="1"/>
          </p:cNvPicPr>
          <p:nvPr/>
        </p:nvPicPr>
        <p:blipFill>
          <a:blip r:embed="rId4"/>
          <a:stretch>
            <a:fillRect/>
          </a:stretch>
        </p:blipFill>
        <p:spPr>
          <a:xfrm>
            <a:off x="606162" y="3378658"/>
            <a:ext cx="1545455" cy="818182"/>
          </a:xfrm>
          <a:prstGeom prst="rect">
            <a:avLst/>
          </a:prstGeom>
        </p:spPr>
      </p:pic>
      <p:pic>
        <p:nvPicPr>
          <p:cNvPr id="11" name="Picture 10">
            <a:extLst>
              <a:ext uri="{FF2B5EF4-FFF2-40B4-BE49-F238E27FC236}">
                <a16:creationId xmlns:a16="http://schemas.microsoft.com/office/drawing/2014/main" id="{919B5A02-4250-D947-A8CD-524701AEBB87}"/>
              </a:ext>
            </a:extLst>
          </p:cNvPr>
          <p:cNvPicPr>
            <a:picLocks noChangeAspect="1"/>
          </p:cNvPicPr>
          <p:nvPr/>
        </p:nvPicPr>
        <p:blipFill>
          <a:blip r:embed="rId5"/>
          <a:stretch>
            <a:fillRect/>
          </a:stretch>
        </p:blipFill>
        <p:spPr>
          <a:xfrm>
            <a:off x="4737350" y="1958767"/>
            <a:ext cx="1477273" cy="818182"/>
          </a:xfrm>
          <a:prstGeom prst="rect">
            <a:avLst/>
          </a:prstGeom>
        </p:spPr>
      </p:pic>
      <p:pic>
        <p:nvPicPr>
          <p:cNvPr id="12" name="Picture 11">
            <a:extLst>
              <a:ext uri="{FF2B5EF4-FFF2-40B4-BE49-F238E27FC236}">
                <a16:creationId xmlns:a16="http://schemas.microsoft.com/office/drawing/2014/main" id="{3E895BBA-690E-4349-9AEB-98336CBFF940}"/>
              </a:ext>
            </a:extLst>
          </p:cNvPr>
          <p:cNvPicPr>
            <a:picLocks noChangeAspect="1"/>
          </p:cNvPicPr>
          <p:nvPr/>
        </p:nvPicPr>
        <p:blipFill>
          <a:blip r:embed="rId6"/>
          <a:stretch>
            <a:fillRect/>
          </a:stretch>
        </p:blipFill>
        <p:spPr>
          <a:xfrm>
            <a:off x="4737350" y="3360184"/>
            <a:ext cx="1477273" cy="818182"/>
          </a:xfrm>
          <a:prstGeom prst="rect">
            <a:avLst/>
          </a:prstGeom>
        </p:spPr>
      </p:pic>
      <p:graphicFrame>
        <p:nvGraphicFramePr>
          <p:cNvPr id="3" name="Google Shape;255;g2191522ec10_0_108">
            <a:extLst>
              <a:ext uri="{FF2B5EF4-FFF2-40B4-BE49-F238E27FC236}">
                <a16:creationId xmlns:a16="http://schemas.microsoft.com/office/drawing/2014/main" id="{C5A03729-A070-90ED-131C-C585A582E563}"/>
              </a:ext>
            </a:extLst>
          </p:cNvPr>
          <p:cNvGraphicFramePr/>
          <p:nvPr>
            <p:extLst>
              <p:ext uri="{D42A27DB-BD31-4B8C-83A1-F6EECF244321}">
                <p14:modId xmlns:p14="http://schemas.microsoft.com/office/powerpoint/2010/main" val="1196228018"/>
              </p:ext>
            </p:extLst>
          </p:nvPr>
        </p:nvGraphicFramePr>
        <p:xfrm>
          <a:off x="108043" y="862525"/>
          <a:ext cx="8611083" cy="335290"/>
        </p:xfrm>
        <a:graphic>
          <a:graphicData uri="http://schemas.openxmlformats.org/drawingml/2006/table">
            <a:tbl>
              <a:tblPr firstRow="1" bandRow="1">
                <a:noFill/>
              </a:tblPr>
              <a:tblGrid>
                <a:gridCol w="8611083">
                  <a:extLst>
                    <a:ext uri="{9D8B030D-6E8A-4147-A177-3AD203B41FA5}">
                      <a16:colId xmlns:a16="http://schemas.microsoft.com/office/drawing/2014/main" val="20000"/>
                    </a:ext>
                  </a:extLst>
                </a:gridCol>
              </a:tblGrid>
              <a:tr h="0">
                <a:tc>
                  <a:txBody>
                    <a:bodyPr/>
                    <a:lstStyle/>
                    <a:p>
                      <a:pPr marL="0" marR="0" lvl="0" indent="0" algn="l" defTabSz="914400" rtl="0" eaLnBrk="1" fontAlgn="auto" latinLnBrk="0" hangingPunct="1">
                        <a:lnSpc>
                          <a:spcPct val="100000"/>
                        </a:lnSpc>
                        <a:spcBef>
                          <a:spcPts val="0"/>
                        </a:spcBef>
                        <a:spcAft>
                          <a:spcPts val="0"/>
                        </a:spcAft>
                        <a:buClr>
                          <a:srgbClr val="000000"/>
                        </a:buClr>
                        <a:buSzPts val="1600"/>
                        <a:buFont typeface="Arial"/>
                        <a:buNone/>
                        <a:tabLst/>
                        <a:defRPr/>
                      </a:pPr>
                      <a:r>
                        <a:rPr lang="en-US" sz="1600" b="0" dirty="0">
                          <a:solidFill>
                            <a:schemeClr val="dk1"/>
                          </a:solidFill>
                          <a:latin typeface="Nunito Sans"/>
                          <a:ea typeface="Nunito Sans"/>
                          <a:cs typeface="Nunito Sans"/>
                          <a:sym typeface="Nunito Sans"/>
                        </a:rPr>
                        <a:t>11) Which triangle does not contain a right angle?</a:t>
                      </a:r>
                      <a:r>
                        <a:rPr lang="en-GB" sz="1600" b="0" dirty="0">
                          <a:solidFill>
                            <a:schemeClr val="dk1"/>
                          </a:solidFill>
                          <a:latin typeface="+mn-lt"/>
                          <a:ea typeface="Arial"/>
                          <a:cs typeface="Arial"/>
                          <a:sym typeface="Arial"/>
                        </a:rPr>
                        <a:t> </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sp>
        <p:nvSpPr>
          <p:cNvPr id="326" name="Google Shape;326;g22f62370da0_0_49"/>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Pythagoras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6485C61B-5185-0240-A6AE-4FF4858F282A}"/>
              </a:ext>
            </a:extLst>
          </p:cNvPr>
          <p:cNvPicPr>
            <a:picLocks noChangeAspect="1"/>
          </p:cNvPicPr>
          <p:nvPr/>
        </p:nvPicPr>
        <p:blipFill>
          <a:blip r:embed="rId3"/>
          <a:stretch>
            <a:fillRect/>
          </a:stretch>
        </p:blipFill>
        <p:spPr>
          <a:xfrm>
            <a:off x="456164" y="1929461"/>
            <a:ext cx="3730770" cy="1728000"/>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0BEF2AEE-A12A-B8AD-BCF3-8B6447D504CB}"/>
                  </a:ext>
                </a:extLst>
              </p:cNvPr>
              <p:cNvGraphicFramePr/>
              <p:nvPr>
                <p:extLst>
                  <p:ext uri="{D42A27DB-BD31-4B8C-83A1-F6EECF244321}">
                    <p14:modId xmlns:p14="http://schemas.microsoft.com/office/powerpoint/2010/main" val="2329547544"/>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A)</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20 </m:t>
                              </m:r>
                              <m:r>
                                <a:rPr lang="en-GB" sz="1600" i="1" dirty="0" smtClean="0">
                                  <a:solidFill>
                                    <a:schemeClr val="dk1"/>
                                  </a:solidFill>
                                  <a:latin typeface="Cambria Math" panose="02040503050406030204" pitchFamily="18" charset="0"/>
                                  <a:ea typeface="Nunito"/>
                                  <a:cs typeface="Nunito"/>
                                  <a:sym typeface="Nunito"/>
                                </a:rPr>
                                <m:t>𝑐𝑚</m:t>
                              </m:r>
                              <m:r>
                                <a:rPr lang="en-GB" sz="1600" i="1" dirty="0" smtClean="0">
                                  <a:solidFill>
                                    <a:schemeClr val="dk1"/>
                                  </a:solidFill>
                                  <a:latin typeface="Cambria Math" panose="02040503050406030204" pitchFamily="18" charset="0"/>
                                  <a:ea typeface="Nunito"/>
                                  <a:cs typeface="Nunito"/>
                                  <a:sym typeface="Nunito"/>
                                </a:rPr>
                                <m:t> </m:t>
                              </m:r>
                            </m:oMath>
                          </a14:m>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calculated the length of </a:t>
                          </a:r>
                          <a14:m>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𝐵𝐶</m:t>
                              </m:r>
                            </m:oMath>
                          </a14:m>
                          <a:r>
                            <a:rPr lang="en-GB" sz="1400" dirty="0">
                              <a:solidFill>
                                <a:schemeClr val="dk1"/>
                              </a:solidFill>
                              <a:latin typeface="Nunito"/>
                              <a:ea typeface="Nunito"/>
                              <a:cs typeface="Nunito"/>
                              <a:sym typeface="Nunito"/>
                            </a:rPr>
                            <a:t>, not </a:t>
                          </a:r>
                          <a14:m>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𝐵𝐹</m:t>
                              </m:r>
                            </m:oMath>
                          </a14:m>
                          <a:endParaRPr sz="1400" u="none" strike="noStrike" cap="none" dirty="0">
                            <a:solidFill>
                              <a:schemeClr val="dk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B)</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25.4 </m:t>
                              </m:r>
                              <m:r>
                                <a:rPr lang="en-GB" sz="1600" i="1" dirty="0" smtClean="0">
                                  <a:solidFill>
                                    <a:schemeClr val="dk1"/>
                                  </a:solidFill>
                                  <a:latin typeface="Cambria Math" panose="02040503050406030204" pitchFamily="18" charset="0"/>
                                  <a:ea typeface="Nunito"/>
                                  <a:cs typeface="Nunito"/>
                                  <a:sym typeface="Nunito"/>
                                </a:rPr>
                                <m:t>𝑐𝑚</m:t>
                              </m:r>
                              <m:r>
                                <a:rPr lang="en-GB" sz="1600" i="1" dirty="0" smtClean="0">
                                  <a:solidFill>
                                    <a:schemeClr val="dk1"/>
                                  </a:solidFill>
                                  <a:latin typeface="Cambria Math" panose="02040503050406030204" pitchFamily="18" charset="0"/>
                                  <a:ea typeface="Nunito"/>
                                  <a:cs typeface="Nunito"/>
                                  <a:sym typeface="Nunito"/>
                                </a:rPr>
                                <m:t> </m:t>
                              </m:r>
                            </m:oMath>
                          </a14:m>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used </a:t>
                          </a:r>
                          <a14:m>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3</m:t>
                              </m:r>
                            </m:oMath>
                          </a14:m>
                          <a:r>
                            <a:rPr lang="en-GB" sz="1400" dirty="0">
                              <a:solidFill>
                                <a:schemeClr val="dk1"/>
                              </a:solidFill>
                              <a:latin typeface="Nunito"/>
                              <a:ea typeface="Nunito"/>
                              <a:cs typeface="Nunito"/>
                              <a:sym typeface="Nunito"/>
                            </a:rPr>
                            <a:t> as the power, rather than </a:t>
                          </a:r>
                          <a14:m>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2</m:t>
                              </m:r>
                            </m:oMath>
                          </a14:m>
                          <a:endParaRPr sz="1400" u="none" strike="noStrike" cap="none" dirty="0">
                            <a:solidFill>
                              <a:schemeClr val="dk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C)</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29.3 </m:t>
                              </m:r>
                              <m:r>
                                <a:rPr lang="en-GB" sz="1600" i="1" dirty="0" smtClean="0">
                                  <a:solidFill>
                                    <a:schemeClr val="dk1"/>
                                  </a:solidFill>
                                  <a:latin typeface="Cambria Math" panose="02040503050406030204" pitchFamily="18" charset="0"/>
                                  <a:ea typeface="Nunito"/>
                                  <a:cs typeface="Nunito"/>
                                  <a:sym typeface="Nunito"/>
                                </a:rPr>
                                <m:t>𝑐𝑚</m:t>
                              </m:r>
                              <m:r>
                                <a:rPr lang="en-GB" sz="1600" i="1" dirty="0" smtClean="0">
                                  <a:solidFill>
                                    <a:schemeClr val="dk1"/>
                                  </a:solidFill>
                                  <a:latin typeface="Cambria Math" panose="02040503050406030204" pitchFamily="18" charset="0"/>
                                  <a:ea typeface="Nunito"/>
                                  <a:cs typeface="Nunito"/>
                                  <a:sym typeface="Nunito"/>
                                </a:rPr>
                                <m:t> </m:t>
                              </m:r>
                            </m:oMath>
                          </a14:m>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attempted to create a multiplier using </a:t>
                          </a:r>
                          <a14:m>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𝐴𝐶</m:t>
                              </m:r>
                            </m:oMath>
                          </a14:m>
                          <a:r>
                            <a:rPr lang="en-GB" sz="1400" dirty="0">
                              <a:solidFill>
                                <a:schemeClr val="dk1"/>
                              </a:solidFill>
                              <a:latin typeface="Nunito"/>
                              <a:ea typeface="Nunito"/>
                              <a:cs typeface="Nunito"/>
                              <a:sym typeface="Nunito"/>
                            </a:rPr>
                            <a:t> and </a:t>
                          </a:r>
                          <a14:m>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𝐴𝐵</m:t>
                              </m:r>
                            </m:oMath>
                          </a14:m>
                          <a:endParaRPr sz="1400" u="none" strike="noStrike" cap="none" dirty="0">
                            <a:solidFill>
                              <a:schemeClr val="dk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D)</a:t>
                          </a:r>
                          <a:r>
                            <a:rPr lang="en-GB"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i="1" dirty="0" smtClean="0">
                                  <a:solidFill>
                                    <a:srgbClr val="00BC89"/>
                                  </a:solidFill>
                                  <a:latin typeface="Cambria Math" panose="02040503050406030204" pitchFamily="18" charset="0"/>
                                  <a:ea typeface="Nunito"/>
                                  <a:cs typeface="Nunito"/>
                                  <a:sym typeface="Nunito"/>
                                </a:rPr>
                                <m:t>29.7 </m:t>
                              </m:r>
                              <m:r>
                                <a:rPr lang="en-GB" sz="1600" i="1" dirty="0" smtClean="0">
                                  <a:solidFill>
                                    <a:srgbClr val="00BC89"/>
                                  </a:solidFill>
                                  <a:latin typeface="Cambria Math" panose="02040503050406030204" pitchFamily="18" charset="0"/>
                                  <a:ea typeface="Nunito"/>
                                  <a:cs typeface="Nunito"/>
                                  <a:sym typeface="Nunito"/>
                                </a:rPr>
                                <m:t>𝑐𝑚</m:t>
                              </m:r>
                              <m:r>
                                <a:rPr lang="en-GB" sz="1600" i="1" dirty="0" smtClean="0">
                                  <a:solidFill>
                                    <a:srgbClr val="00BC89"/>
                                  </a:solidFill>
                                  <a:latin typeface="Cambria Math" panose="02040503050406030204" pitchFamily="18" charset="0"/>
                                  <a:ea typeface="Nunito"/>
                                  <a:cs typeface="Nunito"/>
                                  <a:sym typeface="Nunito"/>
                                </a:rPr>
                                <m:t> </m:t>
                              </m:r>
                            </m:oMath>
                          </a14:m>
                          <a:endParaRPr sz="1600"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a:ea typeface="Nunito"/>
                              <a:cs typeface="Nunito"/>
                              <a:sym typeface="Nunito"/>
                            </a:rPr>
                            <a:t>Correct answer</a:t>
                          </a:r>
                          <a:endParaRPr sz="1400" u="none" strike="noStrike" cap="none" dirty="0">
                            <a:solidFill>
                              <a:schemeClr val="dk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0BEF2AEE-A12A-B8AD-BCF3-8B6447D504CB}"/>
                  </a:ext>
                </a:extLst>
              </p:cNvPr>
              <p:cNvGraphicFramePr/>
              <p:nvPr>
                <p:extLst>
                  <p:ext uri="{D42A27DB-BD31-4B8C-83A1-F6EECF244321}">
                    <p14:modId xmlns:p14="http://schemas.microsoft.com/office/powerpoint/2010/main" val="2329547544"/>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A)</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20 </m:t>
                              </m:r>
                              <m:r>
                                <a:rPr lang="en-GB" sz="1600" i="1" dirty="0" smtClean="0">
                                  <a:solidFill>
                                    <a:schemeClr val="dk1"/>
                                  </a:solidFill>
                                  <a:latin typeface="Cambria Math" panose="02040503050406030204" pitchFamily="18" charset="0"/>
                                  <a:ea typeface="Nunito"/>
                                  <a:cs typeface="Nunito"/>
                                  <a:sym typeface="Nunito"/>
                                </a:rPr>
                                <m:t>𝑐𝑚</m:t>
                              </m:r>
                              <m:r>
                                <a:rPr lang="en-GB" sz="1600" i="1" dirty="0" smtClean="0">
                                  <a:solidFill>
                                    <a:schemeClr val="dk1"/>
                                  </a:solidFill>
                                  <a:latin typeface="Cambria Math" panose="02040503050406030204" pitchFamily="18" charset="0"/>
                                  <a:ea typeface="Nunito"/>
                                  <a:cs typeface="Nunito"/>
                                  <a:sym typeface="Nunito"/>
                                </a:rPr>
                                <m:t> </m:t>
                              </m:r>
                            </m:oMath>
                          </a14:m>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calculated the length of </a:t>
                          </a:r>
                          <a14:m xmlns:a14="http://schemas.microsoft.com/office/drawing/2010/main">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𝐵𝐶</m:t>
                              </m:r>
                            </m:oMath>
                          </a14:m>
                          <a:r>
                            <a:rPr lang="en-GB" sz="1400" dirty="0">
                              <a:solidFill>
                                <a:schemeClr val="dk1"/>
                              </a:solidFill>
                              <a:latin typeface="Nunito"/>
                              <a:ea typeface="Nunito"/>
                              <a:cs typeface="Nunito"/>
                              <a:sym typeface="Nunito"/>
                            </a:rPr>
                            <a:t>, not </a:t>
                          </a:r>
                          <a14:m xmlns:a14="http://schemas.microsoft.com/office/drawing/2010/main">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𝐵𝐹</m:t>
                              </m:r>
                            </m:oMath>
                          </a14:m>
                          <a:endParaRPr sz="1400" u="none" strike="noStrike" cap="none" dirty="0">
                            <a:solidFill>
                              <a:schemeClr val="dk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B)</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25.4 </m:t>
                              </m:r>
                              <m:r>
                                <a:rPr lang="en-GB" sz="1600" i="1" dirty="0" smtClean="0">
                                  <a:solidFill>
                                    <a:schemeClr val="dk1"/>
                                  </a:solidFill>
                                  <a:latin typeface="Cambria Math" panose="02040503050406030204" pitchFamily="18" charset="0"/>
                                  <a:ea typeface="Nunito"/>
                                  <a:cs typeface="Nunito"/>
                                  <a:sym typeface="Nunito"/>
                                </a:rPr>
                                <m:t>𝑐𝑚</m:t>
                              </m:r>
                              <m:r>
                                <a:rPr lang="en-GB" sz="1600" i="1" dirty="0" smtClean="0">
                                  <a:solidFill>
                                    <a:schemeClr val="dk1"/>
                                  </a:solidFill>
                                  <a:latin typeface="Cambria Math" panose="02040503050406030204" pitchFamily="18" charset="0"/>
                                  <a:ea typeface="Nunito"/>
                                  <a:cs typeface="Nunito"/>
                                  <a:sym typeface="Nunito"/>
                                </a:rPr>
                                <m:t> </m:t>
                              </m:r>
                            </m:oMath>
                          </a14:m>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used </a:t>
                          </a:r>
                          <a14:m xmlns:a14="http://schemas.microsoft.com/office/drawing/2010/main">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3</m:t>
                              </m:r>
                            </m:oMath>
                          </a14:m>
                          <a:r>
                            <a:rPr lang="en-GB" sz="1400" dirty="0">
                              <a:solidFill>
                                <a:schemeClr val="dk1"/>
                              </a:solidFill>
                              <a:latin typeface="Nunito"/>
                              <a:ea typeface="Nunito"/>
                              <a:cs typeface="Nunito"/>
                              <a:sym typeface="Nunito"/>
                            </a:rPr>
                            <a:t> as the power, rather than </a:t>
                          </a:r>
                          <a14:m xmlns:a14="http://schemas.microsoft.com/office/drawing/2010/main">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2</m:t>
                              </m:r>
                            </m:oMath>
                          </a14:m>
                          <a:endParaRPr sz="1400" u="none" strike="noStrike" cap="none" dirty="0">
                            <a:solidFill>
                              <a:schemeClr val="dk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C)</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29.3 </m:t>
                              </m:r>
                              <m:r>
                                <a:rPr lang="en-GB" sz="1600" i="1" dirty="0" smtClean="0">
                                  <a:solidFill>
                                    <a:schemeClr val="dk1"/>
                                  </a:solidFill>
                                  <a:latin typeface="Cambria Math" panose="02040503050406030204" pitchFamily="18" charset="0"/>
                                  <a:ea typeface="Nunito"/>
                                  <a:cs typeface="Nunito"/>
                                  <a:sym typeface="Nunito"/>
                                </a:rPr>
                                <m:t>𝑐𝑚</m:t>
                              </m:r>
                              <m:r>
                                <a:rPr lang="en-GB" sz="1600" i="1" dirty="0" smtClean="0">
                                  <a:solidFill>
                                    <a:schemeClr val="dk1"/>
                                  </a:solidFill>
                                  <a:latin typeface="Cambria Math" panose="02040503050406030204" pitchFamily="18" charset="0"/>
                                  <a:ea typeface="Nunito"/>
                                  <a:cs typeface="Nunito"/>
                                  <a:sym typeface="Nunito"/>
                                </a:rPr>
                                <m:t> </m:t>
                              </m:r>
                            </m:oMath>
                          </a14:m>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attempted to create a multiplier using </a:t>
                          </a:r>
                          <a14:m xmlns:a14="http://schemas.microsoft.com/office/drawing/2010/main">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𝐴𝐶</m:t>
                              </m:r>
                            </m:oMath>
                          </a14:m>
                          <a:r>
                            <a:rPr lang="en-GB" sz="1400" dirty="0">
                              <a:solidFill>
                                <a:schemeClr val="dk1"/>
                              </a:solidFill>
                              <a:latin typeface="Nunito"/>
                              <a:ea typeface="Nunito"/>
                              <a:cs typeface="Nunito"/>
                              <a:sym typeface="Nunito"/>
                            </a:rPr>
                            <a:t> and </a:t>
                          </a:r>
                          <a14:m xmlns:a14="http://schemas.microsoft.com/office/drawing/2010/main">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𝐴𝐵</m:t>
                              </m:r>
                            </m:oMath>
                          </a14:m>
                          <a:endParaRPr sz="1400" u="none" strike="noStrike" cap="none" dirty="0">
                            <a:solidFill>
                              <a:schemeClr val="dk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D)</a:t>
                          </a:r>
                          <a:r>
                            <a:rPr lang="en-GB" sz="1600" u="none" strike="noStrike" cap="none" dirty="0">
                              <a:solidFill>
                                <a:srgbClr val="00BC89"/>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rgbClr val="00BC89"/>
                                  </a:solidFill>
                                  <a:latin typeface="Cambria Math" panose="02040503050406030204" pitchFamily="18" charset="0"/>
                                  <a:ea typeface="Nunito"/>
                                  <a:cs typeface="Nunito"/>
                                  <a:sym typeface="Nunito"/>
                                </a:rPr>
                                <m:t>29.7 </m:t>
                              </m:r>
                              <m:r>
                                <a:rPr lang="en-GB" sz="1600" i="1" dirty="0" smtClean="0">
                                  <a:solidFill>
                                    <a:srgbClr val="00BC89"/>
                                  </a:solidFill>
                                  <a:latin typeface="Cambria Math" panose="02040503050406030204" pitchFamily="18" charset="0"/>
                                  <a:ea typeface="Nunito"/>
                                  <a:cs typeface="Nunito"/>
                                  <a:sym typeface="Nunito"/>
                                </a:rPr>
                                <m:t>𝑐𝑚</m:t>
                              </m:r>
                              <m:r>
                                <a:rPr lang="en-GB" sz="1600" i="1" dirty="0" smtClean="0">
                                  <a:solidFill>
                                    <a:srgbClr val="00BC89"/>
                                  </a:solidFill>
                                  <a:latin typeface="Cambria Math" panose="02040503050406030204" pitchFamily="18" charset="0"/>
                                  <a:ea typeface="Nunito"/>
                                  <a:cs typeface="Nunito"/>
                                  <a:sym typeface="Nunito"/>
                                </a:rPr>
                                <m:t> </m:t>
                              </m:r>
                            </m:oMath>
                          </a14:m>
                          <a:endParaRPr sz="1600"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a:ea typeface="Nunito"/>
                              <a:cs typeface="Nunito"/>
                              <a:sym typeface="Nunito"/>
                            </a:rPr>
                            <a:t>Correct answer</a:t>
                          </a:r>
                          <a:endParaRPr sz="1400" u="none" strike="noStrike" cap="none" dirty="0">
                            <a:solidFill>
                              <a:schemeClr val="dk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E66BDF9C-C338-5A18-BC5A-297876AF9D20}"/>
                  </a:ext>
                </a:extLst>
              </p:cNvPr>
              <p:cNvGraphicFramePr/>
              <p:nvPr>
                <p:extLst>
                  <p:ext uri="{D42A27DB-BD31-4B8C-83A1-F6EECF244321}">
                    <p14:modId xmlns:p14="http://schemas.microsoft.com/office/powerpoint/2010/main" val="1037733485"/>
                  </p:ext>
                </p:extLst>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12) </a:t>
                          </a:r>
                          <a:r>
                            <a:rPr lang="en-GB" sz="1600" b="0" dirty="0">
                              <a:solidFill>
                                <a:schemeClr val="dk1"/>
                              </a:solidFill>
                              <a:latin typeface="Nunito"/>
                              <a:ea typeface="Nunito"/>
                              <a:cs typeface="Nunito"/>
                              <a:sym typeface="Nunito"/>
                            </a:rPr>
                            <a:t>For this triangular prism, determine the</a:t>
                          </a:r>
                        </a:p>
                        <a:p>
                          <a:pPr marL="0" marR="0" lvl="0" indent="0" algn="l" rtl="0">
                            <a:lnSpc>
                              <a:spcPct val="150000"/>
                            </a:lnSpc>
                            <a:spcBef>
                              <a:spcPts val="0"/>
                            </a:spcBef>
                            <a:spcAft>
                              <a:spcPts val="0"/>
                            </a:spcAft>
                            <a:buClr>
                              <a:srgbClr val="000000"/>
                            </a:buClr>
                            <a:buSzPts val="1600"/>
                            <a:buFont typeface="Arial"/>
                            <a:buNone/>
                          </a:pPr>
                          <a:r>
                            <a:rPr lang="en-GB" sz="1600" b="0" dirty="0">
                              <a:solidFill>
                                <a:schemeClr val="dk1"/>
                              </a:solidFill>
                              <a:latin typeface="Nunito"/>
                              <a:ea typeface="Nunito"/>
                              <a:cs typeface="Nunito"/>
                              <a:sym typeface="Nunito"/>
                            </a:rPr>
                            <a:t>       length </a:t>
                          </a:r>
                          <a14:m>
                            <m:oMath xmlns:m="http://schemas.openxmlformats.org/officeDocument/2006/math">
                              <m:r>
                                <a:rPr lang="en-GB" sz="1600" b="0" i="1" smtClean="0">
                                  <a:solidFill>
                                    <a:schemeClr val="dk1"/>
                                  </a:solidFill>
                                  <a:latin typeface="Cambria Math" panose="02040503050406030204" pitchFamily="18" charset="0"/>
                                  <a:ea typeface="Nunito"/>
                                  <a:cs typeface="Nunito"/>
                                  <a:sym typeface="Nunito"/>
                                </a:rPr>
                                <m:t>𝐵𝐹</m:t>
                              </m:r>
                            </m:oMath>
                          </a14:m>
                          <a:r>
                            <a:rPr lang="en-US" sz="1600" b="0" u="none" strike="noStrike" cap="none" dirty="0">
                              <a:solidFill>
                                <a:schemeClr val="dk1"/>
                              </a:solidFill>
                              <a:latin typeface="Nunito Sans"/>
                              <a:ea typeface="Nunito Sans"/>
                              <a:cs typeface="Nunito Sans"/>
                              <a:sym typeface="Nunito Sans"/>
                            </a:rPr>
                            <a:t>:</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E66BDF9C-C338-5A18-BC5A-297876AF9D20}"/>
                  </a:ext>
                </a:extLst>
              </p:cNvPr>
              <p:cNvGraphicFramePr/>
              <p:nvPr>
                <p:extLst>
                  <p:ext uri="{D42A27DB-BD31-4B8C-83A1-F6EECF244321}">
                    <p14:modId xmlns:p14="http://schemas.microsoft.com/office/powerpoint/2010/main" val="1037733485"/>
                  </p:ext>
                </p:extLst>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12) </a:t>
                          </a:r>
                          <a:r>
                            <a:rPr lang="en-GB" sz="1600" b="0" dirty="0">
                              <a:solidFill>
                                <a:schemeClr val="dk1"/>
                              </a:solidFill>
                              <a:latin typeface="Nunito"/>
                              <a:ea typeface="Nunito"/>
                              <a:cs typeface="Nunito"/>
                              <a:sym typeface="Nunito"/>
                            </a:rPr>
                            <a:t>For this triangular prism, determine the</a:t>
                          </a:r>
                        </a:p>
                        <a:p>
                          <a:pPr marL="0" marR="0" lvl="0" indent="0" algn="l" rtl="0">
                            <a:lnSpc>
                              <a:spcPct val="150000"/>
                            </a:lnSpc>
                            <a:spcBef>
                              <a:spcPts val="0"/>
                            </a:spcBef>
                            <a:spcAft>
                              <a:spcPts val="0"/>
                            </a:spcAft>
                            <a:buClr>
                              <a:srgbClr val="000000"/>
                            </a:buClr>
                            <a:buSzPts val="1600"/>
                            <a:buFont typeface="Arial"/>
                            <a:buNone/>
                          </a:pPr>
                          <a:r>
                            <a:rPr lang="en-GB" sz="1600" b="0" dirty="0">
                              <a:solidFill>
                                <a:schemeClr val="dk1"/>
                              </a:solidFill>
                              <a:latin typeface="Nunito"/>
                              <a:ea typeface="Nunito"/>
                              <a:cs typeface="Nunito"/>
                              <a:sym typeface="Nunito"/>
                            </a:rPr>
                            <a:t>       length </a:t>
                          </a:r>
                          <a14:m xmlns:a14="http://schemas.microsoft.com/office/drawing/2010/main">
                            <m:oMath xmlns:m="http://schemas.openxmlformats.org/officeDocument/2006/math">
                              <m:r>
                                <a:rPr lang="en-GB" sz="1600" b="0" i="1" smtClean="0">
                                  <a:solidFill>
                                    <a:schemeClr val="dk1"/>
                                  </a:solidFill>
                                  <a:latin typeface="Cambria Math" panose="02040503050406030204" pitchFamily="18" charset="0"/>
                                  <a:ea typeface="Nunito"/>
                                  <a:cs typeface="Nunito"/>
                                  <a:sym typeface="Nunito"/>
                                </a:rPr>
                                <m:t>𝐵𝐹</m:t>
                              </m:r>
                            </m:oMath>
                          </a14:m>
                          <a:r>
                            <a:rPr lang="en-US" sz="1600" b="0" u="none" strike="noStrike" cap="none" dirty="0">
                              <a:solidFill>
                                <a:schemeClr val="dk1"/>
                              </a:solidFill>
                              <a:latin typeface="Nunito Sans"/>
                              <a:ea typeface="Nunito Sans"/>
                              <a:cs typeface="Nunito Sans"/>
                              <a:sym typeface="Nunito Sans"/>
                            </a:rPr>
                            <a:t>:</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334" name="Google Shape;334;g22f62370da0_0_56"/>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Pythagoras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0F5EFEBD-66EE-FF4D-8D06-DFF383A8B383}"/>
              </a:ext>
            </a:extLst>
          </p:cNvPr>
          <p:cNvPicPr>
            <a:picLocks noChangeAspect="1"/>
          </p:cNvPicPr>
          <p:nvPr/>
        </p:nvPicPr>
        <p:blipFill>
          <a:blip r:embed="rId3"/>
          <a:stretch>
            <a:fillRect/>
          </a:stretch>
        </p:blipFill>
        <p:spPr>
          <a:xfrm>
            <a:off x="909254" y="1983080"/>
            <a:ext cx="2824590" cy="2705576"/>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86723960-32DE-D4D3-B21A-A157625FDCAD}"/>
                  </a:ext>
                </a:extLst>
              </p:cNvPr>
              <p:cNvGraphicFramePr/>
              <p:nvPr>
                <p:extLst>
                  <p:ext uri="{D42A27DB-BD31-4B8C-83A1-F6EECF244321}">
                    <p14:modId xmlns:p14="http://schemas.microsoft.com/office/powerpoint/2010/main" val="209230173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A)</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6.2 </m:t>
                              </m:r>
                              <m:r>
                                <a:rPr lang="en-GB" sz="1600" i="1" dirty="0" smtClean="0">
                                  <a:solidFill>
                                    <a:schemeClr val="dk1"/>
                                  </a:solidFill>
                                  <a:latin typeface="Cambria Math" panose="02040503050406030204" pitchFamily="18" charset="0"/>
                                  <a:ea typeface="Nunito Sans"/>
                                  <a:cs typeface="Nunito Sans"/>
                                  <a:sym typeface="Nunito Sans"/>
                                </a:rPr>
                                <m:t>𝑐𝑚</m:t>
                              </m:r>
                              <m:r>
                                <a:rPr lang="en-GB" sz="1600" i="1" dirty="0" smtClean="0">
                                  <a:solidFill>
                                    <a:schemeClr val="dk1"/>
                                  </a:solidFill>
                                  <a:latin typeface="Cambria Math" panose="02040503050406030204" pitchFamily="18" charset="0"/>
                                  <a:ea typeface="Nunito Sans"/>
                                  <a:cs typeface="Nunito Sans"/>
                                  <a:sym typeface="Nunito Sans"/>
                                </a:rPr>
                                <m:t> </m:t>
                              </m:r>
                            </m:oMath>
                          </a14:m>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used </a:t>
                          </a:r>
                          <a14:m>
                            <m:oMath xmlns:m="http://schemas.openxmlformats.org/officeDocument/2006/math">
                              <m:r>
                                <a:rPr lang="en-GB" sz="1400" i="1" dirty="0" smtClean="0">
                                  <a:solidFill>
                                    <a:schemeClr val="dk1"/>
                                  </a:solidFill>
                                  <a:latin typeface="Cambria Math" panose="02040503050406030204" pitchFamily="18" charset="0"/>
                                  <a:ea typeface="Nunito Sans"/>
                                  <a:cs typeface="Nunito Sans"/>
                                  <a:sym typeface="Nunito Sans"/>
                                </a:rPr>
                                <m:t>𝐷𝐶</m:t>
                              </m:r>
                            </m:oMath>
                          </a14:m>
                          <a:r>
                            <a:rPr lang="en-GB" sz="1400" dirty="0">
                              <a:solidFill>
                                <a:schemeClr val="dk1"/>
                              </a:solidFill>
                              <a:latin typeface="Nunito Sans"/>
                              <a:ea typeface="Nunito Sans"/>
                              <a:cs typeface="Nunito Sans"/>
                              <a:sym typeface="Nunito Sans"/>
                            </a:rPr>
                            <a:t>, instead of half of </a:t>
                          </a:r>
                          <a14:m>
                            <m:oMath xmlns:m="http://schemas.openxmlformats.org/officeDocument/2006/math">
                              <m:r>
                                <a:rPr lang="en-GB" sz="1400" i="1" dirty="0" smtClean="0">
                                  <a:solidFill>
                                    <a:schemeClr val="dk1"/>
                                  </a:solidFill>
                                  <a:latin typeface="Cambria Math" panose="02040503050406030204" pitchFamily="18" charset="0"/>
                                  <a:ea typeface="Nunito Sans"/>
                                  <a:cs typeface="Nunito Sans"/>
                                  <a:sym typeface="Nunito Sans"/>
                                </a:rPr>
                                <m:t>𝐴𝐶</m:t>
                              </m:r>
                            </m:oMath>
                          </a14:m>
                          <a:r>
                            <a:rPr lang="en-GB" sz="1400" dirty="0">
                              <a:solidFill>
                                <a:schemeClr val="dk1"/>
                              </a:solidFill>
                              <a:latin typeface="Nunito Sans"/>
                              <a:ea typeface="Nunito Sans"/>
                              <a:cs typeface="Nunito Sans"/>
                              <a:sym typeface="Nunito Sans"/>
                            </a:rPr>
                            <a:t>, as the triangle’s base</a:t>
                          </a:r>
                          <a:endParaRPr sz="1400" u="none" strike="noStrike" cap="none" dirty="0">
                            <a:solidFill>
                              <a:schemeClr val="dk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B)</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7.8 </m:t>
                              </m:r>
                              <m:r>
                                <a:rPr lang="en-GB" sz="1600" i="1" dirty="0" smtClean="0">
                                  <a:solidFill>
                                    <a:schemeClr val="dk1"/>
                                  </a:solidFill>
                                  <a:latin typeface="Cambria Math" panose="02040503050406030204" pitchFamily="18" charset="0"/>
                                  <a:ea typeface="Nunito Sans"/>
                                  <a:cs typeface="Nunito Sans"/>
                                  <a:sym typeface="Nunito Sans"/>
                                </a:rPr>
                                <m:t>𝑐𝑚</m:t>
                              </m:r>
                              <m:r>
                                <a:rPr lang="en-GB" sz="1600" i="1" dirty="0" smtClean="0">
                                  <a:solidFill>
                                    <a:schemeClr val="dk1"/>
                                  </a:solidFill>
                                  <a:latin typeface="Cambria Math" panose="02040503050406030204" pitchFamily="18" charset="0"/>
                                  <a:ea typeface="Nunito Sans"/>
                                  <a:cs typeface="Nunito Sans"/>
                                  <a:sym typeface="Nunito Sans"/>
                                </a:rPr>
                                <m:t> </m:t>
                              </m:r>
                            </m:oMath>
                          </a14:m>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forgot to square the subtrahend in Pythagoras’ formula</a:t>
                          </a:r>
                          <a:endParaRPr sz="1400" u="none" strike="noStrike" cap="none" dirty="0">
                            <a:solidFill>
                              <a:schemeClr val="dk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C)</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3.7 </m:t>
                              </m:r>
                              <m:r>
                                <a:rPr lang="en-GB" sz="1600" i="1" dirty="0" smtClean="0">
                                  <a:solidFill>
                                    <a:schemeClr val="dk1"/>
                                  </a:solidFill>
                                  <a:latin typeface="Cambria Math" panose="02040503050406030204" pitchFamily="18" charset="0"/>
                                  <a:ea typeface="Nunito Sans"/>
                                  <a:cs typeface="Nunito Sans"/>
                                  <a:sym typeface="Nunito Sans"/>
                                </a:rPr>
                                <m:t>𝑐𝑚</m:t>
                              </m:r>
                              <m:r>
                                <a:rPr lang="en-GB" sz="1600" i="1" dirty="0" smtClean="0">
                                  <a:solidFill>
                                    <a:schemeClr val="dk1"/>
                                  </a:solidFill>
                                  <a:latin typeface="Cambria Math" panose="02040503050406030204" pitchFamily="18" charset="0"/>
                                  <a:ea typeface="Nunito Sans"/>
                                  <a:cs typeface="Nunito Sans"/>
                                  <a:sym typeface="Nunito Sans"/>
                                </a:rPr>
                                <m:t> </m:t>
                              </m:r>
                            </m:oMath>
                          </a14:m>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attempted to apply 3D Pythagoras in reverse</a:t>
                          </a:r>
                          <a:endParaRPr sz="1400" u="none" strike="noStrike" cap="none" dirty="0">
                            <a:solidFill>
                              <a:schemeClr val="dk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dirty="0">
                              <a:solidFill>
                                <a:srgbClr val="00BC89"/>
                              </a:solidFill>
                              <a:latin typeface="Nunito Sans"/>
                              <a:ea typeface="Nunito Sans"/>
                              <a:cs typeface="Nunito Sans"/>
                              <a:sym typeface="Nunito Sans"/>
                            </a:rPr>
                            <a:t>D) </a:t>
                          </a:r>
                          <a14:m>
                            <m:oMath xmlns:m="http://schemas.openxmlformats.org/officeDocument/2006/math">
                              <m:r>
                                <a:rPr lang="en-GB" sz="1600" i="1" dirty="0" smtClean="0">
                                  <a:solidFill>
                                    <a:srgbClr val="00BC89"/>
                                  </a:solidFill>
                                  <a:latin typeface="Cambria Math" panose="02040503050406030204" pitchFamily="18" charset="0"/>
                                  <a:ea typeface="Nunito Sans"/>
                                  <a:cs typeface="Nunito Sans"/>
                                  <a:sym typeface="Nunito Sans"/>
                                </a:rPr>
                                <m:t>7.2 </m:t>
                              </m:r>
                              <m:r>
                                <a:rPr lang="en-GB" sz="1600" i="1" dirty="0">
                                  <a:solidFill>
                                    <a:srgbClr val="00BC89"/>
                                  </a:solidFill>
                                  <a:latin typeface="Cambria Math" panose="02040503050406030204" pitchFamily="18" charset="0"/>
                                  <a:ea typeface="Nunito Sans"/>
                                  <a:cs typeface="Nunito Sans"/>
                                  <a:sym typeface="Nunito Sans"/>
                                </a:rPr>
                                <m:t>𝑐𝑚</m:t>
                              </m:r>
                              <m:r>
                                <a:rPr lang="en-GB" sz="1600" i="1" dirty="0">
                                  <a:solidFill>
                                    <a:srgbClr val="00BC89"/>
                                  </a:solidFill>
                                  <a:latin typeface="Cambria Math" panose="02040503050406030204" pitchFamily="18" charset="0"/>
                                  <a:ea typeface="Nunito Sans"/>
                                  <a:cs typeface="Nunito Sans"/>
                                  <a:sym typeface="Nunito Sans"/>
                                </a:rPr>
                                <m:t> </m:t>
                              </m:r>
                            </m:oMath>
                          </a14:m>
                          <a:endParaRPr sz="1600"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Sans"/>
                              <a:ea typeface="Nunito Sans"/>
                              <a:cs typeface="Nunito Sans"/>
                              <a:sym typeface="Nunito Sans"/>
                            </a:rPr>
                            <a:t>Correct answer </a:t>
                          </a:r>
                          <a:endParaRPr sz="1400" u="none" strike="noStrike" cap="none" dirty="0">
                            <a:solidFill>
                              <a:schemeClr val="dk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86723960-32DE-D4D3-B21A-A157625FDCAD}"/>
                  </a:ext>
                </a:extLst>
              </p:cNvPr>
              <p:cNvGraphicFramePr/>
              <p:nvPr>
                <p:extLst>
                  <p:ext uri="{D42A27DB-BD31-4B8C-83A1-F6EECF244321}">
                    <p14:modId xmlns:p14="http://schemas.microsoft.com/office/powerpoint/2010/main" val="209230173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A)</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6.2 </m:t>
                              </m:r>
                              <m:r>
                                <a:rPr lang="en-GB" sz="1600" i="1" dirty="0" smtClean="0">
                                  <a:solidFill>
                                    <a:schemeClr val="dk1"/>
                                  </a:solidFill>
                                  <a:latin typeface="Cambria Math" panose="02040503050406030204" pitchFamily="18" charset="0"/>
                                  <a:ea typeface="Nunito Sans"/>
                                  <a:cs typeface="Nunito Sans"/>
                                  <a:sym typeface="Nunito Sans"/>
                                </a:rPr>
                                <m:t>𝑐𝑚</m:t>
                              </m:r>
                              <m:r>
                                <a:rPr lang="en-GB" sz="1600" i="1" dirty="0" smtClean="0">
                                  <a:solidFill>
                                    <a:schemeClr val="dk1"/>
                                  </a:solidFill>
                                  <a:latin typeface="Cambria Math" panose="02040503050406030204" pitchFamily="18" charset="0"/>
                                  <a:ea typeface="Nunito Sans"/>
                                  <a:cs typeface="Nunito Sans"/>
                                  <a:sym typeface="Nunito Sans"/>
                                </a:rPr>
                                <m:t> </m:t>
                              </m:r>
                            </m:oMath>
                          </a14:m>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used </a:t>
                          </a:r>
                          <a14:m xmlns:a14="http://schemas.microsoft.com/office/drawing/2010/main">
                            <m:oMath xmlns:m="http://schemas.openxmlformats.org/officeDocument/2006/math">
                              <m:r>
                                <a:rPr lang="en-GB" sz="1400" i="1" dirty="0" smtClean="0">
                                  <a:solidFill>
                                    <a:schemeClr val="dk1"/>
                                  </a:solidFill>
                                  <a:latin typeface="Cambria Math" panose="02040503050406030204" pitchFamily="18" charset="0"/>
                                  <a:ea typeface="Nunito Sans"/>
                                  <a:cs typeface="Nunito Sans"/>
                                  <a:sym typeface="Nunito Sans"/>
                                </a:rPr>
                                <m:t>𝐷𝐶</m:t>
                              </m:r>
                            </m:oMath>
                          </a14:m>
                          <a:r>
                            <a:rPr lang="en-GB" sz="1400" dirty="0">
                              <a:solidFill>
                                <a:schemeClr val="dk1"/>
                              </a:solidFill>
                              <a:latin typeface="Nunito Sans"/>
                              <a:ea typeface="Nunito Sans"/>
                              <a:cs typeface="Nunito Sans"/>
                              <a:sym typeface="Nunito Sans"/>
                            </a:rPr>
                            <a:t>, instead of half of </a:t>
                          </a:r>
                          <a14:m xmlns:a14="http://schemas.microsoft.com/office/drawing/2010/main">
                            <m:oMath xmlns:m="http://schemas.openxmlformats.org/officeDocument/2006/math">
                              <m:r>
                                <a:rPr lang="en-GB" sz="1400" i="1" dirty="0" smtClean="0">
                                  <a:solidFill>
                                    <a:schemeClr val="dk1"/>
                                  </a:solidFill>
                                  <a:latin typeface="Cambria Math" panose="02040503050406030204" pitchFamily="18" charset="0"/>
                                  <a:ea typeface="Nunito Sans"/>
                                  <a:cs typeface="Nunito Sans"/>
                                  <a:sym typeface="Nunito Sans"/>
                                </a:rPr>
                                <m:t>𝐴𝐶</m:t>
                              </m:r>
                            </m:oMath>
                          </a14:m>
                          <a:r>
                            <a:rPr lang="en-GB" sz="1400" dirty="0">
                              <a:solidFill>
                                <a:schemeClr val="dk1"/>
                              </a:solidFill>
                              <a:latin typeface="Nunito Sans"/>
                              <a:ea typeface="Nunito Sans"/>
                              <a:cs typeface="Nunito Sans"/>
                              <a:sym typeface="Nunito Sans"/>
                            </a:rPr>
                            <a:t>, as the triangle’s base</a:t>
                          </a:r>
                          <a:endParaRPr sz="1400" u="none" strike="noStrike" cap="none" dirty="0">
                            <a:solidFill>
                              <a:schemeClr val="dk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B)</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7.8 </m:t>
                              </m:r>
                              <m:r>
                                <a:rPr lang="en-GB" sz="1600" i="1" dirty="0" smtClean="0">
                                  <a:solidFill>
                                    <a:schemeClr val="dk1"/>
                                  </a:solidFill>
                                  <a:latin typeface="Cambria Math" panose="02040503050406030204" pitchFamily="18" charset="0"/>
                                  <a:ea typeface="Nunito Sans"/>
                                  <a:cs typeface="Nunito Sans"/>
                                  <a:sym typeface="Nunito Sans"/>
                                </a:rPr>
                                <m:t>𝑐𝑚</m:t>
                              </m:r>
                              <m:r>
                                <a:rPr lang="en-GB" sz="1600" i="1" dirty="0" smtClean="0">
                                  <a:solidFill>
                                    <a:schemeClr val="dk1"/>
                                  </a:solidFill>
                                  <a:latin typeface="Cambria Math" panose="02040503050406030204" pitchFamily="18" charset="0"/>
                                  <a:ea typeface="Nunito Sans"/>
                                  <a:cs typeface="Nunito Sans"/>
                                  <a:sym typeface="Nunito Sans"/>
                                </a:rPr>
                                <m:t> </m:t>
                              </m:r>
                            </m:oMath>
                          </a14:m>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forgot to square the subtrahend in Pythagoras’ formula</a:t>
                          </a:r>
                          <a:endParaRPr sz="1400" u="none" strike="noStrike" cap="none" dirty="0">
                            <a:solidFill>
                              <a:schemeClr val="dk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C)</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3.7 </m:t>
                              </m:r>
                              <m:r>
                                <a:rPr lang="en-GB" sz="1600" i="1" dirty="0" smtClean="0">
                                  <a:solidFill>
                                    <a:schemeClr val="dk1"/>
                                  </a:solidFill>
                                  <a:latin typeface="Cambria Math" panose="02040503050406030204" pitchFamily="18" charset="0"/>
                                  <a:ea typeface="Nunito Sans"/>
                                  <a:cs typeface="Nunito Sans"/>
                                  <a:sym typeface="Nunito Sans"/>
                                </a:rPr>
                                <m:t>𝑐𝑚</m:t>
                              </m:r>
                              <m:r>
                                <a:rPr lang="en-GB" sz="1600" i="1" dirty="0" smtClean="0">
                                  <a:solidFill>
                                    <a:schemeClr val="dk1"/>
                                  </a:solidFill>
                                  <a:latin typeface="Cambria Math" panose="02040503050406030204" pitchFamily="18" charset="0"/>
                                  <a:ea typeface="Nunito Sans"/>
                                  <a:cs typeface="Nunito Sans"/>
                                  <a:sym typeface="Nunito Sans"/>
                                </a:rPr>
                                <m:t> </m:t>
                              </m:r>
                            </m:oMath>
                          </a14:m>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attempted to apply 3D Pythagoras in reverse</a:t>
                          </a:r>
                          <a:endParaRPr sz="1400" u="none" strike="noStrike" cap="none" dirty="0">
                            <a:solidFill>
                              <a:schemeClr val="dk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dirty="0">
                              <a:solidFill>
                                <a:srgbClr val="00BC89"/>
                              </a:solidFill>
                              <a:latin typeface="Nunito Sans"/>
                              <a:ea typeface="Nunito Sans"/>
                              <a:cs typeface="Nunito Sans"/>
                              <a:sym typeface="Nunito Sans"/>
                            </a:rPr>
                            <a:t>D) </a:t>
                          </a:r>
                          <a14:m xmlns:a14="http://schemas.microsoft.com/office/drawing/2010/main">
                            <m:oMath xmlns:m="http://schemas.openxmlformats.org/officeDocument/2006/math">
                              <m:r>
                                <a:rPr lang="en-GB" sz="1600" i="1" dirty="0" smtClean="0">
                                  <a:solidFill>
                                    <a:srgbClr val="00BC89"/>
                                  </a:solidFill>
                                  <a:latin typeface="Cambria Math" panose="02040503050406030204" pitchFamily="18" charset="0"/>
                                  <a:ea typeface="Nunito Sans"/>
                                  <a:cs typeface="Nunito Sans"/>
                                  <a:sym typeface="Nunito Sans"/>
                                </a:rPr>
                                <m:t>7.2 </m:t>
                              </m:r>
                              <m:r>
                                <a:rPr lang="en-GB" sz="1600" i="1" dirty="0">
                                  <a:solidFill>
                                    <a:srgbClr val="00BC89"/>
                                  </a:solidFill>
                                  <a:latin typeface="Cambria Math" panose="02040503050406030204" pitchFamily="18" charset="0"/>
                                  <a:ea typeface="Nunito Sans"/>
                                  <a:cs typeface="Nunito Sans"/>
                                  <a:sym typeface="Nunito Sans"/>
                                </a:rPr>
                                <m:t>𝑐𝑚</m:t>
                              </m:r>
                              <m:r>
                                <a:rPr lang="en-GB" sz="1600" i="1" dirty="0">
                                  <a:solidFill>
                                    <a:srgbClr val="00BC89"/>
                                  </a:solidFill>
                                  <a:latin typeface="Cambria Math" panose="02040503050406030204" pitchFamily="18" charset="0"/>
                                  <a:ea typeface="Nunito Sans"/>
                                  <a:cs typeface="Nunito Sans"/>
                                  <a:sym typeface="Nunito Sans"/>
                                </a:rPr>
                                <m:t> </m:t>
                              </m:r>
                            </m:oMath>
                          </a14:m>
                          <a:endParaRPr sz="1600"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Sans"/>
                              <a:ea typeface="Nunito Sans"/>
                              <a:cs typeface="Nunito Sans"/>
                              <a:sym typeface="Nunito Sans"/>
                            </a:rPr>
                            <a:t>Correct answer </a:t>
                          </a:r>
                          <a:endParaRPr sz="1400" u="none" strike="noStrike" cap="none" dirty="0">
                            <a:solidFill>
                              <a:schemeClr val="dk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CE72E475-98AB-5FAE-9F11-E7678FF0B321}"/>
                  </a:ext>
                </a:extLst>
              </p:cNvPr>
              <p:cNvGraphicFramePr/>
              <p:nvPr>
                <p:extLst>
                  <p:ext uri="{D42A27DB-BD31-4B8C-83A1-F6EECF244321}">
                    <p14:modId xmlns:p14="http://schemas.microsoft.com/office/powerpoint/2010/main" val="851218113"/>
                  </p:ext>
                </p:extLst>
              </p:nvPr>
            </p:nvGraphicFramePr>
            <p:xfrm>
              <a:off x="108044" y="862525"/>
              <a:ext cx="4427010" cy="10363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13) Determine the perpendicular height from</a:t>
                          </a:r>
                        </a:p>
                        <a:p>
                          <a:pPr marL="0" marR="0" lvl="0" indent="0" algn="l" rtl="0">
                            <a:lnSpc>
                              <a:spcPct val="15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       the base </a:t>
                          </a: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𝐴𝐵𝐶𝐷</m:t>
                              </m:r>
                            </m:oMath>
                          </a14:m>
                          <a:r>
                            <a:rPr lang="en-US" sz="1600" b="0" dirty="0">
                              <a:solidFill>
                                <a:schemeClr val="dk1"/>
                              </a:solidFill>
                              <a:latin typeface="Nunito Sans"/>
                              <a:ea typeface="Nunito Sans"/>
                              <a:cs typeface="Nunito Sans"/>
                              <a:sym typeface="Nunito Sans"/>
                            </a:rPr>
                            <a:t> to the apex of this square</a:t>
                          </a:r>
                        </a:p>
                        <a:p>
                          <a:pPr marL="0" marR="0" lvl="0" indent="0" algn="l" rtl="0">
                            <a:lnSpc>
                              <a:spcPct val="15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       based pyramid: </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CE72E475-98AB-5FAE-9F11-E7678FF0B321}"/>
                  </a:ext>
                </a:extLst>
              </p:cNvPr>
              <p:cNvGraphicFramePr/>
              <p:nvPr>
                <p:extLst>
                  <p:ext uri="{D42A27DB-BD31-4B8C-83A1-F6EECF244321}">
                    <p14:modId xmlns:p14="http://schemas.microsoft.com/office/powerpoint/2010/main" val="851218113"/>
                  </p:ext>
                </p:extLst>
              </p:nvPr>
            </p:nvGraphicFramePr>
            <p:xfrm>
              <a:off x="108044" y="862525"/>
              <a:ext cx="4427010" cy="103633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13) Determine the perpendicular height from</a:t>
                          </a:r>
                        </a:p>
                        <a:p>
                          <a:pPr marL="0" marR="0" lvl="0" indent="0" algn="l" rtl="0">
                            <a:lnSpc>
                              <a:spcPct val="15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       the base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𝐴𝐵𝐶𝐷</m:t>
                              </m:r>
                            </m:oMath>
                          </a14:m>
                          <a:r>
                            <a:rPr lang="en-US" sz="1600" b="0" dirty="0">
                              <a:solidFill>
                                <a:schemeClr val="dk1"/>
                              </a:solidFill>
                              <a:latin typeface="Nunito Sans"/>
                              <a:ea typeface="Nunito Sans"/>
                              <a:cs typeface="Nunito Sans"/>
                              <a:sym typeface="Nunito Sans"/>
                            </a:rPr>
                            <a:t> to the apex of this square</a:t>
                          </a:r>
                        </a:p>
                        <a:p>
                          <a:pPr marL="0" marR="0" lvl="0" indent="0" algn="l" rtl="0">
                            <a:lnSpc>
                              <a:spcPct val="15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       based pyramid: </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41"/>
        <p:cNvGrpSpPr/>
        <p:nvPr/>
      </p:nvGrpSpPr>
      <p:grpSpPr>
        <a:xfrm>
          <a:off x="0" y="0"/>
          <a:ext cx="0" cy="0"/>
          <a:chOff x="0" y="0"/>
          <a:chExt cx="0" cy="0"/>
        </a:xfrm>
      </p:grpSpPr>
      <p:sp>
        <p:nvSpPr>
          <p:cNvPr id="342" name="Google Shape;342;g22f62370da0_0_63"/>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Pythagoras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BFF0BA78-B4D1-654A-94A4-EC847D5576A1}"/>
              </a:ext>
            </a:extLst>
          </p:cNvPr>
          <p:cNvPicPr>
            <a:picLocks noChangeAspect="1"/>
          </p:cNvPicPr>
          <p:nvPr/>
        </p:nvPicPr>
        <p:blipFill>
          <a:blip r:embed="rId3"/>
          <a:stretch>
            <a:fillRect/>
          </a:stretch>
        </p:blipFill>
        <p:spPr>
          <a:xfrm>
            <a:off x="1027586" y="1829249"/>
            <a:ext cx="2587925" cy="2520000"/>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0E2810AA-9E3C-A126-B0E1-4CBAC4A8DDAC}"/>
                  </a:ext>
                </a:extLst>
              </p:cNvPr>
              <p:cNvGraphicFramePr/>
              <p:nvPr>
                <p:extLst>
                  <p:ext uri="{D42A27DB-BD31-4B8C-83A1-F6EECF244321}">
                    <p14:modId xmlns:p14="http://schemas.microsoft.com/office/powerpoint/2010/main" val="3638710689"/>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A)</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49.5 </m:t>
                              </m:r>
                              <m:r>
                                <a:rPr lang="en-GB" sz="1600" i="1" dirty="0" smtClean="0">
                                  <a:solidFill>
                                    <a:schemeClr val="dk1"/>
                                  </a:solidFill>
                                  <a:latin typeface="Cambria Math" panose="02040503050406030204" pitchFamily="18" charset="0"/>
                                  <a:ea typeface="Nunito"/>
                                  <a:cs typeface="Nunito"/>
                                  <a:sym typeface="Nunito"/>
                                </a:rPr>
                                <m:t>𝑐𝑚</m:t>
                              </m:r>
                              <m:r>
                                <a:rPr lang="en-GB" sz="1600" i="1" baseline="30000" dirty="0">
                                  <a:solidFill>
                                    <a:schemeClr val="dk1"/>
                                  </a:solidFill>
                                  <a:latin typeface="Cambria Math" panose="02040503050406030204" pitchFamily="18" charset="0"/>
                                  <a:ea typeface="Nunito"/>
                                  <a:cs typeface="Nunito"/>
                                  <a:sym typeface="Nunito"/>
                                </a:rPr>
                                <m:t>2</m:t>
                              </m:r>
                              <m:r>
                                <a:rPr lang="en-GB" sz="1600" i="1" dirty="0">
                                  <a:solidFill>
                                    <a:schemeClr val="dk1"/>
                                  </a:solidFill>
                                  <a:latin typeface="Cambria Math" panose="02040503050406030204" pitchFamily="18" charset="0"/>
                                  <a:ea typeface="Nunito"/>
                                  <a:cs typeface="Nunito"/>
                                  <a:sym typeface="Nunito"/>
                                </a:rPr>
                                <m:t> </m:t>
                              </m:r>
                            </m:oMath>
                          </a14:m>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used </a:t>
                          </a:r>
                          <a14:m>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𝐵𝐶</m:t>
                              </m:r>
                            </m:oMath>
                          </a14:m>
                          <a:r>
                            <a:rPr lang="en-GB" sz="1400" dirty="0">
                              <a:solidFill>
                                <a:schemeClr val="dk1"/>
                              </a:solidFill>
                              <a:latin typeface="Nunito"/>
                              <a:ea typeface="Nunito"/>
                              <a:cs typeface="Nunito"/>
                              <a:sym typeface="Nunito"/>
                            </a:rPr>
                            <a:t> as the perpendicular height</a:t>
                          </a:r>
                          <a:endParaRPr sz="1400" u="none" strike="noStrike" cap="none" dirty="0">
                            <a:solidFill>
                              <a:schemeClr val="dk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B)</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28.5 </m:t>
                              </m:r>
                              <m:r>
                                <a:rPr lang="en-GB" sz="1600" i="1" dirty="0" smtClean="0">
                                  <a:solidFill>
                                    <a:schemeClr val="dk1"/>
                                  </a:solidFill>
                                  <a:latin typeface="Cambria Math" panose="02040503050406030204" pitchFamily="18" charset="0"/>
                                  <a:ea typeface="Nunito"/>
                                  <a:cs typeface="Nunito"/>
                                  <a:sym typeface="Nunito"/>
                                </a:rPr>
                                <m:t>𝑐𝑚</m:t>
                              </m:r>
                              <m:r>
                                <a:rPr lang="en-GB" sz="1600" i="1" baseline="30000" dirty="0">
                                  <a:solidFill>
                                    <a:schemeClr val="dk1"/>
                                  </a:solidFill>
                                  <a:latin typeface="Cambria Math" panose="02040503050406030204" pitchFamily="18" charset="0"/>
                                  <a:ea typeface="Nunito"/>
                                  <a:cs typeface="Nunito"/>
                                  <a:sym typeface="Nunito"/>
                                </a:rPr>
                                <m:t>2</m:t>
                              </m:r>
                              <m:r>
                                <a:rPr lang="en-GB" sz="1600" i="1" dirty="0">
                                  <a:solidFill>
                                    <a:schemeClr val="dk1"/>
                                  </a:solidFill>
                                  <a:latin typeface="Cambria Math" panose="02040503050406030204" pitchFamily="18" charset="0"/>
                                  <a:ea typeface="Nunito"/>
                                  <a:cs typeface="Nunito"/>
                                  <a:sym typeface="Nunito"/>
                                </a:rPr>
                                <m:t> </m:t>
                              </m:r>
                            </m:oMath>
                          </a14:m>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forgot to halve </a:t>
                          </a:r>
                          <a14:m>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𝐴𝐶</m:t>
                              </m:r>
                            </m:oMath>
                          </a14:m>
                          <a:r>
                            <a:rPr lang="en-GB" sz="1400" dirty="0">
                              <a:solidFill>
                                <a:schemeClr val="dk1"/>
                              </a:solidFill>
                              <a:latin typeface="Nunito"/>
                              <a:ea typeface="Nunito"/>
                              <a:cs typeface="Nunito"/>
                              <a:sym typeface="Nunito"/>
                            </a:rPr>
                            <a:t> before working out the height</a:t>
                          </a:r>
                          <a:endParaRPr sz="1400" u="none" strike="noStrike" cap="none" dirty="0">
                            <a:solidFill>
                              <a:schemeClr val="dk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C)</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31 </m:t>
                              </m:r>
                              <m:r>
                                <a:rPr lang="en-GB" sz="1600" i="1" dirty="0" smtClean="0">
                                  <a:solidFill>
                                    <a:schemeClr val="dk1"/>
                                  </a:solidFill>
                                  <a:latin typeface="Cambria Math" panose="02040503050406030204" pitchFamily="18" charset="0"/>
                                  <a:ea typeface="Nunito"/>
                                  <a:cs typeface="Nunito"/>
                                  <a:sym typeface="Nunito"/>
                                </a:rPr>
                                <m:t>𝑐𝑚</m:t>
                              </m:r>
                              <m:r>
                                <a:rPr lang="en-GB" sz="1600" i="1" baseline="30000" dirty="0">
                                  <a:solidFill>
                                    <a:schemeClr val="dk1"/>
                                  </a:solidFill>
                                  <a:latin typeface="Cambria Math" panose="02040503050406030204" pitchFamily="18" charset="0"/>
                                  <a:ea typeface="Nunito"/>
                                  <a:cs typeface="Nunito"/>
                                  <a:sym typeface="Nunito"/>
                                </a:rPr>
                                <m:t>2 </m:t>
                              </m:r>
                            </m:oMath>
                          </a14:m>
                          <a:endParaRPr sz="1600" baseline="300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confused concepts of area and perimeter</a:t>
                          </a:r>
                          <a:endParaRPr sz="1400" u="none" strike="noStrike" cap="none" dirty="0">
                            <a:solidFill>
                              <a:schemeClr val="dk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D)</a:t>
                          </a:r>
                          <a:r>
                            <a:rPr lang="en-GB"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i="1" dirty="0" smtClean="0">
                                  <a:solidFill>
                                    <a:srgbClr val="00BC89"/>
                                  </a:solidFill>
                                  <a:latin typeface="Cambria Math" panose="02040503050406030204" pitchFamily="18" charset="0"/>
                                  <a:ea typeface="Nunito"/>
                                  <a:cs typeface="Nunito"/>
                                  <a:sym typeface="Nunito"/>
                                </a:rPr>
                                <m:t>45.2 </m:t>
                              </m:r>
                              <m:r>
                                <a:rPr lang="en-GB" sz="1600" i="1" dirty="0" smtClean="0">
                                  <a:solidFill>
                                    <a:srgbClr val="00BC89"/>
                                  </a:solidFill>
                                  <a:latin typeface="Cambria Math" panose="02040503050406030204" pitchFamily="18" charset="0"/>
                                  <a:ea typeface="Nunito"/>
                                  <a:cs typeface="Nunito"/>
                                  <a:sym typeface="Nunito"/>
                                </a:rPr>
                                <m:t>𝑐𝑚</m:t>
                              </m:r>
                              <m:r>
                                <a:rPr lang="en-GB" sz="1600" i="1" baseline="30000" dirty="0">
                                  <a:solidFill>
                                    <a:srgbClr val="00BC89"/>
                                  </a:solidFill>
                                  <a:latin typeface="Cambria Math" panose="02040503050406030204" pitchFamily="18" charset="0"/>
                                  <a:ea typeface="Nunito"/>
                                  <a:cs typeface="Nunito"/>
                                  <a:sym typeface="Nunito"/>
                                </a:rPr>
                                <m:t>2</m:t>
                              </m:r>
                              <m:r>
                                <a:rPr lang="en-GB" sz="1600" i="1" dirty="0">
                                  <a:solidFill>
                                    <a:srgbClr val="00BC89"/>
                                  </a:solidFill>
                                  <a:latin typeface="Cambria Math" panose="02040503050406030204" pitchFamily="18" charset="0"/>
                                  <a:ea typeface="Nunito"/>
                                  <a:cs typeface="Nunito"/>
                                  <a:sym typeface="Nunito"/>
                                </a:rPr>
                                <m:t> </m:t>
                              </m:r>
                            </m:oMath>
                          </a14:m>
                          <a:endParaRPr sz="1600"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a:ea typeface="Nunito"/>
                              <a:cs typeface="Nunito"/>
                              <a:sym typeface="Nunito"/>
                            </a:rPr>
                            <a:t>Correct answer</a:t>
                          </a:r>
                          <a:endParaRPr sz="1400" u="none" strike="noStrike" cap="none" dirty="0">
                            <a:solidFill>
                              <a:schemeClr val="dk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0E2810AA-9E3C-A126-B0E1-4CBAC4A8DDAC}"/>
                  </a:ext>
                </a:extLst>
              </p:cNvPr>
              <p:cNvGraphicFramePr/>
              <p:nvPr>
                <p:extLst>
                  <p:ext uri="{D42A27DB-BD31-4B8C-83A1-F6EECF244321}">
                    <p14:modId xmlns:p14="http://schemas.microsoft.com/office/powerpoint/2010/main" val="3638710689"/>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A)</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49.5 </m:t>
                              </m:r>
                              <m:r>
                                <a:rPr lang="en-GB" sz="1600" i="1" dirty="0" smtClean="0">
                                  <a:solidFill>
                                    <a:schemeClr val="dk1"/>
                                  </a:solidFill>
                                  <a:latin typeface="Cambria Math" panose="02040503050406030204" pitchFamily="18" charset="0"/>
                                  <a:ea typeface="Nunito"/>
                                  <a:cs typeface="Nunito"/>
                                  <a:sym typeface="Nunito"/>
                                </a:rPr>
                                <m:t>𝑐𝑚</m:t>
                              </m:r>
                              <m:r>
                                <a:rPr lang="en-GB" sz="1600" i="1" baseline="30000" dirty="0">
                                  <a:solidFill>
                                    <a:schemeClr val="dk1"/>
                                  </a:solidFill>
                                  <a:latin typeface="Cambria Math" panose="02040503050406030204" pitchFamily="18" charset="0"/>
                                  <a:ea typeface="Nunito"/>
                                  <a:cs typeface="Nunito"/>
                                  <a:sym typeface="Nunito"/>
                                </a:rPr>
                                <m:t>2</m:t>
                              </m:r>
                              <m:r>
                                <a:rPr lang="en-GB" sz="1600" i="1" dirty="0">
                                  <a:solidFill>
                                    <a:schemeClr val="dk1"/>
                                  </a:solidFill>
                                  <a:latin typeface="Cambria Math" panose="02040503050406030204" pitchFamily="18" charset="0"/>
                                  <a:ea typeface="Nunito"/>
                                  <a:cs typeface="Nunito"/>
                                  <a:sym typeface="Nunito"/>
                                </a:rPr>
                                <m:t> </m:t>
                              </m:r>
                            </m:oMath>
                          </a14:m>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used </a:t>
                          </a:r>
                          <a14:m xmlns:a14="http://schemas.microsoft.com/office/drawing/2010/main">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𝐵𝐶</m:t>
                              </m:r>
                            </m:oMath>
                          </a14:m>
                          <a:r>
                            <a:rPr lang="en-GB" sz="1400" dirty="0">
                              <a:solidFill>
                                <a:schemeClr val="dk1"/>
                              </a:solidFill>
                              <a:latin typeface="Nunito"/>
                              <a:ea typeface="Nunito"/>
                              <a:cs typeface="Nunito"/>
                              <a:sym typeface="Nunito"/>
                            </a:rPr>
                            <a:t> as the perpendicular height</a:t>
                          </a:r>
                          <a:endParaRPr sz="1400" u="none" strike="noStrike" cap="none" dirty="0">
                            <a:solidFill>
                              <a:schemeClr val="dk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B)</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28.5 </m:t>
                              </m:r>
                              <m:r>
                                <a:rPr lang="en-GB" sz="1600" i="1" dirty="0" smtClean="0">
                                  <a:solidFill>
                                    <a:schemeClr val="dk1"/>
                                  </a:solidFill>
                                  <a:latin typeface="Cambria Math" panose="02040503050406030204" pitchFamily="18" charset="0"/>
                                  <a:ea typeface="Nunito"/>
                                  <a:cs typeface="Nunito"/>
                                  <a:sym typeface="Nunito"/>
                                </a:rPr>
                                <m:t>𝑐𝑚</m:t>
                              </m:r>
                              <m:r>
                                <a:rPr lang="en-GB" sz="1600" i="1" baseline="30000" dirty="0">
                                  <a:solidFill>
                                    <a:schemeClr val="dk1"/>
                                  </a:solidFill>
                                  <a:latin typeface="Cambria Math" panose="02040503050406030204" pitchFamily="18" charset="0"/>
                                  <a:ea typeface="Nunito"/>
                                  <a:cs typeface="Nunito"/>
                                  <a:sym typeface="Nunito"/>
                                </a:rPr>
                                <m:t>2</m:t>
                              </m:r>
                              <m:r>
                                <a:rPr lang="en-GB" sz="1600" i="1" dirty="0">
                                  <a:solidFill>
                                    <a:schemeClr val="dk1"/>
                                  </a:solidFill>
                                  <a:latin typeface="Cambria Math" panose="02040503050406030204" pitchFamily="18" charset="0"/>
                                  <a:ea typeface="Nunito"/>
                                  <a:cs typeface="Nunito"/>
                                  <a:sym typeface="Nunito"/>
                                </a:rPr>
                                <m:t> </m:t>
                              </m:r>
                            </m:oMath>
                          </a14:m>
                          <a:endParaRPr sz="16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forgot to halve </a:t>
                          </a:r>
                          <a14:m xmlns:a14="http://schemas.microsoft.com/office/drawing/2010/main">
                            <m:oMath xmlns:m="http://schemas.openxmlformats.org/officeDocument/2006/math">
                              <m:r>
                                <a:rPr lang="en-GB" sz="1400" i="1" dirty="0" smtClean="0">
                                  <a:solidFill>
                                    <a:schemeClr val="dk1"/>
                                  </a:solidFill>
                                  <a:latin typeface="Cambria Math" panose="02040503050406030204" pitchFamily="18" charset="0"/>
                                  <a:ea typeface="Nunito"/>
                                  <a:cs typeface="Nunito"/>
                                  <a:sym typeface="Nunito"/>
                                </a:rPr>
                                <m:t>𝐴𝐶</m:t>
                              </m:r>
                            </m:oMath>
                          </a14:m>
                          <a:r>
                            <a:rPr lang="en-GB" sz="1400" dirty="0">
                              <a:solidFill>
                                <a:schemeClr val="dk1"/>
                              </a:solidFill>
                              <a:latin typeface="Nunito"/>
                              <a:ea typeface="Nunito"/>
                              <a:cs typeface="Nunito"/>
                              <a:sym typeface="Nunito"/>
                            </a:rPr>
                            <a:t> before working out the height</a:t>
                          </a:r>
                          <a:endParaRPr sz="1400" u="none" strike="noStrike" cap="none" dirty="0">
                            <a:solidFill>
                              <a:schemeClr val="dk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C)</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chemeClr val="dk1"/>
                                  </a:solidFill>
                                  <a:latin typeface="Cambria Math" panose="02040503050406030204" pitchFamily="18" charset="0"/>
                                  <a:ea typeface="Nunito"/>
                                  <a:cs typeface="Nunito"/>
                                  <a:sym typeface="Nunito"/>
                                </a:rPr>
                                <m:t>31 </m:t>
                              </m:r>
                              <m:r>
                                <a:rPr lang="en-GB" sz="1600" i="1" dirty="0" smtClean="0">
                                  <a:solidFill>
                                    <a:schemeClr val="dk1"/>
                                  </a:solidFill>
                                  <a:latin typeface="Cambria Math" panose="02040503050406030204" pitchFamily="18" charset="0"/>
                                  <a:ea typeface="Nunito"/>
                                  <a:cs typeface="Nunito"/>
                                  <a:sym typeface="Nunito"/>
                                </a:rPr>
                                <m:t>𝑐𝑚</m:t>
                              </m:r>
                              <m:r>
                                <a:rPr lang="en-GB" sz="1600" i="1" baseline="30000" dirty="0">
                                  <a:solidFill>
                                    <a:schemeClr val="dk1"/>
                                  </a:solidFill>
                                  <a:latin typeface="Cambria Math" panose="02040503050406030204" pitchFamily="18" charset="0"/>
                                  <a:ea typeface="Nunito"/>
                                  <a:cs typeface="Nunito"/>
                                  <a:sym typeface="Nunito"/>
                                </a:rPr>
                                <m:t>2 </m:t>
                              </m:r>
                            </m:oMath>
                          </a14:m>
                          <a:endParaRPr sz="1600" baseline="30000"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a:ea typeface="Nunito"/>
                              <a:cs typeface="Nunito"/>
                              <a:sym typeface="Nunito"/>
                            </a:rPr>
                            <a:t>Student confused concepts of area and perimeter</a:t>
                          </a:r>
                          <a:endParaRPr sz="1400" u="none" strike="noStrike" cap="none" dirty="0">
                            <a:solidFill>
                              <a:schemeClr val="dk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D)</a:t>
                          </a:r>
                          <a:r>
                            <a:rPr lang="en-GB" sz="1600" u="none" strike="noStrike" cap="none" dirty="0">
                              <a:solidFill>
                                <a:srgbClr val="00BC89"/>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dirty="0" smtClean="0">
                                  <a:solidFill>
                                    <a:srgbClr val="00BC89"/>
                                  </a:solidFill>
                                  <a:latin typeface="Cambria Math" panose="02040503050406030204" pitchFamily="18" charset="0"/>
                                  <a:ea typeface="Nunito"/>
                                  <a:cs typeface="Nunito"/>
                                  <a:sym typeface="Nunito"/>
                                </a:rPr>
                                <m:t>45.2 </m:t>
                              </m:r>
                              <m:r>
                                <a:rPr lang="en-GB" sz="1600" i="1" dirty="0" smtClean="0">
                                  <a:solidFill>
                                    <a:srgbClr val="00BC89"/>
                                  </a:solidFill>
                                  <a:latin typeface="Cambria Math" panose="02040503050406030204" pitchFamily="18" charset="0"/>
                                  <a:ea typeface="Nunito"/>
                                  <a:cs typeface="Nunito"/>
                                  <a:sym typeface="Nunito"/>
                                </a:rPr>
                                <m:t>𝑐𝑚</m:t>
                              </m:r>
                              <m:r>
                                <a:rPr lang="en-GB" sz="1600" i="1" baseline="30000" dirty="0">
                                  <a:solidFill>
                                    <a:srgbClr val="00BC89"/>
                                  </a:solidFill>
                                  <a:latin typeface="Cambria Math" panose="02040503050406030204" pitchFamily="18" charset="0"/>
                                  <a:ea typeface="Nunito"/>
                                  <a:cs typeface="Nunito"/>
                                  <a:sym typeface="Nunito"/>
                                </a:rPr>
                                <m:t>2</m:t>
                              </m:r>
                              <m:r>
                                <a:rPr lang="en-GB" sz="1600" i="1" dirty="0">
                                  <a:solidFill>
                                    <a:srgbClr val="00BC89"/>
                                  </a:solidFill>
                                  <a:latin typeface="Cambria Math" panose="02040503050406030204" pitchFamily="18" charset="0"/>
                                  <a:ea typeface="Nunito"/>
                                  <a:cs typeface="Nunito"/>
                                  <a:sym typeface="Nunito"/>
                                </a:rPr>
                                <m:t> </m:t>
                              </m:r>
                            </m:oMath>
                          </a14:m>
                          <a:endParaRPr sz="1600"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a:ea typeface="Nunito"/>
                              <a:cs typeface="Nunito"/>
                              <a:sym typeface="Nunito"/>
                            </a:rPr>
                            <a:t>Correct answer</a:t>
                          </a:r>
                          <a:endParaRPr sz="1400" u="none" strike="noStrike" cap="none" dirty="0">
                            <a:solidFill>
                              <a:schemeClr val="dk1"/>
                            </a:solidFill>
                            <a:latin typeface="Nunito"/>
                            <a:ea typeface="Nunito"/>
                            <a:cs typeface="Nunito"/>
                            <a:sym typeface="Nunito"/>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21B2B3C5-491D-6496-CDA8-83FBE9E3C086}"/>
                  </a:ext>
                </a:extLst>
              </p:cNvPr>
              <p:cNvGraphicFramePr/>
              <p:nvPr>
                <p:extLst>
                  <p:ext uri="{D42A27DB-BD31-4B8C-83A1-F6EECF244321}">
                    <p14:modId xmlns:p14="http://schemas.microsoft.com/office/powerpoint/2010/main" val="1280880020"/>
                  </p:ext>
                </p:extLst>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14) </a:t>
                          </a:r>
                          <a:r>
                            <a:rPr lang="en-US" sz="1600" b="0" dirty="0">
                              <a:solidFill>
                                <a:schemeClr val="dk1"/>
                              </a:solidFill>
                              <a:latin typeface="Nunito"/>
                              <a:ea typeface="Nunito"/>
                              <a:cs typeface="Nunito"/>
                              <a:sym typeface="Nunito"/>
                            </a:rPr>
                            <a:t>Calculate the area of triangle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𝐴𝐵𝐶</m:t>
                              </m:r>
                            </m:oMath>
                          </a14:m>
                          <a:r>
                            <a:rPr lang="en-US" sz="1600" b="0" dirty="0">
                              <a:solidFill>
                                <a:schemeClr val="dk1"/>
                              </a:solidFill>
                              <a:latin typeface="Nunito"/>
                              <a:ea typeface="Nunito"/>
                              <a:cs typeface="Nunito"/>
                              <a:sym typeface="Nunito"/>
                            </a:rPr>
                            <a:t> given</a:t>
                          </a:r>
                        </a:p>
                        <a:p>
                          <a:pPr marL="0" marR="0" lvl="0" indent="0" algn="l" rtl="0">
                            <a:lnSpc>
                              <a:spcPct val="150000"/>
                            </a:lnSpc>
                            <a:spcBef>
                              <a:spcPts val="0"/>
                            </a:spcBef>
                            <a:spcAft>
                              <a:spcPts val="0"/>
                            </a:spcAft>
                            <a:buClr>
                              <a:srgbClr val="000000"/>
                            </a:buClr>
                            <a:buSzPts val="1600"/>
                            <a:buFont typeface="Arial"/>
                            <a:buNone/>
                          </a:pPr>
                          <a:r>
                            <a:rPr lang="en-US" sz="1600" b="0" dirty="0">
                              <a:solidFill>
                                <a:schemeClr val="dk1"/>
                              </a:solidFill>
                              <a:latin typeface="Nunito"/>
                              <a:ea typeface="Nunito"/>
                              <a:cs typeface="Nunito"/>
                              <a:sym typeface="Nunito"/>
                            </a:rPr>
                            <a:t>       that angle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𝐵𝐴𝐶</m:t>
                              </m:r>
                            </m:oMath>
                          </a14:m>
                          <a:r>
                            <a:rPr lang="en-US" sz="1600" b="0" dirty="0">
                              <a:solidFill>
                                <a:schemeClr val="dk1"/>
                              </a:solidFill>
                              <a:latin typeface="Nunito"/>
                              <a:ea typeface="Nunito"/>
                              <a:cs typeface="Nunito"/>
                              <a:sym typeface="Nunito"/>
                            </a:rPr>
                            <a:t> is equal to angle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𝐵𝐶𝐴</m:t>
                              </m:r>
                            </m:oMath>
                          </a14:m>
                          <a:r>
                            <a:rPr lang="en-US" sz="1600" b="0" dirty="0">
                              <a:solidFill>
                                <a:schemeClr val="dk1"/>
                              </a:solidFill>
                              <a:latin typeface="Nunito"/>
                              <a:ea typeface="Nunito"/>
                              <a:cs typeface="Nunito"/>
                              <a:sym typeface="Nunito"/>
                            </a:rPr>
                            <a:t>:</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21B2B3C5-491D-6496-CDA8-83FBE9E3C086}"/>
                  </a:ext>
                </a:extLst>
              </p:cNvPr>
              <p:cNvGraphicFramePr/>
              <p:nvPr>
                <p:extLst>
                  <p:ext uri="{D42A27DB-BD31-4B8C-83A1-F6EECF244321}">
                    <p14:modId xmlns:p14="http://schemas.microsoft.com/office/powerpoint/2010/main" val="1280880020"/>
                  </p:ext>
                </p:extLst>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14) </a:t>
                          </a:r>
                          <a:r>
                            <a:rPr lang="en-US" sz="1600" b="0" dirty="0">
                              <a:solidFill>
                                <a:schemeClr val="dk1"/>
                              </a:solidFill>
                              <a:latin typeface="Nunito"/>
                              <a:ea typeface="Nunito"/>
                              <a:cs typeface="Nunito"/>
                              <a:sym typeface="Nunito"/>
                            </a:rPr>
                            <a:t>Calculate the area of triangle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𝐴𝐵𝐶</m:t>
                              </m:r>
                            </m:oMath>
                          </a14:m>
                          <a:r>
                            <a:rPr lang="en-US" sz="1600" b="0" dirty="0">
                              <a:solidFill>
                                <a:schemeClr val="dk1"/>
                              </a:solidFill>
                              <a:latin typeface="Nunito"/>
                              <a:ea typeface="Nunito"/>
                              <a:cs typeface="Nunito"/>
                              <a:sym typeface="Nunito"/>
                            </a:rPr>
                            <a:t> given</a:t>
                          </a:r>
                        </a:p>
                        <a:p>
                          <a:pPr marL="0" marR="0" lvl="0" indent="0" algn="l" rtl="0">
                            <a:lnSpc>
                              <a:spcPct val="150000"/>
                            </a:lnSpc>
                            <a:spcBef>
                              <a:spcPts val="0"/>
                            </a:spcBef>
                            <a:spcAft>
                              <a:spcPts val="0"/>
                            </a:spcAft>
                            <a:buClr>
                              <a:srgbClr val="000000"/>
                            </a:buClr>
                            <a:buSzPts val="1600"/>
                            <a:buFont typeface="Arial"/>
                            <a:buNone/>
                          </a:pPr>
                          <a:r>
                            <a:rPr lang="en-US" sz="1600" b="0" dirty="0">
                              <a:solidFill>
                                <a:schemeClr val="dk1"/>
                              </a:solidFill>
                              <a:latin typeface="Nunito"/>
                              <a:ea typeface="Nunito"/>
                              <a:cs typeface="Nunito"/>
                              <a:sym typeface="Nunito"/>
                            </a:rPr>
                            <a:t>       that angle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𝐵𝐴𝐶</m:t>
                              </m:r>
                            </m:oMath>
                          </a14:m>
                          <a:r>
                            <a:rPr lang="en-US" sz="1600" b="0" dirty="0">
                              <a:solidFill>
                                <a:schemeClr val="dk1"/>
                              </a:solidFill>
                              <a:latin typeface="Nunito"/>
                              <a:ea typeface="Nunito"/>
                              <a:cs typeface="Nunito"/>
                              <a:sym typeface="Nunito"/>
                            </a:rPr>
                            <a:t> is equal to angle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𝐵𝐶𝐴</m:t>
                              </m:r>
                            </m:oMath>
                          </a14:m>
                          <a:r>
                            <a:rPr lang="en-US" sz="1600" b="0" dirty="0">
                              <a:solidFill>
                                <a:schemeClr val="dk1"/>
                              </a:solidFill>
                              <a:latin typeface="Nunito"/>
                              <a:ea typeface="Nunito"/>
                              <a:cs typeface="Nunito"/>
                              <a:sym typeface="Nunito"/>
                            </a:rPr>
                            <a:t>:</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49"/>
        <p:cNvGrpSpPr/>
        <p:nvPr/>
      </p:nvGrpSpPr>
      <p:grpSpPr>
        <a:xfrm>
          <a:off x="0" y="0"/>
          <a:ext cx="0" cy="0"/>
          <a:chOff x="0" y="0"/>
          <a:chExt cx="0" cy="0"/>
        </a:xfrm>
      </p:grpSpPr>
      <p:sp>
        <p:nvSpPr>
          <p:cNvPr id="350" name="Google Shape;350;g228644726b3_0_312"/>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Pythagoras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0D83245D-4E93-B94F-B9DD-B8E962409CE2}"/>
              </a:ext>
            </a:extLst>
          </p:cNvPr>
          <p:cNvPicPr>
            <a:picLocks noChangeAspect="1"/>
          </p:cNvPicPr>
          <p:nvPr/>
        </p:nvPicPr>
        <p:blipFill>
          <a:blip r:embed="rId3"/>
          <a:stretch>
            <a:fillRect/>
          </a:stretch>
        </p:blipFill>
        <p:spPr>
          <a:xfrm>
            <a:off x="390757" y="1713461"/>
            <a:ext cx="3861583" cy="2160000"/>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C72A4582-4F9B-322E-0DF3-5624DB099B17}"/>
                  </a:ext>
                </a:extLst>
              </p:cNvPr>
              <p:cNvGraphicFramePr/>
              <p:nvPr>
                <p:extLst>
                  <p:ext uri="{D42A27DB-BD31-4B8C-83A1-F6EECF244321}">
                    <p14:modId xmlns:p14="http://schemas.microsoft.com/office/powerpoint/2010/main" val="445711104"/>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A)</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a:cs typeface="Nunito"/>
                                  <a:sym typeface="Nunito"/>
                                </a:rPr>
                                <m:t>19.5 </m:t>
                              </m:r>
                              <m:r>
                                <a:rPr lang="en-GB" sz="1600" i="1" u="none" strike="noStrike" cap="none" dirty="0" smtClean="0">
                                  <a:solidFill>
                                    <a:schemeClr val="dk1"/>
                                  </a:solidFill>
                                  <a:latin typeface="Cambria Math" panose="02040503050406030204" pitchFamily="18" charset="0"/>
                                  <a:ea typeface="Nunito"/>
                                  <a:cs typeface="Nunito"/>
                                  <a:sym typeface="Nunito"/>
                                </a:rPr>
                                <m:t>𝑐𝑚</m:t>
                              </m:r>
                              <m:r>
                                <a:rPr lang="en-GB" sz="1600" i="1" u="none" strike="noStrike" cap="none" dirty="0" smtClean="0">
                                  <a:solidFill>
                                    <a:schemeClr val="dk1"/>
                                  </a:solidFill>
                                  <a:latin typeface="Cambria Math" panose="02040503050406030204" pitchFamily="18" charset="0"/>
                                  <a:ea typeface="Nunito"/>
                                  <a:cs typeface="Nunito"/>
                                  <a:sym typeface="Nunito"/>
                                </a:rPr>
                                <m:t> </m:t>
                              </m:r>
                            </m:oMath>
                          </a14:m>
                          <a:endParaRPr sz="1600" u="none" strike="noStrike" cap="none"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a:ea typeface="Nunito"/>
                              <a:cs typeface="Nunito"/>
                              <a:sym typeface="Nunito"/>
                            </a:rPr>
                            <a:t>Student forgot to subtract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a:cs typeface="Nunito"/>
                                  <a:sym typeface="Nunito"/>
                                </a:rPr>
                                <m:t>6</m:t>
                              </m:r>
                            </m:oMath>
                          </a14:m>
                          <a:r>
                            <a:rPr lang="en-GB" sz="1400" u="none" strike="noStrike" cap="none" dirty="0">
                              <a:solidFill>
                                <a:schemeClr val="dk1"/>
                              </a:solidFill>
                              <a:latin typeface="Nunito"/>
                              <a:ea typeface="Nunito"/>
                              <a:cs typeface="Nunito"/>
                              <a:sym typeface="Nunito"/>
                            </a:rPr>
                            <a:t> from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a:cs typeface="Nunito"/>
                                  <a:sym typeface="Nunito"/>
                                </a:rPr>
                                <m:t>9.5</m:t>
                              </m:r>
                            </m:oMath>
                          </a14:m>
                          <a:r>
                            <a:rPr lang="en-GB" sz="1400" u="none" strike="noStrike" cap="none" dirty="0">
                              <a:solidFill>
                                <a:schemeClr val="dk1"/>
                              </a:solidFill>
                              <a:latin typeface="Nunito"/>
                              <a:ea typeface="Nunito"/>
                              <a:cs typeface="Nunito"/>
                              <a:sym typeface="Nunito"/>
                            </a:rPr>
                            <a:t> before applying Pythagoras’ Theorem</a:t>
                          </a:r>
                          <a:endParaRPr sz="14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B)</a:t>
                          </a:r>
                          <a:r>
                            <a:rPr lang="en-GB"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i="1" u="none" strike="noStrike" cap="none" dirty="0" smtClean="0">
                                  <a:solidFill>
                                    <a:srgbClr val="00BC89"/>
                                  </a:solidFill>
                                  <a:latin typeface="Cambria Math" panose="02040503050406030204" pitchFamily="18" charset="0"/>
                                  <a:ea typeface="Nunito"/>
                                  <a:cs typeface="Nunito"/>
                                  <a:sym typeface="Nunito"/>
                                </a:rPr>
                                <m:t>17.4 </m:t>
                              </m:r>
                              <m:r>
                                <a:rPr lang="en-GB" sz="1600" i="1" u="none" strike="noStrike" cap="none" dirty="0" smtClean="0">
                                  <a:solidFill>
                                    <a:srgbClr val="00BC89"/>
                                  </a:solidFill>
                                  <a:latin typeface="Cambria Math" panose="02040503050406030204" pitchFamily="18" charset="0"/>
                                  <a:ea typeface="Nunito"/>
                                  <a:cs typeface="Nunito"/>
                                  <a:sym typeface="Nunito"/>
                                </a:rPr>
                                <m:t>𝑐𝑚</m:t>
                              </m:r>
                              <m:r>
                                <a:rPr lang="en-GB" sz="1600" i="1" u="none" strike="noStrike" cap="none" dirty="0" smtClean="0">
                                  <a:solidFill>
                                    <a:srgbClr val="00BC89"/>
                                  </a:solidFill>
                                  <a:latin typeface="Cambria Math" panose="02040503050406030204" pitchFamily="18" charset="0"/>
                                  <a:ea typeface="Nunito"/>
                                  <a:cs typeface="Nunito"/>
                                  <a:sym typeface="Nunito"/>
                                </a:rPr>
                                <m:t> </m:t>
                              </m:r>
                            </m:oMath>
                          </a14:m>
                          <a:endParaRPr sz="1600" u="none" strike="noStrike" cap="none"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a:ea typeface="Nunito"/>
                              <a:cs typeface="Nunito"/>
                              <a:sym typeface="Nunito"/>
                            </a:rPr>
                            <a:t>Correct answer</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C)</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a:cs typeface="Nunito"/>
                                  <a:sym typeface="Nunito"/>
                                </a:rPr>
                                <m:t>18.0 </m:t>
                              </m:r>
                              <m:r>
                                <a:rPr lang="en-GB" sz="1600" i="1" u="none" strike="noStrike" cap="none" dirty="0" smtClean="0">
                                  <a:solidFill>
                                    <a:schemeClr val="dk1"/>
                                  </a:solidFill>
                                  <a:latin typeface="Cambria Math" panose="02040503050406030204" pitchFamily="18" charset="0"/>
                                  <a:ea typeface="Nunito"/>
                                  <a:cs typeface="Nunito"/>
                                  <a:sym typeface="Nunito"/>
                                </a:rPr>
                                <m:t>𝑐𝑚</m:t>
                              </m:r>
                              <m:r>
                                <a:rPr lang="en-GB" sz="1600" i="1" u="none" strike="noStrike" cap="none" dirty="0" smtClean="0">
                                  <a:solidFill>
                                    <a:schemeClr val="dk1"/>
                                  </a:solidFill>
                                  <a:latin typeface="Cambria Math" panose="02040503050406030204" pitchFamily="18" charset="0"/>
                                  <a:ea typeface="Nunito"/>
                                  <a:cs typeface="Nunito"/>
                                  <a:sym typeface="Nunito"/>
                                </a:rPr>
                                <m:t> </m:t>
                              </m:r>
                            </m:oMath>
                          </a14:m>
                          <a:endParaRPr sz="1600" u="none" strike="noStrike" cap="none"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a:ea typeface="Nunito"/>
                              <a:cs typeface="Nunito"/>
                              <a:sym typeface="Nunito"/>
                            </a:rPr>
                            <a:t>Student used </a:t>
                          </a: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a:cs typeface="Nunito"/>
                                  <a:sym typeface="Nunito"/>
                                </a:rPr>
                                <m:t>6 </m:t>
                              </m:r>
                              <m:r>
                                <a:rPr lang="en-GB" sz="1400" i="1" u="none" strike="noStrike" cap="none" dirty="0" smtClean="0">
                                  <a:solidFill>
                                    <a:schemeClr val="dk1"/>
                                  </a:solidFill>
                                  <a:latin typeface="Cambria Math" panose="02040503050406030204" pitchFamily="18" charset="0"/>
                                  <a:ea typeface="Nunito"/>
                                  <a:cs typeface="Nunito"/>
                                  <a:sym typeface="Nunito"/>
                                </a:rPr>
                                <m:t>𝑐𝑚</m:t>
                              </m:r>
                              <m:r>
                                <a:rPr lang="en-GB" sz="1400" i="1" u="none" strike="noStrike" cap="none" dirty="0" smtClean="0">
                                  <a:solidFill>
                                    <a:schemeClr val="dk1"/>
                                  </a:solidFill>
                                  <a:latin typeface="Cambria Math" panose="02040503050406030204" pitchFamily="18" charset="0"/>
                                  <a:ea typeface="Nunito"/>
                                  <a:cs typeface="Nunito"/>
                                  <a:sym typeface="Nunito"/>
                                </a:rPr>
                                <m:t> </m:t>
                              </m:r>
                            </m:oMath>
                          </a14:m>
                          <a:r>
                            <a:rPr lang="en-GB" sz="1400" u="none" strike="noStrike" cap="none" dirty="0">
                              <a:solidFill>
                                <a:schemeClr val="dk1"/>
                              </a:solidFill>
                              <a:latin typeface="Nunito"/>
                              <a:ea typeface="Nunito"/>
                              <a:cs typeface="Nunito"/>
                              <a:sym typeface="Nunito"/>
                            </a:rPr>
                            <a:t>as the height of the triangle</a:t>
                          </a:r>
                          <a:endParaRPr sz="14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D)</a:t>
                          </a:r>
                          <a:r>
                            <a:rPr lang="en-GB" sz="1600" u="none" strike="noStrike" cap="none" dirty="0">
                              <a:solidFill>
                                <a:schemeClr val="dk1"/>
                              </a:solidFill>
                              <a:latin typeface="Times New Roman"/>
                              <a:ea typeface="Times New Roman"/>
                              <a:cs typeface="Times New Roman"/>
                              <a:sym typeface="Times New Roman"/>
                            </a:rPr>
                            <a:t> </a:t>
                          </a:r>
                          <a14:m>
                            <m:oMath xmlns:m="http://schemas.openxmlformats.org/officeDocument/2006/math">
                              <m:r>
                                <a:rPr lang="en-GB" sz="1600" i="1" u="none" strike="noStrike" cap="none" dirty="0" smtClean="0">
                                  <a:solidFill>
                                    <a:schemeClr val="dk1"/>
                                  </a:solidFill>
                                  <a:latin typeface="Cambria Math" panose="02040503050406030204" pitchFamily="18" charset="0"/>
                                  <a:ea typeface="Nunito"/>
                                  <a:cs typeface="Nunito"/>
                                  <a:sym typeface="Nunito"/>
                                </a:rPr>
                                <m:t>17 </m:t>
                              </m:r>
                              <m:r>
                                <a:rPr lang="en-GB" sz="1600" i="1" u="none" strike="noStrike" cap="none" dirty="0" smtClean="0">
                                  <a:solidFill>
                                    <a:schemeClr val="dk1"/>
                                  </a:solidFill>
                                  <a:latin typeface="Cambria Math" panose="02040503050406030204" pitchFamily="18" charset="0"/>
                                  <a:ea typeface="Nunito"/>
                                  <a:cs typeface="Nunito"/>
                                  <a:sym typeface="Nunito"/>
                                </a:rPr>
                                <m:t>𝑐𝑚</m:t>
                              </m:r>
                              <m:r>
                                <a:rPr lang="en-GB" sz="1600" i="1" u="none" strike="noStrike" cap="none" dirty="0" smtClean="0">
                                  <a:solidFill>
                                    <a:schemeClr val="dk1"/>
                                  </a:solidFill>
                                  <a:latin typeface="Cambria Math" panose="02040503050406030204" pitchFamily="18" charset="0"/>
                                  <a:ea typeface="Nunito"/>
                                  <a:cs typeface="Nunito"/>
                                  <a:sym typeface="Nunito"/>
                                </a:rPr>
                                <m:t> </m:t>
                              </m:r>
                            </m:oMath>
                          </a14:m>
                          <a:endParaRPr sz="1600" u="none" strike="noStrike" cap="none"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a:ea typeface="Nunito"/>
                              <a:cs typeface="Nunito"/>
                              <a:sym typeface="Nunito"/>
                            </a:rPr>
                            <a:t>Student assumed </a:t>
                          </a:r>
                        </a:p>
                        <a:p>
                          <a:pPr marL="0" marR="0" lvl="0" indent="0" algn="l" rtl="0">
                            <a:lnSpc>
                              <a:spcPct val="115000"/>
                            </a:lnSpc>
                            <a:spcBef>
                              <a:spcPts val="0"/>
                            </a:spcBef>
                            <a:spcAft>
                              <a:spcPts val="0"/>
                            </a:spcAft>
                            <a:buClr>
                              <a:srgbClr val="000000"/>
                            </a:buClr>
                            <a:buSzPts val="1600"/>
                            <a:buFont typeface="Arial"/>
                            <a:buNone/>
                          </a:pPr>
                          <a14:m>
                            <m:oMath xmlns:m="http://schemas.openxmlformats.org/officeDocument/2006/math">
                              <m:r>
                                <a:rPr lang="en-GB" sz="1400" i="1" u="none" strike="noStrike" cap="none" dirty="0" smtClean="0">
                                  <a:solidFill>
                                    <a:schemeClr val="dk1"/>
                                  </a:solidFill>
                                  <a:latin typeface="Cambria Math" panose="02040503050406030204" pitchFamily="18" charset="0"/>
                                  <a:ea typeface="Nunito"/>
                                  <a:cs typeface="Nunito"/>
                                  <a:sym typeface="Nunito"/>
                                </a:rPr>
                                <m:t>𝐴𝐵</m:t>
                              </m:r>
                              <m:r>
                                <a:rPr lang="en-GB" sz="1400" i="1" u="none" strike="noStrike" cap="none" dirty="0" smtClean="0">
                                  <a:solidFill>
                                    <a:schemeClr val="dk1"/>
                                  </a:solidFill>
                                  <a:latin typeface="Cambria Math" panose="02040503050406030204" pitchFamily="18" charset="0"/>
                                  <a:ea typeface="Nunito"/>
                                  <a:cs typeface="Nunito"/>
                                  <a:sym typeface="Nunito"/>
                                </a:rPr>
                                <m:t> = </m:t>
                              </m:r>
                              <m:r>
                                <a:rPr lang="en-GB" sz="1400" i="1" u="none" strike="noStrike" cap="none" dirty="0" smtClean="0">
                                  <a:solidFill>
                                    <a:schemeClr val="dk1"/>
                                  </a:solidFill>
                                  <a:latin typeface="Cambria Math" panose="02040503050406030204" pitchFamily="18" charset="0"/>
                                  <a:ea typeface="Nunito"/>
                                  <a:cs typeface="Nunito"/>
                                  <a:sym typeface="Nunito"/>
                                </a:rPr>
                                <m:t>𝐷𝐶</m:t>
                              </m:r>
                            </m:oMath>
                          </a14:m>
                          <a:r>
                            <a:rPr lang="en-GB" sz="1400" u="none" strike="noStrike" cap="none" dirty="0"/>
                            <a:t> </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C72A4582-4F9B-322E-0DF3-5624DB099B17}"/>
                  </a:ext>
                </a:extLst>
              </p:cNvPr>
              <p:cNvGraphicFramePr/>
              <p:nvPr>
                <p:extLst>
                  <p:ext uri="{D42A27DB-BD31-4B8C-83A1-F6EECF244321}">
                    <p14:modId xmlns:p14="http://schemas.microsoft.com/office/powerpoint/2010/main" val="445711104"/>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A)</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a:cs typeface="Nunito"/>
                                  <a:sym typeface="Nunito"/>
                                </a:rPr>
                                <m:t>19.5 </m:t>
                              </m:r>
                              <m:r>
                                <a:rPr lang="en-GB" sz="1600" i="1" u="none" strike="noStrike" cap="none" dirty="0" smtClean="0">
                                  <a:solidFill>
                                    <a:schemeClr val="dk1"/>
                                  </a:solidFill>
                                  <a:latin typeface="Cambria Math" panose="02040503050406030204" pitchFamily="18" charset="0"/>
                                  <a:ea typeface="Nunito"/>
                                  <a:cs typeface="Nunito"/>
                                  <a:sym typeface="Nunito"/>
                                </a:rPr>
                                <m:t>𝑐𝑚</m:t>
                              </m:r>
                              <m:r>
                                <a:rPr lang="en-GB" sz="1600" i="1" u="none" strike="noStrike" cap="none" dirty="0" smtClean="0">
                                  <a:solidFill>
                                    <a:schemeClr val="dk1"/>
                                  </a:solidFill>
                                  <a:latin typeface="Cambria Math" panose="02040503050406030204" pitchFamily="18" charset="0"/>
                                  <a:ea typeface="Nunito"/>
                                  <a:cs typeface="Nunito"/>
                                  <a:sym typeface="Nunito"/>
                                </a:rPr>
                                <m:t> </m:t>
                              </m:r>
                            </m:oMath>
                          </a14:m>
                          <a:endParaRPr sz="1600" u="none" strike="noStrike" cap="none"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a:ea typeface="Nunito"/>
                              <a:cs typeface="Nunito"/>
                              <a:sym typeface="Nunito"/>
                            </a:rPr>
                            <a:t>Student forgot to subtract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Nunito"/>
                                  <a:cs typeface="Nunito"/>
                                  <a:sym typeface="Nunito"/>
                                </a:rPr>
                                <m:t>6</m:t>
                              </m:r>
                            </m:oMath>
                          </a14:m>
                          <a:r>
                            <a:rPr lang="en-GB" sz="1400" u="none" strike="noStrike" cap="none" dirty="0">
                              <a:solidFill>
                                <a:schemeClr val="dk1"/>
                              </a:solidFill>
                              <a:latin typeface="Nunito"/>
                              <a:ea typeface="Nunito"/>
                              <a:cs typeface="Nunito"/>
                              <a:sym typeface="Nunito"/>
                            </a:rPr>
                            <a:t> from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Nunito"/>
                                  <a:cs typeface="Nunito"/>
                                  <a:sym typeface="Nunito"/>
                                </a:rPr>
                                <m:t>9.5</m:t>
                              </m:r>
                            </m:oMath>
                          </a14:m>
                          <a:r>
                            <a:rPr lang="en-GB" sz="1400" u="none" strike="noStrike" cap="none" dirty="0">
                              <a:solidFill>
                                <a:schemeClr val="dk1"/>
                              </a:solidFill>
                              <a:latin typeface="Nunito"/>
                              <a:ea typeface="Nunito"/>
                              <a:cs typeface="Nunito"/>
                              <a:sym typeface="Nunito"/>
                            </a:rPr>
                            <a:t> before applying Pythagoras’ Theorem</a:t>
                          </a:r>
                          <a:endParaRPr sz="14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B)</a:t>
                          </a:r>
                          <a:r>
                            <a:rPr lang="en-GB" sz="1600" u="none" strike="noStrike" cap="none" dirty="0">
                              <a:solidFill>
                                <a:srgbClr val="00BC89"/>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u="none" strike="noStrike" cap="none" dirty="0" smtClean="0">
                                  <a:solidFill>
                                    <a:srgbClr val="00BC89"/>
                                  </a:solidFill>
                                  <a:latin typeface="Cambria Math" panose="02040503050406030204" pitchFamily="18" charset="0"/>
                                  <a:ea typeface="Nunito"/>
                                  <a:cs typeface="Nunito"/>
                                  <a:sym typeface="Nunito"/>
                                </a:rPr>
                                <m:t>17.4 </m:t>
                              </m:r>
                              <m:r>
                                <a:rPr lang="en-GB" sz="1600" i="1" u="none" strike="noStrike" cap="none" dirty="0" smtClean="0">
                                  <a:solidFill>
                                    <a:srgbClr val="00BC89"/>
                                  </a:solidFill>
                                  <a:latin typeface="Cambria Math" panose="02040503050406030204" pitchFamily="18" charset="0"/>
                                  <a:ea typeface="Nunito"/>
                                  <a:cs typeface="Nunito"/>
                                  <a:sym typeface="Nunito"/>
                                </a:rPr>
                                <m:t>𝑐𝑚</m:t>
                              </m:r>
                              <m:r>
                                <a:rPr lang="en-GB" sz="1600" i="1" u="none" strike="noStrike" cap="none" dirty="0" smtClean="0">
                                  <a:solidFill>
                                    <a:srgbClr val="00BC89"/>
                                  </a:solidFill>
                                  <a:latin typeface="Cambria Math" panose="02040503050406030204" pitchFamily="18" charset="0"/>
                                  <a:ea typeface="Nunito"/>
                                  <a:cs typeface="Nunito"/>
                                  <a:sym typeface="Nunito"/>
                                </a:rPr>
                                <m:t> </m:t>
                              </m:r>
                            </m:oMath>
                          </a14:m>
                          <a:endParaRPr sz="1600" u="none" strike="noStrike" cap="none"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a:ea typeface="Nunito"/>
                              <a:cs typeface="Nunito"/>
                              <a:sym typeface="Nunito"/>
                            </a:rPr>
                            <a:t>Correct answer</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C)</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a:cs typeface="Nunito"/>
                                  <a:sym typeface="Nunito"/>
                                </a:rPr>
                                <m:t>18.0 </m:t>
                              </m:r>
                              <m:r>
                                <a:rPr lang="en-GB" sz="1600" i="1" u="none" strike="noStrike" cap="none" dirty="0" smtClean="0">
                                  <a:solidFill>
                                    <a:schemeClr val="dk1"/>
                                  </a:solidFill>
                                  <a:latin typeface="Cambria Math" panose="02040503050406030204" pitchFamily="18" charset="0"/>
                                  <a:ea typeface="Nunito"/>
                                  <a:cs typeface="Nunito"/>
                                  <a:sym typeface="Nunito"/>
                                </a:rPr>
                                <m:t>𝑐𝑚</m:t>
                              </m:r>
                              <m:r>
                                <a:rPr lang="en-GB" sz="1600" i="1" u="none" strike="noStrike" cap="none" dirty="0" smtClean="0">
                                  <a:solidFill>
                                    <a:schemeClr val="dk1"/>
                                  </a:solidFill>
                                  <a:latin typeface="Cambria Math" panose="02040503050406030204" pitchFamily="18" charset="0"/>
                                  <a:ea typeface="Nunito"/>
                                  <a:cs typeface="Nunito"/>
                                  <a:sym typeface="Nunito"/>
                                </a:rPr>
                                <m:t> </m:t>
                              </m:r>
                            </m:oMath>
                          </a14:m>
                          <a:endParaRPr sz="1600" u="none" strike="noStrike" cap="none"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a:ea typeface="Nunito"/>
                              <a:cs typeface="Nunito"/>
                              <a:sym typeface="Nunito"/>
                            </a:rPr>
                            <a:t>Student used </a:t>
                          </a: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Nunito"/>
                                  <a:cs typeface="Nunito"/>
                                  <a:sym typeface="Nunito"/>
                                </a:rPr>
                                <m:t>6 </m:t>
                              </m:r>
                              <m:r>
                                <a:rPr lang="en-GB" sz="1400" i="1" u="none" strike="noStrike" cap="none" dirty="0" smtClean="0">
                                  <a:solidFill>
                                    <a:schemeClr val="dk1"/>
                                  </a:solidFill>
                                  <a:latin typeface="Cambria Math" panose="02040503050406030204" pitchFamily="18" charset="0"/>
                                  <a:ea typeface="Nunito"/>
                                  <a:cs typeface="Nunito"/>
                                  <a:sym typeface="Nunito"/>
                                </a:rPr>
                                <m:t>𝑐𝑚</m:t>
                              </m:r>
                              <m:r>
                                <a:rPr lang="en-GB" sz="1400" i="1" u="none" strike="noStrike" cap="none" dirty="0" smtClean="0">
                                  <a:solidFill>
                                    <a:schemeClr val="dk1"/>
                                  </a:solidFill>
                                  <a:latin typeface="Cambria Math" panose="02040503050406030204" pitchFamily="18" charset="0"/>
                                  <a:ea typeface="Nunito"/>
                                  <a:cs typeface="Nunito"/>
                                  <a:sym typeface="Nunito"/>
                                </a:rPr>
                                <m:t> </m:t>
                              </m:r>
                            </m:oMath>
                          </a14:m>
                          <a:r>
                            <a:rPr lang="en-GB" sz="1400" u="none" strike="noStrike" cap="none" dirty="0">
                              <a:solidFill>
                                <a:schemeClr val="dk1"/>
                              </a:solidFill>
                              <a:latin typeface="Nunito"/>
                              <a:ea typeface="Nunito"/>
                              <a:cs typeface="Nunito"/>
                              <a:sym typeface="Nunito"/>
                            </a:rPr>
                            <a:t>as the height of the triangle</a:t>
                          </a:r>
                          <a:endParaRPr sz="1400" u="none" strike="noStrike" cap="none" dirty="0">
                            <a:solidFill>
                              <a:schemeClr val="dk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a:ea typeface="Nunito"/>
                              <a:cs typeface="Nunito"/>
                              <a:sym typeface="Nunito"/>
                            </a:rPr>
                            <a:t>D)</a:t>
                          </a:r>
                          <a:r>
                            <a:rPr lang="en-GB" sz="1600" u="none" strike="noStrike" cap="none" dirty="0">
                              <a:solidFill>
                                <a:schemeClr val="dk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i="1" u="none" strike="noStrike" cap="none" dirty="0" smtClean="0">
                                  <a:solidFill>
                                    <a:schemeClr val="dk1"/>
                                  </a:solidFill>
                                  <a:latin typeface="Cambria Math" panose="02040503050406030204" pitchFamily="18" charset="0"/>
                                  <a:ea typeface="Nunito"/>
                                  <a:cs typeface="Nunito"/>
                                  <a:sym typeface="Nunito"/>
                                </a:rPr>
                                <m:t>17 </m:t>
                              </m:r>
                              <m:r>
                                <a:rPr lang="en-GB" sz="1600" i="1" u="none" strike="noStrike" cap="none" dirty="0" smtClean="0">
                                  <a:solidFill>
                                    <a:schemeClr val="dk1"/>
                                  </a:solidFill>
                                  <a:latin typeface="Cambria Math" panose="02040503050406030204" pitchFamily="18" charset="0"/>
                                  <a:ea typeface="Nunito"/>
                                  <a:cs typeface="Nunito"/>
                                  <a:sym typeface="Nunito"/>
                                </a:rPr>
                                <m:t>𝑐𝑚</m:t>
                              </m:r>
                              <m:r>
                                <a:rPr lang="en-GB" sz="1600" i="1" u="none" strike="noStrike" cap="none" dirty="0" smtClean="0">
                                  <a:solidFill>
                                    <a:schemeClr val="dk1"/>
                                  </a:solidFill>
                                  <a:latin typeface="Cambria Math" panose="02040503050406030204" pitchFamily="18" charset="0"/>
                                  <a:ea typeface="Nunito"/>
                                  <a:cs typeface="Nunito"/>
                                  <a:sym typeface="Nunito"/>
                                </a:rPr>
                                <m:t> </m:t>
                              </m:r>
                            </m:oMath>
                          </a14:m>
                          <a:endParaRPr sz="1600" u="none" strike="noStrike" cap="none" dirty="0">
                            <a:solidFill>
                              <a:schemeClr val="dk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dk1"/>
                              </a:solidFill>
                              <a:latin typeface="Nunito"/>
                              <a:ea typeface="Nunito"/>
                              <a:cs typeface="Nunito"/>
                              <a:sym typeface="Nunito"/>
                            </a:rPr>
                            <a:t>Student assumed </a:t>
                          </a:r>
                        </a:p>
                        <a:p>
                          <a:pPr marL="0" marR="0" lvl="0" indent="0" algn="l" rtl="0">
                            <a:lnSpc>
                              <a:spcPct val="115000"/>
                            </a:lnSpc>
                            <a:spcBef>
                              <a:spcPts val="0"/>
                            </a:spcBef>
                            <a:spcAft>
                              <a:spcPts val="0"/>
                            </a:spcAft>
                            <a:buClr>
                              <a:srgbClr val="000000"/>
                            </a:buClr>
                            <a:buSzPts val="1600"/>
                            <a:buFont typeface="Arial"/>
                            <a:buNone/>
                          </a:pPr>
                          <a14:m xmlns:a14="http://schemas.microsoft.com/office/drawing/2010/main">
                            <m:oMath xmlns:m="http://schemas.openxmlformats.org/officeDocument/2006/math">
                              <m:r>
                                <a:rPr lang="en-GB" sz="1400" i="1" u="none" strike="noStrike" cap="none" dirty="0" smtClean="0">
                                  <a:solidFill>
                                    <a:schemeClr val="dk1"/>
                                  </a:solidFill>
                                  <a:latin typeface="Cambria Math" panose="02040503050406030204" pitchFamily="18" charset="0"/>
                                  <a:ea typeface="Nunito"/>
                                  <a:cs typeface="Nunito"/>
                                  <a:sym typeface="Nunito"/>
                                </a:rPr>
                                <m:t>𝐴𝐵</m:t>
                              </m:r>
                              <m:r>
                                <a:rPr lang="en-GB" sz="1400" i="1" u="none" strike="noStrike" cap="none" dirty="0" smtClean="0">
                                  <a:solidFill>
                                    <a:schemeClr val="dk1"/>
                                  </a:solidFill>
                                  <a:latin typeface="Cambria Math" panose="02040503050406030204" pitchFamily="18" charset="0"/>
                                  <a:ea typeface="Nunito"/>
                                  <a:cs typeface="Nunito"/>
                                  <a:sym typeface="Nunito"/>
                                </a:rPr>
                                <m:t> = </m:t>
                              </m:r>
                              <m:r>
                                <a:rPr lang="en-GB" sz="1400" i="1" u="none" strike="noStrike" cap="none" dirty="0" smtClean="0">
                                  <a:solidFill>
                                    <a:schemeClr val="dk1"/>
                                  </a:solidFill>
                                  <a:latin typeface="Cambria Math" panose="02040503050406030204" pitchFamily="18" charset="0"/>
                                  <a:ea typeface="Nunito"/>
                                  <a:cs typeface="Nunito"/>
                                  <a:sym typeface="Nunito"/>
                                </a:rPr>
                                <m:t>𝐷𝐶</m:t>
                              </m:r>
                            </m:oMath>
                          </a14:m>
                          <a:r>
                            <a:rPr lang="en-GB" sz="1400" u="none" strike="noStrike" cap="none" dirty="0"/>
                            <a:t> </a:t>
                          </a:r>
                          <a:endParaRPr sz="1400" u="none" strike="noStrike" cap="none" dirty="0"/>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B9318957-C889-2C86-FC5D-C498E8AC746B}"/>
                  </a:ext>
                </a:extLst>
              </p:cNvPr>
              <p:cNvGraphicFramePr/>
              <p:nvPr>
                <p:extLst>
                  <p:ext uri="{D42A27DB-BD31-4B8C-83A1-F6EECF244321}">
                    <p14:modId xmlns:p14="http://schemas.microsoft.com/office/powerpoint/2010/main" val="1208799293"/>
                  </p:ext>
                </p:extLst>
              </p:nvPr>
            </p:nvGraphicFramePr>
            <p:xfrm>
              <a:off x="108044" y="862525"/>
              <a:ext cx="4427010" cy="668665"/>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15) </a:t>
                          </a:r>
                          <a:r>
                            <a:rPr lang="en-US" sz="1600" b="0" u="none" strike="noStrike" cap="none" dirty="0">
                              <a:solidFill>
                                <a:schemeClr val="dk1"/>
                              </a:solidFill>
                              <a:latin typeface="Nunito"/>
                              <a:ea typeface="Nunito"/>
                              <a:cs typeface="Nunito"/>
                              <a:sym typeface="Nunito"/>
                            </a:rPr>
                            <a:t>Given that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𝐴𝐵𝐶𝐷</m:t>
                              </m:r>
                            </m:oMath>
                          </a14:m>
                          <a:r>
                            <a:rPr lang="en-US" sz="1600" b="0" u="none" strike="noStrike" cap="none" dirty="0">
                              <a:solidFill>
                                <a:schemeClr val="dk1"/>
                              </a:solidFill>
                              <a:latin typeface="Nunito"/>
                              <a:ea typeface="Nunito"/>
                              <a:cs typeface="Nunito"/>
                              <a:sym typeface="Nunito"/>
                            </a:rPr>
                            <a:t> is a trapezium, find the</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a:ea typeface="Nunito"/>
                              <a:cs typeface="Nunito"/>
                              <a:sym typeface="Nunito"/>
                            </a:rPr>
                            <a:t>       length of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𝐴𝐵</m:t>
                              </m:r>
                            </m:oMath>
                          </a14:m>
                          <a:r>
                            <a:rPr lang="en-US" sz="1600" b="0" u="none" strike="noStrike" cap="none" dirty="0">
                              <a:solidFill>
                                <a:schemeClr val="dk1"/>
                              </a:solidFill>
                              <a:latin typeface="Nunito"/>
                              <a:ea typeface="Nunito"/>
                              <a:cs typeface="Nunito"/>
                              <a:sym typeface="Nunito"/>
                            </a:rPr>
                            <a:t>:</a:t>
                          </a:r>
                          <a:r>
                            <a:rPr lang="en-US" sz="1600" b="0" u="none" strike="noStrike" cap="none" dirty="0">
                              <a:solidFill>
                                <a:schemeClr val="dk1"/>
                              </a:solidFill>
                              <a:latin typeface="+mn-lt"/>
                              <a:ea typeface="Arial"/>
                              <a:cs typeface="Arial"/>
                              <a:sym typeface="Arial"/>
                            </a:rPr>
                            <a:t> </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B9318957-C889-2C86-FC5D-C498E8AC746B}"/>
                  </a:ext>
                </a:extLst>
              </p:cNvPr>
              <p:cNvGraphicFramePr/>
              <p:nvPr>
                <p:extLst>
                  <p:ext uri="{D42A27DB-BD31-4B8C-83A1-F6EECF244321}">
                    <p14:modId xmlns:p14="http://schemas.microsoft.com/office/powerpoint/2010/main" val="1208799293"/>
                  </p:ext>
                </p:extLst>
              </p:nvPr>
            </p:nvGraphicFramePr>
            <p:xfrm>
              <a:off x="108044" y="862525"/>
              <a:ext cx="4427010" cy="668665"/>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15) </a:t>
                          </a:r>
                          <a:r>
                            <a:rPr lang="en-US" sz="1600" b="0" u="none" strike="noStrike" cap="none" dirty="0">
                              <a:solidFill>
                                <a:schemeClr val="dk1"/>
                              </a:solidFill>
                              <a:latin typeface="Nunito"/>
                              <a:ea typeface="Nunito"/>
                              <a:cs typeface="Nunito"/>
                              <a:sym typeface="Nunito"/>
                            </a:rPr>
                            <a:t>Given that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𝐴𝐵𝐶𝐷</m:t>
                              </m:r>
                            </m:oMath>
                          </a14:m>
                          <a:r>
                            <a:rPr lang="en-US" sz="1600" b="0" u="none" strike="noStrike" cap="none" dirty="0">
                              <a:solidFill>
                                <a:schemeClr val="dk1"/>
                              </a:solidFill>
                              <a:latin typeface="Nunito"/>
                              <a:ea typeface="Nunito"/>
                              <a:cs typeface="Nunito"/>
                              <a:sym typeface="Nunito"/>
                            </a:rPr>
                            <a:t> is a trapezium, find the</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a:ea typeface="Nunito"/>
                              <a:cs typeface="Nunito"/>
                              <a:sym typeface="Nunito"/>
                            </a:rPr>
                            <a:t>       length of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𝐴𝐵</m:t>
                              </m:r>
                            </m:oMath>
                          </a14:m>
                          <a:r>
                            <a:rPr lang="en-US" sz="1600" b="0" u="none" strike="noStrike" cap="none" dirty="0">
                              <a:solidFill>
                                <a:schemeClr val="dk1"/>
                              </a:solidFill>
                              <a:latin typeface="Nunito"/>
                              <a:ea typeface="Nunito"/>
                              <a:cs typeface="Nunito"/>
                              <a:sym typeface="Nunito"/>
                            </a:rPr>
                            <a:t>:</a:t>
                          </a:r>
                          <a:r>
                            <a:rPr lang="en-US" sz="1600" b="0" u="none" strike="noStrike" cap="none" dirty="0">
                              <a:solidFill>
                                <a:schemeClr val="dk1"/>
                              </a:solidFill>
                              <a:latin typeface="+mn-lt"/>
                              <a:ea typeface="Arial"/>
                              <a:cs typeface="Arial"/>
                              <a:sym typeface="Arial"/>
                            </a:rPr>
                            <a:t> </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57"/>
        <p:cNvGrpSpPr/>
        <p:nvPr/>
      </p:nvGrpSpPr>
      <p:grpSpPr>
        <a:xfrm>
          <a:off x="0" y="0"/>
          <a:ext cx="0" cy="0"/>
          <a:chOff x="0" y="0"/>
          <a:chExt cx="0" cy="0"/>
        </a:xfrm>
      </p:grpSpPr>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g228644726b3_0_160"/>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Pythagoras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277EB2E6-AC85-4A40-AB78-6AC9810F1B0D}"/>
              </a:ext>
            </a:extLst>
          </p:cNvPr>
          <p:cNvPicPr>
            <a:picLocks noChangeAspect="1"/>
          </p:cNvPicPr>
          <p:nvPr/>
        </p:nvPicPr>
        <p:blipFill>
          <a:blip r:embed="rId3"/>
          <a:stretch>
            <a:fillRect/>
          </a:stretch>
        </p:blipFill>
        <p:spPr>
          <a:xfrm>
            <a:off x="565731" y="1749461"/>
            <a:ext cx="3511636" cy="2088000"/>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28DA0C1E-1C4E-27FF-13EB-E80DFFCE7CA5}"/>
                  </a:ext>
                </a:extLst>
              </p:cNvPr>
              <p:cNvGraphicFramePr/>
              <p:nvPr>
                <p:extLst>
                  <p:ext uri="{D42A27DB-BD31-4B8C-83A1-F6EECF244321}">
                    <p14:modId xmlns:p14="http://schemas.microsoft.com/office/powerpoint/2010/main" val="404052616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17</m:t>
                              </m:r>
                              <m:r>
                                <a:rPr lang="en-GB" sz="1600" b="0" i="1" dirty="0" smtClean="0">
                                  <a:solidFill>
                                    <a:schemeClr val="tx1"/>
                                  </a:solidFill>
                                  <a:latin typeface="Cambria Math" panose="02040503050406030204" pitchFamily="18" charset="0"/>
                                  <a:ea typeface="Nunito"/>
                                  <a:cs typeface="Nunito"/>
                                  <a:sym typeface="Nunito"/>
                                </a:rPr>
                                <m:t>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30</m:t>
                              </m:r>
                              <m:r>
                                <a:rPr lang="en-GB" sz="1600" b="0" i="1" dirty="0" smtClean="0">
                                  <a:solidFill>
                                    <a:schemeClr val="tx1"/>
                                  </a:solidFill>
                                  <a:latin typeface="Cambria Math" panose="02040503050406030204" pitchFamily="18" charset="0"/>
                                  <a:ea typeface="Nunito"/>
                                  <a:cs typeface="Nunito"/>
                                  <a:sym typeface="Nunito"/>
                                </a:rPr>
                                <m:t>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13 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𝑐𝑚</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ea typeface="Times New Roman"/>
                              <a:cs typeface="Times New Roman"/>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10.9 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28DA0C1E-1C4E-27FF-13EB-E80DFFCE7CA5}"/>
                  </a:ext>
                </a:extLst>
              </p:cNvPr>
              <p:cNvGraphicFramePr/>
              <p:nvPr>
                <p:extLst>
                  <p:ext uri="{D42A27DB-BD31-4B8C-83A1-F6EECF244321}">
                    <p14:modId xmlns:p14="http://schemas.microsoft.com/office/powerpoint/2010/main" val="404052616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17</m:t>
                              </m:r>
                              <m:r>
                                <a:rPr lang="en-GB" sz="1600" b="0" i="1" dirty="0" smtClean="0">
                                  <a:solidFill>
                                    <a:schemeClr val="tx1"/>
                                  </a:solidFill>
                                  <a:latin typeface="Cambria Math" panose="02040503050406030204" pitchFamily="18" charset="0"/>
                                  <a:ea typeface="Nunito"/>
                                  <a:cs typeface="Nunito"/>
                                  <a:sym typeface="Nunito"/>
                                </a:rPr>
                                <m:t>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30</m:t>
                              </m:r>
                              <m:r>
                                <a:rPr lang="en-GB" sz="1600" b="0" i="1" dirty="0" smtClean="0">
                                  <a:solidFill>
                                    <a:schemeClr val="tx1"/>
                                  </a:solidFill>
                                  <a:latin typeface="Cambria Math" panose="02040503050406030204" pitchFamily="18" charset="0"/>
                                  <a:ea typeface="Nunito"/>
                                  <a:cs typeface="Nunito"/>
                                  <a:sym typeface="Nunito"/>
                                </a:rPr>
                                <m:t>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13 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𝑐𝑚</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ea typeface="Times New Roman"/>
                              <a:cs typeface="Times New Roman"/>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10.9 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064525A3-AA37-E68A-3308-B42E26EA7322}"/>
                  </a:ext>
                </a:extLst>
              </p:cNvPr>
              <p:cNvGraphicFramePr/>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 </a:t>
                          </a:r>
                          <a:r>
                            <a:rPr lang="en-GB" sz="1600" b="0" dirty="0">
                              <a:solidFill>
                                <a:schemeClr val="dk1"/>
                              </a:solidFill>
                              <a:latin typeface="Nunito Sans"/>
                              <a:ea typeface="Nunito Sans"/>
                              <a:cs typeface="Nunito Sans"/>
                              <a:sym typeface="Nunito Sans"/>
                            </a:rPr>
                            <a:t>Find the length of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𝐴𝐵</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064525A3-AA37-E68A-3308-B42E26EA7322}"/>
                  </a:ext>
                </a:extLst>
              </p:cNvPr>
              <p:cNvGraphicFramePr/>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 </a:t>
                          </a:r>
                          <a:r>
                            <a:rPr lang="en-GB" sz="1600" b="0" dirty="0">
                              <a:solidFill>
                                <a:schemeClr val="dk1"/>
                              </a:solidFill>
                              <a:latin typeface="Nunito Sans"/>
                              <a:ea typeface="Nunito Sans"/>
                              <a:cs typeface="Nunito Sans"/>
                              <a:sym typeface="Nunito Sans"/>
                            </a:rPr>
                            <a:t>Find the length of </a:t>
                          </a:r>
                          <a14:m xmlns:a14="http://schemas.microsoft.com/office/drawing/2010/main">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𝐴𝐵</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35138661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g228644726b3_0_167"/>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Pythagoras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C74E7D1B-F63A-E548-9E7F-5F4A27851D01}"/>
              </a:ext>
            </a:extLst>
          </p:cNvPr>
          <p:cNvPicPr>
            <a:picLocks noChangeAspect="1"/>
          </p:cNvPicPr>
          <p:nvPr/>
        </p:nvPicPr>
        <p:blipFill>
          <a:blip r:embed="rId3"/>
          <a:stretch>
            <a:fillRect/>
          </a:stretch>
        </p:blipFill>
        <p:spPr>
          <a:xfrm>
            <a:off x="397477" y="1479461"/>
            <a:ext cx="3848143" cy="2628000"/>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95D78BEE-07C1-DF0B-7A5C-6536FD002AFD}"/>
                  </a:ext>
                </a:extLst>
              </p:cNvPr>
              <p:cNvGraphicFramePr/>
              <p:nvPr>
                <p:extLst>
                  <p:ext uri="{D42A27DB-BD31-4B8C-83A1-F6EECF244321}">
                    <p14:modId xmlns:p14="http://schemas.microsoft.com/office/powerpoint/2010/main" val="178256385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m:t>
                              </m:r>
                              <m:r>
                                <a:rPr lang="en-GB" sz="1600" b="0" i="1" dirty="0" smtClean="0">
                                  <a:solidFill>
                                    <a:schemeClr val="tx1"/>
                                  </a:solidFill>
                                  <a:latin typeface="Cambria Math" panose="02040503050406030204" pitchFamily="18" charset="0"/>
                                  <a:ea typeface="Nunito"/>
                                  <a:cs typeface="Nunito"/>
                                  <a:sym typeface="Nunito"/>
                                </a:rPr>
                                <m:t>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19.2</m:t>
                              </m:r>
                              <m:r>
                                <a:rPr lang="en-GB" sz="1600" b="0" i="1" dirty="0" smtClean="0">
                                  <a:solidFill>
                                    <a:schemeClr val="tx1"/>
                                  </a:solidFill>
                                  <a:latin typeface="Cambria Math" panose="02040503050406030204" pitchFamily="18" charset="0"/>
                                  <a:ea typeface="Nunito"/>
                                  <a:cs typeface="Nunito"/>
                                  <a:sym typeface="Nunito"/>
                                </a:rPr>
                                <m:t>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13.5 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𝑐𝑚</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ea typeface="Times New Roman"/>
                              <a:cs typeface="Times New Roman"/>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9 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95D78BEE-07C1-DF0B-7A5C-6536FD002AFD}"/>
                  </a:ext>
                </a:extLst>
              </p:cNvPr>
              <p:cNvGraphicFramePr/>
              <p:nvPr>
                <p:extLst>
                  <p:ext uri="{D42A27DB-BD31-4B8C-83A1-F6EECF244321}">
                    <p14:modId xmlns:p14="http://schemas.microsoft.com/office/powerpoint/2010/main" val="178256385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m:t>
                              </m:r>
                              <m:r>
                                <a:rPr lang="en-GB" sz="1600" b="0" i="1" dirty="0" smtClean="0">
                                  <a:solidFill>
                                    <a:schemeClr val="tx1"/>
                                  </a:solidFill>
                                  <a:latin typeface="Cambria Math" panose="02040503050406030204" pitchFamily="18" charset="0"/>
                                  <a:ea typeface="Nunito"/>
                                  <a:cs typeface="Nunito"/>
                                  <a:sym typeface="Nunito"/>
                                </a:rPr>
                                <m:t>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19.2</m:t>
                              </m:r>
                              <m:r>
                                <a:rPr lang="en-GB" sz="1600" b="0" i="1" dirty="0" smtClean="0">
                                  <a:solidFill>
                                    <a:schemeClr val="tx1"/>
                                  </a:solidFill>
                                  <a:latin typeface="Cambria Math" panose="02040503050406030204" pitchFamily="18" charset="0"/>
                                  <a:ea typeface="Nunito"/>
                                  <a:cs typeface="Nunito"/>
                                  <a:sym typeface="Nunito"/>
                                </a:rPr>
                                <m:t>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13.5 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𝑐𝑚</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ea typeface="Times New Roman"/>
                              <a:cs typeface="Times New Roman"/>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9 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2418AD64-CE48-EA66-B794-E0A9B4BAE945}"/>
                  </a:ext>
                </a:extLst>
              </p:cNvPr>
              <p:cNvGraphicFramePr/>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2) </a:t>
                          </a:r>
                          <a:r>
                            <a:rPr lang="en-GB" sz="1600" b="0" dirty="0">
                              <a:solidFill>
                                <a:schemeClr val="dk1"/>
                              </a:solidFill>
                              <a:latin typeface="Nunito Sans"/>
                              <a:ea typeface="Nunito Sans"/>
                              <a:cs typeface="Nunito Sans"/>
                              <a:sym typeface="Nunito Sans"/>
                            </a:rPr>
                            <a:t>Determine the length of</a:t>
                          </a:r>
                          <a:r>
                            <a:rPr lang="en-GB" sz="1600" b="0" baseline="0" dirty="0">
                              <a:solidFill>
                                <a:schemeClr val="dk1"/>
                              </a:solidFill>
                              <a:latin typeface="Nunito Sans"/>
                              <a:ea typeface="Nunito Sans"/>
                              <a:cs typeface="Nunito Sans"/>
                              <a:sym typeface="Nunito Sans"/>
                            </a:rPr>
                            <a:t> </a:t>
                          </a:r>
                          <a14:m>
                            <m:oMath xmlns:m="http://schemas.openxmlformats.org/officeDocument/2006/math">
                              <m:r>
                                <a:rPr lang="en-GB" sz="1600" b="0" i="1" baseline="0" dirty="0" smtClean="0">
                                  <a:solidFill>
                                    <a:schemeClr val="dk1"/>
                                  </a:solidFill>
                                  <a:latin typeface="Cambria Math" panose="02040503050406030204" pitchFamily="18" charset="0"/>
                                  <a:ea typeface="Nunito Sans"/>
                                  <a:cs typeface="Nunito Sans"/>
                                  <a:sym typeface="Nunito Sans"/>
                                </a:rPr>
                                <m:t>𝑄𝑅</m:t>
                              </m:r>
                            </m:oMath>
                          </a14:m>
                          <a:r>
                            <a:rPr lang="en-GB" sz="1600" b="0" baseline="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2418AD64-CE48-EA66-B794-E0A9B4BAE945}"/>
                  </a:ext>
                </a:extLst>
              </p:cNvPr>
              <p:cNvGraphicFramePr/>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2) </a:t>
                          </a:r>
                          <a:r>
                            <a:rPr lang="en-GB" sz="1600" b="0" dirty="0">
                              <a:solidFill>
                                <a:schemeClr val="dk1"/>
                              </a:solidFill>
                              <a:latin typeface="Nunito Sans"/>
                              <a:ea typeface="Nunito Sans"/>
                              <a:cs typeface="Nunito Sans"/>
                              <a:sym typeface="Nunito Sans"/>
                            </a:rPr>
                            <a:t>Determine the length of</a:t>
                          </a:r>
                          <a:r>
                            <a:rPr lang="en-GB" sz="1600" b="0" baseline="0" dirty="0">
                              <a:solidFill>
                                <a:schemeClr val="dk1"/>
                              </a:solidFill>
                              <a:latin typeface="Nunito Sans"/>
                              <a:ea typeface="Nunito Sans"/>
                              <a:cs typeface="Nunito Sans"/>
                              <a:sym typeface="Nunito Sans"/>
                            </a:rPr>
                            <a:t> </a:t>
                          </a:r>
                          <a14:m xmlns:a14="http://schemas.microsoft.com/office/drawing/2010/main">
                            <m:oMath xmlns:m="http://schemas.openxmlformats.org/officeDocument/2006/math">
                              <m:r>
                                <a:rPr lang="en-GB" sz="1600" b="0" i="1" baseline="0" dirty="0" smtClean="0">
                                  <a:solidFill>
                                    <a:schemeClr val="dk1"/>
                                  </a:solidFill>
                                  <a:latin typeface="Cambria Math" panose="02040503050406030204" pitchFamily="18" charset="0"/>
                                  <a:ea typeface="Nunito Sans"/>
                                  <a:cs typeface="Nunito Sans"/>
                                  <a:sym typeface="Nunito Sans"/>
                                </a:rPr>
                                <m:t>𝑄𝑅</m:t>
                              </m:r>
                            </m:oMath>
                          </a14:m>
                          <a:r>
                            <a:rPr lang="en-GB" sz="1600" b="0" baseline="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16652902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g228644726b3_0_174"/>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Pythagoras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D7340C7D-9D28-B545-A347-6641FF49B947}"/>
              </a:ext>
            </a:extLst>
          </p:cNvPr>
          <p:cNvPicPr>
            <a:picLocks noChangeAspect="1"/>
          </p:cNvPicPr>
          <p:nvPr/>
        </p:nvPicPr>
        <p:blipFill>
          <a:blip r:embed="rId3"/>
          <a:stretch>
            <a:fillRect/>
          </a:stretch>
        </p:blipFill>
        <p:spPr>
          <a:xfrm>
            <a:off x="909898" y="1573389"/>
            <a:ext cx="2823301" cy="2951999"/>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635C332B-425A-06FC-6CEB-53E21557C83E}"/>
                  </a:ext>
                </a:extLst>
              </p:cNvPr>
              <p:cNvGraphicFramePr/>
              <p:nvPr>
                <p:extLst>
                  <p:ext uri="{D42A27DB-BD31-4B8C-83A1-F6EECF244321}">
                    <p14:modId xmlns:p14="http://schemas.microsoft.com/office/powerpoint/2010/main" val="1647375600"/>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12.0 </m:t>
                              </m:r>
                              <m:r>
                                <a:rPr lang="en-GB" sz="1600" i="1" u="none" strike="noStrike" cap="none" dirty="0" smtClean="0">
                                  <a:solidFill>
                                    <a:schemeClr val="tx1"/>
                                  </a:solidFill>
                                  <a:latin typeface="Cambria Math" panose="02040503050406030204" pitchFamily="18" charset="0"/>
                                  <a:ea typeface="Nunito Sans"/>
                                  <a:cs typeface="Nunito Sans"/>
                                  <a:sym typeface="Nunito Sans"/>
                                </a:rPr>
                                <m:t>𝑐𝑚</m:t>
                              </m:r>
                              <m:r>
                                <a:rPr lang="en-GB" sz="1600" i="1" u="none" strike="noStrike" cap="none" dirty="0" smtClean="0">
                                  <a:solidFill>
                                    <a:schemeClr val="tx1"/>
                                  </a:solidFill>
                                  <a:latin typeface="Cambria Math" panose="02040503050406030204" pitchFamily="18" charset="0"/>
                                  <a:ea typeface="Nunito Sans"/>
                                  <a:cs typeface="Nunito Sans"/>
                                  <a:sym typeface="Nunito Sans"/>
                                </a:rPr>
                                <m:t> </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9.2 </m:t>
                              </m:r>
                              <m:r>
                                <a:rPr lang="en-GB" sz="1600" i="1" u="none" strike="noStrike" cap="none" dirty="0" smtClean="0">
                                  <a:solidFill>
                                    <a:schemeClr val="tx1"/>
                                  </a:solidFill>
                                  <a:latin typeface="Cambria Math" panose="02040503050406030204" pitchFamily="18" charset="0"/>
                                  <a:ea typeface="Nunito Sans"/>
                                  <a:cs typeface="Nunito Sans"/>
                                  <a:sym typeface="Nunito Sans"/>
                                </a:rPr>
                                <m:t>𝑐𝑚</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8.5 </m:t>
                              </m:r>
                              <m:r>
                                <a:rPr lang="en-GB" sz="1600" i="1" u="none" strike="noStrike" cap="none" dirty="0" smtClean="0">
                                  <a:solidFill>
                                    <a:schemeClr val="tx1"/>
                                  </a:solidFill>
                                  <a:latin typeface="Cambria Math" panose="02040503050406030204" pitchFamily="18" charset="0"/>
                                  <a:ea typeface="Nunito Sans"/>
                                  <a:cs typeface="Nunito Sans"/>
                                  <a:sym typeface="Nunito Sans"/>
                                </a:rPr>
                                <m:t>𝑐𝑚</m:t>
                              </m:r>
                              <m:r>
                                <a:rPr lang="en-GB" sz="1600" i="1" u="none" strike="noStrike" cap="none" dirty="0" smtClean="0">
                                  <a:solidFill>
                                    <a:schemeClr val="tx1"/>
                                  </a:solidFill>
                                  <a:latin typeface="Cambria Math" panose="02040503050406030204" pitchFamily="18" charset="0"/>
                                  <a:ea typeface="Nunito Sans"/>
                                  <a:cs typeface="Nunito Sans"/>
                                  <a:sym typeface="Nunito Sans"/>
                                </a:rPr>
                                <m:t> </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17 </m:t>
                              </m:r>
                              <m:r>
                                <a:rPr lang="en-GB" sz="1600" i="1" u="none" strike="noStrike" cap="none" dirty="0" smtClean="0">
                                  <a:solidFill>
                                    <a:schemeClr val="tx1"/>
                                  </a:solidFill>
                                  <a:latin typeface="Cambria Math" panose="02040503050406030204" pitchFamily="18" charset="0"/>
                                  <a:ea typeface="Nunito Sans"/>
                                  <a:cs typeface="Nunito Sans"/>
                                  <a:sym typeface="Nunito Sans"/>
                                </a:rPr>
                                <m:t>𝑐𝑚</m:t>
                              </m:r>
                              <m:r>
                                <a:rPr lang="en-GB" sz="1600" i="1" u="none" strike="noStrike" cap="none" dirty="0" smtClean="0">
                                  <a:solidFill>
                                    <a:schemeClr val="tx1"/>
                                  </a:solidFill>
                                  <a:latin typeface="Cambria Math" panose="02040503050406030204" pitchFamily="18" charset="0"/>
                                  <a:ea typeface="Nunito Sans"/>
                                  <a:cs typeface="Nunito Sans"/>
                                  <a:sym typeface="Nunito Sans"/>
                                </a:rPr>
                                <m:t> </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635C332B-425A-06FC-6CEB-53E21557C83E}"/>
                  </a:ext>
                </a:extLst>
              </p:cNvPr>
              <p:cNvGraphicFramePr/>
              <p:nvPr>
                <p:extLst>
                  <p:ext uri="{D42A27DB-BD31-4B8C-83A1-F6EECF244321}">
                    <p14:modId xmlns:p14="http://schemas.microsoft.com/office/powerpoint/2010/main" val="1647375600"/>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12.0 </m:t>
                              </m:r>
                              <m:r>
                                <a:rPr lang="en-GB" sz="1600" i="1" u="none" strike="noStrike" cap="none" dirty="0" smtClean="0">
                                  <a:solidFill>
                                    <a:schemeClr val="tx1"/>
                                  </a:solidFill>
                                  <a:latin typeface="Cambria Math" panose="02040503050406030204" pitchFamily="18" charset="0"/>
                                  <a:ea typeface="Nunito Sans"/>
                                  <a:cs typeface="Nunito Sans"/>
                                  <a:sym typeface="Nunito Sans"/>
                                </a:rPr>
                                <m:t>𝑐𝑚</m:t>
                              </m:r>
                              <m:r>
                                <a:rPr lang="en-GB" sz="1600" i="1" u="none" strike="noStrike" cap="none" dirty="0" smtClean="0">
                                  <a:solidFill>
                                    <a:schemeClr val="tx1"/>
                                  </a:solidFill>
                                  <a:latin typeface="Cambria Math" panose="02040503050406030204" pitchFamily="18" charset="0"/>
                                  <a:ea typeface="Nunito Sans"/>
                                  <a:cs typeface="Nunito Sans"/>
                                  <a:sym typeface="Nunito Sans"/>
                                </a:rPr>
                                <m:t> </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9.2 </m:t>
                              </m:r>
                              <m:r>
                                <a:rPr lang="en-GB" sz="1600" i="1" u="none" strike="noStrike" cap="none" dirty="0" smtClean="0">
                                  <a:solidFill>
                                    <a:schemeClr val="tx1"/>
                                  </a:solidFill>
                                  <a:latin typeface="Cambria Math" panose="02040503050406030204" pitchFamily="18" charset="0"/>
                                  <a:ea typeface="Nunito Sans"/>
                                  <a:cs typeface="Nunito Sans"/>
                                  <a:sym typeface="Nunito Sans"/>
                                </a:rPr>
                                <m:t>𝑐𝑚</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8.5 </m:t>
                              </m:r>
                              <m:r>
                                <a:rPr lang="en-GB" sz="1600" i="1" u="none" strike="noStrike" cap="none" dirty="0" smtClean="0">
                                  <a:solidFill>
                                    <a:schemeClr val="tx1"/>
                                  </a:solidFill>
                                  <a:latin typeface="Cambria Math" panose="02040503050406030204" pitchFamily="18" charset="0"/>
                                  <a:ea typeface="Nunito Sans"/>
                                  <a:cs typeface="Nunito Sans"/>
                                  <a:sym typeface="Nunito Sans"/>
                                </a:rPr>
                                <m:t>𝑐𝑚</m:t>
                              </m:r>
                              <m:r>
                                <a:rPr lang="en-GB" sz="1600" i="1" u="none" strike="noStrike" cap="none" dirty="0" smtClean="0">
                                  <a:solidFill>
                                    <a:schemeClr val="tx1"/>
                                  </a:solidFill>
                                  <a:latin typeface="Cambria Math" panose="02040503050406030204" pitchFamily="18" charset="0"/>
                                  <a:ea typeface="Nunito Sans"/>
                                  <a:cs typeface="Nunito Sans"/>
                                  <a:sym typeface="Nunito Sans"/>
                                </a:rPr>
                                <m:t> </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17 </m:t>
                              </m:r>
                              <m:r>
                                <a:rPr lang="en-GB" sz="1600" i="1" u="none" strike="noStrike" cap="none" dirty="0" smtClean="0">
                                  <a:solidFill>
                                    <a:schemeClr val="tx1"/>
                                  </a:solidFill>
                                  <a:latin typeface="Cambria Math" panose="02040503050406030204" pitchFamily="18" charset="0"/>
                                  <a:ea typeface="Nunito Sans"/>
                                  <a:cs typeface="Nunito Sans"/>
                                  <a:sym typeface="Nunito Sans"/>
                                </a:rPr>
                                <m:t>𝑐𝑚</m:t>
                              </m:r>
                              <m:r>
                                <a:rPr lang="en-GB" sz="1600" i="1" u="none" strike="noStrike" cap="none" dirty="0" smtClean="0">
                                  <a:solidFill>
                                    <a:schemeClr val="tx1"/>
                                  </a:solidFill>
                                  <a:latin typeface="Cambria Math" panose="02040503050406030204" pitchFamily="18" charset="0"/>
                                  <a:ea typeface="Nunito Sans"/>
                                  <a:cs typeface="Nunito Sans"/>
                                  <a:sym typeface="Nunito Sans"/>
                                </a:rPr>
                                <m:t> </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FA246A16-B952-B32A-20BC-E0EFC1F500AC}"/>
                  </a:ext>
                </a:extLst>
              </p:cNvPr>
              <p:cNvGraphicFramePr/>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3) </a:t>
                          </a:r>
                          <a:r>
                            <a:rPr lang="en-GB" sz="1600" b="0" dirty="0">
                              <a:solidFill>
                                <a:schemeClr val="dk1"/>
                              </a:solidFill>
                              <a:latin typeface="Nunito Sans"/>
                              <a:ea typeface="Nunito Sans"/>
                              <a:cs typeface="Nunito Sans"/>
                              <a:sym typeface="Nunito Sans"/>
                            </a:rPr>
                            <a:t>Determine the length of</a:t>
                          </a:r>
                          <a:r>
                            <a:rPr lang="en-GB" sz="1600" b="0" baseline="0" dirty="0">
                              <a:solidFill>
                                <a:schemeClr val="dk1"/>
                              </a:solidFill>
                              <a:latin typeface="Nunito Sans"/>
                              <a:ea typeface="Nunito Sans"/>
                              <a:cs typeface="Nunito Sans"/>
                              <a:sym typeface="Nunito Sans"/>
                            </a:rPr>
                            <a:t> </a:t>
                          </a:r>
                          <a14:m>
                            <m:oMath xmlns:m="http://schemas.openxmlformats.org/officeDocument/2006/math">
                              <m:r>
                                <a:rPr lang="en-GB" sz="1600" b="0" i="1" baseline="0" dirty="0" smtClean="0">
                                  <a:solidFill>
                                    <a:schemeClr val="dk1"/>
                                  </a:solidFill>
                                  <a:latin typeface="Cambria Math" panose="02040503050406030204" pitchFamily="18" charset="0"/>
                                  <a:ea typeface="Nunito Sans"/>
                                  <a:cs typeface="Nunito Sans"/>
                                  <a:sym typeface="Nunito Sans"/>
                                </a:rPr>
                                <m:t>𝐸𝐹</m:t>
                              </m:r>
                            </m:oMath>
                          </a14:m>
                          <a:r>
                            <a:rPr lang="en-GB" sz="1600" b="0" baseline="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FA246A16-B952-B32A-20BC-E0EFC1F500AC}"/>
                  </a:ext>
                </a:extLst>
              </p:cNvPr>
              <p:cNvGraphicFramePr/>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3) </a:t>
                          </a:r>
                          <a:r>
                            <a:rPr lang="en-GB" sz="1600" b="0" dirty="0">
                              <a:solidFill>
                                <a:schemeClr val="dk1"/>
                              </a:solidFill>
                              <a:latin typeface="Nunito Sans"/>
                              <a:ea typeface="Nunito Sans"/>
                              <a:cs typeface="Nunito Sans"/>
                              <a:sym typeface="Nunito Sans"/>
                            </a:rPr>
                            <a:t>Determine the length of</a:t>
                          </a:r>
                          <a:r>
                            <a:rPr lang="en-GB" sz="1600" b="0" baseline="0" dirty="0">
                              <a:solidFill>
                                <a:schemeClr val="dk1"/>
                              </a:solidFill>
                              <a:latin typeface="Nunito Sans"/>
                              <a:ea typeface="Nunito Sans"/>
                              <a:cs typeface="Nunito Sans"/>
                              <a:sym typeface="Nunito Sans"/>
                            </a:rPr>
                            <a:t> </a:t>
                          </a:r>
                          <a14:m xmlns:a14="http://schemas.microsoft.com/office/drawing/2010/main">
                            <m:oMath xmlns:m="http://schemas.openxmlformats.org/officeDocument/2006/math">
                              <m:r>
                                <a:rPr lang="en-GB" sz="1600" b="0" i="1" baseline="0" dirty="0" smtClean="0">
                                  <a:solidFill>
                                    <a:schemeClr val="dk1"/>
                                  </a:solidFill>
                                  <a:latin typeface="Cambria Math" panose="02040503050406030204" pitchFamily="18" charset="0"/>
                                  <a:ea typeface="Nunito Sans"/>
                                  <a:cs typeface="Nunito Sans"/>
                                  <a:sym typeface="Nunito Sans"/>
                                </a:rPr>
                                <m:t>𝐸𝐹</m:t>
                              </m:r>
                            </m:oMath>
                          </a14:m>
                          <a:r>
                            <a:rPr lang="en-GB" sz="1600" b="0" baseline="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20921750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g228644726b3_0_181"/>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Pythagoras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372CB30B-E288-7742-96AA-706E1A5ED8DC}"/>
              </a:ext>
            </a:extLst>
          </p:cNvPr>
          <p:cNvPicPr>
            <a:picLocks noChangeAspect="1"/>
          </p:cNvPicPr>
          <p:nvPr/>
        </p:nvPicPr>
        <p:blipFill>
          <a:blip r:embed="rId3"/>
          <a:stretch>
            <a:fillRect/>
          </a:stretch>
        </p:blipFill>
        <p:spPr>
          <a:xfrm>
            <a:off x="241489" y="1818930"/>
            <a:ext cx="4049767" cy="2286000"/>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D9A28135-ADD1-F10F-26AF-18378C46FBFF}"/>
                  </a:ext>
                </a:extLst>
              </p:cNvPr>
              <p:cNvGraphicFramePr/>
              <p:nvPr>
                <p:extLst>
                  <p:ext uri="{D42A27DB-BD31-4B8C-83A1-F6EECF244321}">
                    <p14:modId xmlns:p14="http://schemas.microsoft.com/office/powerpoint/2010/main" val="2845418163"/>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9.2 </m:t>
                              </m:r>
                              <m:r>
                                <a:rPr lang="en-GB" sz="1600" i="1" u="none" strike="noStrike" cap="none" dirty="0" smtClean="0">
                                  <a:solidFill>
                                    <a:schemeClr val="tx1"/>
                                  </a:solidFill>
                                  <a:latin typeface="Cambria Math" panose="02040503050406030204" pitchFamily="18" charset="0"/>
                                  <a:ea typeface="Nunito Sans"/>
                                  <a:cs typeface="Nunito Sans"/>
                                  <a:sym typeface="Nunito Sans"/>
                                </a:rPr>
                                <m:t>𝑐𝑚</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17 </m:t>
                              </m:r>
                              <m:r>
                                <a:rPr lang="en-GB" sz="1600" i="1" u="none" strike="noStrike" cap="none" dirty="0" smtClean="0">
                                  <a:solidFill>
                                    <a:schemeClr val="tx1"/>
                                  </a:solidFill>
                                  <a:latin typeface="Cambria Math" panose="02040503050406030204" pitchFamily="18" charset="0"/>
                                  <a:ea typeface="Nunito Sans"/>
                                  <a:cs typeface="Nunito Sans"/>
                                  <a:sym typeface="Nunito Sans"/>
                                </a:rPr>
                                <m:t>𝑐𝑚</m:t>
                              </m:r>
                              <m:r>
                                <a:rPr lang="en-GB" sz="1600" i="1" u="none" strike="noStrike" cap="none" dirty="0" smtClean="0">
                                  <a:solidFill>
                                    <a:schemeClr val="tx1"/>
                                  </a:solidFill>
                                  <a:latin typeface="Cambria Math" panose="02040503050406030204" pitchFamily="18" charset="0"/>
                                  <a:ea typeface="Nunito Sans"/>
                                  <a:cs typeface="Nunito Sans"/>
                                  <a:sym typeface="Nunito Sans"/>
                                </a:rPr>
                                <m:t> </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12.5 </m:t>
                              </m:r>
                              <m:r>
                                <a:rPr lang="en-GB" sz="1600" i="1" u="none" strike="noStrike" cap="none" dirty="0" smtClean="0">
                                  <a:solidFill>
                                    <a:schemeClr val="tx1"/>
                                  </a:solidFill>
                                  <a:latin typeface="Cambria Math" panose="02040503050406030204" pitchFamily="18" charset="0"/>
                                  <a:ea typeface="Nunito Sans"/>
                                  <a:cs typeface="Nunito Sans"/>
                                  <a:sym typeface="Nunito Sans"/>
                                </a:rPr>
                                <m:t>𝑐𝑚</m:t>
                              </m:r>
                              <m:r>
                                <a:rPr lang="en-GB" sz="1600" i="1" u="none" strike="noStrike" cap="none" dirty="0" smtClean="0">
                                  <a:solidFill>
                                    <a:schemeClr val="tx1"/>
                                  </a:solidFill>
                                  <a:latin typeface="Cambria Math" panose="02040503050406030204" pitchFamily="18" charset="0"/>
                                  <a:ea typeface="Nunito Sans"/>
                                  <a:cs typeface="Nunito Sans"/>
                                  <a:sym typeface="Nunito Sans"/>
                                </a:rPr>
                                <m:t> </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34 </m:t>
                              </m:r>
                              <m:r>
                                <a:rPr lang="en-GB" sz="1600" i="1" u="none" strike="noStrike" cap="none" dirty="0" smtClean="0">
                                  <a:solidFill>
                                    <a:schemeClr val="tx1"/>
                                  </a:solidFill>
                                  <a:latin typeface="Cambria Math" panose="02040503050406030204" pitchFamily="18" charset="0"/>
                                  <a:ea typeface="Nunito Sans"/>
                                  <a:cs typeface="Nunito Sans"/>
                                  <a:sym typeface="Nunito Sans"/>
                                </a:rPr>
                                <m:t>𝑐𝑚</m:t>
                              </m:r>
                              <m:r>
                                <a:rPr lang="en-GB" sz="1600" i="1" u="none" strike="noStrike" cap="none" dirty="0" smtClean="0">
                                  <a:solidFill>
                                    <a:schemeClr val="tx1"/>
                                  </a:solidFill>
                                  <a:latin typeface="Cambria Math" panose="02040503050406030204" pitchFamily="18" charset="0"/>
                                  <a:ea typeface="Nunito Sans"/>
                                  <a:cs typeface="Nunito Sans"/>
                                  <a:sym typeface="Nunito Sans"/>
                                </a:rPr>
                                <m:t> </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D9A28135-ADD1-F10F-26AF-18378C46FBFF}"/>
                  </a:ext>
                </a:extLst>
              </p:cNvPr>
              <p:cNvGraphicFramePr/>
              <p:nvPr>
                <p:extLst>
                  <p:ext uri="{D42A27DB-BD31-4B8C-83A1-F6EECF244321}">
                    <p14:modId xmlns:p14="http://schemas.microsoft.com/office/powerpoint/2010/main" val="2845418163"/>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9.2 </m:t>
                              </m:r>
                              <m:r>
                                <a:rPr lang="en-GB" sz="1600" i="1" u="none" strike="noStrike" cap="none" dirty="0" smtClean="0">
                                  <a:solidFill>
                                    <a:schemeClr val="tx1"/>
                                  </a:solidFill>
                                  <a:latin typeface="Cambria Math" panose="02040503050406030204" pitchFamily="18" charset="0"/>
                                  <a:ea typeface="Nunito Sans"/>
                                  <a:cs typeface="Nunito Sans"/>
                                  <a:sym typeface="Nunito Sans"/>
                                </a:rPr>
                                <m:t>𝑐𝑚</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17 </m:t>
                              </m:r>
                              <m:r>
                                <a:rPr lang="en-GB" sz="1600" i="1" u="none" strike="noStrike" cap="none" dirty="0" smtClean="0">
                                  <a:solidFill>
                                    <a:schemeClr val="tx1"/>
                                  </a:solidFill>
                                  <a:latin typeface="Cambria Math" panose="02040503050406030204" pitchFamily="18" charset="0"/>
                                  <a:ea typeface="Nunito Sans"/>
                                  <a:cs typeface="Nunito Sans"/>
                                  <a:sym typeface="Nunito Sans"/>
                                </a:rPr>
                                <m:t>𝑐𝑚</m:t>
                              </m:r>
                              <m:r>
                                <a:rPr lang="en-GB" sz="1600" i="1" u="none" strike="noStrike" cap="none" dirty="0" smtClean="0">
                                  <a:solidFill>
                                    <a:schemeClr val="tx1"/>
                                  </a:solidFill>
                                  <a:latin typeface="Cambria Math" panose="02040503050406030204" pitchFamily="18" charset="0"/>
                                  <a:ea typeface="Nunito Sans"/>
                                  <a:cs typeface="Nunito Sans"/>
                                  <a:sym typeface="Nunito Sans"/>
                                </a:rPr>
                                <m:t> </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12.5 </m:t>
                              </m:r>
                              <m:r>
                                <a:rPr lang="en-GB" sz="1600" i="1" u="none" strike="noStrike" cap="none" dirty="0" smtClean="0">
                                  <a:solidFill>
                                    <a:schemeClr val="tx1"/>
                                  </a:solidFill>
                                  <a:latin typeface="Cambria Math" panose="02040503050406030204" pitchFamily="18" charset="0"/>
                                  <a:ea typeface="Nunito Sans"/>
                                  <a:cs typeface="Nunito Sans"/>
                                  <a:sym typeface="Nunito Sans"/>
                                </a:rPr>
                                <m:t>𝑐𝑚</m:t>
                              </m:r>
                              <m:r>
                                <a:rPr lang="en-GB" sz="1600" i="1" u="none" strike="noStrike" cap="none" dirty="0" smtClean="0">
                                  <a:solidFill>
                                    <a:schemeClr val="tx1"/>
                                  </a:solidFill>
                                  <a:latin typeface="Cambria Math" panose="02040503050406030204" pitchFamily="18" charset="0"/>
                                  <a:ea typeface="Nunito Sans"/>
                                  <a:cs typeface="Nunito Sans"/>
                                  <a:sym typeface="Nunito Sans"/>
                                </a:rPr>
                                <m:t> </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34 </m:t>
                              </m:r>
                              <m:r>
                                <a:rPr lang="en-GB" sz="1600" i="1" u="none" strike="noStrike" cap="none" dirty="0" smtClean="0">
                                  <a:solidFill>
                                    <a:schemeClr val="tx1"/>
                                  </a:solidFill>
                                  <a:latin typeface="Cambria Math" panose="02040503050406030204" pitchFamily="18" charset="0"/>
                                  <a:ea typeface="Nunito Sans"/>
                                  <a:cs typeface="Nunito Sans"/>
                                  <a:sym typeface="Nunito Sans"/>
                                </a:rPr>
                                <m:t>𝑐𝑚</m:t>
                              </m:r>
                              <m:r>
                                <a:rPr lang="en-GB" sz="1600" i="1" u="none" strike="noStrike" cap="none" dirty="0" smtClean="0">
                                  <a:solidFill>
                                    <a:schemeClr val="tx1"/>
                                  </a:solidFill>
                                  <a:latin typeface="Cambria Math" panose="02040503050406030204" pitchFamily="18" charset="0"/>
                                  <a:ea typeface="Nunito Sans"/>
                                  <a:cs typeface="Nunito Sans"/>
                                  <a:sym typeface="Nunito Sans"/>
                                </a:rPr>
                                <m:t> </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0EAF638F-E647-C94A-1FD2-75857EBD0537}"/>
                  </a:ext>
                </a:extLst>
              </p:cNvPr>
              <p:cNvGraphicFramePr/>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4) </a:t>
                          </a:r>
                          <a:r>
                            <a:rPr lang="en-GB" sz="1600" b="0" dirty="0">
                              <a:solidFill>
                                <a:schemeClr val="dk1"/>
                              </a:solidFill>
                              <a:latin typeface="Nunito Sans"/>
                              <a:ea typeface="Nunito Sans"/>
                              <a:cs typeface="Nunito Sans"/>
                              <a:sym typeface="Nunito Sans"/>
                            </a:rPr>
                            <a:t>Determine the length of the diagonal in</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rectangle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𝐴𝐵𝐶𝐷</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0EAF638F-E647-C94A-1FD2-75857EBD0537}"/>
                  </a:ext>
                </a:extLst>
              </p:cNvPr>
              <p:cNvGraphicFramePr/>
              <p:nvPr/>
            </p:nvGraphicFramePr>
            <p:xfrm>
              <a:off x="108044" y="862525"/>
              <a:ext cx="4427010" cy="66968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4) </a:t>
                          </a:r>
                          <a:r>
                            <a:rPr lang="en-GB" sz="1600" b="0" dirty="0">
                              <a:solidFill>
                                <a:schemeClr val="dk1"/>
                              </a:solidFill>
                              <a:latin typeface="Nunito Sans"/>
                              <a:ea typeface="Nunito Sans"/>
                              <a:cs typeface="Nunito Sans"/>
                              <a:sym typeface="Nunito Sans"/>
                            </a:rPr>
                            <a:t>Determine the length of the diagonal in</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rectangle </a:t>
                          </a:r>
                          <a14:m xmlns:a14="http://schemas.microsoft.com/office/drawing/2010/main">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𝐴𝐵𝐶𝐷</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21347432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g228644726b3_0_188"/>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Pythagoras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CFDEBC4B-AE85-1B4E-ADE0-4E2C67979CCE}"/>
              </a:ext>
            </a:extLst>
          </p:cNvPr>
          <p:cNvPicPr>
            <a:picLocks noChangeAspect="1"/>
          </p:cNvPicPr>
          <p:nvPr/>
        </p:nvPicPr>
        <p:blipFill>
          <a:blip r:embed="rId3"/>
          <a:stretch>
            <a:fillRect/>
          </a:stretch>
        </p:blipFill>
        <p:spPr>
          <a:xfrm>
            <a:off x="1112577" y="1985535"/>
            <a:ext cx="2417944" cy="2520000"/>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43F6CB0B-62F8-E52A-B235-53BB9013BC72}"/>
                  </a:ext>
                </a:extLst>
              </p:cNvPr>
              <p:cNvGraphicFramePr/>
              <p:nvPr>
                <p:extLst>
                  <p:ext uri="{D42A27DB-BD31-4B8C-83A1-F6EECF244321}">
                    <p14:modId xmlns:p14="http://schemas.microsoft.com/office/powerpoint/2010/main" val="2950418327"/>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10.6 </m:t>
                              </m:r>
                              <m:r>
                                <a:rPr lang="en-GB" sz="1600" i="1" u="none" strike="noStrike" cap="none" dirty="0">
                                  <a:solidFill>
                                    <a:schemeClr val="tx1"/>
                                  </a:solidFill>
                                  <a:latin typeface="Cambria Math" panose="02040503050406030204" pitchFamily="18" charset="0"/>
                                  <a:ea typeface="Nunito Sans"/>
                                  <a:cs typeface="Nunito Sans"/>
                                  <a:sym typeface="Nunito Sans"/>
                                </a:rPr>
                                <m:t>𝑐𝑚</m:t>
                              </m:r>
                              <m:r>
                                <a:rPr lang="en-GB" sz="1600" i="1" u="none" strike="noStrike" cap="none" dirty="0">
                                  <a:solidFill>
                                    <a:schemeClr val="tx1"/>
                                  </a:solidFill>
                                  <a:latin typeface="Cambria Math" panose="02040503050406030204" pitchFamily="18" charset="0"/>
                                  <a:ea typeface="Nunito Sans"/>
                                  <a:cs typeface="Nunito Sans"/>
                                  <a:sym typeface="Nunito Sans"/>
                                </a:rPr>
                                <m:t> </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7.5 </m:t>
                              </m:r>
                              <m:r>
                                <a:rPr lang="en-GB" sz="1600" i="1" u="none" strike="noStrike" cap="none" dirty="0" smtClean="0">
                                  <a:solidFill>
                                    <a:schemeClr val="tx1"/>
                                  </a:solidFill>
                                  <a:latin typeface="Cambria Math" panose="02040503050406030204" pitchFamily="18" charset="0"/>
                                  <a:ea typeface="Nunito Sans"/>
                                  <a:cs typeface="Nunito Sans"/>
                                  <a:sym typeface="Nunito Sans"/>
                                </a:rPr>
                                <m:t>𝑐𝑚</m:t>
                              </m:r>
                              <m:r>
                                <a:rPr lang="en-GB" sz="1600" i="1" u="none" strike="noStrike" cap="none" dirty="0" smtClean="0">
                                  <a:solidFill>
                                    <a:schemeClr val="tx1"/>
                                  </a:solidFill>
                                  <a:latin typeface="Cambria Math" panose="02040503050406030204" pitchFamily="18" charset="0"/>
                                  <a:ea typeface="Nunito Sans"/>
                                  <a:cs typeface="Nunito Sans"/>
                                  <a:sym typeface="Nunito Sans"/>
                                </a:rPr>
                                <m:t> </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3.9 </m:t>
                              </m:r>
                              <m:r>
                                <a:rPr lang="en-GB" sz="1600" i="1" u="none" strike="noStrike" cap="none" dirty="0" smtClean="0">
                                  <a:solidFill>
                                    <a:schemeClr val="tx1"/>
                                  </a:solidFill>
                                  <a:latin typeface="Cambria Math" panose="02040503050406030204" pitchFamily="18" charset="0"/>
                                  <a:ea typeface="Nunito Sans"/>
                                  <a:cs typeface="Nunito Sans"/>
                                  <a:sym typeface="Nunito Sans"/>
                                </a:rPr>
                                <m:t>𝑐𝑚</m:t>
                              </m:r>
                              <m:r>
                                <a:rPr lang="en-GB" sz="1600" i="1" u="none" strike="noStrike" cap="none" dirty="0" smtClean="0">
                                  <a:solidFill>
                                    <a:schemeClr val="tx1"/>
                                  </a:solidFill>
                                  <a:latin typeface="Cambria Math" panose="02040503050406030204" pitchFamily="18" charset="0"/>
                                  <a:ea typeface="Nunito Sans"/>
                                  <a:cs typeface="Nunito Sans"/>
                                  <a:sym typeface="Nunito Sans"/>
                                </a:rPr>
                                <m:t> </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5.5 </m:t>
                              </m:r>
                              <m:r>
                                <a:rPr lang="en-GB" sz="1600" i="1" u="none" strike="noStrike" cap="none" dirty="0" smtClean="0">
                                  <a:solidFill>
                                    <a:schemeClr val="tx1"/>
                                  </a:solidFill>
                                  <a:latin typeface="Cambria Math" panose="02040503050406030204" pitchFamily="18" charset="0"/>
                                  <a:ea typeface="Nunito Sans"/>
                                  <a:cs typeface="Nunito Sans"/>
                                  <a:sym typeface="Nunito Sans"/>
                                </a:rPr>
                                <m:t>𝑐𝑚</m:t>
                              </m:r>
                              <m:r>
                                <a:rPr lang="en-GB" sz="1600" i="1" u="none" strike="noStrike" cap="none" dirty="0" smtClean="0">
                                  <a:solidFill>
                                    <a:schemeClr val="tx1"/>
                                  </a:solidFill>
                                  <a:latin typeface="Cambria Math" panose="02040503050406030204" pitchFamily="18" charset="0"/>
                                  <a:ea typeface="Nunito Sans"/>
                                  <a:cs typeface="Nunito Sans"/>
                                  <a:sym typeface="Nunito Sans"/>
                                </a:rPr>
                                <m:t> </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43F6CB0B-62F8-E52A-B235-53BB9013BC72}"/>
                  </a:ext>
                </a:extLst>
              </p:cNvPr>
              <p:cNvGraphicFramePr/>
              <p:nvPr>
                <p:extLst>
                  <p:ext uri="{D42A27DB-BD31-4B8C-83A1-F6EECF244321}">
                    <p14:modId xmlns:p14="http://schemas.microsoft.com/office/powerpoint/2010/main" val="2950418327"/>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10.6 </m:t>
                              </m:r>
                              <m:r>
                                <a:rPr lang="en-GB" sz="1600" i="1" u="none" strike="noStrike" cap="none" dirty="0">
                                  <a:solidFill>
                                    <a:schemeClr val="tx1"/>
                                  </a:solidFill>
                                  <a:latin typeface="Cambria Math" panose="02040503050406030204" pitchFamily="18" charset="0"/>
                                  <a:ea typeface="Nunito Sans"/>
                                  <a:cs typeface="Nunito Sans"/>
                                  <a:sym typeface="Nunito Sans"/>
                                </a:rPr>
                                <m:t>𝑐𝑚</m:t>
                              </m:r>
                              <m:r>
                                <a:rPr lang="en-GB" sz="1600" i="1" u="none" strike="noStrike" cap="none" dirty="0">
                                  <a:solidFill>
                                    <a:schemeClr val="tx1"/>
                                  </a:solidFill>
                                  <a:latin typeface="Cambria Math" panose="02040503050406030204" pitchFamily="18" charset="0"/>
                                  <a:ea typeface="Nunito Sans"/>
                                  <a:cs typeface="Nunito Sans"/>
                                  <a:sym typeface="Nunito Sans"/>
                                </a:rPr>
                                <m:t> </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7.5 </m:t>
                              </m:r>
                              <m:r>
                                <a:rPr lang="en-GB" sz="1600" i="1" u="none" strike="noStrike" cap="none" dirty="0" smtClean="0">
                                  <a:solidFill>
                                    <a:schemeClr val="tx1"/>
                                  </a:solidFill>
                                  <a:latin typeface="Cambria Math" panose="02040503050406030204" pitchFamily="18" charset="0"/>
                                  <a:ea typeface="Nunito Sans"/>
                                  <a:cs typeface="Nunito Sans"/>
                                  <a:sym typeface="Nunito Sans"/>
                                </a:rPr>
                                <m:t>𝑐𝑚</m:t>
                              </m:r>
                              <m:r>
                                <a:rPr lang="en-GB" sz="1600" i="1" u="none" strike="noStrike" cap="none" dirty="0" smtClean="0">
                                  <a:solidFill>
                                    <a:schemeClr val="tx1"/>
                                  </a:solidFill>
                                  <a:latin typeface="Cambria Math" panose="02040503050406030204" pitchFamily="18" charset="0"/>
                                  <a:ea typeface="Nunito Sans"/>
                                  <a:cs typeface="Nunito Sans"/>
                                  <a:sym typeface="Nunito Sans"/>
                                </a:rPr>
                                <m:t> </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3.9 </m:t>
                              </m:r>
                              <m:r>
                                <a:rPr lang="en-GB" sz="1600" i="1" u="none" strike="noStrike" cap="none" dirty="0" smtClean="0">
                                  <a:solidFill>
                                    <a:schemeClr val="tx1"/>
                                  </a:solidFill>
                                  <a:latin typeface="Cambria Math" panose="02040503050406030204" pitchFamily="18" charset="0"/>
                                  <a:ea typeface="Nunito Sans"/>
                                  <a:cs typeface="Nunito Sans"/>
                                  <a:sym typeface="Nunito Sans"/>
                                </a:rPr>
                                <m:t>𝑐𝑚</m:t>
                              </m:r>
                              <m:r>
                                <a:rPr lang="en-GB" sz="1600" i="1" u="none" strike="noStrike" cap="none" dirty="0" smtClean="0">
                                  <a:solidFill>
                                    <a:schemeClr val="tx1"/>
                                  </a:solidFill>
                                  <a:latin typeface="Cambria Math" panose="02040503050406030204" pitchFamily="18" charset="0"/>
                                  <a:ea typeface="Nunito Sans"/>
                                  <a:cs typeface="Nunito Sans"/>
                                  <a:sym typeface="Nunito Sans"/>
                                </a:rPr>
                                <m:t> </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Nunito Sans"/>
                                  <a:cs typeface="Nunito Sans"/>
                                  <a:sym typeface="Nunito Sans"/>
                                </a:rPr>
                                <m:t>5.5 </m:t>
                              </m:r>
                              <m:r>
                                <a:rPr lang="en-GB" sz="1600" i="1" u="none" strike="noStrike" cap="none" dirty="0" smtClean="0">
                                  <a:solidFill>
                                    <a:schemeClr val="tx1"/>
                                  </a:solidFill>
                                  <a:latin typeface="Cambria Math" panose="02040503050406030204" pitchFamily="18" charset="0"/>
                                  <a:ea typeface="Nunito Sans"/>
                                  <a:cs typeface="Nunito Sans"/>
                                  <a:sym typeface="Nunito Sans"/>
                                </a:rPr>
                                <m:t>𝑐𝑚</m:t>
                              </m:r>
                              <m:r>
                                <a:rPr lang="en-GB" sz="1600" i="1" u="none" strike="noStrike" cap="none" dirty="0" smtClean="0">
                                  <a:solidFill>
                                    <a:schemeClr val="tx1"/>
                                  </a:solidFill>
                                  <a:latin typeface="Cambria Math" panose="02040503050406030204" pitchFamily="18" charset="0"/>
                                  <a:ea typeface="Nunito Sans"/>
                                  <a:cs typeface="Nunito Sans"/>
                                  <a:sym typeface="Nunito Sans"/>
                                </a:rPr>
                                <m:t> </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500872A1-FDA8-3FDB-B1B8-6031BD401BF4}"/>
                  </a:ext>
                </a:extLst>
              </p:cNvPr>
              <p:cNvGraphicFramePr/>
              <p:nvPr/>
            </p:nvGraphicFramePr>
            <p:xfrm>
              <a:off x="108044" y="862525"/>
              <a:ext cx="4427010" cy="103544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5) </a:t>
                          </a:r>
                          <a:r>
                            <a:rPr lang="en-US" sz="1600" b="0" u="none" strike="noStrike" cap="none" dirty="0">
                              <a:solidFill>
                                <a:schemeClr val="dk1"/>
                              </a:solidFill>
                              <a:latin typeface="Nunito Sans"/>
                              <a:ea typeface="Nunito Sans"/>
                              <a:cs typeface="Nunito Sans"/>
                              <a:sym typeface="Nunito Sans"/>
                            </a:rPr>
                            <a:t>Find the side length of square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𝑃𝑄𝑅𝑆</m:t>
                              </m:r>
                            </m:oMath>
                          </a14:m>
                          <a:endParaRPr lang="en-US" sz="1600" b="0" u="none" strike="noStrike" cap="none" dirty="0">
                            <a:solidFill>
                              <a:schemeClr val="dk1"/>
                            </a:solidFill>
                            <a:latin typeface="Nunito Sans"/>
                            <a:ea typeface="Nunito Sans"/>
                            <a:cs typeface="Nunito Sans"/>
                            <a:sym typeface="Nunito Sans"/>
                          </a:endParaRP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accurate to one decimal place, given that</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the diagonal is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15</m:t>
                              </m:r>
                            </m:oMath>
                          </a14:m>
                          <a:r>
                            <a:rPr lang="en-US" sz="1600" b="0" u="none" strike="noStrike" cap="none" dirty="0">
                              <a:solidFill>
                                <a:schemeClr val="dk1"/>
                              </a:solidFill>
                              <a:latin typeface="Nunito Sans"/>
                              <a:ea typeface="Nunito Sans"/>
                              <a:cs typeface="Nunito Sans"/>
                              <a:sym typeface="Nunito Sans"/>
                            </a:rPr>
                            <a:t> cm in length:</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500872A1-FDA8-3FDB-B1B8-6031BD401BF4}"/>
                  </a:ext>
                </a:extLst>
              </p:cNvPr>
              <p:cNvGraphicFramePr/>
              <p:nvPr/>
            </p:nvGraphicFramePr>
            <p:xfrm>
              <a:off x="108044" y="862525"/>
              <a:ext cx="4427010" cy="1035441"/>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5) </a:t>
                          </a:r>
                          <a:r>
                            <a:rPr lang="en-US" sz="1600" b="0" u="none" strike="noStrike" cap="none" dirty="0">
                              <a:solidFill>
                                <a:schemeClr val="dk1"/>
                              </a:solidFill>
                              <a:latin typeface="Nunito Sans"/>
                              <a:ea typeface="Nunito Sans"/>
                              <a:cs typeface="Nunito Sans"/>
                              <a:sym typeface="Nunito Sans"/>
                            </a:rPr>
                            <a:t>Find the side length of square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𝑃𝑄𝑅𝑆</m:t>
                              </m:r>
                            </m:oMath>
                          </a14:m>
                          <a:endParaRPr lang="en-US" sz="1600" b="0" u="none" strike="noStrike" cap="none" dirty="0">
                            <a:solidFill>
                              <a:schemeClr val="dk1"/>
                            </a:solidFill>
                            <a:latin typeface="Nunito Sans"/>
                            <a:ea typeface="Nunito Sans"/>
                            <a:cs typeface="Nunito Sans"/>
                            <a:sym typeface="Nunito Sans"/>
                          </a:endParaRP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accurate to one decimal place, given that</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Sans"/>
                              <a:ea typeface="Nunito Sans"/>
                              <a:cs typeface="Nunito Sans"/>
                              <a:sym typeface="Nunito Sans"/>
                            </a:rPr>
                            <a:t>    the diagonal is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Sans"/>
                                  <a:cs typeface="Nunito Sans"/>
                                  <a:sym typeface="Nunito Sans"/>
                                </a:rPr>
                                <m:t>15</m:t>
                              </m:r>
                            </m:oMath>
                          </a14:m>
                          <a:r>
                            <a:rPr lang="en-US" sz="1600" b="0" u="none" strike="noStrike" cap="none" dirty="0">
                              <a:solidFill>
                                <a:schemeClr val="dk1"/>
                              </a:solidFill>
                              <a:latin typeface="Nunito Sans"/>
                              <a:ea typeface="Nunito Sans"/>
                              <a:cs typeface="Nunito Sans"/>
                              <a:sym typeface="Nunito Sans"/>
                            </a:rPr>
                            <a:t> cm in length:</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37801782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g228644726b3_0_195"/>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chemeClr val="lt1"/>
                </a:solidFill>
                <a:latin typeface="Nunito Sans"/>
                <a:ea typeface="Nunito Sans"/>
                <a:cs typeface="Nunito Sans"/>
                <a:sym typeface="Nunito Sans"/>
              </a:rPr>
              <a:t>Pythagoras</a:t>
            </a:r>
            <a:endParaRPr sz="1400" b="1" i="0" u="none" strike="noStrike" cap="none" dirty="0">
              <a:solidFill>
                <a:srgbClr val="FFFFFF"/>
              </a:solidFill>
              <a:latin typeface="Nunito Sans"/>
              <a:ea typeface="Nunito Sans"/>
              <a:cs typeface="Nunito Sans"/>
              <a:sym typeface="Nunito Sans"/>
            </a:endParaRPr>
          </a:p>
        </p:txBody>
      </p:sp>
      <p:pic>
        <p:nvPicPr>
          <p:cNvPr id="10" name="Picture 9">
            <a:extLst>
              <a:ext uri="{FF2B5EF4-FFF2-40B4-BE49-F238E27FC236}">
                <a16:creationId xmlns:a16="http://schemas.microsoft.com/office/drawing/2014/main" id="{54862797-7BA7-8743-9763-611BA1E8057E}"/>
              </a:ext>
            </a:extLst>
          </p:cNvPr>
          <p:cNvPicPr>
            <a:picLocks noChangeAspect="1"/>
          </p:cNvPicPr>
          <p:nvPr/>
        </p:nvPicPr>
        <p:blipFill>
          <a:blip r:embed="rId3"/>
          <a:stretch>
            <a:fillRect/>
          </a:stretch>
        </p:blipFill>
        <p:spPr>
          <a:xfrm>
            <a:off x="394499" y="1851061"/>
            <a:ext cx="3854100" cy="2088000"/>
          </a:xfrm>
          <a:prstGeom prst="rect">
            <a:avLst/>
          </a:prstGeom>
        </p:spPr>
      </p:pic>
      <mc:AlternateContent xmlns:mc="http://schemas.openxmlformats.org/markup-compatibility/2006">
        <mc:Choice xmlns:a14="http://schemas.microsoft.com/office/drawing/2010/main" Requires="a14">
          <p:graphicFrame>
            <p:nvGraphicFramePr>
              <p:cNvPr id="2" name="Google Shape;414;g21c43135d4d_0_150">
                <a:extLst>
                  <a:ext uri="{FF2B5EF4-FFF2-40B4-BE49-F238E27FC236}">
                    <a16:creationId xmlns:a16="http://schemas.microsoft.com/office/drawing/2014/main" id="{B24B4681-CEC7-72EE-F93E-3AC5F2DF75D4}"/>
                  </a:ext>
                </a:extLst>
              </p:cNvPr>
              <p:cNvGraphicFramePr/>
              <p:nvPr>
                <p:extLst>
                  <p:ext uri="{D42A27DB-BD31-4B8C-83A1-F6EECF244321}">
                    <p14:modId xmlns:p14="http://schemas.microsoft.com/office/powerpoint/2010/main" val="1784344961"/>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GB" sz="1600" i="1" u="none" strike="noStrike" cap="none" dirty="0" smtClean="0">
                                  <a:solidFill>
                                    <a:schemeClr val="tx1"/>
                                  </a:solidFill>
                                  <a:latin typeface="Cambria Math" panose="02040503050406030204" pitchFamily="18" charset="0"/>
                                  <a:ea typeface="Times New Roman"/>
                                  <a:cs typeface="Times New Roman"/>
                                  <a:sym typeface="Times New Roman"/>
                                </a:rPr>
                                <m:t>𝑎</m:t>
                              </m:r>
                              <m:r>
                                <a:rPr lang="en-GB" sz="1600" i="1" u="none" strike="noStrike" cap="none" dirty="0">
                                  <a:solidFill>
                                    <a:schemeClr val="tx1"/>
                                  </a:solidFill>
                                  <a:latin typeface="Cambria Math" panose="02040503050406030204" pitchFamily="18" charset="0"/>
                                  <a:ea typeface="Nunito Sans"/>
                                  <a:cs typeface="Nunito Sans"/>
                                  <a:sym typeface="Nunito Sans"/>
                                </a:rPr>
                                <m:t> = −2 </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GB" sz="1400" i="1"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GB" sz="1600" i="1" u="none" strike="noStrike" cap="none" dirty="0" smtClean="0">
                                  <a:solidFill>
                                    <a:schemeClr val="tx1"/>
                                  </a:solidFill>
                                  <a:latin typeface="Cambria Math" panose="02040503050406030204" pitchFamily="18" charset="0"/>
                                  <a:ea typeface="Times New Roman"/>
                                  <a:cs typeface="Times New Roman"/>
                                  <a:sym typeface="Times New Roman"/>
                                </a:rPr>
                                <m:t>𝑎</m:t>
                              </m:r>
                              <m:r>
                                <a:rPr lang="en-GB" sz="1600" i="1" u="none" strike="noStrike" cap="none" dirty="0">
                                  <a:solidFill>
                                    <a:schemeClr val="tx1"/>
                                  </a:solidFill>
                                  <a:latin typeface="Cambria Math" panose="02040503050406030204" pitchFamily="18" charset="0"/>
                                  <a:ea typeface="Nunito Sans"/>
                                  <a:cs typeface="Nunito Sans"/>
                                  <a:sym typeface="Nunito Sans"/>
                                </a:rPr>
                                <m:t> = 4</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US" sz="1600" i="1" u="none" strike="noStrike" cap="none" dirty="0" smtClean="0">
                                  <a:solidFill>
                                    <a:schemeClr val="tx1"/>
                                  </a:solidFill>
                                  <a:latin typeface="Cambria Math" panose="02040503050406030204" pitchFamily="18" charset="0"/>
                                  <a:ea typeface="Times New Roman"/>
                                  <a:cs typeface="Times New Roman"/>
                                  <a:sym typeface="Times New Roman"/>
                                </a:rPr>
                                <m:t>𝑎</m:t>
                              </m:r>
                              <m:r>
                                <a:rPr lang="en-US" sz="1600" i="1" u="none" strike="noStrike" cap="none" dirty="0">
                                  <a:solidFill>
                                    <a:schemeClr val="tx1"/>
                                  </a:solidFill>
                                  <a:latin typeface="Cambria Math" panose="02040503050406030204" pitchFamily="18" charset="0"/>
                                  <a:ea typeface="Nunito Sans"/>
                                  <a:cs typeface="Nunito Sans"/>
                                  <a:sym typeface="Nunito Sans"/>
                                </a:rPr>
                                <m:t> =</m:t>
                              </m:r>
                              <m:f>
                                <m:fPr>
                                  <m:ctrlPr>
                                    <a:rPr lang="ar-AE" sz="1600" b="0" i="1" u="none" strike="noStrike" cap="none" dirty="0"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dirty="0" smtClean="0">
                                      <a:solidFill>
                                        <a:schemeClr val="tx1"/>
                                      </a:solidFill>
                                      <a:latin typeface="Cambria Math" panose="02040503050406030204" pitchFamily="18" charset="0"/>
                                      <a:ea typeface="Nunito Sans"/>
                                      <a:cs typeface="Nunito Sans"/>
                                      <a:sym typeface="Nunito Sans"/>
                                    </a:rPr>
                                    <m:t>4</m:t>
                                  </m:r>
                                </m:num>
                                <m:den>
                                  <m:r>
                                    <a:rPr lang="ar-AE" sz="1600" b="0" i="1" u="none" strike="noStrike" cap="none" dirty="0" smtClean="0">
                                      <a:solidFill>
                                        <a:schemeClr val="tx1"/>
                                      </a:solidFill>
                                      <a:latin typeface="Cambria Math" panose="02040503050406030204" pitchFamily="18" charset="0"/>
                                      <a:ea typeface="Nunito Sans"/>
                                      <a:cs typeface="Nunito Sans"/>
                                      <a:sym typeface="Nunito Sans"/>
                                    </a:rPr>
                                    <m:t>7</m:t>
                                  </m:r>
                                </m:den>
                              </m:f>
                              <m:r>
                                <a:rPr lang="ar-AE" sz="1600" i="1" u="none" strike="noStrike" cap="none" dirty="0">
                                  <a:solidFill>
                                    <a:schemeClr val="tx1"/>
                                  </a:solidFill>
                                  <a:latin typeface="Cambria Math" panose="02040503050406030204" pitchFamily="18" charset="0"/>
                                  <a:ea typeface="Nunito Sans"/>
                                  <a:cs typeface="Nunito Sans"/>
                                  <a:sym typeface="Nunito Sans"/>
                                </a:rPr>
                                <m:t>  </m:t>
                              </m:r>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ar-AE" sz="1400" u="none" strike="noStrike" cap="none" dirty="0">
                              <a:solidFill>
                                <a:schemeClr val="tx1"/>
                              </a:solidFill>
                              <a:latin typeface="Nunito Sans"/>
                              <a:ea typeface="Nunito Sans"/>
                              <a:cs typeface="Nunito Sans"/>
                              <a:sym typeface="Nunito Sans"/>
                            </a:rPr>
                            <a:t> </a:t>
                          </a:r>
                          <a:endParaRPr lang="ar-AE" sz="1400" i="1"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GB" sz="1600" i="1" u="none" strike="noStrike" cap="none" dirty="0" smtClean="0">
                                  <a:solidFill>
                                    <a:schemeClr val="tx1"/>
                                  </a:solidFill>
                                  <a:latin typeface="Cambria Math" panose="02040503050406030204" pitchFamily="18" charset="0"/>
                                  <a:ea typeface="Times New Roman"/>
                                  <a:cs typeface="Times New Roman"/>
                                  <a:sym typeface="Times New Roman"/>
                                </a:rPr>
                                <m:t>𝑎</m:t>
                              </m:r>
                              <m:r>
                                <a:rPr lang="en-GB" sz="1600" i="1" u="none" strike="noStrike" cap="none" dirty="0">
                                  <a:solidFill>
                                    <a:schemeClr val="tx1"/>
                                  </a:solidFill>
                                  <a:latin typeface="Cambria Math" panose="02040503050406030204" pitchFamily="18" charset="0"/>
                                  <a:ea typeface="Nunito Sans"/>
                                  <a:cs typeface="Nunito Sans"/>
                                  <a:sym typeface="Nunito Sans"/>
                                </a:rPr>
                                <m:t> = </m:t>
                              </m:r>
                              <m:r>
                                <a:rPr lang="en-GB" sz="1600" i="1" u="none" strike="noStrike" cap="none" dirty="0">
                                  <a:solidFill>
                                    <a:schemeClr val="tx1"/>
                                  </a:solidFill>
                                  <a:latin typeface="Cambria Math" panose="02040503050406030204" pitchFamily="18" charset="0"/>
                                  <a:ea typeface="Nunito Sans"/>
                                  <a:cs typeface="Nunito Sans"/>
                                  <a:sym typeface="Nunito Sans"/>
                                </a:rPr>
                                <m:t>0</m:t>
                              </m:r>
                              <m:r>
                                <a:rPr lang="en-GB" sz="1600" i="1" u="none" strike="noStrike" cap="none" dirty="0">
                                  <a:solidFill>
                                    <a:schemeClr val="tx1"/>
                                  </a:solidFill>
                                  <a:latin typeface="Cambria Math" panose="02040503050406030204" pitchFamily="18" charset="0"/>
                                  <a:ea typeface="Nunito Sans"/>
                                  <a:cs typeface="Nunito Sans"/>
                                  <a:sym typeface="Nunito Sans"/>
                                </a:rPr>
                                <m:t> </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414;g21c43135d4d_0_150">
                <a:extLst>
                  <a:ext uri="{FF2B5EF4-FFF2-40B4-BE49-F238E27FC236}">
                    <a16:creationId xmlns:a16="http://schemas.microsoft.com/office/drawing/2014/main" id="{B24B4681-CEC7-72EE-F93E-3AC5F2DF75D4}"/>
                  </a:ext>
                </a:extLst>
              </p:cNvPr>
              <p:cNvGraphicFramePr/>
              <p:nvPr>
                <p:extLst>
                  <p:ext uri="{D42A27DB-BD31-4B8C-83A1-F6EECF244321}">
                    <p14:modId xmlns:p14="http://schemas.microsoft.com/office/powerpoint/2010/main" val="1784344961"/>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Times New Roman"/>
                                  <a:cs typeface="Times New Roman"/>
                                  <a:sym typeface="Times New Roman"/>
                                </a:rPr>
                                <m:t>𝑎</m:t>
                              </m:r>
                              <m:r>
                                <a:rPr lang="en-GB" sz="1600" i="1" u="none" strike="noStrike" cap="none" dirty="0">
                                  <a:solidFill>
                                    <a:schemeClr val="tx1"/>
                                  </a:solidFill>
                                  <a:latin typeface="Cambria Math" panose="02040503050406030204" pitchFamily="18" charset="0"/>
                                  <a:ea typeface="Nunito Sans"/>
                                  <a:cs typeface="Nunito Sans"/>
                                  <a:sym typeface="Nunito Sans"/>
                                </a:rPr>
                                <m:t> = −</m:t>
                              </m:r>
                              <m:r>
                                <a:rPr lang="en-GB" sz="1600" i="1" u="none" strike="noStrike" cap="none" dirty="0">
                                  <a:solidFill>
                                    <a:schemeClr val="tx1"/>
                                  </a:solidFill>
                                  <a:latin typeface="Cambria Math" panose="02040503050406030204" pitchFamily="18" charset="0"/>
                                  <a:ea typeface="Nunito Sans"/>
                                  <a:cs typeface="Nunito Sans"/>
                                  <a:sym typeface="Nunito Sans"/>
                                </a:rPr>
                                <m:t>2</m:t>
                              </m:r>
                              <m:r>
                                <a:rPr lang="en-GB" sz="1600" i="1" u="none" strike="noStrike" cap="none" dirty="0">
                                  <a:solidFill>
                                    <a:schemeClr val="tx1"/>
                                  </a:solidFill>
                                  <a:latin typeface="Cambria Math" panose="02040503050406030204" pitchFamily="18" charset="0"/>
                                  <a:ea typeface="Nunito Sans"/>
                                  <a:cs typeface="Nunito Sans"/>
                                  <a:sym typeface="Nunito Sans"/>
                                </a:rPr>
                                <m:t> </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GB" sz="1400" i="1"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Times New Roman"/>
                                  <a:cs typeface="Times New Roman"/>
                                  <a:sym typeface="Times New Roman"/>
                                </a:rPr>
                                <m:t>𝑎</m:t>
                              </m:r>
                              <m:r>
                                <a:rPr lang="en-GB" sz="1600" i="1" u="none" strike="noStrike" cap="none" dirty="0">
                                  <a:solidFill>
                                    <a:schemeClr val="tx1"/>
                                  </a:solidFill>
                                  <a:latin typeface="Cambria Math" panose="02040503050406030204" pitchFamily="18" charset="0"/>
                                  <a:ea typeface="Nunito Sans"/>
                                  <a:cs typeface="Nunito Sans"/>
                                  <a:sym typeface="Nunito Sans"/>
                                </a:rPr>
                                <m:t> = </m:t>
                              </m:r>
                              <m:r>
                                <a:rPr lang="en-GB" sz="1600" i="1" u="none" strike="noStrike" cap="none" dirty="0">
                                  <a:solidFill>
                                    <a:schemeClr val="tx1"/>
                                  </a:solidFill>
                                  <a:latin typeface="Cambria Math" panose="02040503050406030204" pitchFamily="18" charset="0"/>
                                  <a:ea typeface="Nunito Sans"/>
                                  <a:cs typeface="Nunito Sans"/>
                                  <a:sym typeface="Nunito Sans"/>
                                </a:rPr>
                                <m:t>4</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r>
                                <a:rPr lang="en-US" sz="1600" i="1" u="none" strike="noStrike" cap="none" dirty="0" smtClean="0">
                                  <a:solidFill>
                                    <a:schemeClr val="tx1"/>
                                  </a:solidFill>
                                  <a:latin typeface="Cambria Math" panose="02040503050406030204" pitchFamily="18" charset="0"/>
                                  <a:ea typeface="Times New Roman"/>
                                  <a:cs typeface="Times New Roman"/>
                                  <a:sym typeface="Times New Roman"/>
                                </a:rPr>
                                <m:t>𝑎</m:t>
                              </m:r>
                              <m:r>
                                <a:rPr lang="en-US" sz="1600" i="1" u="none" strike="noStrike" cap="none" dirty="0">
                                  <a:solidFill>
                                    <a:schemeClr val="tx1"/>
                                  </a:solidFill>
                                  <a:latin typeface="Cambria Math" panose="02040503050406030204" pitchFamily="18" charset="0"/>
                                  <a:ea typeface="Nunito Sans"/>
                                  <a:cs typeface="Nunito Sans"/>
                                  <a:sym typeface="Nunito Sans"/>
                                </a:rPr>
                                <m:t> =</m:t>
                              </m:r>
                              <m:f>
                                <m:fPr>
                                  <m:ctrlPr>
                                    <a:rPr lang="ar-AE" sz="1600" b="0" i="1" u="none" strike="noStrike" cap="none" dirty="0" smtClean="0">
                                      <a:solidFill>
                                        <a:schemeClr val="tx1"/>
                                      </a:solidFill>
                                      <a:latin typeface="Cambria Math" panose="02040503050406030204" pitchFamily="18" charset="0"/>
                                      <a:ea typeface="Nunito Sans"/>
                                      <a:cs typeface="Nunito Sans"/>
                                      <a:sym typeface="Nunito Sans"/>
                                    </a:rPr>
                                  </m:ctrlPr>
                                </m:fPr>
                                <m:num>
                                  <m:r>
                                    <a:rPr lang="ar-AE" sz="1600" b="0" i="1" u="none" strike="noStrike" cap="none" dirty="0" smtClean="0">
                                      <a:solidFill>
                                        <a:schemeClr val="tx1"/>
                                      </a:solidFill>
                                      <a:latin typeface="Cambria Math" panose="02040503050406030204" pitchFamily="18" charset="0"/>
                                      <a:ea typeface="Nunito Sans"/>
                                      <a:cs typeface="Nunito Sans"/>
                                      <a:sym typeface="Nunito Sans"/>
                                    </a:rPr>
                                    <m:t>4</m:t>
                                  </m:r>
                                </m:num>
                                <m:den>
                                  <m:r>
                                    <a:rPr lang="ar-AE" sz="1600" b="0" i="1" u="none" strike="noStrike" cap="none" dirty="0" smtClean="0">
                                      <a:solidFill>
                                        <a:schemeClr val="tx1"/>
                                      </a:solidFill>
                                      <a:latin typeface="Cambria Math" panose="02040503050406030204" pitchFamily="18" charset="0"/>
                                      <a:ea typeface="Nunito Sans"/>
                                      <a:cs typeface="Nunito Sans"/>
                                      <a:sym typeface="Nunito Sans"/>
                                    </a:rPr>
                                    <m:t>7</m:t>
                                  </m:r>
                                </m:den>
                              </m:f>
                              <m:r>
                                <a:rPr lang="ar-AE" sz="1600" i="1" u="none" strike="noStrike" cap="none" dirty="0">
                                  <a:solidFill>
                                    <a:schemeClr val="tx1"/>
                                  </a:solidFill>
                                  <a:latin typeface="Cambria Math" panose="02040503050406030204" pitchFamily="18" charset="0"/>
                                  <a:ea typeface="Nunito Sans"/>
                                  <a:cs typeface="Nunito Sans"/>
                                  <a:sym typeface="Nunito Sans"/>
                                </a:rPr>
                                <m:t>  </m:t>
                              </m:r>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ar-AE" sz="1400" u="none" strike="noStrike" cap="none" dirty="0">
                              <a:solidFill>
                                <a:schemeClr val="tx1"/>
                              </a:solidFill>
                              <a:latin typeface="Nunito Sans"/>
                              <a:ea typeface="Nunito Sans"/>
                              <a:cs typeface="Nunito Sans"/>
                              <a:sym typeface="Nunito Sans"/>
                            </a:rPr>
                            <a:t> </a:t>
                          </a:r>
                          <a:endParaRPr lang="ar-AE" sz="1400" i="1" u="none" strike="noStrike" cap="none" dirty="0">
                            <a:solidFill>
                              <a:schemeClr val="tx1"/>
                            </a:solidFill>
                            <a:latin typeface="Times New Roman"/>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GB" sz="1600" i="1" u="none" strike="noStrike" cap="none" dirty="0" smtClean="0">
                                  <a:solidFill>
                                    <a:schemeClr val="tx1"/>
                                  </a:solidFill>
                                  <a:latin typeface="Cambria Math" panose="02040503050406030204" pitchFamily="18" charset="0"/>
                                  <a:ea typeface="Times New Roman"/>
                                  <a:cs typeface="Times New Roman"/>
                                  <a:sym typeface="Times New Roman"/>
                                </a:rPr>
                                <m:t>𝑎</m:t>
                              </m:r>
                              <m:r>
                                <a:rPr lang="en-GB" sz="1600" i="1" u="none" strike="noStrike" cap="none" dirty="0">
                                  <a:solidFill>
                                    <a:schemeClr val="tx1"/>
                                  </a:solidFill>
                                  <a:latin typeface="Cambria Math" panose="02040503050406030204" pitchFamily="18" charset="0"/>
                                  <a:ea typeface="Nunito Sans"/>
                                  <a:cs typeface="Nunito Sans"/>
                                  <a:sym typeface="Nunito Sans"/>
                                </a:rPr>
                                <m:t> = </m:t>
                              </m:r>
                              <m:r>
                                <a:rPr lang="en-GB" sz="1600" i="1" u="none" strike="noStrike" cap="none" dirty="0">
                                  <a:solidFill>
                                    <a:schemeClr val="tx1"/>
                                  </a:solidFill>
                                  <a:latin typeface="Cambria Math" panose="02040503050406030204" pitchFamily="18" charset="0"/>
                                  <a:ea typeface="Nunito Sans"/>
                                  <a:cs typeface="Nunito Sans"/>
                                  <a:sym typeface="Nunito Sans"/>
                                </a:rPr>
                                <m:t>0</m:t>
                              </m:r>
                              <m:r>
                                <a:rPr lang="en-GB" sz="1600" i="1" u="none" strike="noStrike" cap="none" dirty="0">
                                  <a:solidFill>
                                    <a:schemeClr val="tx1"/>
                                  </a:solidFill>
                                  <a:latin typeface="Cambria Math" panose="02040503050406030204" pitchFamily="18" charset="0"/>
                                  <a:ea typeface="Nunito Sans"/>
                                  <a:cs typeface="Nunito Sans"/>
                                  <a:sym typeface="Nunito Sans"/>
                                </a:rPr>
                                <m:t> </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6A1F48CD-6A48-E7BF-3AE0-32C7BBDE2C81}"/>
                  </a:ext>
                </a:extLst>
              </p:cNvPr>
              <p:cNvGraphicFramePr/>
              <p:nvPr/>
            </p:nvGraphicFramePr>
            <p:xfrm>
              <a:off x="108044" y="862525"/>
              <a:ext cx="4427010" cy="67057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6) </a:t>
                          </a:r>
                          <a:r>
                            <a:rPr lang="en-US" sz="1600" b="0" u="none" strike="noStrike" cap="none" dirty="0">
                              <a:solidFill>
                                <a:schemeClr val="dk1"/>
                              </a:solidFill>
                              <a:latin typeface="Nunito"/>
                              <a:ea typeface="Nunito"/>
                              <a:cs typeface="Nunito"/>
                              <a:sym typeface="Nunito"/>
                            </a:rPr>
                            <a:t>Determine the value of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𝑎</m:t>
                              </m:r>
                            </m:oMath>
                          </a14:m>
                          <a:r>
                            <a:rPr lang="en-US" sz="1600" b="0" u="none" strike="noStrike" cap="none" dirty="0">
                              <a:solidFill>
                                <a:schemeClr val="dk1"/>
                              </a:solidFill>
                              <a:latin typeface="Nunito"/>
                              <a:ea typeface="Nunito"/>
                              <a:cs typeface="Nunito"/>
                              <a:sym typeface="Nunito"/>
                            </a:rPr>
                            <a:t> such that </a:t>
                          </a:r>
                          <a14:m>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𝐴𝐵𝐶</m:t>
                              </m:r>
                            </m:oMath>
                          </a14:m>
                          <a:r>
                            <a:rPr lang="en-US" sz="1600" b="0" u="none" strike="noStrike" cap="none" dirty="0">
                              <a:solidFill>
                                <a:schemeClr val="dk1"/>
                              </a:solidFill>
                              <a:latin typeface="Nunito"/>
                              <a:ea typeface="Nunito"/>
                              <a:cs typeface="Nunito"/>
                              <a:sym typeface="Nunito"/>
                            </a:rPr>
                            <a:t> is a</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a:ea typeface="Nunito"/>
                              <a:cs typeface="Nunito"/>
                              <a:sym typeface="Nunito"/>
                            </a:rPr>
                            <a:t>    right-angled triangle:</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6A1F48CD-6A48-E7BF-3AE0-32C7BBDE2C81}"/>
                  </a:ext>
                </a:extLst>
              </p:cNvPr>
              <p:cNvGraphicFramePr/>
              <p:nvPr/>
            </p:nvGraphicFramePr>
            <p:xfrm>
              <a:off x="108044" y="862525"/>
              <a:ext cx="4427010" cy="67057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0">
                    <a:tc>
                      <a:txBody>
                        <a:bodyPr/>
                        <a:lstStyle/>
                        <a:p>
                          <a:pPr marL="0" marR="0" lvl="0" indent="0" algn="l" rtl="0">
                            <a:lnSpc>
                              <a:spcPct val="100000"/>
                            </a:lnSpc>
                            <a:spcBef>
                              <a:spcPts val="0"/>
                            </a:spcBef>
                            <a:spcAft>
                              <a:spcPts val="0"/>
                            </a:spcAft>
                            <a:buClr>
                              <a:srgbClr val="000000"/>
                            </a:buClr>
                            <a:buSzPts val="1600"/>
                            <a:buFont typeface="Arial"/>
                            <a:buNone/>
                          </a:pPr>
                          <a:r>
                            <a:rPr lang="en-US" sz="1600" b="0" dirty="0">
                              <a:solidFill>
                                <a:schemeClr val="dk1"/>
                              </a:solidFill>
                              <a:latin typeface="Nunito Sans"/>
                              <a:ea typeface="Nunito Sans"/>
                              <a:cs typeface="Nunito Sans"/>
                              <a:sym typeface="Nunito Sans"/>
                            </a:rPr>
                            <a:t>6) </a:t>
                          </a:r>
                          <a:r>
                            <a:rPr lang="en-US" sz="1600" b="0" u="none" strike="noStrike" cap="none" dirty="0">
                              <a:solidFill>
                                <a:schemeClr val="dk1"/>
                              </a:solidFill>
                              <a:latin typeface="Nunito"/>
                              <a:ea typeface="Nunito"/>
                              <a:cs typeface="Nunito"/>
                              <a:sym typeface="Nunito"/>
                            </a:rPr>
                            <a:t>Determine the value of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Times New Roman"/>
                                  <a:cs typeface="Times New Roman"/>
                                  <a:sym typeface="Times New Roman"/>
                                </a:rPr>
                                <m:t>𝑎</m:t>
                              </m:r>
                            </m:oMath>
                          </a14:m>
                          <a:r>
                            <a:rPr lang="en-US" sz="1600" b="0" u="none" strike="noStrike" cap="none" dirty="0">
                              <a:solidFill>
                                <a:schemeClr val="dk1"/>
                              </a:solidFill>
                              <a:latin typeface="Nunito"/>
                              <a:ea typeface="Nunito"/>
                              <a:cs typeface="Nunito"/>
                              <a:sym typeface="Nunito"/>
                            </a:rPr>
                            <a:t> such that </a:t>
                          </a:r>
                          <a14:m xmlns:a14="http://schemas.microsoft.com/office/drawing/2010/main">
                            <m:oMath xmlns:m="http://schemas.openxmlformats.org/officeDocument/2006/math">
                              <m:r>
                                <a:rPr lang="en-US" sz="1600" b="0" i="1" u="none" strike="noStrike" cap="none" dirty="0" smtClean="0">
                                  <a:solidFill>
                                    <a:schemeClr val="dk1"/>
                                  </a:solidFill>
                                  <a:latin typeface="Cambria Math" panose="02040503050406030204" pitchFamily="18" charset="0"/>
                                  <a:ea typeface="Nunito"/>
                                  <a:cs typeface="Nunito"/>
                                  <a:sym typeface="Nunito"/>
                                </a:rPr>
                                <m:t>𝐴𝐵𝐶</m:t>
                              </m:r>
                            </m:oMath>
                          </a14:m>
                          <a:r>
                            <a:rPr lang="en-US" sz="1600" b="0" u="none" strike="noStrike" cap="none" dirty="0">
                              <a:solidFill>
                                <a:schemeClr val="dk1"/>
                              </a:solidFill>
                              <a:latin typeface="Nunito"/>
                              <a:ea typeface="Nunito"/>
                              <a:cs typeface="Nunito"/>
                              <a:sym typeface="Nunito"/>
                            </a:rPr>
                            <a:t> is a</a:t>
                          </a:r>
                        </a:p>
                        <a:p>
                          <a:pPr marL="0" marR="0" lvl="0" indent="0" algn="l" rtl="0">
                            <a:lnSpc>
                              <a:spcPct val="150000"/>
                            </a:lnSpc>
                            <a:spcBef>
                              <a:spcPts val="0"/>
                            </a:spcBef>
                            <a:spcAft>
                              <a:spcPts val="0"/>
                            </a:spcAft>
                            <a:buClr>
                              <a:srgbClr val="000000"/>
                            </a:buClr>
                            <a:buSzPts val="1600"/>
                            <a:buFont typeface="Arial"/>
                            <a:buNone/>
                          </a:pPr>
                          <a:r>
                            <a:rPr lang="en-US" sz="1600" b="0" u="none" strike="noStrike" cap="none" dirty="0">
                              <a:solidFill>
                                <a:schemeClr val="dk1"/>
                              </a:solidFill>
                              <a:latin typeface="Nunito"/>
                              <a:ea typeface="Nunito"/>
                              <a:cs typeface="Nunito"/>
                              <a:sym typeface="Nunito"/>
                            </a:rPr>
                            <a:t>    right-angled triangle:</a:t>
                          </a:r>
                          <a:endParaRPr lang="en-US" sz="1600" b="0" u="none" strike="noStrike" cap="none"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2226109522"/>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190</TotalTime>
  <Words>1903</Words>
  <Application>Microsoft Office PowerPoint</Application>
  <PresentationFormat>On-screen Show (16:9)</PresentationFormat>
  <Paragraphs>352</Paragraphs>
  <Slides>35</Slides>
  <Notes>35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35</vt:i4>
      </vt:variant>
    </vt:vector>
  </HeadingPairs>
  <TitlesOfParts>
    <vt:vector size="42" baseType="lpstr">
      <vt:lpstr>Nunito</vt:lpstr>
      <vt:lpstr>Cambria Math</vt:lpstr>
      <vt:lpstr>Times New Roman</vt:lpstr>
      <vt:lpstr>Calibri</vt:lpstr>
      <vt:lpstr>Nunito Sans</vt:lpstr>
      <vt:lpstr>Arial</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Janette Warburton</dc:creator>
  <cp:lastModifiedBy>Janette Warburton</cp:lastModifiedBy>
  <cp:revision>2</cp:revision>
  <dcterms:modified xsi:type="dcterms:W3CDTF">2023-07-05T14:00:28Z</dcterms:modified>
</cp:coreProperties>
</file>