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2" r:id="rId1"/>
  </p:sldMasterIdLst>
  <p:notesMasterIdLst>
    <p:notesMasterId r:id="rId47"/>
  </p:notesMasterIdLst>
  <p:sldIdLst>
    <p:sldId id="266" r:id="rId2"/>
    <p:sldId id="264" r:id="rId3"/>
    <p:sldId id="265" r:id="rId4"/>
    <p:sldId id="321" r:id="rId5"/>
    <p:sldId id="322" r:id="rId6"/>
    <p:sldId id="323" r:id="rId7"/>
    <p:sldId id="324" r:id="rId8"/>
    <p:sldId id="325" r:id="rId9"/>
    <p:sldId id="326" r:id="rId10"/>
    <p:sldId id="327" r:id="rId11"/>
    <p:sldId id="328" r:id="rId12"/>
    <p:sldId id="329" r:id="rId13"/>
    <p:sldId id="330" r:id="rId14"/>
    <p:sldId id="331" r:id="rId15"/>
    <p:sldId id="332" r:id="rId16"/>
    <p:sldId id="333" r:id="rId17"/>
    <p:sldId id="334" r:id="rId18"/>
    <p:sldId id="335" r:id="rId19"/>
    <p:sldId id="336" r:id="rId20"/>
    <p:sldId id="337" r:id="rId21"/>
    <p:sldId id="338" r:id="rId22"/>
    <p:sldId id="339" r:id="rId23"/>
    <p:sldId id="340" r:id="rId24"/>
    <p:sldId id="272" r:id="rId25"/>
    <p:sldId id="301" r:id="rId26"/>
    <p:sldId id="302" r:id="rId27"/>
    <p:sldId id="303" r:id="rId28"/>
    <p:sldId id="304" r:id="rId29"/>
    <p:sldId id="305" r:id="rId30"/>
    <p:sldId id="306" r:id="rId31"/>
    <p:sldId id="307" r:id="rId32"/>
    <p:sldId id="308" r:id="rId33"/>
    <p:sldId id="309" r:id="rId34"/>
    <p:sldId id="310" r:id="rId35"/>
    <p:sldId id="311" r:id="rId36"/>
    <p:sldId id="312" r:id="rId37"/>
    <p:sldId id="313" r:id="rId38"/>
    <p:sldId id="314" r:id="rId39"/>
    <p:sldId id="315" r:id="rId40"/>
    <p:sldId id="316" r:id="rId41"/>
    <p:sldId id="317" r:id="rId42"/>
    <p:sldId id="318" r:id="rId43"/>
    <p:sldId id="319" r:id="rId44"/>
    <p:sldId id="320" r:id="rId45"/>
    <p:sldId id="271" r:id="rId46"/>
  </p:sldIdLst>
  <p:sldSz cx="9144000" cy="5143500" type="screen16x9"/>
  <p:notesSz cx="6858000" cy="9144000"/>
  <p:embeddedFontLst>
    <p:embeddedFont>
      <p:font typeface="Calibri" panose="020F0502020204030204" pitchFamily="34" charset="0"/>
      <p:regular r:id="rId48"/>
      <p:bold r:id="rId49"/>
      <p:italic r:id="rId50"/>
      <p:boldItalic r:id="rId51"/>
    </p:embeddedFont>
    <p:embeddedFont>
      <p:font typeface="Cambria Math" panose="02040503050406030204" pitchFamily="18" charset="0"/>
      <p:regular r:id="rId52"/>
    </p:embeddedFont>
    <p:embeddedFont>
      <p:font typeface="Nunito" pitchFamily="2" charset="77"/>
      <p:regular r:id="rId53"/>
      <p:bold r:id="rId54"/>
      <p:italic r:id=""/>
      <p:boldItalic r:id=""/>
    </p:embeddedFont>
    <p:embeddedFont>
      <p:font typeface="Nunito Sans" pitchFamily="2" charset="77"/>
      <p:regular r:id="rId55"/>
      <p:bold r:id="rId56"/>
      <p:italic r:id="rId57"/>
      <p:boldItalic r:id="rId5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Paul Coffey" initial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500F9"/>
    <a:srgbClr val="FF3F81"/>
    <a:srgbClr val="2879F6"/>
    <a:srgbClr val="FF6D01"/>
    <a:srgbClr val="522CA4"/>
    <a:srgbClr val="693AD1"/>
    <a:srgbClr val="844AFF"/>
    <a:srgbClr val="2E137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D82B33B-3398-4198-991C-D4ED406399F8}">
  <a:tblStyle styleId="{8D82B33B-3398-4198-991C-D4ED406399F8}"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F0405E19-DBF8-4350-A6E9-593C9D7815B3}" styleName="Table_1">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8EBF5"/>
          </a:solidFill>
        </a:fill>
      </a:tcStyle>
    </a:wholeTbl>
    <a:band1H>
      <a:tcTxStyle/>
      <a:tcStyle>
        <a:tcBdr/>
        <a:fill>
          <a:solidFill>
            <a:srgbClr val="CDD4EA"/>
          </a:solidFill>
        </a:fill>
      </a:tcStyle>
    </a:band1H>
    <a:band2H>
      <a:tcTxStyle/>
      <a:tcStyle>
        <a:tcBdr/>
      </a:tcStyle>
    </a:band2H>
    <a:band1V>
      <a:tcTxStyle/>
      <a:tcStyle>
        <a:tcBdr/>
        <a:fill>
          <a:solidFill>
            <a:srgbClr val="CDD4EA"/>
          </a:solidFill>
        </a:fill>
      </a:tcStyle>
    </a:band1V>
    <a:band2V>
      <a:tcTxStyle/>
      <a:tcStyle>
        <a:tcBdr/>
      </a:tcStyle>
    </a:band2V>
    <a:lastCol>
      <a:tcTxStyle b="on" i="off">
        <a:font>
          <a:latin typeface="Calibri"/>
          <a:ea typeface="Calibri"/>
          <a:cs typeface="Calibri"/>
        </a:font>
        <a:srgbClr val="FFFFFF"/>
      </a:tcTxStyle>
      <a:tcStyle>
        <a:tcBdr/>
        <a:fill>
          <a:solidFill>
            <a:srgbClr val="4472C4"/>
          </a:solidFill>
        </a:fill>
      </a:tcStyle>
    </a:lastCol>
    <a:firstCol>
      <a:tcTxStyle b="on" i="off">
        <a:font>
          <a:latin typeface="Calibri"/>
          <a:ea typeface="Calibri"/>
          <a:cs typeface="Calibri"/>
        </a:font>
        <a:srgbClr val="FFFFFF"/>
      </a:tcTxStyle>
      <a:tcStyle>
        <a:tcBdr/>
        <a:fill>
          <a:solidFill>
            <a:srgbClr val="4472C4"/>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4472C4"/>
          </a:solidFill>
        </a:fill>
      </a:tcStyle>
    </a:lastRow>
    <a:seCell>
      <a:tcTxStyle/>
      <a:tcStyle>
        <a:tcBdr/>
      </a:tcStyle>
    </a:seCell>
    <a:swCell>
      <a:tcTxStyle/>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4472C4"/>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352"/>
    <p:restoredTop sz="94719"/>
  </p:normalViewPr>
  <p:slideViewPr>
    <p:cSldViewPr snapToGrid="0">
      <p:cViewPr>
        <p:scale>
          <a:sx n="132" d="100"/>
          <a:sy n="132" d="100"/>
        </p:scale>
        <p:origin x="944" y="62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font" Target="fonts/font3.fntdata"/><Relationship Id="rId55" Type="http://schemas.openxmlformats.org/officeDocument/2006/relationships/font" Target="fonts/font8.fntdata"/><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6.fntdata"/><Relationship Id="rId58" Type="http://schemas.openxmlformats.org/officeDocument/2006/relationships/font" Target="fonts/font11.fntdata"/><Relationship Id="rId5" Type="http://schemas.openxmlformats.org/officeDocument/2006/relationships/slide" Target="slides/slide4.xml"/><Relationship Id="rId61"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1.fntdata"/><Relationship Id="rId56" Type="http://schemas.openxmlformats.org/officeDocument/2006/relationships/font" Target="fonts/font9.fntdata"/><Relationship Id="rId8" Type="http://schemas.openxmlformats.org/officeDocument/2006/relationships/slide" Target="slides/slide7.xml"/><Relationship Id="rId51" Type="http://schemas.openxmlformats.org/officeDocument/2006/relationships/font" Target="fonts/font4.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commentAuthors" Target="commentAuthor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7.fntdata"/><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2.fntdata"/><Relationship Id="rId57" Type="http://schemas.openxmlformats.org/officeDocument/2006/relationships/font" Target="fonts/font10.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5.fntdata"/><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d99a71221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d99a71221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414683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d99a71221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 name="Google Shape;90;gd99a71221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893835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Ruler added below slide as a teaching tool</a:t>
            </a:r>
          </a:p>
        </p:txBody>
      </p:sp>
    </p:spTree>
    <p:extLst>
      <p:ext uri="{BB962C8B-B14F-4D97-AF65-F5344CB8AC3E}">
        <p14:creationId xmlns:p14="http://schemas.microsoft.com/office/powerpoint/2010/main" val="10267376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Ruler added below slide as a teaching tool</a:t>
            </a:r>
          </a:p>
        </p:txBody>
      </p:sp>
    </p:spTree>
    <p:extLst>
      <p:ext uri="{BB962C8B-B14F-4D97-AF65-F5344CB8AC3E}">
        <p14:creationId xmlns:p14="http://schemas.microsoft.com/office/powerpoint/2010/main" val="18051976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Ruler added below slide as a teaching tool</a:t>
            </a:r>
          </a:p>
        </p:txBody>
      </p:sp>
    </p:spTree>
    <p:extLst>
      <p:ext uri="{BB962C8B-B14F-4D97-AF65-F5344CB8AC3E}">
        <p14:creationId xmlns:p14="http://schemas.microsoft.com/office/powerpoint/2010/main" val="11846366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Ruler added below slide as a teaching tool</a:t>
            </a:r>
          </a:p>
        </p:txBody>
      </p:sp>
    </p:spTree>
    <p:extLst>
      <p:ext uri="{BB962C8B-B14F-4D97-AF65-F5344CB8AC3E}">
        <p14:creationId xmlns:p14="http://schemas.microsoft.com/office/powerpoint/2010/main" val="36983387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Ruler added below slide as a teaching tool</a:t>
            </a:r>
          </a:p>
        </p:txBody>
      </p:sp>
    </p:spTree>
    <p:extLst>
      <p:ext uri="{BB962C8B-B14F-4D97-AF65-F5344CB8AC3E}">
        <p14:creationId xmlns:p14="http://schemas.microsoft.com/office/powerpoint/2010/main" val="7772606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Ruler added below slide as a teaching tool</a:t>
            </a:r>
          </a:p>
        </p:txBody>
      </p:sp>
    </p:spTree>
    <p:extLst>
      <p:ext uri="{BB962C8B-B14F-4D97-AF65-F5344CB8AC3E}">
        <p14:creationId xmlns:p14="http://schemas.microsoft.com/office/powerpoint/2010/main" val="258786999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8" Type="http://schemas.openxmlformats.org/officeDocument/2006/relationships/hyperlink" Target="https://thirdspacelearning.com/" TargetMode="External"/><Relationship Id="rId3" Type="http://schemas.openxmlformats.org/officeDocument/2006/relationships/image" Target="../media/image4.png"/><Relationship Id="rId7" Type="http://schemas.openxmlformats.org/officeDocument/2006/relationships/hyperlink" Target="https://thirdspacelearning.com/gcse-maths/" TargetMode="External"/><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reserve="1">
  <p:cSld name="1_Title slide">
    <p:spTree>
      <p:nvGrpSpPr>
        <p:cNvPr id="1" name="Shape 9"/>
        <p:cNvGrpSpPr/>
        <p:nvPr/>
      </p:nvGrpSpPr>
      <p:grpSpPr>
        <a:xfrm>
          <a:off x="0" y="0"/>
          <a:ext cx="0" cy="0"/>
          <a:chOff x="0" y="0"/>
          <a:chExt cx="0" cy="0"/>
        </a:xfrm>
      </p:grpSpPr>
      <p:sp>
        <p:nvSpPr>
          <p:cNvPr id="10" name="Google Shape;10;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
        <p:nvSpPr>
          <p:cNvPr id="12" name="Google Shape;12;p2"/>
          <p:cNvSpPr txBox="1"/>
          <p:nvPr/>
        </p:nvSpPr>
        <p:spPr>
          <a:xfrm>
            <a:off x="393193" y="1333192"/>
            <a:ext cx="6510528" cy="790800"/>
          </a:xfrm>
          <a:prstGeom prst="rect">
            <a:avLst/>
          </a:prstGeom>
          <a:noFill/>
          <a:ln>
            <a:noFill/>
          </a:ln>
        </p:spPr>
        <p:txBody>
          <a:bodyPr spcFirstLastPara="1" wrap="square" lIns="68575" tIns="34275" rIns="68575" bIns="34275" anchor="b" anchorCtr="0">
            <a:normAutofit/>
          </a:bodyPr>
          <a:lstStyle/>
          <a:p>
            <a:pPr marL="0" lvl="0" indent="0" algn="ctr" rtl="0">
              <a:lnSpc>
                <a:spcPct val="90000"/>
              </a:lnSpc>
              <a:spcBef>
                <a:spcPts val="0"/>
              </a:spcBef>
              <a:spcAft>
                <a:spcPts val="0"/>
              </a:spcAft>
              <a:buClr>
                <a:schemeClr val="dk1"/>
              </a:buClr>
              <a:buSzPts val="4500"/>
              <a:buFont typeface="Calibri"/>
              <a:buNone/>
            </a:pPr>
            <a:r>
              <a:rPr lang="en-GB" sz="5000" b="1" dirty="0">
                <a:solidFill>
                  <a:schemeClr val="tx1"/>
                </a:solidFill>
                <a:latin typeface="Nunito Sans"/>
                <a:ea typeface="Nunito Sans"/>
                <a:cs typeface="Nunito Sans"/>
                <a:sym typeface="Nunito Sans"/>
              </a:rPr>
              <a:t>Diagnostic Questions</a:t>
            </a:r>
            <a:endParaRPr sz="5000" b="1" dirty="0">
              <a:solidFill>
                <a:schemeClr val="tx1"/>
              </a:solidFill>
              <a:latin typeface="Nunito Sans"/>
              <a:ea typeface="Nunito Sans"/>
              <a:cs typeface="Nunito Sans"/>
              <a:sym typeface="Nunito Sans"/>
            </a:endParaRPr>
          </a:p>
        </p:txBody>
      </p:sp>
      <p:pic>
        <p:nvPicPr>
          <p:cNvPr id="15" name="Google Shape;15;p2"/>
          <p:cNvPicPr preferRelativeResize="0"/>
          <p:nvPr/>
        </p:nvPicPr>
        <p:blipFill>
          <a:blip r:embed="rId2">
            <a:alphaModFix/>
          </a:blip>
          <a:stretch>
            <a:fillRect/>
          </a:stretch>
        </p:blipFill>
        <p:spPr>
          <a:xfrm>
            <a:off x="573167" y="3096085"/>
            <a:ext cx="1011651" cy="892000"/>
          </a:xfrm>
          <a:prstGeom prst="rect">
            <a:avLst/>
          </a:prstGeom>
          <a:noFill/>
          <a:ln>
            <a:noFill/>
          </a:ln>
        </p:spPr>
      </p:pic>
      <p:sp>
        <p:nvSpPr>
          <p:cNvPr id="4" name="Google Shape;101;p19">
            <a:hlinkClick r:id="" action="ppaction://hlinkshowjump?jump=firstslide"/>
            <a:extLst>
              <a:ext uri="{FF2B5EF4-FFF2-40B4-BE49-F238E27FC236}">
                <a16:creationId xmlns:a16="http://schemas.microsoft.com/office/drawing/2014/main" id="{C76A108A-1943-FB08-CA22-5EABA08A611F}"/>
              </a:ext>
            </a:extLst>
          </p:cNvPr>
          <p:cNvSpPr txBox="1"/>
          <p:nvPr userDrawn="1"/>
        </p:nvSpPr>
        <p:spPr>
          <a:xfrm>
            <a:off x="445151" y="2290457"/>
            <a:ext cx="5249796" cy="538579"/>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GB" sz="2000" b="0" dirty="0">
                <a:solidFill>
                  <a:schemeClr val="accent2"/>
                </a:solidFill>
                <a:latin typeface="Nunito Sans" pitchFamily="2" charset="77"/>
                <a:ea typeface="Nunito Sans"/>
                <a:cs typeface="Nunito Sans"/>
                <a:sym typeface="Nunito Sans"/>
              </a:rPr>
              <a:t>Measurements &amp; Scales | Ratio &amp; Proportion</a:t>
            </a:r>
            <a:endParaRPr sz="2000" b="0" dirty="0">
              <a:solidFill>
                <a:schemeClr val="accent2"/>
              </a:solidFill>
              <a:latin typeface="Nunito Sans" pitchFamily="2" charset="77"/>
            </a:endParaRPr>
          </a:p>
        </p:txBody>
      </p:sp>
      <p:pic>
        <p:nvPicPr>
          <p:cNvPr id="3" name="Picture 2" descr="A picture containing background pattern&#10;&#10;Description automatically generated">
            <a:extLst>
              <a:ext uri="{FF2B5EF4-FFF2-40B4-BE49-F238E27FC236}">
                <a16:creationId xmlns:a16="http://schemas.microsoft.com/office/drawing/2014/main" id="{A025283D-1D9C-A473-5105-44E5C734383B}"/>
              </a:ext>
            </a:extLst>
          </p:cNvPr>
          <p:cNvPicPr>
            <a:picLocks noChangeAspect="1"/>
          </p:cNvPicPr>
          <p:nvPr userDrawn="1"/>
        </p:nvPicPr>
        <p:blipFill>
          <a:blip r:embed="rId3"/>
          <a:stretch>
            <a:fillRect/>
          </a:stretch>
        </p:blipFill>
        <p:spPr>
          <a:xfrm>
            <a:off x="5506208" y="0"/>
            <a:ext cx="3637792" cy="5143500"/>
          </a:xfrm>
          <a:prstGeom prst="rect">
            <a:avLst/>
          </a:prstGeom>
        </p:spPr>
      </p:pic>
    </p:spTree>
    <p:extLst>
      <p:ext uri="{BB962C8B-B14F-4D97-AF65-F5344CB8AC3E}">
        <p14:creationId xmlns:p14="http://schemas.microsoft.com/office/powerpoint/2010/main" val="9284996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52"/>
        <p:cNvGrpSpPr/>
        <p:nvPr/>
      </p:nvGrpSpPr>
      <p:grpSpPr>
        <a:xfrm>
          <a:off x="0" y="0"/>
          <a:ext cx="0" cy="0"/>
          <a:chOff x="0" y="0"/>
          <a:chExt cx="0" cy="0"/>
        </a:xfrm>
      </p:grpSpPr>
      <p:sp>
        <p:nvSpPr>
          <p:cNvPr id="53" name="Google Shape;53;p1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11"/>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55" name="Google Shape;55;p11"/>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56" name="Google Shape;56;p11"/>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57" name="Google Shape;5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58"/>
        <p:cNvGrpSpPr/>
        <p:nvPr/>
      </p:nvGrpSpPr>
      <p:grpSpPr>
        <a:xfrm>
          <a:off x="0" y="0"/>
          <a:ext cx="0" cy="0"/>
          <a:chOff x="0" y="0"/>
          <a:chExt cx="0" cy="0"/>
        </a:xfrm>
      </p:grpSpPr>
      <p:sp>
        <p:nvSpPr>
          <p:cNvPr id="59" name="Google Shape;59;p1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60" name="Google Shape;60;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61"/>
        <p:cNvGrpSpPr/>
        <p:nvPr/>
      </p:nvGrpSpPr>
      <p:grpSpPr>
        <a:xfrm>
          <a:off x="0" y="0"/>
          <a:ext cx="0" cy="0"/>
          <a:chOff x="0" y="0"/>
          <a:chExt cx="0" cy="0"/>
        </a:xfrm>
      </p:grpSpPr>
      <p:sp>
        <p:nvSpPr>
          <p:cNvPr id="62" name="Google Shape;62;p13"/>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63" name="Google Shape;63;p13"/>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64" name="Google Shape;64;p1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5"/>
        <p:cNvGrpSpPr/>
        <p:nvPr/>
      </p:nvGrpSpPr>
      <p:grpSpPr>
        <a:xfrm>
          <a:off x="0" y="0"/>
          <a:ext cx="0" cy="0"/>
          <a:chOff x="0" y="0"/>
          <a:chExt cx="0" cy="0"/>
        </a:xfrm>
      </p:grpSpPr>
      <p:sp>
        <p:nvSpPr>
          <p:cNvPr id="66" name="Google Shape;66;p1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7"/>
        <p:cNvGrpSpPr/>
        <p:nvPr/>
      </p:nvGrpSpPr>
      <p:grpSpPr>
        <a:xfrm>
          <a:off x="0" y="0"/>
          <a:ext cx="0" cy="0"/>
          <a:chOff x="0" y="0"/>
          <a:chExt cx="0" cy="0"/>
        </a:xfrm>
      </p:grpSpPr>
      <p:sp>
        <p:nvSpPr>
          <p:cNvPr id="68" name="Google Shape;68;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rtl="0">
              <a:lnSpc>
                <a:spcPct val="90000"/>
              </a:lnSpc>
              <a:spcBef>
                <a:spcPts val="0"/>
              </a:spcBef>
              <a:spcAft>
                <a:spcPts val="0"/>
              </a:spcAft>
              <a:buClr>
                <a:schemeClr val="dk1"/>
              </a:buClr>
              <a:buSzPts val="1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9" name="Google Shape;69;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1200"/>
              </a:spcBef>
              <a:spcAft>
                <a:spcPts val="0"/>
              </a:spcAft>
              <a:buClr>
                <a:schemeClr val="dk1"/>
              </a:buClr>
              <a:buSzPts val="1400"/>
              <a:buChar char="○"/>
              <a:defRPr/>
            </a:lvl2pPr>
            <a:lvl3pPr marL="1371600" lvl="2" indent="-317500" algn="l" rtl="0">
              <a:lnSpc>
                <a:spcPct val="90000"/>
              </a:lnSpc>
              <a:spcBef>
                <a:spcPts val="1200"/>
              </a:spcBef>
              <a:spcAft>
                <a:spcPts val="0"/>
              </a:spcAft>
              <a:buClr>
                <a:schemeClr val="dk1"/>
              </a:buClr>
              <a:buSzPts val="1400"/>
              <a:buChar char="■"/>
              <a:defRPr/>
            </a:lvl3pPr>
            <a:lvl4pPr marL="1828800" lvl="3" indent="-317500" algn="l" rtl="0">
              <a:lnSpc>
                <a:spcPct val="90000"/>
              </a:lnSpc>
              <a:spcBef>
                <a:spcPts val="1200"/>
              </a:spcBef>
              <a:spcAft>
                <a:spcPts val="0"/>
              </a:spcAft>
              <a:buClr>
                <a:schemeClr val="dk1"/>
              </a:buClr>
              <a:buSzPts val="1400"/>
              <a:buChar char="●"/>
              <a:defRPr/>
            </a:lvl4pPr>
            <a:lvl5pPr marL="2286000" lvl="4" indent="-317500" algn="l" rtl="0">
              <a:lnSpc>
                <a:spcPct val="90000"/>
              </a:lnSpc>
              <a:spcBef>
                <a:spcPts val="1200"/>
              </a:spcBef>
              <a:spcAft>
                <a:spcPts val="0"/>
              </a:spcAft>
              <a:buClr>
                <a:schemeClr val="dk1"/>
              </a:buClr>
              <a:buSzPts val="1400"/>
              <a:buChar char="○"/>
              <a:defRPr/>
            </a:lvl5pPr>
            <a:lvl6pPr marL="2743200" lvl="5" indent="-317500" algn="l" rtl="0">
              <a:lnSpc>
                <a:spcPct val="90000"/>
              </a:lnSpc>
              <a:spcBef>
                <a:spcPts val="1200"/>
              </a:spcBef>
              <a:spcAft>
                <a:spcPts val="0"/>
              </a:spcAft>
              <a:buClr>
                <a:schemeClr val="dk1"/>
              </a:buClr>
              <a:buSzPts val="1400"/>
              <a:buChar char="■"/>
              <a:defRPr/>
            </a:lvl6pPr>
            <a:lvl7pPr marL="3200400" lvl="6" indent="-317500" algn="l" rtl="0">
              <a:lnSpc>
                <a:spcPct val="90000"/>
              </a:lnSpc>
              <a:spcBef>
                <a:spcPts val="1200"/>
              </a:spcBef>
              <a:spcAft>
                <a:spcPts val="0"/>
              </a:spcAft>
              <a:buClr>
                <a:schemeClr val="dk1"/>
              </a:buClr>
              <a:buSzPts val="1400"/>
              <a:buChar char="●"/>
              <a:defRPr/>
            </a:lvl7pPr>
            <a:lvl8pPr marL="3657600" lvl="7" indent="-317500" algn="l" rtl="0">
              <a:lnSpc>
                <a:spcPct val="90000"/>
              </a:lnSpc>
              <a:spcBef>
                <a:spcPts val="1200"/>
              </a:spcBef>
              <a:spcAft>
                <a:spcPts val="0"/>
              </a:spcAft>
              <a:buClr>
                <a:schemeClr val="dk1"/>
              </a:buClr>
              <a:buSzPts val="1400"/>
              <a:buChar char="○"/>
              <a:defRPr/>
            </a:lvl8pPr>
            <a:lvl9pPr marL="4114800" lvl="8" indent="-317500" algn="l" rtl="0">
              <a:lnSpc>
                <a:spcPct val="90000"/>
              </a:lnSpc>
              <a:spcBef>
                <a:spcPts val="1200"/>
              </a:spcBef>
              <a:spcAft>
                <a:spcPts val="1200"/>
              </a:spcAft>
              <a:buClr>
                <a:schemeClr val="dk1"/>
              </a:buClr>
              <a:buSzPts val="1400"/>
              <a:buChar char="■"/>
              <a:defRPr/>
            </a:lvl9pPr>
          </a:lstStyle>
          <a:p>
            <a:endParaRPr/>
          </a:p>
        </p:txBody>
      </p:sp>
      <p:sp>
        <p:nvSpPr>
          <p:cNvPr id="70" name="Google Shape;70;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71" name="Google Shape;71;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72" name="Google Shape;72;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rm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reserve="1">
  <p:cSld name="1_Title slide">
    <p:spTree>
      <p:nvGrpSpPr>
        <p:cNvPr id="1" name="Shape 9"/>
        <p:cNvGrpSpPr/>
        <p:nvPr/>
      </p:nvGrpSpPr>
      <p:grpSpPr>
        <a:xfrm>
          <a:off x="0" y="0"/>
          <a:ext cx="0" cy="0"/>
          <a:chOff x="0" y="0"/>
          <a:chExt cx="0" cy="0"/>
        </a:xfrm>
      </p:grpSpPr>
      <p:sp>
        <p:nvSpPr>
          <p:cNvPr id="10" name="Google Shape;10;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
        <p:nvSpPr>
          <p:cNvPr id="12" name="Google Shape;12;p2"/>
          <p:cNvSpPr txBox="1"/>
          <p:nvPr/>
        </p:nvSpPr>
        <p:spPr>
          <a:xfrm>
            <a:off x="475489" y="1333192"/>
            <a:ext cx="6510528" cy="790800"/>
          </a:xfrm>
          <a:prstGeom prst="rect">
            <a:avLst/>
          </a:prstGeom>
          <a:noFill/>
          <a:ln>
            <a:noFill/>
          </a:ln>
        </p:spPr>
        <p:txBody>
          <a:bodyPr spcFirstLastPara="1" wrap="square" lIns="68575" tIns="34275" rIns="68575" bIns="34275" anchor="b" anchorCtr="0">
            <a:normAutofit fontScale="70000" lnSpcReduction="20000"/>
          </a:bodyPr>
          <a:lstStyle/>
          <a:p>
            <a:pPr marL="0" lvl="0" indent="0" algn="l" rtl="0">
              <a:lnSpc>
                <a:spcPct val="90000"/>
              </a:lnSpc>
              <a:spcBef>
                <a:spcPts val="0"/>
              </a:spcBef>
              <a:spcAft>
                <a:spcPts val="0"/>
              </a:spcAft>
              <a:buClr>
                <a:schemeClr val="dk1"/>
              </a:buClr>
              <a:buSzPts val="4500"/>
              <a:buFont typeface="Calibri"/>
              <a:buNone/>
            </a:pPr>
            <a:r>
              <a:rPr lang="en-GB" sz="5000" b="1" dirty="0">
                <a:solidFill>
                  <a:schemeClr val="tx1"/>
                </a:solidFill>
                <a:latin typeface="Nunito Sans"/>
                <a:ea typeface="Nunito Sans"/>
                <a:cs typeface="Nunito Sans"/>
                <a:sym typeface="Nunito Sans"/>
              </a:rPr>
              <a:t>Diagnostic Questions Answers</a:t>
            </a:r>
            <a:endParaRPr sz="5000" b="1" dirty="0">
              <a:solidFill>
                <a:schemeClr val="tx1"/>
              </a:solidFill>
              <a:latin typeface="Nunito Sans"/>
              <a:ea typeface="Nunito Sans"/>
              <a:cs typeface="Nunito Sans"/>
              <a:sym typeface="Nunito Sans"/>
            </a:endParaRPr>
          </a:p>
        </p:txBody>
      </p:sp>
      <p:pic>
        <p:nvPicPr>
          <p:cNvPr id="15" name="Google Shape;15;p2"/>
          <p:cNvPicPr preferRelativeResize="0"/>
          <p:nvPr/>
        </p:nvPicPr>
        <p:blipFill>
          <a:blip r:embed="rId2">
            <a:alphaModFix/>
          </a:blip>
          <a:stretch>
            <a:fillRect/>
          </a:stretch>
        </p:blipFill>
        <p:spPr>
          <a:xfrm>
            <a:off x="573167" y="3096085"/>
            <a:ext cx="1011651" cy="892000"/>
          </a:xfrm>
          <a:prstGeom prst="rect">
            <a:avLst/>
          </a:prstGeom>
          <a:noFill/>
          <a:ln>
            <a:noFill/>
          </a:ln>
        </p:spPr>
      </p:pic>
      <p:sp>
        <p:nvSpPr>
          <p:cNvPr id="4" name="Google Shape;101;p19">
            <a:hlinkClick r:id="" action="ppaction://hlinkshowjump?jump=firstslide"/>
            <a:extLst>
              <a:ext uri="{FF2B5EF4-FFF2-40B4-BE49-F238E27FC236}">
                <a16:creationId xmlns:a16="http://schemas.microsoft.com/office/drawing/2014/main" id="{C76A108A-1943-FB08-CA22-5EABA08A611F}"/>
              </a:ext>
            </a:extLst>
          </p:cNvPr>
          <p:cNvSpPr txBox="1"/>
          <p:nvPr userDrawn="1"/>
        </p:nvSpPr>
        <p:spPr>
          <a:xfrm>
            <a:off x="500014" y="2290457"/>
            <a:ext cx="5475669" cy="538579"/>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GB" sz="2000" b="0" dirty="0">
                <a:solidFill>
                  <a:schemeClr val="accent2"/>
                </a:solidFill>
                <a:latin typeface="Nunito Sans" pitchFamily="2" charset="77"/>
                <a:ea typeface="Nunito Sans"/>
                <a:cs typeface="Nunito Sans"/>
                <a:sym typeface="Nunito Sans"/>
              </a:rPr>
              <a:t>Measurements &amp; Scales | Ratio &amp; Proportion</a:t>
            </a:r>
            <a:endParaRPr sz="2000" b="0" dirty="0">
              <a:solidFill>
                <a:schemeClr val="accent2"/>
              </a:solidFill>
              <a:latin typeface="Nunito Sans" pitchFamily="2" charset="77"/>
            </a:endParaRPr>
          </a:p>
        </p:txBody>
      </p:sp>
      <p:pic>
        <p:nvPicPr>
          <p:cNvPr id="2" name="Picture 1" descr="A picture containing background pattern&#10;&#10;Description automatically generated">
            <a:extLst>
              <a:ext uri="{FF2B5EF4-FFF2-40B4-BE49-F238E27FC236}">
                <a16:creationId xmlns:a16="http://schemas.microsoft.com/office/drawing/2014/main" id="{92D1DEB1-839A-A42F-6001-97E4B7825510}"/>
              </a:ext>
            </a:extLst>
          </p:cNvPr>
          <p:cNvPicPr>
            <a:picLocks noChangeAspect="1"/>
          </p:cNvPicPr>
          <p:nvPr userDrawn="1"/>
        </p:nvPicPr>
        <p:blipFill>
          <a:blip r:embed="rId3"/>
          <a:stretch>
            <a:fillRect/>
          </a:stretch>
        </p:blipFill>
        <p:spPr>
          <a:xfrm>
            <a:off x="5506208" y="0"/>
            <a:ext cx="3637792" cy="5143500"/>
          </a:xfrm>
          <a:prstGeom prst="rect">
            <a:avLst/>
          </a:prstGeom>
        </p:spPr>
      </p:pic>
    </p:spTree>
    <p:extLst>
      <p:ext uri="{BB962C8B-B14F-4D97-AF65-F5344CB8AC3E}">
        <p14:creationId xmlns:p14="http://schemas.microsoft.com/office/powerpoint/2010/main" val="11920377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1" preserve="1">
  <p:cSld name="1_Title slide 1">
    <p:spTree>
      <p:nvGrpSpPr>
        <p:cNvPr id="1" name="Shape 16"/>
        <p:cNvGrpSpPr/>
        <p:nvPr/>
      </p:nvGrpSpPr>
      <p:grpSpPr>
        <a:xfrm>
          <a:off x="0" y="0"/>
          <a:ext cx="0" cy="0"/>
          <a:chOff x="0" y="0"/>
          <a:chExt cx="0" cy="0"/>
        </a:xfrm>
      </p:grpSpPr>
      <p:pic>
        <p:nvPicPr>
          <p:cNvPr id="6" name="Picture 5" descr="Shape&#10;&#10;Description automatically generated">
            <a:extLst>
              <a:ext uri="{FF2B5EF4-FFF2-40B4-BE49-F238E27FC236}">
                <a16:creationId xmlns:a16="http://schemas.microsoft.com/office/drawing/2014/main" id="{D8819442-42D4-B3E3-EFDF-427C0B261159}"/>
              </a:ext>
            </a:extLst>
          </p:cNvPr>
          <p:cNvPicPr>
            <a:picLocks noChangeAspect="1"/>
          </p:cNvPicPr>
          <p:nvPr userDrawn="1"/>
        </p:nvPicPr>
        <p:blipFill>
          <a:blip r:embed="rId2"/>
          <a:stretch>
            <a:fillRect/>
          </a:stretch>
        </p:blipFill>
        <p:spPr>
          <a:xfrm>
            <a:off x="7320978" y="-16695"/>
            <a:ext cx="1804307" cy="2715106"/>
          </a:xfrm>
          <a:prstGeom prst="rect">
            <a:avLst/>
          </a:prstGeom>
        </p:spPr>
      </p:pic>
      <p:sp>
        <p:nvSpPr>
          <p:cNvPr id="17" name="Google Shape;17;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pic>
        <p:nvPicPr>
          <p:cNvPr id="22" name="Picture 21" descr="Logo, icon&#10;&#10;Description automatically generated">
            <a:extLst>
              <a:ext uri="{FF2B5EF4-FFF2-40B4-BE49-F238E27FC236}">
                <a16:creationId xmlns:a16="http://schemas.microsoft.com/office/drawing/2014/main" id="{57E3FA74-CBE9-44AA-6F52-969DF902D282}"/>
              </a:ext>
            </a:extLst>
          </p:cNvPr>
          <p:cNvPicPr>
            <a:picLocks noChangeAspect="1"/>
          </p:cNvPicPr>
          <p:nvPr userDrawn="1"/>
        </p:nvPicPr>
        <p:blipFill>
          <a:blip r:embed="rId3"/>
          <a:stretch>
            <a:fillRect/>
          </a:stretch>
        </p:blipFill>
        <p:spPr>
          <a:xfrm>
            <a:off x="8342890" y="4382586"/>
            <a:ext cx="678268" cy="674231"/>
          </a:xfrm>
          <a:prstGeom prst="rect">
            <a:avLst/>
          </a:prstGeom>
        </p:spPr>
      </p:pic>
      <p:pic>
        <p:nvPicPr>
          <p:cNvPr id="3" name="Picture 2" descr="Shape, logo&#10;&#10;Description automatically generated">
            <a:extLst>
              <a:ext uri="{FF2B5EF4-FFF2-40B4-BE49-F238E27FC236}">
                <a16:creationId xmlns:a16="http://schemas.microsoft.com/office/drawing/2014/main" id="{AD0802E4-0BB7-72A3-AB28-A03BF4BD7102}"/>
              </a:ext>
            </a:extLst>
          </p:cNvPr>
          <p:cNvPicPr>
            <a:picLocks noChangeAspect="1"/>
          </p:cNvPicPr>
          <p:nvPr userDrawn="1"/>
        </p:nvPicPr>
        <p:blipFill>
          <a:blip r:embed="rId4"/>
          <a:stretch>
            <a:fillRect/>
          </a:stretch>
        </p:blipFill>
        <p:spPr>
          <a:xfrm>
            <a:off x="4971095" y="2477912"/>
            <a:ext cx="4164096" cy="2666971"/>
          </a:xfrm>
          <a:prstGeom prst="rect">
            <a:avLst/>
          </a:prstGeom>
        </p:spPr>
      </p:pic>
      <p:sp>
        <p:nvSpPr>
          <p:cNvPr id="2" name="TextBox 1">
            <a:extLst>
              <a:ext uri="{FF2B5EF4-FFF2-40B4-BE49-F238E27FC236}">
                <a16:creationId xmlns:a16="http://schemas.microsoft.com/office/drawing/2014/main" id="{5F064C16-16CA-CF21-617F-DA8704B0496E}"/>
              </a:ext>
            </a:extLst>
          </p:cNvPr>
          <p:cNvSpPr txBox="1"/>
          <p:nvPr userDrawn="1"/>
        </p:nvSpPr>
        <p:spPr>
          <a:xfrm>
            <a:off x="122842" y="294891"/>
            <a:ext cx="6907794" cy="584775"/>
          </a:xfrm>
          <a:prstGeom prst="rect">
            <a:avLst/>
          </a:prstGeom>
          <a:noFill/>
        </p:spPr>
        <p:txBody>
          <a:bodyPr wrap="square">
            <a:spAutoFit/>
          </a:bodyPr>
          <a:lstStyle/>
          <a:p>
            <a:r>
              <a:rPr lang="en-GB" sz="3200" dirty="0">
                <a:solidFill>
                  <a:schemeClr val="accent1"/>
                </a:solidFill>
                <a:effectLst/>
                <a:latin typeface="Nunito Sans" pitchFamily="2" charset="77"/>
              </a:rPr>
              <a:t>Where to go next?</a:t>
            </a:r>
            <a:endParaRPr lang="en-US" dirty="0">
              <a:latin typeface="Nunito Sans" pitchFamily="2" charset="77"/>
            </a:endParaRPr>
          </a:p>
        </p:txBody>
      </p:sp>
      <p:pic>
        <p:nvPicPr>
          <p:cNvPr id="5" name="Picture 4" descr="Qr code&#10;&#10;Description automatically generated">
            <a:extLst>
              <a:ext uri="{FF2B5EF4-FFF2-40B4-BE49-F238E27FC236}">
                <a16:creationId xmlns:a16="http://schemas.microsoft.com/office/drawing/2014/main" id="{70915A67-175F-A279-53ED-7A38388C8557}"/>
              </a:ext>
            </a:extLst>
          </p:cNvPr>
          <p:cNvPicPr>
            <a:picLocks noChangeAspect="1"/>
          </p:cNvPicPr>
          <p:nvPr userDrawn="1"/>
        </p:nvPicPr>
        <p:blipFill>
          <a:blip r:embed="rId5"/>
          <a:stretch>
            <a:fillRect/>
          </a:stretch>
        </p:blipFill>
        <p:spPr>
          <a:xfrm>
            <a:off x="7292046" y="1963243"/>
            <a:ext cx="1180412" cy="1172040"/>
          </a:xfrm>
          <a:prstGeom prst="rect">
            <a:avLst/>
          </a:prstGeom>
        </p:spPr>
      </p:pic>
      <p:pic>
        <p:nvPicPr>
          <p:cNvPr id="7" name="Picture 6" descr="Shape&#10;&#10;Description automatically generated with medium confidence">
            <a:extLst>
              <a:ext uri="{FF2B5EF4-FFF2-40B4-BE49-F238E27FC236}">
                <a16:creationId xmlns:a16="http://schemas.microsoft.com/office/drawing/2014/main" id="{413A04CB-B931-90EF-4BF1-E34D08556016}"/>
              </a:ext>
            </a:extLst>
          </p:cNvPr>
          <p:cNvPicPr>
            <a:picLocks noChangeAspect="1"/>
          </p:cNvPicPr>
          <p:nvPr userDrawn="1"/>
        </p:nvPicPr>
        <p:blipFill>
          <a:blip r:embed="rId6"/>
          <a:stretch>
            <a:fillRect/>
          </a:stretch>
        </p:blipFill>
        <p:spPr>
          <a:xfrm rot="2266813">
            <a:off x="6665551" y="1337996"/>
            <a:ext cx="775185" cy="486975"/>
          </a:xfrm>
          <a:prstGeom prst="rect">
            <a:avLst/>
          </a:prstGeom>
        </p:spPr>
      </p:pic>
      <p:sp>
        <p:nvSpPr>
          <p:cNvPr id="11" name="TextBox 10">
            <a:extLst>
              <a:ext uri="{FF2B5EF4-FFF2-40B4-BE49-F238E27FC236}">
                <a16:creationId xmlns:a16="http://schemas.microsoft.com/office/drawing/2014/main" id="{6F6A8987-9A4E-9994-F94B-DE8C2B7E2FC8}"/>
              </a:ext>
            </a:extLst>
          </p:cNvPr>
          <p:cNvSpPr txBox="1"/>
          <p:nvPr userDrawn="1"/>
        </p:nvSpPr>
        <p:spPr>
          <a:xfrm>
            <a:off x="141557" y="881819"/>
            <a:ext cx="6918011" cy="1169551"/>
          </a:xfrm>
          <a:prstGeom prst="rect">
            <a:avLst/>
          </a:prstGeom>
          <a:noFill/>
        </p:spPr>
        <p:txBody>
          <a:bodyPr wrap="square">
            <a:spAutoFit/>
          </a:bodyPr>
          <a:lstStyle/>
          <a:p>
            <a:r>
              <a:rPr lang="en-GB" sz="1400" b="0" i="0" u="none" strike="noStrike" dirty="0">
                <a:solidFill>
                  <a:srgbClr val="1C1C1C"/>
                </a:solidFill>
                <a:effectLst/>
                <a:latin typeface="Nunito Sans" pitchFamily="2" charset="77"/>
              </a:rPr>
              <a:t>For more diagnostic questions, and GCSE maths revision resources and worksheets to support students in fixing any misconceptions take a look at the free Third Space Learning </a:t>
            </a:r>
            <a:r>
              <a:rPr lang="en-GB" sz="1400" b="0" i="0" u="sng" dirty="0">
                <a:solidFill>
                  <a:schemeClr val="accent1"/>
                </a:solidFill>
                <a:effectLst/>
                <a:latin typeface="Nunito Sans" pitchFamily="2" charset="77"/>
                <a:hlinkClick r:id="rId7">
                  <a:extLst>
                    <a:ext uri="{A12FA001-AC4F-418D-AE19-62706E023703}">
                      <ahyp:hlinkClr xmlns:ahyp="http://schemas.microsoft.com/office/drawing/2018/hyperlinkcolor" val="tx"/>
                    </a:ext>
                  </a:extLst>
                </a:hlinkClick>
              </a:rPr>
              <a:t>GCSE maths revision</a:t>
            </a:r>
            <a:r>
              <a:rPr lang="en-GB" sz="1400" b="0" i="0" u="none" strike="noStrike" dirty="0">
                <a:solidFill>
                  <a:schemeClr val="accent1"/>
                </a:solidFill>
                <a:effectLst/>
                <a:latin typeface="Nunito Sans" pitchFamily="2" charset="77"/>
              </a:rPr>
              <a:t> </a:t>
            </a:r>
            <a:r>
              <a:rPr lang="en-GB" sz="1400" b="0" i="0" u="none" strike="noStrike" dirty="0">
                <a:solidFill>
                  <a:srgbClr val="1C1C1C"/>
                </a:solidFill>
                <a:effectLst/>
                <a:latin typeface="Nunito Sans" pitchFamily="2" charset="77"/>
              </a:rPr>
              <a:t>pages.</a:t>
            </a:r>
          </a:p>
          <a:p>
            <a:endParaRPr lang="en-GB" sz="1400" b="0" i="0" u="none" strike="noStrike" dirty="0">
              <a:solidFill>
                <a:srgbClr val="1C1C1C"/>
              </a:solidFill>
              <a:effectLst/>
              <a:latin typeface="Nunito Sans" pitchFamily="2" charset="77"/>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GB" dirty="0">
                <a:effectLst/>
                <a:latin typeface="Nunito Sans" pitchFamily="2" charset="77"/>
              </a:rPr>
              <a:t>Scan the QR code to discover our library of FREE GCSE maths revision resources. </a:t>
            </a:r>
            <a:endParaRPr lang="en-US" dirty="0">
              <a:latin typeface="Nunito Sans" pitchFamily="2" charset="77"/>
            </a:endParaRPr>
          </a:p>
        </p:txBody>
      </p:sp>
      <p:sp>
        <p:nvSpPr>
          <p:cNvPr id="15" name="TextBox 14">
            <a:extLst>
              <a:ext uri="{FF2B5EF4-FFF2-40B4-BE49-F238E27FC236}">
                <a16:creationId xmlns:a16="http://schemas.microsoft.com/office/drawing/2014/main" id="{509E93A4-8436-5724-299C-119F30C81E75}"/>
              </a:ext>
            </a:extLst>
          </p:cNvPr>
          <p:cNvSpPr txBox="1"/>
          <p:nvPr userDrawn="1"/>
        </p:nvSpPr>
        <p:spPr>
          <a:xfrm>
            <a:off x="122842" y="2371384"/>
            <a:ext cx="8494349" cy="1077218"/>
          </a:xfrm>
          <a:prstGeom prst="rect">
            <a:avLst/>
          </a:prstGeom>
          <a:noFill/>
        </p:spPr>
        <p:txBody>
          <a:bodyPr wrap="square">
            <a:spAutoFit/>
          </a:bodyPr>
          <a:lstStyle/>
          <a:p>
            <a:r>
              <a:rPr lang="en-GB" sz="3200" dirty="0">
                <a:solidFill>
                  <a:schemeClr val="accent1"/>
                </a:solidFill>
                <a:effectLst/>
                <a:latin typeface="Nunito Sans" pitchFamily="2" charset="77"/>
              </a:rPr>
              <a:t>Do you have KS4 students who need additional support in maths?</a:t>
            </a:r>
            <a:endParaRPr lang="en-US" dirty="0">
              <a:latin typeface="Nunito Sans" pitchFamily="2" charset="77"/>
            </a:endParaRPr>
          </a:p>
        </p:txBody>
      </p:sp>
      <p:sp>
        <p:nvSpPr>
          <p:cNvPr id="18" name="TextBox 17">
            <a:extLst>
              <a:ext uri="{FF2B5EF4-FFF2-40B4-BE49-F238E27FC236}">
                <a16:creationId xmlns:a16="http://schemas.microsoft.com/office/drawing/2014/main" id="{46EE7124-5F5D-428F-631E-C0173F519C6B}"/>
              </a:ext>
            </a:extLst>
          </p:cNvPr>
          <p:cNvSpPr txBox="1"/>
          <p:nvPr userDrawn="1"/>
        </p:nvSpPr>
        <p:spPr>
          <a:xfrm>
            <a:off x="122842" y="3501701"/>
            <a:ext cx="5568270" cy="1169551"/>
          </a:xfrm>
          <a:prstGeom prst="rect">
            <a:avLst/>
          </a:prstGeom>
          <a:noFill/>
        </p:spPr>
        <p:txBody>
          <a:bodyPr wrap="square">
            <a:spAutoFit/>
          </a:bodyPr>
          <a:lstStyle/>
          <a:p>
            <a:r>
              <a:rPr lang="en-GB" sz="1400" b="0" i="0" u="none" strike="noStrike" dirty="0">
                <a:solidFill>
                  <a:srgbClr val="1C1C1C"/>
                </a:solidFill>
                <a:effectLst/>
                <a:latin typeface="Nunito Sans" pitchFamily="2" charset="77"/>
              </a:rPr>
              <a:t>Our specialist tutors will help students to develop the skills they need to succeed at GCSE in weekly one to one online revision lessons. Trusted by secondary schools across the UK. </a:t>
            </a:r>
          </a:p>
          <a:p>
            <a:endParaRPr lang="en-GB" sz="1400" b="0" i="0" u="none" strike="noStrike" dirty="0">
              <a:solidFill>
                <a:srgbClr val="1C1C1C"/>
              </a:solidFill>
              <a:effectLst/>
              <a:latin typeface="Nunito Sans" pitchFamily="2" charset="77"/>
            </a:endParaRPr>
          </a:p>
          <a:p>
            <a:r>
              <a:rPr lang="en-GB" sz="1400" b="0" i="0" u="none" strike="noStrike" dirty="0">
                <a:solidFill>
                  <a:srgbClr val="1C1C1C"/>
                </a:solidFill>
                <a:effectLst/>
                <a:latin typeface="Nunito Sans" pitchFamily="2" charset="77"/>
              </a:rPr>
              <a:t>Visit </a:t>
            </a:r>
            <a:r>
              <a:rPr lang="en-GB" sz="1400" b="0" i="0" u="none" strike="noStrike" dirty="0">
                <a:solidFill>
                  <a:schemeClr val="accent1"/>
                </a:solidFill>
                <a:effectLst/>
                <a:latin typeface="Nunito Sans" pitchFamily="2" charset="77"/>
                <a:hlinkClick r:id="rId8">
                  <a:extLst>
                    <a:ext uri="{A12FA001-AC4F-418D-AE19-62706E023703}">
                      <ahyp:hlinkClr xmlns:ahyp="http://schemas.microsoft.com/office/drawing/2018/hyperlinkcolor" val="tx"/>
                    </a:ext>
                  </a:extLst>
                </a:hlinkClick>
              </a:rPr>
              <a:t>thirdspacelearning.com</a:t>
            </a:r>
            <a:r>
              <a:rPr lang="en-GB" sz="1400" b="0" i="0" u="none" strike="noStrike" dirty="0">
                <a:solidFill>
                  <a:schemeClr val="accent1"/>
                </a:solidFill>
                <a:effectLst/>
                <a:latin typeface="Nunito Sans" pitchFamily="2" charset="77"/>
              </a:rPr>
              <a:t> </a:t>
            </a:r>
            <a:r>
              <a:rPr lang="en-GB" sz="1400" b="0" i="0" u="none" strike="noStrike" dirty="0">
                <a:solidFill>
                  <a:srgbClr val="1C1C1C"/>
                </a:solidFill>
                <a:effectLst/>
                <a:latin typeface="Nunito Sans" pitchFamily="2" charset="77"/>
              </a:rPr>
              <a:t>to find out more.</a:t>
            </a:r>
          </a:p>
        </p:txBody>
      </p:sp>
    </p:spTree>
    <p:extLst>
      <p:ext uri="{BB962C8B-B14F-4D97-AF65-F5344CB8AC3E}">
        <p14:creationId xmlns:p14="http://schemas.microsoft.com/office/powerpoint/2010/main" val="25336643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7"/>
        <p:cNvGrpSpPr/>
        <p:nvPr/>
      </p:nvGrpSpPr>
      <p:grpSpPr>
        <a:xfrm>
          <a:off x="0" y="0"/>
          <a:ext cx="0" cy="0"/>
          <a:chOff x="0" y="0"/>
          <a:chExt cx="0" cy="0"/>
        </a:xfrm>
      </p:grpSpPr>
      <p:sp>
        <p:nvSpPr>
          <p:cNvPr id="28" name="Google Shape;28;p5"/>
          <p:cNvSpPr txBox="1"/>
          <p:nvPr/>
        </p:nvSpPr>
        <p:spPr>
          <a:xfrm>
            <a:off x="0" y="0"/>
            <a:ext cx="4572000" cy="369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1000" dirty="0">
                <a:solidFill>
                  <a:srgbClr val="2779F5"/>
                </a:solidFill>
                <a:latin typeface="Nunito Sans"/>
                <a:ea typeface="Nunito Sans"/>
                <a:cs typeface="Nunito Sans"/>
                <a:sym typeface="Nunito Sans"/>
              </a:rPr>
              <a:t>  GCSE </a:t>
            </a:r>
            <a:r>
              <a:rPr lang="en-GB" sz="1000" b="0" dirty="0">
                <a:solidFill>
                  <a:srgbClr val="2879F6"/>
                </a:solidFill>
                <a:latin typeface="Nunito Sans" pitchFamily="2" charset="77"/>
                <a:ea typeface="Nunito Sans"/>
                <a:cs typeface="Nunito Sans"/>
                <a:sym typeface="Nunito Sans"/>
              </a:rPr>
              <a:t>Ratio &amp; Proportion </a:t>
            </a:r>
            <a:r>
              <a:rPr lang="en-GB" sz="1000" dirty="0">
                <a:solidFill>
                  <a:srgbClr val="2779F5"/>
                </a:solidFill>
                <a:latin typeface="Nunito Sans"/>
                <a:ea typeface="Nunito Sans"/>
                <a:cs typeface="Nunito Sans"/>
                <a:sym typeface="Nunito Sans"/>
              </a:rPr>
              <a:t>| Diagnostic Questions | Measurements &amp; Scales</a:t>
            </a:r>
            <a:endParaRPr sz="1200" dirty="0"/>
          </a:p>
        </p:txBody>
      </p:sp>
      <p:pic>
        <p:nvPicPr>
          <p:cNvPr id="30" name="Google Shape;30;p5"/>
          <p:cNvPicPr preferRelativeResize="0"/>
          <p:nvPr/>
        </p:nvPicPr>
        <p:blipFill>
          <a:blip r:embed="rId2">
            <a:alphaModFix/>
          </a:blip>
          <a:stretch>
            <a:fillRect/>
          </a:stretch>
        </p:blipFill>
        <p:spPr>
          <a:xfrm>
            <a:off x="7623046" y="205972"/>
            <a:ext cx="1305129" cy="396200"/>
          </a:xfrm>
          <a:prstGeom prst="rect">
            <a:avLst/>
          </a:prstGeom>
          <a:noFill/>
          <a:ln>
            <a:noFill/>
          </a:ln>
        </p:spPr>
      </p:pic>
      <p:sp>
        <p:nvSpPr>
          <p:cNvPr id="4" name="Rectangle 3">
            <a:extLst>
              <a:ext uri="{FF2B5EF4-FFF2-40B4-BE49-F238E27FC236}">
                <a16:creationId xmlns:a16="http://schemas.microsoft.com/office/drawing/2014/main" id="{662B5015-A1FE-B33C-0210-5C97148502B4}"/>
              </a:ext>
            </a:extLst>
          </p:cNvPr>
          <p:cNvSpPr/>
          <p:nvPr userDrawn="1"/>
        </p:nvSpPr>
        <p:spPr>
          <a:xfrm>
            <a:off x="0" y="369300"/>
            <a:ext cx="5696712" cy="396200"/>
          </a:xfrm>
          <a:prstGeom prst="rect">
            <a:avLst/>
          </a:prstGeom>
          <a:solidFill>
            <a:srgbClr val="D500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b="1" dirty="0">
              <a:solidFill>
                <a:srgbClr val="FF3F81"/>
              </a:solidFill>
              <a:latin typeface="Nunito Sans" pitchFamily="2" charset="77"/>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body 1">
  <p:cSld name="TITLE_AND_BODY_1">
    <p:spTree>
      <p:nvGrpSpPr>
        <p:cNvPr id="1" name="Shape 31"/>
        <p:cNvGrpSpPr/>
        <p:nvPr/>
      </p:nvGrpSpPr>
      <p:grpSpPr>
        <a:xfrm>
          <a:off x="0" y="0"/>
          <a:ext cx="0" cy="0"/>
          <a:chOff x="0" y="0"/>
          <a:chExt cx="0" cy="0"/>
        </a:xfrm>
      </p:grpSpPr>
      <p:sp>
        <p:nvSpPr>
          <p:cNvPr id="32" name="Google Shape;32;p6"/>
          <p:cNvSpPr txBox="1"/>
          <p:nvPr/>
        </p:nvSpPr>
        <p:spPr>
          <a:xfrm>
            <a:off x="0" y="0"/>
            <a:ext cx="4451684" cy="369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1000" dirty="0">
                <a:solidFill>
                  <a:srgbClr val="2779F5"/>
                </a:solidFill>
                <a:latin typeface="Nunito Sans"/>
                <a:ea typeface="Nunito Sans"/>
                <a:cs typeface="Nunito Sans"/>
                <a:sym typeface="Nunito Sans"/>
              </a:rPr>
              <a:t>  GCSE </a:t>
            </a:r>
            <a:r>
              <a:rPr lang="en-GB" sz="1000" b="0" dirty="0">
                <a:solidFill>
                  <a:srgbClr val="2879F6"/>
                </a:solidFill>
                <a:latin typeface="Nunito Sans" pitchFamily="2" charset="77"/>
                <a:ea typeface="Nunito Sans"/>
                <a:cs typeface="Nunito Sans"/>
                <a:sym typeface="Nunito Sans"/>
              </a:rPr>
              <a:t>Ratio &amp; Proportion </a:t>
            </a:r>
            <a:r>
              <a:rPr lang="en-GB" sz="1000" dirty="0">
                <a:solidFill>
                  <a:srgbClr val="2779F5"/>
                </a:solidFill>
                <a:latin typeface="Nunito Sans"/>
                <a:ea typeface="Nunito Sans"/>
                <a:cs typeface="Nunito Sans"/>
                <a:sym typeface="Nunito Sans"/>
              </a:rPr>
              <a:t>| Diagnostic Questions | Measurements &amp; Scales</a:t>
            </a:r>
            <a:endParaRPr sz="1200" dirty="0"/>
          </a:p>
        </p:txBody>
      </p:sp>
      <p:sp>
        <p:nvSpPr>
          <p:cNvPr id="34" name="Google Shape;34;p6"/>
          <p:cNvSpPr/>
          <p:nvPr/>
        </p:nvSpPr>
        <p:spPr>
          <a:xfrm>
            <a:off x="0" y="4863725"/>
            <a:ext cx="9144000" cy="279900"/>
          </a:xfrm>
          <a:prstGeom prst="rect">
            <a:avLst/>
          </a:prstGeom>
          <a:solidFill>
            <a:srgbClr val="09217B"/>
          </a:solidFill>
          <a:ln w="9525" cap="flat" cmpd="sng">
            <a:solidFill>
              <a:srgbClr val="09217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p:nvPr/>
        </p:nvSpPr>
        <p:spPr>
          <a:xfrm>
            <a:off x="2023325" y="4842125"/>
            <a:ext cx="7380000" cy="323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900" b="1">
                <a:solidFill>
                  <a:srgbClr val="FFFFFF"/>
                </a:solidFill>
                <a:latin typeface="Nunito Sans"/>
                <a:ea typeface="Nunito Sans"/>
                <a:cs typeface="Nunito Sans"/>
                <a:sym typeface="Nunito Sans"/>
              </a:rPr>
              <a:t>   thirdspacelearning.com </a:t>
            </a:r>
            <a:r>
              <a:rPr lang="en-GB" sz="900">
                <a:solidFill>
                  <a:srgbClr val="FFFFFF"/>
                </a:solidFill>
                <a:latin typeface="Nunito Sans"/>
                <a:ea typeface="Nunito Sans"/>
                <a:cs typeface="Nunito Sans"/>
                <a:sym typeface="Nunito Sans"/>
              </a:rPr>
              <a:t>| Helping schools close the maths attainment gap through targeted one to one teaching and flexible resources</a:t>
            </a:r>
            <a:endParaRPr sz="900">
              <a:solidFill>
                <a:srgbClr val="FFFFFF"/>
              </a:solidFill>
              <a:latin typeface="Nunito Sans"/>
              <a:ea typeface="Nunito Sans"/>
              <a:cs typeface="Nunito Sans"/>
              <a:sym typeface="Nunito Sans"/>
            </a:endParaRPr>
          </a:p>
        </p:txBody>
      </p:sp>
      <p:pic>
        <p:nvPicPr>
          <p:cNvPr id="36" name="Google Shape;36;p6"/>
          <p:cNvPicPr preferRelativeResize="0"/>
          <p:nvPr/>
        </p:nvPicPr>
        <p:blipFill>
          <a:blip r:embed="rId2">
            <a:alphaModFix/>
          </a:blip>
          <a:stretch>
            <a:fillRect/>
          </a:stretch>
        </p:blipFill>
        <p:spPr>
          <a:xfrm>
            <a:off x="7623046" y="205972"/>
            <a:ext cx="1305129" cy="396200"/>
          </a:xfrm>
          <a:prstGeom prst="rect">
            <a:avLst/>
          </a:prstGeom>
          <a:noFill/>
          <a:ln>
            <a:noFill/>
          </a:ln>
        </p:spPr>
      </p:pic>
      <p:sp>
        <p:nvSpPr>
          <p:cNvPr id="2" name="Rectangle 1">
            <a:extLst>
              <a:ext uri="{FF2B5EF4-FFF2-40B4-BE49-F238E27FC236}">
                <a16:creationId xmlns:a16="http://schemas.microsoft.com/office/drawing/2014/main" id="{A06B0189-CB3C-E4F9-A74E-A0917BCBDA1D}"/>
              </a:ext>
            </a:extLst>
          </p:cNvPr>
          <p:cNvSpPr/>
          <p:nvPr userDrawn="1"/>
        </p:nvSpPr>
        <p:spPr>
          <a:xfrm>
            <a:off x="0" y="369300"/>
            <a:ext cx="5696712" cy="396200"/>
          </a:xfrm>
          <a:prstGeom prst="rect">
            <a:avLst/>
          </a:prstGeom>
          <a:solidFill>
            <a:srgbClr val="D500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GB" b="1" dirty="0">
              <a:latin typeface="Nunito Sans" pitchFamily="2" charset="77"/>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7"/>
        <p:cNvGrpSpPr/>
        <p:nvPr/>
      </p:nvGrpSpPr>
      <p:grpSpPr>
        <a:xfrm>
          <a:off x="0" y="0"/>
          <a:ext cx="0" cy="0"/>
          <a:chOff x="0" y="0"/>
          <a:chExt cx="0" cy="0"/>
        </a:xfrm>
      </p:grpSpPr>
      <p:sp>
        <p:nvSpPr>
          <p:cNvPr id="38" name="Google Shape;38;p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39" name="Google Shape;39;p7"/>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40" name="Google Shape;40;p7"/>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41" name="Google Shape;4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2"/>
        <p:cNvGrpSpPr/>
        <p:nvPr/>
      </p:nvGrpSpPr>
      <p:grpSpPr>
        <a:xfrm>
          <a:off x="0" y="0"/>
          <a:ext cx="0" cy="0"/>
          <a:chOff x="0" y="0"/>
          <a:chExt cx="0" cy="0"/>
        </a:xfrm>
      </p:grpSpPr>
      <p:sp>
        <p:nvSpPr>
          <p:cNvPr id="43" name="Google Shape;43;p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44" name="Google Shape;4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45"/>
        <p:cNvGrpSpPr/>
        <p:nvPr/>
      </p:nvGrpSpPr>
      <p:grpSpPr>
        <a:xfrm>
          <a:off x="0" y="0"/>
          <a:ext cx="0" cy="0"/>
          <a:chOff x="0" y="0"/>
          <a:chExt cx="0" cy="0"/>
        </a:xfrm>
      </p:grpSpPr>
      <p:sp>
        <p:nvSpPr>
          <p:cNvPr id="46" name="Google Shape;46;p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47" name="Google Shape;47;p9"/>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48" name="Google Shape;48;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49"/>
        <p:cNvGrpSpPr/>
        <p:nvPr/>
      </p:nvGrpSpPr>
      <p:grpSpPr>
        <a:xfrm>
          <a:off x="0" y="0"/>
          <a:ext cx="0" cy="0"/>
          <a:chOff x="0" y="0"/>
          <a:chExt cx="0" cy="0"/>
        </a:xfrm>
      </p:grpSpPr>
      <p:sp>
        <p:nvSpPr>
          <p:cNvPr id="50" name="Google Shape;50;p10"/>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51" name="Google Shape;51;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63" r:id="rId1"/>
    <p:sldLayoutId id="2147483669" r:id="rId2"/>
    <p:sldLayoutId id="2147483666"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10.png"/><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9.png"/><Relationship Id="rId1" Type="http://schemas.openxmlformats.org/officeDocument/2006/relationships/slideLayout" Target="../slideLayouts/slideLayout5.xml"/><Relationship Id="rId4" Type="http://schemas.openxmlformats.org/officeDocument/2006/relationships/image" Target="../media/image16.png"/></Relationships>
</file>

<file path=ppt/slides/_rels/slide2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40.png"/><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20.tiff"/><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250.pn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image" Target="../media/image260.png"/><Relationship Id="rId1" Type="http://schemas.openxmlformats.org/officeDocument/2006/relationships/slideLayout" Target="../slideLayouts/slideLayout5.xml"/><Relationship Id="rId5" Type="http://schemas.openxmlformats.org/officeDocument/2006/relationships/image" Target="../media/image25.png"/><Relationship Id="rId4" Type="http://schemas.openxmlformats.org/officeDocument/2006/relationships/image" Target="../media/image36.png"/></Relationships>
</file>

<file path=ppt/slides/_rels/slide4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xml"/><Relationship Id="rId5" Type="http://schemas.openxmlformats.org/officeDocument/2006/relationships/image" Target="../media/image26.png"/><Relationship Id="rId4" Type="http://schemas.openxmlformats.org/officeDocument/2006/relationships/image" Target="../media/image39.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5.xml"/><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5.xml"/><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2" Type="http://schemas.openxmlformats.org/officeDocument/2006/relationships/image" Target="../media/image20.tiff"/><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99176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Measurements &amp; Scales</a:t>
            </a:r>
            <a:r>
              <a:rPr lang="en-GB" b="1"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p:graphicFrame>
        <p:nvGraphicFramePr>
          <p:cNvPr id="6" name="Google Shape;105;p20">
            <a:extLst>
              <a:ext uri="{FF2B5EF4-FFF2-40B4-BE49-F238E27FC236}">
                <a16:creationId xmlns:a16="http://schemas.microsoft.com/office/drawing/2014/main" id="{DA9D5AD6-3A8A-4960-C4EF-ED3EF32E40A4}"/>
              </a:ext>
            </a:extLst>
          </p:cNvPr>
          <p:cNvGraphicFramePr/>
          <p:nvPr/>
        </p:nvGraphicFramePr>
        <p:xfrm>
          <a:off x="108044" y="862525"/>
          <a:ext cx="8704262" cy="1179339"/>
        </p:xfrm>
        <a:graphic>
          <a:graphicData uri="http://schemas.openxmlformats.org/drawingml/2006/table">
            <a:tbl>
              <a:tblPr firstRow="1" bandRow="1">
                <a:noFill/>
              </a:tblPr>
              <a:tblGrid>
                <a:gridCol w="8704262">
                  <a:extLst>
                    <a:ext uri="{9D8B030D-6E8A-4147-A177-3AD203B41FA5}">
                      <a16:colId xmlns:a16="http://schemas.microsoft.com/office/drawing/2014/main" val="20000"/>
                    </a:ext>
                  </a:extLst>
                </a:gridCol>
              </a:tblGrid>
              <a:tr h="117933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7) State the length of the line in millimetres:</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AlternateContent xmlns:mc="http://schemas.openxmlformats.org/markup-compatibility/2006" xmlns:a14="http://schemas.microsoft.com/office/drawing/2010/main">
        <mc:Choice Requires="a14">
          <p:graphicFrame>
            <p:nvGraphicFramePr>
              <p:cNvPr id="7" name="Google Shape;106;p20">
                <a:extLst>
                  <a:ext uri="{FF2B5EF4-FFF2-40B4-BE49-F238E27FC236}">
                    <a16:creationId xmlns:a16="http://schemas.microsoft.com/office/drawing/2014/main" id="{06B7AB7B-6C2C-4167-B7B4-0C18C9726445}"/>
                  </a:ext>
                </a:extLst>
              </p:cNvPr>
              <p:cNvGraphicFramePr/>
              <p:nvPr/>
            </p:nvGraphicFramePr>
            <p:xfrm>
              <a:off x="952500" y="2687907"/>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68 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𝑚𝑚</m:t>
                              </m:r>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72 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𝑚𝑚</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6.8 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𝑚𝑚</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7 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7" name="Google Shape;106;p20">
                <a:extLst>
                  <a:ext uri="{FF2B5EF4-FFF2-40B4-BE49-F238E27FC236}">
                    <a16:creationId xmlns:a16="http://schemas.microsoft.com/office/drawing/2014/main" id="{06B7AB7B-6C2C-4167-B7B4-0C18C9726445}"/>
                  </a:ext>
                </a:extLst>
              </p:cNvPr>
              <p:cNvGraphicFramePr/>
              <p:nvPr>
                <p:extLst>
                  <p:ext uri="{D42A27DB-BD31-4B8C-83A1-F6EECF244321}">
                    <p14:modId xmlns:p14="http://schemas.microsoft.com/office/powerpoint/2010/main" val="1864625740"/>
                  </p:ext>
                </p:extLst>
              </p:nvPr>
            </p:nvGraphicFramePr>
            <p:xfrm>
              <a:off x="952500" y="2687907"/>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68 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𝑚𝑚</m:t>
                              </m:r>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72 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𝑚𝑚</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6.8 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𝑚𝑚</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7 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pic>
        <p:nvPicPr>
          <p:cNvPr id="5" name="Picture 4" descr="A ruler with numbers and a purple border&#10;&#10;Description automatically generated">
            <a:extLst>
              <a:ext uri="{FF2B5EF4-FFF2-40B4-BE49-F238E27FC236}">
                <a16:creationId xmlns:a16="http://schemas.microsoft.com/office/drawing/2014/main" id="{B175D584-5BC1-56DA-12A9-E64A3BD6C032}"/>
              </a:ext>
            </a:extLst>
          </p:cNvPr>
          <p:cNvPicPr>
            <a:picLocks noChangeAspect="1"/>
          </p:cNvPicPr>
          <p:nvPr/>
        </p:nvPicPr>
        <p:blipFill>
          <a:blip r:embed="rId2"/>
          <a:stretch>
            <a:fillRect/>
          </a:stretch>
        </p:blipFill>
        <p:spPr>
          <a:xfrm>
            <a:off x="3143250" y="1325293"/>
            <a:ext cx="2857500" cy="1130300"/>
          </a:xfrm>
          <a:prstGeom prst="rect">
            <a:avLst/>
          </a:prstGeom>
        </p:spPr>
      </p:pic>
    </p:spTree>
    <p:extLst>
      <p:ext uri="{BB962C8B-B14F-4D97-AF65-F5344CB8AC3E}">
        <p14:creationId xmlns:p14="http://schemas.microsoft.com/office/powerpoint/2010/main" val="20604351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Measurements &amp; Scales</a:t>
            </a:r>
            <a:r>
              <a:rPr lang="en-GB" b="1"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6" name="Google Shape;105;p20">
                <a:extLst>
                  <a:ext uri="{FF2B5EF4-FFF2-40B4-BE49-F238E27FC236}">
                    <a16:creationId xmlns:a16="http://schemas.microsoft.com/office/drawing/2014/main" id="{DA9D5AD6-3A8A-4960-C4EF-ED3EF32E40A4}"/>
                  </a:ext>
                </a:extLst>
              </p:cNvPr>
              <p:cNvGraphicFramePr/>
              <p:nvPr/>
            </p:nvGraphicFramePr>
            <p:xfrm>
              <a:off x="108044" y="862525"/>
              <a:ext cx="8704262" cy="1179339"/>
            </p:xfrm>
            <a:graphic>
              <a:graphicData uri="http://schemas.openxmlformats.org/drawingml/2006/table">
                <a:tbl>
                  <a:tblPr firstRow="1" bandRow="1">
                    <a:noFill/>
                  </a:tblPr>
                  <a:tblGrid>
                    <a:gridCol w="8704262">
                      <a:extLst>
                        <a:ext uri="{9D8B030D-6E8A-4147-A177-3AD203B41FA5}">
                          <a16:colId xmlns:a16="http://schemas.microsoft.com/office/drawing/2014/main" val="20000"/>
                        </a:ext>
                      </a:extLst>
                    </a:gridCol>
                  </a:tblGrid>
                  <a:tr h="117933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8) Express the time duration in minutes only:</a:t>
                          </a:r>
                        </a:p>
                        <a:p>
                          <a:pPr marL="127000" lvl="0" indent="0" algn="ctr" rtl="0">
                            <a:spcBef>
                              <a:spcPts val="0"/>
                            </a:spcBef>
                            <a:spcAft>
                              <a:spcPts val="0"/>
                            </a:spcAft>
                            <a:buClr>
                              <a:schemeClr val="dk1"/>
                            </a:buClr>
                            <a:buSzPts val="1600"/>
                            <a:buFont typeface="Nunito Sans"/>
                            <a:buNone/>
                          </a:pPr>
                          <a:endParaRPr lang="en-GB" sz="1600" b="0" i="0" dirty="0">
                            <a:solidFill>
                              <a:schemeClr val="dk1"/>
                            </a:solidFill>
                            <a:latin typeface="Nunito Sans"/>
                            <a:ea typeface="Nunito Sans"/>
                            <a:cs typeface="Nunito Sans"/>
                            <a:sym typeface="Nunito Sans"/>
                          </a:endParaRPr>
                        </a:p>
                        <a:p>
                          <a:pPr marL="127000" lvl="0" indent="0" algn="ctr" rtl="0">
                            <a:spcBef>
                              <a:spcPts val="0"/>
                            </a:spcBef>
                            <a:spcAft>
                              <a:spcPts val="0"/>
                            </a:spcAft>
                            <a:buClr>
                              <a:schemeClr val="dk1"/>
                            </a:buClr>
                            <a:buSzPts val="1600"/>
                            <a:buFont typeface="Nunito Sans"/>
                            <a:buNone/>
                          </a:pPr>
                          <a14:m>
                            <m:oMath xmlns:m="http://schemas.openxmlformats.org/officeDocument/2006/math">
                              <m:r>
                                <a:rPr lang="en-GB" sz="2300" b="0" i="1" dirty="0" smtClean="0">
                                  <a:solidFill>
                                    <a:schemeClr val="dk1"/>
                                  </a:solidFill>
                                  <a:latin typeface="Cambria Math" panose="02040503050406030204" pitchFamily="18" charset="0"/>
                                  <a:ea typeface="Nunito Sans"/>
                                  <a:cs typeface="Nunito Sans"/>
                                  <a:sym typeface="Nunito Sans"/>
                                </a:rPr>
                                <m:t>2</m:t>
                              </m:r>
                            </m:oMath>
                          </a14:m>
                          <a:r>
                            <a:rPr lang="en-GB" sz="2300" b="0" i="0" dirty="0">
                              <a:solidFill>
                                <a:schemeClr val="dk1"/>
                              </a:solidFill>
                              <a:latin typeface="Nunito Sans" pitchFamily="2" charset="0"/>
                              <a:ea typeface="Nunito Sans"/>
                              <a:cs typeface="Nunito Sans"/>
                              <a:sym typeface="Nunito Sans"/>
                            </a:rPr>
                            <a:t> hours and </a:t>
                          </a:r>
                          <a14:m>
                            <m:oMath xmlns:m="http://schemas.openxmlformats.org/officeDocument/2006/math">
                              <m:r>
                                <a:rPr lang="en-GB" sz="2300" b="0" i="1" dirty="0" smtClean="0">
                                  <a:solidFill>
                                    <a:schemeClr val="dk1"/>
                                  </a:solidFill>
                                  <a:latin typeface="Cambria Math" panose="02040503050406030204" pitchFamily="18" charset="0"/>
                                  <a:ea typeface="Nunito Sans"/>
                                  <a:cs typeface="Nunito Sans"/>
                                  <a:sym typeface="Nunito Sans"/>
                                </a:rPr>
                                <m:t>45</m:t>
                              </m:r>
                            </m:oMath>
                          </a14:m>
                          <a:r>
                            <a:rPr lang="en-GB" sz="2300" b="0" i="0" dirty="0">
                              <a:solidFill>
                                <a:schemeClr val="dk1"/>
                              </a:solidFill>
                              <a:latin typeface="Nunito Sans" pitchFamily="2" charset="0"/>
                              <a:ea typeface="Nunito Sans"/>
                              <a:cs typeface="Nunito Sans"/>
                              <a:sym typeface="Nunito Sans"/>
                            </a:rPr>
                            <a:t> minutes </a:t>
                          </a:r>
                          <a:endParaRPr lang="en-GB" sz="2300" b="0" dirty="0">
                            <a:solidFill>
                              <a:schemeClr val="dk1"/>
                            </a:solidFill>
                            <a:latin typeface="Nunito Sans" pitchFamily="2" charset="0"/>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6" name="Google Shape;105;p20">
                <a:extLst>
                  <a:ext uri="{FF2B5EF4-FFF2-40B4-BE49-F238E27FC236}">
                    <a16:creationId xmlns:a16="http://schemas.microsoft.com/office/drawing/2014/main" id="{DA9D5AD6-3A8A-4960-C4EF-ED3EF32E40A4}"/>
                  </a:ext>
                </a:extLst>
              </p:cNvPr>
              <p:cNvGraphicFramePr/>
              <p:nvPr/>
            </p:nvGraphicFramePr>
            <p:xfrm>
              <a:off x="108044" y="862525"/>
              <a:ext cx="8704262" cy="1179339"/>
            </p:xfrm>
            <a:graphic>
              <a:graphicData uri="http://schemas.openxmlformats.org/drawingml/2006/table">
                <a:tbl>
                  <a:tblPr firstRow="1" bandRow="1">
                    <a:noFill/>
                  </a:tblPr>
                  <a:tblGrid>
                    <a:gridCol w="8704262">
                      <a:extLst>
                        <a:ext uri="{9D8B030D-6E8A-4147-A177-3AD203B41FA5}">
                          <a16:colId xmlns:a16="http://schemas.microsoft.com/office/drawing/2014/main" val="20000"/>
                        </a:ext>
                      </a:extLst>
                    </a:gridCol>
                  </a:tblGrid>
                  <a:tr h="117933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8) Express the time duration in minutes only:</a:t>
                          </a:r>
                        </a:p>
                        <a:p>
                          <a:pPr marL="127000" lvl="0" indent="0" algn="ctr" rtl="0">
                            <a:spcBef>
                              <a:spcPts val="0"/>
                            </a:spcBef>
                            <a:spcAft>
                              <a:spcPts val="0"/>
                            </a:spcAft>
                            <a:buClr>
                              <a:schemeClr val="dk1"/>
                            </a:buClr>
                            <a:buSzPts val="1600"/>
                            <a:buFont typeface="Nunito Sans"/>
                            <a:buNone/>
                          </a:pPr>
                          <a:endParaRPr lang="en-GB" sz="1600" b="0" i="0" dirty="0">
                            <a:solidFill>
                              <a:schemeClr val="dk1"/>
                            </a:solidFill>
                            <a:latin typeface="Nunito Sans"/>
                            <a:ea typeface="Nunito Sans"/>
                            <a:cs typeface="Nunito Sans"/>
                            <a:sym typeface="Nunito Sans"/>
                          </a:endParaRPr>
                        </a:p>
                        <a:p>
                          <a:pPr marL="127000" lvl="0" indent="0" algn="ctr" rtl="0">
                            <a:spcBef>
                              <a:spcPts val="0"/>
                            </a:spcBef>
                            <a:spcAft>
                              <a:spcPts val="0"/>
                            </a:spcAft>
                            <a:buClr>
                              <a:schemeClr val="dk1"/>
                            </a:buClr>
                            <a:buSzPts val="1600"/>
                            <a:buFont typeface="Nunito Sans"/>
                            <a:buNone/>
                          </a:pPr>
                          <a14:m xmlns:a14="http://schemas.microsoft.com/office/drawing/2010/main">
                            <m:oMath xmlns:m="http://schemas.openxmlformats.org/officeDocument/2006/math">
                              <m:r>
                                <a:rPr lang="en-GB" sz="2300" b="0" i="1" dirty="0" smtClean="0">
                                  <a:solidFill>
                                    <a:schemeClr val="dk1"/>
                                  </a:solidFill>
                                  <a:latin typeface="Cambria Math" panose="02040503050406030204" pitchFamily="18" charset="0"/>
                                  <a:ea typeface="Nunito Sans"/>
                                  <a:cs typeface="Nunito Sans"/>
                                  <a:sym typeface="Nunito Sans"/>
                                </a:rPr>
                                <m:t>2</m:t>
                              </m:r>
                            </m:oMath>
                          </a14:m>
                          <a:r>
                            <a:rPr lang="en-GB" sz="2300" b="0" i="0" dirty="0">
                              <a:solidFill>
                                <a:schemeClr val="dk1"/>
                              </a:solidFill>
                              <a:latin typeface="Nunito Sans" pitchFamily="2" charset="0"/>
                              <a:ea typeface="Nunito Sans"/>
                              <a:cs typeface="Nunito Sans"/>
                              <a:sym typeface="Nunito Sans"/>
                            </a:rPr>
                            <a:t> hours and </a:t>
                          </a:r>
                          <a14:m xmlns:a14="http://schemas.microsoft.com/office/drawing/2010/main">
                            <m:oMath xmlns:m="http://schemas.openxmlformats.org/officeDocument/2006/math">
                              <m:r>
                                <a:rPr lang="en-GB" sz="2300" b="0" i="1" dirty="0" smtClean="0">
                                  <a:solidFill>
                                    <a:schemeClr val="dk1"/>
                                  </a:solidFill>
                                  <a:latin typeface="Cambria Math" panose="02040503050406030204" pitchFamily="18" charset="0"/>
                                  <a:ea typeface="Nunito Sans"/>
                                  <a:cs typeface="Nunito Sans"/>
                                  <a:sym typeface="Nunito Sans"/>
                                </a:rPr>
                                <m:t>45</m:t>
                              </m:r>
                            </m:oMath>
                          </a14:m>
                          <a:r>
                            <a:rPr lang="en-GB" sz="2300" b="0" i="0" dirty="0">
                              <a:solidFill>
                                <a:schemeClr val="dk1"/>
                              </a:solidFill>
                              <a:latin typeface="Nunito Sans" pitchFamily="2" charset="0"/>
                              <a:ea typeface="Nunito Sans"/>
                              <a:cs typeface="Nunito Sans"/>
                              <a:sym typeface="Nunito Sans"/>
                            </a:rPr>
                            <a:t> minutes </a:t>
                          </a:r>
                          <a:endParaRPr lang="en-GB" sz="2300" b="0" dirty="0">
                            <a:solidFill>
                              <a:schemeClr val="dk1"/>
                            </a:solidFill>
                            <a:latin typeface="Nunito Sans" pitchFamily="2" charset="0"/>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2" name="Google Shape;106;p20">
                <a:extLst>
                  <a:ext uri="{FF2B5EF4-FFF2-40B4-BE49-F238E27FC236}">
                    <a16:creationId xmlns:a16="http://schemas.microsoft.com/office/drawing/2014/main" id="{B2C22641-5B38-ABCF-C0DB-D73836DA0219}"/>
                  </a:ext>
                </a:extLst>
              </p:cNvPr>
              <p:cNvGraphicFramePr/>
              <p:nvPr/>
            </p:nvGraphicFramePr>
            <p:xfrm>
              <a:off x="952500" y="2332800"/>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A)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105 </m:t>
                              </m:r>
                            </m:oMath>
                          </a14:m>
                          <a:r>
                            <a:rPr lang="en-GB" sz="1600" b="0" i="0" u="none" strike="noStrike" cap="none" dirty="0">
                              <a:solidFill>
                                <a:schemeClr val="tx1"/>
                              </a:solidFill>
                              <a:latin typeface="Nunito Sans" pitchFamily="2" charset="0"/>
                              <a:ea typeface="Nunito Sans"/>
                              <a:cs typeface="Nunito Sans"/>
                              <a:sym typeface="Nunito Sans"/>
                            </a:rPr>
                            <a:t>minutes</a:t>
                          </a:r>
                          <a:endParaRPr lang="ar-AE" sz="160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 </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B)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165 </m:t>
                              </m:r>
                            </m:oMath>
                          </a14:m>
                          <a:r>
                            <a:rPr lang="en-GB" sz="1600" b="0" i="0" u="none" strike="noStrike" cap="none" dirty="0">
                              <a:solidFill>
                                <a:schemeClr val="tx1"/>
                              </a:solidFill>
                              <a:latin typeface="Nunito Sans" pitchFamily="2" charset="0"/>
                              <a:ea typeface="Nunito Sans"/>
                              <a:cs typeface="Nunito Sans"/>
                              <a:sym typeface="Nunito Sans"/>
                            </a:rPr>
                            <a:t>minutes</a:t>
                          </a:r>
                          <a:endParaRPr lang="en-GB" sz="1600" b="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 </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Sans"/>
                              <a:cs typeface="Nunito Sans"/>
                              <a:sym typeface="Nunito Sans"/>
                            </a:rPr>
                            <a:t>C)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245 </m:t>
                              </m:r>
                            </m:oMath>
                          </a14:m>
                          <a:r>
                            <a:rPr lang="en-GB" sz="1600" b="0" i="0" u="none" strike="noStrike" cap="none" dirty="0">
                              <a:solidFill>
                                <a:schemeClr val="tx1"/>
                              </a:solidFill>
                              <a:latin typeface="Nunito Sans" pitchFamily="2" charset="0"/>
                              <a:ea typeface="Nunito Sans"/>
                              <a:cs typeface="Nunito Sans"/>
                              <a:sym typeface="Nunito Sans"/>
                            </a:rPr>
                            <a:t>minutes</a:t>
                          </a:r>
                          <a:endParaRPr lang="en-GB" sz="1600" b="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 </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D)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47 </m:t>
                              </m:r>
                            </m:oMath>
                          </a14:m>
                          <a:r>
                            <a:rPr lang="en-GB" sz="1600" b="0" i="0" u="none" strike="noStrike" cap="none" dirty="0">
                              <a:solidFill>
                                <a:schemeClr val="tx1"/>
                              </a:solidFill>
                              <a:latin typeface="Nunito Sans" pitchFamily="2" charset="0"/>
                              <a:ea typeface="Nunito Sans"/>
                              <a:cs typeface="Nunito Sans"/>
                              <a:sym typeface="Nunito Sans"/>
                            </a:rPr>
                            <a:t>minutes</a:t>
                          </a:r>
                          <a:endParaRPr lang="en-US" sz="160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106;p20">
                <a:extLst>
                  <a:ext uri="{FF2B5EF4-FFF2-40B4-BE49-F238E27FC236}">
                    <a16:creationId xmlns:a16="http://schemas.microsoft.com/office/drawing/2014/main" id="{B2C22641-5B38-ABCF-C0DB-D73836DA0219}"/>
                  </a:ext>
                </a:extLst>
              </p:cNvPr>
              <p:cNvGraphicFramePr/>
              <p:nvPr>
                <p:extLst>
                  <p:ext uri="{D42A27DB-BD31-4B8C-83A1-F6EECF244321}">
                    <p14:modId xmlns:p14="http://schemas.microsoft.com/office/powerpoint/2010/main" val="2821399549"/>
                  </p:ext>
                </p:extLst>
              </p:nvPr>
            </p:nvGraphicFramePr>
            <p:xfrm>
              <a:off x="952500" y="2332800"/>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A)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105</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 </m:t>
                              </m:r>
                            </m:oMath>
                          </a14:m>
                          <a:r>
                            <a:rPr lang="en-GB" sz="1600" b="0" i="0" u="none" strike="noStrike" cap="none" dirty="0">
                              <a:solidFill>
                                <a:schemeClr val="tx1"/>
                              </a:solidFill>
                              <a:latin typeface="Nunito Sans" pitchFamily="2" charset="0"/>
                              <a:ea typeface="Nunito Sans"/>
                              <a:cs typeface="Nunito Sans"/>
                              <a:sym typeface="Nunito Sans"/>
                            </a:rPr>
                            <a:t>minutes</a:t>
                          </a:r>
                          <a:endParaRPr lang="ar-AE" sz="160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 </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B)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165</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 </m:t>
                              </m:r>
                            </m:oMath>
                          </a14:m>
                          <a:r>
                            <a:rPr lang="en-GB" sz="1600" b="0" i="0" u="none" strike="noStrike" cap="none" dirty="0">
                              <a:solidFill>
                                <a:schemeClr val="tx1"/>
                              </a:solidFill>
                              <a:latin typeface="Nunito Sans" pitchFamily="2" charset="0"/>
                              <a:ea typeface="Nunito Sans"/>
                              <a:cs typeface="Nunito Sans"/>
                              <a:sym typeface="Nunito Sans"/>
                            </a:rPr>
                            <a:t>minutes</a:t>
                          </a:r>
                          <a:endParaRPr lang="en-GB" sz="1600" b="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 </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Sans"/>
                              <a:cs typeface="Nunito Sans"/>
                              <a:sym typeface="Nunito Sans"/>
                            </a:rPr>
                            <a:t>C)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245</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 </m:t>
                              </m:r>
                            </m:oMath>
                          </a14:m>
                          <a:r>
                            <a:rPr lang="en-GB" sz="1600" b="0" i="0" u="none" strike="noStrike" cap="none" dirty="0">
                              <a:solidFill>
                                <a:schemeClr val="tx1"/>
                              </a:solidFill>
                              <a:latin typeface="Nunito Sans" pitchFamily="2" charset="0"/>
                              <a:ea typeface="Nunito Sans"/>
                              <a:cs typeface="Nunito Sans"/>
                              <a:sym typeface="Nunito Sans"/>
                            </a:rPr>
                            <a:t>minutes</a:t>
                          </a:r>
                          <a:endParaRPr lang="en-GB" sz="1600" b="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 </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D)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47</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 </m:t>
                              </m:r>
                            </m:oMath>
                          </a14:m>
                          <a:r>
                            <a:rPr lang="en-GB" sz="1600" b="0" i="0" u="none" strike="noStrike" cap="none" dirty="0">
                              <a:solidFill>
                                <a:schemeClr val="tx1"/>
                              </a:solidFill>
                              <a:latin typeface="Nunito Sans" pitchFamily="2" charset="0"/>
                              <a:ea typeface="Nunito Sans"/>
                              <a:cs typeface="Nunito Sans"/>
                              <a:sym typeface="Nunito Sans"/>
                            </a:rPr>
                            <a:t>minutes</a:t>
                          </a:r>
                          <a:endParaRPr lang="en-US" sz="160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13305208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Measurements &amp; Scales</a:t>
            </a:r>
            <a:r>
              <a:rPr lang="en-GB" b="1"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6" name="Google Shape;105;p20">
                <a:extLst>
                  <a:ext uri="{FF2B5EF4-FFF2-40B4-BE49-F238E27FC236}">
                    <a16:creationId xmlns:a16="http://schemas.microsoft.com/office/drawing/2014/main" id="{DA9D5AD6-3A8A-4960-C4EF-ED3EF32E40A4}"/>
                  </a:ext>
                </a:extLst>
              </p:cNvPr>
              <p:cNvGraphicFramePr/>
              <p:nvPr/>
            </p:nvGraphicFramePr>
            <p:xfrm>
              <a:off x="108044" y="862525"/>
              <a:ext cx="8704262" cy="1179339"/>
            </p:xfrm>
            <a:graphic>
              <a:graphicData uri="http://schemas.openxmlformats.org/drawingml/2006/table">
                <a:tbl>
                  <a:tblPr firstRow="1" bandRow="1">
                    <a:noFill/>
                  </a:tblPr>
                  <a:tblGrid>
                    <a:gridCol w="8704262">
                      <a:extLst>
                        <a:ext uri="{9D8B030D-6E8A-4147-A177-3AD203B41FA5}">
                          <a16:colId xmlns:a16="http://schemas.microsoft.com/office/drawing/2014/main" val="20000"/>
                        </a:ext>
                      </a:extLst>
                    </a:gridCol>
                  </a:tblGrid>
                  <a:tr h="117933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9) Express the time duration in minutes only:</a:t>
                          </a:r>
                        </a:p>
                        <a:p>
                          <a:pPr marL="127000" lvl="0" indent="0" algn="ctr" rtl="0">
                            <a:spcBef>
                              <a:spcPts val="0"/>
                            </a:spcBef>
                            <a:spcAft>
                              <a:spcPts val="0"/>
                            </a:spcAft>
                            <a:buClr>
                              <a:schemeClr val="dk1"/>
                            </a:buClr>
                            <a:buSzPts val="1600"/>
                            <a:buFont typeface="Nunito Sans"/>
                            <a:buNone/>
                          </a:pPr>
                          <a:endParaRPr lang="en-GB" sz="1600" b="0" i="0" dirty="0">
                            <a:solidFill>
                              <a:schemeClr val="dk1"/>
                            </a:solidFill>
                            <a:latin typeface="Nunito Sans"/>
                            <a:ea typeface="Nunito Sans"/>
                            <a:cs typeface="Nunito Sans"/>
                            <a:sym typeface="Nunito Sans"/>
                          </a:endParaRPr>
                        </a:p>
                        <a:p>
                          <a:pPr marL="127000" lvl="0" indent="0" algn="ctr" rtl="0">
                            <a:spcBef>
                              <a:spcPts val="0"/>
                            </a:spcBef>
                            <a:spcAft>
                              <a:spcPts val="0"/>
                            </a:spcAft>
                            <a:buClr>
                              <a:schemeClr val="dk1"/>
                            </a:buClr>
                            <a:buSzPts val="1600"/>
                            <a:buFont typeface="Nunito Sans"/>
                            <a:buNone/>
                          </a:pPr>
                          <a14:m>
                            <m:oMath xmlns:m="http://schemas.openxmlformats.org/officeDocument/2006/math">
                              <m:r>
                                <a:rPr lang="en-GB" sz="2300" b="0" i="1" dirty="0" smtClean="0">
                                  <a:solidFill>
                                    <a:schemeClr val="dk1"/>
                                  </a:solidFill>
                                  <a:latin typeface="Cambria Math" panose="02040503050406030204" pitchFamily="18" charset="0"/>
                                  <a:ea typeface="Nunito Sans"/>
                                  <a:cs typeface="Nunito Sans"/>
                                  <a:sym typeface="Nunito Sans"/>
                                </a:rPr>
                                <m:t>5.25</m:t>
                              </m:r>
                            </m:oMath>
                          </a14:m>
                          <a:r>
                            <a:rPr lang="en-GB" sz="2300" b="0" i="0" dirty="0">
                              <a:solidFill>
                                <a:schemeClr val="dk1"/>
                              </a:solidFill>
                              <a:latin typeface="Nunito Sans" pitchFamily="2" charset="0"/>
                              <a:ea typeface="Nunito Sans"/>
                              <a:cs typeface="Nunito Sans"/>
                              <a:sym typeface="Nunito Sans"/>
                            </a:rPr>
                            <a:t> hours</a:t>
                          </a:r>
                          <a:endParaRPr lang="en-GB" sz="2300" b="0" dirty="0">
                            <a:solidFill>
                              <a:schemeClr val="dk1"/>
                            </a:solidFill>
                            <a:latin typeface="Nunito Sans" pitchFamily="2" charset="0"/>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6" name="Google Shape;105;p20">
                <a:extLst>
                  <a:ext uri="{FF2B5EF4-FFF2-40B4-BE49-F238E27FC236}">
                    <a16:creationId xmlns:a16="http://schemas.microsoft.com/office/drawing/2014/main" id="{DA9D5AD6-3A8A-4960-C4EF-ED3EF32E40A4}"/>
                  </a:ext>
                </a:extLst>
              </p:cNvPr>
              <p:cNvGraphicFramePr/>
              <p:nvPr/>
            </p:nvGraphicFramePr>
            <p:xfrm>
              <a:off x="108044" y="862525"/>
              <a:ext cx="8704262" cy="1179339"/>
            </p:xfrm>
            <a:graphic>
              <a:graphicData uri="http://schemas.openxmlformats.org/drawingml/2006/table">
                <a:tbl>
                  <a:tblPr firstRow="1" bandRow="1">
                    <a:noFill/>
                  </a:tblPr>
                  <a:tblGrid>
                    <a:gridCol w="8704262">
                      <a:extLst>
                        <a:ext uri="{9D8B030D-6E8A-4147-A177-3AD203B41FA5}">
                          <a16:colId xmlns:a16="http://schemas.microsoft.com/office/drawing/2014/main" val="20000"/>
                        </a:ext>
                      </a:extLst>
                    </a:gridCol>
                  </a:tblGrid>
                  <a:tr h="117933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9) Express the time duration in minutes only:</a:t>
                          </a:r>
                        </a:p>
                        <a:p>
                          <a:pPr marL="127000" lvl="0" indent="0" algn="ctr" rtl="0">
                            <a:spcBef>
                              <a:spcPts val="0"/>
                            </a:spcBef>
                            <a:spcAft>
                              <a:spcPts val="0"/>
                            </a:spcAft>
                            <a:buClr>
                              <a:schemeClr val="dk1"/>
                            </a:buClr>
                            <a:buSzPts val="1600"/>
                            <a:buFont typeface="Nunito Sans"/>
                            <a:buNone/>
                          </a:pPr>
                          <a:endParaRPr lang="en-GB" sz="1600" b="0" i="0" dirty="0">
                            <a:solidFill>
                              <a:schemeClr val="dk1"/>
                            </a:solidFill>
                            <a:latin typeface="Nunito Sans"/>
                            <a:ea typeface="Nunito Sans"/>
                            <a:cs typeface="Nunito Sans"/>
                            <a:sym typeface="Nunito Sans"/>
                          </a:endParaRPr>
                        </a:p>
                        <a:p>
                          <a:pPr marL="127000" lvl="0" indent="0" algn="ctr" rtl="0">
                            <a:spcBef>
                              <a:spcPts val="0"/>
                            </a:spcBef>
                            <a:spcAft>
                              <a:spcPts val="0"/>
                            </a:spcAft>
                            <a:buClr>
                              <a:schemeClr val="dk1"/>
                            </a:buClr>
                            <a:buSzPts val="1600"/>
                            <a:buFont typeface="Nunito Sans"/>
                            <a:buNone/>
                          </a:pPr>
                          <a14:m xmlns:a14="http://schemas.microsoft.com/office/drawing/2010/main">
                            <m:oMath xmlns:m="http://schemas.openxmlformats.org/officeDocument/2006/math">
                              <m:r>
                                <a:rPr lang="en-GB" sz="2300" b="0" i="1" dirty="0" smtClean="0">
                                  <a:solidFill>
                                    <a:schemeClr val="dk1"/>
                                  </a:solidFill>
                                  <a:latin typeface="Cambria Math" panose="02040503050406030204" pitchFamily="18" charset="0"/>
                                  <a:ea typeface="Nunito Sans"/>
                                  <a:cs typeface="Nunito Sans"/>
                                  <a:sym typeface="Nunito Sans"/>
                                </a:rPr>
                                <m:t>5.25</m:t>
                              </m:r>
                            </m:oMath>
                          </a14:m>
                          <a:r>
                            <a:rPr lang="en-GB" sz="2300" b="0" i="0" dirty="0">
                              <a:solidFill>
                                <a:schemeClr val="dk1"/>
                              </a:solidFill>
                              <a:latin typeface="Nunito Sans" pitchFamily="2" charset="0"/>
                              <a:ea typeface="Nunito Sans"/>
                              <a:cs typeface="Nunito Sans"/>
                              <a:sym typeface="Nunito Sans"/>
                            </a:rPr>
                            <a:t> hours</a:t>
                          </a:r>
                          <a:endParaRPr lang="en-GB" sz="2300" b="0" dirty="0">
                            <a:solidFill>
                              <a:schemeClr val="dk1"/>
                            </a:solidFill>
                            <a:latin typeface="Nunito Sans" pitchFamily="2" charset="0"/>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2" name="Google Shape;106;p20">
                <a:extLst>
                  <a:ext uri="{FF2B5EF4-FFF2-40B4-BE49-F238E27FC236}">
                    <a16:creationId xmlns:a16="http://schemas.microsoft.com/office/drawing/2014/main" id="{448241D8-21FC-E25B-6070-42B4AD7FEAAA}"/>
                  </a:ext>
                </a:extLst>
              </p:cNvPr>
              <p:cNvGraphicFramePr/>
              <p:nvPr/>
            </p:nvGraphicFramePr>
            <p:xfrm>
              <a:off x="952500" y="2332796"/>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A)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525 </m:t>
                              </m:r>
                            </m:oMath>
                          </a14:m>
                          <a:r>
                            <a:rPr lang="en-GB" sz="1600" b="0" i="0" u="none" strike="noStrike" cap="none" dirty="0">
                              <a:solidFill>
                                <a:schemeClr val="tx1"/>
                              </a:solidFill>
                              <a:latin typeface="Nunito Sans" pitchFamily="2" charset="0"/>
                              <a:ea typeface="Nunito Sans"/>
                              <a:cs typeface="Nunito Sans"/>
                              <a:sym typeface="Nunito Sans"/>
                            </a:rPr>
                            <a:t>minutes</a:t>
                          </a:r>
                          <a:endParaRPr lang="ar-AE" sz="160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 </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B)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325 </m:t>
                              </m:r>
                            </m:oMath>
                          </a14:m>
                          <a:r>
                            <a:rPr lang="en-GB" sz="1600" b="0" i="0" u="none" strike="noStrike" cap="none" dirty="0">
                              <a:solidFill>
                                <a:schemeClr val="tx1"/>
                              </a:solidFill>
                              <a:latin typeface="Nunito Sans" pitchFamily="2" charset="0"/>
                              <a:ea typeface="Nunito Sans"/>
                              <a:cs typeface="Nunito Sans"/>
                              <a:sym typeface="Nunito Sans"/>
                            </a:rPr>
                            <a:t>minutes</a:t>
                          </a:r>
                          <a:endParaRPr lang="en-GB" sz="1600" b="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 </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Sans"/>
                              <a:cs typeface="Nunito Sans"/>
                              <a:sym typeface="Nunito Sans"/>
                            </a:rPr>
                            <a:t>C)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30 </m:t>
                              </m:r>
                            </m:oMath>
                          </a14:m>
                          <a:r>
                            <a:rPr lang="en-GB" sz="1600" b="0" i="0" u="none" strike="noStrike" cap="none" dirty="0">
                              <a:solidFill>
                                <a:schemeClr val="tx1"/>
                              </a:solidFill>
                              <a:latin typeface="Nunito Sans" pitchFamily="2" charset="0"/>
                              <a:ea typeface="Nunito Sans"/>
                              <a:cs typeface="Nunito Sans"/>
                              <a:sym typeface="Nunito Sans"/>
                            </a:rPr>
                            <a:t>minutes</a:t>
                          </a:r>
                          <a:endParaRPr lang="en-GB" sz="1600" b="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 </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D)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315 </m:t>
                              </m:r>
                            </m:oMath>
                          </a14:m>
                          <a:r>
                            <a:rPr lang="en-GB" sz="1600" b="0" i="0" u="none" strike="noStrike" cap="none" dirty="0">
                              <a:solidFill>
                                <a:schemeClr val="tx1"/>
                              </a:solidFill>
                              <a:latin typeface="Nunito Sans" pitchFamily="2" charset="0"/>
                              <a:ea typeface="Nunito Sans"/>
                              <a:cs typeface="Nunito Sans"/>
                              <a:sym typeface="Nunito Sans"/>
                            </a:rPr>
                            <a:t>minutes</a:t>
                          </a:r>
                          <a:endParaRPr lang="en-US" sz="160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106;p20">
                <a:extLst>
                  <a:ext uri="{FF2B5EF4-FFF2-40B4-BE49-F238E27FC236}">
                    <a16:creationId xmlns:a16="http://schemas.microsoft.com/office/drawing/2014/main" id="{448241D8-21FC-E25B-6070-42B4AD7FEAAA}"/>
                  </a:ext>
                </a:extLst>
              </p:cNvPr>
              <p:cNvGraphicFramePr/>
              <p:nvPr>
                <p:extLst>
                  <p:ext uri="{D42A27DB-BD31-4B8C-83A1-F6EECF244321}">
                    <p14:modId xmlns:p14="http://schemas.microsoft.com/office/powerpoint/2010/main" val="2931168090"/>
                  </p:ext>
                </p:extLst>
              </p:nvPr>
            </p:nvGraphicFramePr>
            <p:xfrm>
              <a:off x="952500" y="2332796"/>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A)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525 </m:t>
                              </m:r>
                            </m:oMath>
                          </a14:m>
                          <a:r>
                            <a:rPr lang="en-GB" sz="1600" b="0" i="0" u="none" strike="noStrike" cap="none" dirty="0">
                              <a:solidFill>
                                <a:schemeClr val="tx1"/>
                              </a:solidFill>
                              <a:latin typeface="Nunito Sans" pitchFamily="2" charset="0"/>
                              <a:ea typeface="Nunito Sans"/>
                              <a:cs typeface="Nunito Sans"/>
                              <a:sym typeface="Nunito Sans"/>
                            </a:rPr>
                            <a:t>minutes</a:t>
                          </a:r>
                          <a:endParaRPr lang="ar-AE" sz="160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 </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B)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325 </m:t>
                              </m:r>
                            </m:oMath>
                          </a14:m>
                          <a:r>
                            <a:rPr lang="en-GB" sz="1600" b="0" i="0" u="none" strike="noStrike" cap="none" dirty="0">
                              <a:solidFill>
                                <a:schemeClr val="tx1"/>
                              </a:solidFill>
                              <a:latin typeface="Nunito Sans" pitchFamily="2" charset="0"/>
                              <a:ea typeface="Nunito Sans"/>
                              <a:cs typeface="Nunito Sans"/>
                              <a:sym typeface="Nunito Sans"/>
                            </a:rPr>
                            <a:t>minutes</a:t>
                          </a:r>
                          <a:endParaRPr lang="en-GB" sz="1600" b="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 </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Sans"/>
                              <a:cs typeface="Nunito Sans"/>
                              <a:sym typeface="Nunito Sans"/>
                            </a:rPr>
                            <a:t>C)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30 </m:t>
                              </m:r>
                            </m:oMath>
                          </a14:m>
                          <a:r>
                            <a:rPr lang="en-GB" sz="1600" b="0" i="0" u="none" strike="noStrike" cap="none" dirty="0">
                              <a:solidFill>
                                <a:schemeClr val="tx1"/>
                              </a:solidFill>
                              <a:latin typeface="Nunito Sans" pitchFamily="2" charset="0"/>
                              <a:ea typeface="Nunito Sans"/>
                              <a:cs typeface="Nunito Sans"/>
                              <a:sym typeface="Nunito Sans"/>
                            </a:rPr>
                            <a:t>minutes</a:t>
                          </a:r>
                          <a:endParaRPr lang="en-GB" sz="1600" b="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 </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D)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315 </m:t>
                              </m:r>
                            </m:oMath>
                          </a14:m>
                          <a:r>
                            <a:rPr lang="en-GB" sz="1600" b="0" i="0" u="none" strike="noStrike" cap="none" dirty="0">
                              <a:solidFill>
                                <a:schemeClr val="tx1"/>
                              </a:solidFill>
                              <a:latin typeface="Nunito Sans" pitchFamily="2" charset="0"/>
                              <a:ea typeface="Nunito Sans"/>
                              <a:cs typeface="Nunito Sans"/>
                              <a:sym typeface="Nunito Sans"/>
                            </a:rPr>
                            <a:t>minutes</a:t>
                          </a:r>
                          <a:endParaRPr lang="en-US" sz="160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23226756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Measurements &amp; Scales</a:t>
            </a:r>
            <a:r>
              <a:rPr lang="en-GB" b="1"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6" name="Google Shape;105;p20">
                <a:extLst>
                  <a:ext uri="{FF2B5EF4-FFF2-40B4-BE49-F238E27FC236}">
                    <a16:creationId xmlns:a16="http://schemas.microsoft.com/office/drawing/2014/main" id="{DA9D5AD6-3A8A-4960-C4EF-ED3EF32E40A4}"/>
                  </a:ext>
                </a:extLst>
              </p:cNvPr>
              <p:cNvGraphicFramePr/>
              <p:nvPr/>
            </p:nvGraphicFramePr>
            <p:xfrm>
              <a:off x="108044" y="862525"/>
              <a:ext cx="8704262" cy="1179339"/>
            </p:xfrm>
            <a:graphic>
              <a:graphicData uri="http://schemas.openxmlformats.org/drawingml/2006/table">
                <a:tbl>
                  <a:tblPr firstRow="1" bandRow="1">
                    <a:noFill/>
                  </a:tblPr>
                  <a:tblGrid>
                    <a:gridCol w="8704262">
                      <a:extLst>
                        <a:ext uri="{9D8B030D-6E8A-4147-A177-3AD203B41FA5}">
                          <a16:colId xmlns:a16="http://schemas.microsoft.com/office/drawing/2014/main" val="20000"/>
                        </a:ext>
                      </a:extLst>
                    </a:gridCol>
                  </a:tblGrid>
                  <a:tr h="117933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10) Express the time duration in seconds only:</a:t>
                          </a:r>
                        </a:p>
                        <a:p>
                          <a:pPr marL="127000" lvl="0" indent="0" algn="ctr" rtl="0">
                            <a:spcBef>
                              <a:spcPts val="0"/>
                            </a:spcBef>
                            <a:spcAft>
                              <a:spcPts val="0"/>
                            </a:spcAft>
                            <a:buClr>
                              <a:schemeClr val="dk1"/>
                            </a:buClr>
                            <a:buSzPts val="1600"/>
                            <a:buFont typeface="Nunito Sans"/>
                            <a:buNone/>
                          </a:pPr>
                          <a:endParaRPr lang="en-GB" sz="1600" b="0" i="0" dirty="0">
                            <a:solidFill>
                              <a:schemeClr val="dk1"/>
                            </a:solidFill>
                            <a:latin typeface="Nunito Sans"/>
                            <a:ea typeface="Nunito Sans"/>
                            <a:cs typeface="Nunito Sans"/>
                            <a:sym typeface="Nunito Sans"/>
                          </a:endParaRPr>
                        </a:p>
                        <a:p>
                          <a:pPr marL="127000" lvl="0" indent="0" algn="ctr" rtl="0">
                            <a:spcBef>
                              <a:spcPts val="0"/>
                            </a:spcBef>
                            <a:spcAft>
                              <a:spcPts val="0"/>
                            </a:spcAft>
                            <a:buClr>
                              <a:schemeClr val="dk1"/>
                            </a:buClr>
                            <a:buSzPts val="1600"/>
                            <a:buFont typeface="Nunito Sans"/>
                            <a:buNone/>
                          </a:pPr>
                          <a14:m>
                            <m:oMath xmlns:m="http://schemas.openxmlformats.org/officeDocument/2006/math">
                              <m:r>
                                <a:rPr lang="en-GB" sz="2300" b="0" i="1" dirty="0" smtClean="0">
                                  <a:solidFill>
                                    <a:schemeClr val="dk1"/>
                                  </a:solidFill>
                                  <a:latin typeface="Cambria Math" panose="02040503050406030204" pitchFamily="18" charset="0"/>
                                  <a:ea typeface="Nunito Sans"/>
                                  <a:cs typeface="Nunito Sans"/>
                                  <a:sym typeface="Nunito Sans"/>
                                </a:rPr>
                                <m:t>3</m:t>
                              </m:r>
                              <m:f>
                                <m:fPr>
                                  <m:ctrlPr>
                                    <a:rPr lang="en-GB" sz="2300" b="0" i="1" dirty="0" smtClean="0">
                                      <a:solidFill>
                                        <a:schemeClr val="dk1"/>
                                      </a:solidFill>
                                      <a:latin typeface="Cambria Math" panose="02040503050406030204" pitchFamily="18" charset="0"/>
                                      <a:ea typeface="Nunito Sans"/>
                                      <a:cs typeface="Nunito Sans"/>
                                      <a:sym typeface="Nunito Sans"/>
                                    </a:rPr>
                                  </m:ctrlPr>
                                </m:fPr>
                                <m:num>
                                  <m:r>
                                    <a:rPr lang="en-GB" sz="2300" b="0" i="1" dirty="0" smtClean="0">
                                      <a:solidFill>
                                        <a:schemeClr val="dk1"/>
                                      </a:solidFill>
                                      <a:latin typeface="Cambria Math" panose="02040503050406030204" pitchFamily="18" charset="0"/>
                                      <a:ea typeface="Nunito Sans"/>
                                      <a:cs typeface="Nunito Sans"/>
                                      <a:sym typeface="Nunito Sans"/>
                                    </a:rPr>
                                    <m:t>1</m:t>
                                  </m:r>
                                </m:num>
                                <m:den>
                                  <m:r>
                                    <a:rPr lang="en-GB" sz="2300" b="0" i="1" dirty="0" smtClean="0">
                                      <a:solidFill>
                                        <a:schemeClr val="dk1"/>
                                      </a:solidFill>
                                      <a:latin typeface="Cambria Math" panose="02040503050406030204" pitchFamily="18" charset="0"/>
                                      <a:ea typeface="Nunito Sans"/>
                                      <a:cs typeface="Nunito Sans"/>
                                      <a:sym typeface="Nunito Sans"/>
                                    </a:rPr>
                                    <m:t>5</m:t>
                                  </m:r>
                                </m:den>
                              </m:f>
                            </m:oMath>
                          </a14:m>
                          <a:r>
                            <a:rPr lang="en-GB" sz="2300" b="0" i="0" dirty="0">
                              <a:solidFill>
                                <a:schemeClr val="dk1"/>
                              </a:solidFill>
                              <a:latin typeface="Nunito Sans" pitchFamily="2" charset="0"/>
                              <a:ea typeface="Nunito Sans"/>
                              <a:cs typeface="Nunito Sans"/>
                              <a:sym typeface="Nunito Sans"/>
                            </a:rPr>
                            <a:t> minutes</a:t>
                          </a:r>
                          <a:endParaRPr lang="en-GB" sz="2300" b="0" dirty="0">
                            <a:solidFill>
                              <a:schemeClr val="dk1"/>
                            </a:solidFill>
                            <a:latin typeface="Nunito Sans" pitchFamily="2" charset="0"/>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6" name="Google Shape;105;p20">
                <a:extLst>
                  <a:ext uri="{FF2B5EF4-FFF2-40B4-BE49-F238E27FC236}">
                    <a16:creationId xmlns:a16="http://schemas.microsoft.com/office/drawing/2014/main" id="{DA9D5AD6-3A8A-4960-C4EF-ED3EF32E40A4}"/>
                  </a:ext>
                </a:extLst>
              </p:cNvPr>
              <p:cNvGraphicFramePr/>
              <p:nvPr/>
            </p:nvGraphicFramePr>
            <p:xfrm>
              <a:off x="108044" y="862525"/>
              <a:ext cx="8704262" cy="1179339"/>
            </p:xfrm>
            <a:graphic>
              <a:graphicData uri="http://schemas.openxmlformats.org/drawingml/2006/table">
                <a:tbl>
                  <a:tblPr firstRow="1" bandRow="1">
                    <a:noFill/>
                  </a:tblPr>
                  <a:tblGrid>
                    <a:gridCol w="8704262">
                      <a:extLst>
                        <a:ext uri="{9D8B030D-6E8A-4147-A177-3AD203B41FA5}">
                          <a16:colId xmlns:a16="http://schemas.microsoft.com/office/drawing/2014/main" val="20000"/>
                        </a:ext>
                      </a:extLst>
                    </a:gridCol>
                  </a:tblGrid>
                  <a:tr h="117933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10) Express the time duration in seconds only:</a:t>
                          </a:r>
                        </a:p>
                        <a:p>
                          <a:pPr marL="127000" lvl="0" indent="0" algn="ctr" rtl="0">
                            <a:spcBef>
                              <a:spcPts val="0"/>
                            </a:spcBef>
                            <a:spcAft>
                              <a:spcPts val="0"/>
                            </a:spcAft>
                            <a:buClr>
                              <a:schemeClr val="dk1"/>
                            </a:buClr>
                            <a:buSzPts val="1600"/>
                            <a:buFont typeface="Nunito Sans"/>
                            <a:buNone/>
                          </a:pPr>
                          <a:endParaRPr lang="en-GB" sz="1600" b="0" i="0" dirty="0">
                            <a:solidFill>
                              <a:schemeClr val="dk1"/>
                            </a:solidFill>
                            <a:latin typeface="Nunito Sans"/>
                            <a:ea typeface="Nunito Sans"/>
                            <a:cs typeface="Nunito Sans"/>
                            <a:sym typeface="Nunito Sans"/>
                          </a:endParaRPr>
                        </a:p>
                        <a:p>
                          <a:pPr marL="127000" lvl="0" indent="0" algn="ctr" rtl="0">
                            <a:spcBef>
                              <a:spcPts val="0"/>
                            </a:spcBef>
                            <a:spcAft>
                              <a:spcPts val="0"/>
                            </a:spcAft>
                            <a:buClr>
                              <a:schemeClr val="dk1"/>
                            </a:buClr>
                            <a:buSzPts val="1600"/>
                            <a:buFont typeface="Nunito Sans"/>
                            <a:buNone/>
                          </a:pPr>
                          <a14:m xmlns:a14="http://schemas.microsoft.com/office/drawing/2010/main">
                            <m:oMath xmlns:m="http://schemas.openxmlformats.org/officeDocument/2006/math">
                              <m:r>
                                <a:rPr lang="en-GB" sz="2300" b="0" i="1" dirty="0" smtClean="0">
                                  <a:solidFill>
                                    <a:schemeClr val="dk1"/>
                                  </a:solidFill>
                                  <a:latin typeface="Cambria Math" panose="02040503050406030204" pitchFamily="18" charset="0"/>
                                  <a:ea typeface="Nunito Sans"/>
                                  <a:cs typeface="Nunito Sans"/>
                                  <a:sym typeface="Nunito Sans"/>
                                </a:rPr>
                                <m:t>3</m:t>
                              </m:r>
                              <m:f>
                                <m:fPr>
                                  <m:ctrlPr>
                                    <a:rPr lang="en-GB" sz="2300" b="0" i="1" dirty="0" smtClean="0">
                                      <a:solidFill>
                                        <a:schemeClr val="dk1"/>
                                      </a:solidFill>
                                      <a:latin typeface="Cambria Math" panose="02040503050406030204" pitchFamily="18" charset="0"/>
                                      <a:ea typeface="Nunito Sans"/>
                                      <a:cs typeface="Nunito Sans"/>
                                      <a:sym typeface="Nunito Sans"/>
                                    </a:rPr>
                                  </m:ctrlPr>
                                </m:fPr>
                                <m:num>
                                  <m:r>
                                    <a:rPr lang="en-GB" sz="2300" b="0" i="1" dirty="0" smtClean="0">
                                      <a:solidFill>
                                        <a:schemeClr val="dk1"/>
                                      </a:solidFill>
                                      <a:latin typeface="Cambria Math" panose="02040503050406030204" pitchFamily="18" charset="0"/>
                                      <a:ea typeface="Nunito Sans"/>
                                      <a:cs typeface="Nunito Sans"/>
                                      <a:sym typeface="Nunito Sans"/>
                                    </a:rPr>
                                    <m:t>1</m:t>
                                  </m:r>
                                </m:num>
                                <m:den>
                                  <m:r>
                                    <a:rPr lang="en-GB" sz="2300" b="0" i="1" dirty="0" smtClean="0">
                                      <a:solidFill>
                                        <a:schemeClr val="dk1"/>
                                      </a:solidFill>
                                      <a:latin typeface="Cambria Math" panose="02040503050406030204" pitchFamily="18" charset="0"/>
                                      <a:ea typeface="Nunito Sans"/>
                                      <a:cs typeface="Nunito Sans"/>
                                      <a:sym typeface="Nunito Sans"/>
                                    </a:rPr>
                                    <m:t>5</m:t>
                                  </m:r>
                                </m:den>
                              </m:f>
                            </m:oMath>
                          </a14:m>
                          <a:r>
                            <a:rPr lang="en-GB" sz="2300" b="0" i="0" dirty="0">
                              <a:solidFill>
                                <a:schemeClr val="dk1"/>
                              </a:solidFill>
                              <a:latin typeface="Nunito Sans" pitchFamily="2" charset="0"/>
                              <a:ea typeface="Nunito Sans"/>
                              <a:cs typeface="Nunito Sans"/>
                              <a:sym typeface="Nunito Sans"/>
                            </a:rPr>
                            <a:t> minutes</a:t>
                          </a:r>
                          <a:endParaRPr lang="en-GB" sz="2300" b="0" dirty="0">
                            <a:solidFill>
                              <a:schemeClr val="dk1"/>
                            </a:solidFill>
                            <a:latin typeface="Nunito Sans" pitchFamily="2" charset="0"/>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2" name="Google Shape;106;p20">
                <a:extLst>
                  <a:ext uri="{FF2B5EF4-FFF2-40B4-BE49-F238E27FC236}">
                    <a16:creationId xmlns:a16="http://schemas.microsoft.com/office/drawing/2014/main" id="{36F286C7-50C7-B10E-B3D9-D2E6CBC2E66C}"/>
                  </a:ext>
                </a:extLst>
              </p:cNvPr>
              <p:cNvGraphicFramePr/>
              <p:nvPr/>
            </p:nvGraphicFramePr>
            <p:xfrm>
              <a:off x="952500" y="2332797"/>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A)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180.2 </m:t>
                              </m:r>
                            </m:oMath>
                          </a14:m>
                          <a:r>
                            <a:rPr lang="en-GB" sz="1600" b="0" i="0" u="none" strike="noStrike" cap="none" dirty="0">
                              <a:solidFill>
                                <a:schemeClr val="tx1"/>
                              </a:solidFill>
                              <a:latin typeface="Nunito Sans" pitchFamily="2" charset="0"/>
                              <a:ea typeface="Nunito Sans"/>
                              <a:cs typeface="Nunito Sans"/>
                              <a:sym typeface="Nunito Sans"/>
                            </a:rPr>
                            <a:t>seconds</a:t>
                          </a:r>
                          <a:endParaRPr lang="ar-AE" sz="160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 </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B)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180 </m:t>
                              </m:r>
                            </m:oMath>
                          </a14:m>
                          <a:r>
                            <a:rPr lang="en-GB" sz="1600" b="0" i="0" u="none" strike="noStrike" cap="none" dirty="0">
                              <a:solidFill>
                                <a:schemeClr val="tx1"/>
                              </a:solidFill>
                              <a:latin typeface="Nunito Sans" pitchFamily="2" charset="0"/>
                              <a:ea typeface="Nunito Sans"/>
                              <a:cs typeface="Nunito Sans"/>
                              <a:sym typeface="Nunito Sans"/>
                            </a:rPr>
                            <a:t>seconds</a:t>
                          </a:r>
                          <a:endParaRPr lang="en-GB" sz="1600" b="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 </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Sans"/>
                              <a:cs typeface="Nunito Sans"/>
                              <a:sym typeface="Nunito Sans"/>
                            </a:rPr>
                            <a:t>C)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192 </m:t>
                              </m:r>
                            </m:oMath>
                          </a14:m>
                          <a:r>
                            <a:rPr lang="en-GB" sz="1600" b="0" i="0" u="none" strike="noStrike" cap="none" dirty="0">
                              <a:solidFill>
                                <a:schemeClr val="tx1"/>
                              </a:solidFill>
                              <a:latin typeface="Nunito Sans" pitchFamily="2" charset="0"/>
                              <a:ea typeface="Nunito Sans"/>
                              <a:cs typeface="Nunito Sans"/>
                              <a:sym typeface="Nunito Sans"/>
                            </a:rPr>
                            <a:t>seconds</a:t>
                          </a:r>
                          <a:endParaRPr lang="en-GB" sz="1600" b="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 </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D)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185 </m:t>
                              </m:r>
                            </m:oMath>
                          </a14:m>
                          <a:r>
                            <a:rPr lang="en-GB" sz="1600" b="0" i="0" u="none" strike="noStrike" cap="none" dirty="0">
                              <a:solidFill>
                                <a:schemeClr val="tx1"/>
                              </a:solidFill>
                              <a:latin typeface="Nunito Sans" pitchFamily="2" charset="0"/>
                              <a:ea typeface="Nunito Sans"/>
                              <a:cs typeface="Nunito Sans"/>
                              <a:sym typeface="Nunito Sans"/>
                            </a:rPr>
                            <a:t>seconds</a:t>
                          </a:r>
                          <a:endParaRPr lang="en-US" sz="160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 </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106;p20">
                <a:extLst>
                  <a:ext uri="{FF2B5EF4-FFF2-40B4-BE49-F238E27FC236}">
                    <a16:creationId xmlns:a16="http://schemas.microsoft.com/office/drawing/2014/main" id="{36F286C7-50C7-B10E-B3D9-D2E6CBC2E66C}"/>
                  </a:ext>
                </a:extLst>
              </p:cNvPr>
              <p:cNvGraphicFramePr/>
              <p:nvPr>
                <p:extLst>
                  <p:ext uri="{D42A27DB-BD31-4B8C-83A1-F6EECF244321}">
                    <p14:modId xmlns:p14="http://schemas.microsoft.com/office/powerpoint/2010/main" val="4028112562"/>
                  </p:ext>
                </p:extLst>
              </p:nvPr>
            </p:nvGraphicFramePr>
            <p:xfrm>
              <a:off x="952500" y="2332797"/>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A)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180.2 </m:t>
                              </m:r>
                            </m:oMath>
                          </a14:m>
                          <a:r>
                            <a:rPr lang="en-GB" sz="1600" b="0" i="0" u="none" strike="noStrike" cap="none" dirty="0">
                              <a:solidFill>
                                <a:schemeClr val="tx1"/>
                              </a:solidFill>
                              <a:latin typeface="Nunito Sans" pitchFamily="2" charset="0"/>
                              <a:ea typeface="Nunito Sans"/>
                              <a:cs typeface="Nunito Sans"/>
                              <a:sym typeface="Nunito Sans"/>
                            </a:rPr>
                            <a:t>seconds</a:t>
                          </a:r>
                          <a:endParaRPr lang="ar-AE" sz="160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 </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B)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180 </m:t>
                              </m:r>
                            </m:oMath>
                          </a14:m>
                          <a:r>
                            <a:rPr lang="en-GB" sz="1600" b="0" i="0" u="none" strike="noStrike" cap="none" dirty="0">
                              <a:solidFill>
                                <a:schemeClr val="tx1"/>
                              </a:solidFill>
                              <a:latin typeface="Nunito Sans" pitchFamily="2" charset="0"/>
                              <a:ea typeface="Nunito Sans"/>
                              <a:cs typeface="Nunito Sans"/>
                              <a:sym typeface="Nunito Sans"/>
                            </a:rPr>
                            <a:t>seconds</a:t>
                          </a:r>
                          <a:endParaRPr lang="en-GB" sz="1600" b="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 </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Sans"/>
                              <a:cs typeface="Nunito Sans"/>
                              <a:sym typeface="Nunito Sans"/>
                            </a:rPr>
                            <a:t>C)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192 </m:t>
                              </m:r>
                            </m:oMath>
                          </a14:m>
                          <a:r>
                            <a:rPr lang="en-GB" sz="1600" b="0" i="0" u="none" strike="noStrike" cap="none" dirty="0">
                              <a:solidFill>
                                <a:schemeClr val="tx1"/>
                              </a:solidFill>
                              <a:latin typeface="Nunito Sans" pitchFamily="2" charset="0"/>
                              <a:ea typeface="Nunito Sans"/>
                              <a:cs typeface="Nunito Sans"/>
                              <a:sym typeface="Nunito Sans"/>
                            </a:rPr>
                            <a:t>seconds</a:t>
                          </a:r>
                          <a:endParaRPr lang="en-GB" sz="1600" b="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 </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D)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185 </m:t>
                              </m:r>
                            </m:oMath>
                          </a14:m>
                          <a:r>
                            <a:rPr lang="en-GB" sz="1600" b="0" i="0" u="none" strike="noStrike" cap="none" dirty="0">
                              <a:solidFill>
                                <a:schemeClr val="tx1"/>
                              </a:solidFill>
                              <a:latin typeface="Nunito Sans" pitchFamily="2" charset="0"/>
                              <a:ea typeface="Nunito Sans"/>
                              <a:cs typeface="Nunito Sans"/>
                              <a:sym typeface="Nunito Sans"/>
                            </a:rPr>
                            <a:t>seconds</a:t>
                          </a:r>
                          <a:endParaRPr lang="en-US" sz="160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 </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9267327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Measurements &amp; Scales</a:t>
            </a:r>
            <a:r>
              <a:rPr lang="en-GB" b="1"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p:graphicFrame>
        <p:nvGraphicFramePr>
          <p:cNvPr id="6" name="Google Shape;105;p20">
            <a:extLst>
              <a:ext uri="{FF2B5EF4-FFF2-40B4-BE49-F238E27FC236}">
                <a16:creationId xmlns:a16="http://schemas.microsoft.com/office/drawing/2014/main" id="{DA9D5AD6-3A8A-4960-C4EF-ED3EF32E40A4}"/>
              </a:ext>
            </a:extLst>
          </p:cNvPr>
          <p:cNvGraphicFramePr/>
          <p:nvPr/>
        </p:nvGraphicFramePr>
        <p:xfrm>
          <a:off x="108044" y="862525"/>
          <a:ext cx="8704262" cy="1179339"/>
        </p:xfrm>
        <a:graphic>
          <a:graphicData uri="http://schemas.openxmlformats.org/drawingml/2006/table">
            <a:tbl>
              <a:tblPr firstRow="1" bandRow="1">
                <a:noFill/>
              </a:tblPr>
              <a:tblGrid>
                <a:gridCol w="8704262">
                  <a:extLst>
                    <a:ext uri="{9D8B030D-6E8A-4147-A177-3AD203B41FA5}">
                      <a16:colId xmlns:a16="http://schemas.microsoft.com/office/drawing/2014/main" val="20000"/>
                    </a:ext>
                  </a:extLst>
                </a:gridCol>
              </a:tblGrid>
              <a:tr h="117933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11) Choose the appropriate units to measure:</a:t>
                      </a:r>
                    </a:p>
                    <a:p>
                      <a:pPr marL="127000" lvl="0" indent="0" algn="ctr" rtl="0">
                        <a:spcBef>
                          <a:spcPts val="0"/>
                        </a:spcBef>
                        <a:spcAft>
                          <a:spcPts val="0"/>
                        </a:spcAft>
                        <a:buClr>
                          <a:schemeClr val="dk1"/>
                        </a:buClr>
                        <a:buSzPts val="1600"/>
                        <a:buFont typeface="Nunito Sans"/>
                        <a:buNone/>
                      </a:pPr>
                      <a:endParaRPr lang="en-GB" sz="1600" b="0" i="0" dirty="0">
                        <a:solidFill>
                          <a:schemeClr val="dk1"/>
                        </a:solidFill>
                        <a:latin typeface="Nunito Sans"/>
                        <a:ea typeface="Nunito Sans"/>
                        <a:cs typeface="Nunito Sans"/>
                        <a:sym typeface="Nunito Sans"/>
                      </a:endParaRPr>
                    </a:p>
                    <a:p>
                      <a:pPr marL="127000" lvl="0" indent="0" algn="ctr" rtl="0">
                        <a:spcBef>
                          <a:spcPts val="0"/>
                        </a:spcBef>
                        <a:spcAft>
                          <a:spcPts val="0"/>
                        </a:spcAft>
                        <a:buClr>
                          <a:schemeClr val="dk1"/>
                        </a:buClr>
                        <a:buSzPts val="1600"/>
                        <a:buFont typeface="Nunito Sans"/>
                        <a:buNone/>
                      </a:pPr>
                      <a:r>
                        <a:rPr lang="en-GB" sz="2300" b="0" dirty="0">
                          <a:solidFill>
                            <a:schemeClr val="dk1"/>
                          </a:solidFill>
                          <a:latin typeface="Nunito Sans" pitchFamily="2" charset="0"/>
                          <a:ea typeface="Nunito Sans"/>
                          <a:cs typeface="Nunito Sans"/>
                          <a:sym typeface="Nunito Sans"/>
                        </a:rPr>
                        <a:t>The height of a house</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graphicFrame>
        <p:nvGraphicFramePr>
          <p:cNvPr id="7" name="Google Shape;106;p20">
            <a:extLst>
              <a:ext uri="{FF2B5EF4-FFF2-40B4-BE49-F238E27FC236}">
                <a16:creationId xmlns:a16="http://schemas.microsoft.com/office/drawing/2014/main" id="{06B7AB7B-6C2C-4167-B7B4-0C18C9726445}"/>
              </a:ext>
            </a:extLst>
          </p:cNvPr>
          <p:cNvGraphicFramePr/>
          <p:nvPr/>
        </p:nvGraphicFramePr>
        <p:xfrm>
          <a:off x="952500" y="2332796"/>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A) </a:t>
                      </a:r>
                      <a:r>
                        <a:rPr lang="en-GB" sz="1600" b="0" i="0" u="none" strike="noStrike" cap="none" dirty="0">
                          <a:solidFill>
                            <a:schemeClr val="tx1"/>
                          </a:solidFill>
                          <a:latin typeface="Nunito Sans" pitchFamily="2" charset="0"/>
                          <a:ea typeface="Nunito Sans"/>
                          <a:cs typeface="Nunito Sans"/>
                          <a:sym typeface="Nunito Sans"/>
                        </a:rPr>
                        <a:t>Millimetres</a:t>
                      </a:r>
                      <a:endParaRPr lang="ar-AE" sz="160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 </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B) Centimetres</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 </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Sans"/>
                          <a:cs typeface="Nunito Sans"/>
                          <a:sym typeface="Nunito Sans"/>
                        </a:rPr>
                        <a:t>C) </a:t>
                      </a:r>
                      <a:r>
                        <a:rPr lang="en-GB" sz="1600" b="0" i="0" u="none" strike="noStrike" cap="none" dirty="0">
                          <a:solidFill>
                            <a:schemeClr val="tx1"/>
                          </a:solidFill>
                          <a:latin typeface="Nunito Sans" pitchFamily="2" charset="0"/>
                          <a:ea typeface="Nunito Sans"/>
                          <a:cs typeface="Nunito Sans"/>
                          <a:sym typeface="Nunito Sans"/>
                        </a:rPr>
                        <a:t>Metres</a:t>
                      </a:r>
                      <a:endParaRPr lang="en-GB" sz="1600" b="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 </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D) Kilometres</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 </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8325457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Measurements &amp; Scales</a:t>
            </a:r>
            <a:r>
              <a:rPr lang="en-GB" b="1"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p:graphicFrame>
        <p:nvGraphicFramePr>
          <p:cNvPr id="6" name="Google Shape;105;p20">
            <a:extLst>
              <a:ext uri="{FF2B5EF4-FFF2-40B4-BE49-F238E27FC236}">
                <a16:creationId xmlns:a16="http://schemas.microsoft.com/office/drawing/2014/main" id="{DA9D5AD6-3A8A-4960-C4EF-ED3EF32E40A4}"/>
              </a:ext>
            </a:extLst>
          </p:cNvPr>
          <p:cNvGraphicFramePr/>
          <p:nvPr/>
        </p:nvGraphicFramePr>
        <p:xfrm>
          <a:off x="108044" y="862525"/>
          <a:ext cx="8704262" cy="1179339"/>
        </p:xfrm>
        <a:graphic>
          <a:graphicData uri="http://schemas.openxmlformats.org/drawingml/2006/table">
            <a:tbl>
              <a:tblPr firstRow="1" bandRow="1">
                <a:noFill/>
              </a:tblPr>
              <a:tblGrid>
                <a:gridCol w="8704262">
                  <a:extLst>
                    <a:ext uri="{9D8B030D-6E8A-4147-A177-3AD203B41FA5}">
                      <a16:colId xmlns:a16="http://schemas.microsoft.com/office/drawing/2014/main" val="20000"/>
                    </a:ext>
                  </a:extLst>
                </a:gridCol>
              </a:tblGrid>
              <a:tr h="117933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12) Choose the appropriate units to measure:</a:t>
                      </a:r>
                    </a:p>
                    <a:p>
                      <a:pPr marL="127000" lvl="0" indent="0" algn="ctr" rtl="0">
                        <a:spcBef>
                          <a:spcPts val="0"/>
                        </a:spcBef>
                        <a:spcAft>
                          <a:spcPts val="0"/>
                        </a:spcAft>
                        <a:buClr>
                          <a:schemeClr val="dk1"/>
                        </a:buClr>
                        <a:buSzPts val="1600"/>
                        <a:buFont typeface="Nunito Sans"/>
                        <a:buNone/>
                      </a:pPr>
                      <a:endParaRPr lang="en-GB" sz="1600" b="0" i="0" dirty="0">
                        <a:solidFill>
                          <a:schemeClr val="dk1"/>
                        </a:solidFill>
                        <a:latin typeface="Nunito Sans"/>
                        <a:ea typeface="Nunito Sans"/>
                        <a:cs typeface="Nunito Sans"/>
                        <a:sym typeface="Nunito Sans"/>
                      </a:endParaRPr>
                    </a:p>
                    <a:p>
                      <a:pPr marL="127000" lvl="0" indent="0" algn="ctr" rtl="0">
                        <a:spcBef>
                          <a:spcPts val="0"/>
                        </a:spcBef>
                        <a:spcAft>
                          <a:spcPts val="0"/>
                        </a:spcAft>
                        <a:buClr>
                          <a:schemeClr val="dk1"/>
                        </a:buClr>
                        <a:buSzPts val="1600"/>
                        <a:buFont typeface="Nunito Sans"/>
                        <a:buNone/>
                      </a:pPr>
                      <a:r>
                        <a:rPr lang="en-GB" sz="2300" b="0" dirty="0">
                          <a:solidFill>
                            <a:schemeClr val="dk1"/>
                          </a:solidFill>
                          <a:latin typeface="Nunito Sans" pitchFamily="2" charset="0"/>
                          <a:ea typeface="Nunito Sans"/>
                          <a:cs typeface="Nunito Sans"/>
                          <a:sym typeface="Nunito Sans"/>
                        </a:rPr>
                        <a:t>The mass of a kitchen table</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graphicFrame>
        <p:nvGraphicFramePr>
          <p:cNvPr id="2" name="Google Shape;106;p20">
            <a:extLst>
              <a:ext uri="{FF2B5EF4-FFF2-40B4-BE49-F238E27FC236}">
                <a16:creationId xmlns:a16="http://schemas.microsoft.com/office/drawing/2014/main" id="{30ED111C-237B-E507-8300-F00629250118}"/>
              </a:ext>
            </a:extLst>
          </p:cNvPr>
          <p:cNvGraphicFramePr/>
          <p:nvPr/>
        </p:nvGraphicFramePr>
        <p:xfrm>
          <a:off x="952500" y="2332796"/>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A) </a:t>
                      </a:r>
                      <a:r>
                        <a:rPr lang="en-GB" sz="1600" b="0" i="0" u="none" strike="noStrike" cap="none" dirty="0">
                          <a:solidFill>
                            <a:schemeClr val="tx1"/>
                          </a:solidFill>
                          <a:latin typeface="Nunito Sans" pitchFamily="2" charset="0"/>
                          <a:ea typeface="Nunito Sans"/>
                          <a:cs typeface="Nunito Sans"/>
                          <a:sym typeface="Nunito Sans"/>
                        </a:rPr>
                        <a:t>Grams</a:t>
                      </a:r>
                      <a:endParaRPr lang="ar-AE" sz="160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 </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B) Newtons</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 </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Sans"/>
                          <a:cs typeface="Nunito Sans"/>
                          <a:sym typeface="Nunito Sans"/>
                        </a:rPr>
                        <a:t>C) </a:t>
                      </a:r>
                      <a:r>
                        <a:rPr lang="en-GB" sz="1600" b="0" i="0" u="none" strike="noStrike" cap="none" dirty="0">
                          <a:solidFill>
                            <a:schemeClr val="tx1"/>
                          </a:solidFill>
                          <a:latin typeface="Nunito Sans" pitchFamily="2" charset="0"/>
                          <a:ea typeface="Nunito Sans"/>
                          <a:cs typeface="Nunito Sans"/>
                          <a:sym typeface="Nunito Sans"/>
                        </a:rPr>
                        <a:t>Milligrams</a:t>
                      </a:r>
                      <a:endParaRPr lang="en-GB" sz="1600" b="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 </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D) Kilograms</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 </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9114685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Measurements &amp; Scales</a:t>
            </a:r>
            <a:r>
              <a:rPr lang="en-GB" b="1"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p:graphicFrame>
        <p:nvGraphicFramePr>
          <p:cNvPr id="6" name="Google Shape;105;p20">
            <a:extLst>
              <a:ext uri="{FF2B5EF4-FFF2-40B4-BE49-F238E27FC236}">
                <a16:creationId xmlns:a16="http://schemas.microsoft.com/office/drawing/2014/main" id="{DA9D5AD6-3A8A-4960-C4EF-ED3EF32E40A4}"/>
              </a:ext>
            </a:extLst>
          </p:cNvPr>
          <p:cNvGraphicFramePr/>
          <p:nvPr/>
        </p:nvGraphicFramePr>
        <p:xfrm>
          <a:off x="108044" y="862525"/>
          <a:ext cx="8704262" cy="1179339"/>
        </p:xfrm>
        <a:graphic>
          <a:graphicData uri="http://schemas.openxmlformats.org/drawingml/2006/table">
            <a:tbl>
              <a:tblPr firstRow="1" bandRow="1">
                <a:noFill/>
              </a:tblPr>
              <a:tblGrid>
                <a:gridCol w="8704262">
                  <a:extLst>
                    <a:ext uri="{9D8B030D-6E8A-4147-A177-3AD203B41FA5}">
                      <a16:colId xmlns:a16="http://schemas.microsoft.com/office/drawing/2014/main" val="20000"/>
                    </a:ext>
                  </a:extLst>
                </a:gridCol>
              </a:tblGrid>
              <a:tr h="117933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13) Choose the appropriate units to measure:</a:t>
                      </a:r>
                    </a:p>
                    <a:p>
                      <a:pPr marL="127000" lvl="0" indent="0" algn="ctr" rtl="0">
                        <a:spcBef>
                          <a:spcPts val="0"/>
                        </a:spcBef>
                        <a:spcAft>
                          <a:spcPts val="0"/>
                        </a:spcAft>
                        <a:buClr>
                          <a:schemeClr val="dk1"/>
                        </a:buClr>
                        <a:buSzPts val="1600"/>
                        <a:buFont typeface="Nunito Sans"/>
                        <a:buNone/>
                      </a:pPr>
                      <a:endParaRPr lang="en-GB" sz="1600" b="0" i="0" dirty="0">
                        <a:solidFill>
                          <a:schemeClr val="dk1"/>
                        </a:solidFill>
                        <a:latin typeface="Nunito Sans"/>
                        <a:ea typeface="Nunito Sans"/>
                        <a:cs typeface="Nunito Sans"/>
                        <a:sym typeface="Nunito Sans"/>
                      </a:endParaRPr>
                    </a:p>
                    <a:p>
                      <a:pPr marL="127000" lvl="0" indent="0" algn="ctr" rtl="0">
                        <a:spcBef>
                          <a:spcPts val="0"/>
                        </a:spcBef>
                        <a:spcAft>
                          <a:spcPts val="0"/>
                        </a:spcAft>
                        <a:buClr>
                          <a:schemeClr val="dk1"/>
                        </a:buClr>
                        <a:buSzPts val="1600"/>
                        <a:buFont typeface="Nunito Sans"/>
                        <a:buNone/>
                      </a:pPr>
                      <a:r>
                        <a:rPr lang="en-GB" sz="2300" b="0" dirty="0">
                          <a:solidFill>
                            <a:schemeClr val="dk1"/>
                          </a:solidFill>
                          <a:latin typeface="Nunito Sans" pitchFamily="2" charset="0"/>
                          <a:ea typeface="Nunito Sans"/>
                          <a:cs typeface="Nunito Sans"/>
                          <a:sym typeface="Nunito Sans"/>
                        </a:rPr>
                        <a:t>The capacity of a coffee mug</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p:graphicFrame>
        <p:nvGraphicFramePr>
          <p:cNvPr id="2" name="Google Shape;106;p20">
            <a:extLst>
              <a:ext uri="{FF2B5EF4-FFF2-40B4-BE49-F238E27FC236}">
                <a16:creationId xmlns:a16="http://schemas.microsoft.com/office/drawing/2014/main" id="{30ED111C-237B-E507-8300-F00629250118}"/>
              </a:ext>
            </a:extLst>
          </p:cNvPr>
          <p:cNvGraphicFramePr/>
          <p:nvPr/>
        </p:nvGraphicFramePr>
        <p:xfrm>
          <a:off x="952500" y="2332796"/>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A) </a:t>
                      </a:r>
                      <a:r>
                        <a:rPr lang="en-GB" sz="1600" b="0" i="0" u="none" strike="noStrike" cap="none" dirty="0">
                          <a:solidFill>
                            <a:schemeClr val="tx1"/>
                          </a:solidFill>
                          <a:latin typeface="Nunito Sans" pitchFamily="2" charset="0"/>
                          <a:ea typeface="Nunito Sans"/>
                          <a:cs typeface="Nunito Sans"/>
                          <a:sym typeface="Nunito Sans"/>
                        </a:rPr>
                        <a:t>Millilitres</a:t>
                      </a:r>
                      <a:endParaRPr lang="ar-AE" sz="160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 </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B) Litres</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 </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Sans"/>
                          <a:cs typeface="Nunito Sans"/>
                          <a:sym typeface="Nunito Sans"/>
                        </a:rPr>
                        <a:t>C) </a:t>
                      </a:r>
                      <a:r>
                        <a:rPr lang="en-GB" sz="1600" b="0" i="0" u="none" strike="noStrike" cap="none" dirty="0">
                          <a:solidFill>
                            <a:schemeClr val="tx1"/>
                          </a:solidFill>
                          <a:latin typeface="Nunito Sans" pitchFamily="2" charset="0"/>
                          <a:ea typeface="Nunito Sans"/>
                          <a:cs typeface="Nunito Sans"/>
                          <a:sym typeface="Nunito Sans"/>
                        </a:rPr>
                        <a:t>Gallons</a:t>
                      </a:r>
                      <a:endParaRPr lang="en-GB" sz="1600" b="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 </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D) Farad</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  </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8904312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Measurements &amp; Scales</a:t>
            </a:r>
            <a:r>
              <a:rPr lang="en-GB" b="1"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p:graphicFrame>
        <p:nvGraphicFramePr>
          <p:cNvPr id="6" name="Google Shape;105;p20">
            <a:extLst>
              <a:ext uri="{FF2B5EF4-FFF2-40B4-BE49-F238E27FC236}">
                <a16:creationId xmlns:a16="http://schemas.microsoft.com/office/drawing/2014/main" id="{DA9D5AD6-3A8A-4960-C4EF-ED3EF32E40A4}"/>
              </a:ext>
            </a:extLst>
          </p:cNvPr>
          <p:cNvGraphicFramePr/>
          <p:nvPr/>
        </p:nvGraphicFramePr>
        <p:xfrm>
          <a:off x="108044" y="862525"/>
          <a:ext cx="8704262" cy="1179339"/>
        </p:xfrm>
        <a:graphic>
          <a:graphicData uri="http://schemas.openxmlformats.org/drawingml/2006/table">
            <a:tbl>
              <a:tblPr firstRow="1" bandRow="1">
                <a:noFill/>
              </a:tblPr>
              <a:tblGrid>
                <a:gridCol w="8704262">
                  <a:extLst>
                    <a:ext uri="{9D8B030D-6E8A-4147-A177-3AD203B41FA5}">
                      <a16:colId xmlns:a16="http://schemas.microsoft.com/office/drawing/2014/main" val="20000"/>
                    </a:ext>
                  </a:extLst>
                </a:gridCol>
              </a:tblGrid>
              <a:tr h="117933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14) State the speed indicated on the speedometer:</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AlternateContent xmlns:mc="http://schemas.openxmlformats.org/markup-compatibility/2006" xmlns:a14="http://schemas.microsoft.com/office/drawing/2010/main">
        <mc:Choice Requires="a14">
          <p:graphicFrame>
            <p:nvGraphicFramePr>
              <p:cNvPr id="5" name="Google Shape;106;p20">
                <a:extLst>
                  <a:ext uri="{FF2B5EF4-FFF2-40B4-BE49-F238E27FC236}">
                    <a16:creationId xmlns:a16="http://schemas.microsoft.com/office/drawing/2014/main" id="{A5CE0924-84C8-EAB4-CFE2-2B9205F78155}"/>
                  </a:ext>
                </a:extLst>
              </p:cNvPr>
              <p:cNvGraphicFramePr/>
              <p:nvPr/>
            </p:nvGraphicFramePr>
            <p:xfrm>
              <a:off x="952500" y="2687911"/>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70 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𝑘𝑚</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h</m:t>
                              </m:r>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80 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𝑘𝑚</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h</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61 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𝑘𝑚</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h</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65 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𝑘𝑚</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h</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5" name="Google Shape;106;p20">
                <a:extLst>
                  <a:ext uri="{FF2B5EF4-FFF2-40B4-BE49-F238E27FC236}">
                    <a16:creationId xmlns:a16="http://schemas.microsoft.com/office/drawing/2014/main" id="{A5CE0924-84C8-EAB4-CFE2-2B9205F78155}"/>
                  </a:ext>
                </a:extLst>
              </p:cNvPr>
              <p:cNvGraphicFramePr/>
              <p:nvPr>
                <p:extLst>
                  <p:ext uri="{D42A27DB-BD31-4B8C-83A1-F6EECF244321}">
                    <p14:modId xmlns:p14="http://schemas.microsoft.com/office/powerpoint/2010/main" val="551560151"/>
                  </p:ext>
                </p:extLst>
              </p:nvPr>
            </p:nvGraphicFramePr>
            <p:xfrm>
              <a:off x="952500" y="2687911"/>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70 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𝑘𝑚</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h</m:t>
                              </m:r>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80 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𝑘𝑚</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h</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61 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𝑘𝑚</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h</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65 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𝑘𝑚</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h</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pic>
        <p:nvPicPr>
          <p:cNvPr id="7" name="Picture 6" descr="A speedometer with a purple arrow&#10;&#10;Description automatically generated">
            <a:extLst>
              <a:ext uri="{FF2B5EF4-FFF2-40B4-BE49-F238E27FC236}">
                <a16:creationId xmlns:a16="http://schemas.microsoft.com/office/drawing/2014/main" id="{53748010-963B-92D6-8F24-8A06F3932432}"/>
              </a:ext>
            </a:extLst>
          </p:cNvPr>
          <p:cNvPicPr>
            <a:picLocks noChangeAspect="1"/>
          </p:cNvPicPr>
          <p:nvPr/>
        </p:nvPicPr>
        <p:blipFill>
          <a:blip r:embed="rId2"/>
          <a:stretch>
            <a:fillRect/>
          </a:stretch>
        </p:blipFill>
        <p:spPr>
          <a:xfrm>
            <a:off x="3277101" y="1169237"/>
            <a:ext cx="2589797" cy="2572703"/>
          </a:xfrm>
          <a:prstGeom prst="rect">
            <a:avLst/>
          </a:prstGeom>
        </p:spPr>
      </p:pic>
    </p:spTree>
    <p:extLst>
      <p:ext uri="{BB962C8B-B14F-4D97-AF65-F5344CB8AC3E}">
        <p14:creationId xmlns:p14="http://schemas.microsoft.com/office/powerpoint/2010/main" val="22279728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Measurements &amp; Scales</a:t>
            </a:r>
            <a:r>
              <a:rPr lang="en-GB" b="1"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p:graphicFrame>
        <p:nvGraphicFramePr>
          <p:cNvPr id="6" name="Google Shape;105;p20">
            <a:extLst>
              <a:ext uri="{FF2B5EF4-FFF2-40B4-BE49-F238E27FC236}">
                <a16:creationId xmlns:a16="http://schemas.microsoft.com/office/drawing/2014/main" id="{DA9D5AD6-3A8A-4960-C4EF-ED3EF32E40A4}"/>
              </a:ext>
            </a:extLst>
          </p:cNvPr>
          <p:cNvGraphicFramePr/>
          <p:nvPr/>
        </p:nvGraphicFramePr>
        <p:xfrm>
          <a:off x="108044" y="862525"/>
          <a:ext cx="8704262" cy="1179339"/>
        </p:xfrm>
        <a:graphic>
          <a:graphicData uri="http://schemas.openxmlformats.org/drawingml/2006/table">
            <a:tbl>
              <a:tblPr firstRow="1" bandRow="1">
                <a:noFill/>
              </a:tblPr>
              <a:tblGrid>
                <a:gridCol w="8704262">
                  <a:extLst>
                    <a:ext uri="{9D8B030D-6E8A-4147-A177-3AD203B41FA5}">
                      <a16:colId xmlns:a16="http://schemas.microsoft.com/office/drawing/2014/main" val="20000"/>
                    </a:ext>
                  </a:extLst>
                </a:gridCol>
              </a:tblGrid>
              <a:tr h="117933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15) State the speed indicated on the speedometer:</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AlternateContent xmlns:mc="http://schemas.openxmlformats.org/markup-compatibility/2006" xmlns:a14="http://schemas.microsoft.com/office/drawing/2010/main">
        <mc:Choice Requires="a14">
          <p:graphicFrame>
            <p:nvGraphicFramePr>
              <p:cNvPr id="5" name="Google Shape;106;p20">
                <a:extLst>
                  <a:ext uri="{FF2B5EF4-FFF2-40B4-BE49-F238E27FC236}">
                    <a16:creationId xmlns:a16="http://schemas.microsoft.com/office/drawing/2014/main" id="{E13B11E8-7D79-13B0-5E73-5EF6525964F1}"/>
                  </a:ext>
                </a:extLst>
              </p:cNvPr>
              <p:cNvGraphicFramePr/>
              <p:nvPr/>
            </p:nvGraphicFramePr>
            <p:xfrm>
              <a:off x="952500" y="2687907"/>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24 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𝑘𝑚</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h</m:t>
                              </m:r>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30 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𝑘𝑚</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h</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60 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𝑘𝑚</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h</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20 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𝑘𝑚</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h</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5" name="Google Shape;106;p20">
                <a:extLst>
                  <a:ext uri="{FF2B5EF4-FFF2-40B4-BE49-F238E27FC236}">
                    <a16:creationId xmlns:a16="http://schemas.microsoft.com/office/drawing/2014/main" id="{E13B11E8-7D79-13B0-5E73-5EF6525964F1}"/>
                  </a:ext>
                </a:extLst>
              </p:cNvPr>
              <p:cNvGraphicFramePr/>
              <p:nvPr>
                <p:extLst>
                  <p:ext uri="{D42A27DB-BD31-4B8C-83A1-F6EECF244321}">
                    <p14:modId xmlns:p14="http://schemas.microsoft.com/office/powerpoint/2010/main" val="587177198"/>
                  </p:ext>
                </p:extLst>
              </p:nvPr>
            </p:nvGraphicFramePr>
            <p:xfrm>
              <a:off x="952500" y="2687907"/>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24</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𝑘𝑚</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h</m:t>
                              </m:r>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30</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𝑘𝑚</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h</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60</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𝑘𝑚</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h</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20</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𝑘𝑚</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h</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pic>
        <p:nvPicPr>
          <p:cNvPr id="7" name="Picture 6" descr="A speedometer with a purple arrow&#10;&#10;Description automatically generated">
            <a:extLst>
              <a:ext uri="{FF2B5EF4-FFF2-40B4-BE49-F238E27FC236}">
                <a16:creationId xmlns:a16="http://schemas.microsoft.com/office/drawing/2014/main" id="{308AB5EE-0F34-9C43-02E0-BF3A945AD518}"/>
              </a:ext>
            </a:extLst>
          </p:cNvPr>
          <p:cNvPicPr>
            <a:picLocks noChangeAspect="1"/>
          </p:cNvPicPr>
          <p:nvPr/>
        </p:nvPicPr>
        <p:blipFill>
          <a:blip r:embed="rId2"/>
          <a:stretch>
            <a:fillRect/>
          </a:stretch>
        </p:blipFill>
        <p:spPr>
          <a:xfrm>
            <a:off x="3477382" y="1258225"/>
            <a:ext cx="2189236" cy="2174786"/>
          </a:xfrm>
          <a:prstGeom prst="rect">
            <a:avLst/>
          </a:prstGeom>
        </p:spPr>
      </p:pic>
    </p:spTree>
    <p:extLst>
      <p:ext uri="{BB962C8B-B14F-4D97-AF65-F5344CB8AC3E}">
        <p14:creationId xmlns:p14="http://schemas.microsoft.com/office/powerpoint/2010/main" val="41524479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Measurements &amp; Scales</a:t>
            </a:r>
            <a:r>
              <a:rPr lang="en-GB" b="1"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p:graphicFrame>
        <p:nvGraphicFramePr>
          <p:cNvPr id="6" name="Google Shape;105;p20">
            <a:extLst>
              <a:ext uri="{FF2B5EF4-FFF2-40B4-BE49-F238E27FC236}">
                <a16:creationId xmlns:a16="http://schemas.microsoft.com/office/drawing/2014/main" id="{DA9D5AD6-3A8A-4960-C4EF-ED3EF32E40A4}"/>
              </a:ext>
            </a:extLst>
          </p:cNvPr>
          <p:cNvGraphicFramePr/>
          <p:nvPr/>
        </p:nvGraphicFramePr>
        <p:xfrm>
          <a:off x="108044" y="862525"/>
          <a:ext cx="8704262" cy="1179339"/>
        </p:xfrm>
        <a:graphic>
          <a:graphicData uri="http://schemas.openxmlformats.org/drawingml/2006/table">
            <a:tbl>
              <a:tblPr firstRow="1" bandRow="1">
                <a:noFill/>
              </a:tblPr>
              <a:tblGrid>
                <a:gridCol w="8704262">
                  <a:extLst>
                    <a:ext uri="{9D8B030D-6E8A-4147-A177-3AD203B41FA5}">
                      <a16:colId xmlns:a16="http://schemas.microsoft.com/office/drawing/2014/main" val="20000"/>
                    </a:ext>
                  </a:extLst>
                </a:gridCol>
              </a:tblGrid>
              <a:tr h="117933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16) Measure the length of the line to the nearest centimetre:</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AlternateContent xmlns:mc="http://schemas.openxmlformats.org/markup-compatibility/2006" xmlns:a14="http://schemas.microsoft.com/office/drawing/2010/main">
        <mc:Choice Requires="a14">
          <p:graphicFrame>
            <p:nvGraphicFramePr>
              <p:cNvPr id="7" name="Google Shape;106;p20">
                <a:extLst>
                  <a:ext uri="{FF2B5EF4-FFF2-40B4-BE49-F238E27FC236}">
                    <a16:creationId xmlns:a16="http://schemas.microsoft.com/office/drawing/2014/main" id="{06B7AB7B-6C2C-4167-B7B4-0C18C9726445}"/>
                  </a:ext>
                </a:extLst>
              </p:cNvPr>
              <p:cNvGraphicFramePr/>
              <p:nvPr/>
            </p:nvGraphicFramePr>
            <p:xfrm>
              <a:off x="952500" y="2687907"/>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8.8 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8 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9 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10 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7" name="Google Shape;106;p20">
                <a:extLst>
                  <a:ext uri="{FF2B5EF4-FFF2-40B4-BE49-F238E27FC236}">
                    <a16:creationId xmlns:a16="http://schemas.microsoft.com/office/drawing/2014/main" id="{06B7AB7B-6C2C-4167-B7B4-0C18C9726445}"/>
                  </a:ext>
                </a:extLst>
              </p:cNvPr>
              <p:cNvGraphicFramePr/>
              <p:nvPr>
                <p:extLst>
                  <p:ext uri="{D42A27DB-BD31-4B8C-83A1-F6EECF244321}">
                    <p14:modId xmlns:p14="http://schemas.microsoft.com/office/powerpoint/2010/main" val="859149542"/>
                  </p:ext>
                </p:extLst>
              </p:nvPr>
            </p:nvGraphicFramePr>
            <p:xfrm>
              <a:off x="952500" y="2687907"/>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8.8 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8 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9 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10 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pic>
        <p:nvPicPr>
          <p:cNvPr id="21" name="Picture 20">
            <a:extLst>
              <a:ext uri="{FF2B5EF4-FFF2-40B4-BE49-F238E27FC236}">
                <a16:creationId xmlns:a16="http://schemas.microsoft.com/office/drawing/2014/main" id="{00720430-E81B-8624-DF5C-C04C157C3AC3}"/>
              </a:ext>
            </a:extLst>
          </p:cNvPr>
          <p:cNvPicPr>
            <a:picLocks noChangeAspect="1"/>
          </p:cNvPicPr>
          <p:nvPr/>
        </p:nvPicPr>
        <p:blipFill rotWithShape="1">
          <a:blip r:embed="rId3"/>
          <a:srcRect t="23421"/>
          <a:stretch/>
        </p:blipFill>
        <p:spPr>
          <a:xfrm>
            <a:off x="-72000" y="5275450"/>
            <a:ext cx="9288000" cy="1356400"/>
          </a:xfrm>
          <a:prstGeom prst="rect">
            <a:avLst/>
          </a:prstGeom>
        </p:spPr>
      </p:pic>
      <p:pic>
        <p:nvPicPr>
          <p:cNvPr id="9" name="Picture 8" descr="A black and purple rectangle&#10;&#10;Description automatically generated">
            <a:extLst>
              <a:ext uri="{FF2B5EF4-FFF2-40B4-BE49-F238E27FC236}">
                <a16:creationId xmlns:a16="http://schemas.microsoft.com/office/drawing/2014/main" id="{D6E58AE2-E1F4-5B1D-4B30-DC6D96732670}"/>
              </a:ext>
            </a:extLst>
          </p:cNvPr>
          <p:cNvPicPr>
            <a:picLocks noChangeAspect="1"/>
          </p:cNvPicPr>
          <p:nvPr/>
        </p:nvPicPr>
        <p:blipFill>
          <a:blip r:embed="rId4"/>
          <a:stretch>
            <a:fillRect/>
          </a:stretch>
        </p:blipFill>
        <p:spPr>
          <a:xfrm>
            <a:off x="2949153" y="1831964"/>
            <a:ext cx="3245693" cy="248400"/>
          </a:xfrm>
          <a:prstGeom prst="rect">
            <a:avLst/>
          </a:prstGeom>
        </p:spPr>
      </p:pic>
    </p:spTree>
    <p:extLst>
      <p:ext uri="{BB962C8B-B14F-4D97-AF65-F5344CB8AC3E}">
        <p14:creationId xmlns:p14="http://schemas.microsoft.com/office/powerpoint/2010/main" val="22265005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pic>
        <p:nvPicPr>
          <p:cNvPr id="4" name="Picture 3" descr="Graphical user interface, text, application, chat or text message&#10;&#10;Description automatically generated">
            <a:extLst>
              <a:ext uri="{FF2B5EF4-FFF2-40B4-BE49-F238E27FC236}">
                <a16:creationId xmlns:a16="http://schemas.microsoft.com/office/drawing/2014/main" id="{F82B9CB6-FEF4-00F5-CB0F-74041830E849}"/>
              </a:ext>
            </a:extLst>
          </p:cNvPr>
          <p:cNvPicPr>
            <a:picLocks noChangeAspect="1"/>
          </p:cNvPicPr>
          <p:nvPr/>
        </p:nvPicPr>
        <p:blipFill>
          <a:blip r:embed="rId3"/>
          <a:stretch>
            <a:fillRect/>
          </a:stretch>
        </p:blipFill>
        <p:spPr>
          <a:xfrm>
            <a:off x="5163560" y="963038"/>
            <a:ext cx="3738869" cy="2986392"/>
          </a:xfrm>
          <a:prstGeom prst="rect">
            <a:avLst/>
          </a:prstGeom>
        </p:spPr>
      </p:pic>
      <p:sp>
        <p:nvSpPr>
          <p:cNvPr id="92" name="Google Shape;92;p18"/>
          <p:cNvSpPr txBox="1"/>
          <p:nvPr/>
        </p:nvSpPr>
        <p:spPr>
          <a:xfrm>
            <a:off x="80049" y="361775"/>
            <a:ext cx="3275993"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This resource in a nutshell</a:t>
            </a:r>
          </a:p>
        </p:txBody>
      </p:sp>
      <p:sp>
        <p:nvSpPr>
          <p:cNvPr id="93" name="Google Shape;93;p18"/>
          <p:cNvSpPr txBox="1"/>
          <p:nvPr/>
        </p:nvSpPr>
        <p:spPr>
          <a:xfrm>
            <a:off x="80049" y="963038"/>
            <a:ext cx="4669686" cy="3818687"/>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GB" sz="1200" dirty="0">
                <a:solidFill>
                  <a:srgbClr val="1C1C1C"/>
                </a:solidFill>
                <a:latin typeface="Nunito Sans" pitchFamily="2" charset="77"/>
              </a:rPr>
              <a:t>Diagnostic questions are a quick and easy way of assessing your students’ knowledge and understanding of a particular topic. </a:t>
            </a:r>
          </a:p>
          <a:p>
            <a:pPr marL="0" lvl="0" indent="0" algn="l" rtl="0">
              <a:lnSpc>
                <a:spcPct val="115000"/>
              </a:lnSpc>
              <a:spcBef>
                <a:spcPts val="0"/>
              </a:spcBef>
              <a:spcAft>
                <a:spcPts val="0"/>
              </a:spcAft>
              <a:buNone/>
            </a:pPr>
            <a:endParaRPr sz="1200" dirty="0">
              <a:solidFill>
                <a:srgbClr val="1C1C1C"/>
              </a:solidFill>
              <a:latin typeface="Nunito Sans" pitchFamily="2" charset="77"/>
            </a:endParaRPr>
          </a:p>
          <a:p>
            <a:pPr marL="0" lvl="0" indent="0" algn="l" rtl="0">
              <a:lnSpc>
                <a:spcPct val="115000"/>
              </a:lnSpc>
              <a:spcBef>
                <a:spcPts val="0"/>
              </a:spcBef>
              <a:spcAft>
                <a:spcPts val="0"/>
              </a:spcAft>
              <a:buNone/>
            </a:pPr>
            <a:r>
              <a:rPr lang="en-GB" sz="1200" dirty="0">
                <a:solidFill>
                  <a:srgbClr val="1C1C1C"/>
                </a:solidFill>
                <a:latin typeface="Nunito Sans" pitchFamily="2" charset="77"/>
              </a:rPr>
              <a:t>Students may be struggling with a given topic for a number of different reasons. Diagnostic questions can help to identify the particular misconception that the student has and help to determine the specific support they will need in order to improve.</a:t>
            </a:r>
          </a:p>
          <a:p>
            <a:pPr marL="0" lvl="0" indent="0" algn="l" rtl="0">
              <a:lnSpc>
                <a:spcPct val="115000"/>
              </a:lnSpc>
              <a:spcBef>
                <a:spcPts val="0"/>
              </a:spcBef>
              <a:spcAft>
                <a:spcPts val="0"/>
              </a:spcAft>
              <a:buNone/>
            </a:pPr>
            <a:endParaRPr lang="en-GB" sz="1200" dirty="0">
              <a:solidFill>
                <a:srgbClr val="1C1C1C"/>
              </a:solidFill>
              <a:latin typeface="Nunito Sans" pitchFamily="2" charset="77"/>
            </a:endParaRPr>
          </a:p>
          <a:p>
            <a:pPr marL="0" lvl="0" indent="0" algn="l" rtl="0">
              <a:lnSpc>
                <a:spcPct val="115000"/>
              </a:lnSpc>
              <a:spcBef>
                <a:spcPts val="0"/>
              </a:spcBef>
              <a:spcAft>
                <a:spcPts val="0"/>
              </a:spcAft>
              <a:buNone/>
            </a:pPr>
            <a:r>
              <a:rPr lang="en-GB" sz="1200" dirty="0">
                <a:solidFill>
                  <a:srgbClr val="1C1C1C"/>
                </a:solidFill>
                <a:latin typeface="Nunito Sans" pitchFamily="2" charset="77"/>
              </a:rPr>
              <a:t>They are low stakes and support students developing metacognition around how their learning is progressing and what they need to do to improve further.</a:t>
            </a:r>
          </a:p>
          <a:p>
            <a:pPr marL="0" lvl="0" indent="0" algn="l" rtl="0">
              <a:lnSpc>
                <a:spcPct val="115000"/>
              </a:lnSpc>
              <a:spcBef>
                <a:spcPts val="0"/>
              </a:spcBef>
              <a:spcAft>
                <a:spcPts val="0"/>
              </a:spcAft>
              <a:buNone/>
            </a:pPr>
            <a:endParaRPr lang="en-GB" sz="1200" dirty="0">
              <a:solidFill>
                <a:srgbClr val="1C1C1C"/>
              </a:solidFill>
              <a:latin typeface="Nunito Sans" pitchFamily="2" charset="77"/>
            </a:endParaRPr>
          </a:p>
          <a:p>
            <a:pPr>
              <a:lnSpc>
                <a:spcPct val="115000"/>
              </a:lnSpc>
            </a:pPr>
            <a:r>
              <a:rPr lang="en-GB" sz="1200" b="1" dirty="0">
                <a:solidFill>
                  <a:srgbClr val="1C1C1C"/>
                </a:solidFill>
                <a:latin typeface="Nunito Sans" pitchFamily="2" charset="77"/>
              </a:rPr>
              <a:t>At Third Space Learning, we use diagnostic questions before and after online tutoring sessions to identify gaps and track progress, an example of this is shown on the right.</a:t>
            </a:r>
          </a:p>
          <a:p>
            <a:pPr marL="0" lvl="0" indent="0" algn="l" rtl="0">
              <a:lnSpc>
                <a:spcPct val="115000"/>
              </a:lnSpc>
              <a:spcBef>
                <a:spcPts val="0"/>
              </a:spcBef>
              <a:spcAft>
                <a:spcPts val="0"/>
              </a:spcAft>
              <a:buNone/>
            </a:pPr>
            <a:endParaRPr sz="1200" dirty="0">
              <a:solidFill>
                <a:srgbClr val="1C1C1C"/>
              </a:solidFill>
              <a:latin typeface="Nunito Sans" pitchFamily="2" charset="77"/>
            </a:endParaRPr>
          </a:p>
          <a:p>
            <a:pPr marL="0" lvl="0" indent="0" algn="l" rtl="0">
              <a:lnSpc>
                <a:spcPct val="115000"/>
              </a:lnSpc>
              <a:spcBef>
                <a:spcPts val="0"/>
              </a:spcBef>
              <a:spcAft>
                <a:spcPts val="0"/>
              </a:spcAft>
              <a:buNone/>
            </a:pPr>
            <a:endParaRPr sz="1100" dirty="0">
              <a:solidFill>
                <a:srgbClr val="1C1C1C"/>
              </a:solidFill>
            </a:endParaRPr>
          </a:p>
          <a:p>
            <a:pPr marL="0" lvl="0" indent="0" algn="l" rtl="0">
              <a:lnSpc>
                <a:spcPct val="115000"/>
              </a:lnSpc>
              <a:spcBef>
                <a:spcPts val="0"/>
              </a:spcBef>
              <a:spcAft>
                <a:spcPts val="0"/>
              </a:spcAft>
              <a:buNone/>
            </a:pPr>
            <a:endParaRPr sz="1100" dirty="0">
              <a:solidFill>
                <a:srgbClr val="1C1C1C"/>
              </a:solidFill>
            </a:endParaRPr>
          </a:p>
          <a:p>
            <a:pPr marL="0" lvl="0" indent="0" algn="l" rtl="0">
              <a:lnSpc>
                <a:spcPct val="115000"/>
              </a:lnSpc>
              <a:spcBef>
                <a:spcPts val="0"/>
              </a:spcBef>
              <a:spcAft>
                <a:spcPts val="0"/>
              </a:spcAft>
              <a:buNone/>
            </a:pPr>
            <a:endParaRPr sz="1100" dirty="0">
              <a:solidFill>
                <a:srgbClr val="1C1C1C"/>
              </a:solidFill>
            </a:endParaRPr>
          </a:p>
        </p:txBody>
      </p:sp>
      <p:pic>
        <p:nvPicPr>
          <p:cNvPr id="11" name="Picture 10" descr="A child wearing headphones&#10;&#10;Description automatically generated with low confidence">
            <a:extLst>
              <a:ext uri="{FF2B5EF4-FFF2-40B4-BE49-F238E27FC236}">
                <a16:creationId xmlns:a16="http://schemas.microsoft.com/office/drawing/2014/main" id="{C92FCA2E-C30F-BEAA-E143-B7239F586F30}"/>
              </a:ext>
            </a:extLst>
          </p:cNvPr>
          <p:cNvPicPr>
            <a:picLocks noChangeAspect="1"/>
          </p:cNvPicPr>
          <p:nvPr/>
        </p:nvPicPr>
        <p:blipFill>
          <a:blip r:embed="rId4"/>
          <a:stretch>
            <a:fillRect/>
          </a:stretch>
        </p:blipFill>
        <p:spPr>
          <a:xfrm>
            <a:off x="4742099" y="3224610"/>
            <a:ext cx="1565300" cy="1570992"/>
          </a:xfrm>
          <a:prstGeom prst="rect">
            <a:avLst/>
          </a:prstGeom>
        </p:spPr>
      </p:pic>
    </p:spTree>
    <p:extLst>
      <p:ext uri="{BB962C8B-B14F-4D97-AF65-F5344CB8AC3E}">
        <p14:creationId xmlns:p14="http://schemas.microsoft.com/office/powerpoint/2010/main" val="15921506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Measurements &amp; Scales</a:t>
            </a:r>
            <a:r>
              <a:rPr lang="en-GB" b="1"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p:graphicFrame>
        <p:nvGraphicFramePr>
          <p:cNvPr id="6" name="Google Shape;105;p20">
            <a:extLst>
              <a:ext uri="{FF2B5EF4-FFF2-40B4-BE49-F238E27FC236}">
                <a16:creationId xmlns:a16="http://schemas.microsoft.com/office/drawing/2014/main" id="{DA9D5AD6-3A8A-4960-C4EF-ED3EF32E40A4}"/>
              </a:ext>
            </a:extLst>
          </p:cNvPr>
          <p:cNvGraphicFramePr/>
          <p:nvPr/>
        </p:nvGraphicFramePr>
        <p:xfrm>
          <a:off x="108044" y="862525"/>
          <a:ext cx="8704262" cy="1179339"/>
        </p:xfrm>
        <a:graphic>
          <a:graphicData uri="http://schemas.openxmlformats.org/drawingml/2006/table">
            <a:tbl>
              <a:tblPr firstRow="1" bandRow="1">
                <a:noFill/>
              </a:tblPr>
              <a:tblGrid>
                <a:gridCol w="8704262">
                  <a:extLst>
                    <a:ext uri="{9D8B030D-6E8A-4147-A177-3AD203B41FA5}">
                      <a16:colId xmlns:a16="http://schemas.microsoft.com/office/drawing/2014/main" val="20000"/>
                    </a:ext>
                  </a:extLst>
                </a:gridCol>
              </a:tblGrid>
              <a:tr h="117933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17) Measure the length of the line to the nearest half centimetre:</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AlternateContent xmlns:mc="http://schemas.openxmlformats.org/markup-compatibility/2006" xmlns:a14="http://schemas.microsoft.com/office/drawing/2010/main">
        <mc:Choice Requires="a14">
          <p:graphicFrame>
            <p:nvGraphicFramePr>
              <p:cNvPr id="7" name="Google Shape;106;p20">
                <a:extLst>
                  <a:ext uri="{FF2B5EF4-FFF2-40B4-BE49-F238E27FC236}">
                    <a16:creationId xmlns:a16="http://schemas.microsoft.com/office/drawing/2014/main" id="{06B7AB7B-6C2C-4167-B7B4-0C18C9726445}"/>
                  </a:ext>
                </a:extLst>
              </p:cNvPr>
              <p:cNvGraphicFramePr/>
              <p:nvPr/>
            </p:nvGraphicFramePr>
            <p:xfrm>
              <a:off x="952500" y="2687907"/>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11 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11.3 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12 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11.5 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7" name="Google Shape;106;p20">
                <a:extLst>
                  <a:ext uri="{FF2B5EF4-FFF2-40B4-BE49-F238E27FC236}">
                    <a16:creationId xmlns:a16="http://schemas.microsoft.com/office/drawing/2014/main" id="{06B7AB7B-6C2C-4167-B7B4-0C18C9726445}"/>
                  </a:ext>
                </a:extLst>
              </p:cNvPr>
              <p:cNvGraphicFramePr/>
              <p:nvPr>
                <p:extLst>
                  <p:ext uri="{D42A27DB-BD31-4B8C-83A1-F6EECF244321}">
                    <p14:modId xmlns:p14="http://schemas.microsoft.com/office/powerpoint/2010/main" val="3570385934"/>
                  </p:ext>
                </p:extLst>
              </p:nvPr>
            </p:nvGraphicFramePr>
            <p:xfrm>
              <a:off x="952500" y="2687907"/>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11 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11.3 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12 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11.5 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pic>
        <p:nvPicPr>
          <p:cNvPr id="21" name="Picture 20">
            <a:extLst>
              <a:ext uri="{FF2B5EF4-FFF2-40B4-BE49-F238E27FC236}">
                <a16:creationId xmlns:a16="http://schemas.microsoft.com/office/drawing/2014/main" id="{00720430-E81B-8624-DF5C-C04C157C3AC3}"/>
              </a:ext>
            </a:extLst>
          </p:cNvPr>
          <p:cNvPicPr>
            <a:picLocks noChangeAspect="1"/>
          </p:cNvPicPr>
          <p:nvPr/>
        </p:nvPicPr>
        <p:blipFill rotWithShape="1">
          <a:blip r:embed="rId3"/>
          <a:srcRect t="23421"/>
          <a:stretch/>
        </p:blipFill>
        <p:spPr>
          <a:xfrm>
            <a:off x="-72000" y="5262201"/>
            <a:ext cx="9288000" cy="1356400"/>
          </a:xfrm>
          <a:prstGeom prst="rect">
            <a:avLst/>
          </a:prstGeom>
        </p:spPr>
      </p:pic>
      <p:pic>
        <p:nvPicPr>
          <p:cNvPr id="3" name="Picture 2" descr="A black and purple rectangle&#10;&#10;Description automatically generated">
            <a:extLst>
              <a:ext uri="{FF2B5EF4-FFF2-40B4-BE49-F238E27FC236}">
                <a16:creationId xmlns:a16="http://schemas.microsoft.com/office/drawing/2014/main" id="{4BA1E395-23F5-5A1C-193A-FA66C42ECB09}"/>
              </a:ext>
            </a:extLst>
          </p:cNvPr>
          <p:cNvPicPr>
            <a:picLocks noChangeAspect="1"/>
          </p:cNvPicPr>
          <p:nvPr/>
        </p:nvPicPr>
        <p:blipFill>
          <a:blip r:embed="rId4"/>
          <a:stretch>
            <a:fillRect/>
          </a:stretch>
        </p:blipFill>
        <p:spPr>
          <a:xfrm>
            <a:off x="2538000" y="1844816"/>
            <a:ext cx="4068000" cy="248400"/>
          </a:xfrm>
          <a:prstGeom prst="rect">
            <a:avLst/>
          </a:prstGeom>
        </p:spPr>
      </p:pic>
    </p:spTree>
    <p:extLst>
      <p:ext uri="{BB962C8B-B14F-4D97-AF65-F5344CB8AC3E}">
        <p14:creationId xmlns:p14="http://schemas.microsoft.com/office/powerpoint/2010/main" val="21439796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Measurements &amp; Scales</a:t>
            </a:r>
            <a:r>
              <a:rPr lang="en-GB" b="1"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p:graphicFrame>
        <p:nvGraphicFramePr>
          <p:cNvPr id="6" name="Google Shape;105;p20">
            <a:extLst>
              <a:ext uri="{FF2B5EF4-FFF2-40B4-BE49-F238E27FC236}">
                <a16:creationId xmlns:a16="http://schemas.microsoft.com/office/drawing/2014/main" id="{DA9D5AD6-3A8A-4960-C4EF-ED3EF32E40A4}"/>
              </a:ext>
            </a:extLst>
          </p:cNvPr>
          <p:cNvGraphicFramePr/>
          <p:nvPr/>
        </p:nvGraphicFramePr>
        <p:xfrm>
          <a:off x="108044" y="862525"/>
          <a:ext cx="8704262" cy="1179339"/>
        </p:xfrm>
        <a:graphic>
          <a:graphicData uri="http://schemas.openxmlformats.org/drawingml/2006/table">
            <a:tbl>
              <a:tblPr firstRow="1" bandRow="1">
                <a:noFill/>
              </a:tblPr>
              <a:tblGrid>
                <a:gridCol w="8704262">
                  <a:extLst>
                    <a:ext uri="{9D8B030D-6E8A-4147-A177-3AD203B41FA5}">
                      <a16:colId xmlns:a16="http://schemas.microsoft.com/office/drawing/2014/main" val="20000"/>
                    </a:ext>
                  </a:extLst>
                </a:gridCol>
              </a:tblGrid>
              <a:tr h="117933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18) Measure the length of the line to the nearest millimetre:</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AlternateContent xmlns:mc="http://schemas.openxmlformats.org/markup-compatibility/2006" xmlns:a14="http://schemas.microsoft.com/office/drawing/2010/main">
        <mc:Choice Requires="a14">
          <p:graphicFrame>
            <p:nvGraphicFramePr>
              <p:cNvPr id="7" name="Google Shape;106;p20">
                <a:extLst>
                  <a:ext uri="{FF2B5EF4-FFF2-40B4-BE49-F238E27FC236}">
                    <a16:creationId xmlns:a16="http://schemas.microsoft.com/office/drawing/2014/main" id="{06B7AB7B-6C2C-4167-B7B4-0C18C9726445}"/>
                  </a:ext>
                </a:extLst>
              </p:cNvPr>
              <p:cNvGraphicFramePr/>
              <p:nvPr/>
            </p:nvGraphicFramePr>
            <p:xfrm>
              <a:off x="952500" y="2687907"/>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97 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𝑚𝑚</m:t>
                              </m:r>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9.7 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10 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87 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𝑚𝑚</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7" name="Google Shape;106;p20">
                <a:extLst>
                  <a:ext uri="{FF2B5EF4-FFF2-40B4-BE49-F238E27FC236}">
                    <a16:creationId xmlns:a16="http://schemas.microsoft.com/office/drawing/2014/main" id="{06B7AB7B-6C2C-4167-B7B4-0C18C9726445}"/>
                  </a:ext>
                </a:extLst>
              </p:cNvPr>
              <p:cNvGraphicFramePr/>
              <p:nvPr>
                <p:extLst>
                  <p:ext uri="{D42A27DB-BD31-4B8C-83A1-F6EECF244321}">
                    <p14:modId xmlns:p14="http://schemas.microsoft.com/office/powerpoint/2010/main" val="520281484"/>
                  </p:ext>
                </p:extLst>
              </p:nvPr>
            </p:nvGraphicFramePr>
            <p:xfrm>
              <a:off x="952500" y="2687907"/>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97 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𝑚𝑚</m:t>
                              </m:r>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9.7 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10 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87 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𝑚𝑚</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pic>
        <p:nvPicPr>
          <p:cNvPr id="21" name="Picture 20">
            <a:extLst>
              <a:ext uri="{FF2B5EF4-FFF2-40B4-BE49-F238E27FC236}">
                <a16:creationId xmlns:a16="http://schemas.microsoft.com/office/drawing/2014/main" id="{00720430-E81B-8624-DF5C-C04C157C3AC3}"/>
              </a:ext>
            </a:extLst>
          </p:cNvPr>
          <p:cNvPicPr>
            <a:picLocks noChangeAspect="1"/>
          </p:cNvPicPr>
          <p:nvPr/>
        </p:nvPicPr>
        <p:blipFill rotWithShape="1">
          <a:blip r:embed="rId3"/>
          <a:srcRect t="23421"/>
          <a:stretch/>
        </p:blipFill>
        <p:spPr>
          <a:xfrm>
            <a:off x="-72000" y="5262201"/>
            <a:ext cx="9288000" cy="1356400"/>
          </a:xfrm>
          <a:prstGeom prst="rect">
            <a:avLst/>
          </a:prstGeom>
        </p:spPr>
      </p:pic>
      <p:pic>
        <p:nvPicPr>
          <p:cNvPr id="3" name="Picture 2" descr="A black and purple rectangle&#10;&#10;Description automatically generated">
            <a:extLst>
              <a:ext uri="{FF2B5EF4-FFF2-40B4-BE49-F238E27FC236}">
                <a16:creationId xmlns:a16="http://schemas.microsoft.com/office/drawing/2014/main" id="{3F5C4BA1-3B41-94E4-B7C4-30C1BEA08C3A}"/>
              </a:ext>
            </a:extLst>
          </p:cNvPr>
          <p:cNvPicPr>
            <a:picLocks noChangeAspect="1"/>
          </p:cNvPicPr>
          <p:nvPr/>
        </p:nvPicPr>
        <p:blipFill>
          <a:blip r:embed="rId4"/>
          <a:stretch>
            <a:fillRect/>
          </a:stretch>
        </p:blipFill>
        <p:spPr>
          <a:xfrm>
            <a:off x="2714175" y="1824207"/>
            <a:ext cx="3492000" cy="248400"/>
          </a:xfrm>
          <a:prstGeom prst="rect">
            <a:avLst/>
          </a:prstGeom>
        </p:spPr>
      </p:pic>
    </p:spTree>
    <p:extLst>
      <p:ext uri="{BB962C8B-B14F-4D97-AF65-F5344CB8AC3E}">
        <p14:creationId xmlns:p14="http://schemas.microsoft.com/office/powerpoint/2010/main" val="15001785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Measurements &amp; Scales</a:t>
            </a:r>
            <a:r>
              <a:rPr lang="en-GB" b="1"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140</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40</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320</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30</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3904092153"/>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19) </a:t>
                      </a:r>
                      <a:r>
                        <a:rPr lang="en-GB" sz="1600" b="0" dirty="0">
                          <a:solidFill>
                            <a:schemeClr val="dk1"/>
                          </a:solidFill>
                          <a:latin typeface="Nunito Sans"/>
                          <a:ea typeface="Nunito Sans"/>
                          <a:cs typeface="Nunito Sans"/>
                          <a:sym typeface="Nunito Sans"/>
                        </a:rPr>
                        <a:t>Measure the angle, giving your answer to</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the nearest ten degrees:</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pic>
        <p:nvPicPr>
          <p:cNvPr id="7" name="Picture 6" descr="A purple line on a black background&#10;&#10;Description automatically generated">
            <a:extLst>
              <a:ext uri="{FF2B5EF4-FFF2-40B4-BE49-F238E27FC236}">
                <a16:creationId xmlns:a16="http://schemas.microsoft.com/office/drawing/2014/main" id="{5B906E2A-5873-04B8-F2CB-66C2B0A03124}"/>
              </a:ext>
            </a:extLst>
          </p:cNvPr>
          <p:cNvPicPr>
            <a:picLocks noChangeAspect="1"/>
          </p:cNvPicPr>
          <p:nvPr/>
        </p:nvPicPr>
        <p:blipFill>
          <a:blip r:embed="rId3"/>
          <a:stretch>
            <a:fillRect/>
          </a:stretch>
        </p:blipFill>
        <p:spPr>
          <a:xfrm>
            <a:off x="596545" y="1797270"/>
            <a:ext cx="3845078" cy="2968130"/>
          </a:xfrm>
          <a:prstGeom prst="rect">
            <a:avLst/>
          </a:prstGeom>
        </p:spPr>
      </p:pic>
    </p:spTree>
    <p:extLst>
      <p:ext uri="{BB962C8B-B14F-4D97-AF65-F5344CB8AC3E}">
        <p14:creationId xmlns:p14="http://schemas.microsoft.com/office/powerpoint/2010/main" val="155700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Measurements &amp; Scales</a:t>
            </a:r>
            <a:r>
              <a:rPr lang="en-GB" b="1"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120</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65</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115</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245</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2638239764"/>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20) </a:t>
                      </a:r>
                      <a:r>
                        <a:rPr lang="en-GB" sz="1600" b="0" dirty="0">
                          <a:solidFill>
                            <a:schemeClr val="dk1"/>
                          </a:solidFill>
                          <a:latin typeface="Nunito Sans"/>
                          <a:ea typeface="Nunito Sans"/>
                          <a:cs typeface="Nunito Sans"/>
                          <a:sym typeface="Nunito Sans"/>
                        </a:rPr>
                        <a:t>Measure the angle, giving your answer to</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the </a:t>
                      </a:r>
                      <a:r>
                        <a:rPr lang="en-GB" sz="1600" b="0">
                          <a:solidFill>
                            <a:schemeClr val="dk1"/>
                          </a:solidFill>
                          <a:latin typeface="Nunito Sans"/>
                          <a:ea typeface="Nunito Sans"/>
                          <a:cs typeface="Nunito Sans"/>
                          <a:sym typeface="Nunito Sans"/>
                        </a:rPr>
                        <a:t>nearest five </a:t>
                      </a:r>
                      <a:r>
                        <a:rPr lang="en-GB" sz="1600" b="0" dirty="0">
                          <a:solidFill>
                            <a:schemeClr val="dk1"/>
                          </a:solidFill>
                          <a:latin typeface="Nunito Sans"/>
                          <a:ea typeface="Nunito Sans"/>
                          <a:cs typeface="Nunito Sans"/>
                          <a:sym typeface="Nunito Sans"/>
                        </a:rPr>
                        <a:t>degrees:</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p:pic>
        <p:nvPicPr>
          <p:cNvPr id="7" name="Picture 6" descr="A purple line with a circle&#10;&#10;Description automatically generated">
            <a:extLst>
              <a:ext uri="{FF2B5EF4-FFF2-40B4-BE49-F238E27FC236}">
                <a16:creationId xmlns:a16="http://schemas.microsoft.com/office/drawing/2014/main" id="{15EEFE4B-2B57-2EC8-8AAA-A35A1E576128}"/>
              </a:ext>
            </a:extLst>
          </p:cNvPr>
          <p:cNvPicPr>
            <a:picLocks noChangeAspect="1"/>
          </p:cNvPicPr>
          <p:nvPr/>
        </p:nvPicPr>
        <p:blipFill>
          <a:blip r:embed="rId3"/>
          <a:stretch>
            <a:fillRect/>
          </a:stretch>
        </p:blipFill>
        <p:spPr>
          <a:xfrm>
            <a:off x="280151" y="1617441"/>
            <a:ext cx="4082795" cy="2873078"/>
          </a:xfrm>
          <a:prstGeom prst="rect">
            <a:avLst/>
          </a:prstGeom>
        </p:spPr>
      </p:pic>
    </p:spTree>
    <p:extLst>
      <p:ext uri="{BB962C8B-B14F-4D97-AF65-F5344CB8AC3E}">
        <p14:creationId xmlns:p14="http://schemas.microsoft.com/office/powerpoint/2010/main" val="20468135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87568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Measurements &amp; Scales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p:graphicFrame>
        <p:nvGraphicFramePr>
          <p:cNvPr id="6" name="Google Shape;105;p20">
            <a:extLst>
              <a:ext uri="{FF2B5EF4-FFF2-40B4-BE49-F238E27FC236}">
                <a16:creationId xmlns:a16="http://schemas.microsoft.com/office/drawing/2014/main" id="{DA9D5AD6-3A8A-4960-C4EF-ED3EF32E40A4}"/>
              </a:ext>
            </a:extLst>
          </p:cNvPr>
          <p:cNvGraphicFramePr/>
          <p:nvPr/>
        </p:nvGraphicFramePr>
        <p:xfrm>
          <a:off x="108044" y="862525"/>
          <a:ext cx="8704262" cy="1179339"/>
        </p:xfrm>
        <a:graphic>
          <a:graphicData uri="http://schemas.openxmlformats.org/drawingml/2006/table">
            <a:tbl>
              <a:tblPr firstRow="1" bandRow="1">
                <a:noFill/>
              </a:tblPr>
              <a:tblGrid>
                <a:gridCol w="8704262">
                  <a:extLst>
                    <a:ext uri="{9D8B030D-6E8A-4147-A177-3AD203B41FA5}">
                      <a16:colId xmlns:a16="http://schemas.microsoft.com/office/drawing/2014/main" val="20000"/>
                    </a:ext>
                  </a:extLst>
                </a:gridCol>
              </a:tblGrid>
              <a:tr h="117933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 State the value indicated:</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AlternateContent xmlns:mc="http://schemas.openxmlformats.org/markup-compatibility/2006" xmlns:a14="http://schemas.microsoft.com/office/drawing/2010/main">
        <mc:Choice Requires="a14">
          <p:graphicFrame>
            <p:nvGraphicFramePr>
              <p:cNvPr id="7" name="Google Shape;106;p20">
                <a:extLst>
                  <a:ext uri="{FF2B5EF4-FFF2-40B4-BE49-F238E27FC236}">
                    <a16:creationId xmlns:a16="http://schemas.microsoft.com/office/drawing/2014/main" id="{06B7AB7B-6C2C-4167-B7B4-0C18C9726445}"/>
                  </a:ext>
                </a:extLst>
              </p:cNvPr>
              <p:cNvGraphicFramePr/>
              <p:nvPr/>
            </p:nvGraphicFramePr>
            <p:xfrm>
              <a:off x="952500" y="2687907"/>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1.6</m:t>
                              </m:r>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used incorrect units value</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26</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did not use the magnitude of the scale correctly</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14:m>
                            <m:oMath xmlns:m="http://schemas.openxmlformats.org/officeDocument/2006/math">
                              <m:r>
                                <a:rPr lang="en-GB" sz="1600" b="0" i="1" u="none" strike="noStrike" cap="none" dirty="0" smtClean="0">
                                  <a:solidFill>
                                    <a:srgbClr val="00BC89"/>
                                  </a:solidFill>
                                  <a:latin typeface="Cambria Math" panose="02040503050406030204" pitchFamily="18" charset="0"/>
                                  <a:ea typeface="Nunito Sans"/>
                                  <a:cs typeface="Nunito Sans"/>
                                  <a:sym typeface="Nunito Sans"/>
                                </a:rPr>
                                <m:t>2.6</m:t>
                              </m:r>
                            </m:oMath>
                          </a14:m>
                          <a:endParaRPr lang="en-GB" sz="1600" b="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00BC89"/>
                              </a:solidFill>
                              <a:latin typeface="Nunito Sans"/>
                              <a:ea typeface="Nunito Sans"/>
                              <a:cs typeface="Nunito Sans"/>
                              <a:sym typeface="Nunito Sans"/>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6</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counted the number of notches up to the given mark</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7" name="Google Shape;106;p20">
                <a:extLst>
                  <a:ext uri="{FF2B5EF4-FFF2-40B4-BE49-F238E27FC236}">
                    <a16:creationId xmlns:a16="http://schemas.microsoft.com/office/drawing/2014/main" id="{06B7AB7B-6C2C-4167-B7B4-0C18C9726445}"/>
                  </a:ext>
                </a:extLst>
              </p:cNvPr>
              <p:cNvGraphicFramePr/>
              <p:nvPr>
                <p:extLst>
                  <p:ext uri="{D42A27DB-BD31-4B8C-83A1-F6EECF244321}">
                    <p14:modId xmlns:p14="http://schemas.microsoft.com/office/powerpoint/2010/main" val="2594053564"/>
                  </p:ext>
                </p:extLst>
              </p:nvPr>
            </p:nvGraphicFramePr>
            <p:xfrm>
              <a:off x="952500" y="2687907"/>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1.6</m:t>
                              </m:r>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used incorrect units value</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26</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did not use the magnitude of the scale correctly</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14:m xmlns:a14="http://schemas.microsoft.com/office/drawing/2010/main">
                            <m:oMath xmlns:m="http://schemas.openxmlformats.org/officeDocument/2006/math">
                              <m:r>
                                <a:rPr lang="en-GB" sz="1600" b="0" i="1" u="none" strike="noStrike" cap="none" dirty="0" smtClean="0">
                                  <a:solidFill>
                                    <a:srgbClr val="00BC89"/>
                                  </a:solidFill>
                                  <a:latin typeface="Cambria Math" panose="02040503050406030204" pitchFamily="18" charset="0"/>
                                  <a:ea typeface="Nunito Sans"/>
                                  <a:cs typeface="Nunito Sans"/>
                                  <a:sym typeface="Nunito Sans"/>
                                </a:rPr>
                                <m:t>2.6</m:t>
                              </m:r>
                            </m:oMath>
                          </a14:m>
                          <a:endParaRPr lang="en-GB" sz="1600" b="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00BC89"/>
                              </a:solidFill>
                              <a:latin typeface="Nunito Sans"/>
                              <a:ea typeface="Nunito Sans"/>
                              <a:cs typeface="Nunito Sans"/>
                              <a:sym typeface="Nunito Sans"/>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6</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counted the number of notches up to the given mark</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pic>
        <p:nvPicPr>
          <p:cNvPr id="2" name="Picture 1" descr="A purple and blue line&#10;&#10;Description automatically generated">
            <a:extLst>
              <a:ext uri="{FF2B5EF4-FFF2-40B4-BE49-F238E27FC236}">
                <a16:creationId xmlns:a16="http://schemas.microsoft.com/office/drawing/2014/main" id="{F1A6B82E-B230-1AD1-1A50-283BFF765AB9}"/>
              </a:ext>
            </a:extLst>
          </p:cNvPr>
          <p:cNvPicPr>
            <a:picLocks noChangeAspect="1"/>
          </p:cNvPicPr>
          <p:nvPr/>
        </p:nvPicPr>
        <p:blipFill>
          <a:blip r:embed="rId2"/>
          <a:stretch>
            <a:fillRect/>
          </a:stretch>
        </p:blipFill>
        <p:spPr>
          <a:xfrm>
            <a:off x="1794221" y="1464886"/>
            <a:ext cx="5555558" cy="900000"/>
          </a:xfrm>
          <a:prstGeom prst="rect">
            <a:avLst/>
          </a:prstGeom>
        </p:spPr>
      </p:pic>
    </p:spTree>
    <p:extLst>
      <p:ext uri="{BB962C8B-B14F-4D97-AF65-F5344CB8AC3E}">
        <p14:creationId xmlns:p14="http://schemas.microsoft.com/office/powerpoint/2010/main" val="29758736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Measurements &amp; Scales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p:graphicFrame>
        <p:nvGraphicFramePr>
          <p:cNvPr id="6" name="Google Shape;105;p20">
            <a:extLst>
              <a:ext uri="{FF2B5EF4-FFF2-40B4-BE49-F238E27FC236}">
                <a16:creationId xmlns:a16="http://schemas.microsoft.com/office/drawing/2014/main" id="{DA9D5AD6-3A8A-4960-C4EF-ED3EF32E40A4}"/>
              </a:ext>
            </a:extLst>
          </p:cNvPr>
          <p:cNvGraphicFramePr/>
          <p:nvPr/>
        </p:nvGraphicFramePr>
        <p:xfrm>
          <a:off x="108044" y="862525"/>
          <a:ext cx="8704262" cy="1179339"/>
        </p:xfrm>
        <a:graphic>
          <a:graphicData uri="http://schemas.openxmlformats.org/drawingml/2006/table">
            <a:tbl>
              <a:tblPr firstRow="1" bandRow="1">
                <a:noFill/>
              </a:tblPr>
              <a:tblGrid>
                <a:gridCol w="8704262">
                  <a:extLst>
                    <a:ext uri="{9D8B030D-6E8A-4147-A177-3AD203B41FA5}">
                      <a16:colId xmlns:a16="http://schemas.microsoft.com/office/drawing/2014/main" val="20000"/>
                    </a:ext>
                  </a:extLst>
                </a:gridCol>
              </a:tblGrid>
              <a:tr h="117933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2) State the value indicated:</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AlternateContent xmlns:mc="http://schemas.openxmlformats.org/markup-compatibility/2006" xmlns:a14="http://schemas.microsoft.com/office/drawing/2010/main">
        <mc:Choice Requires="a14">
          <p:graphicFrame>
            <p:nvGraphicFramePr>
              <p:cNvPr id="7" name="Google Shape;106;p20">
                <a:extLst>
                  <a:ext uri="{FF2B5EF4-FFF2-40B4-BE49-F238E27FC236}">
                    <a16:creationId xmlns:a16="http://schemas.microsoft.com/office/drawing/2014/main" id="{06B7AB7B-6C2C-4167-B7B4-0C18C9726445}"/>
                  </a:ext>
                </a:extLst>
              </p:cNvPr>
              <p:cNvGraphicFramePr/>
              <p:nvPr/>
            </p:nvGraphicFramePr>
            <p:xfrm>
              <a:off x="952500" y="2687907"/>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42</m:t>
                              </m:r>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did not consider the scale being used</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50</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found the incorrect value for one subdivision of the line</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44</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used </a:t>
                          </a:r>
                          <a14:m>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50</m:t>
                              </m:r>
                            </m:oMath>
                          </a14:m>
                          <a:r>
                            <a:rPr lang="en-US" sz="1400" u="none" strike="noStrike" cap="none" dirty="0">
                              <a:solidFill>
                                <a:schemeClr val="tx1"/>
                              </a:solidFill>
                              <a:latin typeface="Nunito Sans"/>
                              <a:ea typeface="Nunito Sans"/>
                              <a:cs typeface="Nunito Sans"/>
                              <a:sym typeface="Nunito Sans"/>
                            </a:rPr>
                            <a:t> (instead of </a:t>
                          </a:r>
                          <a14:m>
                            <m:oMath xmlns:m="http://schemas.openxmlformats.org/officeDocument/2006/math">
                              <m:r>
                                <a:rPr lang="en-GB" sz="1400" b="0" i="1" u="none" strike="noStrike" cap="none" dirty="0" smtClean="0">
                                  <a:solidFill>
                                    <a:schemeClr val="tx1"/>
                                  </a:solidFill>
                                  <a:latin typeface="Cambria Math" panose="02040503050406030204" pitchFamily="18" charset="0"/>
                                  <a:ea typeface="Nunito Sans"/>
                                  <a:cs typeface="Nunito Sans"/>
                                  <a:sym typeface="Nunito Sans"/>
                                </a:rPr>
                                <m:t>60</m:t>
                              </m:r>
                            </m:oMath>
                          </a14:m>
                          <a:r>
                            <a:rPr lang="en-US" sz="1400" u="none" strike="noStrike" cap="none" dirty="0">
                              <a:solidFill>
                                <a:schemeClr val="tx1"/>
                              </a:solidFill>
                              <a:latin typeface="Nunito Sans"/>
                              <a:ea typeface="Nunito Sans"/>
                              <a:cs typeface="Nunito Sans"/>
                              <a:sym typeface="Nunito Sans"/>
                            </a:rPr>
                            <a:t>) as the upper boundary</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a:ea typeface="Nunito Sans"/>
                              <a:cs typeface="Nunito Sans"/>
                              <a:sym typeface="Nunito Sans"/>
                            </a:rPr>
                            <a:t>D) </a:t>
                          </a:r>
                          <a14:m>
                            <m:oMath xmlns:m="http://schemas.openxmlformats.org/officeDocument/2006/math">
                              <m:r>
                                <a:rPr lang="en-GB" sz="1600" b="0" i="1" u="none" strike="noStrike" cap="none" dirty="0" smtClean="0">
                                  <a:solidFill>
                                    <a:srgbClr val="00BC89"/>
                                  </a:solidFill>
                                  <a:latin typeface="Cambria Math" panose="02040503050406030204" pitchFamily="18" charset="0"/>
                                  <a:ea typeface="Nunito Sans"/>
                                  <a:cs typeface="Nunito Sans"/>
                                  <a:sym typeface="Nunito Sans"/>
                                </a:rPr>
                                <m:t>48</m:t>
                              </m:r>
                            </m:oMath>
                          </a14:m>
                          <a:endParaRPr lang="en-US"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00BC89"/>
                              </a:solidFill>
                              <a:latin typeface="Nunito Sans"/>
                              <a:ea typeface="Nunito Sans"/>
                              <a:cs typeface="Nunito Sans"/>
                              <a:sym typeface="Nunito Sans"/>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7" name="Google Shape;106;p20">
                <a:extLst>
                  <a:ext uri="{FF2B5EF4-FFF2-40B4-BE49-F238E27FC236}">
                    <a16:creationId xmlns:a16="http://schemas.microsoft.com/office/drawing/2014/main" id="{06B7AB7B-6C2C-4167-B7B4-0C18C9726445}"/>
                  </a:ext>
                </a:extLst>
              </p:cNvPr>
              <p:cNvGraphicFramePr/>
              <p:nvPr>
                <p:extLst>
                  <p:ext uri="{D42A27DB-BD31-4B8C-83A1-F6EECF244321}">
                    <p14:modId xmlns:p14="http://schemas.microsoft.com/office/powerpoint/2010/main" val="3883977811"/>
                  </p:ext>
                </p:extLst>
              </p:nvPr>
            </p:nvGraphicFramePr>
            <p:xfrm>
              <a:off x="952500" y="2687907"/>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42</m:t>
                              </m:r>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did not consider the scale being used</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50</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found the incorrect value for one subdivision of the line</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44</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used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50</m:t>
                              </m:r>
                            </m:oMath>
                          </a14:m>
                          <a:r>
                            <a:rPr lang="en-US" sz="1400" u="none" strike="noStrike" cap="none" dirty="0">
                              <a:solidFill>
                                <a:schemeClr val="tx1"/>
                              </a:solidFill>
                              <a:latin typeface="Nunito Sans"/>
                              <a:ea typeface="Nunito Sans"/>
                              <a:cs typeface="Nunito Sans"/>
                              <a:sym typeface="Nunito Sans"/>
                            </a:rPr>
                            <a:t> (instead of </a:t>
                          </a:r>
                          <a14:m xmlns:a14="http://schemas.microsoft.com/office/drawing/2010/main">
                            <m:oMath xmlns:m="http://schemas.openxmlformats.org/officeDocument/2006/math">
                              <m:r>
                                <a:rPr lang="en-GB" sz="1400" b="0" i="1" u="none" strike="noStrike" cap="none" dirty="0" smtClean="0">
                                  <a:solidFill>
                                    <a:schemeClr val="tx1"/>
                                  </a:solidFill>
                                  <a:latin typeface="Cambria Math" panose="02040503050406030204" pitchFamily="18" charset="0"/>
                                  <a:ea typeface="Nunito Sans"/>
                                  <a:cs typeface="Nunito Sans"/>
                                  <a:sym typeface="Nunito Sans"/>
                                </a:rPr>
                                <m:t>60</m:t>
                              </m:r>
                            </m:oMath>
                          </a14:m>
                          <a:r>
                            <a:rPr lang="en-US" sz="1400" u="none" strike="noStrike" cap="none" dirty="0">
                              <a:solidFill>
                                <a:schemeClr val="tx1"/>
                              </a:solidFill>
                              <a:latin typeface="Nunito Sans"/>
                              <a:ea typeface="Nunito Sans"/>
                              <a:cs typeface="Nunito Sans"/>
                              <a:sym typeface="Nunito Sans"/>
                            </a:rPr>
                            <a:t>) as the upper boundary</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a:ea typeface="Nunito Sans"/>
                              <a:cs typeface="Nunito Sans"/>
                              <a:sym typeface="Nunito Sans"/>
                            </a:rPr>
                            <a:t>D) </a:t>
                          </a:r>
                          <a14:m xmlns:a14="http://schemas.microsoft.com/office/drawing/2010/main">
                            <m:oMath xmlns:m="http://schemas.openxmlformats.org/officeDocument/2006/math">
                              <m:r>
                                <a:rPr lang="en-GB" sz="1600" b="0" i="1" u="none" strike="noStrike" cap="none" dirty="0" smtClean="0">
                                  <a:solidFill>
                                    <a:srgbClr val="00BC89"/>
                                  </a:solidFill>
                                  <a:latin typeface="Cambria Math" panose="02040503050406030204" pitchFamily="18" charset="0"/>
                                  <a:ea typeface="Nunito Sans"/>
                                  <a:cs typeface="Nunito Sans"/>
                                  <a:sym typeface="Nunito Sans"/>
                                </a:rPr>
                                <m:t>48</m:t>
                              </m:r>
                            </m:oMath>
                          </a14:m>
                          <a:endParaRPr lang="en-US"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00BC89"/>
                              </a:solidFill>
                              <a:latin typeface="Nunito Sans"/>
                              <a:ea typeface="Nunito Sans"/>
                              <a:cs typeface="Nunito Sans"/>
                              <a:sym typeface="Nunito Sans"/>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pic>
        <p:nvPicPr>
          <p:cNvPr id="3" name="Picture 2" descr="A purple and blue barbells&#10;&#10;Description automatically generated">
            <a:extLst>
              <a:ext uri="{FF2B5EF4-FFF2-40B4-BE49-F238E27FC236}">
                <a16:creationId xmlns:a16="http://schemas.microsoft.com/office/drawing/2014/main" id="{F035D13B-5BB7-F181-0423-83D672D07120}"/>
              </a:ext>
            </a:extLst>
          </p:cNvPr>
          <p:cNvPicPr>
            <a:picLocks noChangeAspect="1"/>
          </p:cNvPicPr>
          <p:nvPr/>
        </p:nvPicPr>
        <p:blipFill>
          <a:blip r:embed="rId2"/>
          <a:stretch>
            <a:fillRect/>
          </a:stretch>
        </p:blipFill>
        <p:spPr>
          <a:xfrm>
            <a:off x="1531770" y="1424221"/>
            <a:ext cx="5646403" cy="914717"/>
          </a:xfrm>
          <a:prstGeom prst="rect">
            <a:avLst/>
          </a:prstGeom>
        </p:spPr>
      </p:pic>
    </p:spTree>
    <p:extLst>
      <p:ext uri="{BB962C8B-B14F-4D97-AF65-F5344CB8AC3E}">
        <p14:creationId xmlns:p14="http://schemas.microsoft.com/office/powerpoint/2010/main" val="25591001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Measurements &amp; Scales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p:graphicFrame>
        <p:nvGraphicFramePr>
          <p:cNvPr id="6" name="Google Shape;105;p20">
            <a:extLst>
              <a:ext uri="{FF2B5EF4-FFF2-40B4-BE49-F238E27FC236}">
                <a16:creationId xmlns:a16="http://schemas.microsoft.com/office/drawing/2014/main" id="{DA9D5AD6-3A8A-4960-C4EF-ED3EF32E40A4}"/>
              </a:ext>
            </a:extLst>
          </p:cNvPr>
          <p:cNvGraphicFramePr/>
          <p:nvPr/>
        </p:nvGraphicFramePr>
        <p:xfrm>
          <a:off x="108044" y="862525"/>
          <a:ext cx="8704262" cy="1179339"/>
        </p:xfrm>
        <a:graphic>
          <a:graphicData uri="http://schemas.openxmlformats.org/drawingml/2006/table">
            <a:tbl>
              <a:tblPr firstRow="1" bandRow="1">
                <a:noFill/>
              </a:tblPr>
              <a:tblGrid>
                <a:gridCol w="8704262">
                  <a:extLst>
                    <a:ext uri="{9D8B030D-6E8A-4147-A177-3AD203B41FA5}">
                      <a16:colId xmlns:a16="http://schemas.microsoft.com/office/drawing/2014/main" val="20000"/>
                    </a:ext>
                  </a:extLst>
                </a:gridCol>
              </a:tblGrid>
              <a:tr h="117933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3) State the value indicated:</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AlternateContent xmlns:mc="http://schemas.openxmlformats.org/markup-compatibility/2006" xmlns:a14="http://schemas.microsoft.com/office/drawing/2010/main">
        <mc:Choice Requires="a14">
          <p:graphicFrame>
            <p:nvGraphicFramePr>
              <p:cNvPr id="7" name="Google Shape;106;p20">
                <a:extLst>
                  <a:ext uri="{FF2B5EF4-FFF2-40B4-BE49-F238E27FC236}">
                    <a16:creationId xmlns:a16="http://schemas.microsoft.com/office/drawing/2014/main" id="{06B7AB7B-6C2C-4167-B7B4-0C18C9726445}"/>
                  </a:ext>
                </a:extLst>
              </p:cNvPr>
              <p:cNvGraphicFramePr/>
              <p:nvPr/>
            </p:nvGraphicFramePr>
            <p:xfrm>
              <a:off x="952500" y="2687907"/>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335</m:t>
                              </m:r>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did not use the scale correctly</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b="0" i="0" u="none" strike="noStrike" cap="none" dirty="0" smtClean="0">
                                  <a:solidFill>
                                    <a:schemeClr val="tx1"/>
                                  </a:solidFill>
                                  <a:latin typeface="Cambria Math" panose="02040503050406030204" pitchFamily="18" charset="0"/>
                                  <a:ea typeface="Nunito Sans"/>
                                  <a:cs typeface="Nunito Sans"/>
                                  <a:sym typeface="Nunito Sans"/>
                                </a:rPr>
                                <m:t>3</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50</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located the midpoint in the wrong subdivision</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14:m>
                            <m:oMath xmlns:m="http://schemas.openxmlformats.org/officeDocument/2006/math">
                              <m:r>
                                <a:rPr lang="en-GB" sz="1600" b="0" i="1" u="none" strike="noStrike" cap="none" dirty="0" smtClean="0">
                                  <a:solidFill>
                                    <a:srgbClr val="00BC89"/>
                                  </a:solidFill>
                                  <a:latin typeface="Cambria Math" panose="02040503050406030204" pitchFamily="18" charset="0"/>
                                  <a:ea typeface="Nunito Sans"/>
                                  <a:cs typeface="Nunito Sans"/>
                                  <a:sym typeface="Nunito Sans"/>
                                </a:rPr>
                                <m:t>370</m:t>
                              </m:r>
                            </m:oMath>
                          </a14:m>
                          <a:endParaRPr lang="en-GB" sz="1600" b="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lang="en-US"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385</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calculate the value of a subdivision incorrectly</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7" name="Google Shape;106;p20">
                <a:extLst>
                  <a:ext uri="{FF2B5EF4-FFF2-40B4-BE49-F238E27FC236}">
                    <a16:creationId xmlns:a16="http://schemas.microsoft.com/office/drawing/2014/main" id="{06B7AB7B-6C2C-4167-B7B4-0C18C9726445}"/>
                  </a:ext>
                </a:extLst>
              </p:cNvPr>
              <p:cNvGraphicFramePr/>
              <p:nvPr>
                <p:extLst>
                  <p:ext uri="{D42A27DB-BD31-4B8C-83A1-F6EECF244321}">
                    <p14:modId xmlns:p14="http://schemas.microsoft.com/office/powerpoint/2010/main" val="3557289581"/>
                  </p:ext>
                </p:extLst>
              </p:nvPr>
            </p:nvGraphicFramePr>
            <p:xfrm>
              <a:off x="952500" y="2687907"/>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335</m:t>
                              </m:r>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did not use the scale correctly</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GB" sz="1600" b="0" i="0" u="none" strike="noStrike" cap="none" dirty="0" smtClean="0">
                                  <a:solidFill>
                                    <a:schemeClr val="tx1"/>
                                  </a:solidFill>
                                  <a:latin typeface="Cambria Math" panose="02040503050406030204" pitchFamily="18" charset="0"/>
                                  <a:ea typeface="Nunito Sans"/>
                                  <a:cs typeface="Nunito Sans"/>
                                  <a:sym typeface="Nunito Sans"/>
                                </a:rPr>
                                <m:t>3</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50</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located the midpoint in the wrong subdivision</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14:m xmlns:a14="http://schemas.microsoft.com/office/drawing/2010/main">
                            <m:oMath xmlns:m="http://schemas.openxmlformats.org/officeDocument/2006/math">
                              <m:r>
                                <a:rPr lang="en-GB" sz="1600" b="0" i="1" u="none" strike="noStrike" cap="none" dirty="0" smtClean="0">
                                  <a:solidFill>
                                    <a:srgbClr val="00BC89"/>
                                  </a:solidFill>
                                  <a:latin typeface="Cambria Math" panose="02040503050406030204" pitchFamily="18" charset="0"/>
                                  <a:ea typeface="Nunito Sans"/>
                                  <a:cs typeface="Nunito Sans"/>
                                  <a:sym typeface="Nunito Sans"/>
                                </a:rPr>
                                <m:t>370</m:t>
                              </m:r>
                            </m:oMath>
                          </a14:m>
                          <a:endParaRPr lang="en-GB" sz="1600" b="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lang="en-US"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385</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calculate the value of a subdivision incorrectly</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pic>
        <p:nvPicPr>
          <p:cNvPr id="2" name="Picture 1" descr="A purple barbell on a black background&#10;&#10;Description automatically generated">
            <a:extLst>
              <a:ext uri="{FF2B5EF4-FFF2-40B4-BE49-F238E27FC236}">
                <a16:creationId xmlns:a16="http://schemas.microsoft.com/office/drawing/2014/main" id="{F3AB8A9C-B703-E2D7-55B9-5CAA54988EE8}"/>
              </a:ext>
            </a:extLst>
          </p:cNvPr>
          <p:cNvPicPr>
            <a:picLocks noChangeAspect="1"/>
          </p:cNvPicPr>
          <p:nvPr/>
        </p:nvPicPr>
        <p:blipFill>
          <a:blip r:embed="rId2"/>
          <a:stretch>
            <a:fillRect/>
          </a:stretch>
        </p:blipFill>
        <p:spPr>
          <a:xfrm>
            <a:off x="1668714" y="1424222"/>
            <a:ext cx="5806571" cy="940664"/>
          </a:xfrm>
          <a:prstGeom prst="rect">
            <a:avLst/>
          </a:prstGeom>
        </p:spPr>
      </p:pic>
    </p:spTree>
    <p:extLst>
      <p:ext uri="{BB962C8B-B14F-4D97-AF65-F5344CB8AC3E}">
        <p14:creationId xmlns:p14="http://schemas.microsoft.com/office/powerpoint/2010/main" val="140836134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Measurements &amp; Scales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A)</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62</m:t>
                              </m:r>
                              <m:r>
                                <a:rPr lang="en-GB" sz="1600" b="0" i="1" dirty="0" smtClean="0">
                                  <a:solidFill>
                                    <a:srgbClr val="00BC89"/>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rgbClr val="00BC89"/>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pitchFamily="2" charset="0"/>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78</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read scale in wrong direction</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298</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used incorrect scale on the protractor</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58</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a:sym typeface="Nunito"/>
                            </a:rPr>
                            <a:t>Student read protractor incorrectly relative to </a:t>
                          </a:r>
                          <a14:m>
                            <m:oMath xmlns:m="http://schemas.openxmlformats.org/officeDocument/2006/math">
                              <m:r>
                                <a:rPr lang="en-GB" sz="1400" b="0" i="1" u="none" strike="noStrike" cap="none" smtClean="0">
                                  <a:solidFill>
                                    <a:schemeClr val="tx1"/>
                                  </a:solidFill>
                                  <a:latin typeface="Cambria Math" panose="02040503050406030204" pitchFamily="18" charset="0"/>
                                  <a:sym typeface="Nunito"/>
                                </a:rPr>
                                <m:t>60</m:t>
                              </m:r>
                              <m:r>
                                <a:rPr lang="en-GB" sz="1400" b="0" i="1" u="none" strike="noStrike" cap="none" smtClean="0">
                                  <a:solidFill>
                                    <a:schemeClr val="tx1"/>
                                  </a:solidFill>
                                  <a:latin typeface="Cambria Math" panose="02040503050406030204" pitchFamily="18" charset="0"/>
                                  <a:ea typeface="Cambria Math" panose="02040503050406030204" pitchFamily="18" charset="0"/>
                                  <a:sym typeface="Nunito"/>
                                </a:rPr>
                                <m:t>°</m:t>
                              </m:r>
                            </m:oMath>
                          </a14:m>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2774464752"/>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4) </a:t>
                          </a:r>
                          <a:r>
                            <a:rPr lang="en-GB" sz="1600" b="0" dirty="0">
                              <a:solidFill>
                                <a:schemeClr val="dk1"/>
                              </a:solidFill>
                              <a:latin typeface="Nunito Sans"/>
                              <a:ea typeface="Nunito Sans"/>
                              <a:cs typeface="Nunito Sans"/>
                              <a:sym typeface="Nunito Sans"/>
                            </a:rPr>
                            <a:t>Determine the size of angle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𝐴𝐵</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892810220"/>
                  </p:ext>
                </p:extLst>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3333" r="-413" b="-15000"/>
                          </a:stretch>
                        </a:blipFill>
                      </a:tcPr>
                    </a:tc>
                    <a:extLst>
                      <a:ext uri="{0D108BD9-81ED-4DB2-BD59-A6C34878D82A}">
                        <a16:rowId xmlns:a16="http://schemas.microsoft.com/office/drawing/2014/main" val="10000"/>
                      </a:ext>
                    </a:extLst>
                  </a:tr>
                </a:tbl>
              </a:graphicData>
            </a:graphic>
          </p:graphicFrame>
        </mc:Fallback>
      </mc:AlternateContent>
      <p:pic>
        <p:nvPicPr>
          <p:cNvPr id="3" name="Picture 2" descr="A diagram of a circle&#10;&#10;Description automatically generated">
            <a:extLst>
              <a:ext uri="{FF2B5EF4-FFF2-40B4-BE49-F238E27FC236}">
                <a16:creationId xmlns:a16="http://schemas.microsoft.com/office/drawing/2014/main" id="{086D9B1E-250D-6AE7-348B-A8E6641D0B88}"/>
              </a:ext>
            </a:extLst>
          </p:cNvPr>
          <p:cNvPicPr>
            <a:picLocks noChangeAspect="1"/>
          </p:cNvPicPr>
          <p:nvPr/>
        </p:nvPicPr>
        <p:blipFill>
          <a:blip r:embed="rId4"/>
          <a:stretch>
            <a:fillRect/>
          </a:stretch>
        </p:blipFill>
        <p:spPr>
          <a:xfrm>
            <a:off x="174480" y="1477598"/>
            <a:ext cx="4444236" cy="2631725"/>
          </a:xfrm>
          <a:prstGeom prst="rect">
            <a:avLst/>
          </a:prstGeom>
        </p:spPr>
      </p:pic>
    </p:spTree>
    <p:extLst>
      <p:ext uri="{BB962C8B-B14F-4D97-AF65-F5344CB8AC3E}">
        <p14:creationId xmlns:p14="http://schemas.microsoft.com/office/powerpoint/2010/main" val="5076548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Measurements &amp; Scales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25</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measured the angle of </a:t>
                          </a:r>
                          <a14:m>
                            <m:oMath xmlns:m="http://schemas.openxmlformats.org/officeDocument/2006/math">
                              <m:r>
                                <a:rPr lang="en-GB" sz="1400" b="0" i="1" smtClean="0">
                                  <a:solidFill>
                                    <a:schemeClr val="tx1"/>
                                  </a:solidFill>
                                  <a:latin typeface="Cambria Math" panose="02040503050406030204" pitchFamily="18" charset="0"/>
                                  <a:ea typeface="Nunito"/>
                                  <a:cs typeface="Nunito"/>
                                  <a:sym typeface="Nunito"/>
                                </a:rPr>
                                <m:t>𝐵</m:t>
                              </m:r>
                            </m:oMath>
                          </a14:m>
                          <a:r>
                            <a:rPr lang="en-US" sz="1400" u="none" strike="noStrike" cap="none" dirty="0">
                              <a:solidFill>
                                <a:schemeClr val="tx1"/>
                              </a:solidFill>
                              <a:latin typeface="Nunito" pitchFamily="2" charset="0"/>
                              <a:ea typeface="Times New Roman"/>
                              <a:cs typeface="Times New Roman"/>
                              <a:sym typeface="Times New Roman"/>
                            </a:rPr>
                            <a:t> from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0</m:t>
                              </m:r>
                              <m:r>
                                <a:rPr lang="en-GB" sz="1400" b="0" i="1" u="none" strike="noStrike" cap="none" smtClean="0">
                                  <a:solidFill>
                                    <a:schemeClr val="tx1"/>
                                  </a:solidFill>
                                  <a:latin typeface="Cambria Math" panose="02040503050406030204" pitchFamily="18" charset="0"/>
                                  <a:ea typeface="Cambria Math" panose="02040503050406030204" pitchFamily="18" charset="0"/>
                                  <a:cs typeface="Times New Roman"/>
                                  <a:sym typeface="Times New Roman"/>
                                </a:rPr>
                                <m:t>°</m:t>
                              </m:r>
                            </m:oMath>
                          </a14:m>
                          <a:r>
                            <a:rPr lang="en-US" sz="1400" u="none" strike="noStrike" cap="none" dirty="0">
                              <a:solidFill>
                                <a:schemeClr val="tx1"/>
                              </a:solidFill>
                              <a:latin typeface="Nunito" pitchFamily="2" charset="0"/>
                              <a:ea typeface="Times New Roman"/>
                              <a:cs typeface="Times New Roman"/>
                              <a:sym typeface="Times New Roman"/>
                            </a:rPr>
                            <a:t>, not angle </a:t>
                          </a:r>
                          <a14:m>
                            <m:oMath xmlns:m="http://schemas.openxmlformats.org/officeDocument/2006/math">
                              <m:r>
                                <a:rPr lang="en-GB" sz="1400" b="0" i="1" u="none" strike="noStrike" cap="none" smtClean="0">
                                  <a:solidFill>
                                    <a:schemeClr val="tx1"/>
                                  </a:solidFill>
                                  <a:latin typeface="Cambria Math" panose="02040503050406030204" pitchFamily="18" charset="0"/>
                                  <a:ea typeface="Times New Roman"/>
                                  <a:cs typeface="Times New Roman"/>
                                  <a:sym typeface="Times New Roman"/>
                                </a:rPr>
                                <m:t>𝐴𝐵</m:t>
                              </m:r>
                            </m:oMath>
                          </a14:m>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B)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155</m:t>
                              </m:r>
                              <m:r>
                                <a:rPr lang="en-GB" sz="1600" b="0" i="1" dirty="0" smtClean="0">
                                  <a:solidFill>
                                    <a:srgbClr val="00BC89"/>
                                  </a:solidFill>
                                  <a:latin typeface="Cambria Math" panose="02040503050406030204" pitchFamily="18" charset="0"/>
                                  <a:ea typeface="Cambria Math" panose="02040503050406030204" pitchFamily="18" charset="0"/>
                                  <a:cs typeface="Nunito"/>
                                  <a:sym typeface="Nunito"/>
                                </a:rPr>
                                <m:t>°</m:t>
                              </m:r>
                            </m:oMath>
                          </a14:m>
                          <a:endParaRPr lang="en-GB"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pitchFamily="2" charset="0"/>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335</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used the protractor scale incorrectly</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Nunito Sans" pitchFamily="2" charset="0"/>
                              <a:ea typeface="Nunito"/>
                              <a:cs typeface="Nunito"/>
                              <a:sym typeface="Nunito"/>
                            </a:rPr>
                            <a:t>)</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145</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sym typeface="Nunito"/>
                            </a:rPr>
                            <a:t>Student </a:t>
                          </a:r>
                          <a:r>
                            <a:rPr lang="en-GB" sz="1400" u="none" strike="noStrike" cap="none" dirty="0">
                              <a:solidFill>
                                <a:schemeClr val="tx1"/>
                              </a:solidFill>
                              <a:latin typeface="Nunito Sans" pitchFamily="2" charset="0"/>
                              <a:sym typeface="Nunito"/>
                            </a:rPr>
                            <a:t>subtracted </a:t>
                          </a:r>
                          <a14:m>
                            <m:oMath xmlns:m="http://schemas.openxmlformats.org/officeDocument/2006/math">
                              <m:r>
                                <a:rPr lang="en-GB" sz="1400" b="0" i="1" u="none" strike="noStrike" cap="none" smtClean="0">
                                  <a:solidFill>
                                    <a:schemeClr val="tx1"/>
                                  </a:solidFill>
                                  <a:latin typeface="Cambria Math" panose="02040503050406030204" pitchFamily="18" charset="0"/>
                                  <a:sym typeface="Nunito"/>
                                </a:rPr>
                                <m:t>35</m:t>
                              </m:r>
                              <m:r>
                                <a:rPr lang="en-GB" sz="1400" b="0" i="1" u="none" strike="noStrike" cap="none" smtClean="0">
                                  <a:solidFill>
                                    <a:schemeClr val="tx1"/>
                                  </a:solidFill>
                                  <a:latin typeface="Cambria Math" panose="02040503050406030204" pitchFamily="18" charset="0"/>
                                  <a:ea typeface="Cambria Math" panose="02040503050406030204" pitchFamily="18" charset="0"/>
                                  <a:sym typeface="Nunito"/>
                                </a:rPr>
                                <m:t>°</m:t>
                              </m:r>
                            </m:oMath>
                          </a14:m>
                          <a:r>
                            <a:rPr lang="en-US" sz="1400" u="none" strike="noStrike" cap="none" dirty="0">
                              <a:solidFill>
                                <a:schemeClr val="tx1"/>
                              </a:solidFill>
                              <a:latin typeface="Nunito Sans" pitchFamily="2" charset="0"/>
                            </a:rPr>
                            <a:t> (rather than </a:t>
                          </a:r>
                          <a14:m>
                            <m:oMath xmlns:m="http://schemas.openxmlformats.org/officeDocument/2006/math">
                              <m:r>
                                <a:rPr lang="en-GB" sz="1400" b="0" i="1" u="none" strike="noStrike" cap="none" smtClean="0">
                                  <a:solidFill>
                                    <a:schemeClr val="tx1"/>
                                  </a:solidFill>
                                  <a:latin typeface="Cambria Math" panose="02040503050406030204" pitchFamily="18" charset="0"/>
                                </a:rPr>
                                <m:t>25</m:t>
                              </m:r>
                              <m:r>
                                <a:rPr lang="en-GB" sz="1400" b="0" i="1" u="none" strike="noStrike" cap="none" smtClean="0">
                                  <a:solidFill>
                                    <a:schemeClr val="tx1"/>
                                  </a:solidFill>
                                  <a:latin typeface="Cambria Math" panose="02040503050406030204" pitchFamily="18" charset="0"/>
                                  <a:ea typeface="Cambria Math" panose="02040503050406030204" pitchFamily="18" charset="0"/>
                                </a:rPr>
                                <m:t>°</m:t>
                              </m:r>
                            </m:oMath>
                          </a14:m>
                          <a:r>
                            <a:rPr lang="en-US" sz="1400" u="none" strike="noStrike" cap="none" dirty="0">
                              <a:solidFill>
                                <a:schemeClr val="tx1"/>
                              </a:solidFill>
                              <a:latin typeface="Nunito Sans" pitchFamily="2" charset="0"/>
                            </a:rPr>
                            <a:t>) from </a:t>
                          </a:r>
                          <a14:m>
                            <m:oMath xmlns:m="http://schemas.openxmlformats.org/officeDocument/2006/math">
                              <m:r>
                                <a:rPr lang="en-GB" sz="1400" b="0" i="1" u="none" strike="noStrike" cap="none" smtClean="0">
                                  <a:solidFill>
                                    <a:schemeClr val="tx1"/>
                                  </a:solidFill>
                                  <a:latin typeface="Cambria Math" panose="02040503050406030204" pitchFamily="18" charset="0"/>
                                </a:rPr>
                                <m:t>180</m:t>
                              </m:r>
                              <m:r>
                                <a:rPr lang="en-GB" sz="1400" b="0" i="1" u="none" strike="noStrike" cap="none" smtClean="0">
                                  <a:solidFill>
                                    <a:schemeClr val="tx1"/>
                                  </a:solidFill>
                                  <a:latin typeface="Cambria Math" panose="02040503050406030204" pitchFamily="18" charset="0"/>
                                  <a:ea typeface="Cambria Math" panose="02040503050406030204" pitchFamily="18" charset="0"/>
                                </a:rPr>
                                <m:t>°</m:t>
                              </m:r>
                            </m:oMath>
                          </a14:m>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117129769"/>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5) </a:t>
                          </a:r>
                          <a:r>
                            <a:rPr lang="en-GB" sz="1600" b="0" dirty="0">
                              <a:solidFill>
                                <a:schemeClr val="dk1"/>
                              </a:solidFill>
                              <a:latin typeface="Nunito Sans"/>
                              <a:ea typeface="Nunito Sans"/>
                              <a:cs typeface="Nunito Sans"/>
                              <a:sym typeface="Nunito Sans"/>
                            </a:rPr>
                            <a:t>Determine the size of angle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𝐴𝐵</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extLst>
                  <p:ext uri="{D42A27DB-BD31-4B8C-83A1-F6EECF244321}">
                    <p14:modId xmlns:p14="http://schemas.microsoft.com/office/powerpoint/2010/main" val="1458462665"/>
                  </p:ext>
                </p:extLst>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3333" r="-413" b="-15000"/>
                          </a:stretch>
                        </a:blipFill>
                      </a:tcPr>
                    </a:tc>
                    <a:extLst>
                      <a:ext uri="{0D108BD9-81ED-4DB2-BD59-A6C34878D82A}">
                        <a16:rowId xmlns:a16="http://schemas.microsoft.com/office/drawing/2014/main" val="10000"/>
                      </a:ext>
                    </a:extLst>
                  </a:tr>
                </a:tbl>
              </a:graphicData>
            </a:graphic>
          </p:graphicFrame>
        </mc:Fallback>
      </mc:AlternateContent>
      <p:pic>
        <p:nvPicPr>
          <p:cNvPr id="6" name="Picture 5" descr="A purple line on a black background&#10;&#10;Description automatically generated">
            <a:extLst>
              <a:ext uri="{FF2B5EF4-FFF2-40B4-BE49-F238E27FC236}">
                <a16:creationId xmlns:a16="http://schemas.microsoft.com/office/drawing/2014/main" id="{885773DB-3DA4-C574-EF67-45404EE43779}"/>
              </a:ext>
            </a:extLst>
          </p:cNvPr>
          <p:cNvPicPr>
            <a:picLocks noChangeAspect="1"/>
          </p:cNvPicPr>
          <p:nvPr/>
        </p:nvPicPr>
        <p:blipFill>
          <a:blip r:embed="rId4"/>
          <a:stretch>
            <a:fillRect/>
          </a:stretch>
        </p:blipFill>
        <p:spPr>
          <a:xfrm>
            <a:off x="108044" y="1757218"/>
            <a:ext cx="4517138" cy="1900382"/>
          </a:xfrm>
          <a:prstGeom prst="rect">
            <a:avLst/>
          </a:prstGeom>
        </p:spPr>
      </p:pic>
    </p:spTree>
    <p:extLst>
      <p:ext uri="{BB962C8B-B14F-4D97-AF65-F5344CB8AC3E}">
        <p14:creationId xmlns:p14="http://schemas.microsoft.com/office/powerpoint/2010/main" val="11449639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8"/>
          <p:cNvSpPr txBox="1"/>
          <p:nvPr/>
        </p:nvSpPr>
        <p:spPr>
          <a:xfrm>
            <a:off x="80049" y="361775"/>
            <a:ext cx="3927747" cy="400079"/>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b="1" dirty="0">
                <a:solidFill>
                  <a:srgbClr val="FFFFFF"/>
                </a:solidFill>
                <a:latin typeface="Nunito Sans"/>
                <a:ea typeface="Nunito Sans"/>
                <a:cs typeface="Nunito Sans"/>
                <a:sym typeface="Nunito Sans"/>
              </a:rPr>
              <a:t>How to use the questions in this resource</a:t>
            </a:r>
          </a:p>
        </p:txBody>
      </p:sp>
      <p:sp>
        <p:nvSpPr>
          <p:cNvPr id="93" name="Google Shape;93;p18"/>
          <p:cNvSpPr txBox="1"/>
          <p:nvPr/>
        </p:nvSpPr>
        <p:spPr>
          <a:xfrm>
            <a:off x="80049" y="920867"/>
            <a:ext cx="8468691" cy="2931286"/>
          </a:xfrm>
          <a:prstGeom prst="rect">
            <a:avLst/>
          </a:prstGeom>
          <a:noFill/>
          <a:ln>
            <a:noFill/>
          </a:ln>
        </p:spPr>
        <p:txBody>
          <a:bodyPr spcFirstLastPara="1" wrap="square" lIns="91425" tIns="91425" rIns="91425" bIns="91425" anchor="ctr" anchorCtr="0">
            <a:noAutofit/>
          </a:bodyPr>
          <a:lstStyle/>
          <a:p>
            <a:pPr marL="0" lvl="0" indent="0" algn="l" rtl="0">
              <a:lnSpc>
                <a:spcPct val="115000"/>
              </a:lnSpc>
              <a:spcBef>
                <a:spcPts val="0"/>
              </a:spcBef>
              <a:spcAft>
                <a:spcPts val="0"/>
              </a:spcAft>
              <a:buNone/>
            </a:pPr>
            <a:r>
              <a:rPr lang="en-GB" sz="1200" dirty="0">
                <a:solidFill>
                  <a:srgbClr val="1C1C1C"/>
                </a:solidFill>
                <a:latin typeface="Nunito Sans" pitchFamily="2" charset="77"/>
              </a:rPr>
              <a:t>There are 20 multiple choice questions, each designed to assess each of the key skills required to master the given topic. </a:t>
            </a:r>
          </a:p>
          <a:p>
            <a:pPr marL="0" lvl="0" indent="0" algn="l" rtl="0">
              <a:lnSpc>
                <a:spcPct val="115000"/>
              </a:lnSpc>
              <a:spcBef>
                <a:spcPts val="0"/>
              </a:spcBef>
              <a:spcAft>
                <a:spcPts val="0"/>
              </a:spcAft>
              <a:buNone/>
            </a:pPr>
            <a:endParaRPr lang="en-GB" sz="1200" dirty="0">
              <a:solidFill>
                <a:srgbClr val="1C1C1C"/>
              </a:solidFill>
              <a:latin typeface="Nunito Sans" pitchFamily="2" charset="77"/>
            </a:endParaRPr>
          </a:p>
          <a:p>
            <a:pPr marL="0" lvl="0" indent="0" algn="l" rtl="0">
              <a:lnSpc>
                <a:spcPct val="115000"/>
              </a:lnSpc>
              <a:spcBef>
                <a:spcPts val="0"/>
              </a:spcBef>
              <a:spcAft>
                <a:spcPts val="0"/>
              </a:spcAft>
              <a:buNone/>
            </a:pPr>
            <a:r>
              <a:rPr lang="en-GB" sz="1200" dirty="0">
                <a:solidFill>
                  <a:srgbClr val="1C1C1C"/>
                </a:solidFill>
                <a:latin typeface="Nunito Sans" pitchFamily="2" charset="77"/>
              </a:rPr>
              <a:t>Each question has </a:t>
            </a:r>
            <a:r>
              <a:rPr lang="en-GB" sz="1200" b="1" dirty="0">
                <a:solidFill>
                  <a:srgbClr val="1C1C1C"/>
                </a:solidFill>
                <a:latin typeface="Nunito Sans" pitchFamily="2" charset="77"/>
              </a:rPr>
              <a:t>one correct answer </a:t>
            </a:r>
            <a:r>
              <a:rPr lang="en-GB" sz="1200" dirty="0">
                <a:solidFill>
                  <a:srgbClr val="1C1C1C"/>
                </a:solidFill>
                <a:latin typeface="Nunito Sans" pitchFamily="2" charset="77"/>
              </a:rPr>
              <a:t>and </a:t>
            </a:r>
            <a:r>
              <a:rPr lang="en-GB" sz="1200" b="1" dirty="0">
                <a:solidFill>
                  <a:srgbClr val="1C1C1C"/>
                </a:solidFill>
                <a:latin typeface="Nunito Sans" pitchFamily="2" charset="77"/>
              </a:rPr>
              <a:t>three carefully chosen incorrect answers </a:t>
            </a:r>
            <a:r>
              <a:rPr lang="en-GB" sz="1200" dirty="0">
                <a:solidFill>
                  <a:srgbClr val="1C1C1C"/>
                </a:solidFill>
                <a:latin typeface="Nunito Sans" pitchFamily="2" charset="77"/>
              </a:rPr>
              <a:t>that are designed to identify and highlight fundamental misconceptions. </a:t>
            </a:r>
          </a:p>
          <a:p>
            <a:pPr marL="0" lvl="0" indent="0" algn="l" rtl="0">
              <a:lnSpc>
                <a:spcPct val="115000"/>
              </a:lnSpc>
              <a:spcBef>
                <a:spcPts val="0"/>
              </a:spcBef>
              <a:spcAft>
                <a:spcPts val="0"/>
              </a:spcAft>
              <a:buNone/>
            </a:pPr>
            <a:endParaRPr lang="en-GB" sz="1200" dirty="0">
              <a:solidFill>
                <a:srgbClr val="1C1C1C"/>
              </a:solidFill>
              <a:latin typeface="Nunito Sans" pitchFamily="2" charset="77"/>
            </a:endParaRPr>
          </a:p>
          <a:p>
            <a:pPr marL="0" lvl="0" indent="0" algn="l" rtl="0">
              <a:lnSpc>
                <a:spcPct val="115000"/>
              </a:lnSpc>
              <a:spcBef>
                <a:spcPts val="0"/>
              </a:spcBef>
              <a:spcAft>
                <a:spcPts val="0"/>
              </a:spcAft>
              <a:buNone/>
            </a:pPr>
            <a:r>
              <a:rPr lang="en-GB" sz="1200" dirty="0">
                <a:solidFill>
                  <a:srgbClr val="1C1C1C"/>
                </a:solidFill>
                <a:latin typeface="Nunito Sans" pitchFamily="2" charset="77"/>
              </a:rPr>
              <a:t>When answering these questions, students should be </a:t>
            </a:r>
            <a:r>
              <a:rPr lang="en-GB" sz="1200" b="1" dirty="0">
                <a:solidFill>
                  <a:srgbClr val="1C1C1C"/>
                </a:solidFill>
                <a:latin typeface="Nunito Sans" pitchFamily="2" charset="77"/>
              </a:rPr>
              <a:t>encouraged to explain why they have chosen a particular answer</a:t>
            </a:r>
            <a:r>
              <a:rPr lang="en-GB" sz="1200" dirty="0">
                <a:solidFill>
                  <a:srgbClr val="1C1C1C"/>
                </a:solidFill>
                <a:latin typeface="Nunito Sans" pitchFamily="2" charset="77"/>
              </a:rPr>
              <a:t>, and why the other three answers are incorrect. This can be done verbally in small groups, or written down on the worksheet or in their books.</a:t>
            </a:r>
          </a:p>
          <a:p>
            <a:pPr marL="0" lvl="0" indent="0" algn="l" rtl="0">
              <a:lnSpc>
                <a:spcPct val="115000"/>
              </a:lnSpc>
              <a:spcBef>
                <a:spcPts val="0"/>
              </a:spcBef>
              <a:spcAft>
                <a:spcPts val="0"/>
              </a:spcAft>
              <a:buNone/>
            </a:pPr>
            <a:endParaRPr lang="en-GB" sz="1200" dirty="0">
              <a:solidFill>
                <a:srgbClr val="1C1C1C"/>
              </a:solidFill>
              <a:latin typeface="Nunito Sans" pitchFamily="2" charset="77"/>
            </a:endParaRPr>
          </a:p>
          <a:p>
            <a:pPr marL="0" lvl="0" indent="0" algn="l" rtl="0">
              <a:lnSpc>
                <a:spcPct val="115000"/>
              </a:lnSpc>
              <a:spcBef>
                <a:spcPts val="0"/>
              </a:spcBef>
              <a:spcAft>
                <a:spcPts val="0"/>
              </a:spcAft>
              <a:buNone/>
            </a:pPr>
            <a:r>
              <a:rPr lang="en-GB" sz="1200" dirty="0">
                <a:solidFill>
                  <a:srgbClr val="1C1C1C"/>
                </a:solidFill>
                <a:latin typeface="Nunito Sans" pitchFamily="2" charset="77"/>
              </a:rPr>
              <a:t>This resource has been designed to be as </a:t>
            </a:r>
            <a:r>
              <a:rPr lang="en-GB" sz="1200" b="1" dirty="0">
                <a:solidFill>
                  <a:srgbClr val="1C1C1C"/>
                </a:solidFill>
                <a:latin typeface="Nunito Sans" pitchFamily="2" charset="77"/>
              </a:rPr>
              <a:t>flexible</a:t>
            </a:r>
            <a:r>
              <a:rPr lang="en-GB" sz="1200" dirty="0">
                <a:solidFill>
                  <a:srgbClr val="1C1C1C"/>
                </a:solidFill>
                <a:latin typeface="Nunito Sans" pitchFamily="2" charset="77"/>
              </a:rPr>
              <a:t> as possible with questions that can be easily chopped up and reordered, and come with a separate answer sheet that details all of the misconceptions highlighted in the answers.</a:t>
            </a:r>
          </a:p>
          <a:p>
            <a:pPr marL="0" lvl="0" indent="0" algn="l" rtl="0">
              <a:lnSpc>
                <a:spcPct val="115000"/>
              </a:lnSpc>
              <a:spcBef>
                <a:spcPts val="0"/>
              </a:spcBef>
              <a:spcAft>
                <a:spcPts val="0"/>
              </a:spcAft>
              <a:buNone/>
            </a:pPr>
            <a:endParaRPr sz="1100" dirty="0">
              <a:solidFill>
                <a:srgbClr val="1C1C1C"/>
              </a:solidFill>
            </a:endParaRPr>
          </a:p>
          <a:p>
            <a:pPr marL="0" lvl="0" indent="0" algn="l" rtl="0">
              <a:lnSpc>
                <a:spcPct val="115000"/>
              </a:lnSpc>
              <a:spcBef>
                <a:spcPts val="0"/>
              </a:spcBef>
              <a:spcAft>
                <a:spcPts val="0"/>
              </a:spcAft>
              <a:buNone/>
            </a:pPr>
            <a:endParaRPr sz="1100" dirty="0">
              <a:solidFill>
                <a:srgbClr val="1C1C1C"/>
              </a:solidFill>
            </a:endParaRPr>
          </a:p>
          <a:p>
            <a:pPr marL="0" lvl="0" indent="0" algn="l" rtl="0">
              <a:lnSpc>
                <a:spcPct val="115000"/>
              </a:lnSpc>
              <a:spcBef>
                <a:spcPts val="0"/>
              </a:spcBef>
              <a:spcAft>
                <a:spcPts val="0"/>
              </a:spcAft>
              <a:buNone/>
            </a:pPr>
            <a:endParaRPr sz="1100" dirty="0">
              <a:solidFill>
                <a:srgbClr val="1C1C1C"/>
              </a:solidFill>
            </a:endParaRPr>
          </a:p>
        </p:txBody>
      </p:sp>
    </p:spTree>
    <p:extLst>
      <p:ext uri="{BB962C8B-B14F-4D97-AF65-F5344CB8AC3E}">
        <p14:creationId xmlns:p14="http://schemas.microsoft.com/office/powerpoint/2010/main" val="48504992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Measurements &amp; Scales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p:graphicFrame>
        <p:nvGraphicFramePr>
          <p:cNvPr id="6" name="Google Shape;105;p20">
            <a:extLst>
              <a:ext uri="{FF2B5EF4-FFF2-40B4-BE49-F238E27FC236}">
                <a16:creationId xmlns:a16="http://schemas.microsoft.com/office/drawing/2014/main" id="{DA9D5AD6-3A8A-4960-C4EF-ED3EF32E40A4}"/>
              </a:ext>
            </a:extLst>
          </p:cNvPr>
          <p:cNvGraphicFramePr/>
          <p:nvPr/>
        </p:nvGraphicFramePr>
        <p:xfrm>
          <a:off x="108044" y="862525"/>
          <a:ext cx="8704262" cy="1179339"/>
        </p:xfrm>
        <a:graphic>
          <a:graphicData uri="http://schemas.openxmlformats.org/drawingml/2006/table">
            <a:tbl>
              <a:tblPr firstRow="1" bandRow="1">
                <a:noFill/>
              </a:tblPr>
              <a:tblGrid>
                <a:gridCol w="8704262">
                  <a:extLst>
                    <a:ext uri="{9D8B030D-6E8A-4147-A177-3AD203B41FA5}">
                      <a16:colId xmlns:a16="http://schemas.microsoft.com/office/drawing/2014/main" val="20000"/>
                    </a:ext>
                  </a:extLst>
                </a:gridCol>
              </a:tblGrid>
              <a:tr h="117933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6) Give the length of the pencil to the nearest centimetre:</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AlternateContent xmlns:mc="http://schemas.openxmlformats.org/markup-compatibility/2006" xmlns:a14="http://schemas.microsoft.com/office/drawing/2010/main">
        <mc:Choice Requires="a14">
          <p:graphicFrame>
            <p:nvGraphicFramePr>
              <p:cNvPr id="7" name="Google Shape;106;p20">
                <a:extLst>
                  <a:ext uri="{FF2B5EF4-FFF2-40B4-BE49-F238E27FC236}">
                    <a16:creationId xmlns:a16="http://schemas.microsoft.com/office/drawing/2014/main" id="{06B7AB7B-6C2C-4167-B7B4-0C18C9726445}"/>
                  </a:ext>
                </a:extLst>
              </p:cNvPr>
              <p:cNvGraphicFramePr/>
              <p:nvPr/>
            </p:nvGraphicFramePr>
            <p:xfrm>
              <a:off x="952500" y="2687907"/>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8 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subtracted the length of the pencil from </a:t>
                          </a:r>
                          <a14:m>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20 </m:t>
                              </m:r>
                              <m:r>
                                <a:rPr lang="en-GB" sz="1400" b="0" i="1" u="none" strike="noStrike" cap="none" smtClean="0">
                                  <a:solidFill>
                                    <a:schemeClr val="tx1"/>
                                  </a:solidFill>
                                  <a:latin typeface="Cambria Math" panose="02040503050406030204" pitchFamily="18" charset="0"/>
                                  <a:ea typeface="Nunito Sans"/>
                                  <a:cs typeface="Nunito Sans"/>
                                  <a:sym typeface="Nunito Sans"/>
                                </a:rPr>
                                <m:t>𝑐𝑚</m:t>
                              </m:r>
                            </m:oMath>
                          </a14:m>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25 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gave the length of the ruler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14:m>
                            <m:oMath xmlns:m="http://schemas.openxmlformats.org/officeDocument/2006/math">
                              <m:r>
                                <a:rPr lang="en-GB" sz="1600" b="0" i="1" u="none" strike="noStrike" cap="none" dirty="0" smtClean="0">
                                  <a:solidFill>
                                    <a:srgbClr val="00BC89"/>
                                  </a:solidFill>
                                  <a:latin typeface="Cambria Math" panose="02040503050406030204" pitchFamily="18" charset="0"/>
                                  <a:ea typeface="Nunito Sans"/>
                                  <a:cs typeface="Nunito Sans"/>
                                  <a:sym typeface="Nunito Sans"/>
                                </a:rPr>
                                <m:t>12 </m:t>
                              </m:r>
                              <m:r>
                                <a:rPr lang="en-GB" sz="1600" b="0" i="1" u="none" strike="noStrike" cap="none" dirty="0" smtClean="0">
                                  <a:solidFill>
                                    <a:srgbClr val="00BC89"/>
                                  </a:solidFill>
                                  <a:latin typeface="Cambria Math" panose="02040503050406030204" pitchFamily="18" charset="0"/>
                                  <a:ea typeface="Nunito Sans"/>
                                  <a:cs typeface="Nunito Sans"/>
                                  <a:sym typeface="Nunito Sans"/>
                                </a:rPr>
                                <m:t>𝑐𝑚</m:t>
                              </m:r>
                            </m:oMath>
                          </a14:m>
                          <a:endParaRPr lang="en-GB" sz="1600" b="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lang="en-US"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10 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rounded the length of the pencil to the nearest ten</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7" name="Google Shape;106;p20">
                <a:extLst>
                  <a:ext uri="{FF2B5EF4-FFF2-40B4-BE49-F238E27FC236}">
                    <a16:creationId xmlns:a16="http://schemas.microsoft.com/office/drawing/2014/main" id="{06B7AB7B-6C2C-4167-B7B4-0C18C9726445}"/>
                  </a:ext>
                </a:extLst>
              </p:cNvPr>
              <p:cNvGraphicFramePr/>
              <p:nvPr>
                <p:extLst>
                  <p:ext uri="{D42A27DB-BD31-4B8C-83A1-F6EECF244321}">
                    <p14:modId xmlns:p14="http://schemas.microsoft.com/office/powerpoint/2010/main" val="3482553385"/>
                  </p:ext>
                </p:extLst>
              </p:nvPr>
            </p:nvGraphicFramePr>
            <p:xfrm>
              <a:off x="952500" y="2687907"/>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8 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subtracted the length of the pencil from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20 </m:t>
                              </m:r>
                              <m:r>
                                <a:rPr lang="en-GB" sz="1400" b="0" i="1" u="none" strike="noStrike" cap="none" smtClean="0">
                                  <a:solidFill>
                                    <a:schemeClr val="tx1"/>
                                  </a:solidFill>
                                  <a:latin typeface="Cambria Math" panose="02040503050406030204" pitchFamily="18" charset="0"/>
                                  <a:ea typeface="Nunito Sans"/>
                                  <a:cs typeface="Nunito Sans"/>
                                  <a:sym typeface="Nunito Sans"/>
                                </a:rPr>
                                <m:t>𝑐𝑚</m:t>
                              </m:r>
                            </m:oMath>
                          </a14:m>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25 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gave the length of the ruler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14:m xmlns:a14="http://schemas.microsoft.com/office/drawing/2010/main">
                            <m:oMath xmlns:m="http://schemas.openxmlformats.org/officeDocument/2006/math">
                              <m:r>
                                <a:rPr lang="en-GB" sz="1600" b="0" i="1" u="none" strike="noStrike" cap="none" dirty="0" smtClean="0">
                                  <a:solidFill>
                                    <a:srgbClr val="00BC89"/>
                                  </a:solidFill>
                                  <a:latin typeface="Cambria Math" panose="02040503050406030204" pitchFamily="18" charset="0"/>
                                  <a:ea typeface="Nunito Sans"/>
                                  <a:cs typeface="Nunito Sans"/>
                                  <a:sym typeface="Nunito Sans"/>
                                </a:rPr>
                                <m:t>12 </m:t>
                              </m:r>
                              <m:r>
                                <a:rPr lang="en-GB" sz="1600" b="0" i="1" u="none" strike="noStrike" cap="none" dirty="0" smtClean="0">
                                  <a:solidFill>
                                    <a:srgbClr val="00BC89"/>
                                  </a:solidFill>
                                  <a:latin typeface="Cambria Math" panose="02040503050406030204" pitchFamily="18" charset="0"/>
                                  <a:ea typeface="Nunito Sans"/>
                                  <a:cs typeface="Nunito Sans"/>
                                  <a:sym typeface="Nunito Sans"/>
                                </a:rPr>
                                <m:t>𝑐𝑚</m:t>
                              </m:r>
                            </m:oMath>
                          </a14:m>
                          <a:endParaRPr lang="en-GB" sz="1600" b="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lang="en-US"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10 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rounded the length of the pencil to the nearest ten</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pic>
        <p:nvPicPr>
          <p:cNvPr id="2" name="Picture 1">
            <a:extLst>
              <a:ext uri="{FF2B5EF4-FFF2-40B4-BE49-F238E27FC236}">
                <a16:creationId xmlns:a16="http://schemas.microsoft.com/office/drawing/2014/main" id="{B0739B7D-3746-9B29-7A40-A7846424E512}"/>
              </a:ext>
            </a:extLst>
          </p:cNvPr>
          <p:cNvPicPr>
            <a:picLocks noChangeAspect="1"/>
          </p:cNvPicPr>
          <p:nvPr/>
        </p:nvPicPr>
        <p:blipFill>
          <a:blip r:embed="rId2"/>
          <a:stretch>
            <a:fillRect/>
          </a:stretch>
        </p:blipFill>
        <p:spPr>
          <a:xfrm>
            <a:off x="1268437" y="1276238"/>
            <a:ext cx="6607126" cy="1260000"/>
          </a:xfrm>
          <a:prstGeom prst="rect">
            <a:avLst/>
          </a:prstGeom>
        </p:spPr>
      </p:pic>
    </p:spTree>
    <p:extLst>
      <p:ext uri="{BB962C8B-B14F-4D97-AF65-F5344CB8AC3E}">
        <p14:creationId xmlns:p14="http://schemas.microsoft.com/office/powerpoint/2010/main" val="173977066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Measurements &amp; Scales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p:graphicFrame>
        <p:nvGraphicFramePr>
          <p:cNvPr id="6" name="Google Shape;105;p20">
            <a:extLst>
              <a:ext uri="{FF2B5EF4-FFF2-40B4-BE49-F238E27FC236}">
                <a16:creationId xmlns:a16="http://schemas.microsoft.com/office/drawing/2014/main" id="{DA9D5AD6-3A8A-4960-C4EF-ED3EF32E40A4}"/>
              </a:ext>
            </a:extLst>
          </p:cNvPr>
          <p:cNvGraphicFramePr/>
          <p:nvPr/>
        </p:nvGraphicFramePr>
        <p:xfrm>
          <a:off x="108044" y="862525"/>
          <a:ext cx="8704262" cy="1179339"/>
        </p:xfrm>
        <a:graphic>
          <a:graphicData uri="http://schemas.openxmlformats.org/drawingml/2006/table">
            <a:tbl>
              <a:tblPr firstRow="1" bandRow="1">
                <a:noFill/>
              </a:tblPr>
              <a:tblGrid>
                <a:gridCol w="8704262">
                  <a:extLst>
                    <a:ext uri="{9D8B030D-6E8A-4147-A177-3AD203B41FA5}">
                      <a16:colId xmlns:a16="http://schemas.microsoft.com/office/drawing/2014/main" val="20000"/>
                    </a:ext>
                  </a:extLst>
                </a:gridCol>
              </a:tblGrid>
              <a:tr h="117933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7) State the length of the line in millimetres:</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AlternateContent xmlns:mc="http://schemas.openxmlformats.org/markup-compatibility/2006" xmlns:a14="http://schemas.microsoft.com/office/drawing/2010/main">
        <mc:Choice Requires="a14">
          <p:graphicFrame>
            <p:nvGraphicFramePr>
              <p:cNvPr id="7" name="Google Shape;106;p20">
                <a:extLst>
                  <a:ext uri="{FF2B5EF4-FFF2-40B4-BE49-F238E27FC236}">
                    <a16:creationId xmlns:a16="http://schemas.microsoft.com/office/drawing/2014/main" id="{06B7AB7B-6C2C-4167-B7B4-0C18C9726445}"/>
                  </a:ext>
                </a:extLst>
              </p:cNvPr>
              <p:cNvGraphicFramePr/>
              <p:nvPr/>
            </p:nvGraphicFramePr>
            <p:xfrm>
              <a:off x="952500" y="2687907"/>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a:ea typeface="Nunito Sans"/>
                              <a:cs typeface="Nunito Sans"/>
                              <a:sym typeface="Nunito Sans"/>
                            </a:rPr>
                            <a:t>A) </a:t>
                          </a:r>
                          <a14:m>
                            <m:oMath xmlns:m="http://schemas.openxmlformats.org/officeDocument/2006/math">
                              <m:r>
                                <a:rPr lang="en-GB" sz="1600" b="0" i="1" u="none" strike="noStrike" cap="none" dirty="0" smtClean="0">
                                  <a:solidFill>
                                    <a:srgbClr val="00BC89"/>
                                  </a:solidFill>
                                  <a:latin typeface="Cambria Math" panose="02040503050406030204" pitchFamily="18" charset="0"/>
                                  <a:ea typeface="Nunito Sans"/>
                                  <a:cs typeface="Nunito Sans"/>
                                  <a:sym typeface="Nunito Sans"/>
                                </a:rPr>
                                <m:t>68 </m:t>
                              </m:r>
                              <m:r>
                                <a:rPr lang="en-GB" sz="1600" b="0" i="1" u="none" strike="noStrike" cap="none" dirty="0" smtClean="0">
                                  <a:solidFill>
                                    <a:srgbClr val="00BC89"/>
                                  </a:solidFill>
                                  <a:latin typeface="Cambria Math" panose="02040503050406030204" pitchFamily="18" charset="0"/>
                                  <a:ea typeface="Nunito Sans"/>
                                  <a:cs typeface="Nunito Sans"/>
                                  <a:sym typeface="Nunito Sans"/>
                                </a:rPr>
                                <m:t>𝑚𝑚</m:t>
                              </m:r>
                            </m:oMath>
                          </a14:m>
                          <a:endParaRPr lang="ar-AE"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lang="en-US"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72 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𝑚𝑚</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used scale incorrectly starting at </a:t>
                          </a:r>
                          <a14:m>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7 </m:t>
                              </m:r>
                              <m:r>
                                <a:rPr lang="en-GB" sz="1400" b="0" i="1" u="none" strike="noStrike" cap="none" smtClean="0">
                                  <a:solidFill>
                                    <a:schemeClr val="tx1"/>
                                  </a:solidFill>
                                  <a:latin typeface="Cambria Math" panose="02040503050406030204" pitchFamily="18" charset="0"/>
                                  <a:ea typeface="Nunito Sans"/>
                                  <a:cs typeface="Nunito Sans"/>
                                  <a:sym typeface="Nunito Sans"/>
                                </a:rPr>
                                <m:t>𝑐𝑚</m:t>
                              </m:r>
                            </m:oMath>
                          </a14:m>
                          <a:r>
                            <a:rPr lang="en-US" sz="1400" u="none" strike="noStrike" cap="none" dirty="0">
                              <a:solidFill>
                                <a:schemeClr val="tx1"/>
                              </a:solidFill>
                              <a:latin typeface="Nunito Sans"/>
                              <a:ea typeface="Nunito Sans"/>
                              <a:cs typeface="Nunito Sans"/>
                              <a:sym typeface="Nunito Sans"/>
                            </a:rPr>
                            <a:t> (</a:t>
                          </a:r>
                          <a14:m>
                            <m:oMath xmlns:m="http://schemas.openxmlformats.org/officeDocument/2006/math">
                              <m:r>
                                <a:rPr lang="en-GB" sz="1400" b="0" i="1" u="none" strike="noStrike" cap="none" dirty="0" smtClean="0">
                                  <a:solidFill>
                                    <a:schemeClr val="tx1"/>
                                  </a:solidFill>
                                  <a:latin typeface="Cambria Math" panose="02040503050406030204" pitchFamily="18" charset="0"/>
                                  <a:ea typeface="Nunito Sans"/>
                                  <a:cs typeface="Nunito Sans"/>
                                  <a:sym typeface="Nunito Sans"/>
                                </a:rPr>
                                <m:t>70 </m:t>
                              </m:r>
                              <m:r>
                                <a:rPr lang="en-GB" sz="1400" b="0" i="1" u="none" strike="noStrike" cap="none" dirty="0" smtClean="0">
                                  <a:solidFill>
                                    <a:schemeClr val="tx1"/>
                                  </a:solidFill>
                                  <a:latin typeface="Cambria Math" panose="02040503050406030204" pitchFamily="18" charset="0"/>
                                  <a:ea typeface="Nunito Sans"/>
                                  <a:cs typeface="Nunito Sans"/>
                                  <a:sym typeface="Nunito Sans"/>
                                </a:rPr>
                                <m:t>𝑚𝑚</m:t>
                              </m:r>
                            </m:oMath>
                          </a14:m>
                          <a:r>
                            <a:rPr lang="en-US" sz="1400" u="none" strike="noStrike" cap="none" dirty="0">
                              <a:solidFill>
                                <a:schemeClr val="tx1"/>
                              </a:solidFill>
                              <a:latin typeface="Nunito Sans"/>
                              <a:ea typeface="Nunito Sans"/>
                              <a:cs typeface="Nunito Sans"/>
                              <a:sym typeface="Nunito Sans"/>
                            </a:rPr>
                            <a:t>)</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6.8 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𝑚𝑚</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confused </a:t>
                          </a:r>
                          <a14:m>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𝑚𝑚</m:t>
                              </m:r>
                            </m:oMath>
                          </a14:m>
                          <a:r>
                            <a:rPr lang="en-US" sz="1400" u="none" strike="noStrike" cap="none" dirty="0">
                              <a:solidFill>
                                <a:schemeClr val="tx1"/>
                              </a:solidFill>
                              <a:latin typeface="Nunito Sans"/>
                              <a:ea typeface="Nunito Sans"/>
                              <a:cs typeface="Nunito Sans"/>
                              <a:sym typeface="Nunito Sans"/>
                            </a:rPr>
                            <a:t> and </a:t>
                          </a:r>
                          <a14:m>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𝑐𝑚</m:t>
                              </m:r>
                            </m:oMath>
                          </a14:m>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7 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gave answer to nearest centimetre</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7" name="Google Shape;106;p20">
                <a:extLst>
                  <a:ext uri="{FF2B5EF4-FFF2-40B4-BE49-F238E27FC236}">
                    <a16:creationId xmlns:a16="http://schemas.microsoft.com/office/drawing/2014/main" id="{06B7AB7B-6C2C-4167-B7B4-0C18C9726445}"/>
                  </a:ext>
                </a:extLst>
              </p:cNvPr>
              <p:cNvGraphicFramePr/>
              <p:nvPr>
                <p:extLst>
                  <p:ext uri="{D42A27DB-BD31-4B8C-83A1-F6EECF244321}">
                    <p14:modId xmlns:p14="http://schemas.microsoft.com/office/powerpoint/2010/main" val="1568713328"/>
                  </p:ext>
                </p:extLst>
              </p:nvPr>
            </p:nvGraphicFramePr>
            <p:xfrm>
              <a:off x="952500" y="2687907"/>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a:ea typeface="Nunito Sans"/>
                              <a:cs typeface="Nunito Sans"/>
                              <a:sym typeface="Nunito Sans"/>
                            </a:rPr>
                            <a:t>A) </a:t>
                          </a:r>
                          <a14:m xmlns:a14="http://schemas.microsoft.com/office/drawing/2010/main">
                            <m:oMath xmlns:m="http://schemas.openxmlformats.org/officeDocument/2006/math">
                              <m:r>
                                <a:rPr lang="en-GB" sz="1600" b="0" i="1" u="none" strike="noStrike" cap="none" dirty="0" smtClean="0">
                                  <a:solidFill>
                                    <a:srgbClr val="00BC89"/>
                                  </a:solidFill>
                                  <a:latin typeface="Cambria Math" panose="02040503050406030204" pitchFamily="18" charset="0"/>
                                  <a:ea typeface="Nunito Sans"/>
                                  <a:cs typeface="Nunito Sans"/>
                                  <a:sym typeface="Nunito Sans"/>
                                </a:rPr>
                                <m:t>68 </m:t>
                              </m:r>
                              <m:r>
                                <a:rPr lang="en-GB" sz="1600" b="0" i="1" u="none" strike="noStrike" cap="none" dirty="0" smtClean="0">
                                  <a:solidFill>
                                    <a:srgbClr val="00BC89"/>
                                  </a:solidFill>
                                  <a:latin typeface="Cambria Math" panose="02040503050406030204" pitchFamily="18" charset="0"/>
                                  <a:ea typeface="Nunito Sans"/>
                                  <a:cs typeface="Nunito Sans"/>
                                  <a:sym typeface="Nunito Sans"/>
                                </a:rPr>
                                <m:t>𝑚𝑚</m:t>
                              </m:r>
                            </m:oMath>
                          </a14:m>
                          <a:endParaRPr lang="ar-AE"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lang="en-US"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72 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𝑚𝑚</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used scale incorrectly starting at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7 </m:t>
                              </m:r>
                              <m:r>
                                <a:rPr lang="en-GB" sz="1400" b="0" i="1" u="none" strike="noStrike" cap="none" smtClean="0">
                                  <a:solidFill>
                                    <a:schemeClr val="tx1"/>
                                  </a:solidFill>
                                  <a:latin typeface="Cambria Math" panose="02040503050406030204" pitchFamily="18" charset="0"/>
                                  <a:ea typeface="Nunito Sans"/>
                                  <a:cs typeface="Nunito Sans"/>
                                  <a:sym typeface="Nunito Sans"/>
                                </a:rPr>
                                <m:t>𝑐𝑚</m:t>
                              </m:r>
                            </m:oMath>
                          </a14:m>
                          <a:r>
                            <a:rPr lang="en-US" sz="1400" u="none" strike="noStrike" cap="none" dirty="0">
                              <a:solidFill>
                                <a:schemeClr val="tx1"/>
                              </a:solidFill>
                              <a:latin typeface="Nunito Sans"/>
                              <a:ea typeface="Nunito Sans"/>
                              <a:cs typeface="Nunito Sans"/>
                              <a:sym typeface="Nunito Sans"/>
                            </a:rPr>
                            <a:t> (</a:t>
                          </a:r>
                          <a14:m xmlns:a14="http://schemas.microsoft.com/office/drawing/2010/main">
                            <m:oMath xmlns:m="http://schemas.openxmlformats.org/officeDocument/2006/math">
                              <m:r>
                                <a:rPr lang="en-GB" sz="1400" b="0" i="1" u="none" strike="noStrike" cap="none" dirty="0" smtClean="0">
                                  <a:solidFill>
                                    <a:schemeClr val="tx1"/>
                                  </a:solidFill>
                                  <a:latin typeface="Cambria Math" panose="02040503050406030204" pitchFamily="18" charset="0"/>
                                  <a:ea typeface="Nunito Sans"/>
                                  <a:cs typeface="Nunito Sans"/>
                                  <a:sym typeface="Nunito Sans"/>
                                </a:rPr>
                                <m:t>70 </m:t>
                              </m:r>
                              <m:r>
                                <a:rPr lang="en-GB" sz="1400" b="0" i="1" u="none" strike="noStrike" cap="none" dirty="0" smtClean="0">
                                  <a:solidFill>
                                    <a:schemeClr val="tx1"/>
                                  </a:solidFill>
                                  <a:latin typeface="Cambria Math" panose="02040503050406030204" pitchFamily="18" charset="0"/>
                                  <a:ea typeface="Nunito Sans"/>
                                  <a:cs typeface="Nunito Sans"/>
                                  <a:sym typeface="Nunito Sans"/>
                                </a:rPr>
                                <m:t>𝑚𝑚</m:t>
                              </m:r>
                            </m:oMath>
                          </a14:m>
                          <a:r>
                            <a:rPr lang="en-US" sz="1400" u="none" strike="noStrike" cap="none" dirty="0">
                              <a:solidFill>
                                <a:schemeClr val="tx1"/>
                              </a:solidFill>
                              <a:latin typeface="Nunito Sans"/>
                              <a:ea typeface="Nunito Sans"/>
                              <a:cs typeface="Nunito Sans"/>
                              <a:sym typeface="Nunito Sans"/>
                            </a:rPr>
                            <a:t>)</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6.8 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𝑚𝑚</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confused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𝑚𝑚</m:t>
                              </m:r>
                            </m:oMath>
                          </a14:m>
                          <a:r>
                            <a:rPr lang="en-US" sz="1400" u="none" strike="noStrike" cap="none" dirty="0">
                              <a:solidFill>
                                <a:schemeClr val="tx1"/>
                              </a:solidFill>
                              <a:latin typeface="Nunito Sans"/>
                              <a:ea typeface="Nunito Sans"/>
                              <a:cs typeface="Nunito Sans"/>
                              <a:sym typeface="Nunito Sans"/>
                            </a:rPr>
                            <a:t> and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𝑐𝑚</m:t>
                              </m:r>
                            </m:oMath>
                          </a14:m>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7 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gave answer to nearest centimetre</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pic>
        <p:nvPicPr>
          <p:cNvPr id="2" name="Picture 1" descr="A ruler with numbers and a purple border&#10;&#10;Description automatically generated">
            <a:extLst>
              <a:ext uri="{FF2B5EF4-FFF2-40B4-BE49-F238E27FC236}">
                <a16:creationId xmlns:a16="http://schemas.microsoft.com/office/drawing/2014/main" id="{E96CFBEC-74C1-8640-D55A-C9650778A70C}"/>
              </a:ext>
            </a:extLst>
          </p:cNvPr>
          <p:cNvPicPr>
            <a:picLocks noChangeAspect="1"/>
          </p:cNvPicPr>
          <p:nvPr/>
        </p:nvPicPr>
        <p:blipFill>
          <a:blip r:embed="rId2"/>
          <a:stretch>
            <a:fillRect/>
          </a:stretch>
        </p:blipFill>
        <p:spPr>
          <a:xfrm>
            <a:off x="3143250" y="1325293"/>
            <a:ext cx="2857500" cy="1130300"/>
          </a:xfrm>
          <a:prstGeom prst="rect">
            <a:avLst/>
          </a:prstGeom>
        </p:spPr>
      </p:pic>
    </p:spTree>
    <p:extLst>
      <p:ext uri="{BB962C8B-B14F-4D97-AF65-F5344CB8AC3E}">
        <p14:creationId xmlns:p14="http://schemas.microsoft.com/office/powerpoint/2010/main" val="31549173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Measurements &amp; Scales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6" name="Google Shape;105;p20">
                <a:extLst>
                  <a:ext uri="{FF2B5EF4-FFF2-40B4-BE49-F238E27FC236}">
                    <a16:creationId xmlns:a16="http://schemas.microsoft.com/office/drawing/2014/main" id="{DA9D5AD6-3A8A-4960-C4EF-ED3EF32E40A4}"/>
                  </a:ext>
                </a:extLst>
              </p:cNvPr>
              <p:cNvGraphicFramePr/>
              <p:nvPr/>
            </p:nvGraphicFramePr>
            <p:xfrm>
              <a:off x="108044" y="862525"/>
              <a:ext cx="8704262" cy="1179339"/>
            </p:xfrm>
            <a:graphic>
              <a:graphicData uri="http://schemas.openxmlformats.org/drawingml/2006/table">
                <a:tbl>
                  <a:tblPr firstRow="1" bandRow="1">
                    <a:noFill/>
                  </a:tblPr>
                  <a:tblGrid>
                    <a:gridCol w="8704262">
                      <a:extLst>
                        <a:ext uri="{9D8B030D-6E8A-4147-A177-3AD203B41FA5}">
                          <a16:colId xmlns:a16="http://schemas.microsoft.com/office/drawing/2014/main" val="20000"/>
                        </a:ext>
                      </a:extLst>
                    </a:gridCol>
                  </a:tblGrid>
                  <a:tr h="117933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8) Express the time duration in minutes only:</a:t>
                          </a:r>
                        </a:p>
                        <a:p>
                          <a:pPr marL="127000" lvl="0" indent="0" algn="ctr" rtl="0">
                            <a:spcBef>
                              <a:spcPts val="0"/>
                            </a:spcBef>
                            <a:spcAft>
                              <a:spcPts val="0"/>
                            </a:spcAft>
                            <a:buClr>
                              <a:schemeClr val="dk1"/>
                            </a:buClr>
                            <a:buSzPts val="1600"/>
                            <a:buFont typeface="Nunito Sans"/>
                            <a:buNone/>
                          </a:pPr>
                          <a:endParaRPr lang="en-GB" sz="1600" b="0" i="0" dirty="0">
                            <a:solidFill>
                              <a:schemeClr val="dk1"/>
                            </a:solidFill>
                            <a:latin typeface="Nunito Sans"/>
                            <a:ea typeface="Nunito Sans"/>
                            <a:cs typeface="Nunito Sans"/>
                            <a:sym typeface="Nunito Sans"/>
                          </a:endParaRPr>
                        </a:p>
                        <a:p>
                          <a:pPr marL="127000" lvl="0" indent="0" algn="ctr" rtl="0">
                            <a:spcBef>
                              <a:spcPts val="0"/>
                            </a:spcBef>
                            <a:spcAft>
                              <a:spcPts val="0"/>
                            </a:spcAft>
                            <a:buClr>
                              <a:schemeClr val="dk1"/>
                            </a:buClr>
                            <a:buSzPts val="1600"/>
                            <a:buFont typeface="Nunito Sans"/>
                            <a:buNone/>
                          </a:pPr>
                          <a14:m>
                            <m:oMath xmlns:m="http://schemas.openxmlformats.org/officeDocument/2006/math">
                              <m:r>
                                <a:rPr lang="en-GB" sz="2300" b="0" i="1" dirty="0" smtClean="0">
                                  <a:solidFill>
                                    <a:schemeClr val="dk1"/>
                                  </a:solidFill>
                                  <a:latin typeface="Cambria Math" panose="02040503050406030204" pitchFamily="18" charset="0"/>
                                  <a:ea typeface="Nunito Sans"/>
                                  <a:cs typeface="Nunito Sans"/>
                                  <a:sym typeface="Nunito Sans"/>
                                </a:rPr>
                                <m:t>2</m:t>
                              </m:r>
                            </m:oMath>
                          </a14:m>
                          <a:r>
                            <a:rPr lang="en-GB" sz="2300" b="0" i="0" dirty="0">
                              <a:solidFill>
                                <a:schemeClr val="dk1"/>
                              </a:solidFill>
                              <a:latin typeface="Nunito Sans" pitchFamily="2" charset="0"/>
                              <a:ea typeface="Nunito Sans"/>
                              <a:cs typeface="Nunito Sans"/>
                              <a:sym typeface="Nunito Sans"/>
                            </a:rPr>
                            <a:t> hours and </a:t>
                          </a:r>
                          <a14:m>
                            <m:oMath xmlns:m="http://schemas.openxmlformats.org/officeDocument/2006/math">
                              <m:r>
                                <a:rPr lang="en-GB" sz="2300" b="0" i="1" dirty="0" smtClean="0">
                                  <a:solidFill>
                                    <a:schemeClr val="dk1"/>
                                  </a:solidFill>
                                  <a:latin typeface="Cambria Math" panose="02040503050406030204" pitchFamily="18" charset="0"/>
                                  <a:ea typeface="Nunito Sans"/>
                                  <a:cs typeface="Nunito Sans"/>
                                  <a:sym typeface="Nunito Sans"/>
                                </a:rPr>
                                <m:t>45</m:t>
                              </m:r>
                            </m:oMath>
                          </a14:m>
                          <a:r>
                            <a:rPr lang="en-GB" sz="2300" b="0" i="0" dirty="0">
                              <a:solidFill>
                                <a:schemeClr val="dk1"/>
                              </a:solidFill>
                              <a:latin typeface="Nunito Sans" pitchFamily="2" charset="0"/>
                              <a:ea typeface="Nunito Sans"/>
                              <a:cs typeface="Nunito Sans"/>
                              <a:sym typeface="Nunito Sans"/>
                            </a:rPr>
                            <a:t> minutes </a:t>
                          </a:r>
                          <a:endParaRPr lang="en-GB" sz="2300" b="0" dirty="0">
                            <a:solidFill>
                              <a:schemeClr val="dk1"/>
                            </a:solidFill>
                            <a:latin typeface="Nunito Sans" pitchFamily="2" charset="0"/>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6" name="Google Shape;105;p20">
                <a:extLst>
                  <a:ext uri="{FF2B5EF4-FFF2-40B4-BE49-F238E27FC236}">
                    <a16:creationId xmlns:a16="http://schemas.microsoft.com/office/drawing/2014/main" id="{DA9D5AD6-3A8A-4960-C4EF-ED3EF32E40A4}"/>
                  </a:ext>
                </a:extLst>
              </p:cNvPr>
              <p:cNvGraphicFramePr/>
              <p:nvPr>
                <p:extLst>
                  <p:ext uri="{D42A27DB-BD31-4B8C-83A1-F6EECF244321}">
                    <p14:modId xmlns:p14="http://schemas.microsoft.com/office/powerpoint/2010/main" val="2599056911"/>
                  </p:ext>
                </p:extLst>
              </p:nvPr>
            </p:nvGraphicFramePr>
            <p:xfrm>
              <a:off x="108044" y="862525"/>
              <a:ext cx="8704262" cy="1179339"/>
            </p:xfrm>
            <a:graphic>
              <a:graphicData uri="http://schemas.openxmlformats.org/drawingml/2006/table">
                <a:tbl>
                  <a:tblPr firstRow="1" bandRow="1">
                    <a:noFill/>
                  </a:tblPr>
                  <a:tblGrid>
                    <a:gridCol w="8704262">
                      <a:extLst>
                        <a:ext uri="{9D8B030D-6E8A-4147-A177-3AD203B41FA5}">
                          <a16:colId xmlns:a16="http://schemas.microsoft.com/office/drawing/2014/main" val="20000"/>
                        </a:ext>
                      </a:extLst>
                    </a:gridCol>
                  </a:tblGrid>
                  <a:tr h="117933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8) Express the time duration in minutes only:</a:t>
                          </a:r>
                        </a:p>
                        <a:p>
                          <a:pPr marL="127000" lvl="0" indent="0" algn="ctr" rtl="0">
                            <a:spcBef>
                              <a:spcPts val="0"/>
                            </a:spcBef>
                            <a:spcAft>
                              <a:spcPts val="0"/>
                            </a:spcAft>
                            <a:buClr>
                              <a:schemeClr val="dk1"/>
                            </a:buClr>
                            <a:buSzPts val="1600"/>
                            <a:buFont typeface="Nunito Sans"/>
                            <a:buNone/>
                          </a:pPr>
                          <a:endParaRPr lang="en-GB" sz="1600" b="0" i="0" dirty="0">
                            <a:solidFill>
                              <a:schemeClr val="dk1"/>
                            </a:solidFill>
                            <a:latin typeface="Nunito Sans"/>
                            <a:ea typeface="Nunito Sans"/>
                            <a:cs typeface="Nunito Sans"/>
                            <a:sym typeface="Nunito Sans"/>
                          </a:endParaRPr>
                        </a:p>
                        <a:p>
                          <a:pPr marL="127000" lvl="0" indent="0" algn="ctr" rtl="0">
                            <a:spcBef>
                              <a:spcPts val="0"/>
                            </a:spcBef>
                            <a:spcAft>
                              <a:spcPts val="0"/>
                            </a:spcAft>
                            <a:buClr>
                              <a:schemeClr val="dk1"/>
                            </a:buClr>
                            <a:buSzPts val="1600"/>
                            <a:buFont typeface="Nunito Sans"/>
                            <a:buNone/>
                          </a:pPr>
                          <a14:m xmlns:a14="http://schemas.microsoft.com/office/drawing/2010/main">
                            <m:oMath xmlns:m="http://schemas.openxmlformats.org/officeDocument/2006/math">
                              <m:r>
                                <a:rPr lang="en-GB" sz="2300" b="0" i="1" dirty="0" smtClean="0">
                                  <a:solidFill>
                                    <a:schemeClr val="dk1"/>
                                  </a:solidFill>
                                  <a:latin typeface="Cambria Math" panose="02040503050406030204" pitchFamily="18" charset="0"/>
                                  <a:ea typeface="Nunito Sans"/>
                                  <a:cs typeface="Nunito Sans"/>
                                  <a:sym typeface="Nunito Sans"/>
                                </a:rPr>
                                <m:t>2</m:t>
                              </m:r>
                            </m:oMath>
                          </a14:m>
                          <a:r>
                            <a:rPr lang="en-GB" sz="2300" b="0" i="0" dirty="0">
                              <a:solidFill>
                                <a:schemeClr val="dk1"/>
                              </a:solidFill>
                              <a:latin typeface="Nunito Sans" pitchFamily="2" charset="0"/>
                              <a:ea typeface="Nunito Sans"/>
                              <a:cs typeface="Nunito Sans"/>
                              <a:sym typeface="Nunito Sans"/>
                            </a:rPr>
                            <a:t> hours and </a:t>
                          </a:r>
                          <a14:m xmlns:a14="http://schemas.microsoft.com/office/drawing/2010/main">
                            <m:oMath xmlns:m="http://schemas.openxmlformats.org/officeDocument/2006/math">
                              <m:r>
                                <a:rPr lang="en-GB" sz="2300" b="0" i="1" dirty="0" smtClean="0">
                                  <a:solidFill>
                                    <a:schemeClr val="dk1"/>
                                  </a:solidFill>
                                  <a:latin typeface="Cambria Math" panose="02040503050406030204" pitchFamily="18" charset="0"/>
                                  <a:ea typeface="Nunito Sans"/>
                                  <a:cs typeface="Nunito Sans"/>
                                  <a:sym typeface="Nunito Sans"/>
                                </a:rPr>
                                <m:t>45</m:t>
                              </m:r>
                            </m:oMath>
                          </a14:m>
                          <a:r>
                            <a:rPr lang="en-GB" sz="2300" b="0" i="0" dirty="0">
                              <a:solidFill>
                                <a:schemeClr val="dk1"/>
                              </a:solidFill>
                              <a:latin typeface="Nunito Sans" pitchFamily="2" charset="0"/>
                              <a:ea typeface="Nunito Sans"/>
                              <a:cs typeface="Nunito Sans"/>
                              <a:sym typeface="Nunito Sans"/>
                            </a:rPr>
                            <a:t> minutes </a:t>
                          </a:r>
                          <a:endParaRPr lang="en-GB" sz="2300" b="0" dirty="0">
                            <a:solidFill>
                              <a:schemeClr val="dk1"/>
                            </a:solidFill>
                            <a:latin typeface="Nunito Sans" pitchFamily="2" charset="0"/>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2" name="Google Shape;106;p20">
                <a:extLst>
                  <a:ext uri="{FF2B5EF4-FFF2-40B4-BE49-F238E27FC236}">
                    <a16:creationId xmlns:a16="http://schemas.microsoft.com/office/drawing/2014/main" id="{B2C22641-5B38-ABCF-C0DB-D73836DA0219}"/>
                  </a:ext>
                </a:extLst>
              </p:cNvPr>
              <p:cNvGraphicFramePr/>
              <p:nvPr/>
            </p:nvGraphicFramePr>
            <p:xfrm>
              <a:off x="952500" y="2332800"/>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A)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105 </m:t>
                              </m:r>
                            </m:oMath>
                          </a14:m>
                          <a:r>
                            <a:rPr lang="en-GB" sz="1600" b="0" i="0" u="none" strike="noStrike" cap="none" dirty="0">
                              <a:solidFill>
                                <a:schemeClr val="tx1"/>
                              </a:solidFill>
                              <a:latin typeface="Nunito Sans" pitchFamily="2" charset="0"/>
                              <a:ea typeface="Nunito Sans"/>
                              <a:cs typeface="Nunito Sans"/>
                              <a:sym typeface="Nunito Sans"/>
                            </a:rPr>
                            <a:t>minutes</a:t>
                          </a:r>
                          <a:endParaRPr lang="ar-AE" sz="160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Student calculated the minutes for one hour not two</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pitchFamily="2" charset="0"/>
                              <a:ea typeface="Nunito Sans"/>
                              <a:cs typeface="Nunito Sans"/>
                              <a:sym typeface="Nunito Sans"/>
                            </a:rPr>
                            <a:t>B) </a:t>
                          </a:r>
                          <a14:m>
                            <m:oMath xmlns:m="http://schemas.openxmlformats.org/officeDocument/2006/math">
                              <m:r>
                                <a:rPr lang="en-GB" sz="1600" b="0" i="1" u="none" strike="noStrike" cap="none" dirty="0" smtClean="0">
                                  <a:solidFill>
                                    <a:srgbClr val="00BC89"/>
                                  </a:solidFill>
                                  <a:latin typeface="Cambria Math" panose="02040503050406030204" pitchFamily="18" charset="0"/>
                                  <a:ea typeface="Nunito Sans"/>
                                  <a:cs typeface="Nunito Sans"/>
                                  <a:sym typeface="Nunito Sans"/>
                                </a:rPr>
                                <m:t>165 </m:t>
                              </m:r>
                            </m:oMath>
                          </a14:m>
                          <a:r>
                            <a:rPr lang="en-GB" sz="1600" b="0" i="0" u="none" strike="noStrike" cap="none" dirty="0">
                              <a:solidFill>
                                <a:srgbClr val="00BC89"/>
                              </a:solidFill>
                              <a:latin typeface="Nunito Sans" pitchFamily="2" charset="0"/>
                              <a:ea typeface="Nunito Sans"/>
                              <a:cs typeface="Nunito Sans"/>
                              <a:sym typeface="Nunito Sans"/>
                            </a:rPr>
                            <a:t>minutes</a:t>
                          </a:r>
                          <a:endParaRPr lang="en-GB" sz="1600" b="0" u="none" strike="noStrike" cap="none" dirty="0">
                            <a:solidFill>
                              <a:srgbClr val="00BC89"/>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pitchFamily="2" charset="0"/>
                              <a:ea typeface="Nunito Sans"/>
                              <a:cs typeface="Nunito Sans"/>
                              <a:sym typeface="Nunito Sans"/>
                            </a:rPr>
                            <a:t>Correct answer</a:t>
                          </a:r>
                          <a:endParaRPr lang="en-US" sz="1400" u="none" strike="noStrike" cap="none" dirty="0">
                            <a:solidFill>
                              <a:srgbClr val="00BC89"/>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Sans"/>
                              <a:cs typeface="Nunito Sans"/>
                              <a:sym typeface="Nunito Sans"/>
                            </a:rPr>
                            <a:t>C)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245 </m:t>
                              </m:r>
                            </m:oMath>
                          </a14:m>
                          <a:r>
                            <a:rPr lang="en-GB" sz="1600" b="0" i="0" u="none" strike="noStrike" cap="none" dirty="0">
                              <a:solidFill>
                                <a:schemeClr val="tx1"/>
                              </a:solidFill>
                              <a:latin typeface="Nunito Sans" pitchFamily="2" charset="0"/>
                              <a:ea typeface="Nunito Sans"/>
                              <a:cs typeface="Nunito Sans"/>
                              <a:sym typeface="Nunito Sans"/>
                            </a:rPr>
                            <a:t>minutes</a:t>
                          </a:r>
                          <a:endParaRPr lang="en-GB" sz="1600" b="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Student used </a:t>
                          </a:r>
                          <a14:m>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100</m:t>
                              </m:r>
                            </m:oMath>
                          </a14:m>
                          <a:r>
                            <a:rPr lang="en-US" sz="1400" u="none" strike="noStrike" cap="none" dirty="0">
                              <a:solidFill>
                                <a:schemeClr val="tx1"/>
                              </a:solidFill>
                              <a:latin typeface="Nunito Sans" pitchFamily="2" charset="0"/>
                              <a:ea typeface="Nunito Sans"/>
                              <a:cs typeface="Nunito Sans"/>
                              <a:sym typeface="Nunito Sans"/>
                            </a:rPr>
                            <a:t> minutes for one hour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D)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47 </m:t>
                              </m:r>
                            </m:oMath>
                          </a14:m>
                          <a:r>
                            <a:rPr lang="en-GB" sz="1600" b="0" i="0" u="none" strike="noStrike" cap="none" dirty="0">
                              <a:solidFill>
                                <a:schemeClr val="tx1"/>
                              </a:solidFill>
                              <a:latin typeface="Nunito Sans" pitchFamily="2" charset="0"/>
                              <a:ea typeface="Nunito Sans"/>
                              <a:cs typeface="Nunito Sans"/>
                              <a:sym typeface="Nunito Sans"/>
                            </a:rPr>
                            <a:t>minutes</a:t>
                          </a:r>
                          <a:endParaRPr lang="en-US" sz="160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Nunito Sans"/>
                              <a:cs typeface="Nunito Sans"/>
                              <a:sym typeface="Nunito Sans"/>
                            </a:rPr>
                            <a:t>Student added </a:t>
                          </a:r>
                          <a14:m>
                            <m:oMath xmlns:m="http://schemas.openxmlformats.org/officeDocument/2006/math">
                              <m:r>
                                <a:rPr lang="en-US" sz="1400" i="1" u="none" strike="noStrike" cap="none" dirty="0" smtClean="0">
                                  <a:solidFill>
                                    <a:schemeClr val="tx1"/>
                                  </a:solidFill>
                                  <a:latin typeface="Cambria Math" panose="02040503050406030204" pitchFamily="18" charset="0"/>
                                  <a:ea typeface="Nunito Sans"/>
                                  <a:cs typeface="Nunito Sans"/>
                                  <a:sym typeface="Nunito Sans"/>
                                </a:rPr>
                                <m:t>2</m:t>
                              </m:r>
                            </m:oMath>
                          </a14:m>
                          <a:r>
                            <a:rPr lang="en-US" sz="1400" u="none" strike="noStrike" cap="none" dirty="0">
                              <a:solidFill>
                                <a:schemeClr val="tx1"/>
                              </a:solidFill>
                              <a:latin typeface="Nunito Sans" pitchFamily="2" charset="0"/>
                              <a:ea typeface="Nunito Sans"/>
                              <a:cs typeface="Nunito Sans"/>
                              <a:sym typeface="Nunito Sans"/>
                            </a:rPr>
                            <a:t> to </a:t>
                          </a:r>
                          <a14:m>
                            <m:oMath xmlns:m="http://schemas.openxmlformats.org/officeDocument/2006/math">
                              <m:r>
                                <a:rPr lang="en-US" sz="1400" i="1" u="none" strike="noStrike" cap="none" dirty="0" smtClean="0">
                                  <a:solidFill>
                                    <a:schemeClr val="tx1"/>
                                  </a:solidFill>
                                  <a:latin typeface="Cambria Math" panose="02040503050406030204" pitchFamily="18" charset="0"/>
                                  <a:ea typeface="Nunito Sans"/>
                                  <a:cs typeface="Nunito Sans"/>
                                  <a:sym typeface="Nunito Sans"/>
                                </a:rPr>
                                <m:t>45</m:t>
                              </m:r>
                            </m:oMath>
                          </a14:m>
                          <a:r>
                            <a:rPr lang="en-US" sz="1400" u="none" strike="noStrike" cap="none" dirty="0">
                              <a:solidFill>
                                <a:schemeClr val="tx1"/>
                              </a:solidFill>
                              <a:latin typeface="Nunito Sans" pitchFamily="2" charset="0"/>
                              <a:ea typeface="Nunito Sans"/>
                              <a:cs typeface="Nunito Sans"/>
                              <a:sym typeface="Nunito Sans"/>
                            </a:rPr>
                            <a:t> without any conversion to consistent units</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106;p20">
                <a:extLst>
                  <a:ext uri="{FF2B5EF4-FFF2-40B4-BE49-F238E27FC236}">
                    <a16:creationId xmlns:a16="http://schemas.microsoft.com/office/drawing/2014/main" id="{B2C22641-5B38-ABCF-C0DB-D73836DA0219}"/>
                  </a:ext>
                </a:extLst>
              </p:cNvPr>
              <p:cNvGraphicFramePr/>
              <p:nvPr>
                <p:extLst>
                  <p:ext uri="{D42A27DB-BD31-4B8C-83A1-F6EECF244321}">
                    <p14:modId xmlns:p14="http://schemas.microsoft.com/office/powerpoint/2010/main" val="2429044648"/>
                  </p:ext>
                </p:extLst>
              </p:nvPr>
            </p:nvGraphicFramePr>
            <p:xfrm>
              <a:off x="952500" y="2332800"/>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A)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105</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 </m:t>
                              </m:r>
                            </m:oMath>
                          </a14:m>
                          <a:r>
                            <a:rPr lang="en-GB" sz="1600" b="0" i="0" u="none" strike="noStrike" cap="none" dirty="0">
                              <a:solidFill>
                                <a:schemeClr val="tx1"/>
                              </a:solidFill>
                              <a:latin typeface="Nunito Sans" pitchFamily="2" charset="0"/>
                              <a:ea typeface="Nunito Sans"/>
                              <a:cs typeface="Nunito Sans"/>
                              <a:sym typeface="Nunito Sans"/>
                            </a:rPr>
                            <a:t>minutes</a:t>
                          </a:r>
                          <a:endParaRPr lang="ar-AE" sz="160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Student calculated the minutes for one hour not two</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pitchFamily="2" charset="0"/>
                              <a:ea typeface="Nunito Sans"/>
                              <a:cs typeface="Nunito Sans"/>
                              <a:sym typeface="Nunito Sans"/>
                            </a:rPr>
                            <a:t>B) </a:t>
                          </a:r>
                          <a14:m xmlns:a14="http://schemas.microsoft.com/office/drawing/2010/main">
                            <m:oMath xmlns:m="http://schemas.openxmlformats.org/officeDocument/2006/math">
                              <m:r>
                                <a:rPr lang="en-GB" sz="1600" b="0" i="1" u="none" strike="noStrike" cap="none" dirty="0" smtClean="0">
                                  <a:solidFill>
                                    <a:srgbClr val="00BC89"/>
                                  </a:solidFill>
                                  <a:latin typeface="Cambria Math" panose="02040503050406030204" pitchFamily="18" charset="0"/>
                                  <a:ea typeface="Nunito Sans"/>
                                  <a:cs typeface="Nunito Sans"/>
                                  <a:sym typeface="Nunito Sans"/>
                                </a:rPr>
                                <m:t>165</m:t>
                              </m:r>
                              <m:r>
                                <a:rPr lang="en-GB" sz="1600" b="0" i="1" u="none" strike="noStrike" cap="none" dirty="0" smtClean="0">
                                  <a:solidFill>
                                    <a:srgbClr val="00BC89"/>
                                  </a:solidFill>
                                  <a:latin typeface="Cambria Math" panose="02040503050406030204" pitchFamily="18" charset="0"/>
                                  <a:ea typeface="Nunito Sans"/>
                                  <a:cs typeface="Nunito Sans"/>
                                  <a:sym typeface="Nunito Sans"/>
                                </a:rPr>
                                <m:t> </m:t>
                              </m:r>
                            </m:oMath>
                          </a14:m>
                          <a:r>
                            <a:rPr lang="en-GB" sz="1600" b="0" i="0" u="none" strike="noStrike" cap="none" dirty="0">
                              <a:solidFill>
                                <a:srgbClr val="00BC89"/>
                              </a:solidFill>
                              <a:latin typeface="Nunito Sans" pitchFamily="2" charset="0"/>
                              <a:ea typeface="Nunito Sans"/>
                              <a:cs typeface="Nunito Sans"/>
                              <a:sym typeface="Nunito Sans"/>
                            </a:rPr>
                            <a:t>minutes</a:t>
                          </a:r>
                          <a:endParaRPr lang="en-GB" sz="1600" b="0" u="none" strike="noStrike" cap="none" dirty="0">
                            <a:solidFill>
                              <a:srgbClr val="00BC89"/>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pitchFamily="2" charset="0"/>
                              <a:ea typeface="Nunito Sans"/>
                              <a:cs typeface="Nunito Sans"/>
                              <a:sym typeface="Nunito Sans"/>
                            </a:rPr>
                            <a:t>Correct answer</a:t>
                          </a:r>
                          <a:endParaRPr lang="en-US" sz="1400" u="none" strike="noStrike" cap="none" dirty="0">
                            <a:solidFill>
                              <a:srgbClr val="00BC89"/>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Sans"/>
                              <a:cs typeface="Nunito Sans"/>
                              <a:sym typeface="Nunito Sans"/>
                            </a:rPr>
                            <a:t>C)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245</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 </m:t>
                              </m:r>
                            </m:oMath>
                          </a14:m>
                          <a:r>
                            <a:rPr lang="en-GB" sz="1600" b="0" i="0" u="none" strike="noStrike" cap="none" dirty="0">
                              <a:solidFill>
                                <a:schemeClr val="tx1"/>
                              </a:solidFill>
                              <a:latin typeface="Nunito Sans" pitchFamily="2" charset="0"/>
                              <a:ea typeface="Nunito Sans"/>
                              <a:cs typeface="Nunito Sans"/>
                              <a:sym typeface="Nunito Sans"/>
                            </a:rPr>
                            <a:t>minutes</a:t>
                          </a:r>
                          <a:endParaRPr lang="en-GB" sz="1600" b="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Student used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100</m:t>
                              </m:r>
                            </m:oMath>
                          </a14:m>
                          <a:r>
                            <a:rPr lang="en-US" sz="1400" u="none" strike="noStrike" cap="none" dirty="0">
                              <a:solidFill>
                                <a:schemeClr val="tx1"/>
                              </a:solidFill>
                              <a:latin typeface="Nunito Sans" pitchFamily="2" charset="0"/>
                              <a:ea typeface="Nunito Sans"/>
                              <a:cs typeface="Nunito Sans"/>
                              <a:sym typeface="Nunito Sans"/>
                            </a:rPr>
                            <a:t> minutes for one hour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D)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47</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 </m:t>
                              </m:r>
                            </m:oMath>
                          </a14:m>
                          <a:r>
                            <a:rPr lang="en-GB" sz="1600" b="0" i="0" u="none" strike="noStrike" cap="none" dirty="0">
                              <a:solidFill>
                                <a:schemeClr val="tx1"/>
                              </a:solidFill>
                              <a:latin typeface="Nunito Sans" pitchFamily="2" charset="0"/>
                              <a:ea typeface="Nunito Sans"/>
                              <a:cs typeface="Nunito Sans"/>
                              <a:sym typeface="Nunito Sans"/>
                            </a:rPr>
                            <a:t>minutes</a:t>
                          </a:r>
                          <a:endParaRPr lang="en-US" sz="160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Nunito Sans"/>
                              <a:cs typeface="Nunito Sans"/>
                              <a:sym typeface="Nunito Sans"/>
                            </a:rPr>
                            <a:t>Student added </a:t>
                          </a:r>
                          <a14:m xmlns:a14="http://schemas.microsoft.com/office/drawing/2010/main">
                            <m:oMath xmlns:m="http://schemas.openxmlformats.org/officeDocument/2006/math">
                              <m:r>
                                <a:rPr lang="en-US" sz="1400" i="1" u="none" strike="noStrike" cap="none" dirty="0" smtClean="0">
                                  <a:solidFill>
                                    <a:schemeClr val="tx1"/>
                                  </a:solidFill>
                                  <a:latin typeface="Cambria Math" panose="02040503050406030204" pitchFamily="18" charset="0"/>
                                  <a:ea typeface="Nunito Sans"/>
                                  <a:cs typeface="Nunito Sans"/>
                                  <a:sym typeface="Nunito Sans"/>
                                </a:rPr>
                                <m:t>2</m:t>
                              </m:r>
                            </m:oMath>
                          </a14:m>
                          <a:r>
                            <a:rPr lang="en-US" sz="1400" u="none" strike="noStrike" cap="none" dirty="0">
                              <a:solidFill>
                                <a:schemeClr val="tx1"/>
                              </a:solidFill>
                              <a:latin typeface="Nunito Sans" pitchFamily="2" charset="0"/>
                              <a:ea typeface="Nunito Sans"/>
                              <a:cs typeface="Nunito Sans"/>
                              <a:sym typeface="Nunito Sans"/>
                            </a:rPr>
                            <a:t> to </a:t>
                          </a:r>
                          <a14:m xmlns:a14="http://schemas.microsoft.com/office/drawing/2010/main">
                            <m:oMath xmlns:m="http://schemas.openxmlformats.org/officeDocument/2006/math">
                              <m:r>
                                <a:rPr lang="en-US" sz="1400" i="1" u="none" strike="noStrike" cap="none" dirty="0" smtClean="0">
                                  <a:solidFill>
                                    <a:schemeClr val="tx1"/>
                                  </a:solidFill>
                                  <a:latin typeface="Cambria Math" panose="02040503050406030204" pitchFamily="18" charset="0"/>
                                  <a:ea typeface="Nunito Sans"/>
                                  <a:cs typeface="Nunito Sans"/>
                                  <a:sym typeface="Nunito Sans"/>
                                </a:rPr>
                                <m:t>45</m:t>
                              </m:r>
                            </m:oMath>
                          </a14:m>
                          <a:r>
                            <a:rPr lang="en-US" sz="1400" u="none" strike="noStrike" cap="none" dirty="0">
                              <a:solidFill>
                                <a:schemeClr val="tx1"/>
                              </a:solidFill>
                              <a:latin typeface="Nunito Sans" pitchFamily="2" charset="0"/>
                              <a:ea typeface="Nunito Sans"/>
                              <a:cs typeface="Nunito Sans"/>
                              <a:sym typeface="Nunito Sans"/>
                            </a:rPr>
                            <a:t> without any conversion to consistent units</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165443525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Measurements &amp; Scales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6" name="Google Shape;105;p20">
                <a:extLst>
                  <a:ext uri="{FF2B5EF4-FFF2-40B4-BE49-F238E27FC236}">
                    <a16:creationId xmlns:a16="http://schemas.microsoft.com/office/drawing/2014/main" id="{DA9D5AD6-3A8A-4960-C4EF-ED3EF32E40A4}"/>
                  </a:ext>
                </a:extLst>
              </p:cNvPr>
              <p:cNvGraphicFramePr/>
              <p:nvPr/>
            </p:nvGraphicFramePr>
            <p:xfrm>
              <a:off x="108044" y="862525"/>
              <a:ext cx="8704262" cy="1179339"/>
            </p:xfrm>
            <a:graphic>
              <a:graphicData uri="http://schemas.openxmlformats.org/drawingml/2006/table">
                <a:tbl>
                  <a:tblPr firstRow="1" bandRow="1">
                    <a:noFill/>
                  </a:tblPr>
                  <a:tblGrid>
                    <a:gridCol w="8704262">
                      <a:extLst>
                        <a:ext uri="{9D8B030D-6E8A-4147-A177-3AD203B41FA5}">
                          <a16:colId xmlns:a16="http://schemas.microsoft.com/office/drawing/2014/main" val="20000"/>
                        </a:ext>
                      </a:extLst>
                    </a:gridCol>
                  </a:tblGrid>
                  <a:tr h="117933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9) Express the time duration in minutes only:</a:t>
                          </a:r>
                        </a:p>
                        <a:p>
                          <a:pPr marL="127000" lvl="0" indent="0" algn="ctr" rtl="0">
                            <a:spcBef>
                              <a:spcPts val="0"/>
                            </a:spcBef>
                            <a:spcAft>
                              <a:spcPts val="0"/>
                            </a:spcAft>
                            <a:buClr>
                              <a:schemeClr val="dk1"/>
                            </a:buClr>
                            <a:buSzPts val="1600"/>
                            <a:buFont typeface="Nunito Sans"/>
                            <a:buNone/>
                          </a:pPr>
                          <a:endParaRPr lang="en-GB" sz="1600" b="0" i="0" dirty="0">
                            <a:solidFill>
                              <a:schemeClr val="dk1"/>
                            </a:solidFill>
                            <a:latin typeface="Nunito Sans"/>
                            <a:ea typeface="Nunito Sans"/>
                            <a:cs typeface="Nunito Sans"/>
                            <a:sym typeface="Nunito Sans"/>
                          </a:endParaRPr>
                        </a:p>
                        <a:p>
                          <a:pPr marL="127000" lvl="0" indent="0" algn="ctr" rtl="0">
                            <a:spcBef>
                              <a:spcPts val="0"/>
                            </a:spcBef>
                            <a:spcAft>
                              <a:spcPts val="0"/>
                            </a:spcAft>
                            <a:buClr>
                              <a:schemeClr val="dk1"/>
                            </a:buClr>
                            <a:buSzPts val="1600"/>
                            <a:buFont typeface="Nunito Sans"/>
                            <a:buNone/>
                          </a:pPr>
                          <a14:m>
                            <m:oMath xmlns:m="http://schemas.openxmlformats.org/officeDocument/2006/math">
                              <m:r>
                                <a:rPr lang="en-GB" sz="2300" b="0" i="1" dirty="0" smtClean="0">
                                  <a:solidFill>
                                    <a:schemeClr val="dk1"/>
                                  </a:solidFill>
                                  <a:latin typeface="Cambria Math" panose="02040503050406030204" pitchFamily="18" charset="0"/>
                                  <a:ea typeface="Nunito Sans"/>
                                  <a:cs typeface="Nunito Sans"/>
                                  <a:sym typeface="Nunito Sans"/>
                                </a:rPr>
                                <m:t>5.25</m:t>
                              </m:r>
                            </m:oMath>
                          </a14:m>
                          <a:r>
                            <a:rPr lang="en-GB" sz="2300" b="0" i="0" dirty="0">
                              <a:solidFill>
                                <a:schemeClr val="dk1"/>
                              </a:solidFill>
                              <a:latin typeface="Nunito Sans" pitchFamily="2" charset="0"/>
                              <a:ea typeface="Nunito Sans"/>
                              <a:cs typeface="Nunito Sans"/>
                              <a:sym typeface="Nunito Sans"/>
                            </a:rPr>
                            <a:t> hours</a:t>
                          </a:r>
                          <a:endParaRPr lang="en-GB" sz="2300" b="0" dirty="0">
                            <a:solidFill>
                              <a:schemeClr val="dk1"/>
                            </a:solidFill>
                            <a:latin typeface="Nunito Sans" pitchFamily="2" charset="0"/>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6" name="Google Shape;105;p20">
                <a:extLst>
                  <a:ext uri="{FF2B5EF4-FFF2-40B4-BE49-F238E27FC236}">
                    <a16:creationId xmlns:a16="http://schemas.microsoft.com/office/drawing/2014/main" id="{DA9D5AD6-3A8A-4960-C4EF-ED3EF32E40A4}"/>
                  </a:ext>
                </a:extLst>
              </p:cNvPr>
              <p:cNvGraphicFramePr/>
              <p:nvPr>
                <p:extLst>
                  <p:ext uri="{D42A27DB-BD31-4B8C-83A1-F6EECF244321}">
                    <p14:modId xmlns:p14="http://schemas.microsoft.com/office/powerpoint/2010/main" val="3961787221"/>
                  </p:ext>
                </p:extLst>
              </p:nvPr>
            </p:nvGraphicFramePr>
            <p:xfrm>
              <a:off x="108044" y="862525"/>
              <a:ext cx="8704262" cy="1179339"/>
            </p:xfrm>
            <a:graphic>
              <a:graphicData uri="http://schemas.openxmlformats.org/drawingml/2006/table">
                <a:tbl>
                  <a:tblPr firstRow="1" bandRow="1">
                    <a:noFill/>
                  </a:tblPr>
                  <a:tblGrid>
                    <a:gridCol w="8704262">
                      <a:extLst>
                        <a:ext uri="{9D8B030D-6E8A-4147-A177-3AD203B41FA5}">
                          <a16:colId xmlns:a16="http://schemas.microsoft.com/office/drawing/2014/main" val="20000"/>
                        </a:ext>
                      </a:extLst>
                    </a:gridCol>
                  </a:tblGrid>
                  <a:tr h="117933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9) Express the time duration in minutes only:</a:t>
                          </a:r>
                        </a:p>
                        <a:p>
                          <a:pPr marL="127000" lvl="0" indent="0" algn="ctr" rtl="0">
                            <a:spcBef>
                              <a:spcPts val="0"/>
                            </a:spcBef>
                            <a:spcAft>
                              <a:spcPts val="0"/>
                            </a:spcAft>
                            <a:buClr>
                              <a:schemeClr val="dk1"/>
                            </a:buClr>
                            <a:buSzPts val="1600"/>
                            <a:buFont typeface="Nunito Sans"/>
                            <a:buNone/>
                          </a:pPr>
                          <a:endParaRPr lang="en-GB" sz="1600" b="0" i="0" dirty="0">
                            <a:solidFill>
                              <a:schemeClr val="dk1"/>
                            </a:solidFill>
                            <a:latin typeface="Nunito Sans"/>
                            <a:ea typeface="Nunito Sans"/>
                            <a:cs typeface="Nunito Sans"/>
                            <a:sym typeface="Nunito Sans"/>
                          </a:endParaRPr>
                        </a:p>
                        <a:p>
                          <a:pPr marL="127000" lvl="0" indent="0" algn="ctr" rtl="0">
                            <a:spcBef>
                              <a:spcPts val="0"/>
                            </a:spcBef>
                            <a:spcAft>
                              <a:spcPts val="0"/>
                            </a:spcAft>
                            <a:buClr>
                              <a:schemeClr val="dk1"/>
                            </a:buClr>
                            <a:buSzPts val="1600"/>
                            <a:buFont typeface="Nunito Sans"/>
                            <a:buNone/>
                          </a:pPr>
                          <a14:m xmlns:a14="http://schemas.microsoft.com/office/drawing/2010/main">
                            <m:oMath xmlns:m="http://schemas.openxmlformats.org/officeDocument/2006/math">
                              <m:r>
                                <a:rPr lang="en-GB" sz="2300" b="0" i="1" dirty="0" smtClean="0">
                                  <a:solidFill>
                                    <a:schemeClr val="dk1"/>
                                  </a:solidFill>
                                  <a:latin typeface="Cambria Math" panose="02040503050406030204" pitchFamily="18" charset="0"/>
                                  <a:ea typeface="Nunito Sans"/>
                                  <a:cs typeface="Nunito Sans"/>
                                  <a:sym typeface="Nunito Sans"/>
                                </a:rPr>
                                <m:t>5.25</m:t>
                              </m:r>
                            </m:oMath>
                          </a14:m>
                          <a:r>
                            <a:rPr lang="en-GB" sz="2300" b="0" i="0" dirty="0">
                              <a:solidFill>
                                <a:schemeClr val="dk1"/>
                              </a:solidFill>
                              <a:latin typeface="Nunito Sans" pitchFamily="2" charset="0"/>
                              <a:ea typeface="Nunito Sans"/>
                              <a:cs typeface="Nunito Sans"/>
                              <a:sym typeface="Nunito Sans"/>
                            </a:rPr>
                            <a:t> hours</a:t>
                          </a:r>
                          <a:endParaRPr lang="en-GB" sz="2300" b="0" dirty="0">
                            <a:solidFill>
                              <a:schemeClr val="dk1"/>
                            </a:solidFill>
                            <a:latin typeface="Nunito Sans" pitchFamily="2" charset="0"/>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2" name="Google Shape;106;p20">
                <a:extLst>
                  <a:ext uri="{FF2B5EF4-FFF2-40B4-BE49-F238E27FC236}">
                    <a16:creationId xmlns:a16="http://schemas.microsoft.com/office/drawing/2014/main" id="{448241D8-21FC-E25B-6070-42B4AD7FEAAA}"/>
                  </a:ext>
                </a:extLst>
              </p:cNvPr>
              <p:cNvGraphicFramePr/>
              <p:nvPr/>
            </p:nvGraphicFramePr>
            <p:xfrm>
              <a:off x="952500" y="2332796"/>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A)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525 </m:t>
                              </m:r>
                            </m:oMath>
                          </a14:m>
                          <a:r>
                            <a:rPr lang="en-GB" sz="1600" b="0" i="0" u="none" strike="noStrike" cap="none" dirty="0">
                              <a:solidFill>
                                <a:schemeClr val="tx1"/>
                              </a:solidFill>
                              <a:latin typeface="Nunito Sans" pitchFamily="2" charset="0"/>
                              <a:ea typeface="Nunito Sans"/>
                              <a:cs typeface="Nunito Sans"/>
                              <a:sym typeface="Nunito Sans"/>
                            </a:rPr>
                            <a:t>minutes</a:t>
                          </a:r>
                          <a:endParaRPr lang="ar-AE" sz="160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Student does not understand the relationship between hours and minutes</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B)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325 </m:t>
                              </m:r>
                            </m:oMath>
                          </a14:m>
                          <a:r>
                            <a:rPr lang="en-GB" sz="1600" b="0" i="0" u="none" strike="noStrike" cap="none" dirty="0">
                              <a:solidFill>
                                <a:schemeClr val="tx1"/>
                              </a:solidFill>
                              <a:latin typeface="Nunito Sans" pitchFamily="2" charset="0"/>
                              <a:ea typeface="Nunito Sans"/>
                              <a:cs typeface="Nunito Sans"/>
                              <a:sym typeface="Nunito Sans"/>
                            </a:rPr>
                            <a:t>minutes</a:t>
                          </a:r>
                          <a:endParaRPr lang="en-GB" sz="1600" b="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Student did not recognise </a:t>
                          </a:r>
                          <a14:m>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0.25</m:t>
                              </m:r>
                            </m:oMath>
                          </a14:m>
                          <a:r>
                            <a:rPr lang="en-US" sz="1400" u="none" strike="noStrike" cap="none" dirty="0">
                              <a:solidFill>
                                <a:schemeClr val="tx1"/>
                              </a:solidFill>
                              <a:latin typeface="Nunito Sans" pitchFamily="2" charset="0"/>
                              <a:ea typeface="Nunito Sans"/>
                              <a:cs typeface="Nunito Sans"/>
                              <a:sym typeface="Nunito Sans"/>
                            </a:rPr>
                            <a:t> of an hour as being </a:t>
                          </a:r>
                          <a14:m>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15</m:t>
                              </m:r>
                            </m:oMath>
                          </a14:m>
                          <a:r>
                            <a:rPr lang="en-US" sz="1400" u="none" strike="noStrike" cap="none" dirty="0">
                              <a:solidFill>
                                <a:schemeClr val="tx1"/>
                              </a:solidFill>
                              <a:latin typeface="Nunito Sans" pitchFamily="2" charset="0"/>
                              <a:ea typeface="Nunito Sans"/>
                              <a:cs typeface="Nunito Sans"/>
                              <a:sym typeface="Nunito Sans"/>
                            </a:rPr>
                            <a:t> minutes</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Sans"/>
                              <a:cs typeface="Nunito Sans"/>
                              <a:sym typeface="Nunito Sans"/>
                            </a:rPr>
                            <a:t>C)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30 </m:t>
                              </m:r>
                            </m:oMath>
                          </a14:m>
                          <a:r>
                            <a:rPr lang="en-GB" sz="1600" b="0" i="0" u="none" strike="noStrike" cap="none" dirty="0">
                              <a:solidFill>
                                <a:schemeClr val="tx1"/>
                              </a:solidFill>
                              <a:latin typeface="Nunito Sans" pitchFamily="2" charset="0"/>
                              <a:ea typeface="Nunito Sans"/>
                              <a:cs typeface="Nunito Sans"/>
                              <a:sym typeface="Nunito Sans"/>
                            </a:rPr>
                            <a:t>minutes</a:t>
                          </a:r>
                          <a:endParaRPr lang="en-GB" sz="1600" b="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Student added </a:t>
                          </a:r>
                          <a14:m>
                            <m:oMath xmlns:m="http://schemas.openxmlformats.org/officeDocument/2006/math">
                              <m:r>
                                <a:rPr lang="en-GB" sz="1400" i="1" u="none" strike="noStrike" cap="none" dirty="0" smtClean="0">
                                  <a:solidFill>
                                    <a:schemeClr val="tx1"/>
                                  </a:solidFill>
                                  <a:latin typeface="Cambria Math" panose="02040503050406030204" pitchFamily="18" charset="0"/>
                                  <a:ea typeface="Nunito Sans"/>
                                  <a:cs typeface="Nunito Sans"/>
                                  <a:sym typeface="Nunito Sans"/>
                                </a:rPr>
                                <m:t>5</m:t>
                              </m:r>
                            </m:oMath>
                          </a14:m>
                          <a:r>
                            <a:rPr lang="en-GB" sz="1400" u="none" strike="noStrike" cap="none" dirty="0">
                              <a:solidFill>
                                <a:schemeClr val="tx1"/>
                              </a:solidFill>
                              <a:latin typeface="Nunito Sans" pitchFamily="2" charset="0"/>
                              <a:ea typeface="Nunito Sans"/>
                              <a:cs typeface="Nunito Sans"/>
                              <a:sym typeface="Nunito Sans"/>
                            </a:rPr>
                            <a:t> to </a:t>
                          </a:r>
                          <a14:m>
                            <m:oMath xmlns:m="http://schemas.openxmlformats.org/officeDocument/2006/math">
                              <m:r>
                                <a:rPr lang="en-GB" sz="1400" i="1" u="none" strike="noStrike" cap="none" dirty="0" smtClean="0">
                                  <a:solidFill>
                                    <a:schemeClr val="tx1"/>
                                  </a:solidFill>
                                  <a:latin typeface="Cambria Math" panose="02040503050406030204" pitchFamily="18" charset="0"/>
                                  <a:ea typeface="Nunito Sans"/>
                                  <a:cs typeface="Nunito Sans"/>
                                  <a:sym typeface="Nunito Sans"/>
                                </a:rPr>
                                <m:t>25</m:t>
                              </m:r>
                            </m:oMath>
                          </a14:m>
                          <a:r>
                            <a:rPr lang="en-GB" sz="1400" u="none" strike="noStrike" cap="none" dirty="0">
                              <a:solidFill>
                                <a:schemeClr val="tx1"/>
                              </a:solidFill>
                              <a:latin typeface="Nunito Sans" pitchFamily="2" charset="0"/>
                              <a:ea typeface="Nunito Sans"/>
                              <a:cs typeface="Nunito Sans"/>
                              <a:sym typeface="Nunito Sans"/>
                            </a:rPr>
                            <a:t>, with no understanding of the measures</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pitchFamily="2" charset="0"/>
                              <a:ea typeface="Nunito Sans"/>
                              <a:cs typeface="Nunito Sans"/>
                              <a:sym typeface="Nunito Sans"/>
                            </a:rPr>
                            <a:t>D) </a:t>
                          </a:r>
                          <a14:m>
                            <m:oMath xmlns:m="http://schemas.openxmlformats.org/officeDocument/2006/math">
                              <m:r>
                                <a:rPr lang="en-GB" sz="1600" b="0" i="1" u="none" strike="noStrike" cap="none" dirty="0" smtClean="0">
                                  <a:solidFill>
                                    <a:srgbClr val="00BC89"/>
                                  </a:solidFill>
                                  <a:latin typeface="Cambria Math" panose="02040503050406030204" pitchFamily="18" charset="0"/>
                                  <a:ea typeface="Nunito Sans"/>
                                  <a:cs typeface="Nunito Sans"/>
                                  <a:sym typeface="Nunito Sans"/>
                                </a:rPr>
                                <m:t>315 </m:t>
                              </m:r>
                            </m:oMath>
                          </a14:m>
                          <a:r>
                            <a:rPr lang="en-GB" sz="1600" b="0" i="0" u="none" strike="noStrike" cap="none" dirty="0">
                              <a:solidFill>
                                <a:srgbClr val="00BC89"/>
                              </a:solidFill>
                              <a:latin typeface="Nunito Sans" pitchFamily="2" charset="0"/>
                              <a:ea typeface="Nunito Sans"/>
                              <a:cs typeface="Nunito Sans"/>
                              <a:sym typeface="Nunito Sans"/>
                            </a:rPr>
                            <a:t>minutes</a:t>
                          </a:r>
                          <a:endParaRPr lang="en-US" sz="1600" u="none" strike="noStrike" cap="none" dirty="0">
                            <a:solidFill>
                              <a:srgbClr val="00BC89"/>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00BC89"/>
                              </a:solidFill>
                              <a:latin typeface="Nunito Sans" pitchFamily="2" charset="0"/>
                              <a:ea typeface="Nunito Sans"/>
                              <a:cs typeface="Nunito Sans"/>
                              <a:sym typeface="Nunito Sans"/>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106;p20">
                <a:extLst>
                  <a:ext uri="{FF2B5EF4-FFF2-40B4-BE49-F238E27FC236}">
                    <a16:creationId xmlns:a16="http://schemas.microsoft.com/office/drawing/2014/main" id="{448241D8-21FC-E25B-6070-42B4AD7FEAAA}"/>
                  </a:ext>
                </a:extLst>
              </p:cNvPr>
              <p:cNvGraphicFramePr/>
              <p:nvPr>
                <p:extLst>
                  <p:ext uri="{D42A27DB-BD31-4B8C-83A1-F6EECF244321}">
                    <p14:modId xmlns:p14="http://schemas.microsoft.com/office/powerpoint/2010/main" val="1329896641"/>
                  </p:ext>
                </p:extLst>
              </p:nvPr>
            </p:nvGraphicFramePr>
            <p:xfrm>
              <a:off x="952500" y="2332796"/>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A)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525 </m:t>
                              </m:r>
                            </m:oMath>
                          </a14:m>
                          <a:r>
                            <a:rPr lang="en-GB" sz="1600" b="0" i="0" u="none" strike="noStrike" cap="none" dirty="0">
                              <a:solidFill>
                                <a:schemeClr val="tx1"/>
                              </a:solidFill>
                              <a:latin typeface="Nunito Sans" pitchFamily="2" charset="0"/>
                              <a:ea typeface="Nunito Sans"/>
                              <a:cs typeface="Nunito Sans"/>
                              <a:sym typeface="Nunito Sans"/>
                            </a:rPr>
                            <a:t>minutes</a:t>
                          </a:r>
                          <a:endParaRPr lang="ar-AE" sz="160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Student does not understand the relationship between hours and minutes</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B)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325 </m:t>
                              </m:r>
                            </m:oMath>
                          </a14:m>
                          <a:r>
                            <a:rPr lang="en-GB" sz="1600" b="0" i="0" u="none" strike="noStrike" cap="none" dirty="0">
                              <a:solidFill>
                                <a:schemeClr val="tx1"/>
                              </a:solidFill>
                              <a:latin typeface="Nunito Sans" pitchFamily="2" charset="0"/>
                              <a:ea typeface="Nunito Sans"/>
                              <a:cs typeface="Nunito Sans"/>
                              <a:sym typeface="Nunito Sans"/>
                            </a:rPr>
                            <a:t>minutes</a:t>
                          </a:r>
                          <a:endParaRPr lang="en-GB" sz="1600" b="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Student did not recognise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0.25</m:t>
                              </m:r>
                            </m:oMath>
                          </a14:m>
                          <a:r>
                            <a:rPr lang="en-US" sz="1400" u="none" strike="noStrike" cap="none" dirty="0">
                              <a:solidFill>
                                <a:schemeClr val="tx1"/>
                              </a:solidFill>
                              <a:latin typeface="Nunito Sans" pitchFamily="2" charset="0"/>
                              <a:ea typeface="Nunito Sans"/>
                              <a:cs typeface="Nunito Sans"/>
                              <a:sym typeface="Nunito Sans"/>
                            </a:rPr>
                            <a:t> of an hour as being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15</m:t>
                              </m:r>
                            </m:oMath>
                          </a14:m>
                          <a:r>
                            <a:rPr lang="en-US" sz="1400" u="none" strike="noStrike" cap="none" dirty="0">
                              <a:solidFill>
                                <a:schemeClr val="tx1"/>
                              </a:solidFill>
                              <a:latin typeface="Nunito Sans" pitchFamily="2" charset="0"/>
                              <a:ea typeface="Nunito Sans"/>
                              <a:cs typeface="Nunito Sans"/>
                              <a:sym typeface="Nunito Sans"/>
                            </a:rPr>
                            <a:t> minutes</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Sans"/>
                              <a:cs typeface="Nunito Sans"/>
                              <a:sym typeface="Nunito Sans"/>
                            </a:rPr>
                            <a:t>C)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30 </m:t>
                              </m:r>
                            </m:oMath>
                          </a14:m>
                          <a:r>
                            <a:rPr lang="en-GB" sz="1600" b="0" i="0" u="none" strike="noStrike" cap="none" dirty="0">
                              <a:solidFill>
                                <a:schemeClr val="tx1"/>
                              </a:solidFill>
                              <a:latin typeface="Nunito Sans" pitchFamily="2" charset="0"/>
                              <a:ea typeface="Nunito Sans"/>
                              <a:cs typeface="Nunito Sans"/>
                              <a:sym typeface="Nunito Sans"/>
                            </a:rPr>
                            <a:t>minutes</a:t>
                          </a:r>
                          <a:endParaRPr lang="en-GB" sz="1600" b="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Student added </a:t>
                          </a:r>
                          <a14:m xmlns:a14="http://schemas.microsoft.com/office/drawing/2010/main">
                            <m:oMath xmlns:m="http://schemas.openxmlformats.org/officeDocument/2006/math">
                              <m:r>
                                <a:rPr lang="en-GB" sz="1400" i="1" u="none" strike="noStrike" cap="none" dirty="0" smtClean="0">
                                  <a:solidFill>
                                    <a:schemeClr val="tx1"/>
                                  </a:solidFill>
                                  <a:latin typeface="Cambria Math" panose="02040503050406030204" pitchFamily="18" charset="0"/>
                                  <a:ea typeface="Nunito Sans"/>
                                  <a:cs typeface="Nunito Sans"/>
                                  <a:sym typeface="Nunito Sans"/>
                                </a:rPr>
                                <m:t>5</m:t>
                              </m:r>
                            </m:oMath>
                          </a14:m>
                          <a:r>
                            <a:rPr lang="en-GB" sz="1400" u="none" strike="noStrike" cap="none" dirty="0">
                              <a:solidFill>
                                <a:schemeClr val="tx1"/>
                              </a:solidFill>
                              <a:latin typeface="Nunito Sans" pitchFamily="2" charset="0"/>
                              <a:ea typeface="Nunito Sans"/>
                              <a:cs typeface="Nunito Sans"/>
                              <a:sym typeface="Nunito Sans"/>
                            </a:rPr>
                            <a:t> to </a:t>
                          </a:r>
                          <a14:m xmlns:a14="http://schemas.microsoft.com/office/drawing/2010/main">
                            <m:oMath xmlns:m="http://schemas.openxmlformats.org/officeDocument/2006/math">
                              <m:r>
                                <a:rPr lang="en-GB" sz="1400" i="1" u="none" strike="noStrike" cap="none" dirty="0" smtClean="0">
                                  <a:solidFill>
                                    <a:schemeClr val="tx1"/>
                                  </a:solidFill>
                                  <a:latin typeface="Cambria Math" panose="02040503050406030204" pitchFamily="18" charset="0"/>
                                  <a:ea typeface="Nunito Sans"/>
                                  <a:cs typeface="Nunito Sans"/>
                                  <a:sym typeface="Nunito Sans"/>
                                </a:rPr>
                                <m:t>25</m:t>
                              </m:r>
                            </m:oMath>
                          </a14:m>
                          <a:r>
                            <a:rPr lang="en-GB" sz="1400" u="none" strike="noStrike" cap="none" dirty="0">
                              <a:solidFill>
                                <a:schemeClr val="tx1"/>
                              </a:solidFill>
                              <a:latin typeface="Nunito Sans" pitchFamily="2" charset="0"/>
                              <a:ea typeface="Nunito Sans"/>
                              <a:cs typeface="Nunito Sans"/>
                              <a:sym typeface="Nunito Sans"/>
                            </a:rPr>
                            <a:t>, with no understanding of the measures</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pitchFamily="2" charset="0"/>
                              <a:ea typeface="Nunito Sans"/>
                              <a:cs typeface="Nunito Sans"/>
                              <a:sym typeface="Nunito Sans"/>
                            </a:rPr>
                            <a:t>D) </a:t>
                          </a:r>
                          <a14:m xmlns:a14="http://schemas.microsoft.com/office/drawing/2010/main">
                            <m:oMath xmlns:m="http://schemas.openxmlformats.org/officeDocument/2006/math">
                              <m:r>
                                <a:rPr lang="en-GB" sz="1600" b="0" i="1" u="none" strike="noStrike" cap="none" dirty="0" smtClean="0">
                                  <a:solidFill>
                                    <a:srgbClr val="00BC89"/>
                                  </a:solidFill>
                                  <a:latin typeface="Cambria Math" panose="02040503050406030204" pitchFamily="18" charset="0"/>
                                  <a:ea typeface="Nunito Sans"/>
                                  <a:cs typeface="Nunito Sans"/>
                                  <a:sym typeface="Nunito Sans"/>
                                </a:rPr>
                                <m:t>315 </m:t>
                              </m:r>
                            </m:oMath>
                          </a14:m>
                          <a:r>
                            <a:rPr lang="en-GB" sz="1600" b="0" i="0" u="none" strike="noStrike" cap="none" dirty="0">
                              <a:solidFill>
                                <a:srgbClr val="00BC89"/>
                              </a:solidFill>
                              <a:latin typeface="Nunito Sans" pitchFamily="2" charset="0"/>
                              <a:ea typeface="Nunito Sans"/>
                              <a:cs typeface="Nunito Sans"/>
                              <a:sym typeface="Nunito Sans"/>
                            </a:rPr>
                            <a:t>minutes</a:t>
                          </a:r>
                          <a:endParaRPr lang="en-US" sz="1600" u="none" strike="noStrike" cap="none" dirty="0">
                            <a:solidFill>
                              <a:srgbClr val="00BC89"/>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00BC89"/>
                              </a:solidFill>
                              <a:latin typeface="Nunito Sans" pitchFamily="2" charset="0"/>
                              <a:ea typeface="Nunito Sans"/>
                              <a:cs typeface="Nunito Sans"/>
                              <a:sym typeface="Nunito Sans"/>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20671203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Measurements &amp; Scales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6" name="Google Shape;105;p20">
                <a:extLst>
                  <a:ext uri="{FF2B5EF4-FFF2-40B4-BE49-F238E27FC236}">
                    <a16:creationId xmlns:a16="http://schemas.microsoft.com/office/drawing/2014/main" id="{DA9D5AD6-3A8A-4960-C4EF-ED3EF32E40A4}"/>
                  </a:ext>
                </a:extLst>
              </p:cNvPr>
              <p:cNvGraphicFramePr/>
              <p:nvPr/>
            </p:nvGraphicFramePr>
            <p:xfrm>
              <a:off x="108044" y="862525"/>
              <a:ext cx="8704262" cy="1179339"/>
            </p:xfrm>
            <a:graphic>
              <a:graphicData uri="http://schemas.openxmlformats.org/drawingml/2006/table">
                <a:tbl>
                  <a:tblPr firstRow="1" bandRow="1">
                    <a:noFill/>
                  </a:tblPr>
                  <a:tblGrid>
                    <a:gridCol w="8704262">
                      <a:extLst>
                        <a:ext uri="{9D8B030D-6E8A-4147-A177-3AD203B41FA5}">
                          <a16:colId xmlns:a16="http://schemas.microsoft.com/office/drawing/2014/main" val="20000"/>
                        </a:ext>
                      </a:extLst>
                    </a:gridCol>
                  </a:tblGrid>
                  <a:tr h="117933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10) Express the time duration in seconds only:</a:t>
                          </a:r>
                        </a:p>
                        <a:p>
                          <a:pPr marL="127000" lvl="0" indent="0" algn="ctr" rtl="0">
                            <a:spcBef>
                              <a:spcPts val="0"/>
                            </a:spcBef>
                            <a:spcAft>
                              <a:spcPts val="0"/>
                            </a:spcAft>
                            <a:buClr>
                              <a:schemeClr val="dk1"/>
                            </a:buClr>
                            <a:buSzPts val="1600"/>
                            <a:buFont typeface="Nunito Sans"/>
                            <a:buNone/>
                          </a:pPr>
                          <a:endParaRPr lang="en-GB" sz="1600" b="0" i="0" dirty="0">
                            <a:solidFill>
                              <a:schemeClr val="dk1"/>
                            </a:solidFill>
                            <a:latin typeface="Nunito Sans"/>
                            <a:ea typeface="Nunito Sans"/>
                            <a:cs typeface="Nunito Sans"/>
                            <a:sym typeface="Nunito Sans"/>
                          </a:endParaRPr>
                        </a:p>
                        <a:p>
                          <a:pPr marL="127000" lvl="0" indent="0" algn="ctr" rtl="0">
                            <a:spcBef>
                              <a:spcPts val="0"/>
                            </a:spcBef>
                            <a:spcAft>
                              <a:spcPts val="0"/>
                            </a:spcAft>
                            <a:buClr>
                              <a:schemeClr val="dk1"/>
                            </a:buClr>
                            <a:buSzPts val="1600"/>
                            <a:buFont typeface="Nunito Sans"/>
                            <a:buNone/>
                          </a:pPr>
                          <a14:m>
                            <m:oMath xmlns:m="http://schemas.openxmlformats.org/officeDocument/2006/math">
                              <m:r>
                                <a:rPr lang="en-GB" sz="2300" b="0" i="1" dirty="0" smtClean="0">
                                  <a:solidFill>
                                    <a:schemeClr val="dk1"/>
                                  </a:solidFill>
                                  <a:latin typeface="Cambria Math" panose="02040503050406030204" pitchFamily="18" charset="0"/>
                                  <a:ea typeface="Nunito Sans"/>
                                  <a:cs typeface="Nunito Sans"/>
                                  <a:sym typeface="Nunito Sans"/>
                                </a:rPr>
                                <m:t>3</m:t>
                              </m:r>
                              <m:f>
                                <m:fPr>
                                  <m:ctrlPr>
                                    <a:rPr lang="en-GB" sz="2300" b="0" i="1" dirty="0" smtClean="0">
                                      <a:solidFill>
                                        <a:schemeClr val="dk1"/>
                                      </a:solidFill>
                                      <a:latin typeface="Cambria Math" panose="02040503050406030204" pitchFamily="18" charset="0"/>
                                      <a:ea typeface="Nunito Sans"/>
                                      <a:cs typeface="Nunito Sans"/>
                                      <a:sym typeface="Nunito Sans"/>
                                    </a:rPr>
                                  </m:ctrlPr>
                                </m:fPr>
                                <m:num>
                                  <m:r>
                                    <a:rPr lang="en-GB" sz="2300" b="0" i="1" dirty="0" smtClean="0">
                                      <a:solidFill>
                                        <a:schemeClr val="dk1"/>
                                      </a:solidFill>
                                      <a:latin typeface="Cambria Math" panose="02040503050406030204" pitchFamily="18" charset="0"/>
                                      <a:ea typeface="Nunito Sans"/>
                                      <a:cs typeface="Nunito Sans"/>
                                      <a:sym typeface="Nunito Sans"/>
                                    </a:rPr>
                                    <m:t>1</m:t>
                                  </m:r>
                                </m:num>
                                <m:den>
                                  <m:r>
                                    <a:rPr lang="en-GB" sz="2300" b="0" i="1" dirty="0" smtClean="0">
                                      <a:solidFill>
                                        <a:schemeClr val="dk1"/>
                                      </a:solidFill>
                                      <a:latin typeface="Cambria Math" panose="02040503050406030204" pitchFamily="18" charset="0"/>
                                      <a:ea typeface="Nunito Sans"/>
                                      <a:cs typeface="Nunito Sans"/>
                                      <a:sym typeface="Nunito Sans"/>
                                    </a:rPr>
                                    <m:t>5</m:t>
                                  </m:r>
                                </m:den>
                              </m:f>
                            </m:oMath>
                          </a14:m>
                          <a:r>
                            <a:rPr lang="en-GB" sz="2300" b="0" i="0" dirty="0">
                              <a:solidFill>
                                <a:schemeClr val="dk1"/>
                              </a:solidFill>
                              <a:latin typeface="Nunito Sans" pitchFamily="2" charset="0"/>
                              <a:ea typeface="Nunito Sans"/>
                              <a:cs typeface="Nunito Sans"/>
                              <a:sym typeface="Nunito Sans"/>
                            </a:rPr>
                            <a:t> minutes</a:t>
                          </a:r>
                          <a:endParaRPr lang="en-GB" sz="2300" b="0" dirty="0">
                            <a:solidFill>
                              <a:schemeClr val="dk1"/>
                            </a:solidFill>
                            <a:latin typeface="Nunito Sans" pitchFamily="2" charset="0"/>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Choice>
        <mc:Fallback xmlns="">
          <p:graphicFrame>
            <p:nvGraphicFramePr>
              <p:cNvPr id="6" name="Google Shape;105;p20">
                <a:extLst>
                  <a:ext uri="{FF2B5EF4-FFF2-40B4-BE49-F238E27FC236}">
                    <a16:creationId xmlns:a16="http://schemas.microsoft.com/office/drawing/2014/main" id="{DA9D5AD6-3A8A-4960-C4EF-ED3EF32E40A4}"/>
                  </a:ext>
                </a:extLst>
              </p:cNvPr>
              <p:cNvGraphicFramePr/>
              <p:nvPr>
                <p:extLst>
                  <p:ext uri="{D42A27DB-BD31-4B8C-83A1-F6EECF244321}">
                    <p14:modId xmlns:p14="http://schemas.microsoft.com/office/powerpoint/2010/main" val="3726694603"/>
                  </p:ext>
                </p:extLst>
              </p:nvPr>
            </p:nvGraphicFramePr>
            <p:xfrm>
              <a:off x="108044" y="862525"/>
              <a:ext cx="8704262" cy="1179339"/>
            </p:xfrm>
            <a:graphic>
              <a:graphicData uri="http://schemas.openxmlformats.org/drawingml/2006/table">
                <a:tbl>
                  <a:tblPr firstRow="1" bandRow="1">
                    <a:noFill/>
                  </a:tblPr>
                  <a:tblGrid>
                    <a:gridCol w="8704262">
                      <a:extLst>
                        <a:ext uri="{9D8B030D-6E8A-4147-A177-3AD203B41FA5}">
                          <a16:colId xmlns:a16="http://schemas.microsoft.com/office/drawing/2014/main" val="20000"/>
                        </a:ext>
                      </a:extLst>
                    </a:gridCol>
                  </a:tblGrid>
                  <a:tr h="117933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10) Express the time duration in seconds only:</a:t>
                          </a:r>
                        </a:p>
                        <a:p>
                          <a:pPr marL="127000" lvl="0" indent="0" algn="ctr" rtl="0">
                            <a:spcBef>
                              <a:spcPts val="0"/>
                            </a:spcBef>
                            <a:spcAft>
                              <a:spcPts val="0"/>
                            </a:spcAft>
                            <a:buClr>
                              <a:schemeClr val="dk1"/>
                            </a:buClr>
                            <a:buSzPts val="1600"/>
                            <a:buFont typeface="Nunito Sans"/>
                            <a:buNone/>
                          </a:pPr>
                          <a:endParaRPr lang="en-GB" sz="1600" b="0" i="0" dirty="0">
                            <a:solidFill>
                              <a:schemeClr val="dk1"/>
                            </a:solidFill>
                            <a:latin typeface="Nunito Sans"/>
                            <a:ea typeface="Nunito Sans"/>
                            <a:cs typeface="Nunito Sans"/>
                            <a:sym typeface="Nunito Sans"/>
                          </a:endParaRPr>
                        </a:p>
                        <a:p>
                          <a:pPr marL="127000" lvl="0" indent="0" algn="ctr" rtl="0">
                            <a:spcBef>
                              <a:spcPts val="0"/>
                            </a:spcBef>
                            <a:spcAft>
                              <a:spcPts val="0"/>
                            </a:spcAft>
                            <a:buClr>
                              <a:schemeClr val="dk1"/>
                            </a:buClr>
                            <a:buSzPts val="1600"/>
                            <a:buFont typeface="Nunito Sans"/>
                            <a:buNone/>
                          </a:pPr>
                          <a14:m xmlns:a14="http://schemas.microsoft.com/office/drawing/2010/main">
                            <m:oMath xmlns:m="http://schemas.openxmlformats.org/officeDocument/2006/math">
                              <m:r>
                                <a:rPr lang="en-GB" sz="2300" b="0" i="1" dirty="0" smtClean="0">
                                  <a:solidFill>
                                    <a:schemeClr val="dk1"/>
                                  </a:solidFill>
                                  <a:latin typeface="Cambria Math" panose="02040503050406030204" pitchFamily="18" charset="0"/>
                                  <a:ea typeface="Nunito Sans"/>
                                  <a:cs typeface="Nunito Sans"/>
                                  <a:sym typeface="Nunito Sans"/>
                                </a:rPr>
                                <m:t>3</m:t>
                              </m:r>
                              <m:f>
                                <m:fPr>
                                  <m:ctrlPr>
                                    <a:rPr lang="en-GB" sz="2300" b="0" i="1" dirty="0" smtClean="0">
                                      <a:solidFill>
                                        <a:schemeClr val="dk1"/>
                                      </a:solidFill>
                                      <a:latin typeface="Cambria Math" panose="02040503050406030204" pitchFamily="18" charset="0"/>
                                      <a:ea typeface="Nunito Sans"/>
                                      <a:cs typeface="Nunito Sans"/>
                                      <a:sym typeface="Nunito Sans"/>
                                    </a:rPr>
                                  </m:ctrlPr>
                                </m:fPr>
                                <m:num>
                                  <m:r>
                                    <a:rPr lang="en-GB" sz="2300" b="0" i="1" dirty="0" smtClean="0">
                                      <a:solidFill>
                                        <a:schemeClr val="dk1"/>
                                      </a:solidFill>
                                      <a:latin typeface="Cambria Math" panose="02040503050406030204" pitchFamily="18" charset="0"/>
                                      <a:ea typeface="Nunito Sans"/>
                                      <a:cs typeface="Nunito Sans"/>
                                      <a:sym typeface="Nunito Sans"/>
                                    </a:rPr>
                                    <m:t>1</m:t>
                                  </m:r>
                                </m:num>
                                <m:den>
                                  <m:r>
                                    <a:rPr lang="en-GB" sz="2300" b="0" i="1" dirty="0" smtClean="0">
                                      <a:solidFill>
                                        <a:schemeClr val="dk1"/>
                                      </a:solidFill>
                                      <a:latin typeface="Cambria Math" panose="02040503050406030204" pitchFamily="18" charset="0"/>
                                      <a:ea typeface="Nunito Sans"/>
                                      <a:cs typeface="Nunito Sans"/>
                                      <a:sym typeface="Nunito Sans"/>
                                    </a:rPr>
                                    <m:t>5</m:t>
                                  </m:r>
                                </m:den>
                              </m:f>
                            </m:oMath>
                          </a14:m>
                          <a:r>
                            <a:rPr lang="en-GB" sz="2300" b="0" i="0" dirty="0">
                              <a:solidFill>
                                <a:schemeClr val="dk1"/>
                              </a:solidFill>
                              <a:latin typeface="Nunito Sans" pitchFamily="2" charset="0"/>
                              <a:ea typeface="Nunito Sans"/>
                              <a:cs typeface="Nunito Sans"/>
                              <a:sym typeface="Nunito Sans"/>
                            </a:rPr>
                            <a:t> minutes</a:t>
                          </a:r>
                          <a:endParaRPr lang="en-GB" sz="2300" b="0" dirty="0">
                            <a:solidFill>
                              <a:schemeClr val="dk1"/>
                            </a:solidFill>
                            <a:latin typeface="Nunito Sans" pitchFamily="2" charset="0"/>
                            <a:ea typeface="Nunito Sans"/>
                            <a:cs typeface="Nunito Sans"/>
                            <a:sym typeface="Nunito Sans"/>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2" name="Google Shape;106;p20">
                <a:extLst>
                  <a:ext uri="{FF2B5EF4-FFF2-40B4-BE49-F238E27FC236}">
                    <a16:creationId xmlns:a16="http://schemas.microsoft.com/office/drawing/2014/main" id="{36F286C7-50C7-B10E-B3D9-D2E6CBC2E66C}"/>
                  </a:ext>
                </a:extLst>
              </p:cNvPr>
              <p:cNvGraphicFramePr/>
              <p:nvPr/>
            </p:nvGraphicFramePr>
            <p:xfrm>
              <a:off x="952500" y="2332797"/>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A)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180.2 </m:t>
                              </m:r>
                            </m:oMath>
                          </a14:m>
                          <a:r>
                            <a:rPr lang="en-GB" sz="1600" b="0" i="0" u="none" strike="noStrike" cap="none" dirty="0">
                              <a:solidFill>
                                <a:schemeClr val="tx1"/>
                              </a:solidFill>
                              <a:latin typeface="Nunito Sans" pitchFamily="2" charset="0"/>
                              <a:ea typeface="Nunito Sans"/>
                              <a:cs typeface="Nunito Sans"/>
                              <a:sym typeface="Nunito Sans"/>
                            </a:rPr>
                            <a:t>seconds</a:t>
                          </a:r>
                          <a:endParaRPr lang="ar-AE" sz="160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Student added the fraction part without converting to seconds</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B)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180 </m:t>
                              </m:r>
                            </m:oMath>
                          </a14:m>
                          <a:r>
                            <a:rPr lang="en-GB" sz="1600" b="0" i="0" u="none" strike="noStrike" cap="none" dirty="0">
                              <a:solidFill>
                                <a:schemeClr val="tx1"/>
                              </a:solidFill>
                              <a:latin typeface="Nunito Sans" pitchFamily="2" charset="0"/>
                              <a:ea typeface="Nunito Sans"/>
                              <a:cs typeface="Nunito Sans"/>
                              <a:sym typeface="Nunito Sans"/>
                            </a:rPr>
                            <a:t>seconds</a:t>
                          </a:r>
                          <a:endParaRPr lang="en-GB" sz="1600" b="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Student only converted the integer part</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pitchFamily="2" charset="0"/>
                              <a:ea typeface="Nunito Sans"/>
                              <a:cs typeface="Nunito Sans"/>
                              <a:sym typeface="Nunito Sans"/>
                            </a:rPr>
                            <a:t>C) </a:t>
                          </a:r>
                          <a14:m>
                            <m:oMath xmlns:m="http://schemas.openxmlformats.org/officeDocument/2006/math">
                              <m:r>
                                <a:rPr lang="en-GB" sz="1600" b="0" i="1" u="none" strike="noStrike" cap="none" dirty="0" smtClean="0">
                                  <a:solidFill>
                                    <a:srgbClr val="00BC89"/>
                                  </a:solidFill>
                                  <a:latin typeface="Cambria Math" panose="02040503050406030204" pitchFamily="18" charset="0"/>
                                  <a:ea typeface="Nunito Sans"/>
                                  <a:cs typeface="Nunito Sans"/>
                                  <a:sym typeface="Nunito Sans"/>
                                </a:rPr>
                                <m:t>192 </m:t>
                              </m:r>
                            </m:oMath>
                          </a14:m>
                          <a:r>
                            <a:rPr lang="en-GB" sz="1600" b="0" i="0" u="none" strike="noStrike" cap="none" dirty="0">
                              <a:solidFill>
                                <a:srgbClr val="00BC89"/>
                              </a:solidFill>
                              <a:latin typeface="Nunito Sans" pitchFamily="2" charset="0"/>
                              <a:ea typeface="Nunito Sans"/>
                              <a:cs typeface="Nunito Sans"/>
                              <a:sym typeface="Nunito Sans"/>
                            </a:rPr>
                            <a:t>seconds</a:t>
                          </a:r>
                          <a:endParaRPr lang="en-GB" sz="1600" b="0" u="none" strike="noStrike" cap="none" dirty="0">
                            <a:solidFill>
                              <a:srgbClr val="00BC89"/>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pitchFamily="2" charset="0"/>
                              <a:ea typeface="Nunito Sans"/>
                              <a:cs typeface="Nunito Sans"/>
                              <a:sym typeface="Nunito Sans"/>
                            </a:rPr>
                            <a:t>Correct answer</a:t>
                          </a:r>
                          <a:endParaRPr lang="en-US" sz="1400" u="none" strike="noStrike" cap="none" dirty="0">
                            <a:solidFill>
                              <a:srgbClr val="00BC89"/>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D)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185 </m:t>
                              </m:r>
                            </m:oMath>
                          </a14:m>
                          <a:r>
                            <a:rPr lang="en-GB" sz="1600" b="0" i="0" u="none" strike="noStrike" cap="none" dirty="0">
                              <a:solidFill>
                                <a:schemeClr val="tx1"/>
                              </a:solidFill>
                              <a:latin typeface="Nunito Sans" pitchFamily="2" charset="0"/>
                              <a:ea typeface="Nunito Sans"/>
                              <a:cs typeface="Nunito Sans"/>
                              <a:sym typeface="Nunito Sans"/>
                            </a:rPr>
                            <a:t>seconds</a:t>
                          </a:r>
                          <a:endParaRPr lang="en-US" sz="160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Nunito Sans"/>
                              <a:cs typeface="Nunito Sans"/>
                              <a:sym typeface="Nunito Sans"/>
                            </a:rPr>
                            <a:t>Student assumed one fifth of a minute was </a:t>
                          </a:r>
                          <a14:m>
                            <m:oMath xmlns:m="http://schemas.openxmlformats.org/officeDocument/2006/math">
                              <m:r>
                                <a:rPr lang="en-GB" sz="1400" b="0" i="1" u="none" strike="noStrike" cap="none" dirty="0" smtClean="0">
                                  <a:solidFill>
                                    <a:schemeClr val="tx1"/>
                                  </a:solidFill>
                                  <a:latin typeface="Cambria Math" panose="02040503050406030204" pitchFamily="18" charset="0"/>
                                  <a:ea typeface="Nunito Sans"/>
                                  <a:cs typeface="Nunito Sans"/>
                                  <a:sym typeface="Nunito Sans"/>
                                </a:rPr>
                                <m:t>5</m:t>
                              </m:r>
                            </m:oMath>
                          </a14:m>
                          <a:r>
                            <a:rPr lang="en-US" sz="1400" u="none" strike="noStrike" cap="none" dirty="0">
                              <a:solidFill>
                                <a:schemeClr val="tx1"/>
                              </a:solidFill>
                              <a:latin typeface="Nunito Sans" pitchFamily="2" charset="0"/>
                              <a:ea typeface="Nunito Sans"/>
                              <a:cs typeface="Nunito Sans"/>
                              <a:sym typeface="Nunito Sans"/>
                            </a:rPr>
                            <a:t> seconds</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106;p20">
                <a:extLst>
                  <a:ext uri="{FF2B5EF4-FFF2-40B4-BE49-F238E27FC236}">
                    <a16:creationId xmlns:a16="http://schemas.microsoft.com/office/drawing/2014/main" id="{36F286C7-50C7-B10E-B3D9-D2E6CBC2E66C}"/>
                  </a:ext>
                </a:extLst>
              </p:cNvPr>
              <p:cNvGraphicFramePr/>
              <p:nvPr>
                <p:extLst>
                  <p:ext uri="{D42A27DB-BD31-4B8C-83A1-F6EECF244321}">
                    <p14:modId xmlns:p14="http://schemas.microsoft.com/office/powerpoint/2010/main" val="2507496173"/>
                  </p:ext>
                </p:extLst>
              </p:nvPr>
            </p:nvGraphicFramePr>
            <p:xfrm>
              <a:off x="952500" y="2332797"/>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68" t="-617" r="-100337" b="-102469"/>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168" t="-617" r="-337" b="-102469"/>
                          </a:stretch>
                        </a:blipFill>
                      </a:tcPr>
                    </a:tc>
                    <a:extLst>
                      <a:ext uri="{0D108BD9-81ED-4DB2-BD59-A6C34878D82A}">
                        <a16:rowId xmlns:a16="http://schemas.microsoft.com/office/drawing/2014/main" val="10000"/>
                      </a:ext>
                    </a:extLst>
                  </a:tr>
                  <a:tr h="997200">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68" t="-99390" r="-100337" b="-1220"/>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168" t="-99390" r="-337" b="-1220"/>
                          </a:stretch>
                        </a:blipFill>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14628890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Measurements &amp; Scales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p:graphicFrame>
        <p:nvGraphicFramePr>
          <p:cNvPr id="6" name="Google Shape;105;p20">
            <a:extLst>
              <a:ext uri="{FF2B5EF4-FFF2-40B4-BE49-F238E27FC236}">
                <a16:creationId xmlns:a16="http://schemas.microsoft.com/office/drawing/2014/main" id="{DA9D5AD6-3A8A-4960-C4EF-ED3EF32E40A4}"/>
              </a:ext>
            </a:extLst>
          </p:cNvPr>
          <p:cNvGraphicFramePr/>
          <p:nvPr/>
        </p:nvGraphicFramePr>
        <p:xfrm>
          <a:off x="108044" y="862525"/>
          <a:ext cx="8704262" cy="1179339"/>
        </p:xfrm>
        <a:graphic>
          <a:graphicData uri="http://schemas.openxmlformats.org/drawingml/2006/table">
            <a:tbl>
              <a:tblPr firstRow="1" bandRow="1">
                <a:noFill/>
              </a:tblPr>
              <a:tblGrid>
                <a:gridCol w="8704262">
                  <a:extLst>
                    <a:ext uri="{9D8B030D-6E8A-4147-A177-3AD203B41FA5}">
                      <a16:colId xmlns:a16="http://schemas.microsoft.com/office/drawing/2014/main" val="20000"/>
                    </a:ext>
                  </a:extLst>
                </a:gridCol>
              </a:tblGrid>
              <a:tr h="117933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11) Choose the appropriate units to measure:</a:t>
                      </a:r>
                    </a:p>
                    <a:p>
                      <a:pPr marL="127000" lvl="0" indent="0" algn="ctr" rtl="0">
                        <a:spcBef>
                          <a:spcPts val="0"/>
                        </a:spcBef>
                        <a:spcAft>
                          <a:spcPts val="0"/>
                        </a:spcAft>
                        <a:buClr>
                          <a:schemeClr val="dk1"/>
                        </a:buClr>
                        <a:buSzPts val="1600"/>
                        <a:buFont typeface="Nunito Sans"/>
                        <a:buNone/>
                      </a:pPr>
                      <a:endParaRPr lang="en-GB" sz="1600" b="0" i="0" dirty="0">
                        <a:solidFill>
                          <a:schemeClr val="dk1"/>
                        </a:solidFill>
                        <a:latin typeface="Nunito Sans"/>
                        <a:ea typeface="Nunito Sans"/>
                        <a:cs typeface="Nunito Sans"/>
                        <a:sym typeface="Nunito Sans"/>
                      </a:endParaRPr>
                    </a:p>
                    <a:p>
                      <a:pPr marL="127000" lvl="0" indent="0" algn="ctr" rtl="0">
                        <a:spcBef>
                          <a:spcPts val="0"/>
                        </a:spcBef>
                        <a:spcAft>
                          <a:spcPts val="0"/>
                        </a:spcAft>
                        <a:buClr>
                          <a:schemeClr val="dk1"/>
                        </a:buClr>
                        <a:buSzPts val="1600"/>
                        <a:buFont typeface="Nunito Sans"/>
                        <a:buNone/>
                      </a:pPr>
                      <a:r>
                        <a:rPr lang="en-GB" sz="2300" b="0" dirty="0">
                          <a:solidFill>
                            <a:schemeClr val="dk1"/>
                          </a:solidFill>
                          <a:latin typeface="Nunito Sans" pitchFamily="2" charset="0"/>
                          <a:ea typeface="Nunito Sans"/>
                          <a:cs typeface="Nunito Sans"/>
                          <a:sym typeface="Nunito Sans"/>
                        </a:rPr>
                        <a:t>The height of a house</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AlternateContent xmlns:mc="http://schemas.openxmlformats.org/markup-compatibility/2006" xmlns:a14="http://schemas.microsoft.com/office/drawing/2010/main">
        <mc:Choice Requires="a14">
          <p:graphicFrame>
            <p:nvGraphicFramePr>
              <p:cNvPr id="7" name="Google Shape;106;p20">
                <a:extLst>
                  <a:ext uri="{FF2B5EF4-FFF2-40B4-BE49-F238E27FC236}">
                    <a16:creationId xmlns:a16="http://schemas.microsoft.com/office/drawing/2014/main" id="{06B7AB7B-6C2C-4167-B7B4-0C18C9726445}"/>
                  </a:ext>
                </a:extLst>
              </p:cNvPr>
              <p:cNvGraphicFramePr/>
              <p:nvPr/>
            </p:nvGraphicFramePr>
            <p:xfrm>
              <a:off x="952500" y="2332796"/>
              <a:ext cx="7239000" cy="2382714"/>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A) </a:t>
                          </a:r>
                          <a:r>
                            <a:rPr lang="en-GB" sz="1600" b="0" i="0" u="none" strike="noStrike" cap="none" dirty="0">
                              <a:solidFill>
                                <a:schemeClr val="tx1"/>
                              </a:solidFill>
                              <a:latin typeface="Nunito Sans" pitchFamily="2" charset="0"/>
                              <a:ea typeface="Nunito Sans"/>
                              <a:cs typeface="Nunito Sans"/>
                              <a:sym typeface="Nunito Sans"/>
                            </a:rPr>
                            <a:t>Millimetres</a:t>
                          </a:r>
                          <a:endParaRPr lang="ar-AE" sz="160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Student does not understand the length of a millimetre compared to a metre (</a:t>
                          </a:r>
                          <a14:m>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1000</m:t>
                              </m:r>
                            </m:oMath>
                          </a14:m>
                          <a:r>
                            <a:rPr lang="en-US" sz="1400" u="none" strike="noStrike" cap="none" dirty="0">
                              <a:solidFill>
                                <a:schemeClr val="tx1"/>
                              </a:solidFill>
                              <a:latin typeface="Nunito Sans" pitchFamily="2" charset="0"/>
                              <a:ea typeface="Nunito Sans"/>
                              <a:cs typeface="Nunito Sans"/>
                              <a:sym typeface="Nunito Sans"/>
                            </a:rPr>
                            <a:t> times smaller)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B) Centimetres</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Student does not understand the length of a centimetre compared to a metre (</a:t>
                          </a:r>
                          <a14:m>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100</m:t>
                              </m:r>
                            </m:oMath>
                          </a14:m>
                          <a:r>
                            <a:rPr lang="en-US" sz="1400" u="none" strike="noStrike" cap="none" dirty="0">
                              <a:solidFill>
                                <a:schemeClr val="tx1"/>
                              </a:solidFill>
                              <a:latin typeface="Nunito Sans" pitchFamily="2" charset="0"/>
                              <a:ea typeface="Nunito Sans"/>
                              <a:cs typeface="Nunito Sans"/>
                              <a:sym typeface="Nunito Sans"/>
                            </a:rPr>
                            <a:t> times smaller)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pitchFamily="2" charset="0"/>
                              <a:ea typeface="Nunito Sans"/>
                              <a:cs typeface="Nunito Sans"/>
                              <a:sym typeface="Nunito Sans"/>
                            </a:rPr>
                            <a:t>C) </a:t>
                          </a:r>
                          <a:r>
                            <a:rPr lang="en-GB" sz="1600" b="0" i="0" u="none" strike="noStrike" cap="none" dirty="0">
                              <a:solidFill>
                                <a:srgbClr val="00BC89"/>
                              </a:solidFill>
                              <a:latin typeface="Nunito Sans" pitchFamily="2" charset="0"/>
                              <a:ea typeface="Nunito Sans"/>
                              <a:cs typeface="Nunito Sans"/>
                              <a:sym typeface="Nunito Sans"/>
                            </a:rPr>
                            <a:t>Metres</a:t>
                          </a:r>
                          <a:endParaRPr lang="en-GB" sz="1600" b="0" u="none" strike="noStrike" cap="none" dirty="0">
                            <a:solidFill>
                              <a:srgbClr val="00BC89"/>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pitchFamily="2" charset="0"/>
                              <a:ea typeface="Nunito Sans"/>
                              <a:cs typeface="Nunito Sans"/>
                              <a:sym typeface="Nunito Sans"/>
                            </a:rPr>
                            <a:t>Correct answer</a:t>
                          </a:r>
                          <a:endParaRPr lang="en-US" sz="1400" u="none" strike="noStrike" cap="none" dirty="0">
                            <a:solidFill>
                              <a:srgbClr val="00BC89"/>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D) Kilometres</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Nunito Sans"/>
                              <a:cs typeface="Nunito Sans"/>
                              <a:sym typeface="Nunito Sans"/>
                            </a:rPr>
                            <a:t>Student </a:t>
                          </a:r>
                          <a:r>
                            <a:rPr lang="en-GB" sz="1400" u="none" strike="noStrike" cap="none" dirty="0">
                              <a:solidFill>
                                <a:schemeClr val="tx1"/>
                              </a:solidFill>
                              <a:latin typeface="Nunito Sans" pitchFamily="2" charset="0"/>
                              <a:ea typeface="Nunito Sans"/>
                              <a:cs typeface="Nunito Sans"/>
                              <a:sym typeface="Nunito Sans"/>
                            </a:rPr>
                            <a:t>does not understand the length of a kilometre compared to a metre (</a:t>
                          </a:r>
                          <a14:m>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1000</m:t>
                              </m:r>
                            </m:oMath>
                          </a14:m>
                          <a:r>
                            <a:rPr lang="en-US" sz="1400" u="none" strike="noStrike" cap="none" dirty="0">
                              <a:solidFill>
                                <a:schemeClr val="tx1"/>
                              </a:solidFill>
                              <a:latin typeface="Nunito Sans" pitchFamily="2" charset="0"/>
                              <a:ea typeface="Nunito Sans"/>
                              <a:cs typeface="Nunito Sans"/>
                              <a:sym typeface="Nunito Sans"/>
                            </a:rPr>
                            <a:t> times larger)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7" name="Google Shape;106;p20">
                <a:extLst>
                  <a:ext uri="{FF2B5EF4-FFF2-40B4-BE49-F238E27FC236}">
                    <a16:creationId xmlns:a16="http://schemas.microsoft.com/office/drawing/2014/main" id="{06B7AB7B-6C2C-4167-B7B4-0C18C9726445}"/>
                  </a:ext>
                </a:extLst>
              </p:cNvPr>
              <p:cNvGraphicFramePr/>
              <p:nvPr>
                <p:extLst>
                  <p:ext uri="{D42A27DB-BD31-4B8C-83A1-F6EECF244321}">
                    <p14:modId xmlns:p14="http://schemas.microsoft.com/office/powerpoint/2010/main" val="827739703"/>
                  </p:ext>
                </p:extLst>
              </p:nvPr>
            </p:nvGraphicFramePr>
            <p:xfrm>
              <a:off x="952500" y="2332796"/>
              <a:ext cx="7239000" cy="2382714"/>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A) </a:t>
                          </a:r>
                          <a:r>
                            <a:rPr lang="en-GB" sz="1600" b="0" i="0" u="none" strike="noStrike" cap="none" dirty="0">
                              <a:solidFill>
                                <a:schemeClr val="tx1"/>
                              </a:solidFill>
                              <a:latin typeface="Nunito Sans" pitchFamily="2" charset="0"/>
                              <a:ea typeface="Nunito Sans"/>
                              <a:cs typeface="Nunito Sans"/>
                              <a:sym typeface="Nunito Sans"/>
                            </a:rPr>
                            <a:t>Millimetres</a:t>
                          </a:r>
                          <a:endParaRPr lang="ar-AE" sz="160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Student does not understand the length of a millimetre compared to a metre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1000</m:t>
                              </m:r>
                            </m:oMath>
                          </a14:m>
                          <a:r>
                            <a:rPr lang="en-US" sz="1400" u="none" strike="noStrike" cap="none" dirty="0">
                              <a:solidFill>
                                <a:schemeClr val="tx1"/>
                              </a:solidFill>
                              <a:latin typeface="Nunito Sans" pitchFamily="2" charset="0"/>
                              <a:ea typeface="Nunito Sans"/>
                              <a:cs typeface="Nunito Sans"/>
                              <a:sym typeface="Nunito Sans"/>
                            </a:rPr>
                            <a:t> times smaller)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B) Centimetres</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Student does not understand the length of a centimetre compared to a metre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100</m:t>
                              </m:r>
                            </m:oMath>
                          </a14:m>
                          <a:r>
                            <a:rPr lang="en-US" sz="1400" u="none" strike="noStrike" cap="none" dirty="0">
                              <a:solidFill>
                                <a:schemeClr val="tx1"/>
                              </a:solidFill>
                              <a:latin typeface="Nunito Sans" pitchFamily="2" charset="0"/>
                              <a:ea typeface="Nunito Sans"/>
                              <a:cs typeface="Nunito Sans"/>
                              <a:sym typeface="Nunito Sans"/>
                            </a:rPr>
                            <a:t> times smaller)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pitchFamily="2" charset="0"/>
                              <a:ea typeface="Nunito Sans"/>
                              <a:cs typeface="Nunito Sans"/>
                              <a:sym typeface="Nunito Sans"/>
                            </a:rPr>
                            <a:t>C) </a:t>
                          </a:r>
                          <a:r>
                            <a:rPr lang="en-GB" sz="1600" b="0" i="0" u="none" strike="noStrike" cap="none" dirty="0">
                              <a:solidFill>
                                <a:srgbClr val="00BC89"/>
                              </a:solidFill>
                              <a:latin typeface="Nunito Sans" pitchFamily="2" charset="0"/>
                              <a:ea typeface="Nunito Sans"/>
                              <a:cs typeface="Nunito Sans"/>
                              <a:sym typeface="Nunito Sans"/>
                            </a:rPr>
                            <a:t>Metres</a:t>
                          </a:r>
                          <a:endParaRPr lang="en-GB" sz="1600" b="0" u="none" strike="noStrike" cap="none" dirty="0">
                            <a:solidFill>
                              <a:srgbClr val="00BC89"/>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pitchFamily="2" charset="0"/>
                              <a:ea typeface="Nunito Sans"/>
                              <a:cs typeface="Nunito Sans"/>
                              <a:sym typeface="Nunito Sans"/>
                            </a:rPr>
                            <a:t>Correct answer</a:t>
                          </a:r>
                          <a:endParaRPr lang="en-US" sz="1400" u="none" strike="noStrike" cap="none" dirty="0">
                            <a:solidFill>
                              <a:srgbClr val="00BC89"/>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D) Kilometres</a:t>
                          </a: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pitchFamily="2" charset="0"/>
                              <a:ea typeface="Nunito Sans"/>
                              <a:cs typeface="Nunito Sans"/>
                              <a:sym typeface="Nunito Sans"/>
                            </a:rPr>
                            <a:t>Student </a:t>
                          </a:r>
                          <a:r>
                            <a:rPr lang="en-GB" sz="1400" u="none" strike="noStrike" cap="none" dirty="0">
                              <a:solidFill>
                                <a:schemeClr val="tx1"/>
                              </a:solidFill>
                              <a:latin typeface="Nunito Sans" pitchFamily="2" charset="0"/>
                              <a:ea typeface="Nunito Sans"/>
                              <a:cs typeface="Nunito Sans"/>
                              <a:sym typeface="Nunito Sans"/>
                            </a:rPr>
                            <a:t>does not understand the length of a kilometre compared to a metre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1000</m:t>
                              </m:r>
                            </m:oMath>
                          </a14:m>
                          <a:r>
                            <a:rPr lang="en-US" sz="1400" u="none" strike="noStrike" cap="none" dirty="0">
                              <a:solidFill>
                                <a:schemeClr val="tx1"/>
                              </a:solidFill>
                              <a:latin typeface="Nunito Sans" pitchFamily="2" charset="0"/>
                              <a:ea typeface="Nunito Sans"/>
                              <a:cs typeface="Nunito Sans"/>
                              <a:sym typeface="Nunito Sans"/>
                            </a:rPr>
                            <a:t> times larger)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31101506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Measurements &amp; Scales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p:graphicFrame>
        <p:nvGraphicFramePr>
          <p:cNvPr id="6" name="Google Shape;105;p20">
            <a:extLst>
              <a:ext uri="{FF2B5EF4-FFF2-40B4-BE49-F238E27FC236}">
                <a16:creationId xmlns:a16="http://schemas.microsoft.com/office/drawing/2014/main" id="{DA9D5AD6-3A8A-4960-C4EF-ED3EF32E40A4}"/>
              </a:ext>
            </a:extLst>
          </p:cNvPr>
          <p:cNvGraphicFramePr/>
          <p:nvPr/>
        </p:nvGraphicFramePr>
        <p:xfrm>
          <a:off x="108044" y="862525"/>
          <a:ext cx="8704262" cy="1179339"/>
        </p:xfrm>
        <a:graphic>
          <a:graphicData uri="http://schemas.openxmlformats.org/drawingml/2006/table">
            <a:tbl>
              <a:tblPr firstRow="1" bandRow="1">
                <a:noFill/>
              </a:tblPr>
              <a:tblGrid>
                <a:gridCol w="8704262">
                  <a:extLst>
                    <a:ext uri="{9D8B030D-6E8A-4147-A177-3AD203B41FA5}">
                      <a16:colId xmlns:a16="http://schemas.microsoft.com/office/drawing/2014/main" val="20000"/>
                    </a:ext>
                  </a:extLst>
                </a:gridCol>
              </a:tblGrid>
              <a:tr h="117933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12) Choose the appropriate units to measure:</a:t>
                      </a:r>
                    </a:p>
                    <a:p>
                      <a:pPr marL="127000" lvl="0" indent="0" algn="ctr" rtl="0">
                        <a:spcBef>
                          <a:spcPts val="0"/>
                        </a:spcBef>
                        <a:spcAft>
                          <a:spcPts val="0"/>
                        </a:spcAft>
                        <a:buClr>
                          <a:schemeClr val="dk1"/>
                        </a:buClr>
                        <a:buSzPts val="1600"/>
                        <a:buFont typeface="Nunito Sans"/>
                        <a:buNone/>
                      </a:pPr>
                      <a:endParaRPr lang="en-GB" sz="1600" b="0" i="0" dirty="0">
                        <a:solidFill>
                          <a:schemeClr val="dk1"/>
                        </a:solidFill>
                        <a:latin typeface="Nunito Sans"/>
                        <a:ea typeface="Nunito Sans"/>
                        <a:cs typeface="Nunito Sans"/>
                        <a:sym typeface="Nunito Sans"/>
                      </a:endParaRPr>
                    </a:p>
                    <a:p>
                      <a:pPr marL="127000" lvl="0" indent="0" algn="ctr" rtl="0">
                        <a:spcBef>
                          <a:spcPts val="0"/>
                        </a:spcBef>
                        <a:spcAft>
                          <a:spcPts val="0"/>
                        </a:spcAft>
                        <a:buClr>
                          <a:schemeClr val="dk1"/>
                        </a:buClr>
                        <a:buSzPts val="1600"/>
                        <a:buFont typeface="Nunito Sans"/>
                        <a:buNone/>
                      </a:pPr>
                      <a:r>
                        <a:rPr lang="en-GB" sz="2300" b="0" dirty="0">
                          <a:solidFill>
                            <a:schemeClr val="dk1"/>
                          </a:solidFill>
                          <a:latin typeface="Nunito Sans" pitchFamily="2" charset="0"/>
                          <a:ea typeface="Nunito Sans"/>
                          <a:cs typeface="Nunito Sans"/>
                          <a:sym typeface="Nunito Sans"/>
                        </a:rPr>
                        <a:t>The mass of a kitchen table</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AlternateContent xmlns:mc="http://schemas.openxmlformats.org/markup-compatibility/2006" xmlns:a14="http://schemas.microsoft.com/office/drawing/2010/main">
        <mc:Choice Requires="a14">
          <p:graphicFrame>
            <p:nvGraphicFramePr>
              <p:cNvPr id="2" name="Google Shape;106;p20">
                <a:extLst>
                  <a:ext uri="{FF2B5EF4-FFF2-40B4-BE49-F238E27FC236}">
                    <a16:creationId xmlns:a16="http://schemas.microsoft.com/office/drawing/2014/main" id="{30ED111C-237B-E507-8300-F00629250118}"/>
                  </a:ext>
                </a:extLst>
              </p:cNvPr>
              <p:cNvGraphicFramePr/>
              <p:nvPr/>
            </p:nvGraphicFramePr>
            <p:xfrm>
              <a:off x="952500" y="2332796"/>
              <a:ext cx="7239000" cy="2381889"/>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A) </a:t>
                          </a:r>
                          <a:r>
                            <a:rPr lang="en-GB" sz="1600" b="0" i="0" u="none" strike="noStrike" cap="none" dirty="0">
                              <a:solidFill>
                                <a:schemeClr val="tx1"/>
                              </a:solidFill>
                              <a:latin typeface="Nunito Sans" pitchFamily="2" charset="0"/>
                              <a:ea typeface="Nunito Sans"/>
                              <a:cs typeface="Nunito Sans"/>
                              <a:sym typeface="Nunito Sans"/>
                            </a:rPr>
                            <a:t>Grams</a:t>
                          </a:r>
                          <a:endParaRPr lang="ar-AE" sz="160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Student does not understand the mass of a gram compared to a kilogram (</a:t>
                          </a:r>
                          <a14:m>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1000</m:t>
                              </m:r>
                            </m:oMath>
                          </a14:m>
                          <a:r>
                            <a:rPr lang="en-US" sz="1400" u="none" strike="noStrike" cap="none" dirty="0">
                              <a:solidFill>
                                <a:schemeClr val="tx1"/>
                              </a:solidFill>
                              <a:latin typeface="Nunito Sans" pitchFamily="2" charset="0"/>
                              <a:ea typeface="Nunito Sans"/>
                              <a:cs typeface="Nunito Sans"/>
                              <a:sym typeface="Nunito Sans"/>
                            </a:rPr>
                            <a:t> times smaller)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B) Newtons</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Student does not understand that Newtons are a weight (a force due to gravity) and not a mass</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Sans"/>
                              <a:cs typeface="Nunito Sans"/>
                              <a:sym typeface="Nunito Sans"/>
                            </a:rPr>
                            <a:t>C) </a:t>
                          </a:r>
                          <a:r>
                            <a:rPr lang="en-GB" sz="1600" b="0" i="0" u="none" strike="noStrike" cap="none" dirty="0">
                              <a:solidFill>
                                <a:schemeClr val="tx1"/>
                              </a:solidFill>
                              <a:latin typeface="Nunito Sans" pitchFamily="2" charset="0"/>
                              <a:ea typeface="Nunito Sans"/>
                              <a:cs typeface="Nunito Sans"/>
                              <a:sym typeface="Nunito Sans"/>
                            </a:rPr>
                            <a:t>Milligrams</a:t>
                          </a:r>
                          <a:endParaRPr lang="en-GB" sz="1600" b="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Student does not understand the mass of a milligram compared to a kilogram (</a:t>
                          </a:r>
                          <a14:m>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1 000 000</m:t>
                              </m:r>
                            </m:oMath>
                          </a14:m>
                          <a:r>
                            <a:rPr lang="en-US" sz="1400" u="none" strike="noStrike" cap="none" dirty="0">
                              <a:solidFill>
                                <a:schemeClr val="tx1"/>
                              </a:solidFill>
                              <a:latin typeface="Nunito Sans" pitchFamily="2" charset="0"/>
                              <a:ea typeface="Nunito Sans"/>
                              <a:cs typeface="Nunito Sans"/>
                              <a:sym typeface="Nunito Sans"/>
                            </a:rPr>
                            <a:t> times smaller)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pitchFamily="2" charset="0"/>
                              <a:ea typeface="Nunito Sans"/>
                              <a:cs typeface="Nunito Sans"/>
                              <a:sym typeface="Nunito Sans"/>
                            </a:rPr>
                            <a:t>D) Kilograms</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pitchFamily="2" charset="0"/>
                              <a:ea typeface="Nunito Sans"/>
                              <a:cs typeface="Nunito Sans"/>
                              <a:sym typeface="Nunito Sans"/>
                            </a:rPr>
                            <a:t>Correct answer</a:t>
                          </a:r>
                          <a:endParaRPr lang="en-US" sz="1400" u="none" strike="noStrike" cap="none" dirty="0">
                            <a:solidFill>
                              <a:srgbClr val="00BC89"/>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106;p20">
                <a:extLst>
                  <a:ext uri="{FF2B5EF4-FFF2-40B4-BE49-F238E27FC236}">
                    <a16:creationId xmlns:a16="http://schemas.microsoft.com/office/drawing/2014/main" id="{30ED111C-237B-E507-8300-F00629250118}"/>
                  </a:ext>
                </a:extLst>
              </p:cNvPr>
              <p:cNvGraphicFramePr/>
              <p:nvPr>
                <p:extLst>
                  <p:ext uri="{D42A27DB-BD31-4B8C-83A1-F6EECF244321}">
                    <p14:modId xmlns:p14="http://schemas.microsoft.com/office/powerpoint/2010/main" val="1517707102"/>
                  </p:ext>
                </p:extLst>
              </p:nvPr>
            </p:nvGraphicFramePr>
            <p:xfrm>
              <a:off x="952500" y="2332796"/>
              <a:ext cx="7239000" cy="2381889"/>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A) </a:t>
                          </a:r>
                          <a:r>
                            <a:rPr lang="en-GB" sz="1600" b="0" i="0" u="none" strike="noStrike" cap="none" dirty="0">
                              <a:solidFill>
                                <a:schemeClr val="tx1"/>
                              </a:solidFill>
                              <a:latin typeface="Nunito Sans" pitchFamily="2" charset="0"/>
                              <a:ea typeface="Nunito Sans"/>
                              <a:cs typeface="Nunito Sans"/>
                              <a:sym typeface="Nunito Sans"/>
                            </a:rPr>
                            <a:t>Grams</a:t>
                          </a:r>
                          <a:endParaRPr lang="ar-AE" sz="160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Student does not understand the mass of a gram compared to a kilogram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1000</m:t>
                              </m:r>
                            </m:oMath>
                          </a14:m>
                          <a:r>
                            <a:rPr lang="en-US" sz="1400" u="none" strike="noStrike" cap="none" dirty="0">
                              <a:solidFill>
                                <a:schemeClr val="tx1"/>
                              </a:solidFill>
                              <a:latin typeface="Nunito Sans" pitchFamily="2" charset="0"/>
                              <a:ea typeface="Nunito Sans"/>
                              <a:cs typeface="Nunito Sans"/>
                              <a:sym typeface="Nunito Sans"/>
                            </a:rPr>
                            <a:t> times smaller)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B) Newtons</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Student does not understand that Newtons are a weight (a force due to gravity) and not a mass</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Sans"/>
                              <a:cs typeface="Nunito Sans"/>
                              <a:sym typeface="Nunito Sans"/>
                            </a:rPr>
                            <a:t>C) </a:t>
                          </a:r>
                          <a:r>
                            <a:rPr lang="en-GB" sz="1600" b="0" i="0" u="none" strike="noStrike" cap="none" dirty="0">
                              <a:solidFill>
                                <a:schemeClr val="tx1"/>
                              </a:solidFill>
                              <a:latin typeface="Nunito Sans" pitchFamily="2" charset="0"/>
                              <a:ea typeface="Nunito Sans"/>
                              <a:cs typeface="Nunito Sans"/>
                              <a:sym typeface="Nunito Sans"/>
                            </a:rPr>
                            <a:t>Milligrams</a:t>
                          </a:r>
                          <a:endParaRPr lang="en-GB" sz="1600" b="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Student does not understand the mass of a milligram compared to a kilogram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1</m:t>
                              </m:r>
                              <m:r>
                                <a:rPr lang="en-GB" sz="1400" b="0" i="1" u="none" strike="noStrike" cap="none" smtClean="0">
                                  <a:solidFill>
                                    <a:schemeClr val="tx1"/>
                                  </a:solidFill>
                                  <a:latin typeface="Cambria Math" panose="02040503050406030204" pitchFamily="18" charset="0"/>
                                  <a:ea typeface="Nunito Sans"/>
                                  <a:cs typeface="Nunito Sans"/>
                                  <a:sym typeface="Nunito Sans"/>
                                </a:rPr>
                                <m:t> </m:t>
                              </m:r>
                              <m:r>
                                <a:rPr lang="en-GB" sz="1400" b="0" i="1" u="none" strike="noStrike" cap="none" smtClean="0">
                                  <a:solidFill>
                                    <a:schemeClr val="tx1"/>
                                  </a:solidFill>
                                  <a:latin typeface="Cambria Math" panose="02040503050406030204" pitchFamily="18" charset="0"/>
                                  <a:ea typeface="Nunito Sans"/>
                                  <a:cs typeface="Nunito Sans"/>
                                  <a:sym typeface="Nunito Sans"/>
                                </a:rPr>
                                <m:t>000</m:t>
                              </m:r>
                              <m:r>
                                <a:rPr lang="en-GB" sz="1400" b="0" i="1" u="none" strike="noStrike" cap="none" smtClean="0">
                                  <a:solidFill>
                                    <a:schemeClr val="tx1"/>
                                  </a:solidFill>
                                  <a:latin typeface="Cambria Math" panose="02040503050406030204" pitchFamily="18" charset="0"/>
                                  <a:ea typeface="Nunito Sans"/>
                                  <a:cs typeface="Nunito Sans"/>
                                  <a:sym typeface="Nunito Sans"/>
                                </a:rPr>
                                <m:t> </m:t>
                              </m:r>
                              <m:r>
                                <a:rPr lang="en-GB" sz="1400" b="0" i="1" u="none" strike="noStrike" cap="none" smtClean="0">
                                  <a:solidFill>
                                    <a:schemeClr val="tx1"/>
                                  </a:solidFill>
                                  <a:latin typeface="Cambria Math" panose="02040503050406030204" pitchFamily="18" charset="0"/>
                                  <a:ea typeface="Nunito Sans"/>
                                  <a:cs typeface="Nunito Sans"/>
                                  <a:sym typeface="Nunito Sans"/>
                                </a:rPr>
                                <m:t>000</m:t>
                              </m:r>
                            </m:oMath>
                          </a14:m>
                          <a:r>
                            <a:rPr lang="en-US" sz="1400" u="none" strike="noStrike" cap="none" dirty="0">
                              <a:solidFill>
                                <a:schemeClr val="tx1"/>
                              </a:solidFill>
                              <a:latin typeface="Nunito Sans" pitchFamily="2" charset="0"/>
                              <a:ea typeface="Nunito Sans"/>
                              <a:cs typeface="Nunito Sans"/>
                              <a:sym typeface="Nunito Sans"/>
                            </a:rPr>
                            <a:t> times smaller)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pitchFamily="2" charset="0"/>
                              <a:ea typeface="Nunito Sans"/>
                              <a:cs typeface="Nunito Sans"/>
                              <a:sym typeface="Nunito Sans"/>
                            </a:rPr>
                            <a:t>D) Kilograms</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pitchFamily="2" charset="0"/>
                              <a:ea typeface="Nunito Sans"/>
                              <a:cs typeface="Nunito Sans"/>
                              <a:sym typeface="Nunito Sans"/>
                            </a:rPr>
                            <a:t>Correct answer</a:t>
                          </a:r>
                          <a:endParaRPr lang="en-US" sz="1400" u="none" strike="noStrike" cap="none" dirty="0">
                            <a:solidFill>
                              <a:srgbClr val="00BC89"/>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15843247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Measurements &amp; Scales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p:graphicFrame>
        <p:nvGraphicFramePr>
          <p:cNvPr id="6" name="Google Shape;105;p20">
            <a:extLst>
              <a:ext uri="{FF2B5EF4-FFF2-40B4-BE49-F238E27FC236}">
                <a16:creationId xmlns:a16="http://schemas.microsoft.com/office/drawing/2014/main" id="{DA9D5AD6-3A8A-4960-C4EF-ED3EF32E40A4}"/>
              </a:ext>
            </a:extLst>
          </p:cNvPr>
          <p:cNvGraphicFramePr/>
          <p:nvPr/>
        </p:nvGraphicFramePr>
        <p:xfrm>
          <a:off x="108044" y="862525"/>
          <a:ext cx="8704262" cy="1179339"/>
        </p:xfrm>
        <a:graphic>
          <a:graphicData uri="http://schemas.openxmlformats.org/drawingml/2006/table">
            <a:tbl>
              <a:tblPr firstRow="1" bandRow="1">
                <a:noFill/>
              </a:tblPr>
              <a:tblGrid>
                <a:gridCol w="8704262">
                  <a:extLst>
                    <a:ext uri="{9D8B030D-6E8A-4147-A177-3AD203B41FA5}">
                      <a16:colId xmlns:a16="http://schemas.microsoft.com/office/drawing/2014/main" val="20000"/>
                    </a:ext>
                  </a:extLst>
                </a:gridCol>
              </a:tblGrid>
              <a:tr h="117933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13) Choose the appropriate units to measure:</a:t>
                      </a:r>
                    </a:p>
                    <a:p>
                      <a:pPr marL="127000" lvl="0" indent="0" algn="ctr" rtl="0">
                        <a:spcBef>
                          <a:spcPts val="0"/>
                        </a:spcBef>
                        <a:spcAft>
                          <a:spcPts val="0"/>
                        </a:spcAft>
                        <a:buClr>
                          <a:schemeClr val="dk1"/>
                        </a:buClr>
                        <a:buSzPts val="1600"/>
                        <a:buFont typeface="Nunito Sans"/>
                        <a:buNone/>
                      </a:pPr>
                      <a:endParaRPr lang="en-GB" sz="1600" b="0" i="0" dirty="0">
                        <a:solidFill>
                          <a:schemeClr val="dk1"/>
                        </a:solidFill>
                        <a:latin typeface="Nunito Sans"/>
                        <a:ea typeface="Nunito Sans"/>
                        <a:cs typeface="Nunito Sans"/>
                        <a:sym typeface="Nunito Sans"/>
                      </a:endParaRPr>
                    </a:p>
                    <a:p>
                      <a:pPr marL="127000" lvl="0" indent="0" algn="ctr" rtl="0">
                        <a:spcBef>
                          <a:spcPts val="0"/>
                        </a:spcBef>
                        <a:spcAft>
                          <a:spcPts val="0"/>
                        </a:spcAft>
                        <a:buClr>
                          <a:schemeClr val="dk1"/>
                        </a:buClr>
                        <a:buSzPts val="1600"/>
                        <a:buFont typeface="Nunito Sans"/>
                        <a:buNone/>
                      </a:pPr>
                      <a:r>
                        <a:rPr lang="en-GB" sz="2300" b="0" dirty="0">
                          <a:solidFill>
                            <a:schemeClr val="dk1"/>
                          </a:solidFill>
                          <a:latin typeface="Nunito Sans" pitchFamily="2" charset="0"/>
                          <a:ea typeface="Nunito Sans"/>
                          <a:cs typeface="Nunito Sans"/>
                          <a:sym typeface="Nunito Sans"/>
                        </a:rPr>
                        <a:t>The capacity of a coffee mug</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AlternateContent xmlns:mc="http://schemas.openxmlformats.org/markup-compatibility/2006" xmlns:a14="http://schemas.microsoft.com/office/drawing/2010/main">
        <mc:Choice Requires="a14">
          <p:graphicFrame>
            <p:nvGraphicFramePr>
              <p:cNvPr id="2" name="Google Shape;106;p20">
                <a:extLst>
                  <a:ext uri="{FF2B5EF4-FFF2-40B4-BE49-F238E27FC236}">
                    <a16:creationId xmlns:a16="http://schemas.microsoft.com/office/drawing/2014/main" id="{30ED111C-237B-E507-8300-F00629250118}"/>
                  </a:ext>
                </a:extLst>
              </p:cNvPr>
              <p:cNvGraphicFramePr/>
              <p:nvPr/>
            </p:nvGraphicFramePr>
            <p:xfrm>
              <a:off x="952500" y="2332796"/>
              <a:ext cx="7239000" cy="2382714"/>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pitchFamily="2" charset="0"/>
                              <a:ea typeface="Nunito Sans"/>
                              <a:cs typeface="Nunito Sans"/>
                              <a:sym typeface="Nunito Sans"/>
                            </a:rPr>
                            <a:t>A) </a:t>
                          </a:r>
                          <a:r>
                            <a:rPr lang="en-GB" sz="1600" b="0" i="0" u="none" strike="noStrike" cap="none" dirty="0">
                              <a:solidFill>
                                <a:srgbClr val="00BC89"/>
                              </a:solidFill>
                              <a:latin typeface="Nunito Sans" pitchFamily="2" charset="0"/>
                              <a:ea typeface="Nunito Sans"/>
                              <a:cs typeface="Nunito Sans"/>
                              <a:sym typeface="Nunito Sans"/>
                            </a:rPr>
                            <a:t>Millilitres</a:t>
                          </a:r>
                          <a:endParaRPr lang="ar-AE" sz="1600" u="none" strike="noStrike" cap="none" dirty="0">
                            <a:solidFill>
                              <a:srgbClr val="00BC89"/>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pitchFamily="2" charset="0"/>
                              <a:ea typeface="Nunito Sans"/>
                              <a:cs typeface="Nunito Sans"/>
                              <a:sym typeface="Nunito Sans"/>
                            </a:rPr>
                            <a:t>Correct answer</a:t>
                          </a:r>
                          <a:endParaRPr lang="en-US" sz="1400" u="none" strike="noStrike" cap="none" dirty="0">
                            <a:solidFill>
                              <a:srgbClr val="00BC89"/>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B) Litres</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Student does not understand the capacity of a litre compared to a millilitre (</a:t>
                          </a:r>
                          <a14:m>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1000</m:t>
                              </m:r>
                            </m:oMath>
                          </a14:m>
                          <a:r>
                            <a:rPr lang="en-US" sz="1400" u="none" strike="noStrike" cap="none" dirty="0">
                              <a:solidFill>
                                <a:schemeClr val="tx1"/>
                              </a:solidFill>
                              <a:latin typeface="Nunito Sans" pitchFamily="2" charset="0"/>
                              <a:ea typeface="Nunito Sans"/>
                              <a:cs typeface="Nunito Sans"/>
                              <a:sym typeface="Nunito Sans"/>
                            </a:rPr>
                            <a:t> times larger)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Sans"/>
                              <a:cs typeface="Nunito Sans"/>
                              <a:sym typeface="Nunito Sans"/>
                            </a:rPr>
                            <a:t>C) </a:t>
                          </a:r>
                          <a:r>
                            <a:rPr lang="en-GB" sz="1600" b="0" i="0" u="none" strike="noStrike" cap="none" dirty="0">
                              <a:solidFill>
                                <a:schemeClr val="tx1"/>
                              </a:solidFill>
                              <a:latin typeface="Nunito Sans" pitchFamily="2" charset="0"/>
                              <a:ea typeface="Nunito Sans"/>
                              <a:cs typeface="Nunito Sans"/>
                              <a:sym typeface="Nunito Sans"/>
                            </a:rPr>
                            <a:t>Gallons</a:t>
                          </a:r>
                          <a:endParaRPr lang="en-GB" sz="1600" b="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Student chose an imperial unit rather than a metric unit</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D) Farad</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Student does not understand that farads are a unit of electrical capacity, not spatial / fluid capacity</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106;p20">
                <a:extLst>
                  <a:ext uri="{FF2B5EF4-FFF2-40B4-BE49-F238E27FC236}">
                    <a16:creationId xmlns:a16="http://schemas.microsoft.com/office/drawing/2014/main" id="{30ED111C-237B-E507-8300-F00629250118}"/>
                  </a:ext>
                </a:extLst>
              </p:cNvPr>
              <p:cNvGraphicFramePr/>
              <p:nvPr>
                <p:extLst>
                  <p:ext uri="{D42A27DB-BD31-4B8C-83A1-F6EECF244321}">
                    <p14:modId xmlns:p14="http://schemas.microsoft.com/office/powerpoint/2010/main" val="778314017"/>
                  </p:ext>
                </p:extLst>
              </p:nvPr>
            </p:nvGraphicFramePr>
            <p:xfrm>
              <a:off x="952500" y="2332796"/>
              <a:ext cx="7239000" cy="2382714"/>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pitchFamily="2" charset="0"/>
                              <a:ea typeface="Nunito Sans"/>
                              <a:cs typeface="Nunito Sans"/>
                              <a:sym typeface="Nunito Sans"/>
                            </a:rPr>
                            <a:t>A) </a:t>
                          </a:r>
                          <a:r>
                            <a:rPr lang="en-GB" sz="1600" b="0" i="0" u="none" strike="noStrike" cap="none" dirty="0">
                              <a:solidFill>
                                <a:srgbClr val="00BC89"/>
                              </a:solidFill>
                              <a:latin typeface="Nunito Sans" pitchFamily="2" charset="0"/>
                              <a:ea typeface="Nunito Sans"/>
                              <a:cs typeface="Nunito Sans"/>
                              <a:sym typeface="Nunito Sans"/>
                            </a:rPr>
                            <a:t>Millilitres</a:t>
                          </a:r>
                          <a:endParaRPr lang="ar-AE" sz="1600" u="none" strike="noStrike" cap="none" dirty="0">
                            <a:solidFill>
                              <a:srgbClr val="00BC89"/>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pitchFamily="2" charset="0"/>
                              <a:ea typeface="Nunito Sans"/>
                              <a:cs typeface="Nunito Sans"/>
                              <a:sym typeface="Nunito Sans"/>
                            </a:rPr>
                            <a:t>Correct answer</a:t>
                          </a:r>
                          <a:endParaRPr lang="en-US" sz="1400" u="none" strike="noStrike" cap="none" dirty="0">
                            <a:solidFill>
                              <a:srgbClr val="00BC89"/>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B) Litres</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Student does not understand the capacity of a litre compared to a millilitre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1000</m:t>
                              </m:r>
                            </m:oMath>
                          </a14:m>
                          <a:r>
                            <a:rPr lang="en-US" sz="1400" u="none" strike="noStrike" cap="none" dirty="0">
                              <a:solidFill>
                                <a:schemeClr val="tx1"/>
                              </a:solidFill>
                              <a:latin typeface="Nunito Sans" pitchFamily="2" charset="0"/>
                              <a:ea typeface="Nunito Sans"/>
                              <a:cs typeface="Nunito Sans"/>
                              <a:sym typeface="Nunito Sans"/>
                            </a:rPr>
                            <a:t> times larger)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pitchFamily="2" charset="0"/>
                              <a:ea typeface="Nunito Sans"/>
                              <a:cs typeface="Nunito Sans"/>
                              <a:sym typeface="Nunito Sans"/>
                            </a:rPr>
                            <a:t>C) </a:t>
                          </a:r>
                          <a:r>
                            <a:rPr lang="en-GB" sz="1600" b="0" i="0" u="none" strike="noStrike" cap="none" dirty="0">
                              <a:solidFill>
                                <a:schemeClr val="tx1"/>
                              </a:solidFill>
                              <a:latin typeface="Nunito Sans" pitchFamily="2" charset="0"/>
                              <a:ea typeface="Nunito Sans"/>
                              <a:cs typeface="Nunito Sans"/>
                              <a:sym typeface="Nunito Sans"/>
                            </a:rPr>
                            <a:t>Gallons</a:t>
                          </a:r>
                          <a:endParaRPr lang="en-GB" sz="1600" b="0" u="none" strike="noStrike" cap="none" dirty="0">
                            <a:solidFill>
                              <a:schemeClr val="tx1"/>
                            </a:solidFill>
                            <a:latin typeface="Nunito Sans" pitchFamily="2" charset="0"/>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Student chose an imperial unit rather than a metric unit</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pitchFamily="2" charset="0"/>
                              <a:ea typeface="Nunito Sans"/>
                              <a:cs typeface="Nunito Sans"/>
                              <a:sym typeface="Nunito Sans"/>
                            </a:rPr>
                            <a:t>D) Farad</a:t>
                          </a: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ea typeface="Nunito Sans"/>
                              <a:cs typeface="Nunito Sans"/>
                              <a:sym typeface="Nunito Sans"/>
                            </a:rPr>
                            <a:t>Student does not understand that farads are a unit of electrical capacity, not spatial / fluid capacity</a:t>
                          </a:r>
                          <a:endParaRPr lang="en-US" sz="1400" u="none" strike="noStrike" cap="none" dirty="0">
                            <a:solidFill>
                              <a:schemeClr val="tx1"/>
                            </a:solidFill>
                            <a:latin typeface="Nunito Sans" pitchFamily="2" charset="0"/>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spTree>
    <p:extLst>
      <p:ext uri="{BB962C8B-B14F-4D97-AF65-F5344CB8AC3E}">
        <p14:creationId xmlns:p14="http://schemas.microsoft.com/office/powerpoint/2010/main" val="293434333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Measurements &amp; Scales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p:graphicFrame>
        <p:nvGraphicFramePr>
          <p:cNvPr id="6" name="Google Shape;105;p20">
            <a:extLst>
              <a:ext uri="{FF2B5EF4-FFF2-40B4-BE49-F238E27FC236}">
                <a16:creationId xmlns:a16="http://schemas.microsoft.com/office/drawing/2014/main" id="{DA9D5AD6-3A8A-4960-C4EF-ED3EF32E40A4}"/>
              </a:ext>
            </a:extLst>
          </p:cNvPr>
          <p:cNvGraphicFramePr/>
          <p:nvPr/>
        </p:nvGraphicFramePr>
        <p:xfrm>
          <a:off x="108044" y="862525"/>
          <a:ext cx="8704262" cy="1179339"/>
        </p:xfrm>
        <a:graphic>
          <a:graphicData uri="http://schemas.openxmlformats.org/drawingml/2006/table">
            <a:tbl>
              <a:tblPr firstRow="1" bandRow="1">
                <a:noFill/>
              </a:tblPr>
              <a:tblGrid>
                <a:gridCol w="8704262">
                  <a:extLst>
                    <a:ext uri="{9D8B030D-6E8A-4147-A177-3AD203B41FA5}">
                      <a16:colId xmlns:a16="http://schemas.microsoft.com/office/drawing/2014/main" val="20000"/>
                    </a:ext>
                  </a:extLst>
                </a:gridCol>
              </a:tblGrid>
              <a:tr h="117933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14) State the speed indicated on the speedometer:</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AlternateContent xmlns:mc="http://schemas.openxmlformats.org/markup-compatibility/2006" xmlns:a14="http://schemas.microsoft.com/office/drawing/2010/main">
        <mc:Choice Requires="a14">
          <p:graphicFrame>
            <p:nvGraphicFramePr>
              <p:cNvPr id="5" name="Google Shape;106;p20">
                <a:extLst>
                  <a:ext uri="{FF2B5EF4-FFF2-40B4-BE49-F238E27FC236}">
                    <a16:creationId xmlns:a16="http://schemas.microsoft.com/office/drawing/2014/main" id="{A5CE0924-84C8-EAB4-CFE2-2B9205F78155}"/>
                  </a:ext>
                </a:extLst>
              </p:cNvPr>
              <p:cNvGraphicFramePr/>
              <p:nvPr/>
            </p:nvGraphicFramePr>
            <p:xfrm>
              <a:off x="952500" y="2687911"/>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70 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𝑘𝑚</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h</m:t>
                              </m:r>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halved the largest value</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a:ea typeface="Nunito Sans"/>
                              <a:cs typeface="Nunito Sans"/>
                              <a:sym typeface="Nunito Sans"/>
                            </a:rPr>
                            <a:t>B) </a:t>
                          </a:r>
                          <a14:m>
                            <m:oMath xmlns:m="http://schemas.openxmlformats.org/officeDocument/2006/math">
                              <m:r>
                                <a:rPr lang="en-GB" sz="1600" b="0" i="1" u="none" strike="noStrike" cap="none" dirty="0" smtClean="0">
                                  <a:solidFill>
                                    <a:srgbClr val="00BC89"/>
                                  </a:solidFill>
                                  <a:latin typeface="Cambria Math" panose="02040503050406030204" pitchFamily="18" charset="0"/>
                                  <a:ea typeface="Nunito Sans"/>
                                  <a:cs typeface="Nunito Sans"/>
                                  <a:sym typeface="Nunito Sans"/>
                                </a:rPr>
                                <m:t>80 </m:t>
                              </m:r>
                              <m:r>
                                <a:rPr lang="en-GB" sz="1600" b="0" i="1" u="none" strike="noStrike" cap="none" dirty="0" smtClean="0">
                                  <a:solidFill>
                                    <a:srgbClr val="00BC89"/>
                                  </a:solidFill>
                                  <a:latin typeface="Cambria Math" panose="02040503050406030204" pitchFamily="18" charset="0"/>
                                  <a:ea typeface="Nunito Sans"/>
                                  <a:cs typeface="Nunito Sans"/>
                                  <a:sym typeface="Nunito Sans"/>
                                </a:rPr>
                                <m:t>𝑘𝑚</m:t>
                              </m:r>
                              <m:r>
                                <a:rPr lang="en-GB" sz="1600" b="0" i="1" u="none" strike="noStrike" cap="none" dirty="0" smtClean="0">
                                  <a:solidFill>
                                    <a:srgbClr val="00BC89"/>
                                  </a:solidFill>
                                  <a:latin typeface="Cambria Math" panose="02040503050406030204" pitchFamily="18" charset="0"/>
                                  <a:ea typeface="Nunito Sans"/>
                                  <a:cs typeface="Nunito Sans"/>
                                  <a:sym typeface="Nunito Sans"/>
                                </a:rPr>
                                <m:t>/</m:t>
                              </m:r>
                              <m:r>
                                <a:rPr lang="en-GB" sz="1600" b="0" i="1" u="none" strike="noStrike" cap="none" dirty="0" smtClean="0">
                                  <a:solidFill>
                                    <a:srgbClr val="00BC89"/>
                                  </a:solidFill>
                                  <a:latin typeface="Cambria Math" panose="02040503050406030204" pitchFamily="18" charset="0"/>
                                  <a:ea typeface="Nunito Sans"/>
                                  <a:cs typeface="Nunito Sans"/>
                                  <a:sym typeface="Nunito Sans"/>
                                </a:rPr>
                                <m:t>h</m:t>
                              </m:r>
                            </m:oMath>
                          </a14:m>
                          <a:endParaRPr lang="en-GB" sz="1600" b="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lang="en-US"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61 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𝑘𝑚</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h</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added </a:t>
                          </a:r>
                          <a14:m>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1</m:t>
                              </m:r>
                            </m:oMath>
                          </a14:m>
                          <a:r>
                            <a:rPr lang="en-US" sz="1400" u="none" strike="noStrike" cap="none" dirty="0">
                              <a:solidFill>
                                <a:schemeClr val="tx1"/>
                              </a:solidFill>
                              <a:latin typeface="Nunito Sans"/>
                              <a:ea typeface="Nunito Sans"/>
                              <a:cs typeface="Nunito Sans"/>
                              <a:sym typeface="Nunito Sans"/>
                            </a:rPr>
                            <a:t> to</a:t>
                          </a:r>
                          <a:r>
                            <a:rPr lang="en-US" sz="1400" u="none" strike="noStrike" cap="none" baseline="0" dirty="0">
                              <a:solidFill>
                                <a:schemeClr val="tx1"/>
                              </a:solidFill>
                              <a:latin typeface="Nunito Sans"/>
                              <a:ea typeface="Nunito Sans"/>
                              <a:cs typeface="Nunito Sans"/>
                              <a:sym typeface="Nunito Sans"/>
                            </a:rPr>
                            <a:t> </a:t>
                          </a:r>
                          <a14:m>
                            <m:oMath xmlns:m="http://schemas.openxmlformats.org/officeDocument/2006/math">
                              <m:r>
                                <a:rPr lang="en-GB" sz="1400" b="0" i="1" u="none" strike="noStrike" cap="none" baseline="0" smtClean="0">
                                  <a:solidFill>
                                    <a:schemeClr val="tx1"/>
                                  </a:solidFill>
                                  <a:latin typeface="Cambria Math" panose="02040503050406030204" pitchFamily="18" charset="0"/>
                                  <a:ea typeface="Nunito Sans"/>
                                  <a:cs typeface="Nunito Sans"/>
                                  <a:sym typeface="Nunito Sans"/>
                                </a:rPr>
                                <m:t>60</m:t>
                              </m:r>
                            </m:oMath>
                          </a14:m>
                          <a:r>
                            <a:rPr lang="en-US" sz="1400" u="none" strike="noStrike" cap="none" dirty="0">
                              <a:solidFill>
                                <a:schemeClr val="tx1"/>
                              </a:solidFill>
                              <a:latin typeface="Nunito Sans"/>
                              <a:ea typeface="Nunito Sans"/>
                              <a:cs typeface="Nunito Sans"/>
                              <a:sym typeface="Nunito Sans"/>
                            </a:rPr>
                            <a:t> without considering the scale</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65 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𝑘𝑚</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h</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did not fully consider the scale subdivisions</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5" name="Google Shape;106;p20">
                <a:extLst>
                  <a:ext uri="{FF2B5EF4-FFF2-40B4-BE49-F238E27FC236}">
                    <a16:creationId xmlns:a16="http://schemas.microsoft.com/office/drawing/2014/main" id="{A5CE0924-84C8-EAB4-CFE2-2B9205F78155}"/>
                  </a:ext>
                </a:extLst>
              </p:cNvPr>
              <p:cNvGraphicFramePr/>
              <p:nvPr>
                <p:extLst>
                  <p:ext uri="{D42A27DB-BD31-4B8C-83A1-F6EECF244321}">
                    <p14:modId xmlns:p14="http://schemas.microsoft.com/office/powerpoint/2010/main" val="656756040"/>
                  </p:ext>
                </p:extLst>
              </p:nvPr>
            </p:nvGraphicFramePr>
            <p:xfrm>
              <a:off x="952500" y="2687911"/>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70</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𝑘𝑚</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h</m:t>
                              </m:r>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halved the largest value</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a:ea typeface="Nunito Sans"/>
                              <a:cs typeface="Nunito Sans"/>
                              <a:sym typeface="Nunito Sans"/>
                            </a:rPr>
                            <a:t>B) </a:t>
                          </a:r>
                          <a14:m xmlns:a14="http://schemas.microsoft.com/office/drawing/2010/main">
                            <m:oMath xmlns:m="http://schemas.openxmlformats.org/officeDocument/2006/math">
                              <m:r>
                                <a:rPr lang="en-GB" sz="1600" b="0" i="1" u="none" strike="noStrike" cap="none" dirty="0" smtClean="0">
                                  <a:solidFill>
                                    <a:srgbClr val="00BC89"/>
                                  </a:solidFill>
                                  <a:latin typeface="Cambria Math" panose="02040503050406030204" pitchFamily="18" charset="0"/>
                                  <a:ea typeface="Nunito Sans"/>
                                  <a:cs typeface="Nunito Sans"/>
                                  <a:sym typeface="Nunito Sans"/>
                                </a:rPr>
                                <m:t>80</m:t>
                              </m:r>
                              <m:r>
                                <a:rPr lang="en-GB" sz="1600" b="0" i="1" u="none" strike="noStrike" cap="none" dirty="0" smtClean="0">
                                  <a:solidFill>
                                    <a:srgbClr val="00BC89"/>
                                  </a:solidFill>
                                  <a:latin typeface="Cambria Math" panose="02040503050406030204" pitchFamily="18" charset="0"/>
                                  <a:ea typeface="Nunito Sans"/>
                                  <a:cs typeface="Nunito Sans"/>
                                  <a:sym typeface="Nunito Sans"/>
                                </a:rPr>
                                <m:t> </m:t>
                              </m:r>
                              <m:r>
                                <a:rPr lang="en-GB" sz="1600" b="0" i="1" u="none" strike="noStrike" cap="none" dirty="0" smtClean="0">
                                  <a:solidFill>
                                    <a:srgbClr val="00BC89"/>
                                  </a:solidFill>
                                  <a:latin typeface="Cambria Math" panose="02040503050406030204" pitchFamily="18" charset="0"/>
                                  <a:ea typeface="Nunito Sans"/>
                                  <a:cs typeface="Nunito Sans"/>
                                  <a:sym typeface="Nunito Sans"/>
                                </a:rPr>
                                <m:t>𝑘𝑚</m:t>
                              </m:r>
                              <m:r>
                                <a:rPr lang="en-GB" sz="1600" b="0" i="1" u="none" strike="noStrike" cap="none" dirty="0" smtClean="0">
                                  <a:solidFill>
                                    <a:srgbClr val="00BC89"/>
                                  </a:solidFill>
                                  <a:latin typeface="Cambria Math" panose="02040503050406030204" pitchFamily="18" charset="0"/>
                                  <a:ea typeface="Nunito Sans"/>
                                  <a:cs typeface="Nunito Sans"/>
                                  <a:sym typeface="Nunito Sans"/>
                                </a:rPr>
                                <m:t>/</m:t>
                              </m:r>
                              <m:r>
                                <a:rPr lang="en-GB" sz="1600" b="0" i="1" u="none" strike="noStrike" cap="none" dirty="0" smtClean="0">
                                  <a:solidFill>
                                    <a:srgbClr val="00BC89"/>
                                  </a:solidFill>
                                  <a:latin typeface="Cambria Math" panose="02040503050406030204" pitchFamily="18" charset="0"/>
                                  <a:ea typeface="Nunito Sans"/>
                                  <a:cs typeface="Nunito Sans"/>
                                  <a:sym typeface="Nunito Sans"/>
                                </a:rPr>
                                <m:t>h</m:t>
                              </m:r>
                            </m:oMath>
                          </a14:m>
                          <a:endParaRPr lang="en-GB" sz="1600" b="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lang="en-US"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61</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𝑘𝑚</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h</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added </a:t>
                          </a:r>
                          <a14:m xmlns:a14="http://schemas.microsoft.com/office/drawing/2010/main">
                            <m:oMath xmlns:m="http://schemas.openxmlformats.org/officeDocument/2006/math">
                              <m:r>
                                <a:rPr lang="en-GB" sz="1400" b="0" i="1" u="none" strike="noStrike" cap="none" smtClean="0">
                                  <a:solidFill>
                                    <a:schemeClr val="tx1"/>
                                  </a:solidFill>
                                  <a:latin typeface="Cambria Math" panose="02040503050406030204" pitchFamily="18" charset="0"/>
                                  <a:ea typeface="Nunito Sans"/>
                                  <a:cs typeface="Nunito Sans"/>
                                  <a:sym typeface="Nunito Sans"/>
                                </a:rPr>
                                <m:t>1</m:t>
                              </m:r>
                            </m:oMath>
                          </a14:m>
                          <a:r>
                            <a:rPr lang="en-US" sz="1400" u="none" strike="noStrike" cap="none" dirty="0">
                              <a:solidFill>
                                <a:schemeClr val="tx1"/>
                              </a:solidFill>
                              <a:latin typeface="Nunito Sans"/>
                              <a:ea typeface="Nunito Sans"/>
                              <a:cs typeface="Nunito Sans"/>
                              <a:sym typeface="Nunito Sans"/>
                            </a:rPr>
                            <a:t> to</a:t>
                          </a:r>
                          <a:r>
                            <a:rPr lang="en-US" sz="1400" u="none" strike="noStrike" cap="none" baseline="0" dirty="0">
                              <a:solidFill>
                                <a:schemeClr val="tx1"/>
                              </a:solidFill>
                              <a:latin typeface="Nunito Sans"/>
                              <a:ea typeface="Nunito Sans"/>
                              <a:cs typeface="Nunito Sans"/>
                              <a:sym typeface="Nunito Sans"/>
                            </a:rPr>
                            <a:t> </a:t>
                          </a:r>
                          <a14:m xmlns:a14="http://schemas.microsoft.com/office/drawing/2010/main">
                            <m:oMath xmlns:m="http://schemas.openxmlformats.org/officeDocument/2006/math">
                              <m:r>
                                <a:rPr lang="en-GB" sz="1400" b="0" i="1" u="none" strike="noStrike" cap="none" baseline="0" smtClean="0">
                                  <a:solidFill>
                                    <a:schemeClr val="tx1"/>
                                  </a:solidFill>
                                  <a:latin typeface="Cambria Math" panose="02040503050406030204" pitchFamily="18" charset="0"/>
                                  <a:ea typeface="Nunito Sans"/>
                                  <a:cs typeface="Nunito Sans"/>
                                  <a:sym typeface="Nunito Sans"/>
                                </a:rPr>
                                <m:t>60</m:t>
                              </m:r>
                            </m:oMath>
                          </a14:m>
                          <a:r>
                            <a:rPr lang="en-US" sz="1400" u="none" strike="noStrike" cap="none" dirty="0">
                              <a:solidFill>
                                <a:schemeClr val="tx1"/>
                              </a:solidFill>
                              <a:latin typeface="Nunito Sans"/>
                              <a:ea typeface="Nunito Sans"/>
                              <a:cs typeface="Nunito Sans"/>
                              <a:sym typeface="Nunito Sans"/>
                            </a:rPr>
                            <a:t> without considering the scale</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65</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𝑘𝑚</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h</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did not fully consider the scale subdivisions</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pic>
        <p:nvPicPr>
          <p:cNvPr id="3" name="Picture 2" descr="A speedometer with a purple arrow&#10;&#10;Description automatically generated">
            <a:extLst>
              <a:ext uri="{FF2B5EF4-FFF2-40B4-BE49-F238E27FC236}">
                <a16:creationId xmlns:a16="http://schemas.microsoft.com/office/drawing/2014/main" id="{CA0D8C3A-B95F-4B85-49CD-0FCF9F85AAC1}"/>
              </a:ext>
            </a:extLst>
          </p:cNvPr>
          <p:cNvPicPr>
            <a:picLocks noChangeAspect="1"/>
          </p:cNvPicPr>
          <p:nvPr/>
        </p:nvPicPr>
        <p:blipFill>
          <a:blip r:embed="rId2"/>
          <a:stretch>
            <a:fillRect/>
          </a:stretch>
        </p:blipFill>
        <p:spPr>
          <a:xfrm>
            <a:off x="3277101" y="1169237"/>
            <a:ext cx="2589797" cy="2572703"/>
          </a:xfrm>
          <a:prstGeom prst="rect">
            <a:avLst/>
          </a:prstGeom>
        </p:spPr>
      </p:pic>
    </p:spTree>
    <p:extLst>
      <p:ext uri="{BB962C8B-B14F-4D97-AF65-F5344CB8AC3E}">
        <p14:creationId xmlns:p14="http://schemas.microsoft.com/office/powerpoint/2010/main" val="27489649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Measurements &amp; Scales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p:graphicFrame>
        <p:nvGraphicFramePr>
          <p:cNvPr id="6" name="Google Shape;105;p20">
            <a:extLst>
              <a:ext uri="{FF2B5EF4-FFF2-40B4-BE49-F238E27FC236}">
                <a16:creationId xmlns:a16="http://schemas.microsoft.com/office/drawing/2014/main" id="{DA9D5AD6-3A8A-4960-C4EF-ED3EF32E40A4}"/>
              </a:ext>
            </a:extLst>
          </p:cNvPr>
          <p:cNvGraphicFramePr/>
          <p:nvPr/>
        </p:nvGraphicFramePr>
        <p:xfrm>
          <a:off x="108044" y="862525"/>
          <a:ext cx="8704262" cy="1179339"/>
        </p:xfrm>
        <a:graphic>
          <a:graphicData uri="http://schemas.openxmlformats.org/drawingml/2006/table">
            <a:tbl>
              <a:tblPr firstRow="1" bandRow="1">
                <a:noFill/>
              </a:tblPr>
              <a:tblGrid>
                <a:gridCol w="8704262">
                  <a:extLst>
                    <a:ext uri="{9D8B030D-6E8A-4147-A177-3AD203B41FA5}">
                      <a16:colId xmlns:a16="http://schemas.microsoft.com/office/drawing/2014/main" val="20000"/>
                    </a:ext>
                  </a:extLst>
                </a:gridCol>
              </a:tblGrid>
              <a:tr h="117933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15) State the speed indicated on the speedometer:</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AlternateContent xmlns:mc="http://schemas.openxmlformats.org/markup-compatibility/2006" xmlns:a14="http://schemas.microsoft.com/office/drawing/2010/main">
        <mc:Choice Requires="a14">
          <p:graphicFrame>
            <p:nvGraphicFramePr>
              <p:cNvPr id="5" name="Google Shape;106;p20">
                <a:extLst>
                  <a:ext uri="{FF2B5EF4-FFF2-40B4-BE49-F238E27FC236}">
                    <a16:creationId xmlns:a16="http://schemas.microsoft.com/office/drawing/2014/main" id="{E13B11E8-7D79-13B0-5E73-5EF6525964F1}"/>
                  </a:ext>
                </a:extLst>
              </p:cNvPr>
              <p:cNvGraphicFramePr/>
              <p:nvPr/>
            </p:nvGraphicFramePr>
            <p:xfrm>
              <a:off x="952500" y="2687907"/>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24 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𝑘𝑚</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h</m:t>
                              </m:r>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used the scale divisions incorrectly</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30 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𝑘𝑚</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h</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found a quarter of the maximum value</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60 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𝑘𝑚</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h</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found half of the maximum value</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a:ea typeface="Nunito Sans"/>
                              <a:cs typeface="Nunito Sans"/>
                              <a:sym typeface="Nunito Sans"/>
                            </a:rPr>
                            <a:t>D) </a:t>
                          </a:r>
                          <a14:m>
                            <m:oMath xmlns:m="http://schemas.openxmlformats.org/officeDocument/2006/math">
                              <m:r>
                                <a:rPr lang="en-GB" sz="1600" b="0" i="1" u="none" strike="noStrike" cap="none" dirty="0" smtClean="0">
                                  <a:solidFill>
                                    <a:srgbClr val="00BC89"/>
                                  </a:solidFill>
                                  <a:latin typeface="Cambria Math" panose="02040503050406030204" pitchFamily="18" charset="0"/>
                                  <a:ea typeface="Nunito Sans"/>
                                  <a:cs typeface="Nunito Sans"/>
                                  <a:sym typeface="Nunito Sans"/>
                                </a:rPr>
                                <m:t>20 </m:t>
                              </m:r>
                              <m:r>
                                <a:rPr lang="en-GB" sz="1600" b="0" i="1" u="none" strike="noStrike" cap="none" dirty="0" smtClean="0">
                                  <a:solidFill>
                                    <a:srgbClr val="00BC89"/>
                                  </a:solidFill>
                                  <a:latin typeface="Cambria Math" panose="02040503050406030204" pitchFamily="18" charset="0"/>
                                  <a:ea typeface="Nunito Sans"/>
                                  <a:cs typeface="Nunito Sans"/>
                                  <a:sym typeface="Nunito Sans"/>
                                </a:rPr>
                                <m:t>𝑘𝑚</m:t>
                              </m:r>
                              <m:r>
                                <a:rPr lang="en-GB" sz="1600" b="0" i="1" u="none" strike="noStrike" cap="none" dirty="0" smtClean="0">
                                  <a:solidFill>
                                    <a:srgbClr val="00BC89"/>
                                  </a:solidFill>
                                  <a:latin typeface="Cambria Math" panose="02040503050406030204" pitchFamily="18" charset="0"/>
                                  <a:ea typeface="Nunito Sans"/>
                                  <a:cs typeface="Nunito Sans"/>
                                  <a:sym typeface="Nunito Sans"/>
                                </a:rPr>
                                <m:t>/</m:t>
                              </m:r>
                              <m:r>
                                <a:rPr lang="en-GB" sz="1600" b="0" i="1" u="none" strike="noStrike" cap="none" dirty="0" smtClean="0">
                                  <a:solidFill>
                                    <a:srgbClr val="00BC89"/>
                                  </a:solidFill>
                                  <a:latin typeface="Cambria Math" panose="02040503050406030204" pitchFamily="18" charset="0"/>
                                  <a:ea typeface="Nunito Sans"/>
                                  <a:cs typeface="Nunito Sans"/>
                                  <a:sym typeface="Nunito Sans"/>
                                </a:rPr>
                                <m:t>h</m:t>
                              </m:r>
                            </m:oMath>
                          </a14:m>
                          <a:endParaRPr lang="en-US"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00BC89"/>
                              </a:solidFill>
                              <a:latin typeface="Nunito Sans"/>
                              <a:ea typeface="Nunito Sans"/>
                              <a:cs typeface="Nunito Sans"/>
                              <a:sym typeface="Nunito Sans"/>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5" name="Google Shape;106;p20">
                <a:extLst>
                  <a:ext uri="{FF2B5EF4-FFF2-40B4-BE49-F238E27FC236}">
                    <a16:creationId xmlns:a16="http://schemas.microsoft.com/office/drawing/2014/main" id="{E13B11E8-7D79-13B0-5E73-5EF6525964F1}"/>
                  </a:ext>
                </a:extLst>
              </p:cNvPr>
              <p:cNvGraphicFramePr/>
              <p:nvPr>
                <p:extLst>
                  <p:ext uri="{D42A27DB-BD31-4B8C-83A1-F6EECF244321}">
                    <p14:modId xmlns:p14="http://schemas.microsoft.com/office/powerpoint/2010/main" val="1789215871"/>
                  </p:ext>
                </p:extLst>
              </p:nvPr>
            </p:nvGraphicFramePr>
            <p:xfrm>
              <a:off x="952500" y="2687907"/>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24</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𝑘𝑚</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h</m:t>
                              </m:r>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used the scale divisions incorrectly</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30</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𝑘𝑚</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h</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found a quarter of the maximum value</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60</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𝑘𝑚</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h</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found half of the maximum value</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a:ea typeface="Nunito Sans"/>
                              <a:cs typeface="Nunito Sans"/>
                              <a:sym typeface="Nunito Sans"/>
                            </a:rPr>
                            <a:t>D) </a:t>
                          </a:r>
                          <a14:m xmlns:a14="http://schemas.microsoft.com/office/drawing/2010/main">
                            <m:oMath xmlns:m="http://schemas.openxmlformats.org/officeDocument/2006/math">
                              <m:r>
                                <a:rPr lang="en-GB" sz="1600" b="0" i="1" u="none" strike="noStrike" cap="none" dirty="0" smtClean="0">
                                  <a:solidFill>
                                    <a:srgbClr val="00BC89"/>
                                  </a:solidFill>
                                  <a:latin typeface="Cambria Math" panose="02040503050406030204" pitchFamily="18" charset="0"/>
                                  <a:ea typeface="Nunito Sans"/>
                                  <a:cs typeface="Nunito Sans"/>
                                  <a:sym typeface="Nunito Sans"/>
                                </a:rPr>
                                <m:t>20</m:t>
                              </m:r>
                              <m:r>
                                <a:rPr lang="en-GB" sz="1600" b="0" i="1" u="none" strike="noStrike" cap="none" dirty="0" smtClean="0">
                                  <a:solidFill>
                                    <a:srgbClr val="00BC89"/>
                                  </a:solidFill>
                                  <a:latin typeface="Cambria Math" panose="02040503050406030204" pitchFamily="18" charset="0"/>
                                  <a:ea typeface="Nunito Sans"/>
                                  <a:cs typeface="Nunito Sans"/>
                                  <a:sym typeface="Nunito Sans"/>
                                </a:rPr>
                                <m:t> </m:t>
                              </m:r>
                              <m:r>
                                <a:rPr lang="en-GB" sz="1600" b="0" i="1" u="none" strike="noStrike" cap="none" dirty="0" smtClean="0">
                                  <a:solidFill>
                                    <a:srgbClr val="00BC89"/>
                                  </a:solidFill>
                                  <a:latin typeface="Cambria Math" panose="02040503050406030204" pitchFamily="18" charset="0"/>
                                  <a:ea typeface="Nunito Sans"/>
                                  <a:cs typeface="Nunito Sans"/>
                                  <a:sym typeface="Nunito Sans"/>
                                </a:rPr>
                                <m:t>𝑘𝑚</m:t>
                              </m:r>
                              <m:r>
                                <a:rPr lang="en-GB" sz="1600" b="0" i="1" u="none" strike="noStrike" cap="none" dirty="0" smtClean="0">
                                  <a:solidFill>
                                    <a:srgbClr val="00BC89"/>
                                  </a:solidFill>
                                  <a:latin typeface="Cambria Math" panose="02040503050406030204" pitchFamily="18" charset="0"/>
                                  <a:ea typeface="Nunito Sans"/>
                                  <a:cs typeface="Nunito Sans"/>
                                  <a:sym typeface="Nunito Sans"/>
                                </a:rPr>
                                <m:t>/</m:t>
                              </m:r>
                              <m:r>
                                <a:rPr lang="en-GB" sz="1600" b="0" i="1" u="none" strike="noStrike" cap="none" dirty="0" smtClean="0">
                                  <a:solidFill>
                                    <a:srgbClr val="00BC89"/>
                                  </a:solidFill>
                                  <a:latin typeface="Cambria Math" panose="02040503050406030204" pitchFamily="18" charset="0"/>
                                  <a:ea typeface="Nunito Sans"/>
                                  <a:cs typeface="Nunito Sans"/>
                                  <a:sym typeface="Nunito Sans"/>
                                </a:rPr>
                                <m:t>h</m:t>
                              </m:r>
                            </m:oMath>
                          </a14:m>
                          <a:endParaRPr lang="en-US"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00BC89"/>
                              </a:solidFill>
                              <a:latin typeface="Nunito Sans"/>
                              <a:ea typeface="Nunito Sans"/>
                              <a:cs typeface="Nunito Sans"/>
                              <a:sym typeface="Nunito Sans"/>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pic>
        <p:nvPicPr>
          <p:cNvPr id="2" name="Picture 1" descr="A speedometer with a purple arrow&#10;&#10;Description automatically generated">
            <a:extLst>
              <a:ext uri="{FF2B5EF4-FFF2-40B4-BE49-F238E27FC236}">
                <a16:creationId xmlns:a16="http://schemas.microsoft.com/office/drawing/2014/main" id="{3802928A-9E76-7A91-3F16-FAA33529C7D0}"/>
              </a:ext>
            </a:extLst>
          </p:cNvPr>
          <p:cNvPicPr>
            <a:picLocks noChangeAspect="1"/>
          </p:cNvPicPr>
          <p:nvPr/>
        </p:nvPicPr>
        <p:blipFill>
          <a:blip r:embed="rId2"/>
          <a:stretch>
            <a:fillRect/>
          </a:stretch>
        </p:blipFill>
        <p:spPr>
          <a:xfrm>
            <a:off x="3477382" y="1258225"/>
            <a:ext cx="2189236" cy="2174786"/>
          </a:xfrm>
          <a:prstGeom prst="rect">
            <a:avLst/>
          </a:prstGeom>
        </p:spPr>
      </p:pic>
    </p:spTree>
    <p:extLst>
      <p:ext uri="{BB962C8B-B14F-4D97-AF65-F5344CB8AC3E}">
        <p14:creationId xmlns:p14="http://schemas.microsoft.com/office/powerpoint/2010/main" val="28389317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Measurements &amp; Scales</a:t>
            </a:r>
            <a:r>
              <a:rPr lang="en-GB" b="1"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p:graphicFrame>
        <p:nvGraphicFramePr>
          <p:cNvPr id="6" name="Google Shape;105;p20">
            <a:extLst>
              <a:ext uri="{FF2B5EF4-FFF2-40B4-BE49-F238E27FC236}">
                <a16:creationId xmlns:a16="http://schemas.microsoft.com/office/drawing/2014/main" id="{DA9D5AD6-3A8A-4960-C4EF-ED3EF32E40A4}"/>
              </a:ext>
            </a:extLst>
          </p:cNvPr>
          <p:cNvGraphicFramePr/>
          <p:nvPr/>
        </p:nvGraphicFramePr>
        <p:xfrm>
          <a:off x="108044" y="862525"/>
          <a:ext cx="8704262" cy="1179339"/>
        </p:xfrm>
        <a:graphic>
          <a:graphicData uri="http://schemas.openxmlformats.org/drawingml/2006/table">
            <a:tbl>
              <a:tblPr firstRow="1" bandRow="1">
                <a:noFill/>
              </a:tblPr>
              <a:tblGrid>
                <a:gridCol w="8704262">
                  <a:extLst>
                    <a:ext uri="{9D8B030D-6E8A-4147-A177-3AD203B41FA5}">
                      <a16:colId xmlns:a16="http://schemas.microsoft.com/office/drawing/2014/main" val="20000"/>
                    </a:ext>
                  </a:extLst>
                </a:gridCol>
              </a:tblGrid>
              <a:tr h="117933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 State the value indicated:</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AlternateContent xmlns:mc="http://schemas.openxmlformats.org/markup-compatibility/2006" xmlns:a14="http://schemas.microsoft.com/office/drawing/2010/main">
        <mc:Choice Requires="a14">
          <p:graphicFrame>
            <p:nvGraphicFramePr>
              <p:cNvPr id="7" name="Google Shape;106;p20">
                <a:extLst>
                  <a:ext uri="{FF2B5EF4-FFF2-40B4-BE49-F238E27FC236}">
                    <a16:creationId xmlns:a16="http://schemas.microsoft.com/office/drawing/2014/main" id="{06B7AB7B-6C2C-4167-B7B4-0C18C9726445}"/>
                  </a:ext>
                </a:extLst>
              </p:cNvPr>
              <p:cNvGraphicFramePr/>
              <p:nvPr/>
            </p:nvGraphicFramePr>
            <p:xfrm>
              <a:off x="952500" y="2687907"/>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1.6</m:t>
                              </m:r>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26</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2.6</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6</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7" name="Google Shape;106;p20">
                <a:extLst>
                  <a:ext uri="{FF2B5EF4-FFF2-40B4-BE49-F238E27FC236}">
                    <a16:creationId xmlns:a16="http://schemas.microsoft.com/office/drawing/2014/main" id="{06B7AB7B-6C2C-4167-B7B4-0C18C9726445}"/>
                  </a:ext>
                </a:extLst>
              </p:cNvPr>
              <p:cNvGraphicFramePr/>
              <p:nvPr>
                <p:extLst>
                  <p:ext uri="{D42A27DB-BD31-4B8C-83A1-F6EECF244321}">
                    <p14:modId xmlns:p14="http://schemas.microsoft.com/office/powerpoint/2010/main" val="2788045130"/>
                  </p:ext>
                </p:extLst>
              </p:nvPr>
            </p:nvGraphicFramePr>
            <p:xfrm>
              <a:off x="952500" y="2687907"/>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1.6</m:t>
                              </m:r>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26</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2.6</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6</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pic>
        <p:nvPicPr>
          <p:cNvPr id="3" name="Picture 2" descr="A purple and blue line&#10;&#10;Description automatically generated">
            <a:extLst>
              <a:ext uri="{FF2B5EF4-FFF2-40B4-BE49-F238E27FC236}">
                <a16:creationId xmlns:a16="http://schemas.microsoft.com/office/drawing/2014/main" id="{25A13001-46EA-F95E-0278-FA477411D5DA}"/>
              </a:ext>
            </a:extLst>
          </p:cNvPr>
          <p:cNvPicPr>
            <a:picLocks noChangeAspect="1"/>
          </p:cNvPicPr>
          <p:nvPr/>
        </p:nvPicPr>
        <p:blipFill>
          <a:blip r:embed="rId2"/>
          <a:stretch>
            <a:fillRect/>
          </a:stretch>
        </p:blipFill>
        <p:spPr>
          <a:xfrm>
            <a:off x="1794221" y="1464886"/>
            <a:ext cx="5555558" cy="900000"/>
          </a:xfrm>
          <a:prstGeom prst="rect">
            <a:avLst/>
          </a:prstGeom>
        </p:spPr>
      </p:pic>
    </p:spTree>
    <p:extLst>
      <p:ext uri="{BB962C8B-B14F-4D97-AF65-F5344CB8AC3E}">
        <p14:creationId xmlns:p14="http://schemas.microsoft.com/office/powerpoint/2010/main" val="263848295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Measurements &amp; Scales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p:graphicFrame>
        <p:nvGraphicFramePr>
          <p:cNvPr id="6" name="Google Shape;105;p20">
            <a:extLst>
              <a:ext uri="{FF2B5EF4-FFF2-40B4-BE49-F238E27FC236}">
                <a16:creationId xmlns:a16="http://schemas.microsoft.com/office/drawing/2014/main" id="{DA9D5AD6-3A8A-4960-C4EF-ED3EF32E40A4}"/>
              </a:ext>
            </a:extLst>
          </p:cNvPr>
          <p:cNvGraphicFramePr/>
          <p:nvPr/>
        </p:nvGraphicFramePr>
        <p:xfrm>
          <a:off x="108044" y="862525"/>
          <a:ext cx="8704262" cy="1179339"/>
        </p:xfrm>
        <a:graphic>
          <a:graphicData uri="http://schemas.openxmlformats.org/drawingml/2006/table">
            <a:tbl>
              <a:tblPr firstRow="1" bandRow="1">
                <a:noFill/>
              </a:tblPr>
              <a:tblGrid>
                <a:gridCol w="8704262">
                  <a:extLst>
                    <a:ext uri="{9D8B030D-6E8A-4147-A177-3AD203B41FA5}">
                      <a16:colId xmlns:a16="http://schemas.microsoft.com/office/drawing/2014/main" val="20000"/>
                    </a:ext>
                  </a:extLst>
                </a:gridCol>
              </a:tblGrid>
              <a:tr h="117933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16) Measure the length of the line to the nearest centimetre:</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AlternateContent xmlns:mc="http://schemas.openxmlformats.org/markup-compatibility/2006" xmlns:a14="http://schemas.microsoft.com/office/drawing/2010/main">
        <mc:Choice Requires="a14">
          <p:graphicFrame>
            <p:nvGraphicFramePr>
              <p:cNvPr id="7" name="Google Shape;106;p20">
                <a:extLst>
                  <a:ext uri="{FF2B5EF4-FFF2-40B4-BE49-F238E27FC236}">
                    <a16:creationId xmlns:a16="http://schemas.microsoft.com/office/drawing/2014/main" id="{06B7AB7B-6C2C-4167-B7B4-0C18C9726445}"/>
                  </a:ext>
                </a:extLst>
              </p:cNvPr>
              <p:cNvGraphicFramePr/>
              <p:nvPr/>
            </p:nvGraphicFramePr>
            <p:xfrm>
              <a:off x="952500" y="2687907"/>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8.8 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did not give answer to stated level of accuracy</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8 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a:t>
                          </a:r>
                          <a:r>
                            <a:rPr lang="en-GB" sz="1400" u="none" strike="noStrike" cap="none" dirty="0">
                              <a:solidFill>
                                <a:schemeClr val="tx1"/>
                              </a:solidFill>
                              <a:latin typeface="Nunito Sans"/>
                              <a:ea typeface="Nunito Sans"/>
                              <a:cs typeface="Nunito Sans"/>
                              <a:sym typeface="Nunito Sans"/>
                            </a:rPr>
                            <a:t>was not accurate in taking their measurement</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14:m>
                            <m:oMath xmlns:m="http://schemas.openxmlformats.org/officeDocument/2006/math">
                              <m:r>
                                <a:rPr lang="en-GB" sz="1600" b="0" i="1" u="none" strike="noStrike" cap="none" dirty="0" smtClean="0">
                                  <a:solidFill>
                                    <a:srgbClr val="00BC89"/>
                                  </a:solidFill>
                                  <a:latin typeface="Cambria Math" panose="02040503050406030204" pitchFamily="18" charset="0"/>
                                  <a:ea typeface="Nunito Sans"/>
                                  <a:cs typeface="Nunito Sans"/>
                                  <a:sym typeface="Nunito Sans"/>
                                </a:rPr>
                                <m:t>9 </m:t>
                              </m:r>
                              <m:r>
                                <a:rPr lang="en-GB" sz="1600" b="0" i="1" u="none" strike="noStrike" cap="none" dirty="0" smtClean="0">
                                  <a:solidFill>
                                    <a:srgbClr val="00BC89"/>
                                  </a:solidFill>
                                  <a:latin typeface="Cambria Math" panose="02040503050406030204" pitchFamily="18" charset="0"/>
                                  <a:ea typeface="Nunito Sans"/>
                                  <a:cs typeface="Nunito Sans"/>
                                  <a:sym typeface="Nunito Sans"/>
                                </a:rPr>
                                <m:t>𝑐𝑚</m:t>
                              </m:r>
                            </m:oMath>
                          </a14:m>
                          <a:endParaRPr lang="en-GB" sz="1600" b="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lang="en-US"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10 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was not accurate in taking their measurement</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7" name="Google Shape;106;p20">
                <a:extLst>
                  <a:ext uri="{FF2B5EF4-FFF2-40B4-BE49-F238E27FC236}">
                    <a16:creationId xmlns:a16="http://schemas.microsoft.com/office/drawing/2014/main" id="{06B7AB7B-6C2C-4167-B7B4-0C18C9726445}"/>
                  </a:ext>
                </a:extLst>
              </p:cNvPr>
              <p:cNvGraphicFramePr/>
              <p:nvPr>
                <p:extLst>
                  <p:ext uri="{D42A27DB-BD31-4B8C-83A1-F6EECF244321}">
                    <p14:modId xmlns:p14="http://schemas.microsoft.com/office/powerpoint/2010/main" val="745891858"/>
                  </p:ext>
                </p:extLst>
              </p:nvPr>
            </p:nvGraphicFramePr>
            <p:xfrm>
              <a:off x="952500" y="2687907"/>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8</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8</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did not give answer to stated level of accuracy</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8</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a:t>
                          </a:r>
                          <a:r>
                            <a:rPr lang="en-GB" sz="1400" u="none" strike="noStrike" cap="none" dirty="0">
                              <a:solidFill>
                                <a:schemeClr val="tx1"/>
                              </a:solidFill>
                              <a:latin typeface="Nunito Sans"/>
                              <a:ea typeface="Nunito Sans"/>
                              <a:cs typeface="Nunito Sans"/>
                              <a:sym typeface="Nunito Sans"/>
                            </a:rPr>
                            <a:t>was not accurate in taking their measurement</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Sans"/>
                              <a:ea typeface="Nunito Sans"/>
                              <a:cs typeface="Nunito Sans"/>
                              <a:sym typeface="Nunito Sans"/>
                            </a:rPr>
                            <a:t>C) </a:t>
                          </a:r>
                          <a14:m xmlns:a14="http://schemas.microsoft.com/office/drawing/2010/main">
                            <m:oMath xmlns:m="http://schemas.openxmlformats.org/officeDocument/2006/math">
                              <m:r>
                                <a:rPr lang="en-GB" sz="1600" b="0" i="1" u="none" strike="noStrike" cap="none" dirty="0" smtClean="0">
                                  <a:solidFill>
                                    <a:srgbClr val="00BC89"/>
                                  </a:solidFill>
                                  <a:latin typeface="Cambria Math" panose="02040503050406030204" pitchFamily="18" charset="0"/>
                                  <a:ea typeface="Nunito Sans"/>
                                  <a:cs typeface="Nunito Sans"/>
                                  <a:sym typeface="Nunito Sans"/>
                                </a:rPr>
                                <m:t>9</m:t>
                              </m:r>
                              <m:r>
                                <a:rPr lang="en-GB" sz="1600" b="0" i="1" u="none" strike="noStrike" cap="none" dirty="0" smtClean="0">
                                  <a:solidFill>
                                    <a:srgbClr val="00BC89"/>
                                  </a:solidFill>
                                  <a:latin typeface="Cambria Math" panose="02040503050406030204" pitchFamily="18" charset="0"/>
                                  <a:ea typeface="Nunito Sans"/>
                                  <a:cs typeface="Nunito Sans"/>
                                  <a:sym typeface="Nunito Sans"/>
                                </a:rPr>
                                <m:t> </m:t>
                              </m:r>
                              <m:r>
                                <a:rPr lang="en-GB" sz="1600" b="0" i="1" u="none" strike="noStrike" cap="none" dirty="0" smtClean="0">
                                  <a:solidFill>
                                    <a:srgbClr val="00BC89"/>
                                  </a:solidFill>
                                  <a:latin typeface="Cambria Math" panose="02040503050406030204" pitchFamily="18" charset="0"/>
                                  <a:ea typeface="Nunito Sans"/>
                                  <a:cs typeface="Nunito Sans"/>
                                  <a:sym typeface="Nunito Sans"/>
                                </a:rPr>
                                <m:t>𝑐𝑚</m:t>
                              </m:r>
                            </m:oMath>
                          </a14:m>
                          <a:endParaRPr lang="en-GB" sz="1600" b="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lang="en-US"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10</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was not accurate in taking their measurement</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sp>
        <p:nvSpPr>
          <p:cNvPr id="3" name="TextBox 2">
            <a:extLst>
              <a:ext uri="{FF2B5EF4-FFF2-40B4-BE49-F238E27FC236}">
                <a16:creationId xmlns:a16="http://schemas.microsoft.com/office/drawing/2014/main" id="{945F9680-0816-5193-A637-AB2F588B6884}"/>
              </a:ext>
            </a:extLst>
          </p:cNvPr>
          <p:cNvSpPr txBox="1"/>
          <p:nvPr/>
        </p:nvSpPr>
        <p:spPr>
          <a:xfrm>
            <a:off x="3916680" y="1993928"/>
            <a:ext cx="1310640" cy="461665"/>
          </a:xfrm>
          <a:prstGeom prst="rect">
            <a:avLst/>
          </a:prstGeom>
          <a:noFill/>
        </p:spPr>
        <p:txBody>
          <a:bodyPr wrap="square" rtlCol="0">
            <a:spAutoFit/>
          </a:bodyPr>
          <a:lstStyle/>
          <a:p>
            <a:pPr algn="ctr"/>
            <a:r>
              <a:rPr lang="en-GB" sz="2400" dirty="0">
                <a:latin typeface="Times New Roman" panose="02020603050405020304" pitchFamily="18" charset="0"/>
                <a:cs typeface="Times New Roman" panose="02020603050405020304" pitchFamily="18" charset="0"/>
              </a:rPr>
              <a:t>88mm</a:t>
            </a:r>
            <a:endParaRPr lang="en-GB" dirty="0">
              <a:latin typeface="Times New Roman" panose="02020603050405020304" pitchFamily="18" charset="0"/>
              <a:cs typeface="Times New Roman" panose="02020603050405020304" pitchFamily="18" charset="0"/>
            </a:endParaRPr>
          </a:p>
        </p:txBody>
      </p:sp>
      <p:pic>
        <p:nvPicPr>
          <p:cNvPr id="5" name="Picture 4" descr="A black and purple rectangle&#10;&#10;Description automatically generated">
            <a:extLst>
              <a:ext uri="{FF2B5EF4-FFF2-40B4-BE49-F238E27FC236}">
                <a16:creationId xmlns:a16="http://schemas.microsoft.com/office/drawing/2014/main" id="{59797108-F31E-9421-AE13-DCA65FB26AD0}"/>
              </a:ext>
            </a:extLst>
          </p:cNvPr>
          <p:cNvPicPr>
            <a:picLocks noChangeAspect="1"/>
          </p:cNvPicPr>
          <p:nvPr/>
        </p:nvPicPr>
        <p:blipFill>
          <a:blip r:embed="rId3"/>
          <a:stretch>
            <a:fillRect/>
          </a:stretch>
        </p:blipFill>
        <p:spPr>
          <a:xfrm>
            <a:off x="2949153" y="1793464"/>
            <a:ext cx="3245693" cy="248400"/>
          </a:xfrm>
          <a:prstGeom prst="rect">
            <a:avLst/>
          </a:prstGeom>
        </p:spPr>
      </p:pic>
    </p:spTree>
    <p:extLst>
      <p:ext uri="{BB962C8B-B14F-4D97-AF65-F5344CB8AC3E}">
        <p14:creationId xmlns:p14="http://schemas.microsoft.com/office/powerpoint/2010/main" val="242927935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Measurements &amp; Scales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p:graphicFrame>
        <p:nvGraphicFramePr>
          <p:cNvPr id="6" name="Google Shape;105;p20">
            <a:extLst>
              <a:ext uri="{FF2B5EF4-FFF2-40B4-BE49-F238E27FC236}">
                <a16:creationId xmlns:a16="http://schemas.microsoft.com/office/drawing/2014/main" id="{DA9D5AD6-3A8A-4960-C4EF-ED3EF32E40A4}"/>
              </a:ext>
            </a:extLst>
          </p:cNvPr>
          <p:cNvGraphicFramePr/>
          <p:nvPr/>
        </p:nvGraphicFramePr>
        <p:xfrm>
          <a:off x="108044" y="862525"/>
          <a:ext cx="8704262" cy="1179339"/>
        </p:xfrm>
        <a:graphic>
          <a:graphicData uri="http://schemas.openxmlformats.org/drawingml/2006/table">
            <a:tbl>
              <a:tblPr firstRow="1" bandRow="1">
                <a:noFill/>
              </a:tblPr>
              <a:tblGrid>
                <a:gridCol w="8704262">
                  <a:extLst>
                    <a:ext uri="{9D8B030D-6E8A-4147-A177-3AD203B41FA5}">
                      <a16:colId xmlns:a16="http://schemas.microsoft.com/office/drawing/2014/main" val="20000"/>
                    </a:ext>
                  </a:extLst>
                </a:gridCol>
              </a:tblGrid>
              <a:tr h="117933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17) Measure the length of the line to the nearest half centimetre:</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AlternateContent xmlns:mc="http://schemas.openxmlformats.org/markup-compatibility/2006" xmlns:a14="http://schemas.microsoft.com/office/drawing/2010/main">
        <mc:Choice Requires="a14">
          <p:graphicFrame>
            <p:nvGraphicFramePr>
              <p:cNvPr id="7" name="Google Shape;106;p20">
                <a:extLst>
                  <a:ext uri="{FF2B5EF4-FFF2-40B4-BE49-F238E27FC236}">
                    <a16:creationId xmlns:a16="http://schemas.microsoft.com/office/drawing/2014/main" id="{06B7AB7B-6C2C-4167-B7B4-0C18C9726445}"/>
                  </a:ext>
                </a:extLst>
              </p:cNvPr>
              <p:cNvGraphicFramePr/>
              <p:nvPr/>
            </p:nvGraphicFramePr>
            <p:xfrm>
              <a:off x="952500" y="2687907"/>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11 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rounded their measurement down</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11.3 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a:t>
                          </a:r>
                          <a:r>
                            <a:rPr lang="en-GB" sz="1400" u="none" strike="noStrike" cap="none" dirty="0">
                              <a:solidFill>
                                <a:schemeClr val="tx1"/>
                              </a:solidFill>
                              <a:latin typeface="Nunito Sans"/>
                              <a:ea typeface="Nunito Sans"/>
                              <a:cs typeface="Nunito Sans"/>
                              <a:sym typeface="Nunito Sans"/>
                            </a:rPr>
                            <a:t>gave the exact measurement</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12 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was not accurate in taking their measurement</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a:ea typeface="Nunito Sans"/>
                              <a:cs typeface="Nunito Sans"/>
                              <a:sym typeface="Nunito Sans"/>
                            </a:rPr>
                            <a:t>D) </a:t>
                          </a:r>
                          <a14:m>
                            <m:oMath xmlns:m="http://schemas.openxmlformats.org/officeDocument/2006/math">
                              <m:r>
                                <a:rPr lang="en-GB" sz="1600" b="0" i="1" u="none" strike="noStrike" cap="none" dirty="0" smtClean="0">
                                  <a:solidFill>
                                    <a:srgbClr val="00BC89"/>
                                  </a:solidFill>
                                  <a:latin typeface="Cambria Math" panose="02040503050406030204" pitchFamily="18" charset="0"/>
                                  <a:ea typeface="Nunito Sans"/>
                                  <a:cs typeface="Nunito Sans"/>
                                  <a:sym typeface="Nunito Sans"/>
                                </a:rPr>
                                <m:t>11.5 </m:t>
                              </m:r>
                              <m:r>
                                <a:rPr lang="en-GB" sz="1600" b="0" i="1" u="none" strike="noStrike" cap="none" dirty="0" smtClean="0">
                                  <a:solidFill>
                                    <a:srgbClr val="00BC89"/>
                                  </a:solidFill>
                                  <a:latin typeface="Cambria Math" panose="02040503050406030204" pitchFamily="18" charset="0"/>
                                  <a:ea typeface="Nunito Sans"/>
                                  <a:cs typeface="Nunito Sans"/>
                                  <a:sym typeface="Nunito Sans"/>
                                </a:rPr>
                                <m:t>𝑐𝑚</m:t>
                              </m:r>
                            </m:oMath>
                          </a14:m>
                          <a:endParaRPr lang="en-US"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00BC89"/>
                              </a:solidFill>
                              <a:latin typeface="Nunito Sans"/>
                              <a:ea typeface="Nunito Sans"/>
                              <a:cs typeface="Nunito Sans"/>
                              <a:sym typeface="Nunito Sans"/>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7" name="Google Shape;106;p20">
                <a:extLst>
                  <a:ext uri="{FF2B5EF4-FFF2-40B4-BE49-F238E27FC236}">
                    <a16:creationId xmlns:a16="http://schemas.microsoft.com/office/drawing/2014/main" id="{06B7AB7B-6C2C-4167-B7B4-0C18C9726445}"/>
                  </a:ext>
                </a:extLst>
              </p:cNvPr>
              <p:cNvGraphicFramePr/>
              <p:nvPr>
                <p:extLst>
                  <p:ext uri="{D42A27DB-BD31-4B8C-83A1-F6EECF244321}">
                    <p14:modId xmlns:p14="http://schemas.microsoft.com/office/powerpoint/2010/main" val="3430183216"/>
                  </p:ext>
                </p:extLst>
              </p:nvPr>
            </p:nvGraphicFramePr>
            <p:xfrm>
              <a:off x="952500" y="2687907"/>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11 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rounded their measurement down</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11.3 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a:t>
                          </a:r>
                          <a:r>
                            <a:rPr lang="en-GB" sz="1400" u="none" strike="noStrike" cap="none" dirty="0">
                              <a:solidFill>
                                <a:schemeClr val="tx1"/>
                              </a:solidFill>
                              <a:latin typeface="Nunito Sans"/>
                              <a:ea typeface="Nunito Sans"/>
                              <a:cs typeface="Nunito Sans"/>
                              <a:sym typeface="Nunito Sans"/>
                            </a:rPr>
                            <a:t>gave the exact measurement</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12 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was not accurate in taking their measurement</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a:ea typeface="Nunito Sans"/>
                              <a:cs typeface="Nunito Sans"/>
                              <a:sym typeface="Nunito Sans"/>
                            </a:rPr>
                            <a:t>D) </a:t>
                          </a:r>
                          <a14:m xmlns:a14="http://schemas.microsoft.com/office/drawing/2010/main">
                            <m:oMath xmlns:m="http://schemas.openxmlformats.org/officeDocument/2006/math">
                              <m:r>
                                <a:rPr lang="en-GB" sz="1600" b="0" i="1" u="none" strike="noStrike" cap="none" dirty="0" smtClean="0">
                                  <a:solidFill>
                                    <a:srgbClr val="00BC89"/>
                                  </a:solidFill>
                                  <a:latin typeface="Cambria Math" panose="02040503050406030204" pitchFamily="18" charset="0"/>
                                  <a:ea typeface="Nunito Sans"/>
                                  <a:cs typeface="Nunito Sans"/>
                                  <a:sym typeface="Nunito Sans"/>
                                </a:rPr>
                                <m:t>11.5 </m:t>
                              </m:r>
                              <m:r>
                                <a:rPr lang="en-GB" sz="1600" b="0" i="1" u="none" strike="noStrike" cap="none" dirty="0" smtClean="0">
                                  <a:solidFill>
                                    <a:srgbClr val="00BC89"/>
                                  </a:solidFill>
                                  <a:latin typeface="Cambria Math" panose="02040503050406030204" pitchFamily="18" charset="0"/>
                                  <a:ea typeface="Nunito Sans"/>
                                  <a:cs typeface="Nunito Sans"/>
                                  <a:sym typeface="Nunito Sans"/>
                                </a:rPr>
                                <m:t>𝑐𝑚</m:t>
                              </m:r>
                            </m:oMath>
                          </a14:m>
                          <a:endParaRPr lang="en-US"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rgbClr val="00BC89"/>
                              </a:solidFill>
                              <a:latin typeface="Nunito Sans"/>
                              <a:ea typeface="Nunito Sans"/>
                              <a:cs typeface="Nunito Sans"/>
                              <a:sym typeface="Nunito Sans"/>
                            </a:rPr>
                            <a:t>Correct answer</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sp>
        <p:nvSpPr>
          <p:cNvPr id="3" name="TextBox 2">
            <a:extLst>
              <a:ext uri="{FF2B5EF4-FFF2-40B4-BE49-F238E27FC236}">
                <a16:creationId xmlns:a16="http://schemas.microsoft.com/office/drawing/2014/main" id="{FCD770EC-8802-7F1A-9F15-5F12D72B7060}"/>
              </a:ext>
            </a:extLst>
          </p:cNvPr>
          <p:cNvSpPr txBox="1"/>
          <p:nvPr/>
        </p:nvSpPr>
        <p:spPr>
          <a:xfrm>
            <a:off x="3916680" y="1993928"/>
            <a:ext cx="1310640" cy="461665"/>
          </a:xfrm>
          <a:prstGeom prst="rect">
            <a:avLst/>
          </a:prstGeom>
          <a:noFill/>
        </p:spPr>
        <p:txBody>
          <a:bodyPr wrap="square" rtlCol="0">
            <a:spAutoFit/>
          </a:bodyPr>
          <a:lstStyle/>
          <a:p>
            <a:pPr algn="ctr"/>
            <a:r>
              <a:rPr lang="en-GB" sz="2400" dirty="0">
                <a:latin typeface="Times New Roman" panose="02020603050405020304" pitchFamily="18" charset="0"/>
                <a:cs typeface="Times New Roman" panose="02020603050405020304" pitchFamily="18" charset="0"/>
              </a:rPr>
              <a:t>113mm</a:t>
            </a:r>
            <a:endParaRPr lang="en-GB" dirty="0">
              <a:latin typeface="Times New Roman" panose="02020603050405020304" pitchFamily="18" charset="0"/>
              <a:cs typeface="Times New Roman" panose="02020603050405020304" pitchFamily="18" charset="0"/>
            </a:endParaRPr>
          </a:p>
        </p:txBody>
      </p:sp>
      <p:pic>
        <p:nvPicPr>
          <p:cNvPr id="5" name="Picture 4" descr="A black and purple rectangle&#10;&#10;Description automatically generated">
            <a:extLst>
              <a:ext uri="{FF2B5EF4-FFF2-40B4-BE49-F238E27FC236}">
                <a16:creationId xmlns:a16="http://schemas.microsoft.com/office/drawing/2014/main" id="{4265D3FC-3B82-F74B-DC0B-D74B58D77D90}"/>
              </a:ext>
            </a:extLst>
          </p:cNvPr>
          <p:cNvPicPr>
            <a:picLocks noChangeAspect="1"/>
          </p:cNvPicPr>
          <p:nvPr/>
        </p:nvPicPr>
        <p:blipFill>
          <a:blip r:embed="rId3"/>
          <a:stretch>
            <a:fillRect/>
          </a:stretch>
        </p:blipFill>
        <p:spPr>
          <a:xfrm>
            <a:off x="2538000" y="1749028"/>
            <a:ext cx="4068000" cy="248400"/>
          </a:xfrm>
          <a:prstGeom prst="rect">
            <a:avLst/>
          </a:prstGeom>
        </p:spPr>
      </p:pic>
    </p:spTree>
    <p:extLst>
      <p:ext uri="{BB962C8B-B14F-4D97-AF65-F5344CB8AC3E}">
        <p14:creationId xmlns:p14="http://schemas.microsoft.com/office/powerpoint/2010/main" val="20133462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Measurements &amp; Scales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p:graphicFrame>
        <p:nvGraphicFramePr>
          <p:cNvPr id="6" name="Google Shape;105;p20">
            <a:extLst>
              <a:ext uri="{FF2B5EF4-FFF2-40B4-BE49-F238E27FC236}">
                <a16:creationId xmlns:a16="http://schemas.microsoft.com/office/drawing/2014/main" id="{DA9D5AD6-3A8A-4960-C4EF-ED3EF32E40A4}"/>
              </a:ext>
            </a:extLst>
          </p:cNvPr>
          <p:cNvGraphicFramePr/>
          <p:nvPr/>
        </p:nvGraphicFramePr>
        <p:xfrm>
          <a:off x="108044" y="862525"/>
          <a:ext cx="8704262" cy="1179339"/>
        </p:xfrm>
        <a:graphic>
          <a:graphicData uri="http://schemas.openxmlformats.org/drawingml/2006/table">
            <a:tbl>
              <a:tblPr firstRow="1" bandRow="1">
                <a:noFill/>
              </a:tblPr>
              <a:tblGrid>
                <a:gridCol w="8704262">
                  <a:extLst>
                    <a:ext uri="{9D8B030D-6E8A-4147-A177-3AD203B41FA5}">
                      <a16:colId xmlns:a16="http://schemas.microsoft.com/office/drawing/2014/main" val="20000"/>
                    </a:ext>
                  </a:extLst>
                </a:gridCol>
              </a:tblGrid>
              <a:tr h="117933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18) Measure the length of the line to the nearest millimetre:</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AlternateContent xmlns:mc="http://schemas.openxmlformats.org/markup-compatibility/2006" xmlns:a14="http://schemas.microsoft.com/office/drawing/2010/main">
        <mc:Choice Requires="a14">
          <p:graphicFrame>
            <p:nvGraphicFramePr>
              <p:cNvPr id="7" name="Google Shape;106;p20">
                <a:extLst>
                  <a:ext uri="{FF2B5EF4-FFF2-40B4-BE49-F238E27FC236}">
                    <a16:creationId xmlns:a16="http://schemas.microsoft.com/office/drawing/2014/main" id="{06B7AB7B-6C2C-4167-B7B4-0C18C9726445}"/>
                  </a:ext>
                </a:extLst>
              </p:cNvPr>
              <p:cNvGraphicFramePr/>
              <p:nvPr/>
            </p:nvGraphicFramePr>
            <p:xfrm>
              <a:off x="952500" y="2687907"/>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a:ea typeface="Nunito Sans"/>
                              <a:cs typeface="Nunito Sans"/>
                              <a:sym typeface="Nunito Sans"/>
                            </a:rPr>
                            <a:t>A) </a:t>
                          </a:r>
                          <a14:m>
                            <m:oMath xmlns:m="http://schemas.openxmlformats.org/officeDocument/2006/math">
                              <m:r>
                                <a:rPr lang="en-GB" sz="1600" b="0" i="1" u="none" strike="noStrike" cap="none" dirty="0" smtClean="0">
                                  <a:solidFill>
                                    <a:srgbClr val="00BC89"/>
                                  </a:solidFill>
                                  <a:latin typeface="Cambria Math" panose="02040503050406030204" pitchFamily="18" charset="0"/>
                                  <a:ea typeface="Nunito Sans"/>
                                  <a:cs typeface="Nunito Sans"/>
                                  <a:sym typeface="Nunito Sans"/>
                                </a:rPr>
                                <m:t>97 </m:t>
                              </m:r>
                              <m:r>
                                <a:rPr lang="en-GB" sz="1600" b="0" i="1" u="none" strike="noStrike" cap="none" dirty="0" smtClean="0">
                                  <a:solidFill>
                                    <a:srgbClr val="00BC89"/>
                                  </a:solidFill>
                                  <a:latin typeface="Cambria Math" panose="02040503050406030204" pitchFamily="18" charset="0"/>
                                  <a:ea typeface="Nunito Sans"/>
                                  <a:cs typeface="Nunito Sans"/>
                                  <a:sym typeface="Nunito Sans"/>
                                </a:rPr>
                                <m:t>𝑚𝑚</m:t>
                              </m:r>
                            </m:oMath>
                          </a14:m>
                          <a:endParaRPr lang="ar-AE"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lang="en-US"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9.7 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a:t>
                          </a:r>
                          <a:r>
                            <a:rPr lang="en-GB" sz="1400" u="none" strike="noStrike" cap="none" dirty="0">
                              <a:solidFill>
                                <a:schemeClr val="tx1"/>
                              </a:solidFill>
                              <a:latin typeface="Nunito Sans"/>
                              <a:ea typeface="Nunito Sans"/>
                              <a:cs typeface="Nunito Sans"/>
                              <a:sym typeface="Nunito Sans"/>
                            </a:rPr>
                            <a:t>gave their answer in the wrong unit</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10 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rounded their answer to the nearest centimetre</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87 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𝑚𝑚</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used their ruler ineffectively</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7" name="Google Shape;106;p20">
                <a:extLst>
                  <a:ext uri="{FF2B5EF4-FFF2-40B4-BE49-F238E27FC236}">
                    <a16:creationId xmlns:a16="http://schemas.microsoft.com/office/drawing/2014/main" id="{06B7AB7B-6C2C-4167-B7B4-0C18C9726445}"/>
                  </a:ext>
                </a:extLst>
              </p:cNvPr>
              <p:cNvGraphicFramePr/>
              <p:nvPr>
                <p:extLst>
                  <p:ext uri="{D42A27DB-BD31-4B8C-83A1-F6EECF244321}">
                    <p14:modId xmlns:p14="http://schemas.microsoft.com/office/powerpoint/2010/main" val="3161861005"/>
                  </p:ext>
                </p:extLst>
              </p:nvPr>
            </p:nvGraphicFramePr>
            <p:xfrm>
              <a:off x="952500" y="2687907"/>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Sans"/>
                              <a:ea typeface="Nunito Sans"/>
                              <a:cs typeface="Nunito Sans"/>
                              <a:sym typeface="Nunito Sans"/>
                            </a:rPr>
                            <a:t>A) </a:t>
                          </a:r>
                          <a14:m xmlns:a14="http://schemas.microsoft.com/office/drawing/2010/main">
                            <m:oMath xmlns:m="http://schemas.openxmlformats.org/officeDocument/2006/math">
                              <m:r>
                                <a:rPr lang="en-GB" sz="1600" b="0" i="1" u="none" strike="noStrike" cap="none" dirty="0" smtClean="0">
                                  <a:solidFill>
                                    <a:srgbClr val="00BC89"/>
                                  </a:solidFill>
                                  <a:latin typeface="Cambria Math" panose="02040503050406030204" pitchFamily="18" charset="0"/>
                                  <a:ea typeface="Nunito Sans"/>
                                  <a:cs typeface="Nunito Sans"/>
                                  <a:sym typeface="Nunito Sans"/>
                                </a:rPr>
                                <m:t>97 </m:t>
                              </m:r>
                              <m:r>
                                <a:rPr lang="en-GB" sz="1600" b="0" i="1" u="none" strike="noStrike" cap="none" dirty="0" smtClean="0">
                                  <a:solidFill>
                                    <a:srgbClr val="00BC89"/>
                                  </a:solidFill>
                                  <a:latin typeface="Cambria Math" panose="02040503050406030204" pitchFamily="18" charset="0"/>
                                  <a:ea typeface="Nunito Sans"/>
                                  <a:cs typeface="Nunito Sans"/>
                                  <a:sym typeface="Nunito Sans"/>
                                </a:rPr>
                                <m:t>𝑚𝑚</m:t>
                              </m:r>
                            </m:oMath>
                          </a14:m>
                          <a:endParaRPr lang="ar-AE" sz="1600" u="none" strike="noStrike" cap="none" dirty="0">
                            <a:solidFill>
                              <a:srgbClr val="00BC89"/>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rgbClr val="00BC89"/>
                              </a:solidFill>
                              <a:latin typeface="Nunito Sans"/>
                              <a:ea typeface="Nunito Sans"/>
                              <a:cs typeface="Nunito Sans"/>
                              <a:sym typeface="Nunito Sans"/>
                            </a:rPr>
                            <a:t>Correct answer</a:t>
                          </a:r>
                          <a:endParaRPr lang="en-US" sz="1400" u="none" strike="noStrike" cap="none" dirty="0">
                            <a:solidFill>
                              <a:srgbClr val="00BC89"/>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9.7 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a:t>
                          </a:r>
                          <a:r>
                            <a:rPr lang="en-GB" sz="1400" u="none" strike="noStrike" cap="none" dirty="0">
                              <a:solidFill>
                                <a:schemeClr val="tx1"/>
                              </a:solidFill>
                              <a:latin typeface="Nunito Sans"/>
                              <a:ea typeface="Nunito Sans"/>
                              <a:cs typeface="Nunito Sans"/>
                              <a:sym typeface="Nunito Sans"/>
                            </a:rPr>
                            <a:t>gave their answer in the wrong unit</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10 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Student rounded their answer to the nearest centimetre</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87 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𝑚𝑚</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Student used their ruler ineffectively</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sp>
        <p:nvSpPr>
          <p:cNvPr id="3" name="TextBox 2">
            <a:extLst>
              <a:ext uri="{FF2B5EF4-FFF2-40B4-BE49-F238E27FC236}">
                <a16:creationId xmlns:a16="http://schemas.microsoft.com/office/drawing/2014/main" id="{B1F648A2-0CE6-E956-BDE8-15D096D11D30}"/>
              </a:ext>
            </a:extLst>
          </p:cNvPr>
          <p:cNvSpPr txBox="1"/>
          <p:nvPr/>
        </p:nvSpPr>
        <p:spPr>
          <a:xfrm>
            <a:off x="3916680" y="1993928"/>
            <a:ext cx="1310640" cy="461665"/>
          </a:xfrm>
          <a:prstGeom prst="rect">
            <a:avLst/>
          </a:prstGeom>
          <a:noFill/>
        </p:spPr>
        <p:txBody>
          <a:bodyPr wrap="square" rtlCol="0">
            <a:spAutoFit/>
          </a:bodyPr>
          <a:lstStyle/>
          <a:p>
            <a:pPr algn="ctr"/>
            <a:r>
              <a:rPr lang="en-GB" sz="2400" dirty="0">
                <a:latin typeface="Times New Roman" panose="02020603050405020304" pitchFamily="18" charset="0"/>
                <a:cs typeface="Times New Roman" panose="02020603050405020304" pitchFamily="18" charset="0"/>
              </a:rPr>
              <a:t>97mm</a:t>
            </a:r>
            <a:endParaRPr lang="en-GB" dirty="0">
              <a:latin typeface="Times New Roman" panose="02020603050405020304" pitchFamily="18" charset="0"/>
              <a:cs typeface="Times New Roman" panose="02020603050405020304" pitchFamily="18" charset="0"/>
            </a:endParaRPr>
          </a:p>
        </p:txBody>
      </p:sp>
      <p:pic>
        <p:nvPicPr>
          <p:cNvPr id="5" name="Picture 4" descr="A black and purple rectangle&#10;&#10;Description automatically generated">
            <a:extLst>
              <a:ext uri="{FF2B5EF4-FFF2-40B4-BE49-F238E27FC236}">
                <a16:creationId xmlns:a16="http://schemas.microsoft.com/office/drawing/2014/main" id="{3F508862-881F-387C-B742-3F52483C9269}"/>
              </a:ext>
            </a:extLst>
          </p:cNvPr>
          <p:cNvPicPr>
            <a:picLocks noChangeAspect="1"/>
          </p:cNvPicPr>
          <p:nvPr/>
        </p:nvPicPr>
        <p:blipFill>
          <a:blip r:embed="rId3"/>
          <a:stretch>
            <a:fillRect/>
          </a:stretch>
        </p:blipFill>
        <p:spPr>
          <a:xfrm>
            <a:off x="2714175" y="1824207"/>
            <a:ext cx="3492000" cy="248400"/>
          </a:xfrm>
          <a:prstGeom prst="rect">
            <a:avLst/>
          </a:prstGeom>
        </p:spPr>
      </p:pic>
    </p:spTree>
    <p:extLst>
      <p:ext uri="{BB962C8B-B14F-4D97-AF65-F5344CB8AC3E}">
        <p14:creationId xmlns:p14="http://schemas.microsoft.com/office/powerpoint/2010/main" val="29308004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Measurements &amp; Scales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140</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used incorrect scale on protractor</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rgbClr val="00BC89"/>
                              </a:solidFill>
                              <a:latin typeface="Nunito"/>
                              <a:ea typeface="Nunito"/>
                              <a:cs typeface="Nunito"/>
                              <a:sym typeface="Nunito"/>
                            </a:rPr>
                            <a:t>B)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40</m:t>
                              </m:r>
                              <m:r>
                                <a:rPr lang="en-GB" sz="1600" b="0" i="1" dirty="0" smtClean="0">
                                  <a:solidFill>
                                    <a:srgbClr val="00BC89"/>
                                  </a:solidFill>
                                  <a:latin typeface="Cambria Math" panose="02040503050406030204" pitchFamily="18" charset="0"/>
                                  <a:ea typeface="Cambria Math" panose="02040503050406030204" pitchFamily="18" charset="0"/>
                                  <a:cs typeface="Nunito"/>
                                  <a:sym typeface="Nunito"/>
                                </a:rPr>
                                <m:t>°</m:t>
                              </m:r>
                            </m:oMath>
                          </a14:m>
                          <a:endParaRPr lang="en-GB" sz="16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pitchFamily="2" charset="0"/>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320</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Student gave the size of the outer angle</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30</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did not use their protractor accurately</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676206451"/>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19) </a:t>
                      </a:r>
                      <a:r>
                        <a:rPr lang="en-GB" sz="1600" b="0" dirty="0">
                          <a:solidFill>
                            <a:schemeClr val="dk1"/>
                          </a:solidFill>
                          <a:latin typeface="Nunito Sans"/>
                          <a:ea typeface="Nunito Sans"/>
                          <a:cs typeface="Nunito Sans"/>
                          <a:sym typeface="Nunito Sans"/>
                        </a:rPr>
                        <a:t>Measure the angle, giving your answer to</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the nearest ten degrees:</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0914CF03-759C-1471-805F-8EE1E0B4FA87}"/>
                  </a:ext>
                </a:extLst>
              </p:cNvPr>
              <p:cNvSpPr txBox="1"/>
              <p:nvPr/>
            </p:nvSpPr>
            <p:spPr>
              <a:xfrm>
                <a:off x="2145984" y="3252688"/>
                <a:ext cx="523240" cy="52322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2800" i="1" dirty="0" smtClean="0">
                          <a:latin typeface="Cambria Math" panose="02040503050406030204" pitchFamily="18" charset="0"/>
                        </a:rPr>
                        <m:t>39</m:t>
                      </m:r>
                      <m:r>
                        <a:rPr lang="en-GB" sz="2800" i="1" dirty="0">
                          <a:latin typeface="Cambria Math" panose="02040503050406030204" pitchFamily="18" charset="0"/>
                          <a:ea typeface="Cambria Math" panose="02040503050406030204" pitchFamily="18" charset="0"/>
                        </a:rPr>
                        <m:t>°</m:t>
                      </m:r>
                    </m:oMath>
                  </m:oMathPara>
                </a14:m>
                <a:endParaRPr lang="en-GB" sz="2800" dirty="0"/>
              </a:p>
            </p:txBody>
          </p:sp>
        </mc:Choice>
        <mc:Fallback xmlns="">
          <p:sp>
            <p:nvSpPr>
              <p:cNvPr id="7" name="TextBox 6">
                <a:extLst>
                  <a:ext uri="{FF2B5EF4-FFF2-40B4-BE49-F238E27FC236}">
                    <a16:creationId xmlns:a16="http://schemas.microsoft.com/office/drawing/2014/main" id="{0914CF03-759C-1471-805F-8EE1E0B4FA87}"/>
                  </a:ext>
                </a:extLst>
              </p:cNvPr>
              <p:cNvSpPr txBox="1">
                <a:spLocks noRot="1" noChangeAspect="1" noMove="1" noResize="1" noEditPoints="1" noAdjustHandles="1" noChangeArrowheads="1" noChangeShapeType="1" noTextEdit="1"/>
              </p:cNvSpPr>
              <p:nvPr/>
            </p:nvSpPr>
            <p:spPr>
              <a:xfrm>
                <a:off x="2145984" y="3252688"/>
                <a:ext cx="523240" cy="523220"/>
              </a:xfrm>
              <a:prstGeom prst="rect">
                <a:avLst/>
              </a:prstGeom>
              <a:blipFill>
                <a:blip r:embed="rId4"/>
                <a:stretch>
                  <a:fillRect r="-15116"/>
                </a:stretch>
              </a:blipFill>
            </p:spPr>
            <p:txBody>
              <a:bodyPr/>
              <a:lstStyle/>
              <a:p>
                <a:r>
                  <a:rPr lang="en-GB">
                    <a:noFill/>
                  </a:rPr>
                  <a:t> </a:t>
                </a:r>
              </a:p>
            </p:txBody>
          </p:sp>
        </mc:Fallback>
      </mc:AlternateContent>
      <p:pic>
        <p:nvPicPr>
          <p:cNvPr id="3" name="Picture 2" descr="A purple line on a black background&#10;&#10;Description automatically generated">
            <a:extLst>
              <a:ext uri="{FF2B5EF4-FFF2-40B4-BE49-F238E27FC236}">
                <a16:creationId xmlns:a16="http://schemas.microsoft.com/office/drawing/2014/main" id="{425C122B-2DA2-7C9A-FDCC-15BC499A9A29}"/>
              </a:ext>
            </a:extLst>
          </p:cNvPr>
          <p:cNvPicPr>
            <a:picLocks noChangeAspect="1"/>
          </p:cNvPicPr>
          <p:nvPr/>
        </p:nvPicPr>
        <p:blipFill>
          <a:blip r:embed="rId5"/>
          <a:stretch>
            <a:fillRect/>
          </a:stretch>
        </p:blipFill>
        <p:spPr>
          <a:xfrm>
            <a:off x="773638" y="1819325"/>
            <a:ext cx="3845078" cy="2968130"/>
          </a:xfrm>
          <a:prstGeom prst="rect">
            <a:avLst/>
          </a:prstGeom>
        </p:spPr>
      </p:pic>
    </p:spTree>
    <p:extLst>
      <p:ext uri="{BB962C8B-B14F-4D97-AF65-F5344CB8AC3E}">
        <p14:creationId xmlns:p14="http://schemas.microsoft.com/office/powerpoint/2010/main" val="101010112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Measurements &amp; Scales</a:t>
            </a:r>
            <a:r>
              <a:rPr lang="en-GB" b="1" dirty="0">
                <a:solidFill>
                  <a:srgbClr val="FFFFFF"/>
                </a:solidFill>
                <a:latin typeface="Nunito Sans"/>
                <a:ea typeface="Nunito Sans"/>
                <a:cs typeface="Nunito Sans"/>
                <a:sym typeface="Nunito Sans"/>
              </a:rPr>
              <a:t> Answers</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120</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rounded angle measurement up</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65</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Student used incorrect scale on the protractor</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rgbClr val="00BC89"/>
                              </a:solidFill>
                              <a:latin typeface="Nunito"/>
                              <a:ea typeface="Nunito"/>
                              <a:cs typeface="Nunito"/>
                              <a:sym typeface="Nunito"/>
                            </a:rPr>
                            <a:t>C)</a:t>
                          </a:r>
                          <a:r>
                            <a:rPr lang="en-US" sz="1600" u="none" strike="noStrike" cap="none" dirty="0">
                              <a:solidFill>
                                <a:srgbClr val="00BC89"/>
                              </a:solidFill>
                              <a:latin typeface="Times New Roman"/>
                              <a:ea typeface="Times New Roman"/>
                              <a:cs typeface="Times New Roman"/>
                              <a:sym typeface="Times New Roman"/>
                            </a:rPr>
                            <a:t> </a:t>
                          </a:r>
                          <a14:m>
                            <m:oMath xmlns:m="http://schemas.openxmlformats.org/officeDocument/2006/math">
                              <m:r>
                                <a:rPr lang="en-GB" sz="1600" b="0" i="1" dirty="0" smtClean="0">
                                  <a:solidFill>
                                    <a:srgbClr val="00BC89"/>
                                  </a:solidFill>
                                  <a:latin typeface="Cambria Math" panose="02040503050406030204" pitchFamily="18" charset="0"/>
                                  <a:ea typeface="Nunito"/>
                                  <a:cs typeface="Nunito"/>
                                  <a:sym typeface="Nunito"/>
                                </a:rPr>
                                <m:t>115</m:t>
                              </m:r>
                              <m:r>
                                <a:rPr lang="en-GB" sz="1600" b="0" i="1" dirty="0" smtClean="0">
                                  <a:solidFill>
                                    <a:srgbClr val="00BC89"/>
                                  </a:solidFill>
                                  <a:latin typeface="Cambria Math" panose="02040503050406030204" pitchFamily="18" charset="0"/>
                                  <a:ea typeface="Cambria Math" panose="02040503050406030204" pitchFamily="18" charset="0"/>
                                  <a:cs typeface="Nunito"/>
                                  <a:sym typeface="Nunito"/>
                                </a:rPr>
                                <m:t>°</m:t>
                              </m:r>
                            </m:oMath>
                          </a14:m>
                          <a:endParaRPr lang="en-US" sz="1600" baseline="30000" dirty="0">
                            <a:solidFill>
                              <a:srgbClr val="00BC89"/>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rgbClr val="00BC89"/>
                              </a:solidFill>
                              <a:latin typeface="Nunito"/>
                              <a:ea typeface="Nunito"/>
                              <a:cs typeface="Nunito"/>
                              <a:sym typeface="Nunito"/>
                            </a:rPr>
                            <a:t>Correct answer</a:t>
                          </a:r>
                          <a:endParaRPr lang="en-US" sz="1400" u="none" strike="noStrike" cap="none" dirty="0">
                            <a:solidFill>
                              <a:srgbClr val="00BC89"/>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245</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Student gave the size of the outer angle</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349760277"/>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670570"/>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20) </a:t>
                      </a:r>
                      <a:r>
                        <a:rPr lang="en-GB" sz="1600" b="0" dirty="0">
                          <a:solidFill>
                            <a:schemeClr val="dk1"/>
                          </a:solidFill>
                          <a:latin typeface="Nunito Sans"/>
                          <a:ea typeface="Nunito Sans"/>
                          <a:cs typeface="Nunito Sans"/>
                          <a:sym typeface="Nunito Sans"/>
                        </a:rPr>
                        <a:t>Measure the angle, giving your answer to</a:t>
                      </a:r>
                    </a:p>
                    <a:p>
                      <a:pPr marL="0" marR="0" lvl="0" indent="0" algn="l" rtl="0">
                        <a:lnSpc>
                          <a:spcPct val="150000"/>
                        </a:lnSpc>
                        <a:spcBef>
                          <a:spcPts val="0"/>
                        </a:spcBef>
                        <a:spcAft>
                          <a:spcPts val="0"/>
                        </a:spcAft>
                        <a:buNone/>
                      </a:pPr>
                      <a:r>
                        <a:rPr lang="en-GB" sz="1600" b="0" dirty="0">
                          <a:solidFill>
                            <a:schemeClr val="dk1"/>
                          </a:solidFill>
                          <a:latin typeface="Nunito Sans"/>
                          <a:ea typeface="Nunito Sans"/>
                          <a:cs typeface="Nunito Sans"/>
                          <a:sym typeface="Nunito Sans"/>
                        </a:rPr>
                        <a:t>      the nearest five degrees:</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A7FAA428-E287-867B-C9FA-7FA4CDFDA20C}"/>
                  </a:ext>
                </a:extLst>
              </p:cNvPr>
              <p:cNvSpPr txBox="1"/>
              <p:nvPr/>
            </p:nvSpPr>
            <p:spPr>
              <a:xfrm>
                <a:off x="1953349" y="2861528"/>
                <a:ext cx="523240" cy="523220"/>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2800" b="0" i="1" dirty="0" smtClean="0">
                          <a:latin typeface="Cambria Math" panose="02040503050406030204" pitchFamily="18" charset="0"/>
                        </a:rPr>
                        <m:t>116</m:t>
                      </m:r>
                      <m:r>
                        <a:rPr lang="en-GB" sz="2800" i="1" dirty="0">
                          <a:latin typeface="Cambria Math" panose="02040503050406030204" pitchFamily="18" charset="0"/>
                          <a:ea typeface="Cambria Math" panose="02040503050406030204" pitchFamily="18" charset="0"/>
                        </a:rPr>
                        <m:t>°</m:t>
                      </m:r>
                    </m:oMath>
                  </m:oMathPara>
                </a14:m>
                <a:endParaRPr lang="en-GB" sz="2800" dirty="0"/>
              </a:p>
            </p:txBody>
          </p:sp>
        </mc:Choice>
        <mc:Fallback xmlns="">
          <p:sp>
            <p:nvSpPr>
              <p:cNvPr id="7" name="TextBox 6">
                <a:extLst>
                  <a:ext uri="{FF2B5EF4-FFF2-40B4-BE49-F238E27FC236}">
                    <a16:creationId xmlns:a16="http://schemas.microsoft.com/office/drawing/2014/main" id="{A7FAA428-E287-867B-C9FA-7FA4CDFDA20C}"/>
                  </a:ext>
                </a:extLst>
              </p:cNvPr>
              <p:cNvSpPr txBox="1">
                <a:spLocks noRot="1" noChangeAspect="1" noMove="1" noResize="1" noEditPoints="1" noAdjustHandles="1" noChangeArrowheads="1" noChangeShapeType="1" noTextEdit="1"/>
              </p:cNvSpPr>
              <p:nvPr/>
            </p:nvSpPr>
            <p:spPr>
              <a:xfrm>
                <a:off x="1953349" y="2861528"/>
                <a:ext cx="523240" cy="523220"/>
              </a:xfrm>
              <a:prstGeom prst="rect">
                <a:avLst/>
              </a:prstGeom>
              <a:blipFill>
                <a:blip r:embed="rId4"/>
                <a:stretch>
                  <a:fillRect r="-52326"/>
                </a:stretch>
              </a:blipFill>
            </p:spPr>
            <p:txBody>
              <a:bodyPr/>
              <a:lstStyle/>
              <a:p>
                <a:r>
                  <a:rPr lang="en-GB">
                    <a:noFill/>
                  </a:rPr>
                  <a:t> </a:t>
                </a:r>
              </a:p>
            </p:txBody>
          </p:sp>
        </mc:Fallback>
      </mc:AlternateContent>
      <p:pic>
        <p:nvPicPr>
          <p:cNvPr id="6" name="Picture 5" descr="A purple line with a circle&#10;&#10;Description automatically generated">
            <a:extLst>
              <a:ext uri="{FF2B5EF4-FFF2-40B4-BE49-F238E27FC236}">
                <a16:creationId xmlns:a16="http://schemas.microsoft.com/office/drawing/2014/main" id="{849645AF-D721-028E-5B0B-CB47C7F63D7F}"/>
              </a:ext>
            </a:extLst>
          </p:cNvPr>
          <p:cNvPicPr>
            <a:picLocks noChangeAspect="1"/>
          </p:cNvPicPr>
          <p:nvPr/>
        </p:nvPicPr>
        <p:blipFill>
          <a:blip r:embed="rId5"/>
          <a:stretch>
            <a:fillRect/>
          </a:stretch>
        </p:blipFill>
        <p:spPr>
          <a:xfrm>
            <a:off x="280151" y="1617441"/>
            <a:ext cx="4082795" cy="2873078"/>
          </a:xfrm>
          <a:prstGeom prst="rect">
            <a:avLst/>
          </a:prstGeom>
        </p:spPr>
      </p:pic>
    </p:spTree>
    <p:extLst>
      <p:ext uri="{BB962C8B-B14F-4D97-AF65-F5344CB8AC3E}">
        <p14:creationId xmlns:p14="http://schemas.microsoft.com/office/powerpoint/2010/main" val="388433049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8054611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Measurements &amp; Scales</a:t>
            </a:r>
            <a:r>
              <a:rPr lang="en-GB" b="1"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p:graphicFrame>
        <p:nvGraphicFramePr>
          <p:cNvPr id="6" name="Google Shape;105;p20">
            <a:extLst>
              <a:ext uri="{FF2B5EF4-FFF2-40B4-BE49-F238E27FC236}">
                <a16:creationId xmlns:a16="http://schemas.microsoft.com/office/drawing/2014/main" id="{DA9D5AD6-3A8A-4960-C4EF-ED3EF32E40A4}"/>
              </a:ext>
            </a:extLst>
          </p:cNvPr>
          <p:cNvGraphicFramePr/>
          <p:nvPr/>
        </p:nvGraphicFramePr>
        <p:xfrm>
          <a:off x="108044" y="862525"/>
          <a:ext cx="8704262" cy="1179339"/>
        </p:xfrm>
        <a:graphic>
          <a:graphicData uri="http://schemas.openxmlformats.org/drawingml/2006/table">
            <a:tbl>
              <a:tblPr firstRow="1" bandRow="1">
                <a:noFill/>
              </a:tblPr>
              <a:tblGrid>
                <a:gridCol w="8704262">
                  <a:extLst>
                    <a:ext uri="{9D8B030D-6E8A-4147-A177-3AD203B41FA5}">
                      <a16:colId xmlns:a16="http://schemas.microsoft.com/office/drawing/2014/main" val="20000"/>
                    </a:ext>
                  </a:extLst>
                </a:gridCol>
              </a:tblGrid>
              <a:tr h="117933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2) State the value indicated:</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AlternateContent xmlns:mc="http://schemas.openxmlformats.org/markup-compatibility/2006" xmlns:a14="http://schemas.microsoft.com/office/drawing/2010/main">
        <mc:Choice Requires="a14">
          <p:graphicFrame>
            <p:nvGraphicFramePr>
              <p:cNvPr id="7" name="Google Shape;106;p20">
                <a:extLst>
                  <a:ext uri="{FF2B5EF4-FFF2-40B4-BE49-F238E27FC236}">
                    <a16:creationId xmlns:a16="http://schemas.microsoft.com/office/drawing/2014/main" id="{06B7AB7B-6C2C-4167-B7B4-0C18C9726445}"/>
                  </a:ext>
                </a:extLst>
              </p:cNvPr>
              <p:cNvGraphicFramePr/>
              <p:nvPr/>
            </p:nvGraphicFramePr>
            <p:xfrm>
              <a:off x="952500" y="2687907"/>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42</m:t>
                              </m:r>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50</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44</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48</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7" name="Google Shape;106;p20">
                <a:extLst>
                  <a:ext uri="{FF2B5EF4-FFF2-40B4-BE49-F238E27FC236}">
                    <a16:creationId xmlns:a16="http://schemas.microsoft.com/office/drawing/2014/main" id="{06B7AB7B-6C2C-4167-B7B4-0C18C9726445}"/>
                  </a:ext>
                </a:extLst>
              </p:cNvPr>
              <p:cNvGraphicFramePr/>
              <p:nvPr>
                <p:extLst>
                  <p:ext uri="{D42A27DB-BD31-4B8C-83A1-F6EECF244321}">
                    <p14:modId xmlns:p14="http://schemas.microsoft.com/office/powerpoint/2010/main" val="2079771459"/>
                  </p:ext>
                </p:extLst>
              </p:nvPr>
            </p:nvGraphicFramePr>
            <p:xfrm>
              <a:off x="952500" y="2687907"/>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42</m:t>
                              </m:r>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50</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44</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48</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pic>
        <p:nvPicPr>
          <p:cNvPr id="5" name="Picture 4" descr="A purple and blue barbells&#10;&#10;Description automatically generated">
            <a:extLst>
              <a:ext uri="{FF2B5EF4-FFF2-40B4-BE49-F238E27FC236}">
                <a16:creationId xmlns:a16="http://schemas.microsoft.com/office/drawing/2014/main" id="{1F9E01DD-052E-8A3D-C77F-A0F1FC91F21E}"/>
              </a:ext>
            </a:extLst>
          </p:cNvPr>
          <p:cNvPicPr>
            <a:picLocks noChangeAspect="1"/>
          </p:cNvPicPr>
          <p:nvPr/>
        </p:nvPicPr>
        <p:blipFill>
          <a:blip r:embed="rId2"/>
          <a:stretch>
            <a:fillRect/>
          </a:stretch>
        </p:blipFill>
        <p:spPr>
          <a:xfrm>
            <a:off x="1965826" y="1424222"/>
            <a:ext cx="5212347" cy="844400"/>
          </a:xfrm>
          <a:prstGeom prst="rect">
            <a:avLst/>
          </a:prstGeom>
        </p:spPr>
      </p:pic>
    </p:spTree>
    <p:extLst>
      <p:ext uri="{BB962C8B-B14F-4D97-AF65-F5344CB8AC3E}">
        <p14:creationId xmlns:p14="http://schemas.microsoft.com/office/powerpoint/2010/main" val="40052947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Measurements &amp; Scales</a:t>
            </a:r>
            <a:r>
              <a:rPr lang="en-GB" b="1"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p:graphicFrame>
        <p:nvGraphicFramePr>
          <p:cNvPr id="6" name="Google Shape;105;p20">
            <a:extLst>
              <a:ext uri="{FF2B5EF4-FFF2-40B4-BE49-F238E27FC236}">
                <a16:creationId xmlns:a16="http://schemas.microsoft.com/office/drawing/2014/main" id="{DA9D5AD6-3A8A-4960-C4EF-ED3EF32E40A4}"/>
              </a:ext>
            </a:extLst>
          </p:cNvPr>
          <p:cNvGraphicFramePr/>
          <p:nvPr/>
        </p:nvGraphicFramePr>
        <p:xfrm>
          <a:off x="108044" y="862525"/>
          <a:ext cx="8704262" cy="1179339"/>
        </p:xfrm>
        <a:graphic>
          <a:graphicData uri="http://schemas.openxmlformats.org/drawingml/2006/table">
            <a:tbl>
              <a:tblPr firstRow="1" bandRow="1">
                <a:noFill/>
              </a:tblPr>
              <a:tblGrid>
                <a:gridCol w="8704262">
                  <a:extLst>
                    <a:ext uri="{9D8B030D-6E8A-4147-A177-3AD203B41FA5}">
                      <a16:colId xmlns:a16="http://schemas.microsoft.com/office/drawing/2014/main" val="20000"/>
                    </a:ext>
                  </a:extLst>
                </a:gridCol>
              </a:tblGrid>
              <a:tr h="117933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3) State the value indicated:</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AlternateContent xmlns:mc="http://schemas.openxmlformats.org/markup-compatibility/2006" xmlns:a14="http://schemas.microsoft.com/office/drawing/2010/main">
        <mc:Choice Requires="a14">
          <p:graphicFrame>
            <p:nvGraphicFramePr>
              <p:cNvPr id="7" name="Google Shape;106;p20">
                <a:extLst>
                  <a:ext uri="{FF2B5EF4-FFF2-40B4-BE49-F238E27FC236}">
                    <a16:creationId xmlns:a16="http://schemas.microsoft.com/office/drawing/2014/main" id="{06B7AB7B-6C2C-4167-B7B4-0C18C9726445}"/>
                  </a:ext>
                </a:extLst>
              </p:cNvPr>
              <p:cNvGraphicFramePr/>
              <p:nvPr/>
            </p:nvGraphicFramePr>
            <p:xfrm>
              <a:off x="952500" y="2687907"/>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335</m:t>
                              </m:r>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b="0" i="0" u="none" strike="noStrike" cap="none" dirty="0" smtClean="0">
                                  <a:solidFill>
                                    <a:schemeClr val="tx1"/>
                                  </a:solidFill>
                                  <a:latin typeface="Cambria Math" panose="02040503050406030204" pitchFamily="18" charset="0"/>
                                  <a:ea typeface="Nunito Sans"/>
                                  <a:cs typeface="Nunito Sans"/>
                                  <a:sym typeface="Nunito Sans"/>
                                </a:rPr>
                                <m:t>3</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50</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370</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385</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7" name="Google Shape;106;p20">
                <a:extLst>
                  <a:ext uri="{FF2B5EF4-FFF2-40B4-BE49-F238E27FC236}">
                    <a16:creationId xmlns:a16="http://schemas.microsoft.com/office/drawing/2014/main" id="{06B7AB7B-6C2C-4167-B7B4-0C18C9726445}"/>
                  </a:ext>
                </a:extLst>
              </p:cNvPr>
              <p:cNvGraphicFramePr/>
              <p:nvPr>
                <p:extLst>
                  <p:ext uri="{D42A27DB-BD31-4B8C-83A1-F6EECF244321}">
                    <p14:modId xmlns:p14="http://schemas.microsoft.com/office/powerpoint/2010/main" val="3437463602"/>
                  </p:ext>
                </p:extLst>
              </p:nvPr>
            </p:nvGraphicFramePr>
            <p:xfrm>
              <a:off x="952500" y="2687907"/>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335</m:t>
                              </m:r>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GB" sz="1600" b="0" i="0" u="none" strike="noStrike" cap="none" dirty="0" smtClean="0">
                                  <a:solidFill>
                                    <a:schemeClr val="tx1"/>
                                  </a:solidFill>
                                  <a:latin typeface="Cambria Math" panose="02040503050406030204" pitchFamily="18" charset="0"/>
                                  <a:ea typeface="Nunito Sans"/>
                                  <a:cs typeface="Nunito Sans"/>
                                  <a:sym typeface="Nunito Sans"/>
                                </a:rPr>
                                <m:t>3</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50</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370</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385</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pic>
        <p:nvPicPr>
          <p:cNvPr id="5" name="Picture 4" descr="A purple barbell on a black background&#10;&#10;Description automatically generated">
            <a:extLst>
              <a:ext uri="{FF2B5EF4-FFF2-40B4-BE49-F238E27FC236}">
                <a16:creationId xmlns:a16="http://schemas.microsoft.com/office/drawing/2014/main" id="{E486F653-A9AB-E88E-F530-F72DD827C000}"/>
              </a:ext>
            </a:extLst>
          </p:cNvPr>
          <p:cNvPicPr>
            <a:picLocks noChangeAspect="1"/>
          </p:cNvPicPr>
          <p:nvPr/>
        </p:nvPicPr>
        <p:blipFill>
          <a:blip r:embed="rId2"/>
          <a:stretch>
            <a:fillRect/>
          </a:stretch>
        </p:blipFill>
        <p:spPr>
          <a:xfrm>
            <a:off x="1925721" y="1507492"/>
            <a:ext cx="5292558" cy="857394"/>
          </a:xfrm>
          <a:prstGeom prst="rect">
            <a:avLst/>
          </a:prstGeom>
        </p:spPr>
      </p:pic>
    </p:spTree>
    <p:extLst>
      <p:ext uri="{BB962C8B-B14F-4D97-AF65-F5344CB8AC3E}">
        <p14:creationId xmlns:p14="http://schemas.microsoft.com/office/powerpoint/2010/main" val="4914971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Measurements &amp; Scales</a:t>
            </a:r>
            <a:r>
              <a:rPr lang="en-GB" b="1"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62</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78</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298</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58</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a:sym typeface="Nunito"/>
                            </a:rPr>
                            <a:t> </a:t>
                          </a:r>
                          <a:endParaRPr lang="en-US" sz="1400" u="none" strike="noStrike" cap="none" dirty="0">
                            <a:solidFill>
                              <a:schemeClr val="tx1"/>
                            </a:solidFill>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478613995"/>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4) </a:t>
                          </a:r>
                          <a:r>
                            <a:rPr lang="en-GB" sz="1600" b="0" dirty="0">
                              <a:solidFill>
                                <a:schemeClr val="dk1"/>
                              </a:solidFill>
                              <a:latin typeface="Nunito Sans"/>
                              <a:ea typeface="Nunito Sans"/>
                              <a:cs typeface="Nunito Sans"/>
                              <a:sym typeface="Nunito Sans"/>
                            </a:rPr>
                            <a:t>Determine the size of angle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𝐴𝐵</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3333" r="-413" b="-15000"/>
                          </a:stretch>
                        </a:blipFill>
                      </a:tcPr>
                    </a:tc>
                    <a:extLst>
                      <a:ext uri="{0D108BD9-81ED-4DB2-BD59-A6C34878D82A}">
                        <a16:rowId xmlns:a16="http://schemas.microsoft.com/office/drawing/2014/main" val="10000"/>
                      </a:ext>
                    </a:extLst>
                  </a:tr>
                </a:tbl>
              </a:graphicData>
            </a:graphic>
          </p:graphicFrame>
        </mc:Fallback>
      </mc:AlternateContent>
      <p:pic>
        <p:nvPicPr>
          <p:cNvPr id="6" name="Picture 5" descr="A diagram of a circle&#10;&#10;Description automatically generated">
            <a:extLst>
              <a:ext uri="{FF2B5EF4-FFF2-40B4-BE49-F238E27FC236}">
                <a16:creationId xmlns:a16="http://schemas.microsoft.com/office/drawing/2014/main" id="{357AD4EB-9DEC-26E7-88FD-1C0BE4F6CBFE}"/>
              </a:ext>
            </a:extLst>
          </p:cNvPr>
          <p:cNvPicPr>
            <a:picLocks noChangeAspect="1"/>
          </p:cNvPicPr>
          <p:nvPr/>
        </p:nvPicPr>
        <p:blipFill>
          <a:blip r:embed="rId4"/>
          <a:stretch>
            <a:fillRect/>
          </a:stretch>
        </p:blipFill>
        <p:spPr>
          <a:xfrm>
            <a:off x="174480" y="1477598"/>
            <a:ext cx="4444236" cy="2631725"/>
          </a:xfrm>
          <a:prstGeom prst="rect">
            <a:avLst/>
          </a:prstGeom>
        </p:spPr>
      </p:pic>
    </p:spTree>
    <p:extLst>
      <p:ext uri="{BB962C8B-B14F-4D97-AF65-F5344CB8AC3E}">
        <p14:creationId xmlns:p14="http://schemas.microsoft.com/office/powerpoint/2010/main" val="6669992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Measurements &amp; Scales</a:t>
            </a:r>
            <a:r>
              <a:rPr lang="en-GB" b="1"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mc:AlternateContent xmlns:mc="http://schemas.openxmlformats.org/markup-compatibility/2006" xmlns:a14="http://schemas.microsoft.com/office/drawing/2010/main">
        <mc:Choice Requires="a14">
          <p:graphicFrame>
            <p:nvGraphicFramePr>
              <p:cNvPr id="2" name="Google Shape;414;g21c43135d4d_0_150">
                <a:extLst>
                  <a:ext uri="{FF2B5EF4-FFF2-40B4-BE49-F238E27FC236}">
                    <a16:creationId xmlns:a16="http://schemas.microsoft.com/office/drawing/2014/main" id="{951C1056-D439-C871-FC7E-9AD91DA34236}"/>
                  </a:ext>
                </a:extLst>
              </p:cNvPr>
              <p:cNvGraphicFramePr/>
              <p:nvPr/>
            </p:nvGraphicFramePr>
            <p:xfrm>
              <a:off x="4702378" y="960582"/>
              <a:ext cx="4182100" cy="3665758"/>
            </p:xfrm>
            <a:graphic>
              <a:graphicData uri="http://schemas.openxmlformats.org/drawingml/2006/table">
                <a:tbl>
                  <a:tblPr>
                    <a:noFill/>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A)</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25</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0" dirty="0">
                            <a:solidFill>
                              <a:schemeClr val="tx1"/>
                            </a:solidFill>
                            <a:latin typeface="Times New Roman"/>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a:ea typeface="Nunito"/>
                              <a:cs typeface="Nunito"/>
                              <a:sym typeface="Nunito"/>
                            </a:rPr>
                            <a:t>B)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155</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GB" sz="16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pitchFamily="2" charset="0"/>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1832879">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C)</a:t>
                          </a:r>
                          <a:r>
                            <a:rPr lang="en-US" sz="1600" u="none" strike="noStrike" cap="none" dirty="0">
                              <a:solidFill>
                                <a:schemeClr val="tx1"/>
                              </a:solidFill>
                              <a:latin typeface="Times New Roman"/>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335</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baseline="30000" dirty="0">
                            <a:solidFill>
                              <a:schemeClr val="tx1"/>
                            </a:solidFill>
                            <a:latin typeface="Nunito"/>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dirty="0">
                              <a:solidFill>
                                <a:schemeClr val="tx1"/>
                              </a:solidFill>
                              <a:latin typeface="Nunito"/>
                              <a:ea typeface="Nunito"/>
                              <a:cs typeface="Nunito"/>
                              <a:sym typeface="Nunito"/>
                            </a:rPr>
                            <a:t> </a:t>
                          </a:r>
                          <a:endParaRPr lang="en-US" sz="1400" u="none" strike="noStrike" cap="none" dirty="0">
                            <a:solidFill>
                              <a:schemeClr val="tx1"/>
                            </a:solidFill>
                            <a:latin typeface="Nunito" pitchFamily="2" charset="0"/>
                            <a:ea typeface="Times New Roman"/>
                            <a:cs typeface="Times New Roman"/>
                            <a:sym typeface="Times New Roman"/>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a:ea typeface="Nunito"/>
                              <a:cs typeface="Nunito"/>
                              <a:sym typeface="Nunito"/>
                            </a:rPr>
                            <a:t>D</a:t>
                          </a:r>
                          <a:r>
                            <a:rPr lang="en-US" sz="1600" u="none" strike="noStrike" cap="none" dirty="0">
                              <a:solidFill>
                                <a:schemeClr val="tx1"/>
                              </a:solidFill>
                              <a:latin typeface="Nunito Sans" pitchFamily="2" charset="0"/>
                              <a:ea typeface="Nunito"/>
                              <a:cs typeface="Nunito"/>
                              <a:sym typeface="Nunito"/>
                            </a:rPr>
                            <a:t>)</a:t>
                          </a:r>
                          <a:r>
                            <a:rPr lang="en-US" sz="1600" u="none" strike="noStrike" cap="none" dirty="0">
                              <a:solidFill>
                                <a:schemeClr val="tx1"/>
                              </a:solidFill>
                              <a:latin typeface="Nunito Sans" pitchFamily="2" charset="0"/>
                              <a:ea typeface="Times New Roman"/>
                              <a:cs typeface="Times New Roman"/>
                              <a:sym typeface="Times New Roman"/>
                            </a:rPr>
                            <a:t> </a:t>
                          </a:r>
                          <a14:m>
                            <m:oMath xmlns:m="http://schemas.openxmlformats.org/officeDocument/2006/math">
                              <m:r>
                                <a:rPr lang="en-GB" sz="1600" b="0" i="1" dirty="0" smtClean="0">
                                  <a:solidFill>
                                    <a:schemeClr val="tx1"/>
                                  </a:solidFill>
                                  <a:latin typeface="Cambria Math" panose="02040503050406030204" pitchFamily="18" charset="0"/>
                                  <a:ea typeface="Nunito"/>
                                  <a:cs typeface="Nunito"/>
                                  <a:sym typeface="Nunito"/>
                                </a:rPr>
                                <m:t>145</m:t>
                              </m:r>
                              <m:r>
                                <a:rPr lang="en-GB" sz="1600" b="0" i="1" dirty="0" smtClean="0">
                                  <a:solidFill>
                                    <a:schemeClr val="tx1"/>
                                  </a:solidFill>
                                  <a:latin typeface="Cambria Math" panose="02040503050406030204" pitchFamily="18" charset="0"/>
                                  <a:ea typeface="Cambria Math" panose="02040503050406030204" pitchFamily="18" charset="0"/>
                                  <a:cs typeface="Nunito"/>
                                  <a:sym typeface="Nunito"/>
                                </a:rPr>
                                <m:t>°</m:t>
                              </m:r>
                            </m:oMath>
                          </a14:m>
                          <a:endParaRPr lang="en-US" sz="1600" dirty="0">
                            <a:solidFill>
                              <a:schemeClr val="tx1"/>
                            </a:solidFill>
                            <a:latin typeface="Nunito Sans" pitchFamily="2" charset="0"/>
                            <a:ea typeface="Nunito"/>
                            <a:cs typeface="Nunito"/>
                            <a:sym typeface="Nunito"/>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pitchFamily="2" charset="0"/>
                              <a:sym typeface="Nunito"/>
                            </a:rPr>
                            <a:t> </a:t>
                          </a:r>
                          <a:endParaRPr lang="en-US" sz="1400" u="none" strike="noStrike" cap="none" dirty="0">
                            <a:solidFill>
                              <a:schemeClr val="tx1"/>
                            </a:solidFill>
                            <a:latin typeface="Nunito Sans" pitchFamily="2" charset="0"/>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2" name="Google Shape;414;g21c43135d4d_0_150">
                <a:extLst>
                  <a:ext uri="{FF2B5EF4-FFF2-40B4-BE49-F238E27FC236}">
                    <a16:creationId xmlns:a16="http://schemas.microsoft.com/office/drawing/2014/main" id="{951C1056-D439-C871-FC7E-9AD91DA34236}"/>
                  </a:ext>
                </a:extLst>
              </p:cNvPr>
              <p:cNvGraphicFramePr/>
              <p:nvPr>
                <p:extLst>
                  <p:ext uri="{D42A27DB-BD31-4B8C-83A1-F6EECF244321}">
                    <p14:modId xmlns:p14="http://schemas.microsoft.com/office/powerpoint/2010/main" val="1079593322"/>
                  </p:ext>
                </p:extLst>
              </p:nvPr>
            </p:nvGraphicFramePr>
            <p:xfrm>
              <a:off x="4702378" y="960582"/>
              <a:ext cx="4182100" cy="3665758"/>
            </p:xfrm>
            <a:graphic>
              <a:graphicData uri="http://schemas.openxmlformats.org/drawingml/2006/table">
                <a:tbl>
                  <a:tblPr>
                    <a:noFill/>
                    <a:tableStyleId>{0E87D864-1952-46A8-BDBF-DA085AF3DD8E}</a:tableStyleId>
                  </a:tblPr>
                  <a:tblGrid>
                    <a:gridCol w="2091050">
                      <a:extLst>
                        <a:ext uri="{9D8B030D-6E8A-4147-A177-3AD203B41FA5}">
                          <a16:colId xmlns:a16="http://schemas.microsoft.com/office/drawing/2014/main" val="20000"/>
                        </a:ext>
                      </a:extLst>
                    </a:gridCol>
                    <a:gridCol w="2091050">
                      <a:extLst>
                        <a:ext uri="{9D8B030D-6E8A-4147-A177-3AD203B41FA5}">
                          <a16:colId xmlns:a16="http://schemas.microsoft.com/office/drawing/2014/main" val="20001"/>
                        </a:ext>
                      </a:extLst>
                    </a:gridCol>
                  </a:tblGrid>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332" r="-100000" b="-100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332" r="-292" b="-100664"/>
                          </a:stretch>
                        </a:blipFill>
                      </a:tcPr>
                    </a:tc>
                    <a:extLst>
                      <a:ext uri="{0D108BD9-81ED-4DB2-BD59-A6C34878D82A}">
                        <a16:rowId xmlns:a16="http://schemas.microsoft.com/office/drawing/2014/main" val="10000"/>
                      </a:ext>
                    </a:extLst>
                  </a:tr>
                  <a:tr h="1832879">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291" t="-100332" r="-100000" b="-664"/>
                          </a:stretch>
                        </a:blipFill>
                      </a:tcPr>
                    </a:tc>
                    <a:tc>
                      <a:txBody>
                        <a:bodyPr/>
                        <a:lstStyle/>
                        <a:p>
                          <a:endParaRPr lang="en-US"/>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blipFill>
                          <a:blip r:embed="rId2"/>
                          <a:stretch>
                            <a:fillRect l="-100583" t="-100332" r="-292" b="-664"/>
                          </a:stretch>
                        </a:blipFill>
                      </a:tcPr>
                    </a:tc>
                    <a:extLst>
                      <a:ext uri="{0D108BD9-81ED-4DB2-BD59-A6C34878D82A}">
                        <a16:rowId xmlns:a16="http://schemas.microsoft.com/office/drawing/2014/main" val="10001"/>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358219"/>
            </p:xfrm>
            <a:graphic>
              <a:graphicData uri="http://schemas.openxmlformats.org/drawingml/2006/table">
                <a:tbl>
                  <a:tblPr firstRow="1" bandRow="1">
                    <a:noFill/>
                  </a:tblPr>
                  <a:tblGrid>
                    <a:gridCol w="4427010">
                      <a:extLst>
                        <a:ext uri="{9D8B030D-6E8A-4147-A177-3AD203B41FA5}">
                          <a16:colId xmlns:a16="http://schemas.microsoft.com/office/drawing/2014/main" val="20000"/>
                        </a:ext>
                      </a:extLst>
                    </a:gridCol>
                  </a:tblGrid>
                  <a:tr h="358219">
                    <a:tc>
                      <a:txBody>
                        <a:bodyPr/>
                        <a:lstStyle/>
                        <a:p>
                          <a:pPr marL="0" marR="0" lvl="0" indent="0" algn="l" rtl="0">
                            <a:lnSpc>
                              <a:spcPct val="100000"/>
                            </a:lnSpc>
                            <a:spcBef>
                              <a:spcPts val="0"/>
                            </a:spcBef>
                            <a:spcAft>
                              <a:spcPts val="0"/>
                            </a:spcAft>
                            <a:buNone/>
                          </a:pPr>
                          <a:r>
                            <a:rPr lang="en-US" sz="1600" b="0" dirty="0">
                              <a:solidFill>
                                <a:schemeClr val="dk1"/>
                              </a:solidFill>
                              <a:latin typeface="Nunito Sans"/>
                              <a:ea typeface="Nunito Sans"/>
                              <a:cs typeface="Nunito Sans"/>
                              <a:sym typeface="Nunito Sans"/>
                            </a:rPr>
                            <a:t>5) </a:t>
                          </a:r>
                          <a:r>
                            <a:rPr lang="en-GB" sz="1600" b="0" dirty="0">
                              <a:solidFill>
                                <a:schemeClr val="dk1"/>
                              </a:solidFill>
                              <a:latin typeface="Nunito Sans"/>
                              <a:ea typeface="Nunito Sans"/>
                              <a:cs typeface="Nunito Sans"/>
                              <a:sym typeface="Nunito Sans"/>
                            </a:rPr>
                            <a:t>Determine the size of angle </a:t>
                          </a:r>
                          <a14:m>
                            <m:oMath xmlns:m="http://schemas.openxmlformats.org/officeDocument/2006/math">
                              <m:r>
                                <a:rPr lang="en-GB" sz="1600" b="0" i="1" dirty="0" smtClean="0">
                                  <a:solidFill>
                                    <a:schemeClr val="dk1"/>
                                  </a:solidFill>
                                  <a:latin typeface="Cambria Math" panose="02040503050406030204" pitchFamily="18" charset="0"/>
                                  <a:ea typeface="Nunito Sans"/>
                                  <a:cs typeface="Nunito Sans"/>
                                  <a:sym typeface="Nunito Sans"/>
                                </a:rPr>
                                <m:t>𝐴𝐵</m:t>
                              </m:r>
                            </m:oMath>
                          </a14:m>
                          <a:r>
                            <a:rPr lang="en-GB" sz="1600" b="0" dirty="0">
                              <a:solidFill>
                                <a:schemeClr val="dk1"/>
                              </a:solidFill>
                              <a:latin typeface="Nunito Sans"/>
                              <a:ea typeface="Nunito Sans"/>
                              <a:cs typeface="Nunito Sans"/>
                              <a:sym typeface="Nunito Sans"/>
                            </a:rPr>
                            <a:t>:</a:t>
                          </a:r>
                          <a:endParaRPr lang="en-US" sz="2300" b="0" u="none" strike="noStrike" cap="none" baseline="30000" dirty="0">
                            <a:solidFill>
                              <a:schemeClr val="dk1"/>
                            </a:solidFill>
                            <a:latin typeface="Times New Roman"/>
                            <a:ea typeface="Times New Roman"/>
                            <a:cs typeface="Times New Roman"/>
                            <a:sym typeface="Times New Roman"/>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noFill/>
                      </a:tcPr>
                    </a:tc>
                    <a:extLst>
                      <a:ext uri="{0D108BD9-81ED-4DB2-BD59-A6C34878D82A}">
                        <a16:rowId xmlns:a16="http://schemas.microsoft.com/office/drawing/2014/main" val="10000"/>
                      </a:ext>
                    </a:extLst>
                  </a:tr>
                </a:tbl>
              </a:graphicData>
            </a:graphic>
          </p:graphicFrame>
        </mc:Choice>
        <mc:Fallback xmlns="">
          <p:graphicFrame>
            <p:nvGraphicFramePr>
              <p:cNvPr id="5" name="Google Shape;255;g2191522ec10_0_108">
                <a:extLst>
                  <a:ext uri="{FF2B5EF4-FFF2-40B4-BE49-F238E27FC236}">
                    <a16:creationId xmlns:a16="http://schemas.microsoft.com/office/drawing/2014/main" id="{848B3F3E-6ED8-3BB7-9340-7558F4A424CB}"/>
                  </a:ext>
                </a:extLst>
              </p:cNvPr>
              <p:cNvGraphicFramePr/>
              <p:nvPr/>
            </p:nvGraphicFramePr>
            <p:xfrm>
              <a:off x="108044" y="862525"/>
              <a:ext cx="4427010" cy="358219"/>
            </p:xfrm>
            <a:graphic>
              <a:graphicData uri="http://schemas.openxmlformats.org/drawingml/2006/table">
                <a:tbl>
                  <a:tblPr firstRow="1" bandRow="1">
                    <a:noFill/>
                    <a:tableStyleId>{AC6F4E37-9273-47AE-8071-A6909A8A5743}</a:tableStyleId>
                  </a:tblPr>
                  <a:tblGrid>
                    <a:gridCol w="4427010">
                      <a:extLst>
                        <a:ext uri="{9D8B030D-6E8A-4147-A177-3AD203B41FA5}">
                          <a16:colId xmlns:a16="http://schemas.microsoft.com/office/drawing/2014/main" val="20000"/>
                        </a:ext>
                      </a:extLst>
                    </a:gridCol>
                  </a:tblGrid>
                  <a:tr h="358219">
                    <a:tc>
                      <a:txBody>
                        <a:bodyPr/>
                        <a:lstStyle/>
                        <a:p>
                          <a:endParaRPr lang="en-US"/>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blipFill>
                          <a:blip r:embed="rId3"/>
                          <a:stretch>
                            <a:fillRect l="-138" t="-3333" r="-413" b="-15000"/>
                          </a:stretch>
                        </a:blipFill>
                      </a:tcPr>
                    </a:tc>
                    <a:extLst>
                      <a:ext uri="{0D108BD9-81ED-4DB2-BD59-A6C34878D82A}">
                        <a16:rowId xmlns:a16="http://schemas.microsoft.com/office/drawing/2014/main" val="10000"/>
                      </a:ext>
                    </a:extLst>
                  </a:tr>
                </a:tbl>
              </a:graphicData>
            </a:graphic>
          </p:graphicFrame>
        </mc:Fallback>
      </mc:AlternateContent>
      <p:pic>
        <p:nvPicPr>
          <p:cNvPr id="7" name="Picture 6" descr="A purple line on a black background&#10;&#10;Description automatically generated">
            <a:extLst>
              <a:ext uri="{FF2B5EF4-FFF2-40B4-BE49-F238E27FC236}">
                <a16:creationId xmlns:a16="http://schemas.microsoft.com/office/drawing/2014/main" id="{69950B20-1FD6-0165-3617-C3F456437653}"/>
              </a:ext>
            </a:extLst>
          </p:cNvPr>
          <p:cNvPicPr>
            <a:picLocks noChangeAspect="1"/>
          </p:cNvPicPr>
          <p:nvPr/>
        </p:nvPicPr>
        <p:blipFill>
          <a:blip r:embed="rId4"/>
          <a:stretch>
            <a:fillRect/>
          </a:stretch>
        </p:blipFill>
        <p:spPr>
          <a:xfrm>
            <a:off x="108044" y="1757218"/>
            <a:ext cx="4517138" cy="1900382"/>
          </a:xfrm>
          <a:prstGeom prst="rect">
            <a:avLst/>
          </a:prstGeom>
        </p:spPr>
      </p:pic>
    </p:spTree>
    <p:extLst>
      <p:ext uri="{BB962C8B-B14F-4D97-AF65-F5344CB8AC3E}">
        <p14:creationId xmlns:p14="http://schemas.microsoft.com/office/powerpoint/2010/main" val="37506148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266;g21c43135d4d_0_22">
            <a:extLst>
              <a:ext uri="{FF2B5EF4-FFF2-40B4-BE49-F238E27FC236}">
                <a16:creationId xmlns:a16="http://schemas.microsoft.com/office/drawing/2014/main" id="{F0027016-1399-03D9-BCBA-020AC90A84E5}"/>
              </a:ext>
            </a:extLst>
          </p:cNvPr>
          <p:cNvSpPr txBox="1"/>
          <p:nvPr/>
        </p:nvSpPr>
        <p:spPr>
          <a:xfrm>
            <a:off x="169850" y="378100"/>
            <a:ext cx="4890422" cy="400079"/>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1" i="0" u="none" strike="noStrike" cap="none" dirty="0">
                <a:solidFill>
                  <a:srgbClr val="FFFFFF"/>
                </a:solidFill>
                <a:latin typeface="Nunito Sans"/>
                <a:ea typeface="Nunito Sans"/>
                <a:cs typeface="Nunito Sans"/>
                <a:sym typeface="Nunito Sans"/>
              </a:rPr>
              <a:t>Diagnostic </a:t>
            </a:r>
            <a:r>
              <a:rPr lang="en-GB" sz="1400" b="1" i="0" u="none" strike="noStrike" cap="none" dirty="0">
                <a:solidFill>
                  <a:schemeClr val="lt1"/>
                </a:solidFill>
                <a:latin typeface="Nunito Sans"/>
                <a:ea typeface="Nunito Sans"/>
                <a:cs typeface="Nunito Sans"/>
                <a:sym typeface="Nunito Sans"/>
              </a:rPr>
              <a:t>Questions </a:t>
            </a:r>
            <a:r>
              <a:rPr lang="en-GB" sz="1400" b="1" i="0" u="none" strike="noStrike" cap="none" dirty="0">
                <a:solidFill>
                  <a:srgbClr val="FFFFFF"/>
                </a:solidFill>
                <a:latin typeface="Nunito Sans"/>
                <a:ea typeface="Nunito Sans"/>
                <a:cs typeface="Nunito Sans"/>
                <a:sym typeface="Nunito Sans"/>
              </a:rPr>
              <a:t>: Measurements &amp; Scales</a:t>
            </a:r>
            <a:r>
              <a:rPr lang="en-GB" b="1" dirty="0">
                <a:solidFill>
                  <a:srgbClr val="FFFFFF"/>
                </a:solidFill>
                <a:latin typeface="Nunito Sans"/>
                <a:ea typeface="Nunito Sans"/>
                <a:cs typeface="Nunito Sans"/>
                <a:sym typeface="Nunito Sans"/>
              </a:rPr>
              <a:t>  </a:t>
            </a:r>
            <a:endParaRPr sz="1400" b="1" i="0" u="none" strike="noStrike" cap="none" dirty="0">
              <a:solidFill>
                <a:srgbClr val="FFFFFF"/>
              </a:solidFill>
              <a:latin typeface="Nunito Sans"/>
              <a:ea typeface="Nunito Sans"/>
              <a:cs typeface="Nunito Sans"/>
              <a:sym typeface="Nunito Sans"/>
            </a:endParaRPr>
          </a:p>
        </p:txBody>
      </p:sp>
      <p:graphicFrame>
        <p:nvGraphicFramePr>
          <p:cNvPr id="6" name="Google Shape;105;p20">
            <a:extLst>
              <a:ext uri="{FF2B5EF4-FFF2-40B4-BE49-F238E27FC236}">
                <a16:creationId xmlns:a16="http://schemas.microsoft.com/office/drawing/2014/main" id="{DA9D5AD6-3A8A-4960-C4EF-ED3EF32E40A4}"/>
              </a:ext>
            </a:extLst>
          </p:cNvPr>
          <p:cNvGraphicFramePr/>
          <p:nvPr/>
        </p:nvGraphicFramePr>
        <p:xfrm>
          <a:off x="108044" y="862525"/>
          <a:ext cx="8704262" cy="1179339"/>
        </p:xfrm>
        <a:graphic>
          <a:graphicData uri="http://schemas.openxmlformats.org/drawingml/2006/table">
            <a:tbl>
              <a:tblPr firstRow="1" bandRow="1">
                <a:noFill/>
              </a:tblPr>
              <a:tblGrid>
                <a:gridCol w="8704262">
                  <a:extLst>
                    <a:ext uri="{9D8B030D-6E8A-4147-A177-3AD203B41FA5}">
                      <a16:colId xmlns:a16="http://schemas.microsoft.com/office/drawing/2014/main" val="20000"/>
                    </a:ext>
                  </a:extLst>
                </a:gridCol>
              </a:tblGrid>
              <a:tr h="1179339">
                <a:tc>
                  <a:txBody>
                    <a:bodyPr/>
                    <a:lstStyle/>
                    <a:p>
                      <a:pPr marL="127000" lvl="0" indent="0" algn="l" rtl="0">
                        <a:spcBef>
                          <a:spcPts val="0"/>
                        </a:spcBef>
                        <a:spcAft>
                          <a:spcPts val="0"/>
                        </a:spcAft>
                        <a:buClr>
                          <a:schemeClr val="dk1"/>
                        </a:buClr>
                        <a:buSzPts val="1600"/>
                        <a:buFont typeface="Nunito Sans"/>
                        <a:buNone/>
                      </a:pPr>
                      <a:r>
                        <a:rPr lang="en-GB" sz="1600" b="0" dirty="0">
                          <a:solidFill>
                            <a:schemeClr val="dk1"/>
                          </a:solidFill>
                          <a:latin typeface="Nunito Sans"/>
                          <a:ea typeface="Nunito Sans"/>
                          <a:cs typeface="Nunito Sans"/>
                          <a:sym typeface="Nunito Sans"/>
                        </a:rPr>
                        <a:t>6) Give the length of the pencil to the nearest centimetre:</a:t>
                      </a: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bl>
          </a:graphicData>
        </a:graphic>
      </p:graphicFrame>
      <mc:AlternateContent xmlns:mc="http://schemas.openxmlformats.org/markup-compatibility/2006" xmlns:a14="http://schemas.microsoft.com/office/drawing/2010/main">
        <mc:Choice Requires="a14">
          <p:graphicFrame>
            <p:nvGraphicFramePr>
              <p:cNvPr id="7" name="Google Shape;106;p20">
                <a:extLst>
                  <a:ext uri="{FF2B5EF4-FFF2-40B4-BE49-F238E27FC236}">
                    <a16:creationId xmlns:a16="http://schemas.microsoft.com/office/drawing/2014/main" id="{06B7AB7B-6C2C-4167-B7B4-0C18C9726445}"/>
                  </a:ext>
                </a:extLst>
              </p:cNvPr>
              <p:cNvGraphicFramePr/>
              <p:nvPr/>
            </p:nvGraphicFramePr>
            <p:xfrm>
              <a:off x="952500" y="2687907"/>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8 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25 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12 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10 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Choice>
        <mc:Fallback xmlns="">
          <p:graphicFrame>
            <p:nvGraphicFramePr>
              <p:cNvPr id="7" name="Google Shape;106;p20">
                <a:extLst>
                  <a:ext uri="{FF2B5EF4-FFF2-40B4-BE49-F238E27FC236}">
                    <a16:creationId xmlns:a16="http://schemas.microsoft.com/office/drawing/2014/main" id="{06B7AB7B-6C2C-4167-B7B4-0C18C9726445}"/>
                  </a:ext>
                </a:extLst>
              </p:cNvPr>
              <p:cNvGraphicFramePr/>
              <p:nvPr>
                <p:extLst>
                  <p:ext uri="{D42A27DB-BD31-4B8C-83A1-F6EECF244321}">
                    <p14:modId xmlns:p14="http://schemas.microsoft.com/office/powerpoint/2010/main" val="3310007055"/>
                  </p:ext>
                </p:extLst>
              </p:nvPr>
            </p:nvGraphicFramePr>
            <p:xfrm>
              <a:off x="952500" y="2687907"/>
              <a:ext cx="7239000" cy="1980000"/>
            </p:xfrm>
            <a:graphic>
              <a:graphicData uri="http://schemas.openxmlformats.org/drawingml/2006/table">
                <a:tbl>
                  <a:tblPr>
                    <a:noFill/>
                  </a:tblPr>
                  <a:tblGrid>
                    <a:gridCol w="3619500">
                      <a:extLst>
                        <a:ext uri="{9D8B030D-6E8A-4147-A177-3AD203B41FA5}">
                          <a16:colId xmlns:a16="http://schemas.microsoft.com/office/drawing/2014/main" val="20000"/>
                        </a:ext>
                      </a:extLst>
                    </a:gridCol>
                    <a:gridCol w="3619500">
                      <a:extLst>
                        <a:ext uri="{9D8B030D-6E8A-4147-A177-3AD203B41FA5}">
                          <a16:colId xmlns:a16="http://schemas.microsoft.com/office/drawing/2014/main" val="20001"/>
                        </a:ext>
                      </a:extLst>
                    </a:gridCol>
                  </a:tblGrid>
                  <a:tr h="982800">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A)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8 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ar-AE"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B)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25 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0"/>
                      </a:ext>
                    </a:extLst>
                  </a:tr>
                  <a:tr h="997200">
                    <a:tc>
                      <a:txBody>
                        <a:bodyPr/>
                        <a:lstStyle/>
                        <a:p>
                          <a:pPr marL="0" marR="0" lvl="0" indent="0" algn="l" rtl="0">
                            <a:lnSpc>
                              <a:spcPct val="115000"/>
                            </a:lnSpc>
                            <a:spcBef>
                              <a:spcPts val="0"/>
                            </a:spcBef>
                            <a:spcAft>
                              <a:spcPts val="0"/>
                            </a:spcAft>
                            <a:buClr>
                              <a:srgbClr val="000000"/>
                            </a:buClr>
                            <a:buSzPts val="1600"/>
                            <a:buFont typeface="Arial"/>
                            <a:buNone/>
                          </a:pPr>
                          <a:r>
                            <a:rPr lang="en-GB" sz="1600" u="none" strike="noStrike" cap="none" dirty="0">
                              <a:solidFill>
                                <a:schemeClr val="tx1"/>
                              </a:solidFill>
                              <a:latin typeface="Nunito Sans"/>
                              <a:ea typeface="Nunito Sans"/>
                              <a:cs typeface="Nunito Sans"/>
                              <a:sym typeface="Nunito Sans"/>
                            </a:rPr>
                            <a:t>C)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12 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en-GB" sz="1600" b="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GB" sz="1400" u="none" strike="noStrike" cap="none" dirty="0">
                              <a:solidFill>
                                <a:schemeClr val="tx1"/>
                              </a:solidFill>
                              <a:latin typeface="Nunito Sans"/>
                              <a:ea typeface="Nunito Sans"/>
                              <a:cs typeface="Nunito Sans"/>
                              <a:sym typeface="Nunito Sans"/>
                            </a:rPr>
                            <a:t> </a:t>
                          </a:r>
                          <a:endParaRPr lang="en-US" sz="1400" u="none" strike="noStrike" cap="none" dirty="0">
                            <a:solidFill>
                              <a:schemeClr val="tx1"/>
                            </a:solidFill>
                            <a:latin typeface="Nunito Sans"/>
                            <a:ea typeface="Nunito Sans"/>
                            <a:cs typeface="Nunito Sans"/>
                            <a:sym typeface="Nunito Sans"/>
                          </a:endParaRP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tc>
                      <a:txBody>
                        <a:bodyPr/>
                        <a:lstStyle/>
                        <a:p>
                          <a:pPr marL="0" marR="0" lvl="0" indent="0" algn="l" rtl="0">
                            <a:lnSpc>
                              <a:spcPct val="115000"/>
                            </a:lnSpc>
                            <a:spcBef>
                              <a:spcPts val="0"/>
                            </a:spcBef>
                            <a:spcAft>
                              <a:spcPts val="0"/>
                            </a:spcAft>
                            <a:buClr>
                              <a:srgbClr val="000000"/>
                            </a:buClr>
                            <a:buSzPts val="1600"/>
                            <a:buFont typeface="Arial"/>
                            <a:buNone/>
                          </a:pPr>
                          <a:r>
                            <a:rPr lang="en-US" sz="1600" u="none" strike="noStrike" cap="none" dirty="0">
                              <a:solidFill>
                                <a:schemeClr val="tx1"/>
                              </a:solidFill>
                              <a:latin typeface="Nunito Sans"/>
                              <a:ea typeface="Nunito Sans"/>
                              <a:cs typeface="Nunito Sans"/>
                              <a:sym typeface="Nunito Sans"/>
                            </a:rPr>
                            <a:t>D) </a:t>
                          </a:r>
                          <a14:m xmlns:a14="http://schemas.microsoft.com/office/drawing/2010/main">
                            <m:oMath xmlns:m="http://schemas.openxmlformats.org/officeDocument/2006/math">
                              <m:r>
                                <a:rPr lang="en-GB" sz="1600" b="0" i="1" u="none" strike="noStrike" cap="none" dirty="0" smtClean="0">
                                  <a:solidFill>
                                    <a:schemeClr val="tx1"/>
                                  </a:solidFill>
                                  <a:latin typeface="Cambria Math" panose="02040503050406030204" pitchFamily="18" charset="0"/>
                                  <a:ea typeface="Nunito Sans"/>
                                  <a:cs typeface="Nunito Sans"/>
                                  <a:sym typeface="Nunito Sans"/>
                                </a:rPr>
                                <m:t>10 </m:t>
                              </m:r>
                              <m:r>
                                <a:rPr lang="en-GB" sz="1600" b="0" i="1" u="none" strike="noStrike" cap="none" dirty="0" smtClean="0">
                                  <a:solidFill>
                                    <a:schemeClr val="tx1"/>
                                  </a:solidFill>
                                  <a:latin typeface="Cambria Math" panose="02040503050406030204" pitchFamily="18" charset="0"/>
                                  <a:ea typeface="Nunito Sans"/>
                                  <a:cs typeface="Nunito Sans"/>
                                  <a:sym typeface="Nunito Sans"/>
                                </a:rPr>
                                <m:t>𝑐𝑚</m:t>
                              </m:r>
                            </m:oMath>
                          </a14:m>
                          <a:endParaRPr lang="en-US" sz="1600" u="none" strike="noStrike" cap="none" dirty="0">
                            <a:solidFill>
                              <a:schemeClr val="tx1"/>
                            </a:solidFill>
                            <a:latin typeface="Nunito Sans"/>
                            <a:ea typeface="Nunito Sans"/>
                            <a:cs typeface="Nunito Sans"/>
                            <a:sym typeface="Nunito Sans"/>
                          </a:endParaRPr>
                        </a:p>
                        <a:p>
                          <a:pPr marL="0" marR="0" lvl="0" indent="0" algn="l" rtl="0">
                            <a:lnSpc>
                              <a:spcPct val="115000"/>
                            </a:lnSpc>
                            <a:spcBef>
                              <a:spcPts val="0"/>
                            </a:spcBef>
                            <a:spcAft>
                              <a:spcPts val="0"/>
                            </a:spcAft>
                            <a:buClr>
                              <a:srgbClr val="000000"/>
                            </a:buClr>
                            <a:buSzPts val="1600"/>
                            <a:buFont typeface="Arial"/>
                            <a:buNone/>
                          </a:pPr>
                          <a:r>
                            <a:rPr lang="en-US" sz="1400" u="none" strike="noStrike" cap="none" dirty="0">
                              <a:solidFill>
                                <a:schemeClr val="tx1"/>
                              </a:solidFill>
                              <a:latin typeface="Nunito Sans"/>
                              <a:ea typeface="Nunito Sans"/>
                              <a:cs typeface="Nunito Sans"/>
                              <a:sym typeface="Nunito Sans"/>
                            </a:rPr>
                            <a:t> </a:t>
                          </a:r>
                        </a:p>
                      </a:txBody>
                      <a:tcPr marL="91425" marR="91425" marT="91425" marB="91425">
                        <a:lnL w="9525" cap="flat" cmpd="sng">
                          <a:solidFill>
                            <a:srgbClr val="09217B"/>
                          </a:solidFill>
                          <a:prstDash val="solid"/>
                          <a:round/>
                          <a:headEnd type="none" w="sm" len="sm"/>
                          <a:tailEnd type="none" w="sm" len="sm"/>
                        </a:lnL>
                        <a:lnR w="9525" cap="flat" cmpd="sng">
                          <a:solidFill>
                            <a:srgbClr val="09217B"/>
                          </a:solidFill>
                          <a:prstDash val="solid"/>
                          <a:round/>
                          <a:headEnd type="none" w="sm" len="sm"/>
                          <a:tailEnd type="none" w="sm" len="sm"/>
                        </a:lnR>
                        <a:lnT w="9525" cap="flat" cmpd="sng">
                          <a:solidFill>
                            <a:srgbClr val="09217B"/>
                          </a:solidFill>
                          <a:prstDash val="solid"/>
                          <a:round/>
                          <a:headEnd type="none" w="sm" len="sm"/>
                          <a:tailEnd type="none" w="sm" len="sm"/>
                        </a:lnT>
                        <a:lnB w="9525" cap="flat" cmpd="sng">
                          <a:solidFill>
                            <a:srgbClr val="09217B"/>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mc:Fallback>
      </mc:AlternateContent>
      <p:pic>
        <p:nvPicPr>
          <p:cNvPr id="2" name="Picture 1">
            <a:extLst>
              <a:ext uri="{FF2B5EF4-FFF2-40B4-BE49-F238E27FC236}">
                <a16:creationId xmlns:a16="http://schemas.microsoft.com/office/drawing/2014/main" id="{B0739B7D-3746-9B29-7A40-A7846424E512}"/>
              </a:ext>
            </a:extLst>
          </p:cNvPr>
          <p:cNvPicPr>
            <a:picLocks noChangeAspect="1"/>
          </p:cNvPicPr>
          <p:nvPr/>
        </p:nvPicPr>
        <p:blipFill>
          <a:blip r:embed="rId2"/>
          <a:stretch>
            <a:fillRect/>
          </a:stretch>
        </p:blipFill>
        <p:spPr>
          <a:xfrm>
            <a:off x="1268437" y="1276238"/>
            <a:ext cx="6607126" cy="1260000"/>
          </a:xfrm>
          <a:prstGeom prst="rect">
            <a:avLst/>
          </a:prstGeom>
        </p:spPr>
      </p:pic>
    </p:spTree>
    <p:extLst>
      <p:ext uri="{BB962C8B-B14F-4D97-AF65-F5344CB8AC3E}">
        <p14:creationId xmlns:p14="http://schemas.microsoft.com/office/powerpoint/2010/main" val="251901627"/>
      </p:ext>
    </p:extLst>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288</TotalTime>
  <Words>2381</Words>
  <Application>Microsoft Macintosh PowerPoint</Application>
  <PresentationFormat>On-screen Show (16:9)</PresentationFormat>
  <Paragraphs>458</Paragraphs>
  <Slides>45</Slides>
  <Notes>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45</vt:i4>
      </vt:variant>
    </vt:vector>
  </HeadingPairs>
  <TitlesOfParts>
    <vt:vector size="52" baseType="lpstr">
      <vt:lpstr>Arial</vt:lpstr>
      <vt:lpstr>Times New Roman</vt:lpstr>
      <vt:lpstr>Nunito Sans</vt:lpstr>
      <vt:lpstr>Calibri</vt:lpstr>
      <vt:lpstr>Cambria Math</vt:lpstr>
      <vt:lpstr>Nunito</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Amy Holden</cp:lastModifiedBy>
  <cp:revision>10</cp:revision>
  <dcterms:modified xsi:type="dcterms:W3CDTF">2023-07-05T15:48:05Z</dcterms:modified>
</cp:coreProperties>
</file>