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7"/>
  </p:notesMasterIdLst>
  <p:sldIdLst>
    <p:sldId id="256" r:id="rId2"/>
    <p:sldId id="257" r:id="rId3"/>
    <p:sldId id="258" r:id="rId4"/>
    <p:sldId id="301" r:id="rId5"/>
    <p:sldId id="302" r:id="rId6"/>
    <p:sldId id="303"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9144000" cy="5143500" type="screen16x9"/>
  <p:notesSz cx="6858000" cy="9144000"/>
  <p:embeddedFontLst>
    <p:embeddedFont>
      <p:font typeface="Calibri" panose="020F0502020204030204" pitchFamily="34" charset="0"/>
      <p:regular r:id="rId48"/>
      <p:bold r:id="rId49"/>
      <p:italic r:id="rId50"/>
      <p:boldItalic r:id="rId51"/>
    </p:embeddedFont>
    <p:embeddedFont>
      <p:font typeface="Cambria Math" panose="02040503050406030204" pitchFamily="18" charset="0"/>
      <p:regular r:id="rId52"/>
    </p:embeddedFont>
    <p:embeddedFont>
      <p:font typeface="Nunito Sans" pitchFamily="2"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0" roundtripDataSignature="AMtx7mgLO8oQCVRp+litWDfcuDkuW/TDe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143B76-A591-4A2E-8E73-04CEF0CBB02E}" v="747" dt="2023-07-07T10:43:48.204"/>
  </p1510:revLst>
</p1510:revInfo>
</file>

<file path=ppt/tableStyles.xml><?xml version="1.0" encoding="utf-8"?>
<a:tblStyleLst xmlns:a="http://schemas.openxmlformats.org/drawingml/2006/main" def="{BFEF6E85-85DC-4A64-9B63-7D541253B450}">
  <a:tblStyle styleId="{BFEF6E85-85DC-4A64-9B63-7D541253B450}"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A4FC7175-10E6-40E9-9786-67480DB5D20F}"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80"/>
    <p:restoredTop sz="94656"/>
  </p:normalViewPr>
  <p:slideViewPr>
    <p:cSldViewPr snapToGrid="0">
      <p:cViewPr varScale="1">
        <p:scale>
          <a:sx n="138" d="100"/>
          <a:sy n="138" d="100"/>
        </p:scale>
        <p:origin x="424" y="8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customschemas.google.com/relationships/presentationmetadata" Target="metadata"/><Relationship Id="rId65"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0" name="Google Shape;8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218be48ffa3_0_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9" name="Google Shape;339;g218be48ffa3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371076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218be48ffa3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7" name="Google Shape;347;g218be48ffa3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972473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218be48ffa3_0_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5" name="Google Shape;355;g218be48ffa3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366500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218be48ffa3_0_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3" name="Google Shape;363;g218be48ffa3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985678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218be48ffa3_0_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1" name="Google Shape;371;g218be48ffa3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4810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218be48ffa3_0_7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9" name="Google Shape;379;g218be48ffa3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511193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218be48ffa3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6" name="Google Shape;386;g218be48ffa3_0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046337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218be48ffa3_0_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6" name="Google Shape;396;g218be48ffa3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097851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218be48ffa3_0_1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4" name="Google Shape;404;g218be48ffa3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834256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218be48ffa3_0_1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2" name="Google Shape;412;g218be48ffa3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17559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218be48ffa3_0_1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0" name="Google Shape;420;g218be48ffa3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768257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218be48ffa3_0_1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8" name="Google Shape;428;g218be48ffa3_0_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907662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218be48ffa3_0_1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6" name="Google Shape;436;g218be48ffa3_0_1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471050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g218be48ffa3_0_1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4" name="Google Shape;444;g218be48ffa3_0_1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990614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5" name="Google Shape;275;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218be48ffa3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9" name="Google Shape;279;g218be48ffa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218be48ffa3_0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7" name="Google Shape;287;g218be48ffa3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218be48ffa3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5" name="Google Shape;295;g218be48ffa3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218be48ffa3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3" name="Google Shape;303;g218be48ffa3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218be48ffa3_0_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5" name="Google Shape;315;g218be48ffa3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218be48ffa3_0_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0" name="Google Shape;330;g218be48ffa3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218be48ffa3_0_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9" name="Google Shape;339;g218be48ffa3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218be48ffa3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7" name="Google Shape;347;g218be48ffa3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218be48ffa3_0_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5" name="Google Shape;355;g218be48ffa3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218be48ffa3_0_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3" name="Google Shape;363;g218be48ffa3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218be48ffa3_0_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1" name="Google Shape;371;g218be48ffa3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218be48ffa3_0_7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9" name="Google Shape;379;g218be48ffa3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218be48ffa3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6" name="Google Shape;386;g218be48ffa3_0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218be48ffa3_0_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6" name="Google Shape;396;g218be48ffa3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218be48ffa3_0_1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4" name="Google Shape;404;g218be48ffa3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218be48ffa3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9" name="Google Shape;279;g218be48ffa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82626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218be48ffa3_0_1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2" name="Google Shape;412;g218be48ffa3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218be48ffa3_0_1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0" name="Google Shape;420;g218be48ffa3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218be48ffa3_0_1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8" name="Google Shape;428;g218be48ffa3_0_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218be48ffa3_0_1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6" name="Google Shape;436;g218be48ffa3_0_1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g218be48ffa3_0_1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4" name="Google Shape;444;g218be48ffa3_0_1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6" name="Google Shape;45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218be48ffa3_0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7" name="Google Shape;287;g218be48ffa3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11797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218be48ffa3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5" name="Google Shape;295;g218be48ffa3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216429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218be48ffa3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3" name="Google Shape;303;g218be48ffa3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13530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218be48ffa3_0_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5" name="Google Shape;315;g218be48ffa3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93929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218be48ffa3_0_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0" name="Google Shape;330;g218be48ffa3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414495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5.png"/><Relationship Id="rId7" Type="http://schemas.openxmlformats.org/officeDocument/2006/relationships/hyperlink" Target="https://thirdspacelearning.com/gcse-maths/"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49" y="2290450"/>
            <a:ext cx="81573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a:solidFill>
                  <a:schemeClr val="accent2"/>
                </a:solidFill>
                <a:latin typeface="Nunito Sans"/>
                <a:ea typeface="Nunito Sans"/>
                <a:cs typeface="Nunito Sans"/>
                <a:sym typeface="Nunito Sans"/>
              </a:rPr>
              <a:t>Geometry in the Coordinate Plane | Geometry &amp; Measure</a:t>
            </a:r>
            <a:endParaRPr sz="2000" b="0" i="0" u="none" strike="noStrike" cap="none">
              <a:solidFill>
                <a:schemeClr val="accent2"/>
              </a:solidFill>
              <a:latin typeface="Nunito Sans"/>
              <a:ea typeface="Nunito Sans"/>
              <a:cs typeface="Nunito Sans"/>
              <a:sym typeface="Nunito Sans"/>
            </a:endParaRPr>
          </a:p>
        </p:txBody>
      </p:sp>
      <p:pic>
        <p:nvPicPr>
          <p:cNvPr id="14" name="Google Shape;14;p10"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0" name="Google Shape;60;p1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1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2" name="Google Shape;62;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3"/>
        <p:cNvGrpSpPr/>
        <p:nvPr/>
      </p:nvGrpSpPr>
      <p:grpSpPr>
        <a:xfrm>
          <a:off x="0" y="0"/>
          <a:ext cx="0" cy="0"/>
          <a:chOff x="0" y="0"/>
          <a:chExt cx="0" cy="0"/>
        </a:xfrm>
      </p:grpSpPr>
      <p:sp>
        <p:nvSpPr>
          <p:cNvPr id="64" name="Google Shape;64;p2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65" name="Google Shape;65;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2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8" name="Google Shape;68;p2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69" name="Google Shape;69;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11"/>
          <p:cNvSpPr txBox="1"/>
          <p:nvPr/>
        </p:nvSpPr>
        <p:spPr>
          <a:xfrm>
            <a:off x="0" y="0"/>
            <a:ext cx="67005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Geometry &amp; Measure </a:t>
            </a:r>
            <a:r>
              <a:rPr lang="en-GB" sz="1000" b="0" i="0" u="none" strike="noStrike" cap="none">
                <a:solidFill>
                  <a:srgbClr val="2779F5"/>
                </a:solidFill>
                <a:latin typeface="Nunito Sans"/>
                <a:ea typeface="Nunito Sans"/>
                <a:cs typeface="Nunito Sans"/>
                <a:sym typeface="Nunito Sans"/>
              </a:rPr>
              <a:t>| Diagnostic Questions | Geometry in the Coordinate Plane</a:t>
            </a:r>
            <a:endParaRPr sz="1200" b="0" i="0" u="none" strike="noStrike" cap="none">
              <a:solidFill>
                <a:srgbClr val="000000"/>
              </a:solidFill>
              <a:latin typeface="Arial"/>
              <a:ea typeface="Arial"/>
              <a:cs typeface="Arial"/>
              <a:sym typeface="Arial"/>
            </a:endParaRPr>
          </a:p>
        </p:txBody>
      </p:sp>
      <p:pic>
        <p:nvPicPr>
          <p:cNvPr id="17" name="Google Shape;17;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8" name="Google Shape;18;p11"/>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FF3F8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9"/>
        <p:cNvGrpSpPr/>
        <p:nvPr/>
      </p:nvGrpSpPr>
      <p:grpSpPr>
        <a:xfrm>
          <a:off x="0" y="0"/>
          <a:ext cx="0" cy="0"/>
          <a:chOff x="0" y="0"/>
          <a:chExt cx="0" cy="0"/>
        </a:xfrm>
      </p:grpSpPr>
      <p:sp>
        <p:nvSpPr>
          <p:cNvPr id="20" name="Google Shape;20;p12"/>
          <p:cNvSpPr txBox="1"/>
          <p:nvPr/>
        </p:nvSpPr>
        <p:spPr>
          <a:xfrm>
            <a:off x="0" y="0"/>
            <a:ext cx="63228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Geometry &amp; Measure</a:t>
            </a:r>
            <a:r>
              <a:rPr lang="en-GB" sz="1000" b="0" i="0" u="none" strike="noStrike" cap="none">
                <a:solidFill>
                  <a:srgbClr val="2779F5"/>
                </a:solidFill>
                <a:latin typeface="Nunito Sans"/>
                <a:ea typeface="Nunito Sans"/>
                <a:cs typeface="Nunito Sans"/>
                <a:sym typeface="Nunito Sans"/>
              </a:rPr>
              <a:t> | Diagnostic Questions | Geometry in the Coordinate Plane</a:t>
            </a:r>
            <a:endParaRPr sz="1200" b="0" i="0" u="none" strike="noStrike" cap="none">
              <a:solidFill>
                <a:srgbClr val="000000"/>
              </a:solidFill>
              <a:latin typeface="Arial"/>
              <a:ea typeface="Arial"/>
              <a:cs typeface="Arial"/>
              <a:sym typeface="Arial"/>
            </a:endParaRPr>
          </a:p>
        </p:txBody>
      </p:sp>
      <p:sp>
        <p:nvSpPr>
          <p:cNvPr id="21" name="Google Shape;21;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3" name="Google Shape;23;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4" name="Google Shape;24;p12"/>
          <p:cNvSpPr/>
          <p:nvPr/>
        </p:nvSpPr>
        <p:spPr>
          <a:xfrm>
            <a:off x="-1" y="369300"/>
            <a:ext cx="6113417"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5"/>
        <p:cNvGrpSpPr/>
        <p:nvPr/>
      </p:nvGrpSpPr>
      <p:grpSpPr>
        <a:xfrm>
          <a:off x="0" y="0"/>
          <a:ext cx="0" cy="0"/>
          <a:chOff x="0" y="0"/>
          <a:chExt cx="0" cy="0"/>
        </a:xfrm>
      </p:grpSpPr>
      <p:sp>
        <p:nvSpPr>
          <p:cNvPr id="26" name="Google Shape;26;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13"/>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8" name="Google Shape;28;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29" name="Google Shape;29;p13">
            <a:hlinkClick r:id="" action="ppaction://hlinkshowjump?jump=firstslide"/>
          </p:cNvPr>
          <p:cNvSpPr txBox="1"/>
          <p:nvPr/>
        </p:nvSpPr>
        <p:spPr>
          <a:xfrm>
            <a:off x="500024" y="2290450"/>
            <a:ext cx="67674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a:solidFill>
                  <a:schemeClr val="accent2"/>
                </a:solidFill>
                <a:latin typeface="Nunito Sans"/>
                <a:ea typeface="Nunito Sans"/>
                <a:cs typeface="Nunito Sans"/>
                <a:sym typeface="Nunito Sans"/>
              </a:rPr>
              <a:t>Geometry in the Coordinate Plane | Geometry &amp; Measure</a:t>
            </a:r>
            <a:endParaRPr sz="2000" b="0" i="0" u="none" strike="noStrike" cap="none">
              <a:solidFill>
                <a:schemeClr val="accent2"/>
              </a:solidFill>
              <a:latin typeface="Nunito Sans"/>
              <a:ea typeface="Nunito Sans"/>
              <a:cs typeface="Nunito Sans"/>
              <a:sym typeface="Nunito Sans"/>
            </a:endParaRPr>
          </a:p>
        </p:txBody>
      </p:sp>
      <p:pic>
        <p:nvPicPr>
          <p:cNvPr id="30" name="Google Shape;30;p13"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1"/>
        <p:cNvGrpSpPr/>
        <p:nvPr/>
      </p:nvGrpSpPr>
      <p:grpSpPr>
        <a:xfrm>
          <a:off x="0" y="0"/>
          <a:ext cx="0" cy="0"/>
          <a:chOff x="0" y="0"/>
          <a:chExt cx="0" cy="0"/>
        </a:xfrm>
      </p:grpSpPr>
      <p:pic>
        <p:nvPicPr>
          <p:cNvPr id="32" name="Google Shape;32;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3" name="Google Shape;3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4" name="Google Shape;34;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5" name="Google Shape;35;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6" name="Google Shape;36;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7" name="Google Shape;37;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38" name="Google Shape;38;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39" name="Google Shape;39;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0" name="Google Shape;40;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1" name="Google Shape;41;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 name="Google Shape;44;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5" name="Google Shape;45;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2" name="Google Shape;52;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53" name="Google Shape;53;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6" name="Google Shape;56;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g218be48ffa3_0_44"/>
          <p:cNvSpPr txBox="1"/>
          <p:nvPr/>
        </p:nvSpPr>
        <p:spPr>
          <a:xfrm>
            <a:off x="169850" y="378100"/>
            <a:ext cx="5745758"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C0D484C5-358A-6742-9089-4E54653A249F}"/>
              </a:ext>
            </a:extLst>
          </p:cNvPr>
          <p:cNvPicPr>
            <a:picLocks noChangeAspect="1"/>
          </p:cNvPicPr>
          <p:nvPr/>
        </p:nvPicPr>
        <p:blipFill>
          <a:blip r:embed="rId3"/>
          <a:stretch>
            <a:fillRect/>
          </a:stretch>
        </p:blipFill>
        <p:spPr>
          <a:xfrm>
            <a:off x="166091" y="2092685"/>
            <a:ext cx="4275532" cy="202750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8B114DE-0902-63E5-3AB4-23641A51046E}"/>
                  </a:ext>
                </a:extLst>
              </p:cNvPr>
              <p:cNvGraphicFramePr/>
              <p:nvPr>
                <p:extLst>
                  <p:ext uri="{D42A27DB-BD31-4B8C-83A1-F6EECF244321}">
                    <p14:modId xmlns:p14="http://schemas.microsoft.com/office/powerpoint/2010/main" val="327468291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(0.5, 1.5)</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(4.5, −1.5)</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(1.5, 0.5)</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(3, 1)</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8B114DE-0902-63E5-3AB4-23641A51046E}"/>
                  </a:ext>
                </a:extLst>
              </p:cNvPr>
              <p:cNvGraphicFramePr/>
              <p:nvPr>
                <p:extLst>
                  <p:ext uri="{D42A27DB-BD31-4B8C-83A1-F6EECF244321}">
                    <p14:modId xmlns:p14="http://schemas.microsoft.com/office/powerpoint/2010/main" val="327468291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(0.5, 1.5)</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(4.5, −1.5)</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(1.5, 0.5)</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(3, 1)</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6801B780-D5E6-7D54-0811-A2244A956E32}"/>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7) </a:t>
                          </a:r>
                          <a:r>
                            <a:rPr lang="en-US" sz="1600" b="0" u="none" strike="noStrike" cap="none" dirty="0">
                              <a:solidFill>
                                <a:schemeClr val="dk1"/>
                              </a:solidFill>
                              <a:latin typeface="Nunito Sans"/>
                              <a:ea typeface="Nunito Sans"/>
                              <a:cs typeface="Nunito Sans"/>
                              <a:sym typeface="Nunito Sans"/>
                            </a:rPr>
                            <a:t>Points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m:t>
                              </m:r>
                            </m:oMath>
                          </a14:m>
                          <a:r>
                            <a:rPr lang="en-US"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lie in the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r>
                            <a:rPr lang="en-US" sz="1600" b="0" u="none" strike="noStrike" cap="none" dirty="0">
                              <a:solidFill>
                                <a:schemeClr val="dk1"/>
                              </a:solidFill>
                              <a:latin typeface="Nunito Sans"/>
                              <a:ea typeface="Nunito Sans"/>
                              <a:cs typeface="Nunito Sans"/>
                              <a:sym typeface="Nunito Sans"/>
                            </a:rPr>
                            <a:t>plane. Find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midpoint of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6801B780-D5E6-7D54-0811-A2244A956E32}"/>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7) </a:t>
                          </a:r>
                          <a:r>
                            <a:rPr lang="en-US" sz="1600" b="0" u="none" strike="noStrike" cap="none" dirty="0">
                              <a:solidFill>
                                <a:schemeClr val="dk1"/>
                              </a:solidFill>
                              <a:latin typeface="Nunito Sans"/>
                              <a:ea typeface="Nunito Sans"/>
                              <a:cs typeface="Nunito Sans"/>
                              <a:sym typeface="Nunito Sans"/>
                            </a:rPr>
                            <a:t>Points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m:t>
                              </m:r>
                            </m:oMath>
                          </a14:m>
                          <a:r>
                            <a:rPr lang="en-US" sz="1600" b="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lie in the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r>
                            <a:rPr lang="en-US" sz="1600" b="0" u="none" strike="noStrike" cap="none" dirty="0">
                              <a:solidFill>
                                <a:schemeClr val="dk1"/>
                              </a:solidFill>
                              <a:latin typeface="Nunito Sans"/>
                              <a:ea typeface="Nunito Sans"/>
                              <a:cs typeface="Nunito Sans"/>
                              <a:sym typeface="Nunito Sans"/>
                            </a:rPr>
                            <a:t>plane. Find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midpoint of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5601660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g218be48ffa3_0_51"/>
          <p:cNvSpPr txBox="1"/>
          <p:nvPr/>
        </p:nvSpPr>
        <p:spPr>
          <a:xfrm>
            <a:off x="169849" y="378100"/>
            <a:ext cx="572709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8D45C40B-D598-1247-B3F5-4DC47F31C273}"/>
              </a:ext>
            </a:extLst>
          </p:cNvPr>
          <p:cNvPicPr>
            <a:picLocks noChangeAspect="1"/>
          </p:cNvPicPr>
          <p:nvPr/>
        </p:nvPicPr>
        <p:blipFill>
          <a:blip r:embed="rId3"/>
          <a:stretch>
            <a:fillRect/>
          </a:stretch>
        </p:blipFill>
        <p:spPr>
          <a:xfrm>
            <a:off x="269549" y="1424922"/>
            <a:ext cx="4104000" cy="2929564"/>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7FE1556-1102-B8E9-9912-DBE13A50046B}"/>
                  </a:ext>
                </a:extLst>
              </p:cNvPr>
              <p:cNvGraphicFramePr/>
              <p:nvPr>
                <p:extLst>
                  <p:ext uri="{D42A27DB-BD31-4B8C-83A1-F6EECF244321}">
                    <p14:modId xmlns:p14="http://schemas.microsoft.com/office/powerpoint/2010/main" val="263494358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4</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5</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25</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US" sz="1600" i="1" u="none" strike="noStrike" cap="none" dirty="0" smtClean="0">
                                  <a:solidFill>
                                    <a:schemeClr val="dk1"/>
                                  </a:solidFill>
                                  <a:latin typeface="Cambria Math" panose="02040503050406030204" pitchFamily="18" charset="0"/>
                                  <a:ea typeface="Nunito Sans"/>
                                  <a:cs typeface="Nunito Sans"/>
                                  <a:sym typeface="Nunito Sans"/>
                                </a:rPr>
                                <m:t>7</m:t>
                              </m:r>
                            </m:oMath>
                          </a14:m>
                          <a:r>
                            <a:rPr lang="en-US"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baseline="0"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7FE1556-1102-B8E9-9912-DBE13A50046B}"/>
                  </a:ext>
                </a:extLst>
              </p:cNvPr>
              <p:cNvGraphicFramePr/>
              <p:nvPr>
                <p:extLst>
                  <p:ext uri="{D42A27DB-BD31-4B8C-83A1-F6EECF244321}">
                    <p14:modId xmlns:p14="http://schemas.microsoft.com/office/powerpoint/2010/main" val="263494358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4</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5</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25</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US" sz="1600" i="1" u="none" strike="noStrike" cap="none" dirty="0" smtClean="0">
                                  <a:solidFill>
                                    <a:schemeClr val="dk1"/>
                                  </a:solidFill>
                                  <a:latin typeface="Cambria Math" panose="02040503050406030204" pitchFamily="18" charset="0"/>
                                  <a:ea typeface="Nunito Sans"/>
                                  <a:cs typeface="Nunito Sans"/>
                                  <a:sym typeface="Nunito Sans"/>
                                </a:rPr>
                                <m:t>7</m:t>
                              </m:r>
                            </m:oMath>
                          </a14:m>
                          <a:r>
                            <a:rPr lang="en-US"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baseline="0"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02B65EA9-32CF-0132-EF50-C8B4AB2DE92A}"/>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8) </a:t>
                          </a:r>
                          <a:r>
                            <a:rPr lang="en-US" sz="1600" b="0" u="none" strike="noStrike" cap="none" dirty="0">
                              <a:solidFill>
                                <a:schemeClr val="dk1"/>
                              </a:solidFill>
                              <a:latin typeface="Nunito Sans"/>
                              <a:ea typeface="Nunito Sans"/>
                              <a:cs typeface="Nunito Sans"/>
                              <a:sym typeface="Nunito Sans"/>
                            </a:rPr>
                            <a:t>Find the length of line segment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02B65EA9-32CF-0132-EF50-C8B4AB2DE92A}"/>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8) </a:t>
                          </a:r>
                          <a:r>
                            <a:rPr lang="en-US" sz="1600" b="0" u="none" strike="noStrike" cap="none" dirty="0">
                              <a:solidFill>
                                <a:schemeClr val="dk1"/>
                              </a:solidFill>
                              <a:latin typeface="Nunito Sans"/>
                              <a:ea typeface="Nunito Sans"/>
                              <a:cs typeface="Nunito Sans"/>
                              <a:sym typeface="Nunito Sans"/>
                            </a:rPr>
                            <a:t>Find the length of line segment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7060055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g218be48ffa3_0_58"/>
          <p:cNvSpPr txBox="1"/>
          <p:nvPr/>
        </p:nvSpPr>
        <p:spPr>
          <a:xfrm>
            <a:off x="169850" y="378100"/>
            <a:ext cx="570843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9B5A6717-2D4A-DC4C-8003-DAD482A8B24A}"/>
              </a:ext>
            </a:extLst>
          </p:cNvPr>
          <p:cNvPicPr>
            <a:picLocks noChangeAspect="1"/>
          </p:cNvPicPr>
          <p:nvPr/>
        </p:nvPicPr>
        <p:blipFill>
          <a:blip r:embed="rId3"/>
          <a:stretch>
            <a:fillRect/>
          </a:stretch>
        </p:blipFill>
        <p:spPr>
          <a:xfrm>
            <a:off x="222576" y="1478498"/>
            <a:ext cx="4312478" cy="2522117"/>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279B50B-2251-697D-ADC0-739129D5AAD1}"/>
                  </a:ext>
                </a:extLst>
              </p:cNvPr>
              <p:cNvGraphicFramePr/>
              <p:nvPr>
                <p:extLst>
                  <p:ext uri="{D42A27DB-BD31-4B8C-83A1-F6EECF244321}">
                    <p14:modId xmlns:p14="http://schemas.microsoft.com/office/powerpoint/2010/main" val="23415616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12</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17</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 </a:t>
                          </a:r>
                          <a:endParaRPr lang="en-US" sz="1400" u="none" strike="noStrike" cap="none" baseline="0"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13</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5</m:t>
                              </m:r>
                            </m:oMath>
                          </a14:m>
                          <a:r>
                            <a:rPr lang="en-GB" sz="1600" u="none" strike="noStrike" cap="none" dirty="0">
                              <a:solidFill>
                                <a:srgbClr val="1C1C1C"/>
                              </a:solidFill>
                              <a:latin typeface="Nunito Sans"/>
                              <a:ea typeface="Nunito Sans"/>
                              <a:cs typeface="Nunito Sans"/>
                              <a:sym typeface="Nunito Sans"/>
                            </a:rPr>
                            <a:t> </a:t>
                          </a:r>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279B50B-2251-697D-ADC0-739129D5AAD1}"/>
                  </a:ext>
                </a:extLst>
              </p:cNvPr>
              <p:cNvGraphicFramePr/>
              <p:nvPr>
                <p:extLst>
                  <p:ext uri="{D42A27DB-BD31-4B8C-83A1-F6EECF244321}">
                    <p14:modId xmlns:p14="http://schemas.microsoft.com/office/powerpoint/2010/main" val="23415616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12</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17</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 </a:t>
                          </a:r>
                          <a:endParaRPr lang="en-US" sz="1400" u="none" strike="noStrike" cap="none" baseline="0"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13</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5</m:t>
                              </m:r>
                            </m:oMath>
                          </a14:m>
                          <a:r>
                            <a:rPr lang="en-GB" sz="1600" u="none" strike="noStrike" cap="none" dirty="0">
                              <a:solidFill>
                                <a:srgbClr val="1C1C1C"/>
                              </a:solidFill>
                              <a:latin typeface="Nunito Sans"/>
                              <a:ea typeface="Nunito Sans"/>
                              <a:cs typeface="Nunito Sans"/>
                              <a:sym typeface="Nunito Sans"/>
                            </a:rPr>
                            <a:t> </a:t>
                          </a:r>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5" name="Google Shape;255;g2191522ec10_0_108">
                <a:extLst>
                  <a:ext uri="{FF2B5EF4-FFF2-40B4-BE49-F238E27FC236}">
                    <a16:creationId xmlns:a16="http://schemas.microsoft.com/office/drawing/2014/main" id="{FE08BC6E-5701-3963-36A7-41823228C929}"/>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lang="en-US" sz="1600" b="0" dirty="0">
                              <a:solidFill>
                                <a:schemeClr val="dk1"/>
                              </a:solidFill>
                              <a:latin typeface="Nunito Sans"/>
                              <a:ea typeface="Nunito Sans"/>
                              <a:cs typeface="Nunito Sans"/>
                              <a:sym typeface="Nunito Sans"/>
                            </a:rPr>
                            <a:t>9) </a:t>
                          </a:r>
                          <a:r>
                            <a:rPr lang="en-US" sz="1600" b="0" u="none" strike="noStrike" cap="none" dirty="0">
                              <a:solidFill>
                                <a:schemeClr val="dk1"/>
                              </a:solidFill>
                              <a:latin typeface="Nunito Sans"/>
                              <a:ea typeface="Nunito Sans"/>
                              <a:cs typeface="Nunito Sans"/>
                              <a:sym typeface="Nunito Sans"/>
                            </a:rPr>
                            <a:t>Find the length of line segment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5" name="Google Shape;255;g2191522ec10_0_108">
                <a:extLst>
                  <a:ext uri="{FF2B5EF4-FFF2-40B4-BE49-F238E27FC236}">
                    <a16:creationId xmlns:a16="http://schemas.microsoft.com/office/drawing/2014/main" id="{FE08BC6E-5701-3963-36A7-41823228C929}"/>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lang="en-US" sz="1600" b="0" dirty="0">
                              <a:solidFill>
                                <a:schemeClr val="dk1"/>
                              </a:solidFill>
                              <a:latin typeface="Nunito Sans"/>
                              <a:ea typeface="Nunito Sans"/>
                              <a:cs typeface="Nunito Sans"/>
                              <a:sym typeface="Nunito Sans"/>
                            </a:rPr>
                            <a:t>9) </a:t>
                          </a:r>
                          <a:r>
                            <a:rPr lang="en-US" sz="1600" b="0" u="none" strike="noStrike" cap="none" dirty="0">
                              <a:solidFill>
                                <a:schemeClr val="dk1"/>
                              </a:solidFill>
                              <a:latin typeface="Nunito Sans"/>
                              <a:ea typeface="Nunito Sans"/>
                              <a:cs typeface="Nunito Sans"/>
                              <a:sym typeface="Nunito Sans"/>
                            </a:rPr>
                            <a:t>Find the length of line segment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2406451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g218be48ffa3_0_65"/>
          <p:cNvSpPr txBox="1"/>
          <p:nvPr/>
        </p:nvSpPr>
        <p:spPr>
          <a:xfrm>
            <a:off x="169850" y="378100"/>
            <a:ext cx="5689774"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B8BBD567-96D3-BE45-B860-CECCEA5FE1C6}"/>
              </a:ext>
            </a:extLst>
          </p:cNvPr>
          <p:cNvPicPr>
            <a:picLocks noChangeAspect="1"/>
          </p:cNvPicPr>
          <p:nvPr/>
        </p:nvPicPr>
        <p:blipFill>
          <a:blip r:embed="rId3"/>
          <a:stretch>
            <a:fillRect/>
          </a:stretch>
        </p:blipFill>
        <p:spPr>
          <a:xfrm>
            <a:off x="187268" y="2173175"/>
            <a:ext cx="4312478" cy="1467001"/>
          </a:xfrm>
          <a:prstGeom prst="rect">
            <a:avLst/>
          </a:prstGeom>
        </p:spPr>
      </p:pic>
      <mc:AlternateContent xmlns:mc="http://schemas.openxmlformats.org/markup-compatibility/2006">
        <mc:Choice xmlns:a14="http://schemas.microsoft.com/office/drawing/2010/main" Requires="a14">
          <p:graphicFrame>
            <p:nvGraphicFramePr>
              <p:cNvPr id="4" name="Google Shape;414;g21c43135d4d_0_150">
                <a:extLst>
                  <a:ext uri="{FF2B5EF4-FFF2-40B4-BE49-F238E27FC236}">
                    <a16:creationId xmlns:a16="http://schemas.microsoft.com/office/drawing/2014/main" id="{796D5D5C-2BC9-9127-CD54-FE77B95142B1}"/>
                  </a:ext>
                </a:extLst>
              </p:cNvPr>
              <p:cNvGraphicFramePr/>
              <p:nvPr>
                <p:extLst>
                  <p:ext uri="{D42A27DB-BD31-4B8C-83A1-F6EECF244321}">
                    <p14:modId xmlns:p14="http://schemas.microsoft.com/office/powerpoint/2010/main" val="188977043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(7, 3)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(4, 4)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(5.5, 3.5)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 6)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414;g21c43135d4d_0_150">
                <a:extLst>
                  <a:ext uri="{FF2B5EF4-FFF2-40B4-BE49-F238E27FC236}">
                    <a16:creationId xmlns:a16="http://schemas.microsoft.com/office/drawing/2014/main" id="{796D5D5C-2BC9-9127-CD54-FE77B95142B1}"/>
                  </a:ext>
                </a:extLst>
              </p:cNvPr>
              <p:cNvGraphicFramePr/>
              <p:nvPr>
                <p:extLst>
                  <p:ext uri="{D42A27DB-BD31-4B8C-83A1-F6EECF244321}">
                    <p14:modId xmlns:p14="http://schemas.microsoft.com/office/powerpoint/2010/main" val="188977043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(7, 3)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(4, 4)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(5.5, 3.5)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 6)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5" name="Google Shape;255;g2191522ec10_0_108">
                <a:extLst>
                  <a:ext uri="{FF2B5EF4-FFF2-40B4-BE49-F238E27FC236}">
                    <a16:creationId xmlns:a16="http://schemas.microsoft.com/office/drawing/2014/main" id="{EA401513-BE28-9328-9E01-A2DC0083481B}"/>
                  </a:ext>
                </a:extLst>
              </p:cNvPr>
              <p:cNvGraphicFramePr/>
              <p:nvPr/>
            </p:nvGraphicFramePr>
            <p:xfrm>
              <a:off x="108044" y="862525"/>
              <a:ext cx="4427010" cy="13106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10) </a:t>
                          </a:r>
                          <a:r>
                            <a:rPr lang="en-US" sz="1600" b="0" u="none" strike="noStrike" cap="none" dirty="0">
                              <a:solidFill>
                                <a:schemeClr val="dk1"/>
                              </a:solidFill>
                              <a:latin typeface="Nunito Sans"/>
                              <a:ea typeface="Nunito Sans"/>
                              <a:cs typeface="Nunito Sans"/>
                              <a:sym typeface="Nunito Sans"/>
                            </a:rPr>
                            <a:t>The point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lies on the line segment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𝐴𝐶</m:t>
                              </m:r>
                            </m:oMath>
                          </a14:m>
                          <a:endParaRPr lang="en-GB" sz="1600" b="0" u="none" strike="noStrike" cap="none"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such that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𝐵𝐶</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=2:1</m:t>
                              </m:r>
                            </m:oMath>
                          </a14:m>
                          <a:r>
                            <a:rPr lang="en-US" sz="1600" b="0" u="none" strike="noStrike" cap="none" dirty="0">
                              <a:solidFill>
                                <a:schemeClr val="dk1"/>
                              </a:solidFill>
                              <a:latin typeface="Nunito Sans"/>
                              <a:ea typeface="Nunito Sans"/>
                              <a:cs typeface="Nunito Sans"/>
                              <a:sym typeface="Nunito Sans"/>
                            </a:rPr>
                            <a:t>. Find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coordinates of point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5" name="Google Shape;255;g2191522ec10_0_108">
                <a:extLst>
                  <a:ext uri="{FF2B5EF4-FFF2-40B4-BE49-F238E27FC236}">
                    <a16:creationId xmlns:a16="http://schemas.microsoft.com/office/drawing/2014/main" id="{EA401513-BE28-9328-9E01-A2DC0083481B}"/>
                  </a:ext>
                </a:extLst>
              </p:cNvPr>
              <p:cNvGraphicFramePr/>
              <p:nvPr/>
            </p:nvGraphicFramePr>
            <p:xfrm>
              <a:off x="108044" y="862525"/>
              <a:ext cx="4427010" cy="13106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10) </a:t>
                          </a:r>
                          <a:r>
                            <a:rPr lang="en-US" sz="1600" b="0" u="none" strike="noStrike" cap="none" dirty="0">
                              <a:solidFill>
                                <a:schemeClr val="dk1"/>
                              </a:solidFill>
                              <a:latin typeface="Nunito Sans"/>
                              <a:ea typeface="Nunito Sans"/>
                              <a:cs typeface="Nunito Sans"/>
                              <a:sym typeface="Nunito Sans"/>
                            </a:rPr>
                            <a:t>The point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lies on the line segment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𝐴𝐶</m:t>
                              </m:r>
                            </m:oMath>
                          </a14:m>
                          <a:endParaRPr lang="en-GB" sz="1600" b="0" u="none" strike="noStrike" cap="none"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such that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𝐵𝐶</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=2:1</m:t>
                              </m:r>
                            </m:oMath>
                          </a14:m>
                          <a:r>
                            <a:rPr lang="en-US" sz="1600" b="0" u="none" strike="noStrike" cap="none" dirty="0">
                              <a:solidFill>
                                <a:schemeClr val="dk1"/>
                              </a:solidFill>
                              <a:latin typeface="Nunito Sans"/>
                              <a:ea typeface="Nunito Sans"/>
                              <a:cs typeface="Nunito Sans"/>
                              <a:sym typeface="Nunito Sans"/>
                            </a:rPr>
                            <a:t>. Find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coordinates of point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932273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g218be48ffa3_0_72"/>
          <p:cNvSpPr txBox="1"/>
          <p:nvPr/>
        </p:nvSpPr>
        <p:spPr>
          <a:xfrm>
            <a:off x="169850" y="378100"/>
            <a:ext cx="570843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B0B9A7F9-EA03-A44A-9059-C087254C2334}"/>
              </a:ext>
            </a:extLst>
          </p:cNvPr>
          <p:cNvPicPr>
            <a:picLocks noChangeAspect="1"/>
          </p:cNvPicPr>
          <p:nvPr/>
        </p:nvPicPr>
        <p:blipFill>
          <a:blip r:embed="rId3"/>
          <a:stretch>
            <a:fillRect/>
          </a:stretch>
        </p:blipFill>
        <p:spPr>
          <a:xfrm>
            <a:off x="138947" y="2131410"/>
            <a:ext cx="4365204" cy="1677831"/>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E94292B0-3A5D-02AB-45AB-9D2FE0D42C40}"/>
                  </a:ext>
                </a:extLst>
              </p:cNvPr>
              <p:cNvGraphicFramePr/>
              <p:nvPr>
                <p:extLst>
                  <p:ext uri="{D42A27DB-BD31-4B8C-83A1-F6EECF244321}">
                    <p14:modId xmlns:p14="http://schemas.microsoft.com/office/powerpoint/2010/main" val="257858472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(−6, 1)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 2)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(−10.5, −0.5)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(1, 1) </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E94292B0-3A5D-02AB-45AB-9D2FE0D42C40}"/>
                  </a:ext>
                </a:extLst>
              </p:cNvPr>
              <p:cNvGraphicFramePr/>
              <p:nvPr>
                <p:extLst>
                  <p:ext uri="{D42A27DB-BD31-4B8C-83A1-F6EECF244321}">
                    <p14:modId xmlns:p14="http://schemas.microsoft.com/office/powerpoint/2010/main" val="257858472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(−6, 1)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 2)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(−10.5, −0.5)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(1, 1) </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B94F66CA-CF19-9093-AE3B-33E3FE9FC84B}"/>
                  </a:ext>
                </a:extLst>
              </p:cNvPr>
              <p:cNvGraphicFramePr/>
              <p:nvPr/>
            </p:nvGraphicFramePr>
            <p:xfrm>
              <a:off x="108044" y="862525"/>
              <a:ext cx="4427010" cy="13106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11) </a:t>
                          </a:r>
                          <a:r>
                            <a:rPr lang="en-US" sz="1600" b="0" u="none" strike="noStrike" cap="none" dirty="0">
                              <a:solidFill>
                                <a:schemeClr val="dk1"/>
                              </a:solidFill>
                              <a:latin typeface="Nunito Sans"/>
                              <a:ea typeface="Nunito Sans"/>
                              <a:cs typeface="Nunito Sans"/>
                              <a:sym typeface="Nunito Sans"/>
                            </a:rPr>
                            <a:t>The point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lies on the line segment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𝐴𝐶</m:t>
                              </m:r>
                            </m:oMath>
                          </a14:m>
                          <a:endParaRPr lang="en-GB" sz="1600" b="0" u="none" strike="noStrike" cap="none"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such that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𝐵𝐶</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=2:3</m:t>
                              </m:r>
                            </m:oMath>
                          </a14:m>
                          <a:r>
                            <a:rPr lang="en-US" sz="1600" b="0" u="none" strike="noStrike" cap="none" dirty="0">
                              <a:solidFill>
                                <a:schemeClr val="dk1"/>
                              </a:solidFill>
                              <a:latin typeface="Nunito Sans"/>
                              <a:ea typeface="Nunito Sans"/>
                              <a:cs typeface="Nunito Sans"/>
                              <a:sym typeface="Nunito Sans"/>
                            </a:rPr>
                            <a:t>. Find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coordinates of point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m:t>
                              </m:r>
                            </m:oMath>
                          </a14:m>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B94F66CA-CF19-9093-AE3B-33E3FE9FC84B}"/>
                  </a:ext>
                </a:extLst>
              </p:cNvPr>
              <p:cNvGraphicFramePr/>
              <p:nvPr/>
            </p:nvGraphicFramePr>
            <p:xfrm>
              <a:off x="108044" y="862525"/>
              <a:ext cx="4427010" cy="13106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11) </a:t>
                          </a:r>
                          <a:r>
                            <a:rPr lang="en-US" sz="1600" b="0" u="none" strike="noStrike" cap="none" dirty="0">
                              <a:solidFill>
                                <a:schemeClr val="dk1"/>
                              </a:solidFill>
                              <a:latin typeface="Nunito Sans"/>
                              <a:ea typeface="Nunito Sans"/>
                              <a:cs typeface="Nunito Sans"/>
                              <a:sym typeface="Nunito Sans"/>
                            </a:rPr>
                            <a:t>The point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lies on the line segment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𝐴𝐶</m:t>
                              </m:r>
                            </m:oMath>
                          </a14:m>
                          <a:endParaRPr lang="en-GB" sz="1600" b="0" u="none" strike="noStrike" cap="none"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such that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𝐵𝐶</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=2:3</m:t>
                              </m:r>
                            </m:oMath>
                          </a14:m>
                          <a:r>
                            <a:rPr lang="en-US" sz="1600" b="0" u="none" strike="noStrike" cap="none" dirty="0">
                              <a:solidFill>
                                <a:schemeClr val="dk1"/>
                              </a:solidFill>
                              <a:latin typeface="Nunito Sans"/>
                              <a:ea typeface="Nunito Sans"/>
                              <a:cs typeface="Nunito Sans"/>
                              <a:sym typeface="Nunito Sans"/>
                            </a:rPr>
                            <a:t>. Find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coordinates of point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m:t>
                              </m:r>
                            </m:oMath>
                          </a14:m>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0020126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g218be48ffa3_0_79"/>
          <p:cNvSpPr txBox="1"/>
          <p:nvPr/>
        </p:nvSpPr>
        <p:spPr>
          <a:xfrm>
            <a:off x="169850" y="378100"/>
            <a:ext cx="5680444"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347;g21695fbacc7_0_100">
                <a:extLst>
                  <a:ext uri="{FF2B5EF4-FFF2-40B4-BE49-F238E27FC236}">
                    <a16:creationId xmlns:a16="http://schemas.microsoft.com/office/drawing/2014/main" id="{A54CE143-C14A-3A88-0B1F-837EBABD0D68}"/>
                  </a:ext>
                </a:extLst>
              </p:cNvPr>
              <p:cNvGraphicFramePr/>
              <p:nvPr/>
            </p:nvGraphicFramePr>
            <p:xfrm>
              <a:off x="108044" y="862525"/>
              <a:ext cx="8751475" cy="982990"/>
            </p:xfrm>
            <a:graphic>
              <a:graphicData uri="http://schemas.openxmlformats.org/drawingml/2006/table">
                <a:tbl>
                  <a:tblPr firstRow="1" bandRow="1">
                    <a:noFill/>
                  </a:tblPr>
                  <a:tblGrid>
                    <a:gridCol w="8751475">
                      <a:extLst>
                        <a:ext uri="{9D8B030D-6E8A-4147-A177-3AD203B41FA5}">
                          <a16:colId xmlns:a16="http://schemas.microsoft.com/office/drawing/2014/main" val="20000"/>
                        </a:ext>
                      </a:extLst>
                    </a:gridCol>
                  </a:tblGrid>
                  <a:tr h="565001">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12) </a:t>
                          </a:r>
                          <a:r>
                            <a:rPr lang="en-US" sz="1600" b="0" u="none" strike="noStrike" cap="none" dirty="0">
                              <a:solidFill>
                                <a:schemeClr val="dk1"/>
                              </a:solidFill>
                              <a:latin typeface="Nunito Sans"/>
                              <a:ea typeface="Nunito Sans"/>
                              <a:cs typeface="Nunito Sans"/>
                              <a:sym typeface="Nunito Sans"/>
                            </a:rPr>
                            <a:t>Straight line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𝑇</m:t>
                              </m:r>
                            </m:oMath>
                          </a14:m>
                          <a:r>
                            <a:rPr lang="en-US" sz="1600" b="0" u="none" strike="noStrike" cap="none" dirty="0">
                              <a:solidFill>
                                <a:schemeClr val="dk1"/>
                              </a:solidFill>
                              <a:latin typeface="Nunito Sans"/>
                              <a:ea typeface="Nunito Sans"/>
                              <a:cs typeface="Nunito Sans"/>
                              <a:sym typeface="Nunito Sans"/>
                            </a:rPr>
                            <a:t> has equation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𝑚𝑥</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US" sz="1600" b="0" i="1" u="none" strike="noStrike" cap="none" dirty="0">
                              <a:solidFill>
                                <a:schemeClr val="dk1"/>
                              </a:solidFill>
                              <a:latin typeface="Times New Roman"/>
                              <a:ea typeface="Times New Roman"/>
                              <a:cs typeface="Times New Roman"/>
                              <a:sym typeface="Times New Roman"/>
                            </a:rPr>
                            <a:t>. </a:t>
                          </a:r>
                          <a:r>
                            <a:rPr lang="en-US" sz="1600" b="0" u="none" strike="noStrike" cap="none" dirty="0">
                              <a:solidFill>
                                <a:schemeClr val="dk1"/>
                              </a:solidFill>
                              <a:latin typeface="Nunito Sans"/>
                              <a:ea typeface="Nunito Sans"/>
                              <a:cs typeface="Nunito Sans"/>
                              <a:sym typeface="Nunito Sans"/>
                            </a:rPr>
                            <a:t>Find the values of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m:t>
                              </m:r>
                            </m:oMath>
                          </a14:m>
                          <a:r>
                            <a:rPr lang="en-US"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US" sz="1600" b="0" u="none" strike="noStrike" cap="none" dirty="0">
                              <a:solidFill>
                                <a:schemeClr val="dk1"/>
                              </a:solidFill>
                              <a:latin typeface="Nunito Sans"/>
                              <a:ea typeface="Nunito Sans"/>
                              <a:cs typeface="Nunito Sans"/>
                              <a:sym typeface="Nunito Sans"/>
                            </a:rPr>
                            <a:t> such that:</a:t>
                          </a:r>
                        </a:p>
                        <a:p>
                          <a:pPr marL="0" marR="0" lvl="0" indent="0" algn="l" rtl="0">
                            <a:lnSpc>
                              <a:spcPct val="100000"/>
                            </a:lnSpc>
                            <a:spcBef>
                              <a:spcPts val="0"/>
                            </a:spcBef>
                            <a:spcAft>
                              <a:spcPts val="0"/>
                            </a:spcAft>
                            <a:buClr>
                              <a:srgbClr val="000000"/>
                            </a:buClr>
                            <a:buSzPts val="1600"/>
                            <a:buFont typeface="Arial"/>
                            <a:buNone/>
                          </a:pPr>
                          <a:endParaRPr lang="en-US" sz="1050" b="0" dirty="0">
                            <a:solidFill>
                              <a:schemeClr val="dk1"/>
                            </a:solidFill>
                            <a:latin typeface="Nunito Sans"/>
                            <a:ea typeface="Nunito Sans"/>
                            <a:cs typeface="Nunito Sans"/>
                            <a:sym typeface="Nunito Sans"/>
                          </a:endParaRPr>
                        </a:p>
                        <a:p>
                          <a:pPr marL="285750" marR="0" lvl="0" indent="-285750" algn="l" rtl="0">
                            <a:lnSpc>
                              <a:spcPct val="100000"/>
                            </a:lnSpc>
                            <a:spcBef>
                              <a:spcPts val="0"/>
                            </a:spcBef>
                            <a:spcAft>
                              <a:spcPts val="0"/>
                            </a:spcAft>
                            <a:buClr>
                              <a:srgbClr val="000000"/>
                            </a:buClr>
                            <a:buSzPts val="1600"/>
                            <a:buFont typeface="Arial" panose="020B0604020202020204" pitchFamily="34" charset="0"/>
                            <a:buChar char="•"/>
                          </a:pPr>
                          <a:r>
                            <a:rPr lang="en-US" sz="1600" b="0" u="none" strike="noStrike" cap="none" dirty="0">
                              <a:solidFill>
                                <a:schemeClr val="dk1"/>
                              </a:solidFill>
                              <a:latin typeface="Nunito Sans"/>
                              <a:ea typeface="Nunito Sans"/>
                              <a:cs typeface="Nunito Sans"/>
                              <a:sym typeface="Nunito Sans"/>
                            </a:rPr>
                            <a:t>Line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𝑇</m:t>
                              </m:r>
                            </m:oMath>
                          </a14:m>
                          <a:r>
                            <a:rPr lang="en-US" sz="1600" b="0" u="none" strike="noStrike" cap="none" dirty="0">
                              <a:solidFill>
                                <a:schemeClr val="dk1"/>
                              </a:solidFill>
                              <a:latin typeface="Nunito Sans"/>
                              <a:ea typeface="Nunito Sans"/>
                              <a:cs typeface="Nunito Sans"/>
                              <a:sym typeface="Nunito Sans"/>
                            </a:rPr>
                            <a:t> is parallel to the line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=2</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+1</m:t>
                              </m:r>
                            </m:oMath>
                          </a14:m>
                          <a:endParaRPr lang="en-US" sz="1600" b="0" u="none" strike="noStrike" cap="none" dirty="0">
                            <a:solidFill>
                              <a:schemeClr val="dk1"/>
                            </a:solidFill>
                            <a:latin typeface="Nunito Sans"/>
                            <a:ea typeface="Nunito Sans"/>
                            <a:cs typeface="Nunito Sans"/>
                            <a:sym typeface="Nunito Sans"/>
                          </a:endParaRPr>
                        </a:p>
                        <a:p>
                          <a:pPr marL="285750" lvl="3" indent="-285750" algn="l" rtl="0">
                            <a:spcBef>
                              <a:spcPts val="0"/>
                            </a:spcBef>
                            <a:spcAft>
                              <a:spcPts val="0"/>
                            </a:spcAft>
                            <a:buFont typeface="Arial" panose="020B0604020202020204" pitchFamily="34" charset="0"/>
                            <a:buChar char="•"/>
                          </a:pPr>
                          <a:r>
                            <a:rPr lang="en-GB" sz="1600" b="0" u="none" strike="noStrike" cap="none" dirty="0">
                              <a:solidFill>
                                <a:schemeClr val="dk1"/>
                              </a:solidFill>
                              <a:latin typeface="Nunito Sans"/>
                              <a:ea typeface="Nunito Sans"/>
                              <a:cs typeface="Nunito Sans"/>
                              <a:sym typeface="Nunito Sans"/>
                            </a:rPr>
                            <a:t>Line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𝑇</m:t>
                              </m:r>
                            </m:oMath>
                          </a14:m>
                          <a:r>
                            <a:rPr lang="en-GB" sz="1600" b="0" u="none" strike="noStrike" cap="none" dirty="0">
                              <a:solidFill>
                                <a:schemeClr val="dk1"/>
                              </a:solidFill>
                              <a:latin typeface="Nunito Sans"/>
                              <a:ea typeface="Nunito Sans"/>
                              <a:cs typeface="Nunito Sans"/>
                              <a:sym typeface="Nunito Sans"/>
                            </a:rPr>
                            <a:t> passes through the point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(4, 5) </m:t>
                              </m:r>
                            </m:oMath>
                          </a14:m>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2" name="Google Shape;347;g21695fbacc7_0_100">
                <a:extLst>
                  <a:ext uri="{FF2B5EF4-FFF2-40B4-BE49-F238E27FC236}">
                    <a16:creationId xmlns:a16="http://schemas.microsoft.com/office/drawing/2014/main" id="{A54CE143-C14A-3A88-0B1F-837EBABD0D68}"/>
                  </a:ext>
                </a:extLst>
              </p:cNvPr>
              <p:cNvGraphicFramePr/>
              <p:nvPr/>
            </p:nvGraphicFramePr>
            <p:xfrm>
              <a:off x="108044" y="862525"/>
              <a:ext cx="8751475" cy="982990"/>
            </p:xfrm>
            <a:graphic>
              <a:graphicData uri="http://schemas.openxmlformats.org/drawingml/2006/table">
                <a:tbl>
                  <a:tblPr firstRow="1" bandRow="1">
                    <a:noFill/>
                  </a:tblPr>
                  <a:tblGrid>
                    <a:gridCol w="8751475">
                      <a:extLst>
                        <a:ext uri="{9D8B030D-6E8A-4147-A177-3AD203B41FA5}">
                          <a16:colId xmlns:a16="http://schemas.microsoft.com/office/drawing/2014/main" val="20000"/>
                        </a:ext>
                      </a:extLst>
                    </a:gridCol>
                  </a:tblGrid>
                  <a:tr h="565001">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12) </a:t>
                          </a:r>
                          <a:r>
                            <a:rPr lang="en-US" sz="1600" b="0" u="none" strike="noStrike" cap="none" dirty="0">
                              <a:solidFill>
                                <a:schemeClr val="dk1"/>
                              </a:solidFill>
                              <a:latin typeface="Nunito Sans"/>
                              <a:ea typeface="Nunito Sans"/>
                              <a:cs typeface="Nunito Sans"/>
                              <a:sym typeface="Nunito Sans"/>
                            </a:rPr>
                            <a:t>Straight line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𝑇</m:t>
                              </m:r>
                            </m:oMath>
                          </a14:m>
                          <a:r>
                            <a:rPr lang="en-US" sz="1600" b="0" u="none" strike="noStrike" cap="none" dirty="0">
                              <a:solidFill>
                                <a:schemeClr val="dk1"/>
                              </a:solidFill>
                              <a:latin typeface="Nunito Sans"/>
                              <a:ea typeface="Nunito Sans"/>
                              <a:cs typeface="Nunito Sans"/>
                              <a:sym typeface="Nunito Sans"/>
                            </a:rPr>
                            <a:t> has equation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𝑚𝑥</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US" sz="1600" b="0" i="1" u="none" strike="noStrike" cap="none" dirty="0">
                              <a:solidFill>
                                <a:schemeClr val="dk1"/>
                              </a:solidFill>
                              <a:latin typeface="Times New Roman"/>
                              <a:ea typeface="Times New Roman"/>
                              <a:cs typeface="Times New Roman"/>
                              <a:sym typeface="Times New Roman"/>
                            </a:rPr>
                            <a:t>. </a:t>
                          </a:r>
                          <a:r>
                            <a:rPr lang="en-US" sz="1600" b="0" u="none" strike="noStrike" cap="none" dirty="0">
                              <a:solidFill>
                                <a:schemeClr val="dk1"/>
                              </a:solidFill>
                              <a:latin typeface="Nunito Sans"/>
                              <a:ea typeface="Nunito Sans"/>
                              <a:cs typeface="Nunito Sans"/>
                              <a:sym typeface="Nunito Sans"/>
                            </a:rPr>
                            <a:t>Find the values of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m:t>
                              </m:r>
                            </m:oMath>
                          </a14:m>
                          <a:r>
                            <a:rPr lang="en-US" sz="1600" b="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US" sz="1600" b="0" u="none" strike="noStrike" cap="none" dirty="0">
                              <a:solidFill>
                                <a:schemeClr val="dk1"/>
                              </a:solidFill>
                              <a:latin typeface="Nunito Sans"/>
                              <a:ea typeface="Nunito Sans"/>
                              <a:cs typeface="Nunito Sans"/>
                              <a:sym typeface="Nunito Sans"/>
                            </a:rPr>
                            <a:t> such that:</a:t>
                          </a:r>
                        </a:p>
                        <a:p>
                          <a:pPr marL="0" marR="0" lvl="0" indent="0" algn="l" rtl="0">
                            <a:lnSpc>
                              <a:spcPct val="100000"/>
                            </a:lnSpc>
                            <a:spcBef>
                              <a:spcPts val="0"/>
                            </a:spcBef>
                            <a:spcAft>
                              <a:spcPts val="0"/>
                            </a:spcAft>
                            <a:buClr>
                              <a:srgbClr val="000000"/>
                            </a:buClr>
                            <a:buSzPts val="1600"/>
                            <a:buFont typeface="Arial"/>
                            <a:buNone/>
                          </a:pPr>
                          <a:endParaRPr lang="en-US" sz="1050" b="0" dirty="0">
                            <a:solidFill>
                              <a:schemeClr val="dk1"/>
                            </a:solidFill>
                            <a:latin typeface="Nunito Sans"/>
                            <a:ea typeface="Nunito Sans"/>
                            <a:cs typeface="Nunito Sans"/>
                            <a:sym typeface="Nunito Sans"/>
                          </a:endParaRPr>
                        </a:p>
                        <a:p>
                          <a:pPr marL="285750" marR="0" lvl="0" indent="-285750" algn="l" rtl="0">
                            <a:lnSpc>
                              <a:spcPct val="100000"/>
                            </a:lnSpc>
                            <a:spcBef>
                              <a:spcPts val="0"/>
                            </a:spcBef>
                            <a:spcAft>
                              <a:spcPts val="0"/>
                            </a:spcAft>
                            <a:buClr>
                              <a:srgbClr val="000000"/>
                            </a:buClr>
                            <a:buSzPts val="1600"/>
                            <a:buFont typeface="Arial" panose="020B0604020202020204" pitchFamily="34" charset="0"/>
                            <a:buChar char="•"/>
                          </a:pPr>
                          <a:r>
                            <a:rPr lang="en-US" sz="1600" b="0" u="none" strike="noStrike" cap="none" dirty="0">
                              <a:solidFill>
                                <a:schemeClr val="dk1"/>
                              </a:solidFill>
                              <a:latin typeface="Nunito Sans"/>
                              <a:ea typeface="Nunito Sans"/>
                              <a:cs typeface="Nunito Sans"/>
                              <a:sym typeface="Nunito Sans"/>
                            </a:rPr>
                            <a:t>Line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𝑇</m:t>
                              </m:r>
                            </m:oMath>
                          </a14:m>
                          <a:r>
                            <a:rPr lang="en-US" sz="1600" b="0" u="none" strike="noStrike" cap="none" dirty="0">
                              <a:solidFill>
                                <a:schemeClr val="dk1"/>
                              </a:solidFill>
                              <a:latin typeface="Nunito Sans"/>
                              <a:ea typeface="Nunito Sans"/>
                              <a:cs typeface="Nunito Sans"/>
                              <a:sym typeface="Nunito Sans"/>
                            </a:rPr>
                            <a:t> is parallel to the line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=2</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+1</m:t>
                              </m:r>
                            </m:oMath>
                          </a14:m>
                          <a:endParaRPr lang="en-US" sz="1600" b="0" u="none" strike="noStrike" cap="none" dirty="0">
                            <a:solidFill>
                              <a:schemeClr val="dk1"/>
                            </a:solidFill>
                            <a:latin typeface="Nunito Sans"/>
                            <a:ea typeface="Nunito Sans"/>
                            <a:cs typeface="Nunito Sans"/>
                            <a:sym typeface="Nunito Sans"/>
                          </a:endParaRPr>
                        </a:p>
                        <a:p>
                          <a:pPr marL="285750" lvl="3" indent="-285750" algn="l" rtl="0">
                            <a:spcBef>
                              <a:spcPts val="0"/>
                            </a:spcBef>
                            <a:spcAft>
                              <a:spcPts val="0"/>
                            </a:spcAft>
                            <a:buFont typeface="Arial" panose="020B0604020202020204" pitchFamily="34" charset="0"/>
                            <a:buChar char="•"/>
                          </a:pPr>
                          <a:r>
                            <a:rPr lang="en-GB" sz="1600" b="0" u="none" strike="noStrike" cap="none" dirty="0">
                              <a:solidFill>
                                <a:schemeClr val="dk1"/>
                              </a:solidFill>
                              <a:latin typeface="Nunito Sans"/>
                              <a:ea typeface="Nunito Sans"/>
                              <a:cs typeface="Nunito Sans"/>
                              <a:sym typeface="Nunito Sans"/>
                            </a:rPr>
                            <a:t>Line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𝑇</m:t>
                              </m:r>
                            </m:oMath>
                          </a14:m>
                          <a:r>
                            <a:rPr lang="en-GB" sz="1600" b="0" u="none" strike="noStrike" cap="none" dirty="0">
                              <a:solidFill>
                                <a:schemeClr val="dk1"/>
                              </a:solidFill>
                              <a:latin typeface="Nunito Sans"/>
                              <a:ea typeface="Nunito Sans"/>
                              <a:cs typeface="Nunito Sans"/>
                              <a:sym typeface="Nunito Sans"/>
                            </a:rPr>
                            <a:t> passes through the point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(4, 5) </m:t>
                              </m:r>
                            </m:oMath>
                          </a14:m>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348;g21695fbacc7_0_100">
                <a:extLst>
                  <a:ext uri="{FF2B5EF4-FFF2-40B4-BE49-F238E27FC236}">
                    <a16:creationId xmlns:a16="http://schemas.microsoft.com/office/drawing/2014/main" id="{14E890C7-9A4B-833C-09C9-B5B7A7FCC652}"/>
                  </a:ext>
                </a:extLst>
              </p:cNvPr>
              <p:cNvGraphicFramePr/>
              <p:nvPr>
                <p:extLst>
                  <p:ext uri="{D42A27DB-BD31-4B8C-83A1-F6EECF244321}">
                    <p14:modId xmlns:p14="http://schemas.microsoft.com/office/powerpoint/2010/main" val="1231814377"/>
                  </p:ext>
                </p:extLst>
              </p:nvPr>
            </p:nvGraphicFramePr>
            <p:xfrm>
              <a:off x="952500" y="2495704"/>
              <a:ext cx="7239000" cy="1401258"/>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𝑚</m:t>
                              </m:r>
                              <m:r>
                                <a:rPr lang="en-US" sz="1600" i="1" u="none" strike="noStrike" cap="none" dirty="0">
                                  <a:solidFill>
                                    <a:schemeClr val="tx1"/>
                                  </a:solidFill>
                                  <a:latin typeface="Cambria Math" panose="02040503050406030204" pitchFamily="18" charset="0"/>
                                  <a:ea typeface="Nunito Sans"/>
                                  <a:cs typeface="Nunito Sans"/>
                                  <a:sym typeface="Nunito Sans"/>
                                </a:rPr>
                                <m:t>=2, </m:t>
                              </m:r>
                              <m:r>
                                <a:rPr lang="en-US" sz="1600" b="0" i="1" u="none" strike="noStrike" cap="none" dirty="0" smtClean="0">
                                  <a:solidFill>
                                    <a:schemeClr val="tx1"/>
                                  </a:solidFill>
                                  <a:latin typeface="Cambria Math" panose="02040503050406030204" pitchFamily="18" charset="0"/>
                                  <a:ea typeface="Nunito Sans"/>
                                  <a:cs typeface="Nunito Sans"/>
                                  <a:sym typeface="Nunito Sans"/>
                                </a:rPr>
                                <m:t> </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𝑐</m:t>
                              </m:r>
                              <m:r>
                                <a:rPr lang="en-US" sz="1600" i="1" u="none" strike="noStrike" cap="none" dirty="0">
                                  <a:solidFill>
                                    <a:schemeClr val="tx1"/>
                                  </a:solidFill>
                                  <a:latin typeface="Cambria Math" panose="02040503050406030204" pitchFamily="18" charset="0"/>
                                  <a:ea typeface="Nunito Sans"/>
                                  <a:cs typeface="Nunito Sans"/>
                                  <a:sym typeface="Nunito Sans"/>
                                </a:rPr>
                                <m:t>=5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𝑚</m:t>
                              </m:r>
                              <m:r>
                                <a:rPr lang="en-US" sz="1600" i="1" u="none" strike="noStrike" cap="none" dirty="0">
                                  <a:solidFill>
                                    <a:schemeClr val="tx1"/>
                                  </a:solidFill>
                                  <a:latin typeface="Cambria Math" panose="02040503050406030204" pitchFamily="18" charset="0"/>
                                  <a:ea typeface="Nunito Sans"/>
                                  <a:cs typeface="Nunito Sans"/>
                                  <a:sym typeface="Nunito Sans"/>
                                </a:rPr>
                                <m:t>=2, </m:t>
                              </m:r>
                              <m:r>
                                <a:rPr lang="en-US" sz="1600" b="0" i="1" u="none" strike="noStrike" cap="none" dirty="0" smtClean="0">
                                  <a:solidFill>
                                    <a:schemeClr val="tx1"/>
                                  </a:solidFill>
                                  <a:latin typeface="Cambria Math" panose="02040503050406030204" pitchFamily="18" charset="0"/>
                                  <a:ea typeface="Nunito Sans"/>
                                  <a:cs typeface="Nunito Sans"/>
                                  <a:sym typeface="Nunito Sans"/>
                                </a:rPr>
                                <m:t> </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𝑐</m:t>
                              </m:r>
                              <m:r>
                                <a:rPr lang="en-US" sz="1600" i="1" u="none" strike="noStrike" cap="none" dirty="0">
                                  <a:solidFill>
                                    <a:schemeClr val="tx1"/>
                                  </a:solidFill>
                                  <a:latin typeface="Cambria Math" panose="02040503050406030204" pitchFamily="18" charset="0"/>
                                  <a:ea typeface="Nunito Sans"/>
                                  <a:cs typeface="Nunito Sans"/>
                                  <a:sym typeface="Nunito Sans"/>
                                </a:rPr>
                                <m:t>=−6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𝑚</m:t>
                              </m:r>
                              <m:r>
                                <a:rPr lang="en-US" sz="1600" i="1" u="none" strike="noStrike" cap="none" dirty="0">
                                  <a:solidFill>
                                    <a:schemeClr val="tx1"/>
                                  </a:solidFill>
                                  <a:latin typeface="Cambria Math" panose="02040503050406030204" pitchFamily="18" charset="0"/>
                                  <a:ea typeface="Nunito Sans"/>
                                  <a:cs typeface="Nunito Sans"/>
                                  <a:sym typeface="Nunito Sans"/>
                                </a:rPr>
                                <m:t>=8, </m:t>
                              </m:r>
                              <m:r>
                                <a:rPr lang="en-US" sz="1600" i="1" u="none" strike="noStrike" cap="none" dirty="0" smtClean="0">
                                  <a:solidFill>
                                    <a:schemeClr val="tx1"/>
                                  </a:solidFill>
                                  <a:latin typeface="Cambria Math" panose="02040503050406030204" pitchFamily="18" charset="0"/>
                                  <a:ea typeface="Nunito Sans"/>
                                  <a:cs typeface="Nunito Sans"/>
                                  <a:sym typeface="Nunito Sans"/>
                                </a:rPr>
                                <m:t> </m:t>
                              </m:r>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𝑐</m:t>
                              </m:r>
                              <m:r>
                                <a:rPr lang="en-US" sz="1600" i="1" u="none" strike="noStrike" cap="none" dirty="0">
                                  <a:solidFill>
                                    <a:schemeClr val="tx1"/>
                                  </a:solidFill>
                                  <a:latin typeface="Cambria Math" panose="02040503050406030204" pitchFamily="18" charset="0"/>
                                  <a:ea typeface="Nunito Sans"/>
                                  <a:cs typeface="Nunito Sans"/>
                                  <a:sym typeface="Nunito Sans"/>
                                </a:rPr>
                                <m:t>=6</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𝑚</m:t>
                              </m:r>
                              <m:r>
                                <a:rPr lang="en-US" sz="1600" i="1" u="none" strike="noStrike" cap="none" dirty="0">
                                  <a:solidFill>
                                    <a:schemeClr val="tx1"/>
                                  </a:solidFill>
                                  <a:latin typeface="Cambria Math" panose="02040503050406030204" pitchFamily="18" charset="0"/>
                                  <a:ea typeface="Nunito Sans"/>
                                  <a:cs typeface="Nunito Sans"/>
                                  <a:sym typeface="Nunito Sans"/>
                                </a:rPr>
                                <m:t>=2, </m:t>
                              </m:r>
                              <m:r>
                                <a:rPr lang="en-US" sz="1600" i="1" u="none" strike="noStrike" cap="none" dirty="0" smtClean="0">
                                  <a:solidFill>
                                    <a:schemeClr val="tx1"/>
                                  </a:solidFill>
                                  <a:latin typeface="Cambria Math" panose="02040503050406030204" pitchFamily="18" charset="0"/>
                                  <a:ea typeface="Nunito Sans"/>
                                  <a:cs typeface="Nunito Sans"/>
                                  <a:sym typeface="Nunito Sans"/>
                                </a:rPr>
                                <m:t> </m:t>
                              </m:r>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𝑐</m:t>
                              </m:r>
                              <m:r>
                                <a:rPr lang="en-US" sz="1600" i="1" u="none" strike="noStrike" cap="none" dirty="0">
                                  <a:solidFill>
                                    <a:schemeClr val="tx1"/>
                                  </a:solidFill>
                                  <a:latin typeface="Cambria Math" panose="02040503050406030204" pitchFamily="18" charset="0"/>
                                  <a:ea typeface="Nunito Sans"/>
                                  <a:cs typeface="Nunito Sans"/>
                                  <a:sym typeface="Nunito Sans"/>
                                </a:rPr>
                                <m:t>=−3</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348;g21695fbacc7_0_100">
                <a:extLst>
                  <a:ext uri="{FF2B5EF4-FFF2-40B4-BE49-F238E27FC236}">
                    <a16:creationId xmlns:a16="http://schemas.microsoft.com/office/drawing/2014/main" id="{14E890C7-9A4B-833C-09C9-B5B7A7FCC652}"/>
                  </a:ext>
                </a:extLst>
              </p:cNvPr>
              <p:cNvGraphicFramePr/>
              <p:nvPr>
                <p:extLst>
                  <p:ext uri="{D42A27DB-BD31-4B8C-83A1-F6EECF244321}">
                    <p14:modId xmlns:p14="http://schemas.microsoft.com/office/powerpoint/2010/main" val="1231814377"/>
                  </p:ext>
                </p:extLst>
              </p:nvPr>
            </p:nvGraphicFramePr>
            <p:xfrm>
              <a:off x="952500" y="2495704"/>
              <a:ext cx="7239000" cy="1401258"/>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𝑚</m:t>
                              </m:r>
                              <m:r>
                                <a:rPr lang="en-US" sz="1600" i="1" u="none" strike="noStrike" cap="none" dirty="0">
                                  <a:solidFill>
                                    <a:schemeClr val="tx1"/>
                                  </a:solidFill>
                                  <a:latin typeface="Cambria Math" panose="02040503050406030204" pitchFamily="18" charset="0"/>
                                  <a:ea typeface="Nunito Sans"/>
                                  <a:cs typeface="Nunito Sans"/>
                                  <a:sym typeface="Nunito Sans"/>
                                </a:rPr>
                                <m:t>=2, </m:t>
                              </m:r>
                              <m:r>
                                <a:rPr lang="en-US" sz="1600" b="0" i="1" u="none" strike="noStrike" cap="none" dirty="0" smtClean="0">
                                  <a:solidFill>
                                    <a:schemeClr val="tx1"/>
                                  </a:solidFill>
                                  <a:latin typeface="Cambria Math" panose="02040503050406030204" pitchFamily="18" charset="0"/>
                                  <a:ea typeface="Nunito Sans"/>
                                  <a:cs typeface="Nunito Sans"/>
                                  <a:sym typeface="Nunito Sans"/>
                                </a:rPr>
                                <m:t> </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𝑐</m:t>
                              </m:r>
                              <m:r>
                                <a:rPr lang="en-US" sz="1600" i="1" u="none" strike="noStrike" cap="none" dirty="0">
                                  <a:solidFill>
                                    <a:schemeClr val="tx1"/>
                                  </a:solidFill>
                                  <a:latin typeface="Cambria Math" panose="02040503050406030204" pitchFamily="18" charset="0"/>
                                  <a:ea typeface="Nunito Sans"/>
                                  <a:cs typeface="Nunito Sans"/>
                                  <a:sym typeface="Nunito Sans"/>
                                </a:rPr>
                                <m:t>=5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𝑚</m:t>
                              </m:r>
                              <m:r>
                                <a:rPr lang="en-US" sz="1600" i="1" u="none" strike="noStrike" cap="none" dirty="0">
                                  <a:solidFill>
                                    <a:schemeClr val="tx1"/>
                                  </a:solidFill>
                                  <a:latin typeface="Cambria Math" panose="02040503050406030204" pitchFamily="18" charset="0"/>
                                  <a:ea typeface="Nunito Sans"/>
                                  <a:cs typeface="Nunito Sans"/>
                                  <a:sym typeface="Nunito Sans"/>
                                </a:rPr>
                                <m:t>=2, </m:t>
                              </m:r>
                              <m:r>
                                <a:rPr lang="en-US" sz="1600" b="0" i="1" u="none" strike="noStrike" cap="none" dirty="0" smtClean="0">
                                  <a:solidFill>
                                    <a:schemeClr val="tx1"/>
                                  </a:solidFill>
                                  <a:latin typeface="Cambria Math" panose="02040503050406030204" pitchFamily="18" charset="0"/>
                                  <a:ea typeface="Nunito Sans"/>
                                  <a:cs typeface="Nunito Sans"/>
                                  <a:sym typeface="Nunito Sans"/>
                                </a:rPr>
                                <m:t> </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𝑐</m:t>
                              </m:r>
                              <m:r>
                                <a:rPr lang="en-US" sz="1600" i="1" u="none" strike="noStrike" cap="none" dirty="0">
                                  <a:solidFill>
                                    <a:schemeClr val="tx1"/>
                                  </a:solidFill>
                                  <a:latin typeface="Cambria Math" panose="02040503050406030204" pitchFamily="18" charset="0"/>
                                  <a:ea typeface="Nunito Sans"/>
                                  <a:cs typeface="Nunito Sans"/>
                                  <a:sym typeface="Nunito Sans"/>
                                </a:rPr>
                                <m:t>=−6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𝑚</m:t>
                              </m:r>
                              <m:r>
                                <a:rPr lang="en-US" sz="1600" i="1" u="none" strike="noStrike" cap="none" dirty="0">
                                  <a:solidFill>
                                    <a:schemeClr val="tx1"/>
                                  </a:solidFill>
                                  <a:latin typeface="Cambria Math" panose="02040503050406030204" pitchFamily="18" charset="0"/>
                                  <a:ea typeface="Nunito Sans"/>
                                  <a:cs typeface="Nunito Sans"/>
                                  <a:sym typeface="Nunito Sans"/>
                                </a:rPr>
                                <m:t>=8, </m:t>
                              </m:r>
                              <m:r>
                                <a:rPr lang="en-US" sz="1600" i="1" u="none" strike="noStrike" cap="none" dirty="0" smtClean="0">
                                  <a:solidFill>
                                    <a:schemeClr val="tx1"/>
                                  </a:solidFill>
                                  <a:latin typeface="Cambria Math" panose="02040503050406030204" pitchFamily="18" charset="0"/>
                                  <a:ea typeface="Nunito Sans"/>
                                  <a:cs typeface="Nunito Sans"/>
                                  <a:sym typeface="Nunito Sans"/>
                                </a:rPr>
                                <m:t> </m:t>
                              </m:r>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𝑐</m:t>
                              </m:r>
                              <m:r>
                                <a:rPr lang="en-US" sz="1600" i="1" u="none" strike="noStrike" cap="none" dirty="0">
                                  <a:solidFill>
                                    <a:schemeClr val="tx1"/>
                                  </a:solidFill>
                                  <a:latin typeface="Cambria Math" panose="02040503050406030204" pitchFamily="18" charset="0"/>
                                  <a:ea typeface="Nunito Sans"/>
                                  <a:cs typeface="Nunito Sans"/>
                                  <a:sym typeface="Nunito Sans"/>
                                </a:rPr>
                                <m:t>=6</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𝑚</m:t>
                              </m:r>
                              <m:r>
                                <a:rPr lang="en-US" sz="1600" i="1" u="none" strike="noStrike" cap="none" dirty="0">
                                  <a:solidFill>
                                    <a:schemeClr val="tx1"/>
                                  </a:solidFill>
                                  <a:latin typeface="Cambria Math" panose="02040503050406030204" pitchFamily="18" charset="0"/>
                                  <a:ea typeface="Nunito Sans"/>
                                  <a:cs typeface="Nunito Sans"/>
                                  <a:sym typeface="Nunito Sans"/>
                                </a:rPr>
                                <m:t>=2, </m:t>
                              </m:r>
                              <m:r>
                                <a:rPr lang="en-US" sz="1600" i="1" u="none" strike="noStrike" cap="none" dirty="0" smtClean="0">
                                  <a:solidFill>
                                    <a:schemeClr val="tx1"/>
                                  </a:solidFill>
                                  <a:latin typeface="Cambria Math" panose="02040503050406030204" pitchFamily="18" charset="0"/>
                                  <a:ea typeface="Nunito Sans"/>
                                  <a:cs typeface="Nunito Sans"/>
                                  <a:sym typeface="Nunito Sans"/>
                                </a:rPr>
                                <m:t> </m:t>
                              </m:r>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𝑐</m:t>
                              </m:r>
                              <m:r>
                                <a:rPr lang="en-US" sz="1600" i="1" u="none" strike="noStrike" cap="none" dirty="0">
                                  <a:solidFill>
                                    <a:schemeClr val="tx1"/>
                                  </a:solidFill>
                                  <a:latin typeface="Cambria Math" panose="02040503050406030204" pitchFamily="18" charset="0"/>
                                  <a:ea typeface="Nunito Sans"/>
                                  <a:cs typeface="Nunito Sans"/>
                                  <a:sym typeface="Nunito Sans"/>
                                </a:rPr>
                                <m:t>=−3</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9342100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g218be48ffa3_0_85"/>
          <p:cNvSpPr txBox="1"/>
          <p:nvPr/>
        </p:nvSpPr>
        <p:spPr>
          <a:xfrm>
            <a:off x="169849" y="378100"/>
            <a:ext cx="579046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347;g21695fbacc7_0_100">
                <a:extLst>
                  <a:ext uri="{FF2B5EF4-FFF2-40B4-BE49-F238E27FC236}">
                    <a16:creationId xmlns:a16="http://schemas.microsoft.com/office/drawing/2014/main" id="{16BF1AB6-5CF7-48BE-1DC6-99CEEF8DF78A}"/>
                  </a:ext>
                </a:extLst>
              </p:cNvPr>
              <p:cNvGraphicFramePr/>
              <p:nvPr/>
            </p:nvGraphicFramePr>
            <p:xfrm>
              <a:off x="108044" y="862525"/>
              <a:ext cx="8751475" cy="1065413"/>
            </p:xfrm>
            <a:graphic>
              <a:graphicData uri="http://schemas.openxmlformats.org/drawingml/2006/table">
                <a:tbl>
                  <a:tblPr firstRow="1" bandRow="1">
                    <a:noFill/>
                  </a:tblPr>
                  <a:tblGrid>
                    <a:gridCol w="8751475">
                      <a:extLst>
                        <a:ext uri="{9D8B030D-6E8A-4147-A177-3AD203B41FA5}">
                          <a16:colId xmlns:a16="http://schemas.microsoft.com/office/drawing/2014/main" val="20000"/>
                        </a:ext>
                      </a:extLst>
                    </a:gridCol>
                  </a:tblGrid>
                  <a:tr h="565001">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13) </a:t>
                          </a:r>
                          <a:r>
                            <a:rPr lang="en-US" sz="1600" b="0" u="none" strike="noStrike" cap="none" dirty="0">
                              <a:solidFill>
                                <a:schemeClr val="dk1"/>
                              </a:solidFill>
                              <a:latin typeface="Nunito Sans"/>
                              <a:ea typeface="Nunito Sans"/>
                              <a:cs typeface="Nunito Sans"/>
                              <a:sym typeface="Nunito Sans"/>
                            </a:rPr>
                            <a:t>Straight line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𝑄</m:t>
                              </m:r>
                            </m:oMath>
                          </a14:m>
                          <a:r>
                            <a:rPr lang="en-US" sz="1600" b="0" u="none" strike="noStrike" cap="none" dirty="0">
                              <a:solidFill>
                                <a:schemeClr val="dk1"/>
                              </a:solidFill>
                              <a:latin typeface="Nunito Sans"/>
                              <a:ea typeface="Nunito Sans"/>
                              <a:cs typeface="Nunito Sans"/>
                              <a:sym typeface="Nunito Sans"/>
                            </a:rPr>
                            <a:t> has equation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𝑚𝑥</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US" sz="1600" b="0" i="1" u="none" strike="noStrike" cap="none" dirty="0">
                              <a:solidFill>
                                <a:schemeClr val="dk1"/>
                              </a:solidFill>
                              <a:latin typeface="Times New Roman"/>
                              <a:ea typeface="Times New Roman"/>
                              <a:cs typeface="Times New Roman"/>
                              <a:sym typeface="Times New Roman"/>
                            </a:rPr>
                            <a:t>. </a:t>
                          </a:r>
                          <a:r>
                            <a:rPr lang="en-US" sz="1600" b="0" u="none" strike="noStrike" cap="none" dirty="0">
                              <a:solidFill>
                                <a:schemeClr val="dk1"/>
                              </a:solidFill>
                              <a:latin typeface="Nunito Sans"/>
                              <a:ea typeface="Nunito Sans"/>
                              <a:cs typeface="Nunito Sans"/>
                              <a:sym typeface="Nunito Sans"/>
                            </a:rPr>
                            <a:t>Find the values of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m:t>
                              </m:r>
                            </m:oMath>
                          </a14:m>
                          <a:r>
                            <a:rPr lang="en-US"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US" sz="1600" b="0" u="none" strike="noStrike" cap="none" dirty="0">
                              <a:solidFill>
                                <a:schemeClr val="dk1"/>
                              </a:solidFill>
                              <a:latin typeface="Nunito Sans"/>
                              <a:ea typeface="Nunito Sans"/>
                              <a:cs typeface="Nunito Sans"/>
                              <a:sym typeface="Nunito Sans"/>
                            </a:rPr>
                            <a:t> such that:</a:t>
                          </a:r>
                        </a:p>
                        <a:p>
                          <a:pPr marL="0" marR="0" lvl="0" indent="0" algn="l" rtl="0">
                            <a:lnSpc>
                              <a:spcPct val="100000"/>
                            </a:lnSpc>
                            <a:spcBef>
                              <a:spcPts val="0"/>
                            </a:spcBef>
                            <a:spcAft>
                              <a:spcPts val="0"/>
                            </a:spcAft>
                            <a:buClr>
                              <a:srgbClr val="000000"/>
                            </a:buClr>
                            <a:buSzPts val="1600"/>
                            <a:buFont typeface="Arial"/>
                            <a:buNone/>
                          </a:pPr>
                          <a:endParaRPr lang="en-US" sz="1050" b="0" dirty="0">
                            <a:solidFill>
                              <a:schemeClr val="dk1"/>
                            </a:solidFill>
                            <a:latin typeface="Nunito Sans"/>
                            <a:ea typeface="Nunito Sans"/>
                            <a:cs typeface="Nunito Sans"/>
                            <a:sym typeface="Nunito Sans"/>
                          </a:endParaRPr>
                        </a:p>
                        <a:p>
                          <a:pPr marL="285750" marR="0" lvl="0" indent="-285750" algn="l" rtl="0">
                            <a:lnSpc>
                              <a:spcPct val="100000"/>
                            </a:lnSpc>
                            <a:spcBef>
                              <a:spcPts val="0"/>
                            </a:spcBef>
                            <a:spcAft>
                              <a:spcPts val="0"/>
                            </a:spcAft>
                            <a:buClr>
                              <a:srgbClr val="000000"/>
                            </a:buClr>
                            <a:buSzPts val="1600"/>
                            <a:buFont typeface="Arial" panose="020B0604020202020204" pitchFamily="34" charset="0"/>
                            <a:buChar char="•"/>
                          </a:pPr>
                          <a:r>
                            <a:rPr lang="en-US" sz="1600" b="0" u="none" strike="noStrike" cap="none" dirty="0">
                              <a:solidFill>
                                <a:schemeClr val="dk1"/>
                              </a:solidFill>
                              <a:latin typeface="Nunito Sans"/>
                              <a:ea typeface="Nunito Sans"/>
                              <a:cs typeface="Nunito Sans"/>
                              <a:sym typeface="Nunito Sans"/>
                            </a:rPr>
                            <a:t>Line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𝑄</m:t>
                              </m:r>
                            </m:oMath>
                          </a14:m>
                          <a:r>
                            <a:rPr lang="en-US" sz="1600" b="0" u="none" strike="noStrike" cap="none" dirty="0">
                              <a:solidFill>
                                <a:schemeClr val="dk1"/>
                              </a:solidFill>
                              <a:latin typeface="Nunito Sans"/>
                              <a:ea typeface="Nunito Sans"/>
                              <a:cs typeface="Nunito Sans"/>
                              <a:sym typeface="Nunito Sans"/>
                            </a:rPr>
                            <a:t> is perpendicular to the line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2−</m:t>
                              </m:r>
                              <m:f>
                                <m:fPr>
                                  <m:ctrlPr>
                                    <a:rPr lang="en-GB" sz="1600" b="0" i="1" u="none" strike="noStrike" cap="none" dirty="0"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dk1"/>
                                      </a:solidFill>
                                      <a:latin typeface="Cambria Math" panose="02040503050406030204" pitchFamily="18" charset="0"/>
                                      <a:ea typeface="Nunito Sans"/>
                                      <a:cs typeface="Nunito Sans"/>
                                      <a:sym typeface="Nunito Sans"/>
                                    </a:rPr>
                                    <m:t>𝑥</m:t>
                                  </m:r>
                                </m:num>
                                <m:den>
                                  <m:r>
                                    <a:rPr lang="en-GB" sz="1600" b="0" i="1" u="none" strike="noStrike" cap="none" dirty="0" smtClean="0">
                                      <a:solidFill>
                                        <a:schemeClr val="dk1"/>
                                      </a:solidFill>
                                      <a:latin typeface="Cambria Math" panose="02040503050406030204" pitchFamily="18" charset="0"/>
                                      <a:ea typeface="Nunito Sans"/>
                                      <a:cs typeface="Nunito Sans"/>
                                      <a:sym typeface="Nunito Sans"/>
                                    </a:rPr>
                                    <m:t>3</m:t>
                                  </m:r>
                                </m:den>
                              </m:f>
                            </m:oMath>
                          </a14:m>
                          <a:endParaRPr lang="en-US" sz="1600" b="0" u="none" strike="noStrike" cap="none" dirty="0">
                            <a:solidFill>
                              <a:schemeClr val="dk1"/>
                            </a:solidFill>
                            <a:latin typeface="Nunito Sans"/>
                            <a:ea typeface="Nunito Sans"/>
                            <a:cs typeface="Nunito Sans"/>
                            <a:sym typeface="Nunito Sans"/>
                          </a:endParaRPr>
                        </a:p>
                        <a:p>
                          <a:pPr marL="285750" lvl="3" indent="-285750" algn="l" rtl="0">
                            <a:spcBef>
                              <a:spcPts val="0"/>
                            </a:spcBef>
                            <a:spcAft>
                              <a:spcPts val="0"/>
                            </a:spcAft>
                            <a:buFont typeface="Arial" panose="020B0604020202020204" pitchFamily="34" charset="0"/>
                            <a:buChar char="•"/>
                          </a:pPr>
                          <a:r>
                            <a:rPr lang="en-GB" sz="1600" b="0" u="none" strike="noStrike" cap="none" dirty="0">
                              <a:solidFill>
                                <a:schemeClr val="dk1"/>
                              </a:solidFill>
                              <a:latin typeface="Nunito Sans"/>
                              <a:ea typeface="Nunito Sans"/>
                              <a:cs typeface="Nunito Sans"/>
                              <a:sym typeface="Nunito Sans"/>
                            </a:rPr>
                            <a:t>Line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𝑄</m:t>
                              </m:r>
                            </m:oMath>
                          </a14:m>
                          <a:r>
                            <a:rPr lang="en-GB" sz="1600" b="0" u="none" strike="noStrike" cap="none" dirty="0">
                              <a:solidFill>
                                <a:schemeClr val="dk1"/>
                              </a:solidFill>
                              <a:latin typeface="Nunito Sans"/>
                              <a:ea typeface="Nunito Sans"/>
                              <a:cs typeface="Nunito Sans"/>
                              <a:sym typeface="Nunito Sans"/>
                            </a:rPr>
                            <a:t> passes through the point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(1, −2) </m:t>
                              </m:r>
                            </m:oMath>
                          </a14:m>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2" name="Google Shape;347;g21695fbacc7_0_100">
                <a:extLst>
                  <a:ext uri="{FF2B5EF4-FFF2-40B4-BE49-F238E27FC236}">
                    <a16:creationId xmlns:a16="http://schemas.microsoft.com/office/drawing/2014/main" id="{16BF1AB6-5CF7-48BE-1DC6-99CEEF8DF78A}"/>
                  </a:ext>
                </a:extLst>
              </p:cNvPr>
              <p:cNvGraphicFramePr/>
              <p:nvPr/>
            </p:nvGraphicFramePr>
            <p:xfrm>
              <a:off x="108044" y="862525"/>
              <a:ext cx="8751475" cy="1065413"/>
            </p:xfrm>
            <a:graphic>
              <a:graphicData uri="http://schemas.openxmlformats.org/drawingml/2006/table">
                <a:tbl>
                  <a:tblPr firstRow="1" bandRow="1">
                    <a:noFill/>
                  </a:tblPr>
                  <a:tblGrid>
                    <a:gridCol w="8751475">
                      <a:extLst>
                        <a:ext uri="{9D8B030D-6E8A-4147-A177-3AD203B41FA5}">
                          <a16:colId xmlns:a16="http://schemas.microsoft.com/office/drawing/2014/main" val="20000"/>
                        </a:ext>
                      </a:extLst>
                    </a:gridCol>
                  </a:tblGrid>
                  <a:tr h="565001">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13) </a:t>
                          </a:r>
                          <a:r>
                            <a:rPr lang="en-US" sz="1600" b="0" u="none" strike="noStrike" cap="none" dirty="0">
                              <a:solidFill>
                                <a:schemeClr val="dk1"/>
                              </a:solidFill>
                              <a:latin typeface="Nunito Sans"/>
                              <a:ea typeface="Nunito Sans"/>
                              <a:cs typeface="Nunito Sans"/>
                              <a:sym typeface="Nunito Sans"/>
                            </a:rPr>
                            <a:t>Straight line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𝑄</m:t>
                              </m:r>
                            </m:oMath>
                          </a14:m>
                          <a:r>
                            <a:rPr lang="en-US" sz="1600" b="0" u="none" strike="noStrike" cap="none" dirty="0">
                              <a:solidFill>
                                <a:schemeClr val="dk1"/>
                              </a:solidFill>
                              <a:latin typeface="Nunito Sans"/>
                              <a:ea typeface="Nunito Sans"/>
                              <a:cs typeface="Nunito Sans"/>
                              <a:sym typeface="Nunito Sans"/>
                            </a:rPr>
                            <a:t> has equation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𝑚𝑥</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US" sz="1600" b="0" i="1" u="none" strike="noStrike" cap="none" dirty="0">
                              <a:solidFill>
                                <a:schemeClr val="dk1"/>
                              </a:solidFill>
                              <a:latin typeface="Times New Roman"/>
                              <a:ea typeface="Times New Roman"/>
                              <a:cs typeface="Times New Roman"/>
                              <a:sym typeface="Times New Roman"/>
                            </a:rPr>
                            <a:t>. </a:t>
                          </a:r>
                          <a:r>
                            <a:rPr lang="en-US" sz="1600" b="0" u="none" strike="noStrike" cap="none" dirty="0">
                              <a:solidFill>
                                <a:schemeClr val="dk1"/>
                              </a:solidFill>
                              <a:latin typeface="Nunito Sans"/>
                              <a:ea typeface="Nunito Sans"/>
                              <a:cs typeface="Nunito Sans"/>
                              <a:sym typeface="Nunito Sans"/>
                            </a:rPr>
                            <a:t>Find the values of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m:t>
                              </m:r>
                            </m:oMath>
                          </a14:m>
                          <a:r>
                            <a:rPr lang="en-US" sz="1600" b="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US" sz="1600" b="0" u="none" strike="noStrike" cap="none" dirty="0">
                              <a:solidFill>
                                <a:schemeClr val="dk1"/>
                              </a:solidFill>
                              <a:latin typeface="Nunito Sans"/>
                              <a:ea typeface="Nunito Sans"/>
                              <a:cs typeface="Nunito Sans"/>
                              <a:sym typeface="Nunito Sans"/>
                            </a:rPr>
                            <a:t> such that:</a:t>
                          </a:r>
                        </a:p>
                        <a:p>
                          <a:pPr marL="0" marR="0" lvl="0" indent="0" algn="l" rtl="0">
                            <a:lnSpc>
                              <a:spcPct val="100000"/>
                            </a:lnSpc>
                            <a:spcBef>
                              <a:spcPts val="0"/>
                            </a:spcBef>
                            <a:spcAft>
                              <a:spcPts val="0"/>
                            </a:spcAft>
                            <a:buClr>
                              <a:srgbClr val="000000"/>
                            </a:buClr>
                            <a:buSzPts val="1600"/>
                            <a:buFont typeface="Arial"/>
                            <a:buNone/>
                          </a:pPr>
                          <a:endParaRPr lang="en-US" sz="1050" b="0" dirty="0">
                            <a:solidFill>
                              <a:schemeClr val="dk1"/>
                            </a:solidFill>
                            <a:latin typeface="Nunito Sans"/>
                            <a:ea typeface="Nunito Sans"/>
                            <a:cs typeface="Nunito Sans"/>
                            <a:sym typeface="Nunito Sans"/>
                          </a:endParaRPr>
                        </a:p>
                        <a:p>
                          <a:pPr marL="285750" marR="0" lvl="0" indent="-285750" algn="l" rtl="0">
                            <a:lnSpc>
                              <a:spcPct val="100000"/>
                            </a:lnSpc>
                            <a:spcBef>
                              <a:spcPts val="0"/>
                            </a:spcBef>
                            <a:spcAft>
                              <a:spcPts val="0"/>
                            </a:spcAft>
                            <a:buClr>
                              <a:srgbClr val="000000"/>
                            </a:buClr>
                            <a:buSzPts val="1600"/>
                            <a:buFont typeface="Arial" panose="020B0604020202020204" pitchFamily="34" charset="0"/>
                            <a:buChar char="•"/>
                          </a:pPr>
                          <a:r>
                            <a:rPr lang="en-US" sz="1600" b="0" u="none" strike="noStrike" cap="none" dirty="0">
                              <a:solidFill>
                                <a:schemeClr val="dk1"/>
                              </a:solidFill>
                              <a:latin typeface="Nunito Sans"/>
                              <a:ea typeface="Nunito Sans"/>
                              <a:cs typeface="Nunito Sans"/>
                              <a:sym typeface="Nunito Sans"/>
                            </a:rPr>
                            <a:t>Line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𝑄</m:t>
                              </m:r>
                            </m:oMath>
                          </a14:m>
                          <a:r>
                            <a:rPr lang="en-US" sz="1600" b="0" u="none" strike="noStrike" cap="none" dirty="0">
                              <a:solidFill>
                                <a:schemeClr val="dk1"/>
                              </a:solidFill>
                              <a:latin typeface="Nunito Sans"/>
                              <a:ea typeface="Nunito Sans"/>
                              <a:cs typeface="Nunito Sans"/>
                              <a:sym typeface="Nunito Sans"/>
                            </a:rPr>
                            <a:t> is perpendicular to the line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2−</m:t>
                              </m:r>
                              <m:f>
                                <m:fPr>
                                  <m:ctrlPr>
                                    <a:rPr lang="en-GB" sz="1600" b="0" i="1" u="none" strike="noStrike" cap="none" dirty="0"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dk1"/>
                                      </a:solidFill>
                                      <a:latin typeface="Cambria Math" panose="02040503050406030204" pitchFamily="18" charset="0"/>
                                      <a:ea typeface="Nunito Sans"/>
                                      <a:cs typeface="Nunito Sans"/>
                                      <a:sym typeface="Nunito Sans"/>
                                    </a:rPr>
                                    <m:t>𝑥</m:t>
                                  </m:r>
                                </m:num>
                                <m:den>
                                  <m:r>
                                    <a:rPr lang="en-GB" sz="1600" b="0" i="1" u="none" strike="noStrike" cap="none" dirty="0" smtClean="0">
                                      <a:solidFill>
                                        <a:schemeClr val="dk1"/>
                                      </a:solidFill>
                                      <a:latin typeface="Cambria Math" panose="02040503050406030204" pitchFamily="18" charset="0"/>
                                      <a:ea typeface="Nunito Sans"/>
                                      <a:cs typeface="Nunito Sans"/>
                                      <a:sym typeface="Nunito Sans"/>
                                    </a:rPr>
                                    <m:t>3</m:t>
                                  </m:r>
                                </m:den>
                              </m:f>
                            </m:oMath>
                          </a14:m>
                          <a:endParaRPr lang="en-US" sz="1600" b="0" u="none" strike="noStrike" cap="none" dirty="0">
                            <a:solidFill>
                              <a:schemeClr val="dk1"/>
                            </a:solidFill>
                            <a:latin typeface="Nunito Sans"/>
                            <a:ea typeface="Nunito Sans"/>
                            <a:cs typeface="Nunito Sans"/>
                            <a:sym typeface="Nunito Sans"/>
                          </a:endParaRPr>
                        </a:p>
                        <a:p>
                          <a:pPr marL="285750" lvl="3" indent="-285750" algn="l" rtl="0">
                            <a:spcBef>
                              <a:spcPts val="0"/>
                            </a:spcBef>
                            <a:spcAft>
                              <a:spcPts val="0"/>
                            </a:spcAft>
                            <a:buFont typeface="Arial" panose="020B0604020202020204" pitchFamily="34" charset="0"/>
                            <a:buChar char="•"/>
                          </a:pPr>
                          <a:r>
                            <a:rPr lang="en-GB" sz="1600" b="0" u="none" strike="noStrike" cap="none" dirty="0">
                              <a:solidFill>
                                <a:schemeClr val="dk1"/>
                              </a:solidFill>
                              <a:latin typeface="Nunito Sans"/>
                              <a:ea typeface="Nunito Sans"/>
                              <a:cs typeface="Nunito Sans"/>
                              <a:sym typeface="Nunito Sans"/>
                            </a:rPr>
                            <a:t>Line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𝑄</m:t>
                              </m:r>
                            </m:oMath>
                          </a14:m>
                          <a:r>
                            <a:rPr lang="en-GB" sz="1600" b="0" u="none" strike="noStrike" cap="none" dirty="0">
                              <a:solidFill>
                                <a:schemeClr val="dk1"/>
                              </a:solidFill>
                              <a:latin typeface="Nunito Sans"/>
                              <a:ea typeface="Nunito Sans"/>
                              <a:cs typeface="Nunito Sans"/>
                              <a:sym typeface="Nunito Sans"/>
                            </a:rPr>
                            <a:t> passes through the point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(1, −2) </m:t>
                              </m:r>
                            </m:oMath>
                          </a14:m>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348;g21695fbacc7_0_100">
                <a:extLst>
                  <a:ext uri="{FF2B5EF4-FFF2-40B4-BE49-F238E27FC236}">
                    <a16:creationId xmlns:a16="http://schemas.microsoft.com/office/drawing/2014/main" id="{89E02995-C1A8-3F32-E4B3-211D6253E489}"/>
                  </a:ext>
                </a:extLst>
              </p:cNvPr>
              <p:cNvGraphicFramePr/>
              <p:nvPr>
                <p:extLst>
                  <p:ext uri="{D42A27DB-BD31-4B8C-83A1-F6EECF244321}">
                    <p14:modId xmlns:p14="http://schemas.microsoft.com/office/powerpoint/2010/main" val="4179187641"/>
                  </p:ext>
                </p:extLst>
              </p:nvPr>
            </p:nvGraphicFramePr>
            <p:xfrm>
              <a:off x="952500" y="2495704"/>
              <a:ext cx="7239000" cy="1639828"/>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b="0" i="1" u="none" strike="noStrike" cap="none" smtClean="0">
                                  <a:solidFill>
                                    <a:schemeClr val="tx1"/>
                                  </a:solidFill>
                                  <a:latin typeface="Cambria Math" panose="02040503050406030204" pitchFamily="18" charset="0"/>
                                  <a:ea typeface="Nunito Sans"/>
                                  <a:cs typeface="Nunito Sans"/>
                                  <a:sym typeface="Nunito Sans"/>
                                </a:rPr>
                                <m:t>𝑚</m:t>
                              </m:r>
                              <m:r>
                                <a:rPr lang="en-US"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3</m:t>
                                  </m:r>
                                </m:den>
                              </m:f>
                              <m:r>
                                <a:rPr lang="ar-AE" sz="1600" b="0" i="1" u="none" strike="noStrike" cap="none" smtClean="0">
                                  <a:solidFill>
                                    <a:schemeClr val="tx1"/>
                                  </a:solidFill>
                                  <a:latin typeface="Cambria Math" panose="02040503050406030204" pitchFamily="18" charset="0"/>
                                  <a:ea typeface="Nunito Sans"/>
                                  <a:cs typeface="Nunito Sans"/>
                                  <a:sym typeface="Nunito Sans"/>
                                </a:rPr>
                                <m:t>,  </m:t>
                              </m:r>
                              <m:r>
                                <a:rPr lang="ar-AE" sz="1600" b="0" i="1" u="none" strike="noStrike" cap="none" smtClean="0">
                                  <a:solidFill>
                                    <a:schemeClr val="tx1"/>
                                  </a:solidFill>
                                  <a:latin typeface="Cambria Math" panose="02040503050406030204" pitchFamily="18" charset="0"/>
                                  <a:ea typeface="Nunito Sans"/>
                                  <a:cs typeface="Nunito Sans"/>
                                  <a:sym typeface="Nunito Sans"/>
                                </a:rPr>
                                <m:t>𝑐</m:t>
                              </m:r>
                              <m:r>
                                <a:rPr lang="ar-AE"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5</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3</m:t>
                                  </m:r>
                                </m:den>
                              </m:f>
                            </m:oMath>
                          </a14:m>
                          <a:r>
                            <a:rPr lang="ar-AE"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r>
                            <a:rPr lang="en-US" sz="1600" i="1" u="none" strike="noStrike" cap="none" dirty="0">
                              <a:solidFill>
                                <a:schemeClr val="tx1"/>
                              </a:solidFill>
                              <a:latin typeface="Times New Roman"/>
                              <a:ea typeface="Times New Roman"/>
                              <a:cs typeface="Times New Roman"/>
                              <a:sym typeface="Times New Roman"/>
                            </a:rPr>
                            <a:t>m</a:t>
                          </a:r>
                          <a:r>
                            <a:rPr lang="en-US" sz="1600" u="none" strike="noStrike" cap="none" dirty="0">
                              <a:solidFill>
                                <a:schemeClr val="tx1"/>
                              </a:solidFill>
                              <a:latin typeface="Nunito Sans"/>
                              <a:ea typeface="Nunito Sans"/>
                              <a:cs typeface="Nunito Sans"/>
                              <a:sym typeface="Nunito Sans"/>
                            </a:rPr>
                            <a:t> = 3, </a:t>
                          </a:r>
                          <a:r>
                            <a:rPr lang="en-US" sz="1600" i="1" u="none" strike="noStrike" cap="none" dirty="0">
                              <a:solidFill>
                                <a:schemeClr val="tx1"/>
                              </a:solidFill>
                              <a:latin typeface="Times New Roman"/>
                              <a:ea typeface="Times New Roman"/>
                              <a:cs typeface="Times New Roman"/>
                              <a:sym typeface="Times New Roman"/>
                            </a:rPr>
                            <a:t>c</a:t>
                          </a:r>
                          <a:r>
                            <a:rPr lang="en-US" sz="1600" u="none" strike="noStrike" cap="none" dirty="0">
                              <a:solidFill>
                                <a:schemeClr val="tx1"/>
                              </a:solidFill>
                              <a:latin typeface="Nunito Sans"/>
                              <a:ea typeface="Nunito Sans"/>
                              <a:cs typeface="Nunito Sans"/>
                              <a:sym typeface="Nunito Sans"/>
                            </a:rPr>
                            <a:t> = -7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r>
                            <a:rPr lang="en-GB" sz="1600" i="1" u="none" strike="noStrike" cap="none" dirty="0">
                              <a:solidFill>
                                <a:schemeClr val="tx1"/>
                              </a:solidFill>
                              <a:latin typeface="Times New Roman"/>
                              <a:ea typeface="Times New Roman"/>
                              <a:cs typeface="Times New Roman"/>
                              <a:sym typeface="Times New Roman"/>
                            </a:rPr>
                            <a:t>m</a:t>
                          </a:r>
                          <a:r>
                            <a:rPr lang="en-GB" sz="1600" u="none" strike="noStrike" cap="none" dirty="0">
                              <a:solidFill>
                                <a:schemeClr val="tx1"/>
                              </a:solidFill>
                              <a:latin typeface="Nunito Sans"/>
                              <a:ea typeface="Nunito Sans"/>
                              <a:cs typeface="Nunito Sans"/>
                              <a:sym typeface="Nunito Sans"/>
                            </a:rPr>
                            <a:t> = 3, </a:t>
                          </a:r>
                          <a:r>
                            <a:rPr lang="en-GB" sz="1600" i="1" u="none" strike="noStrike" cap="none" dirty="0">
                              <a:solidFill>
                                <a:schemeClr val="tx1"/>
                              </a:solidFill>
                              <a:latin typeface="Times New Roman"/>
                              <a:ea typeface="Times New Roman"/>
                              <a:cs typeface="Times New Roman"/>
                              <a:sym typeface="Times New Roman"/>
                            </a:rPr>
                            <a:t>c</a:t>
                          </a:r>
                          <a:r>
                            <a:rPr lang="en-GB" sz="1600" u="none" strike="noStrike" cap="none" dirty="0">
                              <a:solidFill>
                                <a:schemeClr val="tx1"/>
                              </a:solidFill>
                              <a:latin typeface="Nunito Sans"/>
                              <a:ea typeface="Nunito Sans"/>
                              <a:cs typeface="Nunito Sans"/>
                              <a:sym typeface="Nunito Sans"/>
                            </a:rPr>
                            <a:t> = -5 </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b="0" i="1" u="none" strike="noStrike" cap="none" smtClean="0">
                                  <a:solidFill>
                                    <a:schemeClr val="tx1"/>
                                  </a:solidFill>
                                  <a:latin typeface="Cambria Math" panose="02040503050406030204" pitchFamily="18" charset="0"/>
                                  <a:ea typeface="Nunito Sans"/>
                                  <a:cs typeface="Nunito Sans"/>
                                  <a:sym typeface="Nunito Sans"/>
                                </a:rPr>
                                <m:t>𝑚</m:t>
                              </m:r>
                              <m:r>
                                <a:rPr lang="en-US"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3</m:t>
                                  </m:r>
                                </m:den>
                              </m:f>
                              <m:r>
                                <a:rPr lang="ar-AE" sz="1600" b="0" i="1" u="none" strike="noStrike" cap="none" smtClean="0">
                                  <a:solidFill>
                                    <a:schemeClr val="tx1"/>
                                  </a:solidFill>
                                  <a:latin typeface="Cambria Math" panose="02040503050406030204" pitchFamily="18" charset="0"/>
                                  <a:ea typeface="Nunito Sans"/>
                                  <a:cs typeface="Nunito Sans"/>
                                  <a:sym typeface="Nunito Sans"/>
                                </a:rPr>
                                <m:t>,  </m:t>
                              </m:r>
                              <m:r>
                                <a:rPr lang="ar-AE" sz="1600" b="0" i="1" u="none" strike="noStrike" cap="none" smtClean="0">
                                  <a:solidFill>
                                    <a:schemeClr val="tx1"/>
                                  </a:solidFill>
                                  <a:latin typeface="Cambria Math" panose="02040503050406030204" pitchFamily="18" charset="0"/>
                                  <a:ea typeface="Nunito Sans"/>
                                  <a:cs typeface="Nunito Sans"/>
                                  <a:sym typeface="Nunito Sans"/>
                                </a:rPr>
                                <m:t>𝑐</m:t>
                              </m:r>
                              <m:r>
                                <a:rPr lang="ar-AE"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7</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3</m:t>
                                  </m:r>
                                </m:den>
                              </m:f>
                            </m:oMath>
                          </a14:m>
                          <a:r>
                            <a:rPr lang="ar-AE"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348;g21695fbacc7_0_100">
                <a:extLst>
                  <a:ext uri="{FF2B5EF4-FFF2-40B4-BE49-F238E27FC236}">
                    <a16:creationId xmlns:a16="http://schemas.microsoft.com/office/drawing/2014/main" id="{89E02995-C1A8-3F32-E4B3-211D6253E489}"/>
                  </a:ext>
                </a:extLst>
              </p:cNvPr>
              <p:cNvGraphicFramePr/>
              <p:nvPr>
                <p:extLst>
                  <p:ext uri="{D42A27DB-BD31-4B8C-83A1-F6EECF244321}">
                    <p14:modId xmlns:p14="http://schemas.microsoft.com/office/powerpoint/2010/main" val="4179187641"/>
                  </p:ext>
                </p:extLst>
              </p:nvPr>
            </p:nvGraphicFramePr>
            <p:xfrm>
              <a:off x="952500" y="2495704"/>
              <a:ext cx="7239000" cy="1639828"/>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b="0" i="1" u="none" strike="noStrike" cap="none" smtClean="0">
                                  <a:solidFill>
                                    <a:schemeClr val="tx1"/>
                                  </a:solidFill>
                                  <a:latin typeface="Cambria Math" panose="02040503050406030204" pitchFamily="18" charset="0"/>
                                  <a:ea typeface="Nunito Sans"/>
                                  <a:cs typeface="Nunito Sans"/>
                                  <a:sym typeface="Nunito Sans"/>
                                </a:rPr>
                                <m:t>𝑚</m:t>
                              </m:r>
                              <m:r>
                                <a:rPr lang="en-US"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3</m:t>
                                  </m:r>
                                </m:den>
                              </m:f>
                              <m:r>
                                <a:rPr lang="ar-AE" sz="1600" b="0" i="1" u="none" strike="noStrike" cap="none" smtClean="0">
                                  <a:solidFill>
                                    <a:schemeClr val="tx1"/>
                                  </a:solidFill>
                                  <a:latin typeface="Cambria Math" panose="02040503050406030204" pitchFamily="18" charset="0"/>
                                  <a:ea typeface="Nunito Sans"/>
                                  <a:cs typeface="Nunito Sans"/>
                                  <a:sym typeface="Nunito Sans"/>
                                </a:rPr>
                                <m:t>,  </m:t>
                              </m:r>
                              <m:r>
                                <a:rPr lang="ar-AE" sz="1600" b="0" i="1" u="none" strike="noStrike" cap="none" smtClean="0">
                                  <a:solidFill>
                                    <a:schemeClr val="tx1"/>
                                  </a:solidFill>
                                  <a:latin typeface="Cambria Math" panose="02040503050406030204" pitchFamily="18" charset="0"/>
                                  <a:ea typeface="Nunito Sans"/>
                                  <a:cs typeface="Nunito Sans"/>
                                  <a:sym typeface="Nunito Sans"/>
                                </a:rPr>
                                <m:t>𝑐</m:t>
                              </m:r>
                              <m:r>
                                <a:rPr lang="ar-AE"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5</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3</m:t>
                                  </m:r>
                                </m:den>
                              </m:f>
                            </m:oMath>
                          </a14:m>
                          <a:r>
                            <a:rPr lang="ar-AE"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r>
                            <a:rPr lang="en-US" sz="1600" i="1" u="none" strike="noStrike" cap="none" dirty="0">
                              <a:solidFill>
                                <a:schemeClr val="tx1"/>
                              </a:solidFill>
                              <a:latin typeface="Times New Roman"/>
                              <a:ea typeface="Times New Roman"/>
                              <a:cs typeface="Times New Roman"/>
                              <a:sym typeface="Times New Roman"/>
                            </a:rPr>
                            <a:t>m</a:t>
                          </a:r>
                          <a:r>
                            <a:rPr lang="en-US" sz="1600" u="none" strike="noStrike" cap="none" dirty="0">
                              <a:solidFill>
                                <a:schemeClr val="tx1"/>
                              </a:solidFill>
                              <a:latin typeface="Nunito Sans"/>
                              <a:ea typeface="Nunito Sans"/>
                              <a:cs typeface="Nunito Sans"/>
                              <a:sym typeface="Nunito Sans"/>
                            </a:rPr>
                            <a:t> = 3, </a:t>
                          </a:r>
                          <a:r>
                            <a:rPr lang="en-US" sz="1600" i="1" u="none" strike="noStrike" cap="none" dirty="0">
                              <a:solidFill>
                                <a:schemeClr val="tx1"/>
                              </a:solidFill>
                              <a:latin typeface="Times New Roman"/>
                              <a:ea typeface="Times New Roman"/>
                              <a:cs typeface="Times New Roman"/>
                              <a:sym typeface="Times New Roman"/>
                            </a:rPr>
                            <a:t>c</a:t>
                          </a:r>
                          <a:r>
                            <a:rPr lang="en-US" sz="1600" u="none" strike="noStrike" cap="none" dirty="0">
                              <a:solidFill>
                                <a:schemeClr val="tx1"/>
                              </a:solidFill>
                              <a:latin typeface="Nunito Sans"/>
                              <a:ea typeface="Nunito Sans"/>
                              <a:cs typeface="Nunito Sans"/>
                              <a:sym typeface="Nunito Sans"/>
                            </a:rPr>
                            <a:t> = -7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r>
                            <a:rPr lang="en-GB" sz="1600" i="1" u="none" strike="noStrike" cap="none" dirty="0">
                              <a:solidFill>
                                <a:schemeClr val="tx1"/>
                              </a:solidFill>
                              <a:latin typeface="Times New Roman"/>
                              <a:ea typeface="Times New Roman"/>
                              <a:cs typeface="Times New Roman"/>
                              <a:sym typeface="Times New Roman"/>
                            </a:rPr>
                            <a:t>m</a:t>
                          </a:r>
                          <a:r>
                            <a:rPr lang="en-GB" sz="1600" u="none" strike="noStrike" cap="none" dirty="0">
                              <a:solidFill>
                                <a:schemeClr val="tx1"/>
                              </a:solidFill>
                              <a:latin typeface="Nunito Sans"/>
                              <a:ea typeface="Nunito Sans"/>
                              <a:cs typeface="Nunito Sans"/>
                              <a:sym typeface="Nunito Sans"/>
                            </a:rPr>
                            <a:t> = 3, </a:t>
                          </a:r>
                          <a:r>
                            <a:rPr lang="en-GB" sz="1600" i="1" u="none" strike="noStrike" cap="none" dirty="0">
                              <a:solidFill>
                                <a:schemeClr val="tx1"/>
                              </a:solidFill>
                              <a:latin typeface="Times New Roman"/>
                              <a:ea typeface="Times New Roman"/>
                              <a:cs typeface="Times New Roman"/>
                              <a:sym typeface="Times New Roman"/>
                            </a:rPr>
                            <a:t>c</a:t>
                          </a:r>
                          <a:r>
                            <a:rPr lang="en-GB" sz="1600" u="none" strike="noStrike" cap="none" dirty="0">
                              <a:solidFill>
                                <a:schemeClr val="tx1"/>
                              </a:solidFill>
                              <a:latin typeface="Nunito Sans"/>
                              <a:ea typeface="Nunito Sans"/>
                              <a:cs typeface="Nunito Sans"/>
                              <a:sym typeface="Nunito Sans"/>
                            </a:rPr>
                            <a:t> = -5 </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US" sz="1600" b="0" i="1" u="none" strike="noStrike" cap="none" smtClean="0">
                                  <a:solidFill>
                                    <a:schemeClr val="tx1"/>
                                  </a:solidFill>
                                  <a:latin typeface="Cambria Math" panose="02040503050406030204" pitchFamily="18" charset="0"/>
                                  <a:ea typeface="Nunito Sans"/>
                                  <a:cs typeface="Nunito Sans"/>
                                  <a:sym typeface="Nunito Sans"/>
                                </a:rPr>
                                <m:t>𝑚</m:t>
                              </m:r>
                              <m:r>
                                <a:rPr lang="en-US"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3</m:t>
                                  </m:r>
                                </m:den>
                              </m:f>
                              <m:r>
                                <a:rPr lang="ar-AE" sz="1600" b="0" i="1" u="none" strike="noStrike" cap="none" smtClean="0">
                                  <a:solidFill>
                                    <a:schemeClr val="tx1"/>
                                  </a:solidFill>
                                  <a:latin typeface="Cambria Math" panose="02040503050406030204" pitchFamily="18" charset="0"/>
                                  <a:ea typeface="Nunito Sans"/>
                                  <a:cs typeface="Nunito Sans"/>
                                  <a:sym typeface="Nunito Sans"/>
                                </a:rPr>
                                <m:t>,  </m:t>
                              </m:r>
                              <m:r>
                                <a:rPr lang="ar-AE" sz="1600" b="0" i="1" u="none" strike="noStrike" cap="none" smtClean="0">
                                  <a:solidFill>
                                    <a:schemeClr val="tx1"/>
                                  </a:solidFill>
                                  <a:latin typeface="Cambria Math" panose="02040503050406030204" pitchFamily="18" charset="0"/>
                                  <a:ea typeface="Nunito Sans"/>
                                  <a:cs typeface="Nunito Sans"/>
                                  <a:sym typeface="Nunito Sans"/>
                                </a:rPr>
                                <m:t>𝑐</m:t>
                              </m:r>
                              <m:r>
                                <a:rPr lang="ar-AE"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7</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3</m:t>
                                  </m:r>
                                </m:den>
                              </m:f>
                            </m:oMath>
                          </a14:m>
                          <a:r>
                            <a:rPr lang="ar-AE"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4530468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g218be48ffa3_0_94"/>
          <p:cNvSpPr txBox="1"/>
          <p:nvPr/>
        </p:nvSpPr>
        <p:spPr>
          <a:xfrm>
            <a:off x="169849" y="378100"/>
            <a:ext cx="5755089"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945B0D83-67EA-474D-B903-DF1B68E6DA04}"/>
              </a:ext>
            </a:extLst>
          </p:cNvPr>
          <p:cNvPicPr>
            <a:picLocks noChangeAspect="1"/>
          </p:cNvPicPr>
          <p:nvPr/>
        </p:nvPicPr>
        <p:blipFill>
          <a:blip r:embed="rId3"/>
          <a:stretch>
            <a:fillRect/>
          </a:stretch>
        </p:blipFill>
        <p:spPr>
          <a:xfrm>
            <a:off x="398168" y="1588882"/>
            <a:ext cx="3996000" cy="303745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AE409923-AA69-0B77-7819-FC3833604301}"/>
                  </a:ext>
                </a:extLst>
              </p:cNvPr>
              <p:cNvGraphicFramePr/>
              <p:nvPr>
                <p:extLst>
                  <p:ext uri="{D42A27DB-BD31-4B8C-83A1-F6EECF244321}">
                    <p14:modId xmlns:p14="http://schemas.microsoft.com/office/powerpoint/2010/main" val="24691878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=−4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=−4</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=4</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−4</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AE409923-AA69-0B77-7819-FC3833604301}"/>
                  </a:ext>
                </a:extLst>
              </p:cNvPr>
              <p:cNvGraphicFramePr/>
              <p:nvPr>
                <p:extLst>
                  <p:ext uri="{D42A27DB-BD31-4B8C-83A1-F6EECF244321}">
                    <p14:modId xmlns:p14="http://schemas.microsoft.com/office/powerpoint/2010/main" val="24691878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=−4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=−4</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=4</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−4</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AF2F9D29-F71C-0D1F-D8E0-25A976C356A6}"/>
                  </a:ext>
                </a:extLst>
              </p:cNvPr>
              <p:cNvGraphicFramePr/>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14) </a:t>
                          </a:r>
                          <a:r>
                            <a:rPr lang="en-US" sz="1600" b="0" u="none" strike="noStrike" cap="none" dirty="0">
                              <a:solidFill>
                                <a:schemeClr val="dk1"/>
                              </a:solidFill>
                              <a:latin typeface="Nunito Sans"/>
                              <a:ea typeface="Nunito Sans"/>
                              <a:cs typeface="Nunito Sans"/>
                              <a:sym typeface="Nunito Sans"/>
                            </a:rPr>
                            <a:t>Find the equation of this line in the</a:t>
                          </a: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r>
                            <a:rPr lang="en-US" sz="1600" b="0" u="none" strike="noStrike" cap="none" dirty="0">
                              <a:solidFill>
                                <a:schemeClr val="dk1"/>
                              </a:solidFill>
                              <a:latin typeface="Nunito Sans"/>
                              <a:ea typeface="Nunito Sans"/>
                              <a:cs typeface="Nunito Sans"/>
                              <a:sym typeface="Nunito Sans"/>
                            </a:rPr>
                            <a:t>plane: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AF2F9D29-F71C-0D1F-D8E0-25A976C356A6}"/>
                  </a:ext>
                </a:extLst>
              </p:cNvPr>
              <p:cNvGraphicFramePr/>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14) </a:t>
                          </a:r>
                          <a:r>
                            <a:rPr lang="en-US" sz="1600" b="0" u="none" strike="noStrike" cap="none" dirty="0">
                              <a:solidFill>
                                <a:schemeClr val="dk1"/>
                              </a:solidFill>
                              <a:latin typeface="Nunito Sans"/>
                              <a:ea typeface="Nunito Sans"/>
                              <a:cs typeface="Nunito Sans"/>
                              <a:sym typeface="Nunito Sans"/>
                            </a:rPr>
                            <a:t>Find the equation of this line in the</a:t>
                          </a: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r>
                            <a:rPr lang="en-US" sz="1600" b="0" u="none" strike="noStrike" cap="none" dirty="0">
                              <a:solidFill>
                                <a:schemeClr val="dk1"/>
                              </a:solidFill>
                              <a:latin typeface="Nunito Sans"/>
                              <a:ea typeface="Nunito Sans"/>
                              <a:cs typeface="Nunito Sans"/>
                              <a:sym typeface="Nunito Sans"/>
                            </a:rPr>
                            <a:t>plane: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9357451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g218be48ffa3_0_101"/>
          <p:cNvSpPr txBox="1"/>
          <p:nvPr/>
        </p:nvSpPr>
        <p:spPr>
          <a:xfrm>
            <a:off x="169849" y="378100"/>
            <a:ext cx="569910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25397B55-BEFA-A74E-BEDB-B5402002E5F1}"/>
              </a:ext>
            </a:extLst>
          </p:cNvPr>
          <p:cNvPicPr>
            <a:picLocks noChangeAspect="1"/>
          </p:cNvPicPr>
          <p:nvPr/>
        </p:nvPicPr>
        <p:blipFill>
          <a:blip r:embed="rId3"/>
          <a:stretch>
            <a:fillRect/>
          </a:stretch>
        </p:blipFill>
        <p:spPr>
          <a:xfrm>
            <a:off x="259522" y="1523658"/>
            <a:ext cx="4164399" cy="3165462"/>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4C430C1-B278-E714-3BF9-06AFDB7E726A}"/>
                  </a:ext>
                </a:extLst>
              </p:cNvPr>
              <p:cNvGraphicFramePr/>
              <p:nvPr>
                <p:extLst>
                  <p:ext uri="{D42A27DB-BD31-4B8C-83A1-F6EECF244321}">
                    <p14:modId xmlns:p14="http://schemas.microsoft.com/office/powerpoint/2010/main" val="300546452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+2.5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=2.5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=3</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=2.5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4C430C1-B278-E714-3BF9-06AFDB7E726A}"/>
                  </a:ext>
                </a:extLst>
              </p:cNvPr>
              <p:cNvGraphicFramePr/>
              <p:nvPr>
                <p:extLst>
                  <p:ext uri="{D42A27DB-BD31-4B8C-83A1-F6EECF244321}">
                    <p14:modId xmlns:p14="http://schemas.microsoft.com/office/powerpoint/2010/main" val="300546452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+2.5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=2.5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=3</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=2.5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C1FBE93-E135-5D45-A48F-55F4E111E3E1}"/>
                  </a:ext>
                </a:extLst>
              </p:cNvPr>
              <p:cNvGraphicFramePr/>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15) </a:t>
                          </a:r>
                          <a:r>
                            <a:rPr lang="en-US" sz="1600" b="0" u="none" strike="noStrike" cap="none" dirty="0">
                              <a:solidFill>
                                <a:schemeClr val="dk1"/>
                              </a:solidFill>
                              <a:latin typeface="Nunito Sans"/>
                              <a:ea typeface="Nunito Sans"/>
                              <a:cs typeface="Nunito Sans"/>
                              <a:sym typeface="Nunito Sans"/>
                            </a:rPr>
                            <a:t>Find the equation of this line in the</a:t>
                          </a: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r>
                            <a:rPr lang="en-US" sz="1600" b="0" u="none" strike="noStrike" cap="none" dirty="0">
                              <a:solidFill>
                                <a:schemeClr val="dk1"/>
                              </a:solidFill>
                              <a:latin typeface="Nunito Sans"/>
                              <a:ea typeface="Nunito Sans"/>
                              <a:cs typeface="Nunito Sans"/>
                              <a:sym typeface="Nunito Sans"/>
                            </a:rPr>
                            <a:t>plane: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C1FBE93-E135-5D45-A48F-55F4E111E3E1}"/>
                  </a:ext>
                </a:extLst>
              </p:cNvPr>
              <p:cNvGraphicFramePr/>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15) </a:t>
                          </a:r>
                          <a:r>
                            <a:rPr lang="en-US" sz="1600" b="0" u="none" strike="noStrike" cap="none" dirty="0">
                              <a:solidFill>
                                <a:schemeClr val="dk1"/>
                              </a:solidFill>
                              <a:latin typeface="Nunito Sans"/>
                              <a:ea typeface="Nunito Sans"/>
                              <a:cs typeface="Nunito Sans"/>
                              <a:sym typeface="Nunito Sans"/>
                            </a:rPr>
                            <a:t>Find the equation of this line in the</a:t>
                          </a: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r>
                            <a:rPr lang="en-US" sz="1600" b="0" u="none" strike="noStrike" cap="none" dirty="0">
                              <a:solidFill>
                                <a:schemeClr val="dk1"/>
                              </a:solidFill>
                              <a:latin typeface="Nunito Sans"/>
                              <a:ea typeface="Nunito Sans"/>
                              <a:cs typeface="Nunito Sans"/>
                              <a:sym typeface="Nunito Sans"/>
                            </a:rPr>
                            <a:t>plane: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6260015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g218be48ffa3_0_108"/>
          <p:cNvSpPr txBox="1"/>
          <p:nvPr/>
        </p:nvSpPr>
        <p:spPr>
          <a:xfrm>
            <a:off x="169850" y="378100"/>
            <a:ext cx="570843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8D823DAC-12C2-B948-9077-917F97C4A98D}"/>
              </a:ext>
            </a:extLst>
          </p:cNvPr>
          <p:cNvPicPr>
            <a:picLocks noChangeAspect="1"/>
          </p:cNvPicPr>
          <p:nvPr/>
        </p:nvPicPr>
        <p:blipFill>
          <a:blip r:embed="rId3"/>
          <a:stretch>
            <a:fillRect/>
          </a:stretch>
        </p:blipFill>
        <p:spPr>
          <a:xfrm>
            <a:off x="413205" y="1616552"/>
            <a:ext cx="3823296" cy="3078499"/>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C9486572-87AC-076F-3560-74B73FC7EBCB}"/>
                  </a:ext>
                </a:extLst>
              </p:cNvPr>
              <p:cNvGraphicFramePr/>
              <p:nvPr>
                <p:extLst>
                  <p:ext uri="{D42A27DB-BD31-4B8C-83A1-F6EECF244321}">
                    <p14:modId xmlns:p14="http://schemas.microsoft.com/office/powerpoint/2010/main" val="370485447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=2</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b="0" i="1" u="none" strike="noStrike" cap="none" dirty="0" smtClean="0">
                                  <a:solidFill>
                                    <a:schemeClr val="tx1"/>
                                  </a:solidFill>
                                  <a:latin typeface="Cambria Math" panose="02040503050406030204" pitchFamily="18" charset="0"/>
                                  <a:ea typeface="Times New Roman"/>
                                  <a:cs typeface="Times New Roman"/>
                                  <a:sym typeface="Times New Roman"/>
                                </a:rPr>
                                <m:t>+</m:t>
                              </m:r>
                              <m:r>
                                <a:rPr lang="en-US" sz="1600" i="1" u="none" strike="noStrike" cap="none" dirty="0">
                                  <a:solidFill>
                                    <a:schemeClr val="tx1"/>
                                  </a:solidFill>
                                  <a:latin typeface="Cambria Math" panose="02040503050406030204" pitchFamily="18" charset="0"/>
                                  <a:ea typeface="Nunito Sans"/>
                                  <a:cs typeface="Nunito Sans"/>
                                  <a:sym typeface="Nunito Sans"/>
                                </a:rPr>
                                <m:t>6</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+3</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=2</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−3</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=6</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−3</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C9486572-87AC-076F-3560-74B73FC7EBCB}"/>
                  </a:ext>
                </a:extLst>
              </p:cNvPr>
              <p:cNvGraphicFramePr/>
              <p:nvPr>
                <p:extLst>
                  <p:ext uri="{D42A27DB-BD31-4B8C-83A1-F6EECF244321}">
                    <p14:modId xmlns:p14="http://schemas.microsoft.com/office/powerpoint/2010/main" val="370485447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=2</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b="0" i="1" u="none" strike="noStrike" cap="none" dirty="0" smtClean="0">
                                  <a:solidFill>
                                    <a:schemeClr val="tx1"/>
                                  </a:solidFill>
                                  <a:latin typeface="Cambria Math" panose="02040503050406030204" pitchFamily="18" charset="0"/>
                                  <a:ea typeface="Times New Roman"/>
                                  <a:cs typeface="Times New Roman"/>
                                  <a:sym typeface="Times New Roman"/>
                                </a:rPr>
                                <m:t>+</m:t>
                              </m:r>
                              <m:r>
                                <a:rPr lang="en-US" sz="1600" i="1" u="none" strike="noStrike" cap="none" dirty="0">
                                  <a:solidFill>
                                    <a:schemeClr val="tx1"/>
                                  </a:solidFill>
                                  <a:latin typeface="Cambria Math" panose="02040503050406030204" pitchFamily="18" charset="0"/>
                                  <a:ea typeface="Nunito Sans"/>
                                  <a:cs typeface="Nunito Sans"/>
                                  <a:sym typeface="Nunito Sans"/>
                                </a:rPr>
                                <m:t>6</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+3</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=2</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−3</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=6</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−3</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4AD5D49D-BE1E-02B1-7C07-F9520085BE1B}"/>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16) </a:t>
                          </a:r>
                          <a:r>
                            <a:rPr lang="en-US" sz="1600" b="0" u="none" strike="noStrike" cap="none" dirty="0">
                              <a:solidFill>
                                <a:schemeClr val="dk1"/>
                              </a:solidFill>
                              <a:latin typeface="Nunito Sans"/>
                              <a:ea typeface="Nunito Sans"/>
                              <a:cs typeface="Nunito Sans"/>
                              <a:sym typeface="Nunito Sans"/>
                            </a:rPr>
                            <a:t>Find the equation of the line in th</a:t>
                          </a:r>
                          <a:r>
                            <a:rPr lang="en-US" sz="1600" b="0" u="none" strike="noStrike" cap="none" baseline="0" dirty="0">
                              <a:solidFill>
                                <a:schemeClr val="dk1"/>
                              </a:solidFill>
                              <a:latin typeface="Nunito Sans"/>
                              <a:ea typeface="Nunito Sans"/>
                              <a:cs typeface="Nunito Sans"/>
                              <a:sym typeface="Nunito Sans"/>
                            </a:rPr>
                            <a:t>e</a:t>
                          </a:r>
                          <a:r>
                            <a:rPr lang="en-US" sz="1600" b="0" u="none" strike="noStrike" cap="none" dirty="0">
                              <a:solidFill>
                                <a:schemeClr val="dk1"/>
                              </a:solidFill>
                              <a:latin typeface="Nunito Sans"/>
                              <a:ea typeface="Nunito Sans"/>
                              <a:cs typeface="Nunito Sans"/>
                              <a:sym typeface="Nunito Sans"/>
                            </a:rPr>
                            <a:t> form</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Sans"/>
                                  <a:cs typeface="Nunito Sans"/>
                                  <a:sym typeface="Nunito Sans"/>
                                </a:rPr>
                                <m:t>𝑦</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r>
                                <a:rPr lang="en-GB" sz="1600" b="0" i="1" u="none" strike="noStrike" cap="none" smtClean="0">
                                  <a:solidFill>
                                    <a:schemeClr val="dk1"/>
                                  </a:solidFill>
                                  <a:latin typeface="Cambria Math" panose="02040503050406030204" pitchFamily="18" charset="0"/>
                                  <a:ea typeface="Nunito Sans"/>
                                  <a:cs typeface="Nunito Sans"/>
                                  <a:sym typeface="Nunito Sans"/>
                                </a:rPr>
                                <m:t>𝑚𝑥</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r>
                                <a:rPr lang="en-GB" sz="1600" b="0" i="1" u="none" strike="noStrike" cap="none" smtClean="0">
                                  <a:solidFill>
                                    <a:schemeClr val="dk1"/>
                                  </a:solidFill>
                                  <a:latin typeface="Cambria Math" panose="02040503050406030204" pitchFamily="18" charset="0"/>
                                  <a:ea typeface="Nunito Sans"/>
                                  <a:cs typeface="Nunito Sans"/>
                                  <a:sym typeface="Nunito Sans"/>
                                </a:rPr>
                                <m:t>𝑐</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4AD5D49D-BE1E-02B1-7C07-F9520085BE1B}"/>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16) </a:t>
                          </a:r>
                          <a:r>
                            <a:rPr lang="en-US" sz="1600" b="0" u="none" strike="noStrike" cap="none" dirty="0">
                              <a:solidFill>
                                <a:schemeClr val="dk1"/>
                              </a:solidFill>
                              <a:latin typeface="Nunito Sans"/>
                              <a:ea typeface="Nunito Sans"/>
                              <a:cs typeface="Nunito Sans"/>
                              <a:sym typeface="Nunito Sans"/>
                            </a:rPr>
                            <a:t>Find the equation of the line in th</a:t>
                          </a:r>
                          <a:r>
                            <a:rPr lang="en-US" sz="1600" b="0" u="none" strike="noStrike" cap="none" baseline="0" dirty="0">
                              <a:solidFill>
                                <a:schemeClr val="dk1"/>
                              </a:solidFill>
                              <a:latin typeface="Nunito Sans"/>
                              <a:ea typeface="Nunito Sans"/>
                              <a:cs typeface="Nunito Sans"/>
                              <a:sym typeface="Nunito Sans"/>
                            </a:rPr>
                            <a:t>e</a:t>
                          </a:r>
                          <a:r>
                            <a:rPr lang="en-US" sz="1600" b="0" u="none" strike="noStrike" cap="none" dirty="0">
                              <a:solidFill>
                                <a:schemeClr val="dk1"/>
                              </a:solidFill>
                              <a:latin typeface="Nunito Sans"/>
                              <a:ea typeface="Nunito Sans"/>
                              <a:cs typeface="Nunito Sans"/>
                              <a:sym typeface="Nunito Sans"/>
                            </a:rPr>
                            <a:t> form</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u="none" strike="noStrike" cap="none" smtClean="0">
                                  <a:solidFill>
                                    <a:schemeClr val="dk1"/>
                                  </a:solidFill>
                                  <a:latin typeface="Cambria Math" panose="02040503050406030204" pitchFamily="18" charset="0"/>
                                  <a:ea typeface="Nunito Sans"/>
                                  <a:cs typeface="Nunito Sans"/>
                                  <a:sym typeface="Nunito Sans"/>
                                </a:rPr>
                                <m:t>𝑦</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r>
                                <a:rPr lang="en-GB" sz="1600" b="0" i="1" u="none" strike="noStrike" cap="none" smtClean="0">
                                  <a:solidFill>
                                    <a:schemeClr val="dk1"/>
                                  </a:solidFill>
                                  <a:latin typeface="Cambria Math" panose="02040503050406030204" pitchFamily="18" charset="0"/>
                                  <a:ea typeface="Nunito Sans"/>
                                  <a:cs typeface="Nunito Sans"/>
                                  <a:sym typeface="Nunito Sans"/>
                                </a:rPr>
                                <m:t>𝑚𝑥</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r>
                                <a:rPr lang="en-GB" sz="1600" b="0" i="1" u="none" strike="noStrike" cap="none" smtClean="0">
                                  <a:solidFill>
                                    <a:schemeClr val="dk1"/>
                                  </a:solidFill>
                                  <a:latin typeface="Cambria Math" panose="02040503050406030204" pitchFamily="18" charset="0"/>
                                  <a:ea typeface="Nunito Sans"/>
                                  <a:cs typeface="Nunito Sans"/>
                                  <a:sym typeface="Nunito Sans"/>
                                </a:rPr>
                                <m:t>𝑐</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806681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87" name="Google Shape;87;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sz="1400" b="0" i="0" u="none" strike="noStrike" cap="none">
              <a:solidFill>
                <a:srgbClr val="000000"/>
              </a:solidFill>
              <a:latin typeface="Arial"/>
              <a:ea typeface="Arial"/>
              <a:cs typeface="Arial"/>
              <a:sym typeface="Arial"/>
            </a:endParaRPr>
          </a:p>
        </p:txBody>
      </p:sp>
      <p:sp>
        <p:nvSpPr>
          <p:cNvPr id="88" name="Google Shape;88;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Diagnostic questions are a quick and easy way of assessing your students’ knowledge and understanding of a particular topic. </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Students may be struggling with a given topic for a number of different reasons. Diagnostic questions can help to identify the particular misconception that the student has and help to determine the specific support they will need in order to improve.</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They are low stakes and support students developing metacognition around how their learning is progressing and what they need to do to improve further.</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1" i="0" u="none" strike="noStrike" cap="none">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p:txBody>
      </p:sp>
      <p:pic>
        <p:nvPicPr>
          <p:cNvPr id="89" name="Google Shape;89;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g218be48ffa3_0_115"/>
          <p:cNvSpPr txBox="1"/>
          <p:nvPr/>
        </p:nvSpPr>
        <p:spPr>
          <a:xfrm>
            <a:off x="169850" y="378100"/>
            <a:ext cx="570843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1DC8317C-A121-CA43-84D7-0E46E41C7C3F}"/>
              </a:ext>
            </a:extLst>
          </p:cNvPr>
          <p:cNvPicPr>
            <a:picLocks noChangeAspect="1"/>
          </p:cNvPicPr>
          <p:nvPr/>
        </p:nvPicPr>
        <p:blipFill>
          <a:blip r:embed="rId3"/>
          <a:stretch>
            <a:fillRect/>
          </a:stretch>
        </p:blipFill>
        <p:spPr>
          <a:xfrm>
            <a:off x="233549" y="1413149"/>
            <a:ext cx="4176000" cy="3056297"/>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0EFE9752-919E-0B98-CB33-1CB83DAE741D}"/>
                  </a:ext>
                </a:extLst>
              </p:cNvPr>
              <p:cNvGraphicFramePr/>
              <p:nvPr>
                <p:extLst>
                  <p:ext uri="{D42A27DB-BD31-4B8C-83A1-F6EECF244321}">
                    <p14:modId xmlns:p14="http://schemas.microsoft.com/office/powerpoint/2010/main" val="156161792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+4</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=12</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=3−4</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4</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+3</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=12</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+4</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=0</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0EFE9752-919E-0B98-CB33-1CB83DAE741D}"/>
                  </a:ext>
                </a:extLst>
              </p:cNvPr>
              <p:cNvGraphicFramePr/>
              <p:nvPr>
                <p:extLst>
                  <p:ext uri="{D42A27DB-BD31-4B8C-83A1-F6EECF244321}">
                    <p14:modId xmlns:p14="http://schemas.microsoft.com/office/powerpoint/2010/main" val="156161792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+4</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=12</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=3−4</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4</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+3</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=12</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+4</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=0</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4D6B17AB-6B5D-E7D4-3B30-79CDB072281A}"/>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17) </a:t>
                      </a:r>
                      <a:r>
                        <a:rPr lang="en-GB" sz="1600" b="0" u="none" strike="noStrike" cap="none" dirty="0">
                          <a:solidFill>
                            <a:schemeClr val="dk1"/>
                          </a:solidFill>
                          <a:latin typeface="Nunito Sans"/>
                          <a:ea typeface="Nunito Sans"/>
                          <a:cs typeface="Nunito Sans"/>
                          <a:sym typeface="Nunito Sans"/>
                        </a:rPr>
                        <a:t>Identify the equation of the line:</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20799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g218be48ffa3_0_122"/>
          <p:cNvSpPr txBox="1"/>
          <p:nvPr/>
        </p:nvSpPr>
        <p:spPr>
          <a:xfrm>
            <a:off x="169849" y="378100"/>
            <a:ext cx="5755089"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9FB8232-FF99-D844-BD6E-948F619042C7}"/>
              </a:ext>
            </a:extLst>
          </p:cNvPr>
          <p:cNvPicPr>
            <a:picLocks noChangeAspect="1"/>
          </p:cNvPicPr>
          <p:nvPr/>
        </p:nvPicPr>
        <p:blipFill>
          <a:blip r:embed="rId3"/>
          <a:stretch>
            <a:fillRect/>
          </a:stretch>
        </p:blipFill>
        <p:spPr>
          <a:xfrm>
            <a:off x="169849" y="2058381"/>
            <a:ext cx="4271774" cy="229186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C32A0203-3D6E-61C6-DEF1-B1DE30004029}"/>
                  </a:ext>
                </a:extLst>
              </p:cNvPr>
              <p:cNvGraphicFramePr/>
              <p:nvPr>
                <p:extLst>
                  <p:ext uri="{D42A27DB-BD31-4B8C-83A1-F6EECF244321}">
                    <p14:modId xmlns:p14="http://schemas.microsoft.com/office/powerpoint/2010/main" val="166146986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(6, 3.5)</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(4, 2.5)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(8, 3)</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(7, 4)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C32A0203-3D6E-61C6-DEF1-B1DE30004029}"/>
                  </a:ext>
                </a:extLst>
              </p:cNvPr>
              <p:cNvGraphicFramePr/>
              <p:nvPr>
                <p:extLst>
                  <p:ext uri="{D42A27DB-BD31-4B8C-83A1-F6EECF244321}">
                    <p14:modId xmlns:p14="http://schemas.microsoft.com/office/powerpoint/2010/main" val="166146986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(6, 3.5)</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(4, 2.5)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(8, 3)</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(7, 4)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C2BADE36-37C0-B94C-FE81-B8FE3FBF0741}"/>
                  </a:ext>
                </a:extLst>
              </p:cNvPr>
              <p:cNvGraphicFramePr/>
              <p:nvPr/>
            </p:nvGraphicFramePr>
            <p:xfrm>
              <a:off x="108044" y="862525"/>
              <a:ext cx="4427010" cy="13106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18) </a:t>
                          </a:r>
                          <a:r>
                            <a:rPr lang="en-US" sz="1600" b="0" u="none" strike="noStrike" cap="none" dirty="0">
                              <a:solidFill>
                                <a:schemeClr val="dk1"/>
                              </a:solidFill>
                              <a:latin typeface="Nunito Sans"/>
                              <a:ea typeface="Nunito Sans"/>
                              <a:cs typeface="Nunito Sans"/>
                              <a:sym typeface="Nunito Sans"/>
                            </a:rPr>
                            <a:t>Three congruent rectangles are placed in</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the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r>
                            <a:rPr lang="en-US" sz="1600" b="0" u="none" strike="noStrike" cap="none" dirty="0">
                              <a:solidFill>
                                <a:schemeClr val="dk1"/>
                              </a:solidFill>
                              <a:latin typeface="Nunito Sans"/>
                              <a:ea typeface="Nunito Sans"/>
                              <a:cs typeface="Nunito Sans"/>
                              <a:sym typeface="Nunito Sans"/>
                            </a:rPr>
                            <a:t>plane as shown. Determine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coordinates of point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𝑄</m:t>
                              </m:r>
                            </m:oMath>
                          </a14:m>
                          <a:r>
                            <a:rPr lang="en-US" sz="1600" b="0" u="none" strike="noStrike" cap="none" dirty="0">
                              <a:solidFill>
                                <a:schemeClr val="dk1"/>
                              </a:solidFill>
                              <a:latin typeface="Nunito Sans"/>
                              <a:ea typeface="Nunito Sans"/>
                              <a:cs typeface="Nunito Sans"/>
                              <a:sym typeface="Nunito Sans"/>
                            </a:rPr>
                            <a:t>:  </a:t>
                          </a:r>
                        </a:p>
                        <a:p>
                          <a:pPr marL="0" marR="0" lvl="0" indent="0" algn="l" rtl="0">
                            <a:lnSpc>
                              <a:spcPct val="100000"/>
                            </a:lnSpc>
                            <a:spcBef>
                              <a:spcPts val="0"/>
                            </a:spcBef>
                            <a:spcAft>
                              <a:spcPts val="0"/>
                            </a:spcAft>
                            <a:buClr>
                              <a:srgbClr val="000000"/>
                            </a:buClr>
                            <a:buSzPts val="1600"/>
                            <a:buFont typeface="Arial"/>
                            <a:buNone/>
                          </a:pP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C2BADE36-37C0-B94C-FE81-B8FE3FBF0741}"/>
                  </a:ext>
                </a:extLst>
              </p:cNvPr>
              <p:cNvGraphicFramePr/>
              <p:nvPr/>
            </p:nvGraphicFramePr>
            <p:xfrm>
              <a:off x="108044" y="862525"/>
              <a:ext cx="4427010" cy="13106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18) </a:t>
                          </a:r>
                          <a:r>
                            <a:rPr lang="en-US" sz="1600" b="0" u="none" strike="noStrike" cap="none" dirty="0">
                              <a:solidFill>
                                <a:schemeClr val="dk1"/>
                              </a:solidFill>
                              <a:latin typeface="Nunito Sans"/>
                              <a:ea typeface="Nunito Sans"/>
                              <a:cs typeface="Nunito Sans"/>
                              <a:sym typeface="Nunito Sans"/>
                            </a:rPr>
                            <a:t>Three congruent rectangles are placed in</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the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r>
                            <a:rPr lang="en-US" sz="1600" b="0" u="none" strike="noStrike" cap="none" dirty="0">
                              <a:solidFill>
                                <a:schemeClr val="dk1"/>
                              </a:solidFill>
                              <a:latin typeface="Nunito Sans"/>
                              <a:ea typeface="Nunito Sans"/>
                              <a:cs typeface="Nunito Sans"/>
                              <a:sym typeface="Nunito Sans"/>
                            </a:rPr>
                            <a:t>plane as shown. Determine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coordinates of point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𝑄</m:t>
                              </m:r>
                            </m:oMath>
                          </a14:m>
                          <a:r>
                            <a:rPr lang="en-US" sz="1600" b="0" u="none" strike="noStrike" cap="none" dirty="0">
                              <a:solidFill>
                                <a:schemeClr val="dk1"/>
                              </a:solidFill>
                              <a:latin typeface="Nunito Sans"/>
                              <a:ea typeface="Nunito Sans"/>
                              <a:cs typeface="Nunito Sans"/>
                              <a:sym typeface="Nunito Sans"/>
                            </a:rPr>
                            <a:t>:  </a:t>
                          </a:r>
                        </a:p>
                        <a:p>
                          <a:pPr marL="0" marR="0" lvl="0" indent="0" algn="l" rtl="0">
                            <a:lnSpc>
                              <a:spcPct val="100000"/>
                            </a:lnSpc>
                            <a:spcBef>
                              <a:spcPts val="0"/>
                            </a:spcBef>
                            <a:spcAft>
                              <a:spcPts val="0"/>
                            </a:spcAft>
                            <a:buClr>
                              <a:srgbClr val="000000"/>
                            </a:buClr>
                            <a:buSzPts val="1600"/>
                            <a:buFont typeface="Arial"/>
                            <a:buNone/>
                          </a:pP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42276321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g218be48ffa3_0_129"/>
          <p:cNvSpPr txBox="1"/>
          <p:nvPr/>
        </p:nvSpPr>
        <p:spPr>
          <a:xfrm>
            <a:off x="169849" y="378100"/>
            <a:ext cx="5783081"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266DFC28-7A29-CC46-B4AB-4D20ECB51445}"/>
              </a:ext>
            </a:extLst>
          </p:cNvPr>
          <p:cNvPicPr>
            <a:picLocks noChangeAspect="1"/>
          </p:cNvPicPr>
          <p:nvPr/>
        </p:nvPicPr>
        <p:blipFill>
          <a:blip r:embed="rId3"/>
          <a:stretch>
            <a:fillRect/>
          </a:stretch>
        </p:blipFill>
        <p:spPr>
          <a:xfrm>
            <a:off x="215328" y="1494769"/>
            <a:ext cx="4031999" cy="2973599"/>
          </a:xfrm>
          <a:prstGeom prst="rect">
            <a:avLst/>
          </a:prstGeom>
        </p:spPr>
      </p:pic>
      <mc:AlternateContent xmlns:mc="http://schemas.openxmlformats.org/markup-compatibility/2006">
        <mc:Choice xmlns:a14="http://schemas.microsoft.com/office/drawing/2010/main" Requires="a14">
          <p:graphicFrame>
            <p:nvGraphicFramePr>
              <p:cNvPr id="4" name="Google Shape;414;g21c43135d4d_0_150">
                <a:extLst>
                  <a:ext uri="{FF2B5EF4-FFF2-40B4-BE49-F238E27FC236}">
                    <a16:creationId xmlns:a16="http://schemas.microsoft.com/office/drawing/2014/main" id="{086B0827-BF8A-474F-3D66-049C10455514}"/>
                  </a:ext>
                </a:extLst>
              </p:cNvPr>
              <p:cNvGraphicFramePr/>
              <p:nvPr>
                <p:extLst>
                  <p:ext uri="{D42A27DB-BD31-4B8C-83A1-F6EECF244321}">
                    <p14:modId xmlns:p14="http://schemas.microsoft.com/office/powerpoint/2010/main" val="463894042"/>
                  </p:ext>
                </p:extLst>
              </p:nvPr>
            </p:nvGraphicFramePr>
            <p:xfrm>
              <a:off x="4465047" y="960582"/>
              <a:ext cx="4419432" cy="3665758"/>
            </p:xfrm>
            <a:graphic>
              <a:graphicData uri="http://schemas.openxmlformats.org/drawingml/2006/table">
                <a:tbl>
                  <a:tblPr>
                    <a:noFill/>
                  </a:tblPr>
                  <a:tblGrid>
                    <a:gridCol w="2209716">
                      <a:extLst>
                        <a:ext uri="{9D8B030D-6E8A-4147-A177-3AD203B41FA5}">
                          <a16:colId xmlns:a16="http://schemas.microsoft.com/office/drawing/2014/main" val="20000"/>
                        </a:ext>
                      </a:extLst>
                    </a:gridCol>
                    <a:gridCol w="2209716">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baseline="30000" dirty="0">
                                  <a:solidFill>
                                    <a:schemeClr val="tx1"/>
                                  </a:solidFill>
                                  <a:latin typeface="Cambria Math" panose="02040503050406030204" pitchFamily="18" charset="0"/>
                                  <a:ea typeface="Nunito Sans"/>
                                  <a:cs typeface="Nunito Sans"/>
                                  <a:sym typeface="Nunito Sans"/>
                                </a:rPr>
                                <m:t>2</m:t>
                              </m:r>
                              <m:r>
                                <a:rPr lang="en-US" sz="1600" i="1" u="none" strike="noStrike" cap="none" dirty="0">
                                  <a:solidFill>
                                    <a:schemeClr val="tx1"/>
                                  </a:solidFill>
                                  <a:latin typeface="Cambria Math" panose="02040503050406030204" pitchFamily="18" charset="0"/>
                                  <a:ea typeface="Nunito Sans"/>
                                  <a:cs typeface="Nunito Sans"/>
                                  <a:sym typeface="Nunito Sans"/>
                                </a:rPr>
                                <m:t>−</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𝑦</m:t>
                              </m:r>
                              <m:r>
                                <a:rPr lang="en-US" sz="1600" i="1" u="none" strike="noStrike" cap="none" baseline="30000" dirty="0">
                                  <a:solidFill>
                                    <a:schemeClr val="tx1"/>
                                  </a:solidFill>
                                  <a:latin typeface="Cambria Math" panose="02040503050406030204" pitchFamily="18" charset="0"/>
                                  <a:ea typeface="Nunito Sans"/>
                                  <a:cs typeface="Nunito Sans"/>
                                  <a:sym typeface="Nunito Sans"/>
                                </a:rPr>
                                <m:t>2</m:t>
                              </m:r>
                              <m:r>
                                <a:rPr lang="en-US" sz="1600" i="1" u="none" strike="noStrike" cap="none" dirty="0">
                                  <a:solidFill>
                                    <a:schemeClr val="tx1"/>
                                  </a:solidFill>
                                  <a:latin typeface="Cambria Math" panose="02040503050406030204" pitchFamily="18" charset="0"/>
                                  <a:ea typeface="Nunito Sans"/>
                                  <a:cs typeface="Nunito Sans"/>
                                  <a:sym typeface="Nunito Sans"/>
                                </a:rPr>
                                <m:t>=36</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baseline="30000" dirty="0">
                                  <a:solidFill>
                                    <a:schemeClr val="tx1"/>
                                  </a:solidFill>
                                  <a:latin typeface="Cambria Math" panose="02040503050406030204" pitchFamily="18" charset="0"/>
                                  <a:ea typeface="Nunito Sans"/>
                                  <a:cs typeface="Nunito Sans"/>
                                  <a:sym typeface="Nunito Sans"/>
                                </a:rPr>
                                <m:t>2 </m:t>
                              </m:r>
                              <m:r>
                                <a:rPr lang="en-US" sz="1600" i="1" u="none" strike="noStrike" cap="none" dirty="0">
                                  <a:solidFill>
                                    <a:schemeClr val="tx1"/>
                                  </a:solidFill>
                                  <a:latin typeface="Cambria Math" panose="02040503050406030204" pitchFamily="18" charset="0"/>
                                  <a:ea typeface="Nunito Sans"/>
                                  <a:cs typeface="Nunito Sans"/>
                                  <a:sym typeface="Nunito Sans"/>
                                </a:rPr>
                                <m:t>+ </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𝑦</m:t>
                              </m:r>
                              <m:r>
                                <a:rPr lang="en-US" sz="1600" i="1" u="none" strike="noStrike" cap="none" baseline="30000" dirty="0">
                                  <a:solidFill>
                                    <a:schemeClr val="tx1"/>
                                  </a:solidFill>
                                  <a:latin typeface="Cambria Math" panose="02040503050406030204" pitchFamily="18" charset="0"/>
                                  <a:ea typeface="Nunito Sans"/>
                                  <a:cs typeface="Nunito Sans"/>
                                  <a:sym typeface="Nunito Sans"/>
                                </a:rPr>
                                <m:t>2 </m:t>
                              </m:r>
                              <m:r>
                                <a:rPr lang="en-US" sz="1600" i="1" u="none" strike="noStrike" cap="none" dirty="0">
                                  <a:solidFill>
                                    <a:schemeClr val="tx1"/>
                                  </a:solidFill>
                                  <a:latin typeface="Cambria Math" panose="02040503050406030204" pitchFamily="18" charset="0"/>
                                  <a:ea typeface="Nunito Sans"/>
                                  <a:cs typeface="Nunito Sans"/>
                                  <a:sym typeface="Nunito Sans"/>
                                </a:rPr>
                                <m:t>= 36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baseline="30000" dirty="0">
                                  <a:solidFill>
                                    <a:schemeClr val="tx1"/>
                                  </a:solidFill>
                                  <a:latin typeface="Cambria Math" panose="02040503050406030204" pitchFamily="18" charset="0"/>
                                  <a:ea typeface="Nunito Sans"/>
                                  <a:cs typeface="Nunito Sans"/>
                                  <a:sym typeface="Nunito Sans"/>
                                </a:rPr>
                                <m:t>2 </m:t>
                              </m:r>
                              <m:r>
                                <a:rPr lang="en-US" sz="1600" i="1" u="none" strike="noStrike" cap="none" dirty="0">
                                  <a:solidFill>
                                    <a:schemeClr val="tx1"/>
                                  </a:solidFill>
                                  <a:latin typeface="Cambria Math" panose="02040503050406030204" pitchFamily="18" charset="0"/>
                                  <a:ea typeface="Nunito Sans"/>
                                  <a:cs typeface="Nunito Sans"/>
                                  <a:sym typeface="Nunito Sans"/>
                                </a:rPr>
                                <m:t>+ </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𝑦</m:t>
                              </m:r>
                              <m:r>
                                <a:rPr lang="en-US" sz="1600" i="1" u="none" strike="noStrike" cap="none" baseline="30000" dirty="0">
                                  <a:solidFill>
                                    <a:schemeClr val="tx1"/>
                                  </a:solidFill>
                                  <a:latin typeface="Cambria Math" panose="02040503050406030204" pitchFamily="18" charset="0"/>
                                  <a:ea typeface="Nunito Sans"/>
                                  <a:cs typeface="Nunito Sans"/>
                                  <a:sym typeface="Nunito Sans"/>
                                </a:rPr>
                                <m:t>2 </m:t>
                              </m:r>
                              <m:r>
                                <a:rPr lang="en-US" sz="1600" i="1" u="none" strike="noStrike" cap="none" dirty="0">
                                  <a:solidFill>
                                    <a:schemeClr val="tx1"/>
                                  </a:solidFill>
                                  <a:latin typeface="Cambria Math" panose="02040503050406030204" pitchFamily="18" charset="0"/>
                                  <a:ea typeface="Nunito Sans"/>
                                  <a:cs typeface="Nunito Sans"/>
                                  <a:sym typeface="Nunito Sans"/>
                                </a:rPr>
                                <m:t>= 6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+6)(</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−6)</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414;g21c43135d4d_0_150">
                <a:extLst>
                  <a:ext uri="{FF2B5EF4-FFF2-40B4-BE49-F238E27FC236}">
                    <a16:creationId xmlns:a16="http://schemas.microsoft.com/office/drawing/2014/main" id="{086B0827-BF8A-474F-3D66-049C10455514}"/>
                  </a:ext>
                </a:extLst>
              </p:cNvPr>
              <p:cNvGraphicFramePr/>
              <p:nvPr>
                <p:extLst>
                  <p:ext uri="{D42A27DB-BD31-4B8C-83A1-F6EECF244321}">
                    <p14:modId xmlns:p14="http://schemas.microsoft.com/office/powerpoint/2010/main" val="463894042"/>
                  </p:ext>
                </p:extLst>
              </p:nvPr>
            </p:nvGraphicFramePr>
            <p:xfrm>
              <a:off x="4465047" y="960582"/>
              <a:ext cx="4419432" cy="3665758"/>
            </p:xfrm>
            <a:graphic>
              <a:graphicData uri="http://schemas.openxmlformats.org/drawingml/2006/table">
                <a:tbl>
                  <a:tblPr>
                    <a:noFill/>
                  </a:tblPr>
                  <a:tblGrid>
                    <a:gridCol w="2209716">
                      <a:extLst>
                        <a:ext uri="{9D8B030D-6E8A-4147-A177-3AD203B41FA5}">
                          <a16:colId xmlns:a16="http://schemas.microsoft.com/office/drawing/2014/main" val="20000"/>
                        </a:ext>
                      </a:extLst>
                    </a:gridCol>
                    <a:gridCol w="2209716">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baseline="30000" dirty="0">
                                  <a:solidFill>
                                    <a:schemeClr val="tx1"/>
                                  </a:solidFill>
                                  <a:latin typeface="Cambria Math" panose="02040503050406030204" pitchFamily="18" charset="0"/>
                                  <a:ea typeface="Nunito Sans"/>
                                  <a:cs typeface="Nunito Sans"/>
                                  <a:sym typeface="Nunito Sans"/>
                                </a:rPr>
                                <m:t>2</m:t>
                              </m:r>
                              <m:r>
                                <a:rPr lang="en-US" sz="1600" i="1" u="none" strike="noStrike" cap="none" dirty="0">
                                  <a:solidFill>
                                    <a:schemeClr val="tx1"/>
                                  </a:solidFill>
                                  <a:latin typeface="Cambria Math" panose="02040503050406030204" pitchFamily="18" charset="0"/>
                                  <a:ea typeface="Nunito Sans"/>
                                  <a:cs typeface="Nunito Sans"/>
                                  <a:sym typeface="Nunito Sans"/>
                                </a:rPr>
                                <m:t>−</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𝑦</m:t>
                              </m:r>
                              <m:r>
                                <a:rPr lang="en-US" sz="1600" i="1" u="none" strike="noStrike" cap="none" baseline="30000" dirty="0">
                                  <a:solidFill>
                                    <a:schemeClr val="tx1"/>
                                  </a:solidFill>
                                  <a:latin typeface="Cambria Math" panose="02040503050406030204" pitchFamily="18" charset="0"/>
                                  <a:ea typeface="Nunito Sans"/>
                                  <a:cs typeface="Nunito Sans"/>
                                  <a:sym typeface="Nunito Sans"/>
                                </a:rPr>
                                <m:t>2</m:t>
                              </m:r>
                              <m:r>
                                <a:rPr lang="en-US" sz="1600" i="1" u="none" strike="noStrike" cap="none" dirty="0">
                                  <a:solidFill>
                                    <a:schemeClr val="tx1"/>
                                  </a:solidFill>
                                  <a:latin typeface="Cambria Math" panose="02040503050406030204" pitchFamily="18" charset="0"/>
                                  <a:ea typeface="Nunito Sans"/>
                                  <a:cs typeface="Nunito Sans"/>
                                  <a:sym typeface="Nunito Sans"/>
                                </a:rPr>
                                <m:t>=36</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baseline="30000" dirty="0">
                                  <a:solidFill>
                                    <a:schemeClr val="tx1"/>
                                  </a:solidFill>
                                  <a:latin typeface="Cambria Math" panose="02040503050406030204" pitchFamily="18" charset="0"/>
                                  <a:ea typeface="Nunito Sans"/>
                                  <a:cs typeface="Nunito Sans"/>
                                  <a:sym typeface="Nunito Sans"/>
                                </a:rPr>
                                <m:t>2 </m:t>
                              </m:r>
                              <m:r>
                                <a:rPr lang="en-US" sz="1600" i="1" u="none" strike="noStrike" cap="none" dirty="0">
                                  <a:solidFill>
                                    <a:schemeClr val="tx1"/>
                                  </a:solidFill>
                                  <a:latin typeface="Cambria Math" panose="02040503050406030204" pitchFamily="18" charset="0"/>
                                  <a:ea typeface="Nunito Sans"/>
                                  <a:cs typeface="Nunito Sans"/>
                                  <a:sym typeface="Nunito Sans"/>
                                </a:rPr>
                                <m:t>+ </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𝑦</m:t>
                              </m:r>
                              <m:r>
                                <a:rPr lang="en-US" sz="1600" i="1" u="none" strike="noStrike" cap="none" baseline="30000" dirty="0">
                                  <a:solidFill>
                                    <a:schemeClr val="tx1"/>
                                  </a:solidFill>
                                  <a:latin typeface="Cambria Math" panose="02040503050406030204" pitchFamily="18" charset="0"/>
                                  <a:ea typeface="Nunito Sans"/>
                                  <a:cs typeface="Nunito Sans"/>
                                  <a:sym typeface="Nunito Sans"/>
                                </a:rPr>
                                <m:t>2 </m:t>
                              </m:r>
                              <m:r>
                                <a:rPr lang="en-US" sz="1600" i="1" u="none" strike="noStrike" cap="none" dirty="0">
                                  <a:solidFill>
                                    <a:schemeClr val="tx1"/>
                                  </a:solidFill>
                                  <a:latin typeface="Cambria Math" panose="02040503050406030204" pitchFamily="18" charset="0"/>
                                  <a:ea typeface="Nunito Sans"/>
                                  <a:cs typeface="Nunito Sans"/>
                                  <a:sym typeface="Nunito Sans"/>
                                </a:rPr>
                                <m:t>= 36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baseline="30000" dirty="0">
                                  <a:solidFill>
                                    <a:schemeClr val="tx1"/>
                                  </a:solidFill>
                                  <a:latin typeface="Cambria Math" panose="02040503050406030204" pitchFamily="18" charset="0"/>
                                  <a:ea typeface="Nunito Sans"/>
                                  <a:cs typeface="Nunito Sans"/>
                                  <a:sym typeface="Nunito Sans"/>
                                </a:rPr>
                                <m:t>2 </m:t>
                              </m:r>
                              <m:r>
                                <a:rPr lang="en-US" sz="1600" i="1" u="none" strike="noStrike" cap="none" dirty="0">
                                  <a:solidFill>
                                    <a:schemeClr val="tx1"/>
                                  </a:solidFill>
                                  <a:latin typeface="Cambria Math" panose="02040503050406030204" pitchFamily="18" charset="0"/>
                                  <a:ea typeface="Nunito Sans"/>
                                  <a:cs typeface="Nunito Sans"/>
                                  <a:sym typeface="Nunito Sans"/>
                                </a:rPr>
                                <m:t>+ </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𝑦</m:t>
                              </m:r>
                              <m:r>
                                <a:rPr lang="en-US" sz="1600" i="1" u="none" strike="noStrike" cap="none" baseline="30000" dirty="0">
                                  <a:solidFill>
                                    <a:schemeClr val="tx1"/>
                                  </a:solidFill>
                                  <a:latin typeface="Cambria Math" panose="02040503050406030204" pitchFamily="18" charset="0"/>
                                  <a:ea typeface="Nunito Sans"/>
                                  <a:cs typeface="Nunito Sans"/>
                                  <a:sym typeface="Nunito Sans"/>
                                </a:rPr>
                                <m:t>2 </m:t>
                              </m:r>
                              <m:r>
                                <a:rPr lang="en-US" sz="1600" i="1" u="none" strike="noStrike" cap="none" dirty="0">
                                  <a:solidFill>
                                    <a:schemeClr val="tx1"/>
                                  </a:solidFill>
                                  <a:latin typeface="Cambria Math" panose="02040503050406030204" pitchFamily="18" charset="0"/>
                                  <a:ea typeface="Nunito Sans"/>
                                  <a:cs typeface="Nunito Sans"/>
                                  <a:sym typeface="Nunito Sans"/>
                                </a:rPr>
                                <m:t>= 6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+6)(</m:t>
                              </m:r>
                              <m:r>
                                <a:rPr lang="en-US" sz="1600" i="1" u="none" strike="noStrike" cap="none" dirty="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−6)</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B7D592E2-5306-0060-2264-E37098A3617B}"/>
              </a:ext>
            </a:extLst>
          </p:cNvPr>
          <p:cNvGraphicFramePr/>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19) </a:t>
                      </a:r>
                      <a:r>
                        <a:rPr lang="en-US" sz="1600" b="0" u="none" strike="noStrike" cap="none" dirty="0">
                          <a:solidFill>
                            <a:schemeClr val="dk1"/>
                          </a:solidFill>
                          <a:latin typeface="Nunito Sans"/>
                          <a:ea typeface="Nunito Sans"/>
                          <a:cs typeface="Nunito Sans"/>
                          <a:sym typeface="Nunito Sans"/>
                        </a:rPr>
                        <a:t>Determine the equation of the circle:</a:t>
                      </a:r>
                    </a:p>
                    <a:p>
                      <a:pPr marL="0" marR="0" lvl="0" indent="0" algn="l" rtl="0">
                        <a:lnSpc>
                          <a:spcPct val="100000"/>
                        </a:lnSpc>
                        <a:spcBef>
                          <a:spcPts val="0"/>
                        </a:spcBef>
                        <a:spcAft>
                          <a:spcPts val="0"/>
                        </a:spcAft>
                        <a:buClr>
                          <a:srgbClr val="000000"/>
                        </a:buClr>
                        <a:buSzPts val="1600"/>
                        <a:buFont typeface="Arial"/>
                        <a:buNone/>
                      </a:pP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682888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g218be48ffa3_0_136"/>
          <p:cNvSpPr txBox="1"/>
          <p:nvPr/>
        </p:nvSpPr>
        <p:spPr>
          <a:xfrm>
            <a:off x="169850" y="378100"/>
            <a:ext cx="570843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0BA6708A-D10E-0649-AB16-B63B2BAD1CA9}"/>
              </a:ext>
            </a:extLst>
          </p:cNvPr>
          <p:cNvPicPr>
            <a:picLocks noChangeAspect="1"/>
          </p:cNvPicPr>
          <p:nvPr/>
        </p:nvPicPr>
        <p:blipFill>
          <a:blip r:embed="rId3"/>
          <a:stretch>
            <a:fillRect/>
          </a:stretch>
        </p:blipFill>
        <p:spPr>
          <a:xfrm>
            <a:off x="454304" y="1982312"/>
            <a:ext cx="3734489" cy="2754185"/>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A12003B5-305E-382F-686C-40CFC31E0A96}"/>
                  </a:ext>
                </a:extLst>
              </p:cNvPr>
              <p:cNvGraphicFramePr/>
              <p:nvPr>
                <p:extLst>
                  <p:ext uri="{D42A27DB-BD31-4B8C-83A1-F6EECF244321}">
                    <p14:modId xmlns:p14="http://schemas.microsoft.com/office/powerpoint/2010/main" val="299499182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b="0" i="1" u="none" strike="noStrike" cap="none" smtClean="0">
                                  <a:solidFill>
                                    <a:schemeClr val="tx1"/>
                                  </a:solidFill>
                                  <a:latin typeface="Cambria Math" panose="02040503050406030204" pitchFamily="18" charset="0"/>
                                  <a:ea typeface="Nunito Sans"/>
                                  <a:cs typeface="Nunito Sans"/>
                                  <a:sym typeface="Nunito Sans"/>
                                </a:rPr>
                                <m:t>𝑦</m:t>
                              </m:r>
                              <m:r>
                                <a:rPr lang="en-US"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4</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3</m:t>
                                  </m:r>
                                </m:den>
                              </m:f>
                              <m:r>
                                <a:rPr lang="ar-AE" sz="1600" b="0" i="1" u="none" strike="noStrike" cap="none" smtClean="0">
                                  <a:solidFill>
                                    <a:schemeClr val="tx1"/>
                                  </a:solidFill>
                                  <a:latin typeface="Cambria Math" panose="02040503050406030204" pitchFamily="18" charset="0"/>
                                  <a:ea typeface="Nunito Sans"/>
                                  <a:cs typeface="Nunito Sans"/>
                                  <a:sym typeface="Nunito Sans"/>
                                </a:rPr>
                                <m:t>𝑥</m:t>
                              </m:r>
                            </m:oMath>
                          </a14:m>
                          <a:r>
                            <a:rPr lang="ar-AE"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b="0" i="1" u="none" strike="noStrike" cap="none" smtClean="0">
                                  <a:solidFill>
                                    <a:schemeClr val="tx1"/>
                                  </a:solidFill>
                                  <a:latin typeface="Cambria Math" panose="02040503050406030204" pitchFamily="18" charset="0"/>
                                  <a:ea typeface="Nunito Sans"/>
                                  <a:cs typeface="Nunito Sans"/>
                                  <a:sym typeface="Nunito Sans"/>
                                </a:rPr>
                                <m:t>𝑦</m:t>
                              </m:r>
                              <m:r>
                                <a:rPr lang="en-US"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4</m:t>
                                  </m:r>
                                </m:den>
                              </m:f>
                              <m:r>
                                <a:rPr lang="ar-AE" sz="1600" b="0" i="1" u="none" strike="noStrike" cap="none" smtClean="0">
                                  <a:solidFill>
                                    <a:schemeClr val="tx1"/>
                                  </a:solidFill>
                                  <a:latin typeface="Cambria Math" panose="02040503050406030204" pitchFamily="18" charset="0"/>
                                  <a:ea typeface="Nunito Sans"/>
                                  <a:cs typeface="Nunito Sans"/>
                                  <a:sym typeface="Nunito Sans"/>
                                </a:rPr>
                                <m:t>𝑥</m:t>
                              </m:r>
                              <m:r>
                                <a:rPr lang="ar-AE"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7</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4</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lang="en-US" sz="12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𝑦</m:t>
                              </m:r>
                              <m:r>
                                <a:rPr lang="en-GB"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25</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4</m:t>
                                  </m:r>
                                </m:den>
                              </m:f>
                              <m:r>
                                <a:rPr lang="ar-AE"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4</m:t>
                                  </m:r>
                                </m:den>
                              </m:f>
                              <m:r>
                                <a:rPr lang="ar-AE" sz="1600" b="0" i="1" u="none" strike="noStrike" cap="none" smtClean="0">
                                  <a:solidFill>
                                    <a:schemeClr val="tx1"/>
                                  </a:solidFill>
                                  <a:latin typeface="Cambria Math" panose="02040503050406030204" pitchFamily="18" charset="0"/>
                                  <a:ea typeface="Nunito Sans"/>
                                  <a:cs typeface="Nunito Sans"/>
                                  <a:sym typeface="Nunito Sans"/>
                                </a:rPr>
                                <m:t>𝑥</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b="0" i="1" u="none" strike="noStrike" cap="none" smtClean="0">
                                  <a:solidFill>
                                    <a:schemeClr val="tx1"/>
                                  </a:solidFill>
                                  <a:latin typeface="Cambria Math" panose="02040503050406030204" pitchFamily="18" charset="0"/>
                                  <a:ea typeface="Nunito Sans"/>
                                  <a:cs typeface="Nunito Sans"/>
                                  <a:sym typeface="Nunito Sans"/>
                                </a:rPr>
                                <m:t>𝑦</m:t>
                              </m:r>
                              <m:r>
                                <a:rPr lang="en-US"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4</m:t>
                                  </m:r>
                                </m:den>
                              </m:f>
                              <m:r>
                                <a:rPr lang="ar-AE" sz="1600" b="0" i="1" u="none" strike="noStrike" cap="none" smtClean="0">
                                  <a:solidFill>
                                    <a:schemeClr val="tx1"/>
                                  </a:solidFill>
                                  <a:latin typeface="Cambria Math" panose="02040503050406030204" pitchFamily="18" charset="0"/>
                                  <a:ea typeface="Nunito Sans"/>
                                  <a:cs typeface="Nunito Sans"/>
                                  <a:sym typeface="Nunito Sans"/>
                                </a:rPr>
                                <m:t>𝑥</m:t>
                              </m:r>
                            </m:oMath>
                          </a14:m>
                          <a:endParaRPr lang="ar-AE"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lang="en-US" sz="12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A12003B5-305E-382F-686C-40CFC31E0A96}"/>
                  </a:ext>
                </a:extLst>
              </p:cNvPr>
              <p:cNvGraphicFramePr/>
              <p:nvPr>
                <p:extLst>
                  <p:ext uri="{D42A27DB-BD31-4B8C-83A1-F6EECF244321}">
                    <p14:modId xmlns:p14="http://schemas.microsoft.com/office/powerpoint/2010/main" val="299499182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b="0" i="1" u="none" strike="noStrike" cap="none" smtClean="0">
                                  <a:solidFill>
                                    <a:schemeClr val="tx1"/>
                                  </a:solidFill>
                                  <a:latin typeface="Cambria Math" panose="02040503050406030204" pitchFamily="18" charset="0"/>
                                  <a:ea typeface="Nunito Sans"/>
                                  <a:cs typeface="Nunito Sans"/>
                                  <a:sym typeface="Nunito Sans"/>
                                </a:rPr>
                                <m:t>𝑦</m:t>
                              </m:r>
                              <m:r>
                                <a:rPr lang="en-US"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4</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3</m:t>
                                  </m:r>
                                </m:den>
                              </m:f>
                              <m:r>
                                <a:rPr lang="ar-AE" sz="1600" b="0" i="1" u="none" strike="noStrike" cap="none" smtClean="0">
                                  <a:solidFill>
                                    <a:schemeClr val="tx1"/>
                                  </a:solidFill>
                                  <a:latin typeface="Cambria Math" panose="02040503050406030204" pitchFamily="18" charset="0"/>
                                  <a:ea typeface="Nunito Sans"/>
                                  <a:cs typeface="Nunito Sans"/>
                                  <a:sym typeface="Nunito Sans"/>
                                </a:rPr>
                                <m:t>𝑥</m:t>
                              </m:r>
                            </m:oMath>
                          </a14:m>
                          <a:r>
                            <a:rPr lang="ar-AE"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b="0" i="1" u="none" strike="noStrike" cap="none" smtClean="0">
                                  <a:solidFill>
                                    <a:schemeClr val="tx1"/>
                                  </a:solidFill>
                                  <a:latin typeface="Cambria Math" panose="02040503050406030204" pitchFamily="18" charset="0"/>
                                  <a:ea typeface="Nunito Sans"/>
                                  <a:cs typeface="Nunito Sans"/>
                                  <a:sym typeface="Nunito Sans"/>
                                </a:rPr>
                                <m:t>𝑦</m:t>
                              </m:r>
                              <m:r>
                                <a:rPr lang="en-US"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4</m:t>
                                  </m:r>
                                </m:den>
                              </m:f>
                              <m:r>
                                <a:rPr lang="ar-AE" sz="1600" b="0" i="1" u="none" strike="noStrike" cap="none" smtClean="0">
                                  <a:solidFill>
                                    <a:schemeClr val="tx1"/>
                                  </a:solidFill>
                                  <a:latin typeface="Cambria Math" panose="02040503050406030204" pitchFamily="18" charset="0"/>
                                  <a:ea typeface="Nunito Sans"/>
                                  <a:cs typeface="Nunito Sans"/>
                                  <a:sym typeface="Nunito Sans"/>
                                </a:rPr>
                                <m:t>𝑥</m:t>
                              </m:r>
                              <m:r>
                                <a:rPr lang="ar-AE"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7</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4</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lang="en-US" sz="12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𝑦</m:t>
                              </m:r>
                              <m:r>
                                <a:rPr lang="en-GB"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25</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4</m:t>
                                  </m:r>
                                </m:den>
                              </m:f>
                              <m:r>
                                <a:rPr lang="ar-AE"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4</m:t>
                                  </m:r>
                                </m:den>
                              </m:f>
                              <m:r>
                                <a:rPr lang="ar-AE" sz="1600" b="0" i="1" u="none" strike="noStrike" cap="none" smtClean="0">
                                  <a:solidFill>
                                    <a:schemeClr val="tx1"/>
                                  </a:solidFill>
                                  <a:latin typeface="Cambria Math" panose="02040503050406030204" pitchFamily="18" charset="0"/>
                                  <a:ea typeface="Nunito Sans"/>
                                  <a:cs typeface="Nunito Sans"/>
                                  <a:sym typeface="Nunito Sans"/>
                                </a:rPr>
                                <m:t>𝑥</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US" sz="1600" b="0" i="1" u="none" strike="noStrike" cap="none" smtClean="0">
                                  <a:solidFill>
                                    <a:schemeClr val="tx1"/>
                                  </a:solidFill>
                                  <a:latin typeface="Cambria Math" panose="02040503050406030204" pitchFamily="18" charset="0"/>
                                  <a:ea typeface="Nunito Sans"/>
                                  <a:cs typeface="Nunito Sans"/>
                                  <a:sym typeface="Nunito Sans"/>
                                </a:rPr>
                                <m:t>𝑦</m:t>
                              </m:r>
                              <m:r>
                                <a:rPr lang="en-US"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4</m:t>
                                  </m:r>
                                </m:den>
                              </m:f>
                              <m:r>
                                <a:rPr lang="ar-AE" sz="1600" b="0" i="1" u="none" strike="noStrike" cap="none" smtClean="0">
                                  <a:solidFill>
                                    <a:schemeClr val="tx1"/>
                                  </a:solidFill>
                                  <a:latin typeface="Cambria Math" panose="02040503050406030204" pitchFamily="18" charset="0"/>
                                  <a:ea typeface="Nunito Sans"/>
                                  <a:cs typeface="Nunito Sans"/>
                                  <a:sym typeface="Nunito Sans"/>
                                </a:rPr>
                                <m:t>𝑥</m:t>
                              </m:r>
                            </m:oMath>
                          </a14:m>
                          <a:endParaRPr lang="ar-AE"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lang="en-US" sz="12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325E25C8-2E51-0B76-1007-B02CA130CED8}"/>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20) </a:t>
                          </a:r>
                          <a:r>
                            <a:rPr lang="en-US" sz="1600" b="0" u="none" strike="noStrike" cap="none" dirty="0">
                              <a:solidFill>
                                <a:schemeClr val="dk1"/>
                              </a:solidFill>
                              <a:latin typeface="Nunito Sans"/>
                              <a:ea typeface="Nunito Sans"/>
                              <a:cs typeface="Nunito Sans"/>
                              <a:sym typeface="Nunito Sans"/>
                            </a:rPr>
                            <a:t>The equation of the given circle is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600" b="0" i="1" u="none" strike="noStrike" cap="none" baseline="30000" dirty="0" smtClean="0">
                                  <a:solidFill>
                                    <a:schemeClr val="dk1"/>
                                  </a:solidFill>
                                  <a:latin typeface="Cambria Math" panose="02040503050406030204" pitchFamily="18" charset="0"/>
                                  <a:ea typeface="Nunito Sans"/>
                                  <a:cs typeface="Nunito Sans"/>
                                  <a:sym typeface="Nunito Sans"/>
                                </a:rPr>
                                <m:t>2</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baseline="30000" dirty="0" smtClean="0">
                                  <a:solidFill>
                                    <a:schemeClr val="dk1"/>
                                  </a:solidFill>
                                  <a:latin typeface="Cambria Math" panose="02040503050406030204" pitchFamily="18" charset="0"/>
                                  <a:ea typeface="Nunito Sans"/>
                                  <a:cs typeface="Nunito Sans"/>
                                  <a:sym typeface="Nunito Sans"/>
                                </a:rPr>
                                <m:t>2</m:t>
                              </m:r>
                              <m:r>
                                <a:rPr lang="en-GB" sz="1600" b="0" i="1" u="none" strike="noStrike" cap="none" baseline="0"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25</m:t>
                              </m:r>
                            </m:oMath>
                          </a14:m>
                          <a:r>
                            <a:rPr lang="en-US" sz="1600" b="0" u="none" strike="noStrike" cap="none" dirty="0">
                              <a:solidFill>
                                <a:schemeClr val="dk1"/>
                              </a:solidFill>
                              <a:latin typeface="Nunito Sans"/>
                              <a:ea typeface="Nunito Sans"/>
                              <a:cs typeface="Nunito Sans"/>
                              <a:sym typeface="Nunito Sans"/>
                            </a:rPr>
                            <a:t>. Find the equation of the line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tangent to the circle at the point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3</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4</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325E25C8-2E51-0B76-1007-B02CA130CED8}"/>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20) </a:t>
                          </a:r>
                          <a:r>
                            <a:rPr lang="en-US" sz="1600" b="0" u="none" strike="noStrike" cap="none" dirty="0">
                              <a:solidFill>
                                <a:schemeClr val="dk1"/>
                              </a:solidFill>
                              <a:latin typeface="Nunito Sans"/>
                              <a:ea typeface="Nunito Sans"/>
                              <a:cs typeface="Nunito Sans"/>
                              <a:sym typeface="Nunito Sans"/>
                            </a:rPr>
                            <a:t>The equation of the given circle is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600" b="0" i="1" u="none" strike="noStrike" cap="none" baseline="30000" dirty="0" smtClean="0">
                                  <a:solidFill>
                                    <a:schemeClr val="dk1"/>
                                  </a:solidFill>
                                  <a:latin typeface="Cambria Math" panose="02040503050406030204" pitchFamily="18" charset="0"/>
                                  <a:ea typeface="Nunito Sans"/>
                                  <a:cs typeface="Nunito Sans"/>
                                  <a:sym typeface="Nunito Sans"/>
                                </a:rPr>
                                <m:t>2</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baseline="30000" dirty="0" smtClean="0">
                                  <a:solidFill>
                                    <a:schemeClr val="dk1"/>
                                  </a:solidFill>
                                  <a:latin typeface="Cambria Math" panose="02040503050406030204" pitchFamily="18" charset="0"/>
                                  <a:ea typeface="Nunito Sans"/>
                                  <a:cs typeface="Nunito Sans"/>
                                  <a:sym typeface="Nunito Sans"/>
                                </a:rPr>
                                <m:t>2</m:t>
                              </m:r>
                              <m:r>
                                <a:rPr lang="en-GB" sz="1600" b="0" i="1" u="none" strike="noStrike" cap="none" baseline="0"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25</m:t>
                              </m:r>
                            </m:oMath>
                          </a14:m>
                          <a:r>
                            <a:rPr lang="en-US" sz="1600" b="0" u="none" strike="noStrike" cap="none" dirty="0">
                              <a:solidFill>
                                <a:schemeClr val="dk1"/>
                              </a:solidFill>
                              <a:latin typeface="Nunito Sans"/>
                              <a:ea typeface="Nunito Sans"/>
                              <a:cs typeface="Nunito Sans"/>
                              <a:sym typeface="Nunito Sans"/>
                            </a:rPr>
                            <a:t>. Find the equation of the line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tangent to the circle at the point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3</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4</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7309801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g218be48ffa3_0_0"/>
          <p:cNvSpPr txBox="1"/>
          <p:nvPr/>
        </p:nvSpPr>
        <p:spPr>
          <a:xfrm>
            <a:off x="169850" y="378100"/>
            <a:ext cx="593237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7" name="Picture 6">
            <a:extLst>
              <a:ext uri="{FF2B5EF4-FFF2-40B4-BE49-F238E27FC236}">
                <a16:creationId xmlns:a16="http://schemas.microsoft.com/office/drawing/2014/main" id="{4FCA3E37-6A93-C740-8E97-6113308469AB}"/>
              </a:ext>
            </a:extLst>
          </p:cNvPr>
          <p:cNvPicPr>
            <a:picLocks noChangeAspect="1"/>
          </p:cNvPicPr>
          <p:nvPr/>
        </p:nvPicPr>
        <p:blipFill>
          <a:blip r:embed="rId3"/>
          <a:stretch>
            <a:fillRect/>
          </a:stretch>
        </p:blipFill>
        <p:spPr>
          <a:xfrm>
            <a:off x="479450" y="1599674"/>
            <a:ext cx="3588143" cy="297253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0B46076-55C2-FF19-67D1-663F8C4C49D6}"/>
                  </a:ext>
                </a:extLst>
              </p:cNvPr>
              <p:cNvGraphicFramePr/>
              <p:nvPr>
                <p:extLst>
                  <p:ext uri="{D42A27DB-BD31-4B8C-83A1-F6EECF244321}">
                    <p14:modId xmlns:p14="http://schemas.microsoft.com/office/powerpoint/2010/main" val="67824845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(6, 7)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ordered the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oMath>
                          </a14:m>
                          <a:r>
                            <a:rPr lang="en-GB" sz="1400" u="none" strike="noStrike" cap="none" dirty="0">
                              <a:solidFill>
                                <a:schemeClr val="dk1"/>
                              </a:solidFill>
                              <a:latin typeface="Nunito Sans"/>
                              <a:ea typeface="Nunito Sans"/>
                              <a:cs typeface="Nunito Sans"/>
                              <a:sym typeface="Nunito Sans"/>
                            </a:rPr>
                            <a:t> and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GB" sz="1400" u="none" strike="noStrike" cap="none" dirty="0">
                              <a:solidFill>
                                <a:schemeClr val="dk1"/>
                              </a:solidFill>
                              <a:latin typeface="Nunito Sans"/>
                              <a:ea typeface="Nunito Sans"/>
                              <a:cs typeface="Nunito Sans"/>
                              <a:sym typeface="Nunito Sans"/>
                            </a:rPr>
                            <a:t> values incorrectly</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(4.5, 3.5)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chose the midpoint of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𝐴𝐶</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(7, 6)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(6, 5) </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was one unit out in both horizontal and vertical</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0B46076-55C2-FF19-67D1-663F8C4C49D6}"/>
                  </a:ext>
                </a:extLst>
              </p:cNvPr>
              <p:cNvGraphicFramePr/>
              <p:nvPr>
                <p:extLst>
                  <p:ext uri="{D42A27DB-BD31-4B8C-83A1-F6EECF244321}">
                    <p14:modId xmlns:p14="http://schemas.microsoft.com/office/powerpoint/2010/main" val="67824845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(6, 7)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ordered the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oMath>
                          </a14:m>
                          <a:r>
                            <a:rPr lang="en-GB" sz="140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GB" sz="1400" u="none" strike="noStrike" cap="none" dirty="0">
                              <a:solidFill>
                                <a:schemeClr val="dk1"/>
                              </a:solidFill>
                              <a:latin typeface="Nunito Sans"/>
                              <a:ea typeface="Nunito Sans"/>
                              <a:cs typeface="Nunito Sans"/>
                              <a:sym typeface="Nunito Sans"/>
                            </a:rPr>
                            <a:t> values incorrectly</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(4.5, 3.5)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chose the midpoint of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𝐴𝐶</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(7, 6)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(6, 5) </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was one unit out in both horizontal and vertical</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5" name="Google Shape;255;g2191522ec10_0_108">
                <a:extLst>
                  <a:ext uri="{FF2B5EF4-FFF2-40B4-BE49-F238E27FC236}">
                    <a16:creationId xmlns:a16="http://schemas.microsoft.com/office/drawing/2014/main" id="{C20D9556-8CA6-7B53-E370-C6FA9C8E6FC0}"/>
                  </a:ext>
                </a:extLst>
              </p:cNvPr>
              <p:cNvGraphicFramePr/>
              <p:nvPr>
                <p:extLst>
                  <p:ext uri="{D42A27DB-BD31-4B8C-83A1-F6EECF244321}">
                    <p14:modId xmlns:p14="http://schemas.microsoft.com/office/powerpoint/2010/main" val="3146463786"/>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Find the coordinates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𝐵</m:t>
                              </m:r>
                              <m:r>
                                <a:rPr lang="en-GB" sz="1600" b="0" i="0" smtClean="0">
                                  <a:solidFill>
                                    <a:schemeClr val="dk1"/>
                                  </a:solidFill>
                                  <a:latin typeface="Cambria Math" panose="02040503050406030204" pitchFamily="18" charset="0"/>
                                  <a:ea typeface="Nunito Sans"/>
                                  <a:cs typeface="Nunito Sans"/>
                                  <a:sym typeface="Nunito Sans"/>
                                </a:rPr>
                                <m:t>,</m:t>
                              </m:r>
                            </m:oMath>
                          </a14:m>
                          <a:r>
                            <a:rPr lang="en-GB" sz="1600" b="0" dirty="0">
                              <a:solidFill>
                                <a:schemeClr val="dk1"/>
                              </a:solidFill>
                              <a:latin typeface="Nunito Sans"/>
                              <a:ea typeface="Nunito Sans"/>
                              <a:cs typeface="Nunito Sans"/>
                              <a:sym typeface="Nunito Sans"/>
                            </a:rPr>
                            <a:t> such</a:t>
                          </a:r>
                          <a:r>
                            <a:rPr lang="en-GB" sz="1600" b="0" baseline="0" dirty="0">
                              <a:solidFill>
                                <a:schemeClr val="dk1"/>
                              </a:solidFill>
                              <a:latin typeface="Nunito Sans"/>
                              <a:ea typeface="Nunito Sans"/>
                              <a:cs typeface="Nunito Sans"/>
                              <a:sym typeface="Nunito Sans"/>
                            </a:rPr>
                            <a:t> that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𝐴𝐵𝐶𝐷</m:t>
                              </m:r>
                            </m:oMath>
                          </a14:m>
                          <a:r>
                            <a:rPr lang="en-GB" sz="1600" b="0" dirty="0">
                              <a:solidFill>
                                <a:schemeClr val="dk1"/>
                              </a:solidFill>
                              <a:latin typeface="Nunito Sans"/>
                              <a:ea typeface="Nunito Sans"/>
                              <a:cs typeface="Nunito Sans"/>
                              <a:sym typeface="Nunito Sans"/>
                            </a:rPr>
                            <a:t> is</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 square: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5" name="Google Shape;255;g2191522ec10_0_108">
                <a:extLst>
                  <a:ext uri="{FF2B5EF4-FFF2-40B4-BE49-F238E27FC236}">
                    <a16:creationId xmlns:a16="http://schemas.microsoft.com/office/drawing/2014/main" id="{C20D9556-8CA6-7B53-E370-C6FA9C8E6FC0}"/>
                  </a:ext>
                </a:extLst>
              </p:cNvPr>
              <p:cNvGraphicFramePr/>
              <p:nvPr>
                <p:extLst>
                  <p:ext uri="{D42A27DB-BD31-4B8C-83A1-F6EECF244321}">
                    <p14:modId xmlns:p14="http://schemas.microsoft.com/office/powerpoint/2010/main" val="3146463786"/>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Find the coordinates of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𝐵</m:t>
                              </m:r>
                              <m:r>
                                <a:rPr lang="en-GB" sz="1600" b="0" i="0" smtClean="0">
                                  <a:solidFill>
                                    <a:schemeClr val="dk1"/>
                                  </a:solidFill>
                                  <a:latin typeface="Cambria Math" panose="02040503050406030204" pitchFamily="18" charset="0"/>
                                  <a:ea typeface="Nunito Sans"/>
                                  <a:cs typeface="Nunito Sans"/>
                                  <a:sym typeface="Nunito Sans"/>
                                </a:rPr>
                                <m:t>,</m:t>
                              </m:r>
                            </m:oMath>
                          </a14:m>
                          <a:r>
                            <a:rPr lang="en-GB" sz="1600" b="0" dirty="0">
                              <a:solidFill>
                                <a:schemeClr val="dk1"/>
                              </a:solidFill>
                              <a:latin typeface="Nunito Sans"/>
                              <a:ea typeface="Nunito Sans"/>
                              <a:cs typeface="Nunito Sans"/>
                              <a:sym typeface="Nunito Sans"/>
                            </a:rPr>
                            <a:t> such</a:t>
                          </a:r>
                          <a:r>
                            <a:rPr lang="en-GB" sz="1600" b="0" baseline="0" dirty="0">
                              <a:solidFill>
                                <a:schemeClr val="dk1"/>
                              </a:solidFill>
                              <a:latin typeface="Nunito Sans"/>
                              <a:ea typeface="Nunito Sans"/>
                              <a:cs typeface="Nunito Sans"/>
                              <a:sym typeface="Nunito Sans"/>
                            </a:rPr>
                            <a:t> that </a:t>
                          </a:r>
                          <a14:m xmlns:a14="http://schemas.microsoft.com/office/drawing/2010/main">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𝐴𝐵𝐶𝐷</m:t>
                              </m:r>
                            </m:oMath>
                          </a14:m>
                          <a:r>
                            <a:rPr lang="en-GB" sz="1600" b="0" dirty="0">
                              <a:solidFill>
                                <a:schemeClr val="dk1"/>
                              </a:solidFill>
                              <a:latin typeface="Nunito Sans"/>
                              <a:ea typeface="Nunito Sans"/>
                              <a:cs typeface="Nunito Sans"/>
                              <a:sym typeface="Nunito Sans"/>
                            </a:rPr>
                            <a:t> is</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 square: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g218be48ffa3_0_7"/>
          <p:cNvSpPr txBox="1"/>
          <p:nvPr/>
        </p:nvSpPr>
        <p:spPr>
          <a:xfrm>
            <a:off x="169850" y="378100"/>
            <a:ext cx="570843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7F7E6B0D-1B7A-B448-9C96-F6086CE4ECD7}"/>
              </a:ext>
            </a:extLst>
          </p:cNvPr>
          <p:cNvPicPr>
            <a:picLocks noChangeAspect="1"/>
          </p:cNvPicPr>
          <p:nvPr/>
        </p:nvPicPr>
        <p:blipFill>
          <a:blip r:embed="rId3"/>
          <a:stretch>
            <a:fillRect/>
          </a:stretch>
        </p:blipFill>
        <p:spPr>
          <a:xfrm>
            <a:off x="332732" y="1907564"/>
            <a:ext cx="4031999" cy="281140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38479C2B-04AE-94D8-6A32-CE4AD359EDA6}"/>
                  </a:ext>
                </a:extLst>
              </p:cNvPr>
              <p:cNvGraphicFramePr/>
              <p:nvPr>
                <p:extLst>
                  <p:ext uri="{D42A27DB-BD31-4B8C-83A1-F6EECF244321}">
                    <p14:modId xmlns:p14="http://schemas.microsoft.com/office/powerpoint/2010/main" val="220792733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(3, −1)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 1)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to write the sign of the </a:t>
                          </a:r>
                          <a:r>
                            <a:rPr lang="en-GB" sz="1400" i="1" u="none" strike="noStrike" cap="none" dirty="0">
                              <a:solidFill>
                                <a:schemeClr val="dk1"/>
                              </a:solidFill>
                              <a:latin typeface="Times New Roman"/>
                              <a:ea typeface="Times New Roman"/>
                              <a:cs typeface="Times New Roman"/>
                              <a:sym typeface="Times New Roman"/>
                            </a:rPr>
                            <a:t>y</a:t>
                          </a:r>
                          <a:r>
                            <a:rPr lang="en-GB" sz="1400" u="none" strike="noStrike" cap="none" dirty="0">
                              <a:solidFill>
                                <a:schemeClr val="dk1"/>
                              </a:solidFill>
                              <a:latin typeface="Nunito Sans"/>
                              <a:ea typeface="Nunito Sans"/>
                              <a:cs typeface="Nunito Sans"/>
                              <a:sym typeface="Nunito Sans"/>
                            </a:rPr>
                            <a:t> value</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 3)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wrote </a:t>
                          </a:r>
                          <a:r>
                            <a:rPr lang="en-GB" sz="1400" i="1" u="none" strike="noStrike" cap="none" dirty="0">
                              <a:solidFill>
                                <a:schemeClr val="dk1"/>
                              </a:solidFill>
                              <a:latin typeface="Times New Roman"/>
                              <a:ea typeface="Times New Roman"/>
                              <a:cs typeface="Times New Roman"/>
                              <a:sym typeface="Times New Roman"/>
                            </a:rPr>
                            <a:t>x</a:t>
                          </a:r>
                          <a:r>
                            <a:rPr lang="en-GB" sz="1400" u="none" strike="noStrike" cap="none" dirty="0">
                              <a:solidFill>
                                <a:schemeClr val="dk1"/>
                              </a:solidFill>
                              <a:latin typeface="Nunito Sans"/>
                              <a:ea typeface="Nunito Sans"/>
                              <a:cs typeface="Nunito Sans"/>
                              <a:sym typeface="Nunito Sans"/>
                            </a:rPr>
                            <a:t> and </a:t>
                          </a:r>
                          <a:r>
                            <a:rPr lang="en-GB" sz="1400" i="1" u="none" strike="noStrike" cap="none" dirty="0">
                              <a:solidFill>
                                <a:schemeClr val="dk1"/>
                              </a:solidFill>
                              <a:latin typeface="Times New Roman"/>
                              <a:ea typeface="Times New Roman"/>
                              <a:cs typeface="Times New Roman"/>
                              <a:sym typeface="Times New Roman"/>
                            </a:rPr>
                            <a:t>y</a:t>
                          </a:r>
                          <a:r>
                            <a:rPr lang="en-GB" sz="1400" u="none" strike="noStrike" cap="none" dirty="0">
                              <a:solidFill>
                                <a:schemeClr val="dk1"/>
                              </a:solidFill>
                              <a:latin typeface="Nunito Sans"/>
                              <a:ea typeface="Nunito Sans"/>
                              <a:cs typeface="Nunito Sans"/>
                              <a:sym typeface="Nunito Sans"/>
                            </a:rPr>
                            <a:t> values in wrong order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 −1)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wrote the wrong sign for the </a:t>
                          </a:r>
                          <a:r>
                            <a:rPr lang="en-GB" sz="1400" i="1" u="none" strike="noStrike" cap="none" dirty="0">
                              <a:solidFill>
                                <a:schemeClr val="dk1"/>
                              </a:solidFill>
                              <a:latin typeface="Times New Roman"/>
                              <a:ea typeface="Times New Roman"/>
                              <a:cs typeface="Times New Roman"/>
                              <a:sym typeface="Times New Roman"/>
                            </a:rPr>
                            <a:t>x</a:t>
                          </a:r>
                          <a:r>
                            <a:rPr lang="en-GB" sz="1400" u="none" strike="noStrike" cap="none" dirty="0">
                              <a:solidFill>
                                <a:schemeClr val="dk1"/>
                              </a:solidFill>
                              <a:latin typeface="Nunito Sans"/>
                              <a:ea typeface="Nunito Sans"/>
                              <a:cs typeface="Nunito Sans"/>
                              <a:sym typeface="Nunito Sans"/>
                            </a:rPr>
                            <a:t> value</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38479C2B-04AE-94D8-6A32-CE4AD359EDA6}"/>
                  </a:ext>
                </a:extLst>
              </p:cNvPr>
              <p:cNvGraphicFramePr/>
              <p:nvPr>
                <p:extLst>
                  <p:ext uri="{D42A27DB-BD31-4B8C-83A1-F6EECF244321}">
                    <p14:modId xmlns:p14="http://schemas.microsoft.com/office/powerpoint/2010/main" val="220792733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(3, −1)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 1)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to write the sign of the </a:t>
                          </a:r>
                          <a:r>
                            <a:rPr lang="en-GB" sz="1400" i="1" u="none" strike="noStrike" cap="none" dirty="0">
                              <a:solidFill>
                                <a:schemeClr val="dk1"/>
                              </a:solidFill>
                              <a:latin typeface="Times New Roman"/>
                              <a:ea typeface="Times New Roman"/>
                              <a:cs typeface="Times New Roman"/>
                              <a:sym typeface="Times New Roman"/>
                            </a:rPr>
                            <a:t>y</a:t>
                          </a:r>
                          <a:r>
                            <a:rPr lang="en-GB" sz="1400" u="none" strike="noStrike" cap="none" dirty="0">
                              <a:solidFill>
                                <a:schemeClr val="dk1"/>
                              </a:solidFill>
                              <a:latin typeface="Nunito Sans"/>
                              <a:ea typeface="Nunito Sans"/>
                              <a:cs typeface="Nunito Sans"/>
                              <a:sym typeface="Nunito Sans"/>
                            </a:rPr>
                            <a:t> value</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 3)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wrote </a:t>
                          </a:r>
                          <a:r>
                            <a:rPr lang="en-GB" sz="1400" i="1" u="none" strike="noStrike" cap="none" dirty="0">
                              <a:solidFill>
                                <a:schemeClr val="dk1"/>
                              </a:solidFill>
                              <a:latin typeface="Times New Roman"/>
                              <a:ea typeface="Times New Roman"/>
                              <a:cs typeface="Times New Roman"/>
                              <a:sym typeface="Times New Roman"/>
                            </a:rPr>
                            <a:t>x</a:t>
                          </a:r>
                          <a:r>
                            <a:rPr lang="en-GB" sz="1400" u="none" strike="noStrike" cap="none" dirty="0">
                              <a:solidFill>
                                <a:schemeClr val="dk1"/>
                              </a:solidFill>
                              <a:latin typeface="Nunito Sans"/>
                              <a:ea typeface="Nunito Sans"/>
                              <a:cs typeface="Nunito Sans"/>
                              <a:sym typeface="Nunito Sans"/>
                            </a:rPr>
                            <a:t> and </a:t>
                          </a:r>
                          <a:r>
                            <a:rPr lang="en-GB" sz="1400" i="1" u="none" strike="noStrike" cap="none" dirty="0">
                              <a:solidFill>
                                <a:schemeClr val="dk1"/>
                              </a:solidFill>
                              <a:latin typeface="Times New Roman"/>
                              <a:ea typeface="Times New Roman"/>
                              <a:cs typeface="Times New Roman"/>
                              <a:sym typeface="Times New Roman"/>
                            </a:rPr>
                            <a:t>y</a:t>
                          </a:r>
                          <a:r>
                            <a:rPr lang="en-GB" sz="1400" u="none" strike="noStrike" cap="none" dirty="0">
                              <a:solidFill>
                                <a:schemeClr val="dk1"/>
                              </a:solidFill>
                              <a:latin typeface="Nunito Sans"/>
                              <a:ea typeface="Nunito Sans"/>
                              <a:cs typeface="Nunito Sans"/>
                              <a:sym typeface="Nunito Sans"/>
                            </a:rPr>
                            <a:t> values in wrong order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 −1)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wrote the wrong sign for the </a:t>
                          </a:r>
                          <a:r>
                            <a:rPr lang="en-GB" sz="1400" i="1" u="none" strike="noStrike" cap="none" dirty="0">
                              <a:solidFill>
                                <a:schemeClr val="dk1"/>
                              </a:solidFill>
                              <a:latin typeface="Times New Roman"/>
                              <a:ea typeface="Times New Roman"/>
                              <a:cs typeface="Times New Roman"/>
                              <a:sym typeface="Times New Roman"/>
                            </a:rPr>
                            <a:t>x</a:t>
                          </a:r>
                          <a:r>
                            <a:rPr lang="en-GB" sz="1400" u="none" strike="noStrike" cap="none" dirty="0">
                              <a:solidFill>
                                <a:schemeClr val="dk1"/>
                              </a:solidFill>
                              <a:latin typeface="Nunito Sans"/>
                              <a:ea typeface="Nunito Sans"/>
                              <a:cs typeface="Nunito Sans"/>
                              <a:sym typeface="Nunito Sans"/>
                            </a:rPr>
                            <a:t> value</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0DF83F4B-FC7A-6310-2B17-75ACBEE80A1F}"/>
              </a:ext>
            </a:extLst>
          </p:cNvPr>
          <p:cNvGraphicFramePr/>
          <p:nvPr>
            <p:extLst>
              <p:ext uri="{D42A27DB-BD31-4B8C-83A1-F6EECF244321}">
                <p14:modId xmlns:p14="http://schemas.microsoft.com/office/powerpoint/2010/main" val="3014796696"/>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2) </a:t>
                      </a:r>
                      <a:r>
                        <a:rPr lang="en-US" sz="1600" b="0" u="none" strike="noStrike" cap="none" dirty="0">
                          <a:solidFill>
                            <a:schemeClr val="dk1"/>
                          </a:solidFill>
                          <a:latin typeface="Nunito Sans"/>
                          <a:ea typeface="Nunito Sans"/>
                          <a:cs typeface="Nunito Sans"/>
                          <a:sym typeface="Nunito Sans"/>
                        </a:rPr>
                        <a:t>The corners of a parallelogram are plotted</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as coordinates. What are the coordinates of</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point D?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g218be48ffa3_0_14"/>
          <p:cNvSpPr txBox="1"/>
          <p:nvPr/>
        </p:nvSpPr>
        <p:spPr>
          <a:xfrm>
            <a:off x="169850" y="378100"/>
            <a:ext cx="570843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467295E2-4492-CF4E-8634-05A587E41E07}"/>
              </a:ext>
            </a:extLst>
          </p:cNvPr>
          <p:cNvPicPr>
            <a:picLocks noChangeAspect="1"/>
          </p:cNvPicPr>
          <p:nvPr/>
        </p:nvPicPr>
        <p:blipFill>
          <a:blip r:embed="rId3"/>
          <a:stretch>
            <a:fillRect/>
          </a:stretch>
        </p:blipFill>
        <p:spPr>
          <a:xfrm>
            <a:off x="416697" y="1438201"/>
            <a:ext cx="4212000" cy="293691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42ADFCC1-CFCD-2194-0127-5F06EA310120}"/>
                  </a:ext>
                </a:extLst>
              </p:cNvPr>
              <p:cNvGraphicFramePr/>
              <p:nvPr>
                <p:extLst>
                  <p:ext uri="{D42A27DB-BD31-4B8C-83A1-F6EECF244321}">
                    <p14:modId xmlns:p14="http://schemas.microsoft.com/office/powerpoint/2010/main" val="123384767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wrote down the value of the </a:t>
                          </a:r>
                          <a:r>
                            <a:rPr lang="en-GB" sz="1400" i="1" u="none" strike="noStrike" cap="none" dirty="0">
                              <a:solidFill>
                                <a:schemeClr val="dk1"/>
                              </a:solidFill>
                              <a:latin typeface="Times New Roman"/>
                              <a:ea typeface="Times New Roman"/>
                              <a:cs typeface="Times New Roman"/>
                              <a:sym typeface="Times New Roman"/>
                            </a:rPr>
                            <a:t>y</a:t>
                          </a:r>
                          <a:r>
                            <a:rPr lang="en-GB" sz="1400" u="none" strike="noStrike" cap="none" dirty="0">
                              <a:solidFill>
                                <a:schemeClr val="dk1"/>
                              </a:solidFill>
                              <a:latin typeface="Nunito Sans"/>
                              <a:ea typeface="Nunito Sans"/>
                              <a:cs typeface="Nunito Sans"/>
                              <a:sym typeface="Nunito Sans"/>
                            </a:rPr>
                            <a:t>-intercept</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2</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0.5</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value at which the line crosses the </a:t>
                          </a:r>
                          <a:r>
                            <a:rPr lang="en-GB" sz="1400" i="1" u="none" strike="noStrike" cap="none" dirty="0">
                              <a:solidFill>
                                <a:schemeClr val="dk1"/>
                              </a:solidFill>
                              <a:latin typeface="Times New Roman"/>
                              <a:ea typeface="Times New Roman"/>
                              <a:cs typeface="Times New Roman"/>
                              <a:sym typeface="Times New Roman"/>
                            </a:rPr>
                            <a:t>x</a:t>
                          </a:r>
                          <a:r>
                            <a:rPr lang="en-GB" sz="1400" u="none" strike="noStrike" cap="none" dirty="0">
                              <a:solidFill>
                                <a:schemeClr val="dk1"/>
                              </a:solidFill>
                              <a:latin typeface="Nunito Sans"/>
                              <a:ea typeface="Nunito Sans"/>
                              <a:cs typeface="Nunito Sans"/>
                              <a:sym typeface="Nunito Sans"/>
                            </a:rPr>
                            <a:t>-axis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−2</m:t>
                              </m:r>
                            </m:oMath>
                          </a14:m>
                          <a:r>
                            <a:rPr lang="en-GB" sz="1600" u="none" strike="noStrike" cap="none" dirty="0">
                              <a:solidFill>
                                <a:srgbClr val="1C1C1C"/>
                              </a:solidFill>
                              <a:latin typeface="Nunito Sans"/>
                              <a:ea typeface="Nunito Sans"/>
                              <a:cs typeface="Nunito Sans"/>
                              <a:sym typeface="Nunito Sans"/>
                            </a:rPr>
                            <a:t> </a:t>
                          </a:r>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made a sign error in their calculation</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42ADFCC1-CFCD-2194-0127-5F06EA310120}"/>
                  </a:ext>
                </a:extLst>
              </p:cNvPr>
              <p:cNvGraphicFramePr/>
              <p:nvPr>
                <p:extLst>
                  <p:ext uri="{D42A27DB-BD31-4B8C-83A1-F6EECF244321}">
                    <p14:modId xmlns:p14="http://schemas.microsoft.com/office/powerpoint/2010/main" val="123384767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wrote down the value of the </a:t>
                          </a:r>
                          <a:r>
                            <a:rPr lang="en-GB" sz="1400" i="1" u="none" strike="noStrike" cap="none" dirty="0">
                              <a:solidFill>
                                <a:schemeClr val="dk1"/>
                              </a:solidFill>
                              <a:latin typeface="Times New Roman"/>
                              <a:ea typeface="Times New Roman"/>
                              <a:cs typeface="Times New Roman"/>
                              <a:sym typeface="Times New Roman"/>
                            </a:rPr>
                            <a:t>y</a:t>
                          </a:r>
                          <a:r>
                            <a:rPr lang="en-GB" sz="1400" u="none" strike="noStrike" cap="none" dirty="0">
                              <a:solidFill>
                                <a:schemeClr val="dk1"/>
                              </a:solidFill>
                              <a:latin typeface="Nunito Sans"/>
                              <a:ea typeface="Nunito Sans"/>
                              <a:cs typeface="Nunito Sans"/>
                              <a:sym typeface="Nunito Sans"/>
                            </a:rPr>
                            <a:t>-intercept</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2</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0.5</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value at which the line crosses the </a:t>
                          </a:r>
                          <a:r>
                            <a:rPr lang="en-GB" sz="1400" i="1" u="none" strike="noStrike" cap="none" dirty="0">
                              <a:solidFill>
                                <a:schemeClr val="dk1"/>
                              </a:solidFill>
                              <a:latin typeface="Times New Roman"/>
                              <a:ea typeface="Times New Roman"/>
                              <a:cs typeface="Times New Roman"/>
                              <a:sym typeface="Times New Roman"/>
                            </a:rPr>
                            <a:t>x</a:t>
                          </a:r>
                          <a:r>
                            <a:rPr lang="en-GB" sz="1400" u="none" strike="noStrike" cap="none" dirty="0">
                              <a:solidFill>
                                <a:schemeClr val="dk1"/>
                              </a:solidFill>
                              <a:latin typeface="Nunito Sans"/>
                              <a:ea typeface="Nunito Sans"/>
                              <a:cs typeface="Nunito Sans"/>
                              <a:sym typeface="Nunito Sans"/>
                            </a:rPr>
                            <a:t>-axis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−2</m:t>
                              </m:r>
                            </m:oMath>
                          </a14:m>
                          <a:r>
                            <a:rPr lang="en-GB" sz="1600" u="none" strike="noStrike" cap="none" dirty="0">
                              <a:solidFill>
                                <a:srgbClr val="1C1C1C"/>
                              </a:solidFill>
                              <a:latin typeface="Nunito Sans"/>
                              <a:ea typeface="Nunito Sans"/>
                              <a:cs typeface="Nunito Sans"/>
                              <a:sym typeface="Nunito Sans"/>
                            </a:rPr>
                            <a:t> </a:t>
                          </a:r>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made a sign error in their calculation</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D16E8724-D1DB-DFEB-F33C-4FBE111F5C11}"/>
              </a:ext>
            </a:extLst>
          </p:cNvPr>
          <p:cNvGraphicFramePr/>
          <p:nvPr>
            <p:extLst>
              <p:ext uri="{D42A27DB-BD31-4B8C-83A1-F6EECF244321}">
                <p14:modId xmlns:p14="http://schemas.microsoft.com/office/powerpoint/2010/main" val="1194781318"/>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3) </a:t>
                      </a:r>
                      <a:r>
                        <a:rPr lang="en-US" sz="1600" b="0" u="none" strike="noStrike" cap="none" dirty="0">
                          <a:solidFill>
                            <a:schemeClr val="dk1"/>
                          </a:solidFill>
                          <a:latin typeface="Nunito Sans"/>
                          <a:ea typeface="Nunito Sans"/>
                          <a:cs typeface="Nunito Sans"/>
                          <a:sym typeface="Nunito Sans"/>
                        </a:rPr>
                        <a:t>Calculate the gradient of the line:</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218be48ffa3_0_21"/>
          <p:cNvSpPr txBox="1"/>
          <p:nvPr/>
        </p:nvSpPr>
        <p:spPr>
          <a:xfrm>
            <a:off x="169849" y="378100"/>
            <a:ext cx="569910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8E21F2D1-9BD0-D247-9759-E7C650891E22}"/>
              </a:ext>
            </a:extLst>
          </p:cNvPr>
          <p:cNvPicPr>
            <a:picLocks noChangeAspect="1"/>
          </p:cNvPicPr>
          <p:nvPr/>
        </p:nvPicPr>
        <p:blipFill>
          <a:blip r:embed="rId3"/>
          <a:stretch>
            <a:fillRect/>
          </a:stretch>
        </p:blipFill>
        <p:spPr>
          <a:xfrm>
            <a:off x="540022" y="1473800"/>
            <a:ext cx="3600000" cy="2960406"/>
          </a:xfrm>
          <a:prstGeom prst="rect">
            <a:avLst/>
          </a:prstGeom>
        </p:spPr>
      </p:pic>
      <mc:AlternateContent xmlns:mc="http://schemas.openxmlformats.org/markup-compatibility/2006">
        <mc:Choice xmlns:a14="http://schemas.microsoft.com/office/drawing/2010/main" Requires="a14">
          <p:graphicFrame>
            <p:nvGraphicFramePr>
              <p:cNvPr id="4" name="Google Shape;414;g21c43135d4d_0_150">
                <a:extLst>
                  <a:ext uri="{FF2B5EF4-FFF2-40B4-BE49-F238E27FC236}">
                    <a16:creationId xmlns:a16="http://schemas.microsoft.com/office/drawing/2014/main" id="{785ECC81-903D-345D-6A1B-C0105AD93C95}"/>
                  </a:ext>
                </a:extLst>
              </p:cNvPr>
              <p:cNvGraphicFramePr/>
              <p:nvPr>
                <p:extLst>
                  <p:ext uri="{D42A27DB-BD31-4B8C-83A1-F6EECF244321}">
                    <p14:modId xmlns:p14="http://schemas.microsoft.com/office/powerpoint/2010/main" val="190133918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got the sign of the gradient wrong</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US"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oMath>
                          </a14:m>
                          <a:endParaRPr lang="en-US" dirty="0"/>
                        </a:p>
                        <a:p>
                          <a:pPr marL="0" marR="0" lvl="0" indent="0" algn="l" rtl="0">
                            <a:lnSpc>
                              <a:spcPct val="114999"/>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calculated run over rise, instead of vice versa</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3.33 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a:t>
                          </a:r>
                          <a:r>
                            <a:rPr lang="en-GB" sz="1400" i="1" u="none" strike="noStrike" cap="none" dirty="0">
                              <a:solidFill>
                                <a:schemeClr val="dk1"/>
                              </a:solidFill>
                              <a:latin typeface="Times New Roman"/>
                              <a:ea typeface="Times New Roman"/>
                              <a:cs typeface="Times New Roman"/>
                              <a:sym typeface="Times New Roman"/>
                            </a:rPr>
                            <a:t>x</a:t>
                          </a:r>
                          <a:r>
                            <a:rPr lang="en-GB" sz="1400" u="none" strike="noStrike" cap="none" dirty="0">
                              <a:solidFill>
                                <a:schemeClr val="dk1"/>
                              </a:solidFill>
                              <a:latin typeface="Nunito Sans"/>
                              <a:ea typeface="Nunito Sans"/>
                              <a:cs typeface="Nunito Sans"/>
                              <a:sym typeface="Nunito Sans"/>
                            </a:rPr>
                            <a:t>-intercept</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−3</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414;g21c43135d4d_0_150">
                <a:extLst>
                  <a:ext uri="{FF2B5EF4-FFF2-40B4-BE49-F238E27FC236}">
                    <a16:creationId xmlns:a16="http://schemas.microsoft.com/office/drawing/2014/main" id="{785ECC81-903D-345D-6A1B-C0105AD93C95}"/>
                  </a:ext>
                </a:extLst>
              </p:cNvPr>
              <p:cNvGraphicFramePr/>
              <p:nvPr>
                <p:extLst>
                  <p:ext uri="{D42A27DB-BD31-4B8C-83A1-F6EECF244321}">
                    <p14:modId xmlns:p14="http://schemas.microsoft.com/office/powerpoint/2010/main" val="190133918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got the sign of the gradient wrong</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US"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oMath>
                          </a14:m>
                          <a:endParaRPr lang="en-US" dirty="0"/>
                        </a:p>
                        <a:p>
                          <a:pPr marL="0" marR="0" lvl="0" indent="0" algn="l" rtl="0">
                            <a:lnSpc>
                              <a:spcPct val="114999"/>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calculated run over rise, instead of vice versa</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3.33 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a:t>
                          </a:r>
                          <a:r>
                            <a:rPr lang="en-GB" sz="1400" i="1" u="none" strike="noStrike" cap="none" dirty="0">
                              <a:solidFill>
                                <a:schemeClr val="dk1"/>
                              </a:solidFill>
                              <a:latin typeface="Times New Roman"/>
                              <a:ea typeface="Times New Roman"/>
                              <a:cs typeface="Times New Roman"/>
                              <a:sym typeface="Times New Roman"/>
                            </a:rPr>
                            <a:t>x</a:t>
                          </a:r>
                          <a:r>
                            <a:rPr lang="en-GB" sz="1400" u="none" strike="noStrike" cap="none" dirty="0">
                              <a:solidFill>
                                <a:schemeClr val="dk1"/>
                              </a:solidFill>
                              <a:latin typeface="Nunito Sans"/>
                              <a:ea typeface="Nunito Sans"/>
                              <a:cs typeface="Nunito Sans"/>
                              <a:sym typeface="Nunito Sans"/>
                            </a:rPr>
                            <a:t>-intercept</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−3</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1E394312-7AB8-551C-0803-D9D76E58068D}"/>
              </a:ext>
            </a:extLst>
          </p:cNvPr>
          <p:cNvGraphicFramePr/>
          <p:nvPr>
            <p:extLst>
              <p:ext uri="{D42A27DB-BD31-4B8C-83A1-F6EECF244321}">
                <p14:modId xmlns:p14="http://schemas.microsoft.com/office/powerpoint/2010/main" val="4049425411"/>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4) </a:t>
                      </a:r>
                      <a:r>
                        <a:rPr lang="en-US" sz="1600" b="0" u="none" strike="noStrike" cap="none" dirty="0">
                          <a:solidFill>
                            <a:schemeClr val="dk1"/>
                          </a:solidFill>
                          <a:latin typeface="Nunito Sans"/>
                          <a:ea typeface="Nunito Sans"/>
                          <a:cs typeface="Nunito Sans"/>
                          <a:sym typeface="Nunito Sans"/>
                        </a:rPr>
                        <a:t>Calculate the gradient of the line:</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g218be48ffa3_0_29"/>
          <p:cNvSpPr txBox="1"/>
          <p:nvPr/>
        </p:nvSpPr>
        <p:spPr>
          <a:xfrm>
            <a:off x="169850" y="378100"/>
            <a:ext cx="571776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13" name="Picture 12">
            <a:extLst>
              <a:ext uri="{FF2B5EF4-FFF2-40B4-BE49-F238E27FC236}">
                <a16:creationId xmlns:a16="http://schemas.microsoft.com/office/drawing/2014/main" id="{E603A993-D67C-7C4F-8E60-9A0CAA8C085C}"/>
              </a:ext>
            </a:extLst>
          </p:cNvPr>
          <p:cNvPicPr>
            <a:picLocks noChangeAspect="1"/>
          </p:cNvPicPr>
          <p:nvPr/>
        </p:nvPicPr>
        <p:blipFill>
          <a:blip r:embed="rId3"/>
          <a:stretch>
            <a:fillRect/>
          </a:stretch>
        </p:blipFill>
        <p:spPr>
          <a:xfrm>
            <a:off x="432000" y="1660475"/>
            <a:ext cx="4140000" cy="2589727"/>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87B339D1-E5F4-D59E-38A4-C16A06FBA52C}"/>
                  </a:ext>
                </a:extLst>
              </p:cNvPr>
              <p:cNvGraphicFramePr/>
              <p:nvPr>
                <p:extLst>
                  <p:ext uri="{D42A27DB-BD31-4B8C-83A1-F6EECF244321}">
                    <p14:modId xmlns:p14="http://schemas.microsoft.com/office/powerpoint/2010/main" val="338706548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m:t>
                                  </m:r>
                                </m:den>
                              </m:f>
                            </m:oMath>
                          </a14:m>
                          <a:r>
                            <a:rPr lang="en-US"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forgot to include the sign of the gradient</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−2 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calculated change in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oMath>
                          </a14:m>
                          <a:r>
                            <a:rPr lang="en-GB" sz="1400" u="none" strike="noStrike" cap="none" dirty="0">
                              <a:solidFill>
                                <a:schemeClr val="dk1"/>
                              </a:solidFill>
                              <a:latin typeface="Nunito Sans"/>
                              <a:ea typeface="Nunito Sans"/>
                              <a:cs typeface="Nunito Sans"/>
                              <a:sym typeface="Nunito Sans"/>
                            </a:rPr>
                            <a:t> over change in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endParaRPr sz="1400" u="none" strike="noStrike" cap="none" dirty="0">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b="0" i="1" u="none" strike="noStrike" cap="none" smtClean="0">
                                  <a:solidFill>
                                    <a:srgbClr val="00BC89"/>
                                  </a:solidFill>
                                  <a:latin typeface="Cambria Math" panose="02040503050406030204" pitchFamily="18" charset="0"/>
                                  <a:ea typeface="Nunito Sans"/>
                                  <a:cs typeface="Nunito Sans"/>
                                  <a:sym typeface="Nunito Sans"/>
                                </a:rPr>
                                <m:t>−</m:t>
                              </m:r>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1</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2</m:t>
                                  </m:r>
                                </m:den>
                              </m:f>
                            </m:oMath>
                          </a14:m>
                          <a:r>
                            <a:rPr lang="en-GB" sz="1600" u="none" strike="noStrike" cap="none" dirty="0">
                              <a:solidFill>
                                <a:srgbClr val="00BC89"/>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2</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divided the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400" i="1" u="none" strike="noStrike" cap="none" dirty="0">
                                  <a:solidFill>
                                    <a:schemeClr val="dk1"/>
                                  </a:solidFill>
                                  <a:latin typeface="Cambria Math" panose="02040503050406030204" pitchFamily="18" charset="0"/>
                                  <a:ea typeface="Nunito Sans"/>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intercept by the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400" i="1" u="none" strike="noStrike" cap="none" dirty="0">
                                  <a:solidFill>
                                    <a:schemeClr val="dk1"/>
                                  </a:solidFill>
                                  <a:latin typeface="Cambria Math" panose="02040503050406030204" pitchFamily="18" charset="0"/>
                                  <a:ea typeface="Nunito Sans"/>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intercept</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87B339D1-E5F4-D59E-38A4-C16A06FBA52C}"/>
                  </a:ext>
                </a:extLst>
              </p:cNvPr>
              <p:cNvGraphicFramePr/>
              <p:nvPr>
                <p:extLst>
                  <p:ext uri="{D42A27DB-BD31-4B8C-83A1-F6EECF244321}">
                    <p14:modId xmlns:p14="http://schemas.microsoft.com/office/powerpoint/2010/main" val="338706548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m:t>
                                  </m:r>
                                </m:den>
                              </m:f>
                            </m:oMath>
                          </a14:m>
                          <a:r>
                            <a:rPr lang="en-US"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forgot to include the sign of the gradient</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−2 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calculated change in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oMath>
                          </a14:m>
                          <a:r>
                            <a:rPr lang="en-GB" sz="1400" u="none" strike="noStrike" cap="none" dirty="0">
                              <a:solidFill>
                                <a:schemeClr val="dk1"/>
                              </a:solidFill>
                              <a:latin typeface="Nunito Sans"/>
                              <a:ea typeface="Nunito Sans"/>
                              <a:cs typeface="Nunito Sans"/>
                              <a:sym typeface="Nunito Sans"/>
                            </a:rPr>
                            <a:t> over change in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endParaRPr sz="1400" u="none" strike="noStrike" cap="none" dirty="0">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Nunito Sans"/>
                                  <a:cs typeface="Nunito Sans"/>
                                  <a:sym typeface="Nunito Sans"/>
                                </a:rPr>
                                <m:t>−</m:t>
                              </m:r>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1</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2</m:t>
                                  </m:r>
                                </m:den>
                              </m:f>
                            </m:oMath>
                          </a14:m>
                          <a:r>
                            <a:rPr lang="en-GB" sz="1600" u="none" strike="noStrike" cap="none" dirty="0">
                              <a:solidFill>
                                <a:srgbClr val="00BC89"/>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2</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divided the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400" i="1" u="none" strike="noStrike" cap="none" dirty="0">
                                  <a:solidFill>
                                    <a:schemeClr val="dk1"/>
                                  </a:solidFill>
                                  <a:latin typeface="Cambria Math" panose="02040503050406030204" pitchFamily="18" charset="0"/>
                                  <a:ea typeface="Nunito Sans"/>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intercept by the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400" i="1" u="none" strike="noStrike" cap="none" dirty="0">
                                  <a:solidFill>
                                    <a:schemeClr val="dk1"/>
                                  </a:solidFill>
                                  <a:latin typeface="Cambria Math" panose="02040503050406030204" pitchFamily="18" charset="0"/>
                                  <a:ea typeface="Nunito Sans"/>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intercept</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40994DF3-89FD-FE31-17A5-85D87E428B50}"/>
              </a:ext>
            </a:extLst>
          </p:cNvPr>
          <p:cNvGraphicFramePr/>
          <p:nvPr>
            <p:extLst>
              <p:ext uri="{D42A27DB-BD31-4B8C-83A1-F6EECF244321}">
                <p14:modId xmlns:p14="http://schemas.microsoft.com/office/powerpoint/2010/main" val="3895409363"/>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5) </a:t>
                      </a:r>
                      <a:r>
                        <a:rPr lang="en-US" sz="1600" b="0" u="none" strike="noStrike" cap="none" dirty="0">
                          <a:solidFill>
                            <a:schemeClr val="dk1"/>
                          </a:solidFill>
                          <a:latin typeface="Nunito Sans"/>
                          <a:ea typeface="Nunito Sans"/>
                          <a:cs typeface="Nunito Sans"/>
                          <a:sym typeface="Nunito Sans"/>
                        </a:rPr>
                        <a:t>Calculate the gradient of the line:</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sz="1400" b="0" i="0" u="none" strike="noStrike" cap="none">
              <a:solidFill>
                <a:srgbClr val="000000"/>
              </a:solidFill>
              <a:latin typeface="Arial"/>
              <a:ea typeface="Arial"/>
              <a:cs typeface="Arial"/>
              <a:sym typeface="Arial"/>
            </a:endParaRPr>
          </a:p>
        </p:txBody>
      </p:sp>
      <mc:AlternateContent xmlns:mc="http://schemas.openxmlformats.org/markup-compatibility/2006">
        <mc:Choice xmlns:a14="http://schemas.microsoft.com/office/drawing/2010/main" Requires="a14">
          <p:sp>
            <p:nvSpPr>
              <p:cNvPr id="95" name="Google Shape;95;p4"/>
              <p:cNvSpPr txBox="1"/>
              <p:nvPr/>
            </p:nvSpPr>
            <p:spPr>
              <a:xfrm>
                <a:off x="80049" y="920867"/>
                <a:ext cx="8468691" cy="2931286"/>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There are 20 multiple choice questions, each designed to assess each of the key skills required to master </a:t>
                </a:r>
                <a:r>
                  <a:rPr lang="en-GB" sz="1200" b="1" i="0" u="none" strike="noStrike" cap="none" dirty="0">
                    <a:solidFill>
                      <a:srgbClr val="1C1C1C"/>
                    </a:solidFill>
                    <a:latin typeface="Nunito Sans"/>
                    <a:ea typeface="Nunito Sans"/>
                    <a:cs typeface="Nunito Sans"/>
                    <a:sym typeface="Nunito Sans"/>
                  </a:rPr>
                  <a:t>Geometry in the coordinate plane</a:t>
                </a:r>
                <a:r>
                  <a:rPr lang="en-GB" sz="1200" b="0" i="0" u="none" strike="noStrike" cap="none" dirty="0">
                    <a:solidFill>
                      <a:srgbClr val="1C1C1C"/>
                    </a:solidFill>
                    <a:latin typeface="Nunito Sans"/>
                    <a:ea typeface="Nunito Sans"/>
                    <a:cs typeface="Nunito Sans"/>
                    <a:sym typeface="Nunito Sans"/>
                  </a:rPr>
                  <a:t>.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Each question has </a:t>
                </a:r>
                <a:r>
                  <a:rPr lang="en-GB" sz="1200" b="1" i="0" u="none" strike="noStrike" cap="none" dirty="0">
                    <a:solidFill>
                      <a:srgbClr val="1C1C1C"/>
                    </a:solidFill>
                    <a:latin typeface="Nunito Sans"/>
                    <a:ea typeface="Nunito Sans"/>
                    <a:cs typeface="Nunito Sans"/>
                    <a:sym typeface="Nunito Sans"/>
                  </a:rPr>
                  <a:t>one correct answer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three carefully chosen incorrect answers </a:t>
                </a:r>
                <a:r>
                  <a:rPr lang="en-GB" sz="1200" b="0" i="0" u="none" strike="noStrike" cap="none" dirty="0">
                    <a:solidFill>
                      <a:srgbClr val="1C1C1C"/>
                    </a:solidFill>
                    <a:latin typeface="Nunito Sans"/>
                    <a:ea typeface="Nunito Sans"/>
                    <a:cs typeface="Nunito Sans"/>
                    <a:sym typeface="Nunito Sans"/>
                  </a:rPr>
                  <a:t>that are designed to identify and highlight fundamental misconceptions, including: </a:t>
                </a:r>
                <a:r>
                  <a:rPr lang="en-GB" sz="1200" b="1" i="0" u="none" strike="noStrike" cap="none" dirty="0">
                    <a:solidFill>
                      <a:srgbClr val="1C1C1C"/>
                    </a:solidFill>
                    <a:latin typeface="Nunito Sans"/>
                    <a:ea typeface="Nunito Sans"/>
                    <a:cs typeface="Nunito Sans"/>
                    <a:sym typeface="Nunito Sans"/>
                  </a:rPr>
                  <a:t>Writing coordinates in the wrong order</a:t>
                </a:r>
                <a:r>
                  <a:rPr lang="en-GB" sz="1200" b="0" i="0" u="none" strike="noStrike" cap="none" dirty="0">
                    <a:solidFill>
                      <a:srgbClr val="1C1C1C"/>
                    </a:solidFill>
                    <a:latin typeface="Nunito Sans"/>
                    <a:ea typeface="Nunito Sans"/>
                    <a:cs typeface="Nunito Sans"/>
                    <a:sym typeface="Nunito Sans"/>
                  </a:rPr>
                  <a:t>, </a:t>
                </a:r>
                <a:r>
                  <a:rPr lang="en-GB" sz="1200" b="1" dirty="0">
                    <a:solidFill>
                      <a:srgbClr val="1C1C1C"/>
                    </a:solidFill>
                    <a:latin typeface="Nunito Sans"/>
                    <a:ea typeface="Nunito Sans"/>
                    <a:cs typeface="Nunito Sans"/>
                    <a:sym typeface="Nunito Sans"/>
                  </a:rPr>
                  <a:t>Incorrectly finding the gradient or the </a:t>
                </a:r>
                <a14:m>
                  <m:oMath xmlns:m="http://schemas.openxmlformats.org/officeDocument/2006/math">
                    <m:r>
                      <a:rPr lang="en-GB" sz="1200" b="1" i="1" dirty="0" smtClean="0">
                        <a:solidFill>
                          <a:srgbClr val="1C1C1C"/>
                        </a:solidFill>
                        <a:latin typeface="Cambria Math" panose="02040503050406030204" pitchFamily="18" charset="0"/>
                        <a:ea typeface="Nunito Sans"/>
                        <a:cs typeface="Nunito Sans"/>
                        <a:sym typeface="Nunito Sans"/>
                      </a:rPr>
                      <m:t>𝒚</m:t>
                    </m:r>
                    <m:r>
                      <a:rPr lang="en-GB" sz="1200" b="1" i="1" dirty="0" smtClean="0">
                        <a:solidFill>
                          <a:srgbClr val="1C1C1C"/>
                        </a:solidFill>
                        <a:latin typeface="Cambria Math" panose="02040503050406030204" pitchFamily="18" charset="0"/>
                        <a:ea typeface="Nunito Sans"/>
                        <a:cs typeface="Nunito Sans"/>
                        <a:sym typeface="Nunito Sans"/>
                      </a:rPr>
                      <m:t>−</m:t>
                    </m:r>
                  </m:oMath>
                </a14:m>
                <a:r>
                  <a:rPr lang="en-GB" sz="1200" b="1" dirty="0">
                    <a:solidFill>
                      <a:srgbClr val="1C1C1C"/>
                    </a:solidFill>
                    <a:latin typeface="Nunito Sans"/>
                    <a:ea typeface="Nunito Sans"/>
                    <a:cs typeface="Nunito Sans"/>
                    <a:sym typeface="Nunito Sans"/>
                  </a:rPr>
                  <a:t>intercept</a:t>
                </a:r>
                <a:r>
                  <a:rPr lang="en-GB" sz="1200" dirty="0">
                    <a:solidFill>
                      <a:srgbClr val="1C1C1C"/>
                    </a:solidFill>
                    <a:latin typeface="Nunito Sans"/>
                    <a:ea typeface="Nunito Sans"/>
                    <a:cs typeface="Nunito Sans"/>
                    <a:sym typeface="Nunito Sans"/>
                  </a:rPr>
                  <a:t>, and </a:t>
                </a:r>
                <a:r>
                  <a:rPr lang="en-GB" sz="1200" b="1" dirty="0">
                    <a:solidFill>
                      <a:srgbClr val="1C1C1C"/>
                    </a:solidFill>
                    <a:latin typeface="Nunito Sans"/>
                    <a:ea typeface="Nunito Sans"/>
                    <a:cs typeface="Nunito Sans"/>
                    <a:sym typeface="Nunito Sans"/>
                  </a:rPr>
                  <a:t>Equations of a circles</a:t>
                </a:r>
                <a:r>
                  <a:rPr lang="en-GB" sz="1200" b="0" i="0" u="none" strike="noStrike" cap="none" dirty="0">
                    <a:solidFill>
                      <a:srgbClr val="1C1C1C"/>
                    </a:solidFill>
                    <a:latin typeface="Nunito Sans"/>
                    <a:ea typeface="Nunito Sans"/>
                    <a:cs typeface="Nunito Sans"/>
                    <a:sym typeface="Nunito Sans"/>
                  </a:rPr>
                  <a:t>.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When answering these questions, students should be </a:t>
                </a:r>
                <a:r>
                  <a:rPr lang="en-GB" sz="1200" b="1" i="0" u="none" strike="noStrike" cap="none" dirty="0">
                    <a:solidFill>
                      <a:srgbClr val="1C1C1C"/>
                    </a:solidFill>
                    <a:latin typeface="Nunito Sans"/>
                    <a:ea typeface="Nunito Sans"/>
                    <a:cs typeface="Nunito Sans"/>
                    <a:sym typeface="Nunito Sans"/>
                  </a:rPr>
                  <a:t>encouraged to explain why they have chosen a particular answer</a:t>
                </a:r>
                <a:r>
                  <a:rPr lang="en-GB" sz="1200" b="0" i="0" u="none" strike="noStrike" cap="none" dirty="0">
                    <a:solidFill>
                      <a:srgbClr val="1C1C1C"/>
                    </a:solidFill>
                    <a:latin typeface="Nunito Sans"/>
                    <a:ea typeface="Nunito Sans"/>
                    <a:cs typeface="Nunito Sans"/>
                    <a:sym typeface="Nunito Sans"/>
                  </a:rPr>
                  <a:t>, and why the other three answers are incorrect. This can be done verbally in small groups, or written down on the worksheet or in their books.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This resource has been designed to be as </a:t>
                </a:r>
                <a:r>
                  <a:rPr lang="en-GB" sz="1200" b="1" i="0" u="none" strike="noStrike" cap="none" dirty="0">
                    <a:solidFill>
                      <a:srgbClr val="1C1C1C"/>
                    </a:solidFill>
                    <a:latin typeface="Nunito Sans"/>
                    <a:ea typeface="Nunito Sans"/>
                    <a:cs typeface="Nunito Sans"/>
                    <a:sym typeface="Nunito Sans"/>
                  </a:rPr>
                  <a:t>flexible</a:t>
                </a:r>
                <a:r>
                  <a:rPr lang="en-GB" sz="1200" b="0" i="0" u="none" strike="noStrike" cap="none" dirty="0">
                    <a:solidFill>
                      <a:srgbClr val="1C1C1C"/>
                    </a:solidFill>
                    <a:latin typeface="Nunito Sans"/>
                    <a:ea typeface="Nunito Sans"/>
                    <a:cs typeface="Nunito Sans"/>
                    <a:sym typeface="Nunito Sans"/>
                  </a:rPr>
                  <a:t> as possible with questions that can be easily chopped up and reordered, and come with a separate answer sheet that details all of the misconceptions highlighted in the answers.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mc:Choice>
        <mc:Fallback>
          <p:sp>
            <p:nvSpPr>
              <p:cNvPr id="95" name="Google Shape;95;p4"/>
              <p:cNvSpPr txBox="1">
                <a:spLocks noRot="1" noChangeAspect="1" noMove="1" noResize="1" noEditPoints="1" noAdjustHandles="1" noChangeArrowheads="1" noChangeShapeType="1" noTextEdit="1"/>
              </p:cNvSpPr>
              <p:nvPr/>
            </p:nvSpPr>
            <p:spPr>
              <a:xfrm>
                <a:off x="80049" y="920867"/>
                <a:ext cx="8468691" cy="2931286"/>
              </a:xfrm>
              <a:prstGeom prst="rect">
                <a:avLst/>
              </a:prstGeom>
              <a:blipFill>
                <a:blip r:embed="rId3"/>
                <a:stretch>
                  <a:fillRect/>
                </a:stretch>
              </a:blipFill>
              <a:ln>
                <a:noFill/>
              </a:ln>
            </p:spPr>
            <p:txBody>
              <a:bodyPr/>
              <a:lstStyle/>
              <a:p>
                <a:r>
                  <a:rPr lang="en-GB">
                    <a:noFill/>
                  </a:rPr>
                  <a:t> </a:t>
                </a:r>
              </a:p>
            </p:txBody>
          </p:sp>
        </mc:Fallback>
      </mc:AlternateContent>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g218be48ffa3_0_36"/>
          <p:cNvSpPr txBox="1"/>
          <p:nvPr/>
        </p:nvSpPr>
        <p:spPr>
          <a:xfrm>
            <a:off x="169850" y="378100"/>
            <a:ext cx="5689774"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8" name="Picture 7">
            <a:extLst>
              <a:ext uri="{FF2B5EF4-FFF2-40B4-BE49-F238E27FC236}">
                <a16:creationId xmlns:a16="http://schemas.microsoft.com/office/drawing/2014/main" id="{EF3807FE-CD7A-4149-8DAA-18EE86A0BBBB}"/>
              </a:ext>
            </a:extLst>
          </p:cNvPr>
          <p:cNvPicPr>
            <a:picLocks noChangeAspect="1"/>
          </p:cNvPicPr>
          <p:nvPr/>
        </p:nvPicPr>
        <p:blipFill>
          <a:blip r:embed="rId3"/>
          <a:stretch>
            <a:fillRect/>
          </a:stretch>
        </p:blipFill>
        <p:spPr>
          <a:xfrm>
            <a:off x="427478" y="2089453"/>
            <a:ext cx="3873050" cy="2632402"/>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AA28EB1-BB71-6903-471E-7E194DE89D0B}"/>
                  </a:ext>
                </a:extLst>
              </p:cNvPr>
              <p:cNvGraphicFramePr/>
              <p:nvPr>
                <p:extLst>
                  <p:ext uri="{D42A27DB-BD31-4B8C-83A1-F6EECF244321}">
                    <p14:modId xmlns:p14="http://schemas.microsoft.com/office/powerpoint/2010/main" val="183606455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 1.5)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 1.5)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subtracted components before dividing by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2</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(1.5, 1)</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wrote the </a:t>
                          </a:r>
                          <a:r>
                            <a:rPr lang="en-GB" sz="1400" i="1" u="none" strike="noStrike" cap="none" dirty="0">
                              <a:solidFill>
                                <a:schemeClr val="dk1"/>
                              </a:solidFill>
                              <a:latin typeface="Times New Roman"/>
                              <a:ea typeface="Times New Roman"/>
                              <a:cs typeface="Times New Roman"/>
                              <a:sym typeface="Times New Roman"/>
                            </a:rPr>
                            <a:t>x</a:t>
                          </a:r>
                          <a:r>
                            <a:rPr lang="en-GB" sz="1400" u="none" strike="noStrike" cap="none" dirty="0">
                              <a:solidFill>
                                <a:schemeClr val="dk1"/>
                              </a:solidFill>
                              <a:latin typeface="Nunito Sans"/>
                              <a:ea typeface="Nunito Sans"/>
                              <a:cs typeface="Nunito Sans"/>
                              <a:sym typeface="Nunito Sans"/>
                            </a:rPr>
                            <a:t> and </a:t>
                          </a:r>
                          <a:r>
                            <a:rPr lang="en-GB" sz="1400" i="1" u="none" strike="noStrike" cap="none" dirty="0">
                              <a:solidFill>
                                <a:schemeClr val="dk1"/>
                              </a:solidFill>
                              <a:latin typeface="Times New Roman"/>
                              <a:ea typeface="Times New Roman"/>
                              <a:cs typeface="Times New Roman"/>
                              <a:sym typeface="Times New Roman"/>
                            </a:rPr>
                            <a:t>y</a:t>
                          </a:r>
                          <a:r>
                            <a:rPr lang="en-GB" sz="1400" u="none" strike="noStrike" cap="none" dirty="0">
                              <a:solidFill>
                                <a:schemeClr val="dk1"/>
                              </a:solidFill>
                              <a:latin typeface="Nunito Sans"/>
                              <a:ea typeface="Nunito Sans"/>
                              <a:cs typeface="Nunito Sans"/>
                              <a:sym typeface="Nunito Sans"/>
                            </a:rPr>
                            <a:t> values in the wrong order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(2, 3)</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to divide by two after adding components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AA28EB1-BB71-6903-471E-7E194DE89D0B}"/>
                  </a:ext>
                </a:extLst>
              </p:cNvPr>
              <p:cNvGraphicFramePr/>
              <p:nvPr>
                <p:extLst>
                  <p:ext uri="{D42A27DB-BD31-4B8C-83A1-F6EECF244321}">
                    <p14:modId xmlns:p14="http://schemas.microsoft.com/office/powerpoint/2010/main" val="183606455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 1.5)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 1.5)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subtracted components before dividing by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2</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(1.5, 1)</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wrote the </a:t>
                          </a:r>
                          <a:r>
                            <a:rPr lang="en-GB" sz="1400" i="1" u="none" strike="noStrike" cap="none" dirty="0">
                              <a:solidFill>
                                <a:schemeClr val="dk1"/>
                              </a:solidFill>
                              <a:latin typeface="Times New Roman"/>
                              <a:ea typeface="Times New Roman"/>
                              <a:cs typeface="Times New Roman"/>
                              <a:sym typeface="Times New Roman"/>
                            </a:rPr>
                            <a:t>x</a:t>
                          </a:r>
                          <a:r>
                            <a:rPr lang="en-GB" sz="1400" u="none" strike="noStrike" cap="none" dirty="0">
                              <a:solidFill>
                                <a:schemeClr val="dk1"/>
                              </a:solidFill>
                              <a:latin typeface="Nunito Sans"/>
                              <a:ea typeface="Nunito Sans"/>
                              <a:cs typeface="Nunito Sans"/>
                              <a:sym typeface="Nunito Sans"/>
                            </a:rPr>
                            <a:t> and </a:t>
                          </a:r>
                          <a:r>
                            <a:rPr lang="en-GB" sz="1400" i="1" u="none" strike="noStrike" cap="none" dirty="0">
                              <a:solidFill>
                                <a:schemeClr val="dk1"/>
                              </a:solidFill>
                              <a:latin typeface="Times New Roman"/>
                              <a:ea typeface="Times New Roman"/>
                              <a:cs typeface="Times New Roman"/>
                              <a:sym typeface="Times New Roman"/>
                            </a:rPr>
                            <a:t>y</a:t>
                          </a:r>
                          <a:r>
                            <a:rPr lang="en-GB" sz="1400" u="none" strike="noStrike" cap="none" dirty="0">
                              <a:solidFill>
                                <a:schemeClr val="dk1"/>
                              </a:solidFill>
                              <a:latin typeface="Nunito Sans"/>
                              <a:ea typeface="Nunito Sans"/>
                              <a:cs typeface="Nunito Sans"/>
                              <a:sym typeface="Nunito Sans"/>
                            </a:rPr>
                            <a:t> values in the wrong order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(2, 3)</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to divide by two after adding components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0E06995F-3513-F270-7206-88AAFC555D7A}"/>
                  </a:ext>
                </a:extLst>
              </p:cNvPr>
              <p:cNvGraphicFramePr/>
              <p:nvPr>
                <p:extLst>
                  <p:ext uri="{D42A27DB-BD31-4B8C-83A1-F6EECF244321}">
                    <p14:modId xmlns:p14="http://schemas.microsoft.com/office/powerpoint/2010/main" val="500580494"/>
                  </p:ext>
                </p:extLst>
              </p:nvPr>
            </p:nvGraphicFramePr>
            <p:xfrm>
              <a:off x="108044" y="862525"/>
              <a:ext cx="4427010" cy="1186127"/>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6) </a:t>
                          </a:r>
                          <a:r>
                            <a:rPr lang="en-US" sz="1600" b="0" u="none" strike="noStrike" cap="none" dirty="0">
                              <a:solidFill>
                                <a:schemeClr val="dk1"/>
                              </a:solidFill>
                              <a:latin typeface="Nunito Sans"/>
                              <a:ea typeface="Nunito Sans"/>
                              <a:cs typeface="Nunito Sans"/>
                              <a:sym typeface="Nunito Sans"/>
                            </a:rPr>
                            <a:t>Points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m:t>
                              </m:r>
                            </m:oMath>
                          </a14:m>
                          <a:r>
                            <a:rPr lang="en-US"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lie on the line with equation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Sans"/>
                                  <a:cs typeface="Nunito Sans"/>
                                  <a:sym typeface="Nunito Sans"/>
                                </a:rPr>
                                <m:t>𝑦</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m:t>
                                  </m:r>
                                </m:den>
                              </m:f>
                              <m:r>
                                <a:rPr lang="en-GB" sz="1600" b="0" i="1" u="none" strike="noStrike" cap="none" smtClean="0">
                                  <a:solidFill>
                                    <a:schemeClr val="dk1"/>
                                  </a:solidFill>
                                  <a:latin typeface="Cambria Math" panose="02040503050406030204" pitchFamily="18" charset="0"/>
                                  <a:ea typeface="Nunito Sans"/>
                                  <a:cs typeface="Nunito Sans"/>
                                  <a:sym typeface="Nunito Sans"/>
                                </a:rPr>
                                <m:t>𝑥</m:t>
                              </m:r>
                              <m:r>
                                <a:rPr lang="en-GB" sz="1600" b="0" i="1" u="none" strike="noStrike" cap="none" smtClean="0">
                                  <a:solidFill>
                                    <a:schemeClr val="dk1"/>
                                  </a:solidFill>
                                  <a:latin typeface="Cambria Math" panose="02040503050406030204" pitchFamily="18" charset="0"/>
                                  <a:ea typeface="Nunito Sans"/>
                                  <a:cs typeface="Nunito Sans"/>
                                  <a:sym typeface="Nunito Sans"/>
                                </a:rPr>
                                <m:t>+1</m:t>
                              </m:r>
                            </m:oMath>
                          </a14:m>
                          <a:r>
                            <a:rPr lang="en-US" sz="1600" b="0" u="none" strike="noStrike" cap="none" dirty="0">
                              <a:solidFill>
                                <a:schemeClr val="dk1"/>
                              </a:solidFill>
                              <a:latin typeface="Nunito Sans"/>
                              <a:ea typeface="Nunito Sans"/>
                              <a:cs typeface="Nunito Sans"/>
                              <a:sym typeface="Nunito Sans"/>
                            </a:rPr>
                            <a:t>. Find the midpoint of line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segment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a:t>
                          </a:r>
                          <a:endParaRPr lang="en-US" sz="1600" b="0" u="none" strike="noStrike" cap="none" dirty="0">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0E06995F-3513-F270-7206-88AAFC555D7A}"/>
                  </a:ext>
                </a:extLst>
              </p:cNvPr>
              <p:cNvGraphicFramePr/>
              <p:nvPr>
                <p:extLst>
                  <p:ext uri="{D42A27DB-BD31-4B8C-83A1-F6EECF244321}">
                    <p14:modId xmlns:p14="http://schemas.microsoft.com/office/powerpoint/2010/main" val="500580494"/>
                  </p:ext>
                </p:extLst>
              </p:nvPr>
            </p:nvGraphicFramePr>
            <p:xfrm>
              <a:off x="108044" y="862525"/>
              <a:ext cx="4427010" cy="1186127"/>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6) </a:t>
                          </a:r>
                          <a:r>
                            <a:rPr lang="en-US" sz="1600" b="0" u="none" strike="noStrike" cap="none" dirty="0">
                              <a:solidFill>
                                <a:schemeClr val="dk1"/>
                              </a:solidFill>
                              <a:latin typeface="Nunito Sans"/>
                              <a:ea typeface="Nunito Sans"/>
                              <a:cs typeface="Nunito Sans"/>
                              <a:sym typeface="Nunito Sans"/>
                            </a:rPr>
                            <a:t>Points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m:t>
                              </m:r>
                            </m:oMath>
                          </a14:m>
                          <a:r>
                            <a:rPr lang="en-US" sz="1600" b="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lie on the line with equation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u="none" strike="noStrike" cap="none" smtClean="0">
                                  <a:solidFill>
                                    <a:schemeClr val="dk1"/>
                                  </a:solidFill>
                                  <a:latin typeface="Cambria Math" panose="02040503050406030204" pitchFamily="18" charset="0"/>
                                  <a:ea typeface="Nunito Sans"/>
                                  <a:cs typeface="Nunito Sans"/>
                                  <a:sym typeface="Nunito Sans"/>
                                </a:rPr>
                                <m:t>𝑦</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m:t>
                                  </m:r>
                                </m:den>
                              </m:f>
                              <m:r>
                                <a:rPr lang="en-GB" sz="1600" b="0" i="1" u="none" strike="noStrike" cap="none" smtClean="0">
                                  <a:solidFill>
                                    <a:schemeClr val="dk1"/>
                                  </a:solidFill>
                                  <a:latin typeface="Cambria Math" panose="02040503050406030204" pitchFamily="18" charset="0"/>
                                  <a:ea typeface="Nunito Sans"/>
                                  <a:cs typeface="Nunito Sans"/>
                                  <a:sym typeface="Nunito Sans"/>
                                </a:rPr>
                                <m:t>𝑥</m:t>
                              </m:r>
                              <m:r>
                                <a:rPr lang="en-GB" sz="1600" b="0" i="1" u="none" strike="noStrike" cap="none" smtClean="0">
                                  <a:solidFill>
                                    <a:schemeClr val="dk1"/>
                                  </a:solidFill>
                                  <a:latin typeface="Cambria Math" panose="02040503050406030204" pitchFamily="18" charset="0"/>
                                  <a:ea typeface="Nunito Sans"/>
                                  <a:cs typeface="Nunito Sans"/>
                                  <a:sym typeface="Nunito Sans"/>
                                </a:rPr>
                                <m:t>+1</m:t>
                              </m:r>
                            </m:oMath>
                          </a14:m>
                          <a:r>
                            <a:rPr lang="en-US" sz="1600" b="0" u="none" strike="noStrike" cap="none" dirty="0">
                              <a:solidFill>
                                <a:schemeClr val="dk1"/>
                              </a:solidFill>
                              <a:latin typeface="Nunito Sans"/>
                              <a:ea typeface="Nunito Sans"/>
                              <a:cs typeface="Nunito Sans"/>
                              <a:sym typeface="Nunito Sans"/>
                            </a:rPr>
                            <a:t>. Find the midpoint of line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segment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a:t>
                          </a:r>
                          <a:endParaRPr lang="en-US" sz="1600" b="0" u="none" strike="noStrike" cap="none" dirty="0">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g218be48ffa3_0_44"/>
          <p:cNvSpPr txBox="1"/>
          <p:nvPr/>
        </p:nvSpPr>
        <p:spPr>
          <a:xfrm>
            <a:off x="169850" y="378100"/>
            <a:ext cx="5745758"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C0D484C5-358A-6742-9089-4E54653A249F}"/>
              </a:ext>
            </a:extLst>
          </p:cNvPr>
          <p:cNvPicPr>
            <a:picLocks noChangeAspect="1"/>
          </p:cNvPicPr>
          <p:nvPr/>
        </p:nvPicPr>
        <p:blipFill>
          <a:blip r:embed="rId3"/>
          <a:stretch>
            <a:fillRect/>
          </a:stretch>
        </p:blipFill>
        <p:spPr>
          <a:xfrm>
            <a:off x="166091" y="2092685"/>
            <a:ext cx="4275532" cy="202750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8B114DE-0902-63E5-3AB4-23641A51046E}"/>
                  </a:ext>
                </a:extLst>
              </p:cNvPr>
              <p:cNvGraphicFramePr/>
              <p:nvPr>
                <p:extLst>
                  <p:ext uri="{D42A27DB-BD31-4B8C-83A1-F6EECF244321}">
                    <p14:modId xmlns:p14="http://schemas.microsoft.com/office/powerpoint/2010/main" val="3337813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(0.5, 1.5)</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wrote the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oMath>
                          </a14:m>
                          <a:r>
                            <a:rPr lang="en-GB" sz="1400" u="none" strike="noStrike" cap="none" dirty="0">
                              <a:solidFill>
                                <a:schemeClr val="dk1"/>
                              </a:solidFill>
                              <a:latin typeface="Nunito Sans"/>
                              <a:ea typeface="Nunito Sans"/>
                              <a:cs typeface="Nunito Sans"/>
                              <a:sym typeface="Nunito Sans"/>
                            </a:rPr>
                            <a:t> and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GB" sz="1400" u="none" strike="noStrike" cap="none" dirty="0">
                              <a:solidFill>
                                <a:schemeClr val="dk1"/>
                              </a:solidFill>
                              <a:latin typeface="Nunito Sans"/>
                              <a:ea typeface="Nunito Sans"/>
                              <a:cs typeface="Nunito Sans"/>
                              <a:sym typeface="Nunito Sans"/>
                            </a:rPr>
                            <a:t> values in the wrong order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(4.5, −1.5)</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made errors dealing with negative numbers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(1.5, 0.5)</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(3, 1)</m:t>
                              </m:r>
                            </m:oMath>
                          </a14:m>
                          <a:r>
                            <a:rPr lang="en-GB" sz="1600" u="none" strike="noStrike" cap="none" dirty="0">
                              <a:solidFill>
                                <a:srgbClr val="1C1C1C"/>
                              </a:solidFill>
                              <a:latin typeface="Nunito Sans"/>
                              <a:ea typeface="Nunito Sans"/>
                              <a:cs typeface="Nunito Sans"/>
                              <a:sym typeface="Nunito Sans"/>
                            </a:rPr>
                            <a:t> </a:t>
                          </a:r>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forgot to divide component sums by two</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8B114DE-0902-63E5-3AB4-23641A51046E}"/>
                  </a:ext>
                </a:extLst>
              </p:cNvPr>
              <p:cNvGraphicFramePr/>
              <p:nvPr>
                <p:extLst>
                  <p:ext uri="{D42A27DB-BD31-4B8C-83A1-F6EECF244321}">
                    <p14:modId xmlns:p14="http://schemas.microsoft.com/office/powerpoint/2010/main" val="3337813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(0.5, 1.5)</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wrote the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oMath>
                          </a14:m>
                          <a:r>
                            <a:rPr lang="en-GB" sz="140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GB" sz="1400" u="none" strike="noStrike" cap="none" dirty="0">
                              <a:solidFill>
                                <a:schemeClr val="dk1"/>
                              </a:solidFill>
                              <a:latin typeface="Nunito Sans"/>
                              <a:ea typeface="Nunito Sans"/>
                              <a:cs typeface="Nunito Sans"/>
                              <a:sym typeface="Nunito Sans"/>
                            </a:rPr>
                            <a:t> values in the wrong order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(4.5, −1.5)</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made errors dealing with negative numbers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(1.5, 0.5)</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(3, 1)</m:t>
                              </m:r>
                            </m:oMath>
                          </a14:m>
                          <a:r>
                            <a:rPr lang="en-GB" sz="1600" u="none" strike="noStrike" cap="none" dirty="0">
                              <a:solidFill>
                                <a:srgbClr val="1C1C1C"/>
                              </a:solidFill>
                              <a:latin typeface="Nunito Sans"/>
                              <a:ea typeface="Nunito Sans"/>
                              <a:cs typeface="Nunito Sans"/>
                              <a:sym typeface="Nunito Sans"/>
                            </a:rPr>
                            <a:t> </a:t>
                          </a:r>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forgot to divide component sums by two</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6801B780-D5E6-7D54-0811-A2244A956E32}"/>
                  </a:ext>
                </a:extLst>
              </p:cNvPr>
              <p:cNvGraphicFramePr/>
              <p:nvPr>
                <p:extLst>
                  <p:ext uri="{D42A27DB-BD31-4B8C-83A1-F6EECF244321}">
                    <p14:modId xmlns:p14="http://schemas.microsoft.com/office/powerpoint/2010/main" val="1395226979"/>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7) </a:t>
                          </a:r>
                          <a:r>
                            <a:rPr lang="en-US" sz="1600" b="0" u="none" strike="noStrike" cap="none" dirty="0">
                              <a:solidFill>
                                <a:schemeClr val="dk1"/>
                              </a:solidFill>
                              <a:latin typeface="Nunito Sans"/>
                              <a:ea typeface="Nunito Sans"/>
                              <a:cs typeface="Nunito Sans"/>
                              <a:sym typeface="Nunito Sans"/>
                            </a:rPr>
                            <a:t>Points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m:t>
                              </m:r>
                            </m:oMath>
                          </a14:m>
                          <a:r>
                            <a:rPr lang="en-US"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lie in the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r>
                            <a:rPr lang="en-US" sz="1600" b="0" u="none" strike="noStrike" cap="none" dirty="0">
                              <a:solidFill>
                                <a:schemeClr val="dk1"/>
                              </a:solidFill>
                              <a:latin typeface="Nunito Sans"/>
                              <a:ea typeface="Nunito Sans"/>
                              <a:cs typeface="Nunito Sans"/>
                              <a:sym typeface="Nunito Sans"/>
                            </a:rPr>
                            <a:t>plane. Find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midpoint of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6801B780-D5E6-7D54-0811-A2244A956E32}"/>
                  </a:ext>
                </a:extLst>
              </p:cNvPr>
              <p:cNvGraphicFramePr/>
              <p:nvPr>
                <p:extLst>
                  <p:ext uri="{D42A27DB-BD31-4B8C-83A1-F6EECF244321}">
                    <p14:modId xmlns:p14="http://schemas.microsoft.com/office/powerpoint/2010/main" val="1395226979"/>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7) </a:t>
                          </a:r>
                          <a:r>
                            <a:rPr lang="en-US" sz="1600" b="0" u="none" strike="noStrike" cap="none" dirty="0">
                              <a:solidFill>
                                <a:schemeClr val="dk1"/>
                              </a:solidFill>
                              <a:latin typeface="Nunito Sans"/>
                              <a:ea typeface="Nunito Sans"/>
                              <a:cs typeface="Nunito Sans"/>
                              <a:sym typeface="Nunito Sans"/>
                            </a:rPr>
                            <a:t>Points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m:t>
                              </m:r>
                            </m:oMath>
                          </a14:m>
                          <a:r>
                            <a:rPr lang="en-US" sz="1600" b="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lie in the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r>
                            <a:rPr lang="en-US" sz="1600" b="0" u="none" strike="noStrike" cap="none" dirty="0">
                              <a:solidFill>
                                <a:schemeClr val="dk1"/>
                              </a:solidFill>
                              <a:latin typeface="Nunito Sans"/>
                              <a:ea typeface="Nunito Sans"/>
                              <a:cs typeface="Nunito Sans"/>
                              <a:sym typeface="Nunito Sans"/>
                            </a:rPr>
                            <a:t>plane. Find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midpoint of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g218be48ffa3_0_51"/>
          <p:cNvSpPr txBox="1"/>
          <p:nvPr/>
        </p:nvSpPr>
        <p:spPr>
          <a:xfrm>
            <a:off x="169849" y="378100"/>
            <a:ext cx="572709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8D45C40B-D598-1247-B3F5-4DC47F31C273}"/>
              </a:ext>
            </a:extLst>
          </p:cNvPr>
          <p:cNvPicPr>
            <a:picLocks noChangeAspect="1"/>
          </p:cNvPicPr>
          <p:nvPr/>
        </p:nvPicPr>
        <p:blipFill>
          <a:blip r:embed="rId3"/>
          <a:stretch>
            <a:fillRect/>
          </a:stretch>
        </p:blipFill>
        <p:spPr>
          <a:xfrm>
            <a:off x="269549" y="1424922"/>
            <a:ext cx="4104000" cy="2929564"/>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7FE1556-1102-B8E9-9912-DBE13A50046B}"/>
                  </a:ext>
                </a:extLst>
              </p:cNvPr>
              <p:cNvGraphicFramePr/>
              <p:nvPr>
                <p:extLst>
                  <p:ext uri="{D42A27DB-BD31-4B8C-83A1-F6EECF244321}">
                    <p14:modId xmlns:p14="http://schemas.microsoft.com/office/powerpoint/2010/main" val="326387940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4</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vertical distance between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𝐴</m:t>
                              </m:r>
                            </m:oMath>
                          </a14:m>
                          <a:r>
                            <a:rPr lang="en-GB" sz="1400" u="none" strike="noStrike" cap="none" dirty="0">
                              <a:solidFill>
                                <a:schemeClr val="dk1"/>
                              </a:solidFill>
                              <a:latin typeface="Nunito Sans"/>
                              <a:ea typeface="Nunito Sans"/>
                              <a:cs typeface="Nunito Sans"/>
                              <a:sym typeface="Nunito Sans"/>
                            </a:rPr>
                            <a:t> and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𝐵</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5</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25</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applied Pythagoras’ theorem but forgot to square root</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US" sz="1600" i="1" u="none" strike="noStrike" cap="none" dirty="0" smtClean="0">
                                  <a:solidFill>
                                    <a:schemeClr val="dk1"/>
                                  </a:solidFill>
                                  <a:latin typeface="Cambria Math" panose="02040503050406030204" pitchFamily="18" charset="0"/>
                                  <a:ea typeface="Nunito Sans"/>
                                  <a:cs typeface="Nunito Sans"/>
                                  <a:sym typeface="Nunito Sans"/>
                                </a:rPr>
                                <m:t>7</m:t>
                              </m:r>
                            </m:oMath>
                          </a14:m>
                          <a:r>
                            <a:rPr lang="en-US"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found the sum of </a:t>
                          </a:r>
                          <a14:m>
                            <m:oMath xmlns:m="http://schemas.openxmlformats.org/officeDocument/2006/math">
                              <m:r>
                                <a:rPr lang="en-US" sz="1400" b="0" i="0" u="none" strike="noStrike" cap="none" dirty="0" smtClean="0">
                                  <a:solidFill>
                                    <a:schemeClr val="dk1"/>
                                  </a:solidFill>
                                  <a:latin typeface="Cambria Math" panose="02040503050406030204" pitchFamily="18" charset="0"/>
                                  <a:ea typeface="Times New Roman"/>
                                  <a:cs typeface="Times New Roman"/>
                                  <a:sym typeface="Times New Roman"/>
                                </a:rPr>
                                <m:t>|</m:t>
                              </m:r>
                              <m:r>
                                <a:rPr lang="en-US" sz="14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400" i="1" u="none" strike="noStrike" cap="none" baseline="-25000" dirty="0">
                                  <a:solidFill>
                                    <a:schemeClr val="dk1"/>
                                  </a:solidFill>
                                  <a:latin typeface="Cambria Math" panose="02040503050406030204" pitchFamily="18" charset="0"/>
                                  <a:ea typeface="Nunito Sans"/>
                                  <a:cs typeface="Nunito Sans"/>
                                  <a:sym typeface="Nunito Sans"/>
                                </a:rPr>
                                <m:t>2</m:t>
                              </m:r>
                              <m:r>
                                <a:rPr lang="en-US" sz="1400" i="1" u="none" strike="noStrike" cap="none" dirty="0">
                                  <a:solidFill>
                                    <a:schemeClr val="dk1"/>
                                  </a:solidFill>
                                  <a:latin typeface="Cambria Math" panose="02040503050406030204" pitchFamily="18" charset="0"/>
                                  <a:ea typeface="Nunito Sans"/>
                                  <a:cs typeface="Nunito Sans"/>
                                  <a:sym typeface="Nunito Sans"/>
                                </a:rPr>
                                <m:t>−</m:t>
                              </m:r>
                              <m:r>
                                <a:rPr lang="en-US" sz="1400" i="1" u="none" strike="noStrike" cap="none" dirty="0">
                                  <a:solidFill>
                                    <a:schemeClr val="dk1"/>
                                  </a:solidFill>
                                  <a:latin typeface="Cambria Math" panose="02040503050406030204" pitchFamily="18" charset="0"/>
                                  <a:ea typeface="Times New Roman"/>
                                  <a:cs typeface="Times New Roman"/>
                                  <a:sym typeface="Times New Roman"/>
                                </a:rPr>
                                <m:t>𝑥</m:t>
                              </m:r>
                              <m:r>
                                <a:rPr lang="en-US" sz="1400" i="1" u="none" strike="noStrike" cap="none" baseline="-25000" dirty="0">
                                  <a:solidFill>
                                    <a:schemeClr val="dk1"/>
                                  </a:solidFill>
                                  <a:latin typeface="Cambria Math" panose="02040503050406030204" pitchFamily="18" charset="0"/>
                                  <a:ea typeface="Nunito Sans"/>
                                  <a:cs typeface="Nunito Sans"/>
                                  <a:sym typeface="Nunito Sans"/>
                                </a:rPr>
                                <m:t>1</m:t>
                              </m:r>
                              <m:r>
                                <a:rPr lang="en-GB" sz="1400" b="0" i="1" u="none" strike="noStrike" cap="none" baseline="0" dirty="0" smtClean="0">
                                  <a:solidFill>
                                    <a:schemeClr val="dk1"/>
                                  </a:solidFill>
                                  <a:latin typeface="Cambria Math" panose="02040503050406030204" pitchFamily="18" charset="0"/>
                                  <a:ea typeface="Nunito Sans"/>
                                  <a:cs typeface="Nunito Sans"/>
                                  <a:sym typeface="Nunito Sans"/>
                                </a:rPr>
                                <m:t>|</m:t>
                              </m:r>
                            </m:oMath>
                          </a14:m>
                          <a:r>
                            <a:rPr lang="en-US" sz="1400" u="none" strike="noStrike" cap="none" dirty="0">
                              <a:solidFill>
                                <a:schemeClr val="dk1"/>
                              </a:solidFill>
                              <a:latin typeface="Nunito Sans"/>
                              <a:ea typeface="Nunito Sans"/>
                              <a:cs typeface="Nunito Sans"/>
                              <a:sym typeface="Nunito Sans"/>
                            </a:rPr>
                            <a:t> and </a:t>
                          </a:r>
                          <a14:m>
                            <m:oMath xmlns:m="http://schemas.openxmlformats.org/officeDocument/2006/math">
                              <m:r>
                                <a:rPr lang="en-GB" sz="1400" b="0" i="0" u="none" strike="noStrike" cap="none" dirty="0" smtClean="0">
                                  <a:solidFill>
                                    <a:schemeClr val="dk1"/>
                                  </a:solidFill>
                                  <a:latin typeface="Cambria Math" panose="02040503050406030204" pitchFamily="18" charset="0"/>
                                  <a:ea typeface="Times New Roman"/>
                                  <a:cs typeface="Times New Roman"/>
                                  <a:sym typeface="Times New Roman"/>
                                </a:rPr>
                                <m:t>|</m:t>
                              </m:r>
                              <m:r>
                                <a:rPr lang="en-US" sz="14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400" i="1" u="none" strike="noStrike" cap="none" baseline="-25000" dirty="0">
                                  <a:solidFill>
                                    <a:schemeClr val="dk1"/>
                                  </a:solidFill>
                                  <a:latin typeface="Cambria Math" panose="02040503050406030204" pitchFamily="18" charset="0"/>
                                  <a:ea typeface="Nunito Sans"/>
                                  <a:cs typeface="Nunito Sans"/>
                                  <a:sym typeface="Nunito Sans"/>
                                </a:rPr>
                                <m:t>2</m:t>
                              </m:r>
                              <m:r>
                                <a:rPr lang="en-US" sz="1400" i="1" u="none" strike="noStrike" cap="none" dirty="0">
                                  <a:solidFill>
                                    <a:schemeClr val="dk1"/>
                                  </a:solidFill>
                                  <a:latin typeface="Cambria Math" panose="02040503050406030204" pitchFamily="18" charset="0"/>
                                  <a:ea typeface="Nunito Sans"/>
                                  <a:cs typeface="Nunito Sans"/>
                                  <a:sym typeface="Nunito Sans"/>
                                </a:rPr>
                                <m:t>−</m:t>
                              </m:r>
                              <m:r>
                                <a:rPr lang="en-US" sz="1400" i="1" u="none" strike="noStrike" cap="none" dirty="0">
                                  <a:solidFill>
                                    <a:schemeClr val="dk1"/>
                                  </a:solidFill>
                                  <a:latin typeface="Cambria Math" panose="02040503050406030204" pitchFamily="18" charset="0"/>
                                  <a:ea typeface="Times New Roman"/>
                                  <a:cs typeface="Times New Roman"/>
                                  <a:sym typeface="Times New Roman"/>
                                </a:rPr>
                                <m:t>𝑦</m:t>
                              </m:r>
                              <m:r>
                                <a:rPr lang="en-US" sz="1400" i="1" u="none" strike="noStrike" cap="none" baseline="-25000" dirty="0">
                                  <a:solidFill>
                                    <a:schemeClr val="dk1"/>
                                  </a:solidFill>
                                  <a:latin typeface="Cambria Math" panose="02040503050406030204" pitchFamily="18" charset="0"/>
                                  <a:ea typeface="Nunito Sans"/>
                                  <a:cs typeface="Nunito Sans"/>
                                  <a:sym typeface="Nunito Sans"/>
                                </a:rPr>
                                <m:t>1</m:t>
                              </m:r>
                              <m:r>
                                <a:rPr lang="en-GB" sz="1400" b="0" i="1" u="none" strike="noStrike" cap="none" baseline="0" dirty="0" smtClean="0">
                                  <a:solidFill>
                                    <a:schemeClr val="dk1"/>
                                  </a:solidFill>
                                  <a:latin typeface="Cambria Math" panose="02040503050406030204" pitchFamily="18" charset="0"/>
                                  <a:ea typeface="Nunito Sans"/>
                                  <a:cs typeface="Nunito Sans"/>
                                  <a:sym typeface="Nunito Sans"/>
                                </a:rPr>
                                <m:t>|</m:t>
                              </m:r>
                            </m:oMath>
                          </a14:m>
                          <a:endParaRPr sz="1400" u="none" strike="noStrike" cap="none" baseline="0"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7FE1556-1102-B8E9-9912-DBE13A50046B}"/>
                  </a:ext>
                </a:extLst>
              </p:cNvPr>
              <p:cNvGraphicFramePr/>
              <p:nvPr>
                <p:extLst>
                  <p:ext uri="{D42A27DB-BD31-4B8C-83A1-F6EECF244321}">
                    <p14:modId xmlns:p14="http://schemas.microsoft.com/office/powerpoint/2010/main" val="326387940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4</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vertical distance between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𝐴</m:t>
                              </m:r>
                            </m:oMath>
                          </a14:m>
                          <a:r>
                            <a:rPr lang="en-GB" sz="140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𝐵</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5</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25</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applied Pythagoras’ theorem but forgot to square root</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US" sz="1600" i="1" u="none" strike="noStrike" cap="none" dirty="0" smtClean="0">
                                  <a:solidFill>
                                    <a:schemeClr val="dk1"/>
                                  </a:solidFill>
                                  <a:latin typeface="Cambria Math" panose="02040503050406030204" pitchFamily="18" charset="0"/>
                                  <a:ea typeface="Nunito Sans"/>
                                  <a:cs typeface="Nunito Sans"/>
                                  <a:sym typeface="Nunito Sans"/>
                                </a:rPr>
                                <m:t>7</m:t>
                              </m:r>
                            </m:oMath>
                          </a14:m>
                          <a:r>
                            <a:rPr lang="en-US"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found the sum of </a:t>
                          </a:r>
                          <a14:m xmlns:a14="http://schemas.microsoft.com/office/drawing/2010/main">
                            <m:oMath xmlns:m="http://schemas.openxmlformats.org/officeDocument/2006/math">
                              <m:r>
                                <a:rPr lang="en-US" sz="1400" b="0" i="0" u="none" strike="noStrike" cap="none" dirty="0" smtClean="0">
                                  <a:solidFill>
                                    <a:schemeClr val="dk1"/>
                                  </a:solidFill>
                                  <a:latin typeface="Cambria Math" panose="02040503050406030204" pitchFamily="18" charset="0"/>
                                  <a:ea typeface="Times New Roman"/>
                                  <a:cs typeface="Times New Roman"/>
                                  <a:sym typeface="Times New Roman"/>
                                </a:rPr>
                                <m:t>|</m:t>
                              </m:r>
                              <m:r>
                                <a:rPr lang="en-US" sz="14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400" i="1" u="none" strike="noStrike" cap="none" baseline="-25000" dirty="0">
                                  <a:solidFill>
                                    <a:schemeClr val="dk1"/>
                                  </a:solidFill>
                                  <a:latin typeface="Cambria Math" panose="02040503050406030204" pitchFamily="18" charset="0"/>
                                  <a:ea typeface="Nunito Sans"/>
                                  <a:cs typeface="Nunito Sans"/>
                                  <a:sym typeface="Nunito Sans"/>
                                </a:rPr>
                                <m:t>2</m:t>
                              </m:r>
                              <m:r>
                                <a:rPr lang="en-US" sz="1400" i="1" u="none" strike="noStrike" cap="none" dirty="0">
                                  <a:solidFill>
                                    <a:schemeClr val="dk1"/>
                                  </a:solidFill>
                                  <a:latin typeface="Cambria Math" panose="02040503050406030204" pitchFamily="18" charset="0"/>
                                  <a:ea typeface="Nunito Sans"/>
                                  <a:cs typeface="Nunito Sans"/>
                                  <a:sym typeface="Nunito Sans"/>
                                </a:rPr>
                                <m:t>−</m:t>
                              </m:r>
                              <m:r>
                                <a:rPr lang="en-US" sz="1400" i="1" u="none" strike="noStrike" cap="none" dirty="0">
                                  <a:solidFill>
                                    <a:schemeClr val="dk1"/>
                                  </a:solidFill>
                                  <a:latin typeface="Cambria Math" panose="02040503050406030204" pitchFamily="18" charset="0"/>
                                  <a:ea typeface="Times New Roman"/>
                                  <a:cs typeface="Times New Roman"/>
                                  <a:sym typeface="Times New Roman"/>
                                </a:rPr>
                                <m:t>𝑥</m:t>
                              </m:r>
                              <m:r>
                                <a:rPr lang="en-US" sz="1400" i="1" u="none" strike="noStrike" cap="none" baseline="-25000" dirty="0">
                                  <a:solidFill>
                                    <a:schemeClr val="dk1"/>
                                  </a:solidFill>
                                  <a:latin typeface="Cambria Math" panose="02040503050406030204" pitchFamily="18" charset="0"/>
                                  <a:ea typeface="Nunito Sans"/>
                                  <a:cs typeface="Nunito Sans"/>
                                  <a:sym typeface="Nunito Sans"/>
                                </a:rPr>
                                <m:t>1</m:t>
                              </m:r>
                              <m:r>
                                <a:rPr lang="en-GB" sz="1400" b="0" i="1" u="none" strike="noStrike" cap="none" baseline="0" dirty="0" smtClean="0">
                                  <a:solidFill>
                                    <a:schemeClr val="dk1"/>
                                  </a:solidFill>
                                  <a:latin typeface="Cambria Math" panose="02040503050406030204" pitchFamily="18" charset="0"/>
                                  <a:ea typeface="Nunito Sans"/>
                                  <a:cs typeface="Nunito Sans"/>
                                  <a:sym typeface="Nunito Sans"/>
                                </a:rPr>
                                <m:t>|</m:t>
                              </m:r>
                            </m:oMath>
                          </a14:m>
                          <a:r>
                            <a:rPr lang="en-US" sz="140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GB" sz="1400" b="0" i="0" u="none" strike="noStrike" cap="none" dirty="0" smtClean="0">
                                  <a:solidFill>
                                    <a:schemeClr val="dk1"/>
                                  </a:solidFill>
                                  <a:latin typeface="Cambria Math" panose="02040503050406030204" pitchFamily="18" charset="0"/>
                                  <a:ea typeface="Times New Roman"/>
                                  <a:cs typeface="Times New Roman"/>
                                  <a:sym typeface="Times New Roman"/>
                                </a:rPr>
                                <m:t>|</m:t>
                              </m:r>
                              <m:r>
                                <a:rPr lang="en-US" sz="14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400" i="1" u="none" strike="noStrike" cap="none" baseline="-25000" dirty="0">
                                  <a:solidFill>
                                    <a:schemeClr val="dk1"/>
                                  </a:solidFill>
                                  <a:latin typeface="Cambria Math" panose="02040503050406030204" pitchFamily="18" charset="0"/>
                                  <a:ea typeface="Nunito Sans"/>
                                  <a:cs typeface="Nunito Sans"/>
                                  <a:sym typeface="Nunito Sans"/>
                                </a:rPr>
                                <m:t>2</m:t>
                              </m:r>
                              <m:r>
                                <a:rPr lang="en-US" sz="1400" i="1" u="none" strike="noStrike" cap="none" dirty="0">
                                  <a:solidFill>
                                    <a:schemeClr val="dk1"/>
                                  </a:solidFill>
                                  <a:latin typeface="Cambria Math" panose="02040503050406030204" pitchFamily="18" charset="0"/>
                                  <a:ea typeface="Nunito Sans"/>
                                  <a:cs typeface="Nunito Sans"/>
                                  <a:sym typeface="Nunito Sans"/>
                                </a:rPr>
                                <m:t>−</m:t>
                              </m:r>
                              <m:r>
                                <a:rPr lang="en-US" sz="1400" i="1" u="none" strike="noStrike" cap="none" dirty="0">
                                  <a:solidFill>
                                    <a:schemeClr val="dk1"/>
                                  </a:solidFill>
                                  <a:latin typeface="Cambria Math" panose="02040503050406030204" pitchFamily="18" charset="0"/>
                                  <a:ea typeface="Times New Roman"/>
                                  <a:cs typeface="Times New Roman"/>
                                  <a:sym typeface="Times New Roman"/>
                                </a:rPr>
                                <m:t>𝑦</m:t>
                              </m:r>
                              <m:r>
                                <a:rPr lang="en-US" sz="1400" i="1" u="none" strike="noStrike" cap="none" baseline="-25000" dirty="0">
                                  <a:solidFill>
                                    <a:schemeClr val="dk1"/>
                                  </a:solidFill>
                                  <a:latin typeface="Cambria Math" panose="02040503050406030204" pitchFamily="18" charset="0"/>
                                  <a:ea typeface="Nunito Sans"/>
                                  <a:cs typeface="Nunito Sans"/>
                                  <a:sym typeface="Nunito Sans"/>
                                </a:rPr>
                                <m:t>1</m:t>
                              </m:r>
                              <m:r>
                                <a:rPr lang="en-GB" sz="1400" b="0" i="1" u="none" strike="noStrike" cap="none" baseline="0" dirty="0" smtClean="0">
                                  <a:solidFill>
                                    <a:schemeClr val="dk1"/>
                                  </a:solidFill>
                                  <a:latin typeface="Cambria Math" panose="02040503050406030204" pitchFamily="18" charset="0"/>
                                  <a:ea typeface="Nunito Sans"/>
                                  <a:cs typeface="Nunito Sans"/>
                                  <a:sym typeface="Nunito Sans"/>
                                </a:rPr>
                                <m:t>|</m:t>
                              </m:r>
                            </m:oMath>
                          </a14:m>
                          <a:endParaRPr sz="1400" u="none" strike="noStrike" cap="none" baseline="0"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02B65EA9-32CF-0132-EF50-C8B4AB2DE92A}"/>
                  </a:ext>
                </a:extLst>
              </p:cNvPr>
              <p:cNvGraphicFramePr/>
              <p:nvPr>
                <p:extLst>
                  <p:ext uri="{D42A27DB-BD31-4B8C-83A1-F6EECF244321}">
                    <p14:modId xmlns:p14="http://schemas.microsoft.com/office/powerpoint/2010/main" val="4243614409"/>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8) </a:t>
                          </a:r>
                          <a:r>
                            <a:rPr lang="en-US" sz="1600" b="0" u="none" strike="noStrike" cap="none" dirty="0">
                              <a:solidFill>
                                <a:schemeClr val="dk1"/>
                              </a:solidFill>
                              <a:latin typeface="Nunito Sans"/>
                              <a:ea typeface="Nunito Sans"/>
                              <a:cs typeface="Nunito Sans"/>
                              <a:sym typeface="Nunito Sans"/>
                            </a:rPr>
                            <a:t>Find the length of line segment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02B65EA9-32CF-0132-EF50-C8B4AB2DE92A}"/>
                  </a:ext>
                </a:extLst>
              </p:cNvPr>
              <p:cNvGraphicFramePr/>
              <p:nvPr>
                <p:extLst>
                  <p:ext uri="{D42A27DB-BD31-4B8C-83A1-F6EECF244321}">
                    <p14:modId xmlns:p14="http://schemas.microsoft.com/office/powerpoint/2010/main" val="4243614409"/>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8) </a:t>
                          </a:r>
                          <a:r>
                            <a:rPr lang="en-US" sz="1600" b="0" u="none" strike="noStrike" cap="none" dirty="0">
                              <a:solidFill>
                                <a:schemeClr val="dk1"/>
                              </a:solidFill>
                              <a:latin typeface="Nunito Sans"/>
                              <a:ea typeface="Nunito Sans"/>
                              <a:cs typeface="Nunito Sans"/>
                              <a:sym typeface="Nunito Sans"/>
                            </a:rPr>
                            <a:t>Find the length of line segment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g218be48ffa3_0_58"/>
          <p:cNvSpPr txBox="1"/>
          <p:nvPr/>
        </p:nvSpPr>
        <p:spPr>
          <a:xfrm>
            <a:off x="169850" y="378100"/>
            <a:ext cx="570843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9B5A6717-2D4A-DC4C-8003-DAD482A8B24A}"/>
              </a:ext>
            </a:extLst>
          </p:cNvPr>
          <p:cNvPicPr>
            <a:picLocks noChangeAspect="1"/>
          </p:cNvPicPr>
          <p:nvPr/>
        </p:nvPicPr>
        <p:blipFill>
          <a:blip r:embed="rId3"/>
          <a:stretch>
            <a:fillRect/>
          </a:stretch>
        </p:blipFill>
        <p:spPr>
          <a:xfrm>
            <a:off x="222576" y="1478498"/>
            <a:ext cx="4312478" cy="2522117"/>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279B50B-2251-697D-ADC0-739129D5AAD1}"/>
                  </a:ext>
                </a:extLst>
              </p:cNvPr>
              <p:cNvGraphicFramePr/>
              <p:nvPr>
                <p:extLst>
                  <p:ext uri="{D42A27DB-BD31-4B8C-83A1-F6EECF244321}">
                    <p14:modId xmlns:p14="http://schemas.microsoft.com/office/powerpoint/2010/main" val="308793646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12</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horizontal distance between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𝐴</m:t>
                              </m:r>
                            </m:oMath>
                          </a14:m>
                          <a:r>
                            <a:rPr lang="en-GB" sz="1400" u="none" strike="noStrike" cap="none" dirty="0">
                              <a:solidFill>
                                <a:schemeClr val="dk1"/>
                              </a:solidFill>
                              <a:latin typeface="Nunito Sans"/>
                              <a:ea typeface="Nunito Sans"/>
                              <a:cs typeface="Nunito Sans"/>
                              <a:sym typeface="Nunito Sans"/>
                            </a:rPr>
                            <a:t> and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𝐵</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17</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found the sum of </a:t>
                          </a:r>
                          <a14:m>
                            <m:oMath xmlns:m="http://schemas.openxmlformats.org/officeDocument/2006/math">
                              <m:r>
                                <a:rPr lang="en-US" sz="1400" b="0" i="0" u="none" strike="noStrike" cap="none" dirty="0" smtClean="0">
                                  <a:solidFill>
                                    <a:schemeClr val="dk1"/>
                                  </a:solidFill>
                                  <a:latin typeface="Cambria Math" panose="02040503050406030204" pitchFamily="18" charset="0"/>
                                  <a:ea typeface="Times New Roman"/>
                                  <a:cs typeface="Times New Roman"/>
                                  <a:sym typeface="Times New Roman"/>
                                </a:rPr>
                                <m:t>|</m:t>
                              </m:r>
                              <m:r>
                                <a:rPr lang="en-US" sz="14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400" i="1" u="none" strike="noStrike" cap="none" baseline="-25000" dirty="0">
                                  <a:solidFill>
                                    <a:schemeClr val="dk1"/>
                                  </a:solidFill>
                                  <a:latin typeface="Cambria Math" panose="02040503050406030204" pitchFamily="18" charset="0"/>
                                  <a:ea typeface="Nunito Sans"/>
                                  <a:cs typeface="Nunito Sans"/>
                                  <a:sym typeface="Nunito Sans"/>
                                </a:rPr>
                                <m:t>2</m:t>
                              </m:r>
                              <m:r>
                                <a:rPr lang="en-US" sz="1400" i="1" u="none" strike="noStrike" cap="none" dirty="0">
                                  <a:solidFill>
                                    <a:schemeClr val="dk1"/>
                                  </a:solidFill>
                                  <a:latin typeface="Cambria Math" panose="02040503050406030204" pitchFamily="18" charset="0"/>
                                  <a:ea typeface="Nunito Sans"/>
                                  <a:cs typeface="Nunito Sans"/>
                                  <a:sym typeface="Nunito Sans"/>
                                </a:rPr>
                                <m:t>−</m:t>
                              </m:r>
                              <m:r>
                                <a:rPr lang="en-US" sz="1400" i="1" u="none" strike="noStrike" cap="none" dirty="0">
                                  <a:solidFill>
                                    <a:schemeClr val="dk1"/>
                                  </a:solidFill>
                                  <a:latin typeface="Cambria Math" panose="02040503050406030204" pitchFamily="18" charset="0"/>
                                  <a:ea typeface="Times New Roman"/>
                                  <a:cs typeface="Times New Roman"/>
                                  <a:sym typeface="Times New Roman"/>
                                </a:rPr>
                                <m:t>𝑥</m:t>
                              </m:r>
                              <m:r>
                                <a:rPr lang="en-US" sz="1400" i="1" u="none" strike="noStrike" cap="none" baseline="-25000" dirty="0">
                                  <a:solidFill>
                                    <a:schemeClr val="dk1"/>
                                  </a:solidFill>
                                  <a:latin typeface="Cambria Math" panose="02040503050406030204" pitchFamily="18" charset="0"/>
                                  <a:ea typeface="Nunito Sans"/>
                                  <a:cs typeface="Nunito Sans"/>
                                  <a:sym typeface="Nunito Sans"/>
                                </a:rPr>
                                <m:t>1</m:t>
                              </m:r>
                              <m:r>
                                <a:rPr lang="en-US" sz="1400" b="0" i="1" u="none" strike="noStrike" cap="none" baseline="0" dirty="0" smtClean="0">
                                  <a:solidFill>
                                    <a:schemeClr val="dk1"/>
                                  </a:solidFill>
                                  <a:latin typeface="Cambria Math" panose="02040503050406030204" pitchFamily="18" charset="0"/>
                                  <a:ea typeface="Nunito Sans"/>
                                  <a:cs typeface="Nunito Sans"/>
                                  <a:sym typeface="Nunito Sans"/>
                                </a:rPr>
                                <m:t>|</m:t>
                              </m:r>
                            </m:oMath>
                          </a14:m>
                          <a:r>
                            <a:rPr lang="en-US" sz="1400" u="none" strike="noStrike" cap="none" dirty="0">
                              <a:solidFill>
                                <a:schemeClr val="dk1"/>
                              </a:solidFill>
                              <a:latin typeface="Nunito Sans"/>
                              <a:ea typeface="Nunito Sans"/>
                              <a:cs typeface="Nunito Sans"/>
                              <a:sym typeface="Nunito Sans"/>
                            </a:rPr>
                            <a:t> and </a:t>
                          </a:r>
                          <a14:m>
                            <m:oMath xmlns:m="http://schemas.openxmlformats.org/officeDocument/2006/math">
                              <m:r>
                                <a:rPr lang="en-US" sz="1400" b="0" i="0" u="none" strike="noStrike" cap="none" dirty="0" smtClean="0">
                                  <a:solidFill>
                                    <a:schemeClr val="dk1"/>
                                  </a:solidFill>
                                  <a:latin typeface="Cambria Math" panose="02040503050406030204" pitchFamily="18" charset="0"/>
                                  <a:ea typeface="Times New Roman"/>
                                  <a:cs typeface="Times New Roman"/>
                                  <a:sym typeface="Times New Roman"/>
                                </a:rPr>
                                <m:t>|</m:t>
                              </m:r>
                              <m:r>
                                <a:rPr lang="en-US" sz="14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400" i="1" u="none" strike="noStrike" cap="none" baseline="-25000" dirty="0">
                                  <a:solidFill>
                                    <a:schemeClr val="dk1"/>
                                  </a:solidFill>
                                  <a:latin typeface="Cambria Math" panose="02040503050406030204" pitchFamily="18" charset="0"/>
                                  <a:ea typeface="Nunito Sans"/>
                                  <a:cs typeface="Nunito Sans"/>
                                  <a:sym typeface="Nunito Sans"/>
                                </a:rPr>
                                <m:t>2</m:t>
                              </m:r>
                              <m:r>
                                <a:rPr lang="en-US" sz="1400" i="1" u="none" strike="noStrike" cap="none" dirty="0">
                                  <a:solidFill>
                                    <a:schemeClr val="dk1"/>
                                  </a:solidFill>
                                  <a:latin typeface="Cambria Math" panose="02040503050406030204" pitchFamily="18" charset="0"/>
                                  <a:ea typeface="Nunito Sans"/>
                                  <a:cs typeface="Nunito Sans"/>
                                  <a:sym typeface="Nunito Sans"/>
                                </a:rPr>
                                <m:t>−</m:t>
                              </m:r>
                              <m:r>
                                <a:rPr lang="en-US" sz="1400" i="1" u="none" strike="noStrike" cap="none" dirty="0">
                                  <a:solidFill>
                                    <a:schemeClr val="dk1"/>
                                  </a:solidFill>
                                  <a:latin typeface="Cambria Math" panose="02040503050406030204" pitchFamily="18" charset="0"/>
                                  <a:ea typeface="Times New Roman"/>
                                  <a:cs typeface="Times New Roman"/>
                                  <a:sym typeface="Times New Roman"/>
                                </a:rPr>
                                <m:t>𝑦</m:t>
                              </m:r>
                              <m:r>
                                <a:rPr lang="en-US" sz="1400" i="1" u="none" strike="noStrike" cap="none" baseline="-25000" dirty="0">
                                  <a:solidFill>
                                    <a:schemeClr val="dk1"/>
                                  </a:solidFill>
                                  <a:latin typeface="Cambria Math" panose="02040503050406030204" pitchFamily="18" charset="0"/>
                                  <a:ea typeface="Nunito Sans"/>
                                  <a:cs typeface="Nunito Sans"/>
                                  <a:sym typeface="Nunito Sans"/>
                                </a:rPr>
                                <m:t>1</m:t>
                              </m:r>
                              <m:r>
                                <a:rPr lang="en-US" sz="1400" b="0" i="1" u="none" strike="noStrike" cap="none" baseline="0" dirty="0" smtClean="0">
                                  <a:solidFill>
                                    <a:schemeClr val="dk1"/>
                                  </a:solidFill>
                                  <a:latin typeface="Cambria Math" panose="02040503050406030204" pitchFamily="18" charset="0"/>
                                  <a:ea typeface="Nunito Sans"/>
                                  <a:cs typeface="Nunito Sans"/>
                                  <a:sym typeface="Nunito Sans"/>
                                </a:rPr>
                                <m:t>|</m:t>
                              </m:r>
                            </m:oMath>
                          </a14:m>
                          <a:endParaRPr lang="en-US" sz="1400" u="none" strike="noStrike" cap="none" baseline="0"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13</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5</m:t>
                              </m:r>
                            </m:oMath>
                          </a14:m>
                          <a:r>
                            <a:rPr lang="en-GB" sz="1600" u="none" strike="noStrike" cap="none" dirty="0">
                              <a:solidFill>
                                <a:srgbClr val="1C1C1C"/>
                              </a:solidFill>
                              <a:latin typeface="Nunito Sans"/>
                              <a:ea typeface="Nunito Sans"/>
                              <a:cs typeface="Nunito Sans"/>
                              <a:sym typeface="Nunito Sans"/>
                            </a:rPr>
                            <a:t> </a:t>
                          </a:r>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made errors subtracting negative numbers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279B50B-2251-697D-ADC0-739129D5AAD1}"/>
                  </a:ext>
                </a:extLst>
              </p:cNvPr>
              <p:cNvGraphicFramePr/>
              <p:nvPr>
                <p:extLst>
                  <p:ext uri="{D42A27DB-BD31-4B8C-83A1-F6EECF244321}">
                    <p14:modId xmlns:p14="http://schemas.microsoft.com/office/powerpoint/2010/main" val="308793646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12</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horizontal distance between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𝐴</m:t>
                              </m:r>
                            </m:oMath>
                          </a14:m>
                          <a:r>
                            <a:rPr lang="en-GB" sz="140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𝐵</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17</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found the sum of </a:t>
                          </a:r>
                          <a14:m xmlns:a14="http://schemas.microsoft.com/office/drawing/2010/main">
                            <m:oMath xmlns:m="http://schemas.openxmlformats.org/officeDocument/2006/math">
                              <m:r>
                                <a:rPr lang="en-US" sz="1400" b="0" i="0" u="none" strike="noStrike" cap="none" dirty="0" smtClean="0">
                                  <a:solidFill>
                                    <a:schemeClr val="dk1"/>
                                  </a:solidFill>
                                  <a:latin typeface="Cambria Math" panose="02040503050406030204" pitchFamily="18" charset="0"/>
                                  <a:ea typeface="Times New Roman"/>
                                  <a:cs typeface="Times New Roman"/>
                                  <a:sym typeface="Times New Roman"/>
                                </a:rPr>
                                <m:t>|</m:t>
                              </m:r>
                              <m:r>
                                <a:rPr lang="en-US" sz="14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400" i="1" u="none" strike="noStrike" cap="none" baseline="-25000" dirty="0">
                                  <a:solidFill>
                                    <a:schemeClr val="dk1"/>
                                  </a:solidFill>
                                  <a:latin typeface="Cambria Math" panose="02040503050406030204" pitchFamily="18" charset="0"/>
                                  <a:ea typeface="Nunito Sans"/>
                                  <a:cs typeface="Nunito Sans"/>
                                  <a:sym typeface="Nunito Sans"/>
                                </a:rPr>
                                <m:t>2</m:t>
                              </m:r>
                              <m:r>
                                <a:rPr lang="en-US" sz="1400" i="1" u="none" strike="noStrike" cap="none" dirty="0">
                                  <a:solidFill>
                                    <a:schemeClr val="dk1"/>
                                  </a:solidFill>
                                  <a:latin typeface="Cambria Math" panose="02040503050406030204" pitchFamily="18" charset="0"/>
                                  <a:ea typeface="Nunito Sans"/>
                                  <a:cs typeface="Nunito Sans"/>
                                  <a:sym typeface="Nunito Sans"/>
                                </a:rPr>
                                <m:t>−</m:t>
                              </m:r>
                              <m:r>
                                <a:rPr lang="en-US" sz="1400" i="1" u="none" strike="noStrike" cap="none" dirty="0">
                                  <a:solidFill>
                                    <a:schemeClr val="dk1"/>
                                  </a:solidFill>
                                  <a:latin typeface="Cambria Math" panose="02040503050406030204" pitchFamily="18" charset="0"/>
                                  <a:ea typeface="Times New Roman"/>
                                  <a:cs typeface="Times New Roman"/>
                                  <a:sym typeface="Times New Roman"/>
                                </a:rPr>
                                <m:t>𝑥</m:t>
                              </m:r>
                              <m:r>
                                <a:rPr lang="en-US" sz="1400" i="1" u="none" strike="noStrike" cap="none" baseline="-25000" dirty="0">
                                  <a:solidFill>
                                    <a:schemeClr val="dk1"/>
                                  </a:solidFill>
                                  <a:latin typeface="Cambria Math" panose="02040503050406030204" pitchFamily="18" charset="0"/>
                                  <a:ea typeface="Nunito Sans"/>
                                  <a:cs typeface="Nunito Sans"/>
                                  <a:sym typeface="Nunito Sans"/>
                                </a:rPr>
                                <m:t>1</m:t>
                              </m:r>
                              <m:r>
                                <a:rPr lang="en-US" sz="1400" b="0" i="1" u="none" strike="noStrike" cap="none" baseline="0" dirty="0" smtClean="0">
                                  <a:solidFill>
                                    <a:schemeClr val="dk1"/>
                                  </a:solidFill>
                                  <a:latin typeface="Cambria Math" panose="02040503050406030204" pitchFamily="18" charset="0"/>
                                  <a:ea typeface="Nunito Sans"/>
                                  <a:cs typeface="Nunito Sans"/>
                                  <a:sym typeface="Nunito Sans"/>
                                </a:rPr>
                                <m:t>|</m:t>
                              </m:r>
                            </m:oMath>
                          </a14:m>
                          <a:r>
                            <a:rPr lang="en-US" sz="140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400" b="0" i="0" u="none" strike="noStrike" cap="none" dirty="0" smtClean="0">
                                  <a:solidFill>
                                    <a:schemeClr val="dk1"/>
                                  </a:solidFill>
                                  <a:latin typeface="Cambria Math" panose="02040503050406030204" pitchFamily="18" charset="0"/>
                                  <a:ea typeface="Times New Roman"/>
                                  <a:cs typeface="Times New Roman"/>
                                  <a:sym typeface="Times New Roman"/>
                                </a:rPr>
                                <m:t>|</m:t>
                              </m:r>
                              <m:r>
                                <a:rPr lang="en-US" sz="14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400" i="1" u="none" strike="noStrike" cap="none" baseline="-25000" dirty="0">
                                  <a:solidFill>
                                    <a:schemeClr val="dk1"/>
                                  </a:solidFill>
                                  <a:latin typeface="Cambria Math" panose="02040503050406030204" pitchFamily="18" charset="0"/>
                                  <a:ea typeface="Nunito Sans"/>
                                  <a:cs typeface="Nunito Sans"/>
                                  <a:sym typeface="Nunito Sans"/>
                                </a:rPr>
                                <m:t>2</m:t>
                              </m:r>
                              <m:r>
                                <a:rPr lang="en-US" sz="1400" i="1" u="none" strike="noStrike" cap="none" dirty="0">
                                  <a:solidFill>
                                    <a:schemeClr val="dk1"/>
                                  </a:solidFill>
                                  <a:latin typeface="Cambria Math" panose="02040503050406030204" pitchFamily="18" charset="0"/>
                                  <a:ea typeface="Nunito Sans"/>
                                  <a:cs typeface="Nunito Sans"/>
                                  <a:sym typeface="Nunito Sans"/>
                                </a:rPr>
                                <m:t>−</m:t>
                              </m:r>
                              <m:r>
                                <a:rPr lang="en-US" sz="1400" i="1" u="none" strike="noStrike" cap="none" dirty="0">
                                  <a:solidFill>
                                    <a:schemeClr val="dk1"/>
                                  </a:solidFill>
                                  <a:latin typeface="Cambria Math" panose="02040503050406030204" pitchFamily="18" charset="0"/>
                                  <a:ea typeface="Times New Roman"/>
                                  <a:cs typeface="Times New Roman"/>
                                  <a:sym typeface="Times New Roman"/>
                                </a:rPr>
                                <m:t>𝑦</m:t>
                              </m:r>
                              <m:r>
                                <a:rPr lang="en-US" sz="1400" i="1" u="none" strike="noStrike" cap="none" baseline="-25000" dirty="0">
                                  <a:solidFill>
                                    <a:schemeClr val="dk1"/>
                                  </a:solidFill>
                                  <a:latin typeface="Cambria Math" panose="02040503050406030204" pitchFamily="18" charset="0"/>
                                  <a:ea typeface="Nunito Sans"/>
                                  <a:cs typeface="Nunito Sans"/>
                                  <a:sym typeface="Nunito Sans"/>
                                </a:rPr>
                                <m:t>1</m:t>
                              </m:r>
                              <m:r>
                                <a:rPr lang="en-US" sz="1400" b="0" i="1" u="none" strike="noStrike" cap="none" baseline="0" dirty="0" smtClean="0">
                                  <a:solidFill>
                                    <a:schemeClr val="dk1"/>
                                  </a:solidFill>
                                  <a:latin typeface="Cambria Math" panose="02040503050406030204" pitchFamily="18" charset="0"/>
                                  <a:ea typeface="Nunito Sans"/>
                                  <a:cs typeface="Nunito Sans"/>
                                  <a:sym typeface="Nunito Sans"/>
                                </a:rPr>
                                <m:t>|</m:t>
                              </m:r>
                            </m:oMath>
                          </a14:m>
                          <a:endParaRPr lang="en-US" sz="1400" u="none" strike="noStrike" cap="none" baseline="0"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13</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5</m:t>
                              </m:r>
                            </m:oMath>
                          </a14:m>
                          <a:r>
                            <a:rPr lang="en-GB" sz="1600" u="none" strike="noStrike" cap="none" dirty="0">
                              <a:solidFill>
                                <a:srgbClr val="1C1C1C"/>
                              </a:solidFill>
                              <a:latin typeface="Nunito Sans"/>
                              <a:ea typeface="Nunito Sans"/>
                              <a:cs typeface="Nunito Sans"/>
                              <a:sym typeface="Nunito Sans"/>
                            </a:rPr>
                            <a:t> </a:t>
                          </a:r>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made errors subtracting negative numbers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5" name="Google Shape;255;g2191522ec10_0_108">
                <a:extLst>
                  <a:ext uri="{FF2B5EF4-FFF2-40B4-BE49-F238E27FC236}">
                    <a16:creationId xmlns:a16="http://schemas.microsoft.com/office/drawing/2014/main" id="{FE08BC6E-5701-3963-36A7-41823228C929}"/>
                  </a:ext>
                </a:extLst>
              </p:cNvPr>
              <p:cNvGraphicFramePr/>
              <p:nvPr>
                <p:extLst>
                  <p:ext uri="{D42A27DB-BD31-4B8C-83A1-F6EECF244321}">
                    <p14:modId xmlns:p14="http://schemas.microsoft.com/office/powerpoint/2010/main" val="3293396299"/>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lang="en-US" sz="1600" b="0" dirty="0">
                              <a:solidFill>
                                <a:schemeClr val="dk1"/>
                              </a:solidFill>
                              <a:latin typeface="Nunito Sans"/>
                              <a:ea typeface="Nunito Sans"/>
                              <a:cs typeface="Nunito Sans"/>
                              <a:sym typeface="Nunito Sans"/>
                            </a:rPr>
                            <a:t>9) </a:t>
                          </a:r>
                          <a:r>
                            <a:rPr lang="en-US" sz="1600" b="0" u="none" strike="noStrike" cap="none" dirty="0">
                              <a:solidFill>
                                <a:schemeClr val="dk1"/>
                              </a:solidFill>
                              <a:latin typeface="Nunito Sans"/>
                              <a:ea typeface="Nunito Sans"/>
                              <a:cs typeface="Nunito Sans"/>
                              <a:sym typeface="Nunito Sans"/>
                            </a:rPr>
                            <a:t>Find the length of line segment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5" name="Google Shape;255;g2191522ec10_0_108">
                <a:extLst>
                  <a:ext uri="{FF2B5EF4-FFF2-40B4-BE49-F238E27FC236}">
                    <a16:creationId xmlns:a16="http://schemas.microsoft.com/office/drawing/2014/main" id="{FE08BC6E-5701-3963-36A7-41823228C929}"/>
                  </a:ext>
                </a:extLst>
              </p:cNvPr>
              <p:cNvGraphicFramePr/>
              <p:nvPr>
                <p:extLst>
                  <p:ext uri="{D42A27DB-BD31-4B8C-83A1-F6EECF244321}">
                    <p14:modId xmlns:p14="http://schemas.microsoft.com/office/powerpoint/2010/main" val="3293396299"/>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lang="en-US" sz="1600" b="0" dirty="0">
                              <a:solidFill>
                                <a:schemeClr val="dk1"/>
                              </a:solidFill>
                              <a:latin typeface="Nunito Sans"/>
                              <a:ea typeface="Nunito Sans"/>
                              <a:cs typeface="Nunito Sans"/>
                              <a:sym typeface="Nunito Sans"/>
                            </a:rPr>
                            <a:t>9) </a:t>
                          </a:r>
                          <a:r>
                            <a:rPr lang="en-US" sz="1600" b="0" u="none" strike="noStrike" cap="none" dirty="0">
                              <a:solidFill>
                                <a:schemeClr val="dk1"/>
                              </a:solidFill>
                              <a:latin typeface="Nunito Sans"/>
                              <a:ea typeface="Nunito Sans"/>
                              <a:cs typeface="Nunito Sans"/>
                              <a:sym typeface="Nunito Sans"/>
                            </a:rPr>
                            <a:t>Find the length of line segment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g218be48ffa3_0_65"/>
          <p:cNvSpPr txBox="1"/>
          <p:nvPr/>
        </p:nvSpPr>
        <p:spPr>
          <a:xfrm>
            <a:off x="169850" y="378100"/>
            <a:ext cx="5689774"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B8BBD567-96D3-BE45-B860-CECCEA5FE1C6}"/>
              </a:ext>
            </a:extLst>
          </p:cNvPr>
          <p:cNvPicPr>
            <a:picLocks noChangeAspect="1"/>
          </p:cNvPicPr>
          <p:nvPr/>
        </p:nvPicPr>
        <p:blipFill>
          <a:blip r:embed="rId3"/>
          <a:stretch>
            <a:fillRect/>
          </a:stretch>
        </p:blipFill>
        <p:spPr>
          <a:xfrm>
            <a:off x="187268" y="2173175"/>
            <a:ext cx="4312478" cy="1467001"/>
          </a:xfrm>
          <a:prstGeom prst="rect">
            <a:avLst/>
          </a:prstGeom>
        </p:spPr>
      </p:pic>
      <mc:AlternateContent xmlns:mc="http://schemas.openxmlformats.org/markup-compatibility/2006">
        <mc:Choice xmlns:a14="http://schemas.microsoft.com/office/drawing/2010/main" Requires="a14">
          <p:graphicFrame>
            <p:nvGraphicFramePr>
              <p:cNvPr id="4" name="Google Shape;414;g21c43135d4d_0_150">
                <a:extLst>
                  <a:ext uri="{FF2B5EF4-FFF2-40B4-BE49-F238E27FC236}">
                    <a16:creationId xmlns:a16="http://schemas.microsoft.com/office/drawing/2014/main" id="{796D5D5C-2BC9-9127-CD54-FE77B95142B1}"/>
                  </a:ext>
                </a:extLst>
              </p:cNvPr>
              <p:cNvGraphicFramePr/>
              <p:nvPr>
                <p:extLst>
                  <p:ext uri="{D42A27DB-BD31-4B8C-83A1-F6EECF244321}">
                    <p14:modId xmlns:p14="http://schemas.microsoft.com/office/powerpoint/2010/main" val="379490769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(7, 3)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(4, 4)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used the ratio the wrong way around</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(5.5, 3.5)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midpoint of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𝐴𝐶</m:t>
                              </m:r>
                            </m:oMath>
                          </a14:m>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 6)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added the components of the ratio to the elements of point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𝐴</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414;g21c43135d4d_0_150">
                <a:extLst>
                  <a:ext uri="{FF2B5EF4-FFF2-40B4-BE49-F238E27FC236}">
                    <a16:creationId xmlns:a16="http://schemas.microsoft.com/office/drawing/2014/main" id="{796D5D5C-2BC9-9127-CD54-FE77B95142B1}"/>
                  </a:ext>
                </a:extLst>
              </p:cNvPr>
              <p:cNvGraphicFramePr/>
              <p:nvPr>
                <p:extLst>
                  <p:ext uri="{D42A27DB-BD31-4B8C-83A1-F6EECF244321}">
                    <p14:modId xmlns:p14="http://schemas.microsoft.com/office/powerpoint/2010/main" val="379490769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(7, 3)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(4, 4)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used the ratio the wrong way around</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(5.5, 3.5)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midpoint of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𝐴𝐶</m:t>
                              </m:r>
                            </m:oMath>
                          </a14:m>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 6)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added the components of the ratio to the elements of point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𝐴</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5" name="Google Shape;255;g2191522ec10_0_108">
                <a:extLst>
                  <a:ext uri="{FF2B5EF4-FFF2-40B4-BE49-F238E27FC236}">
                    <a16:creationId xmlns:a16="http://schemas.microsoft.com/office/drawing/2014/main" id="{EA401513-BE28-9328-9E01-A2DC0083481B}"/>
                  </a:ext>
                </a:extLst>
              </p:cNvPr>
              <p:cNvGraphicFramePr/>
              <p:nvPr>
                <p:extLst>
                  <p:ext uri="{D42A27DB-BD31-4B8C-83A1-F6EECF244321}">
                    <p14:modId xmlns:p14="http://schemas.microsoft.com/office/powerpoint/2010/main" val="1552862428"/>
                  </p:ext>
                </p:extLst>
              </p:nvPr>
            </p:nvGraphicFramePr>
            <p:xfrm>
              <a:off x="108044" y="862525"/>
              <a:ext cx="4427010" cy="13106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10) </a:t>
                          </a:r>
                          <a:r>
                            <a:rPr lang="en-US" sz="1600" b="0" u="none" strike="noStrike" cap="none" dirty="0">
                              <a:solidFill>
                                <a:schemeClr val="dk1"/>
                              </a:solidFill>
                              <a:latin typeface="Nunito Sans"/>
                              <a:ea typeface="Nunito Sans"/>
                              <a:cs typeface="Nunito Sans"/>
                              <a:sym typeface="Nunito Sans"/>
                            </a:rPr>
                            <a:t>The point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lies on the line segment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𝐴𝐶</m:t>
                              </m:r>
                            </m:oMath>
                          </a14:m>
                          <a:endParaRPr lang="en-GB" sz="1600" b="0" u="none" strike="noStrike" cap="none"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such that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𝐵𝐶</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=2:1</m:t>
                              </m:r>
                            </m:oMath>
                          </a14:m>
                          <a:r>
                            <a:rPr lang="en-US" sz="1600" b="0" u="none" strike="noStrike" cap="none" dirty="0">
                              <a:solidFill>
                                <a:schemeClr val="dk1"/>
                              </a:solidFill>
                              <a:latin typeface="Nunito Sans"/>
                              <a:ea typeface="Nunito Sans"/>
                              <a:cs typeface="Nunito Sans"/>
                              <a:sym typeface="Nunito Sans"/>
                            </a:rPr>
                            <a:t>. Find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coordinates of point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5" name="Google Shape;255;g2191522ec10_0_108">
                <a:extLst>
                  <a:ext uri="{FF2B5EF4-FFF2-40B4-BE49-F238E27FC236}">
                    <a16:creationId xmlns:a16="http://schemas.microsoft.com/office/drawing/2014/main" id="{EA401513-BE28-9328-9E01-A2DC0083481B}"/>
                  </a:ext>
                </a:extLst>
              </p:cNvPr>
              <p:cNvGraphicFramePr/>
              <p:nvPr>
                <p:extLst>
                  <p:ext uri="{D42A27DB-BD31-4B8C-83A1-F6EECF244321}">
                    <p14:modId xmlns:p14="http://schemas.microsoft.com/office/powerpoint/2010/main" val="1552862428"/>
                  </p:ext>
                </p:extLst>
              </p:nvPr>
            </p:nvGraphicFramePr>
            <p:xfrm>
              <a:off x="108044" y="862525"/>
              <a:ext cx="4427010" cy="13106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10) </a:t>
                          </a:r>
                          <a:r>
                            <a:rPr lang="en-US" sz="1600" b="0" u="none" strike="noStrike" cap="none" dirty="0">
                              <a:solidFill>
                                <a:schemeClr val="dk1"/>
                              </a:solidFill>
                              <a:latin typeface="Nunito Sans"/>
                              <a:ea typeface="Nunito Sans"/>
                              <a:cs typeface="Nunito Sans"/>
                              <a:sym typeface="Nunito Sans"/>
                            </a:rPr>
                            <a:t>The point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lies on the line segment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𝐴𝐶</m:t>
                              </m:r>
                            </m:oMath>
                          </a14:m>
                          <a:endParaRPr lang="en-GB" sz="1600" b="0" u="none" strike="noStrike" cap="none"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such that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𝐵𝐶</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=2:1</m:t>
                              </m:r>
                            </m:oMath>
                          </a14:m>
                          <a:r>
                            <a:rPr lang="en-US" sz="1600" b="0" u="none" strike="noStrike" cap="none" dirty="0">
                              <a:solidFill>
                                <a:schemeClr val="dk1"/>
                              </a:solidFill>
                              <a:latin typeface="Nunito Sans"/>
                              <a:ea typeface="Nunito Sans"/>
                              <a:cs typeface="Nunito Sans"/>
                              <a:sym typeface="Nunito Sans"/>
                            </a:rPr>
                            <a:t>. Find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coordinates of point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g218be48ffa3_0_72"/>
          <p:cNvSpPr txBox="1"/>
          <p:nvPr/>
        </p:nvSpPr>
        <p:spPr>
          <a:xfrm>
            <a:off x="169850" y="378100"/>
            <a:ext cx="570843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B0B9A7F9-EA03-A44A-9059-C087254C2334}"/>
              </a:ext>
            </a:extLst>
          </p:cNvPr>
          <p:cNvPicPr>
            <a:picLocks noChangeAspect="1"/>
          </p:cNvPicPr>
          <p:nvPr/>
        </p:nvPicPr>
        <p:blipFill>
          <a:blip r:embed="rId3"/>
          <a:stretch>
            <a:fillRect/>
          </a:stretch>
        </p:blipFill>
        <p:spPr>
          <a:xfrm>
            <a:off x="138947" y="2131410"/>
            <a:ext cx="4365204" cy="1677831"/>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E94292B0-3A5D-02AB-45AB-9D2FE0D42C40}"/>
                  </a:ext>
                </a:extLst>
              </p:cNvPr>
              <p:cNvGraphicFramePr/>
              <p:nvPr>
                <p:extLst>
                  <p:ext uri="{D42A27DB-BD31-4B8C-83A1-F6EECF244321}">
                    <p14:modId xmlns:p14="http://schemas.microsoft.com/office/powerpoint/2010/main" val="308898226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(−6, 1)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used B as the midpoint of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𝐴𝐶</m:t>
                              </m:r>
                            </m:oMath>
                          </a14:m>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(−3, 2)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(−10.5, −0.5)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used the ratio the wrong way around</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(1, 1) </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subtracted the components of the ratio from the elements of point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𝐵</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E94292B0-3A5D-02AB-45AB-9D2FE0D42C40}"/>
                  </a:ext>
                </a:extLst>
              </p:cNvPr>
              <p:cNvGraphicFramePr/>
              <p:nvPr>
                <p:extLst>
                  <p:ext uri="{D42A27DB-BD31-4B8C-83A1-F6EECF244321}">
                    <p14:modId xmlns:p14="http://schemas.microsoft.com/office/powerpoint/2010/main" val="308898226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(−6, 1)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used B as the midpoint of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𝐴𝐶</m:t>
                              </m:r>
                            </m:oMath>
                          </a14:m>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(−3, 2)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(−10.5, −0.5)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used the ratio the wrong way around</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(1, 1) </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subtracted the components of the ratio from the elements of point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𝐵</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B94F66CA-CF19-9093-AE3B-33E3FE9FC84B}"/>
                  </a:ext>
                </a:extLst>
              </p:cNvPr>
              <p:cNvGraphicFramePr/>
              <p:nvPr>
                <p:extLst>
                  <p:ext uri="{D42A27DB-BD31-4B8C-83A1-F6EECF244321}">
                    <p14:modId xmlns:p14="http://schemas.microsoft.com/office/powerpoint/2010/main" val="346033286"/>
                  </p:ext>
                </p:extLst>
              </p:nvPr>
            </p:nvGraphicFramePr>
            <p:xfrm>
              <a:off x="108044" y="862525"/>
              <a:ext cx="4427010" cy="13106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11) </a:t>
                          </a:r>
                          <a:r>
                            <a:rPr lang="en-US" sz="1600" b="0" u="none" strike="noStrike" cap="none" dirty="0">
                              <a:solidFill>
                                <a:schemeClr val="dk1"/>
                              </a:solidFill>
                              <a:latin typeface="Nunito Sans"/>
                              <a:ea typeface="Nunito Sans"/>
                              <a:cs typeface="Nunito Sans"/>
                              <a:sym typeface="Nunito Sans"/>
                            </a:rPr>
                            <a:t>The point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lies on the line segment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𝐴𝐶</m:t>
                              </m:r>
                            </m:oMath>
                          </a14:m>
                          <a:endParaRPr lang="en-GB" sz="1600" b="0" u="none" strike="noStrike" cap="none"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such that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𝐵𝐶</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=2:3</m:t>
                              </m:r>
                            </m:oMath>
                          </a14:m>
                          <a:r>
                            <a:rPr lang="en-US" sz="1600" b="0" u="none" strike="noStrike" cap="none" dirty="0">
                              <a:solidFill>
                                <a:schemeClr val="dk1"/>
                              </a:solidFill>
                              <a:latin typeface="Nunito Sans"/>
                              <a:ea typeface="Nunito Sans"/>
                              <a:cs typeface="Nunito Sans"/>
                              <a:sym typeface="Nunito Sans"/>
                            </a:rPr>
                            <a:t>. Find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coordinates of point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m:t>
                              </m:r>
                            </m:oMath>
                          </a14:m>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B94F66CA-CF19-9093-AE3B-33E3FE9FC84B}"/>
                  </a:ext>
                </a:extLst>
              </p:cNvPr>
              <p:cNvGraphicFramePr/>
              <p:nvPr>
                <p:extLst>
                  <p:ext uri="{D42A27DB-BD31-4B8C-83A1-F6EECF244321}">
                    <p14:modId xmlns:p14="http://schemas.microsoft.com/office/powerpoint/2010/main" val="346033286"/>
                  </p:ext>
                </p:extLst>
              </p:nvPr>
            </p:nvGraphicFramePr>
            <p:xfrm>
              <a:off x="108044" y="862525"/>
              <a:ext cx="4427010" cy="13106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11) </a:t>
                          </a:r>
                          <a:r>
                            <a:rPr lang="en-US" sz="1600" b="0" u="none" strike="noStrike" cap="none" dirty="0">
                              <a:solidFill>
                                <a:schemeClr val="dk1"/>
                              </a:solidFill>
                              <a:latin typeface="Nunito Sans"/>
                              <a:ea typeface="Nunito Sans"/>
                              <a:cs typeface="Nunito Sans"/>
                              <a:sym typeface="Nunito Sans"/>
                            </a:rPr>
                            <a:t>The point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lies on the line segment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𝐴𝐶</m:t>
                              </m:r>
                            </m:oMath>
                          </a14:m>
                          <a:endParaRPr lang="en-GB" sz="1600" b="0" u="none" strike="noStrike" cap="none"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such that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𝐵𝐶</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=2:3</m:t>
                              </m:r>
                            </m:oMath>
                          </a14:m>
                          <a:r>
                            <a:rPr lang="en-US" sz="1600" b="0" u="none" strike="noStrike" cap="none" dirty="0">
                              <a:solidFill>
                                <a:schemeClr val="dk1"/>
                              </a:solidFill>
                              <a:latin typeface="Nunito Sans"/>
                              <a:ea typeface="Nunito Sans"/>
                              <a:cs typeface="Nunito Sans"/>
                              <a:sym typeface="Nunito Sans"/>
                            </a:rPr>
                            <a:t>. Find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coordinates of point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m:t>
                              </m:r>
                            </m:oMath>
                          </a14:m>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g218be48ffa3_0_79"/>
          <p:cNvSpPr txBox="1"/>
          <p:nvPr/>
        </p:nvSpPr>
        <p:spPr>
          <a:xfrm>
            <a:off x="169850" y="378100"/>
            <a:ext cx="5680444"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347;g21695fbacc7_0_100">
                <a:extLst>
                  <a:ext uri="{FF2B5EF4-FFF2-40B4-BE49-F238E27FC236}">
                    <a16:creationId xmlns:a16="http://schemas.microsoft.com/office/drawing/2014/main" id="{A54CE143-C14A-3A88-0B1F-837EBABD0D68}"/>
                  </a:ext>
                </a:extLst>
              </p:cNvPr>
              <p:cNvGraphicFramePr/>
              <p:nvPr>
                <p:extLst>
                  <p:ext uri="{D42A27DB-BD31-4B8C-83A1-F6EECF244321}">
                    <p14:modId xmlns:p14="http://schemas.microsoft.com/office/powerpoint/2010/main" val="1398809350"/>
                  </p:ext>
                </p:extLst>
              </p:nvPr>
            </p:nvGraphicFramePr>
            <p:xfrm>
              <a:off x="108044" y="862525"/>
              <a:ext cx="8751475" cy="982990"/>
            </p:xfrm>
            <a:graphic>
              <a:graphicData uri="http://schemas.openxmlformats.org/drawingml/2006/table">
                <a:tbl>
                  <a:tblPr firstRow="1" bandRow="1">
                    <a:noFill/>
                  </a:tblPr>
                  <a:tblGrid>
                    <a:gridCol w="8751475">
                      <a:extLst>
                        <a:ext uri="{9D8B030D-6E8A-4147-A177-3AD203B41FA5}">
                          <a16:colId xmlns:a16="http://schemas.microsoft.com/office/drawing/2014/main" val="20000"/>
                        </a:ext>
                      </a:extLst>
                    </a:gridCol>
                  </a:tblGrid>
                  <a:tr h="565001">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12) </a:t>
                          </a:r>
                          <a:r>
                            <a:rPr lang="en-US" sz="1600" b="0" u="none" strike="noStrike" cap="none" dirty="0">
                              <a:solidFill>
                                <a:schemeClr val="dk1"/>
                              </a:solidFill>
                              <a:latin typeface="Nunito Sans"/>
                              <a:ea typeface="Nunito Sans"/>
                              <a:cs typeface="Nunito Sans"/>
                              <a:sym typeface="Nunito Sans"/>
                            </a:rPr>
                            <a:t>Straight line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𝑇</m:t>
                              </m:r>
                            </m:oMath>
                          </a14:m>
                          <a:r>
                            <a:rPr lang="en-US" sz="1600" b="0" u="none" strike="noStrike" cap="none" dirty="0">
                              <a:solidFill>
                                <a:schemeClr val="dk1"/>
                              </a:solidFill>
                              <a:latin typeface="Nunito Sans"/>
                              <a:ea typeface="Nunito Sans"/>
                              <a:cs typeface="Nunito Sans"/>
                              <a:sym typeface="Nunito Sans"/>
                            </a:rPr>
                            <a:t> has equation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𝑚𝑥</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US" sz="1600" b="0" i="1" u="none" strike="noStrike" cap="none" dirty="0">
                              <a:solidFill>
                                <a:schemeClr val="dk1"/>
                              </a:solidFill>
                              <a:latin typeface="Times New Roman"/>
                              <a:ea typeface="Times New Roman"/>
                              <a:cs typeface="Times New Roman"/>
                              <a:sym typeface="Times New Roman"/>
                            </a:rPr>
                            <a:t>. </a:t>
                          </a:r>
                          <a:r>
                            <a:rPr lang="en-US" sz="1600" b="0" u="none" strike="noStrike" cap="none" dirty="0">
                              <a:solidFill>
                                <a:schemeClr val="dk1"/>
                              </a:solidFill>
                              <a:latin typeface="Nunito Sans"/>
                              <a:ea typeface="Nunito Sans"/>
                              <a:cs typeface="Nunito Sans"/>
                              <a:sym typeface="Nunito Sans"/>
                            </a:rPr>
                            <a:t>Find the values of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m:t>
                              </m:r>
                            </m:oMath>
                          </a14:m>
                          <a:r>
                            <a:rPr lang="en-US"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US" sz="1600" b="0" u="none" strike="noStrike" cap="none" dirty="0">
                              <a:solidFill>
                                <a:schemeClr val="dk1"/>
                              </a:solidFill>
                              <a:latin typeface="Nunito Sans"/>
                              <a:ea typeface="Nunito Sans"/>
                              <a:cs typeface="Nunito Sans"/>
                              <a:sym typeface="Nunito Sans"/>
                            </a:rPr>
                            <a:t> such that:</a:t>
                          </a:r>
                        </a:p>
                        <a:p>
                          <a:pPr marL="0" marR="0" lvl="0" indent="0" algn="l" rtl="0">
                            <a:lnSpc>
                              <a:spcPct val="100000"/>
                            </a:lnSpc>
                            <a:spcBef>
                              <a:spcPts val="0"/>
                            </a:spcBef>
                            <a:spcAft>
                              <a:spcPts val="0"/>
                            </a:spcAft>
                            <a:buClr>
                              <a:srgbClr val="000000"/>
                            </a:buClr>
                            <a:buSzPts val="1600"/>
                            <a:buFont typeface="Arial"/>
                            <a:buNone/>
                          </a:pPr>
                          <a:endParaRPr lang="en-US" sz="1050" b="0" dirty="0">
                            <a:solidFill>
                              <a:schemeClr val="dk1"/>
                            </a:solidFill>
                            <a:latin typeface="Nunito Sans"/>
                            <a:ea typeface="Nunito Sans"/>
                            <a:cs typeface="Nunito Sans"/>
                            <a:sym typeface="Nunito Sans"/>
                          </a:endParaRPr>
                        </a:p>
                        <a:p>
                          <a:pPr marL="285750" marR="0" lvl="0" indent="-285750" algn="l" rtl="0">
                            <a:lnSpc>
                              <a:spcPct val="100000"/>
                            </a:lnSpc>
                            <a:spcBef>
                              <a:spcPts val="0"/>
                            </a:spcBef>
                            <a:spcAft>
                              <a:spcPts val="0"/>
                            </a:spcAft>
                            <a:buClr>
                              <a:srgbClr val="000000"/>
                            </a:buClr>
                            <a:buSzPts val="1600"/>
                            <a:buFont typeface="Arial" panose="020B0604020202020204" pitchFamily="34" charset="0"/>
                            <a:buChar char="•"/>
                          </a:pPr>
                          <a:r>
                            <a:rPr lang="en-US" sz="1600" b="0" u="none" strike="noStrike" cap="none" dirty="0">
                              <a:solidFill>
                                <a:schemeClr val="dk1"/>
                              </a:solidFill>
                              <a:latin typeface="Nunito Sans"/>
                              <a:ea typeface="Nunito Sans"/>
                              <a:cs typeface="Nunito Sans"/>
                              <a:sym typeface="Nunito Sans"/>
                            </a:rPr>
                            <a:t>Line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𝑇</m:t>
                              </m:r>
                            </m:oMath>
                          </a14:m>
                          <a:r>
                            <a:rPr lang="en-US" sz="1600" b="0" u="none" strike="noStrike" cap="none" dirty="0">
                              <a:solidFill>
                                <a:schemeClr val="dk1"/>
                              </a:solidFill>
                              <a:latin typeface="Nunito Sans"/>
                              <a:ea typeface="Nunito Sans"/>
                              <a:cs typeface="Nunito Sans"/>
                              <a:sym typeface="Nunito Sans"/>
                            </a:rPr>
                            <a:t> is parallel to the line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=2</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+1</m:t>
                              </m:r>
                            </m:oMath>
                          </a14:m>
                          <a:endParaRPr lang="en-US" sz="1600" b="0" u="none" strike="noStrike" cap="none" dirty="0">
                            <a:solidFill>
                              <a:schemeClr val="dk1"/>
                            </a:solidFill>
                            <a:latin typeface="Nunito Sans"/>
                            <a:ea typeface="Nunito Sans"/>
                            <a:cs typeface="Nunito Sans"/>
                            <a:sym typeface="Nunito Sans"/>
                          </a:endParaRPr>
                        </a:p>
                        <a:p>
                          <a:pPr marL="285750" lvl="3" indent="-285750" algn="l" rtl="0">
                            <a:spcBef>
                              <a:spcPts val="0"/>
                            </a:spcBef>
                            <a:spcAft>
                              <a:spcPts val="0"/>
                            </a:spcAft>
                            <a:buFont typeface="Arial" panose="020B0604020202020204" pitchFamily="34" charset="0"/>
                            <a:buChar char="•"/>
                          </a:pPr>
                          <a:r>
                            <a:rPr lang="en-GB" sz="1600" b="0" u="none" strike="noStrike" cap="none" dirty="0">
                              <a:solidFill>
                                <a:schemeClr val="dk1"/>
                              </a:solidFill>
                              <a:latin typeface="Nunito Sans"/>
                              <a:ea typeface="Nunito Sans"/>
                              <a:cs typeface="Nunito Sans"/>
                              <a:sym typeface="Nunito Sans"/>
                            </a:rPr>
                            <a:t>Line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𝑇</m:t>
                              </m:r>
                            </m:oMath>
                          </a14:m>
                          <a:r>
                            <a:rPr lang="en-GB" sz="1600" b="0" u="none" strike="noStrike" cap="none" dirty="0">
                              <a:solidFill>
                                <a:schemeClr val="dk1"/>
                              </a:solidFill>
                              <a:latin typeface="Nunito Sans"/>
                              <a:ea typeface="Nunito Sans"/>
                              <a:cs typeface="Nunito Sans"/>
                              <a:sym typeface="Nunito Sans"/>
                            </a:rPr>
                            <a:t> passes through the point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(4, 5) </m:t>
                              </m:r>
                            </m:oMath>
                          </a14:m>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2" name="Google Shape;347;g21695fbacc7_0_100">
                <a:extLst>
                  <a:ext uri="{FF2B5EF4-FFF2-40B4-BE49-F238E27FC236}">
                    <a16:creationId xmlns:a16="http://schemas.microsoft.com/office/drawing/2014/main" id="{A54CE143-C14A-3A88-0B1F-837EBABD0D68}"/>
                  </a:ext>
                </a:extLst>
              </p:cNvPr>
              <p:cNvGraphicFramePr/>
              <p:nvPr>
                <p:extLst>
                  <p:ext uri="{D42A27DB-BD31-4B8C-83A1-F6EECF244321}">
                    <p14:modId xmlns:p14="http://schemas.microsoft.com/office/powerpoint/2010/main" val="1398809350"/>
                  </p:ext>
                </p:extLst>
              </p:nvPr>
            </p:nvGraphicFramePr>
            <p:xfrm>
              <a:off x="108044" y="862525"/>
              <a:ext cx="8751475" cy="982990"/>
            </p:xfrm>
            <a:graphic>
              <a:graphicData uri="http://schemas.openxmlformats.org/drawingml/2006/table">
                <a:tbl>
                  <a:tblPr firstRow="1" bandRow="1">
                    <a:noFill/>
                  </a:tblPr>
                  <a:tblGrid>
                    <a:gridCol w="8751475">
                      <a:extLst>
                        <a:ext uri="{9D8B030D-6E8A-4147-A177-3AD203B41FA5}">
                          <a16:colId xmlns:a16="http://schemas.microsoft.com/office/drawing/2014/main" val="20000"/>
                        </a:ext>
                      </a:extLst>
                    </a:gridCol>
                  </a:tblGrid>
                  <a:tr h="565001">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12) </a:t>
                          </a:r>
                          <a:r>
                            <a:rPr lang="en-US" sz="1600" b="0" u="none" strike="noStrike" cap="none" dirty="0">
                              <a:solidFill>
                                <a:schemeClr val="dk1"/>
                              </a:solidFill>
                              <a:latin typeface="Nunito Sans"/>
                              <a:ea typeface="Nunito Sans"/>
                              <a:cs typeface="Nunito Sans"/>
                              <a:sym typeface="Nunito Sans"/>
                            </a:rPr>
                            <a:t>Straight line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𝑇</m:t>
                              </m:r>
                            </m:oMath>
                          </a14:m>
                          <a:r>
                            <a:rPr lang="en-US" sz="1600" b="0" u="none" strike="noStrike" cap="none" dirty="0">
                              <a:solidFill>
                                <a:schemeClr val="dk1"/>
                              </a:solidFill>
                              <a:latin typeface="Nunito Sans"/>
                              <a:ea typeface="Nunito Sans"/>
                              <a:cs typeface="Nunito Sans"/>
                              <a:sym typeface="Nunito Sans"/>
                            </a:rPr>
                            <a:t> has equation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𝑚𝑥</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US" sz="1600" b="0" i="1" u="none" strike="noStrike" cap="none" dirty="0">
                              <a:solidFill>
                                <a:schemeClr val="dk1"/>
                              </a:solidFill>
                              <a:latin typeface="Times New Roman"/>
                              <a:ea typeface="Times New Roman"/>
                              <a:cs typeface="Times New Roman"/>
                              <a:sym typeface="Times New Roman"/>
                            </a:rPr>
                            <a:t>. </a:t>
                          </a:r>
                          <a:r>
                            <a:rPr lang="en-US" sz="1600" b="0" u="none" strike="noStrike" cap="none" dirty="0">
                              <a:solidFill>
                                <a:schemeClr val="dk1"/>
                              </a:solidFill>
                              <a:latin typeface="Nunito Sans"/>
                              <a:ea typeface="Nunito Sans"/>
                              <a:cs typeface="Nunito Sans"/>
                              <a:sym typeface="Nunito Sans"/>
                            </a:rPr>
                            <a:t>Find the values of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m:t>
                              </m:r>
                            </m:oMath>
                          </a14:m>
                          <a:r>
                            <a:rPr lang="en-US" sz="1600" b="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US" sz="1600" b="0" u="none" strike="noStrike" cap="none" dirty="0">
                              <a:solidFill>
                                <a:schemeClr val="dk1"/>
                              </a:solidFill>
                              <a:latin typeface="Nunito Sans"/>
                              <a:ea typeface="Nunito Sans"/>
                              <a:cs typeface="Nunito Sans"/>
                              <a:sym typeface="Nunito Sans"/>
                            </a:rPr>
                            <a:t> such that:</a:t>
                          </a:r>
                        </a:p>
                        <a:p>
                          <a:pPr marL="0" marR="0" lvl="0" indent="0" algn="l" rtl="0">
                            <a:lnSpc>
                              <a:spcPct val="100000"/>
                            </a:lnSpc>
                            <a:spcBef>
                              <a:spcPts val="0"/>
                            </a:spcBef>
                            <a:spcAft>
                              <a:spcPts val="0"/>
                            </a:spcAft>
                            <a:buClr>
                              <a:srgbClr val="000000"/>
                            </a:buClr>
                            <a:buSzPts val="1600"/>
                            <a:buFont typeface="Arial"/>
                            <a:buNone/>
                          </a:pPr>
                          <a:endParaRPr lang="en-US" sz="1050" b="0" dirty="0">
                            <a:solidFill>
                              <a:schemeClr val="dk1"/>
                            </a:solidFill>
                            <a:latin typeface="Nunito Sans"/>
                            <a:ea typeface="Nunito Sans"/>
                            <a:cs typeface="Nunito Sans"/>
                            <a:sym typeface="Nunito Sans"/>
                          </a:endParaRPr>
                        </a:p>
                        <a:p>
                          <a:pPr marL="285750" marR="0" lvl="0" indent="-285750" algn="l" rtl="0">
                            <a:lnSpc>
                              <a:spcPct val="100000"/>
                            </a:lnSpc>
                            <a:spcBef>
                              <a:spcPts val="0"/>
                            </a:spcBef>
                            <a:spcAft>
                              <a:spcPts val="0"/>
                            </a:spcAft>
                            <a:buClr>
                              <a:srgbClr val="000000"/>
                            </a:buClr>
                            <a:buSzPts val="1600"/>
                            <a:buFont typeface="Arial" panose="020B0604020202020204" pitchFamily="34" charset="0"/>
                            <a:buChar char="•"/>
                          </a:pPr>
                          <a:r>
                            <a:rPr lang="en-US" sz="1600" b="0" u="none" strike="noStrike" cap="none" dirty="0">
                              <a:solidFill>
                                <a:schemeClr val="dk1"/>
                              </a:solidFill>
                              <a:latin typeface="Nunito Sans"/>
                              <a:ea typeface="Nunito Sans"/>
                              <a:cs typeface="Nunito Sans"/>
                              <a:sym typeface="Nunito Sans"/>
                            </a:rPr>
                            <a:t>Line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𝑇</m:t>
                              </m:r>
                            </m:oMath>
                          </a14:m>
                          <a:r>
                            <a:rPr lang="en-US" sz="1600" b="0" u="none" strike="noStrike" cap="none" dirty="0">
                              <a:solidFill>
                                <a:schemeClr val="dk1"/>
                              </a:solidFill>
                              <a:latin typeface="Nunito Sans"/>
                              <a:ea typeface="Nunito Sans"/>
                              <a:cs typeface="Nunito Sans"/>
                              <a:sym typeface="Nunito Sans"/>
                            </a:rPr>
                            <a:t> is parallel to the line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=2</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+1</m:t>
                              </m:r>
                            </m:oMath>
                          </a14:m>
                          <a:endParaRPr lang="en-US" sz="1600" b="0" u="none" strike="noStrike" cap="none" dirty="0">
                            <a:solidFill>
                              <a:schemeClr val="dk1"/>
                            </a:solidFill>
                            <a:latin typeface="Nunito Sans"/>
                            <a:ea typeface="Nunito Sans"/>
                            <a:cs typeface="Nunito Sans"/>
                            <a:sym typeface="Nunito Sans"/>
                          </a:endParaRPr>
                        </a:p>
                        <a:p>
                          <a:pPr marL="285750" lvl="3" indent="-285750" algn="l" rtl="0">
                            <a:spcBef>
                              <a:spcPts val="0"/>
                            </a:spcBef>
                            <a:spcAft>
                              <a:spcPts val="0"/>
                            </a:spcAft>
                            <a:buFont typeface="Arial" panose="020B0604020202020204" pitchFamily="34" charset="0"/>
                            <a:buChar char="•"/>
                          </a:pPr>
                          <a:r>
                            <a:rPr lang="en-GB" sz="1600" b="0" u="none" strike="noStrike" cap="none" dirty="0">
                              <a:solidFill>
                                <a:schemeClr val="dk1"/>
                              </a:solidFill>
                              <a:latin typeface="Nunito Sans"/>
                              <a:ea typeface="Nunito Sans"/>
                              <a:cs typeface="Nunito Sans"/>
                              <a:sym typeface="Nunito Sans"/>
                            </a:rPr>
                            <a:t>Line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𝑇</m:t>
                              </m:r>
                            </m:oMath>
                          </a14:m>
                          <a:r>
                            <a:rPr lang="en-GB" sz="1600" b="0" u="none" strike="noStrike" cap="none" dirty="0">
                              <a:solidFill>
                                <a:schemeClr val="dk1"/>
                              </a:solidFill>
                              <a:latin typeface="Nunito Sans"/>
                              <a:ea typeface="Nunito Sans"/>
                              <a:cs typeface="Nunito Sans"/>
                              <a:sym typeface="Nunito Sans"/>
                            </a:rPr>
                            <a:t> passes through the point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(4, 5) </m:t>
                              </m:r>
                            </m:oMath>
                          </a14:m>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348;g21695fbacc7_0_100">
                <a:extLst>
                  <a:ext uri="{FF2B5EF4-FFF2-40B4-BE49-F238E27FC236}">
                    <a16:creationId xmlns:a16="http://schemas.microsoft.com/office/drawing/2014/main" id="{14E890C7-9A4B-833C-09C9-B5B7A7FCC652}"/>
                  </a:ext>
                </a:extLst>
              </p:cNvPr>
              <p:cNvGraphicFramePr/>
              <p:nvPr>
                <p:extLst>
                  <p:ext uri="{D42A27DB-BD31-4B8C-83A1-F6EECF244321}">
                    <p14:modId xmlns:p14="http://schemas.microsoft.com/office/powerpoint/2010/main" val="1136853246"/>
                  </p:ext>
                </p:extLst>
              </p:nvPr>
            </p:nvGraphicFramePr>
            <p:xfrm>
              <a:off x="952500" y="2495704"/>
              <a:ext cx="7239000" cy="1891986"/>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dk1"/>
                                  </a:solidFill>
                                  <a:latin typeface="Cambria Math" panose="02040503050406030204" pitchFamily="18" charset="0"/>
                                  <a:ea typeface="Times New Roman"/>
                                  <a:cs typeface="Times New Roman"/>
                                  <a:sym typeface="Times New Roman"/>
                                </a:rPr>
                                <m:t>𝑚</m:t>
                              </m:r>
                              <m:r>
                                <a:rPr lang="en-US" sz="1600" i="1" u="none" strike="noStrike" cap="none" dirty="0">
                                  <a:solidFill>
                                    <a:schemeClr val="dk1"/>
                                  </a:solidFill>
                                  <a:latin typeface="Cambria Math" panose="02040503050406030204" pitchFamily="18" charset="0"/>
                                  <a:ea typeface="Nunito Sans"/>
                                  <a:cs typeface="Nunito Sans"/>
                                  <a:sym typeface="Nunito Sans"/>
                                </a:rPr>
                                <m:t>=2,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i="1" u="none" strike="noStrike" cap="none" dirty="0">
                                  <a:solidFill>
                                    <a:schemeClr val="dk1"/>
                                  </a:solidFill>
                                  <a:latin typeface="Cambria Math" panose="02040503050406030204" pitchFamily="18" charset="0"/>
                                  <a:ea typeface="Times New Roman"/>
                                  <a:cs typeface="Times New Roman"/>
                                  <a:sym typeface="Times New Roman"/>
                                </a:rPr>
                                <m:t>𝑐</m:t>
                              </m:r>
                              <m:r>
                                <a:rPr lang="en-US" sz="1600" i="1" u="none" strike="noStrike" cap="none" dirty="0">
                                  <a:solidFill>
                                    <a:schemeClr val="dk1"/>
                                  </a:solidFill>
                                  <a:latin typeface="Cambria Math" panose="02040503050406030204" pitchFamily="18" charset="0"/>
                                  <a:ea typeface="Nunito Sans"/>
                                  <a:cs typeface="Nunito Sans"/>
                                  <a:sym typeface="Nunito Sans"/>
                                </a:rPr>
                                <m:t>=5</m:t>
                              </m:r>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used the coordinates of the given point incorrectly</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dk1"/>
                                  </a:solidFill>
                                  <a:latin typeface="Cambria Math" panose="02040503050406030204" pitchFamily="18" charset="0"/>
                                  <a:ea typeface="Times New Roman"/>
                                  <a:cs typeface="Times New Roman"/>
                                  <a:sym typeface="Times New Roman"/>
                                </a:rPr>
                                <m:t>𝑚</m:t>
                              </m:r>
                              <m:r>
                                <a:rPr lang="en-US" sz="1600" i="1" u="none" strike="noStrike" cap="none" dirty="0">
                                  <a:solidFill>
                                    <a:schemeClr val="dk1"/>
                                  </a:solidFill>
                                  <a:latin typeface="Cambria Math" panose="02040503050406030204" pitchFamily="18" charset="0"/>
                                  <a:ea typeface="Nunito Sans"/>
                                  <a:cs typeface="Nunito Sans"/>
                                  <a:sym typeface="Nunito Sans"/>
                                </a:rPr>
                                <m:t>=2,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i="1" u="none" strike="noStrike" cap="none" dirty="0">
                                  <a:solidFill>
                                    <a:schemeClr val="dk1"/>
                                  </a:solidFill>
                                  <a:latin typeface="Cambria Math" panose="02040503050406030204" pitchFamily="18" charset="0"/>
                                  <a:ea typeface="Times New Roman"/>
                                  <a:cs typeface="Times New Roman"/>
                                  <a:sym typeface="Times New Roman"/>
                                </a:rPr>
                                <m:t>𝑐</m:t>
                              </m:r>
                              <m:r>
                                <a:rPr lang="en-US" sz="1600" i="1" u="none" strike="noStrike" cap="none" dirty="0">
                                  <a:solidFill>
                                    <a:schemeClr val="dk1"/>
                                  </a:solidFill>
                                  <a:latin typeface="Cambria Math" panose="02040503050406030204" pitchFamily="18" charset="0"/>
                                  <a:ea typeface="Nunito Sans"/>
                                  <a:cs typeface="Nunito Sans"/>
                                  <a:sym typeface="Nunito Sans"/>
                                </a:rPr>
                                <m:t>=−6 </m:t>
                              </m:r>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found the parallel line passing through </a:t>
                          </a:r>
                          <a14:m>
                            <m:oMath xmlns:m="http://schemas.openxmlformats.org/officeDocument/2006/math">
                              <m:r>
                                <a:rPr lang="en-US" sz="1400" i="1" u="none" strike="noStrike" cap="none" dirty="0" smtClean="0">
                                  <a:solidFill>
                                    <a:schemeClr val="dk1"/>
                                  </a:solidFill>
                                  <a:latin typeface="Cambria Math" panose="02040503050406030204" pitchFamily="18" charset="0"/>
                                  <a:ea typeface="Nunito Sans"/>
                                  <a:cs typeface="Nunito Sans"/>
                                  <a:sym typeface="Nunito Sans"/>
                                </a:rPr>
                                <m:t>(5, 4)</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𝑚</m:t>
                              </m:r>
                              <m:r>
                                <a:rPr lang="en-GB" sz="1600" i="1" u="none" strike="noStrike" cap="none" dirty="0">
                                  <a:solidFill>
                                    <a:schemeClr val="dk1"/>
                                  </a:solidFill>
                                  <a:latin typeface="Cambria Math" panose="02040503050406030204" pitchFamily="18" charset="0"/>
                                  <a:ea typeface="Nunito Sans"/>
                                  <a:cs typeface="Nunito Sans"/>
                                  <a:sym typeface="Nunito Sans"/>
                                </a:rPr>
                                <m:t>=8, </m:t>
                              </m:r>
                              <m:r>
                                <a:rPr lang="en-GB" sz="160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𝑐</m:t>
                              </m:r>
                              <m:r>
                                <a:rPr lang="en-GB" sz="1600" i="1" u="none" strike="noStrike" cap="none" dirty="0">
                                  <a:solidFill>
                                    <a:schemeClr val="dk1"/>
                                  </a:solidFill>
                                  <a:latin typeface="Cambria Math" panose="02040503050406030204" pitchFamily="18" charset="0"/>
                                  <a:ea typeface="Nunito Sans"/>
                                  <a:cs typeface="Nunito Sans"/>
                                  <a:sym typeface="Nunito Sans"/>
                                </a:rPr>
                                <m:t>=6</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does not understand how to find a parallel line</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𝑚</m:t>
                              </m:r>
                              <m:r>
                                <a:rPr lang="en-GB" sz="1600" i="1" u="none" strike="noStrike" cap="none" dirty="0">
                                  <a:solidFill>
                                    <a:srgbClr val="00BC89"/>
                                  </a:solidFill>
                                  <a:latin typeface="Cambria Math" panose="02040503050406030204" pitchFamily="18" charset="0"/>
                                  <a:ea typeface="Nunito Sans"/>
                                  <a:cs typeface="Nunito Sans"/>
                                  <a:sym typeface="Nunito Sans"/>
                                </a:rPr>
                                <m:t>=2, </m:t>
                              </m:r>
                              <m:r>
                                <a:rPr lang="en-GB" sz="1600" i="1" u="none" strike="noStrike" cap="none" dirty="0" smtClean="0">
                                  <a:solidFill>
                                    <a:srgbClr val="00BC89"/>
                                  </a:solidFill>
                                  <a:latin typeface="Cambria Math" panose="02040503050406030204" pitchFamily="18" charset="0"/>
                                  <a:ea typeface="Nunito Sans"/>
                                  <a:cs typeface="Nunito Sans"/>
                                  <a:sym typeface="Nunito Sans"/>
                                </a:rPr>
                                <m:t> </m:t>
                              </m:r>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𝑐</m:t>
                              </m:r>
                              <m:r>
                                <a:rPr lang="en-GB" sz="1600" i="1" u="none" strike="noStrike" cap="none" dirty="0">
                                  <a:solidFill>
                                    <a:srgbClr val="00BC89"/>
                                  </a:solidFill>
                                  <a:latin typeface="Cambria Math" panose="02040503050406030204" pitchFamily="18" charset="0"/>
                                  <a:ea typeface="Nunito Sans"/>
                                  <a:cs typeface="Nunito Sans"/>
                                  <a:sym typeface="Nunito Sans"/>
                                </a:rPr>
                                <m:t>=−3</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348;g21695fbacc7_0_100">
                <a:extLst>
                  <a:ext uri="{FF2B5EF4-FFF2-40B4-BE49-F238E27FC236}">
                    <a16:creationId xmlns:a16="http://schemas.microsoft.com/office/drawing/2014/main" id="{14E890C7-9A4B-833C-09C9-B5B7A7FCC652}"/>
                  </a:ext>
                </a:extLst>
              </p:cNvPr>
              <p:cNvGraphicFramePr/>
              <p:nvPr>
                <p:extLst>
                  <p:ext uri="{D42A27DB-BD31-4B8C-83A1-F6EECF244321}">
                    <p14:modId xmlns:p14="http://schemas.microsoft.com/office/powerpoint/2010/main" val="1136853246"/>
                  </p:ext>
                </p:extLst>
              </p:nvPr>
            </p:nvGraphicFramePr>
            <p:xfrm>
              <a:off x="952500" y="2495704"/>
              <a:ext cx="7239000" cy="1891986"/>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dk1"/>
                                  </a:solidFill>
                                  <a:latin typeface="Cambria Math" panose="02040503050406030204" pitchFamily="18" charset="0"/>
                                  <a:ea typeface="Times New Roman"/>
                                  <a:cs typeface="Times New Roman"/>
                                  <a:sym typeface="Times New Roman"/>
                                </a:rPr>
                                <m:t>𝑚</m:t>
                              </m:r>
                              <m:r>
                                <a:rPr lang="en-US" sz="1600" i="1" u="none" strike="noStrike" cap="none" dirty="0">
                                  <a:solidFill>
                                    <a:schemeClr val="dk1"/>
                                  </a:solidFill>
                                  <a:latin typeface="Cambria Math" panose="02040503050406030204" pitchFamily="18" charset="0"/>
                                  <a:ea typeface="Nunito Sans"/>
                                  <a:cs typeface="Nunito Sans"/>
                                  <a:sym typeface="Nunito Sans"/>
                                </a:rPr>
                                <m:t>=2,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i="1" u="none" strike="noStrike" cap="none" dirty="0">
                                  <a:solidFill>
                                    <a:schemeClr val="dk1"/>
                                  </a:solidFill>
                                  <a:latin typeface="Cambria Math" panose="02040503050406030204" pitchFamily="18" charset="0"/>
                                  <a:ea typeface="Times New Roman"/>
                                  <a:cs typeface="Times New Roman"/>
                                  <a:sym typeface="Times New Roman"/>
                                </a:rPr>
                                <m:t>𝑐</m:t>
                              </m:r>
                              <m:r>
                                <a:rPr lang="en-US" sz="1600" i="1" u="none" strike="noStrike" cap="none" dirty="0">
                                  <a:solidFill>
                                    <a:schemeClr val="dk1"/>
                                  </a:solidFill>
                                  <a:latin typeface="Cambria Math" panose="02040503050406030204" pitchFamily="18" charset="0"/>
                                  <a:ea typeface="Nunito Sans"/>
                                  <a:cs typeface="Nunito Sans"/>
                                  <a:sym typeface="Nunito Sans"/>
                                </a:rPr>
                                <m:t>=5</m:t>
                              </m:r>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used the coordinates of the given point incorrectly</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US" sz="1600" i="1" u="none" strike="noStrike" cap="none" dirty="0" smtClean="0">
                                  <a:solidFill>
                                    <a:schemeClr val="dk1"/>
                                  </a:solidFill>
                                  <a:latin typeface="Cambria Math" panose="02040503050406030204" pitchFamily="18" charset="0"/>
                                  <a:ea typeface="Times New Roman"/>
                                  <a:cs typeface="Times New Roman"/>
                                  <a:sym typeface="Times New Roman"/>
                                </a:rPr>
                                <m:t>𝑚</m:t>
                              </m:r>
                              <m:r>
                                <a:rPr lang="en-US" sz="1600" i="1" u="none" strike="noStrike" cap="none" dirty="0">
                                  <a:solidFill>
                                    <a:schemeClr val="dk1"/>
                                  </a:solidFill>
                                  <a:latin typeface="Cambria Math" panose="02040503050406030204" pitchFamily="18" charset="0"/>
                                  <a:ea typeface="Nunito Sans"/>
                                  <a:cs typeface="Nunito Sans"/>
                                  <a:sym typeface="Nunito Sans"/>
                                </a:rPr>
                                <m:t>=2,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i="1" u="none" strike="noStrike" cap="none" dirty="0">
                                  <a:solidFill>
                                    <a:schemeClr val="dk1"/>
                                  </a:solidFill>
                                  <a:latin typeface="Cambria Math" panose="02040503050406030204" pitchFamily="18" charset="0"/>
                                  <a:ea typeface="Times New Roman"/>
                                  <a:cs typeface="Times New Roman"/>
                                  <a:sym typeface="Times New Roman"/>
                                </a:rPr>
                                <m:t>𝑐</m:t>
                              </m:r>
                              <m:r>
                                <a:rPr lang="en-US" sz="1600" i="1" u="none" strike="noStrike" cap="none" dirty="0">
                                  <a:solidFill>
                                    <a:schemeClr val="dk1"/>
                                  </a:solidFill>
                                  <a:latin typeface="Cambria Math" panose="02040503050406030204" pitchFamily="18" charset="0"/>
                                  <a:ea typeface="Nunito Sans"/>
                                  <a:cs typeface="Nunito Sans"/>
                                  <a:sym typeface="Nunito Sans"/>
                                </a:rPr>
                                <m:t>=−6 </m:t>
                              </m:r>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found the parallel line passing through </a:t>
                          </a:r>
                          <a14:m xmlns:a14="http://schemas.microsoft.com/office/drawing/2010/main">
                            <m:oMath xmlns:m="http://schemas.openxmlformats.org/officeDocument/2006/math">
                              <m:r>
                                <a:rPr lang="en-US" sz="1400" i="1" u="none" strike="noStrike" cap="none" dirty="0" smtClean="0">
                                  <a:solidFill>
                                    <a:schemeClr val="dk1"/>
                                  </a:solidFill>
                                  <a:latin typeface="Cambria Math" panose="02040503050406030204" pitchFamily="18" charset="0"/>
                                  <a:ea typeface="Nunito Sans"/>
                                  <a:cs typeface="Nunito Sans"/>
                                  <a:sym typeface="Nunito Sans"/>
                                </a:rPr>
                                <m:t>(5, 4)</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𝑚</m:t>
                              </m:r>
                              <m:r>
                                <a:rPr lang="en-GB" sz="1600" i="1" u="none" strike="noStrike" cap="none" dirty="0">
                                  <a:solidFill>
                                    <a:schemeClr val="dk1"/>
                                  </a:solidFill>
                                  <a:latin typeface="Cambria Math" panose="02040503050406030204" pitchFamily="18" charset="0"/>
                                  <a:ea typeface="Nunito Sans"/>
                                  <a:cs typeface="Nunito Sans"/>
                                  <a:sym typeface="Nunito Sans"/>
                                </a:rPr>
                                <m:t>=8, </m:t>
                              </m:r>
                              <m:r>
                                <a:rPr lang="en-GB" sz="160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𝑐</m:t>
                              </m:r>
                              <m:r>
                                <a:rPr lang="en-GB" sz="1600" i="1" u="none" strike="noStrike" cap="none" dirty="0">
                                  <a:solidFill>
                                    <a:schemeClr val="dk1"/>
                                  </a:solidFill>
                                  <a:latin typeface="Cambria Math" panose="02040503050406030204" pitchFamily="18" charset="0"/>
                                  <a:ea typeface="Nunito Sans"/>
                                  <a:cs typeface="Nunito Sans"/>
                                  <a:sym typeface="Nunito Sans"/>
                                </a:rPr>
                                <m:t>=6</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does not understand how to find a parallel line</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𝑚</m:t>
                              </m:r>
                              <m:r>
                                <a:rPr lang="en-GB" sz="1600" i="1" u="none" strike="noStrike" cap="none" dirty="0">
                                  <a:solidFill>
                                    <a:srgbClr val="00BC89"/>
                                  </a:solidFill>
                                  <a:latin typeface="Cambria Math" panose="02040503050406030204" pitchFamily="18" charset="0"/>
                                  <a:ea typeface="Nunito Sans"/>
                                  <a:cs typeface="Nunito Sans"/>
                                  <a:sym typeface="Nunito Sans"/>
                                </a:rPr>
                                <m:t>=2, </m:t>
                              </m:r>
                              <m:r>
                                <a:rPr lang="en-GB" sz="1600" i="1" u="none" strike="noStrike" cap="none" dirty="0" smtClean="0">
                                  <a:solidFill>
                                    <a:srgbClr val="00BC89"/>
                                  </a:solidFill>
                                  <a:latin typeface="Cambria Math" panose="02040503050406030204" pitchFamily="18" charset="0"/>
                                  <a:ea typeface="Nunito Sans"/>
                                  <a:cs typeface="Nunito Sans"/>
                                  <a:sym typeface="Nunito Sans"/>
                                </a:rPr>
                                <m:t> </m:t>
                              </m:r>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𝑐</m:t>
                              </m:r>
                              <m:r>
                                <a:rPr lang="en-GB" sz="1600" i="1" u="none" strike="noStrike" cap="none" dirty="0">
                                  <a:solidFill>
                                    <a:srgbClr val="00BC89"/>
                                  </a:solidFill>
                                  <a:latin typeface="Cambria Math" panose="02040503050406030204" pitchFamily="18" charset="0"/>
                                  <a:ea typeface="Nunito Sans"/>
                                  <a:cs typeface="Nunito Sans"/>
                                  <a:sym typeface="Nunito Sans"/>
                                </a:rPr>
                                <m:t>=−3</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g218be48ffa3_0_85"/>
          <p:cNvSpPr txBox="1"/>
          <p:nvPr/>
        </p:nvSpPr>
        <p:spPr>
          <a:xfrm>
            <a:off x="169849" y="378100"/>
            <a:ext cx="579046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347;g21695fbacc7_0_100">
                <a:extLst>
                  <a:ext uri="{FF2B5EF4-FFF2-40B4-BE49-F238E27FC236}">
                    <a16:creationId xmlns:a16="http://schemas.microsoft.com/office/drawing/2014/main" id="{16BF1AB6-5CF7-48BE-1DC6-99CEEF8DF78A}"/>
                  </a:ext>
                </a:extLst>
              </p:cNvPr>
              <p:cNvGraphicFramePr/>
              <p:nvPr>
                <p:extLst>
                  <p:ext uri="{D42A27DB-BD31-4B8C-83A1-F6EECF244321}">
                    <p14:modId xmlns:p14="http://schemas.microsoft.com/office/powerpoint/2010/main" val="1877272635"/>
                  </p:ext>
                </p:extLst>
              </p:nvPr>
            </p:nvGraphicFramePr>
            <p:xfrm>
              <a:off x="108044" y="862525"/>
              <a:ext cx="8751475" cy="1065413"/>
            </p:xfrm>
            <a:graphic>
              <a:graphicData uri="http://schemas.openxmlformats.org/drawingml/2006/table">
                <a:tbl>
                  <a:tblPr firstRow="1" bandRow="1">
                    <a:noFill/>
                  </a:tblPr>
                  <a:tblGrid>
                    <a:gridCol w="8751475">
                      <a:extLst>
                        <a:ext uri="{9D8B030D-6E8A-4147-A177-3AD203B41FA5}">
                          <a16:colId xmlns:a16="http://schemas.microsoft.com/office/drawing/2014/main" val="20000"/>
                        </a:ext>
                      </a:extLst>
                    </a:gridCol>
                  </a:tblGrid>
                  <a:tr h="565001">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13) </a:t>
                          </a:r>
                          <a:r>
                            <a:rPr lang="en-US" sz="1600" b="0" u="none" strike="noStrike" cap="none" dirty="0">
                              <a:solidFill>
                                <a:schemeClr val="dk1"/>
                              </a:solidFill>
                              <a:latin typeface="Nunito Sans"/>
                              <a:ea typeface="Nunito Sans"/>
                              <a:cs typeface="Nunito Sans"/>
                              <a:sym typeface="Nunito Sans"/>
                            </a:rPr>
                            <a:t>Straight line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𝑄</m:t>
                              </m:r>
                            </m:oMath>
                          </a14:m>
                          <a:r>
                            <a:rPr lang="en-US" sz="1600" b="0" u="none" strike="noStrike" cap="none" dirty="0">
                              <a:solidFill>
                                <a:schemeClr val="dk1"/>
                              </a:solidFill>
                              <a:latin typeface="Nunito Sans"/>
                              <a:ea typeface="Nunito Sans"/>
                              <a:cs typeface="Nunito Sans"/>
                              <a:sym typeface="Nunito Sans"/>
                            </a:rPr>
                            <a:t> has equation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𝑚𝑥</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US" sz="1600" b="0" i="1" u="none" strike="noStrike" cap="none" dirty="0">
                              <a:solidFill>
                                <a:schemeClr val="dk1"/>
                              </a:solidFill>
                              <a:latin typeface="Times New Roman"/>
                              <a:ea typeface="Times New Roman"/>
                              <a:cs typeface="Times New Roman"/>
                              <a:sym typeface="Times New Roman"/>
                            </a:rPr>
                            <a:t>. </a:t>
                          </a:r>
                          <a:r>
                            <a:rPr lang="en-US" sz="1600" b="0" u="none" strike="noStrike" cap="none" dirty="0">
                              <a:solidFill>
                                <a:schemeClr val="dk1"/>
                              </a:solidFill>
                              <a:latin typeface="Nunito Sans"/>
                              <a:ea typeface="Nunito Sans"/>
                              <a:cs typeface="Nunito Sans"/>
                              <a:sym typeface="Nunito Sans"/>
                            </a:rPr>
                            <a:t>Find the values of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m:t>
                              </m:r>
                            </m:oMath>
                          </a14:m>
                          <a:r>
                            <a:rPr lang="en-US"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US" sz="1600" b="0" u="none" strike="noStrike" cap="none" dirty="0">
                              <a:solidFill>
                                <a:schemeClr val="dk1"/>
                              </a:solidFill>
                              <a:latin typeface="Nunito Sans"/>
                              <a:ea typeface="Nunito Sans"/>
                              <a:cs typeface="Nunito Sans"/>
                              <a:sym typeface="Nunito Sans"/>
                            </a:rPr>
                            <a:t> such that:</a:t>
                          </a:r>
                        </a:p>
                        <a:p>
                          <a:pPr marL="0" marR="0" lvl="0" indent="0" algn="l" rtl="0">
                            <a:lnSpc>
                              <a:spcPct val="100000"/>
                            </a:lnSpc>
                            <a:spcBef>
                              <a:spcPts val="0"/>
                            </a:spcBef>
                            <a:spcAft>
                              <a:spcPts val="0"/>
                            </a:spcAft>
                            <a:buClr>
                              <a:srgbClr val="000000"/>
                            </a:buClr>
                            <a:buSzPts val="1600"/>
                            <a:buFont typeface="Arial"/>
                            <a:buNone/>
                          </a:pPr>
                          <a:endParaRPr lang="en-US" sz="1050" b="0" dirty="0">
                            <a:solidFill>
                              <a:schemeClr val="dk1"/>
                            </a:solidFill>
                            <a:latin typeface="Nunito Sans"/>
                            <a:ea typeface="Nunito Sans"/>
                            <a:cs typeface="Nunito Sans"/>
                            <a:sym typeface="Nunito Sans"/>
                          </a:endParaRPr>
                        </a:p>
                        <a:p>
                          <a:pPr marL="285750" marR="0" lvl="0" indent="-285750" algn="l" rtl="0">
                            <a:lnSpc>
                              <a:spcPct val="100000"/>
                            </a:lnSpc>
                            <a:spcBef>
                              <a:spcPts val="0"/>
                            </a:spcBef>
                            <a:spcAft>
                              <a:spcPts val="0"/>
                            </a:spcAft>
                            <a:buClr>
                              <a:srgbClr val="000000"/>
                            </a:buClr>
                            <a:buSzPts val="1600"/>
                            <a:buFont typeface="Arial" panose="020B0604020202020204" pitchFamily="34" charset="0"/>
                            <a:buChar char="•"/>
                          </a:pPr>
                          <a:r>
                            <a:rPr lang="en-US" sz="1600" b="0" u="none" strike="noStrike" cap="none" dirty="0">
                              <a:solidFill>
                                <a:schemeClr val="dk1"/>
                              </a:solidFill>
                              <a:latin typeface="Nunito Sans"/>
                              <a:ea typeface="Nunito Sans"/>
                              <a:cs typeface="Nunito Sans"/>
                              <a:sym typeface="Nunito Sans"/>
                            </a:rPr>
                            <a:t>Line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𝑄</m:t>
                              </m:r>
                            </m:oMath>
                          </a14:m>
                          <a:r>
                            <a:rPr lang="en-US" sz="1600" b="0" u="none" strike="noStrike" cap="none" dirty="0">
                              <a:solidFill>
                                <a:schemeClr val="dk1"/>
                              </a:solidFill>
                              <a:latin typeface="Nunito Sans"/>
                              <a:ea typeface="Nunito Sans"/>
                              <a:cs typeface="Nunito Sans"/>
                              <a:sym typeface="Nunito Sans"/>
                            </a:rPr>
                            <a:t> is perpendicular to the line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2−</m:t>
                              </m:r>
                              <m:f>
                                <m:fPr>
                                  <m:ctrlPr>
                                    <a:rPr lang="en-GB" sz="1600" b="0" i="1" u="none" strike="noStrike" cap="none" dirty="0"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dk1"/>
                                      </a:solidFill>
                                      <a:latin typeface="Cambria Math" panose="02040503050406030204" pitchFamily="18" charset="0"/>
                                      <a:ea typeface="Nunito Sans"/>
                                      <a:cs typeface="Nunito Sans"/>
                                      <a:sym typeface="Nunito Sans"/>
                                    </a:rPr>
                                    <m:t>𝑥</m:t>
                                  </m:r>
                                </m:num>
                                <m:den>
                                  <m:r>
                                    <a:rPr lang="en-GB" sz="1600" b="0" i="1" u="none" strike="noStrike" cap="none" dirty="0" smtClean="0">
                                      <a:solidFill>
                                        <a:schemeClr val="dk1"/>
                                      </a:solidFill>
                                      <a:latin typeface="Cambria Math" panose="02040503050406030204" pitchFamily="18" charset="0"/>
                                      <a:ea typeface="Nunito Sans"/>
                                      <a:cs typeface="Nunito Sans"/>
                                      <a:sym typeface="Nunito Sans"/>
                                    </a:rPr>
                                    <m:t>3</m:t>
                                  </m:r>
                                </m:den>
                              </m:f>
                            </m:oMath>
                          </a14:m>
                          <a:endParaRPr lang="en-US" sz="1600" b="0" u="none" strike="noStrike" cap="none" dirty="0">
                            <a:solidFill>
                              <a:schemeClr val="dk1"/>
                            </a:solidFill>
                            <a:latin typeface="Nunito Sans"/>
                            <a:ea typeface="Nunito Sans"/>
                            <a:cs typeface="Nunito Sans"/>
                            <a:sym typeface="Nunito Sans"/>
                          </a:endParaRPr>
                        </a:p>
                        <a:p>
                          <a:pPr marL="285750" lvl="3" indent="-285750" algn="l" rtl="0">
                            <a:spcBef>
                              <a:spcPts val="0"/>
                            </a:spcBef>
                            <a:spcAft>
                              <a:spcPts val="0"/>
                            </a:spcAft>
                            <a:buFont typeface="Arial" panose="020B0604020202020204" pitchFamily="34" charset="0"/>
                            <a:buChar char="•"/>
                          </a:pPr>
                          <a:r>
                            <a:rPr lang="en-GB" sz="1600" b="0" u="none" strike="noStrike" cap="none" dirty="0">
                              <a:solidFill>
                                <a:schemeClr val="dk1"/>
                              </a:solidFill>
                              <a:latin typeface="Nunito Sans"/>
                              <a:ea typeface="Nunito Sans"/>
                              <a:cs typeface="Nunito Sans"/>
                              <a:sym typeface="Nunito Sans"/>
                            </a:rPr>
                            <a:t>Line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𝑄</m:t>
                              </m:r>
                            </m:oMath>
                          </a14:m>
                          <a:r>
                            <a:rPr lang="en-GB" sz="1600" b="0" u="none" strike="noStrike" cap="none" dirty="0">
                              <a:solidFill>
                                <a:schemeClr val="dk1"/>
                              </a:solidFill>
                              <a:latin typeface="Nunito Sans"/>
                              <a:ea typeface="Nunito Sans"/>
                              <a:cs typeface="Nunito Sans"/>
                              <a:sym typeface="Nunito Sans"/>
                            </a:rPr>
                            <a:t> passes through the point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(1, −2) </m:t>
                              </m:r>
                            </m:oMath>
                          </a14:m>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2" name="Google Shape;347;g21695fbacc7_0_100">
                <a:extLst>
                  <a:ext uri="{FF2B5EF4-FFF2-40B4-BE49-F238E27FC236}">
                    <a16:creationId xmlns:a16="http://schemas.microsoft.com/office/drawing/2014/main" id="{16BF1AB6-5CF7-48BE-1DC6-99CEEF8DF78A}"/>
                  </a:ext>
                </a:extLst>
              </p:cNvPr>
              <p:cNvGraphicFramePr/>
              <p:nvPr>
                <p:extLst>
                  <p:ext uri="{D42A27DB-BD31-4B8C-83A1-F6EECF244321}">
                    <p14:modId xmlns:p14="http://schemas.microsoft.com/office/powerpoint/2010/main" val="1877272635"/>
                  </p:ext>
                </p:extLst>
              </p:nvPr>
            </p:nvGraphicFramePr>
            <p:xfrm>
              <a:off x="108044" y="862525"/>
              <a:ext cx="8751475" cy="1065413"/>
            </p:xfrm>
            <a:graphic>
              <a:graphicData uri="http://schemas.openxmlformats.org/drawingml/2006/table">
                <a:tbl>
                  <a:tblPr firstRow="1" bandRow="1">
                    <a:noFill/>
                  </a:tblPr>
                  <a:tblGrid>
                    <a:gridCol w="8751475">
                      <a:extLst>
                        <a:ext uri="{9D8B030D-6E8A-4147-A177-3AD203B41FA5}">
                          <a16:colId xmlns:a16="http://schemas.microsoft.com/office/drawing/2014/main" val="20000"/>
                        </a:ext>
                      </a:extLst>
                    </a:gridCol>
                  </a:tblGrid>
                  <a:tr h="565001">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13) </a:t>
                          </a:r>
                          <a:r>
                            <a:rPr lang="en-US" sz="1600" b="0" u="none" strike="noStrike" cap="none" dirty="0">
                              <a:solidFill>
                                <a:schemeClr val="dk1"/>
                              </a:solidFill>
                              <a:latin typeface="Nunito Sans"/>
                              <a:ea typeface="Nunito Sans"/>
                              <a:cs typeface="Nunito Sans"/>
                              <a:sym typeface="Nunito Sans"/>
                            </a:rPr>
                            <a:t>Straight line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𝑄</m:t>
                              </m:r>
                            </m:oMath>
                          </a14:m>
                          <a:r>
                            <a:rPr lang="en-US" sz="1600" b="0" u="none" strike="noStrike" cap="none" dirty="0">
                              <a:solidFill>
                                <a:schemeClr val="dk1"/>
                              </a:solidFill>
                              <a:latin typeface="Nunito Sans"/>
                              <a:ea typeface="Nunito Sans"/>
                              <a:cs typeface="Nunito Sans"/>
                              <a:sym typeface="Nunito Sans"/>
                            </a:rPr>
                            <a:t> has equation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𝑚𝑥</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US" sz="1600" b="0" i="1" u="none" strike="noStrike" cap="none" dirty="0">
                              <a:solidFill>
                                <a:schemeClr val="dk1"/>
                              </a:solidFill>
                              <a:latin typeface="Times New Roman"/>
                              <a:ea typeface="Times New Roman"/>
                              <a:cs typeface="Times New Roman"/>
                              <a:sym typeface="Times New Roman"/>
                            </a:rPr>
                            <a:t>. </a:t>
                          </a:r>
                          <a:r>
                            <a:rPr lang="en-US" sz="1600" b="0" u="none" strike="noStrike" cap="none" dirty="0">
                              <a:solidFill>
                                <a:schemeClr val="dk1"/>
                              </a:solidFill>
                              <a:latin typeface="Nunito Sans"/>
                              <a:ea typeface="Nunito Sans"/>
                              <a:cs typeface="Nunito Sans"/>
                              <a:sym typeface="Nunito Sans"/>
                            </a:rPr>
                            <a:t>Find the values of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𝑚</m:t>
                              </m:r>
                            </m:oMath>
                          </a14:m>
                          <a:r>
                            <a:rPr lang="en-US" sz="1600" b="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US" sz="1600" b="0" u="none" strike="noStrike" cap="none" dirty="0">
                              <a:solidFill>
                                <a:schemeClr val="dk1"/>
                              </a:solidFill>
                              <a:latin typeface="Nunito Sans"/>
                              <a:ea typeface="Nunito Sans"/>
                              <a:cs typeface="Nunito Sans"/>
                              <a:sym typeface="Nunito Sans"/>
                            </a:rPr>
                            <a:t> such that:</a:t>
                          </a:r>
                        </a:p>
                        <a:p>
                          <a:pPr marL="0" marR="0" lvl="0" indent="0" algn="l" rtl="0">
                            <a:lnSpc>
                              <a:spcPct val="100000"/>
                            </a:lnSpc>
                            <a:spcBef>
                              <a:spcPts val="0"/>
                            </a:spcBef>
                            <a:spcAft>
                              <a:spcPts val="0"/>
                            </a:spcAft>
                            <a:buClr>
                              <a:srgbClr val="000000"/>
                            </a:buClr>
                            <a:buSzPts val="1600"/>
                            <a:buFont typeface="Arial"/>
                            <a:buNone/>
                          </a:pPr>
                          <a:endParaRPr lang="en-US" sz="1050" b="0" dirty="0">
                            <a:solidFill>
                              <a:schemeClr val="dk1"/>
                            </a:solidFill>
                            <a:latin typeface="Nunito Sans"/>
                            <a:ea typeface="Nunito Sans"/>
                            <a:cs typeface="Nunito Sans"/>
                            <a:sym typeface="Nunito Sans"/>
                          </a:endParaRPr>
                        </a:p>
                        <a:p>
                          <a:pPr marL="285750" marR="0" lvl="0" indent="-285750" algn="l" rtl="0">
                            <a:lnSpc>
                              <a:spcPct val="100000"/>
                            </a:lnSpc>
                            <a:spcBef>
                              <a:spcPts val="0"/>
                            </a:spcBef>
                            <a:spcAft>
                              <a:spcPts val="0"/>
                            </a:spcAft>
                            <a:buClr>
                              <a:srgbClr val="000000"/>
                            </a:buClr>
                            <a:buSzPts val="1600"/>
                            <a:buFont typeface="Arial" panose="020B0604020202020204" pitchFamily="34" charset="0"/>
                            <a:buChar char="•"/>
                          </a:pPr>
                          <a:r>
                            <a:rPr lang="en-US" sz="1600" b="0" u="none" strike="noStrike" cap="none" dirty="0">
                              <a:solidFill>
                                <a:schemeClr val="dk1"/>
                              </a:solidFill>
                              <a:latin typeface="Nunito Sans"/>
                              <a:ea typeface="Nunito Sans"/>
                              <a:cs typeface="Nunito Sans"/>
                              <a:sym typeface="Nunito Sans"/>
                            </a:rPr>
                            <a:t>Line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𝑄</m:t>
                              </m:r>
                            </m:oMath>
                          </a14:m>
                          <a:r>
                            <a:rPr lang="en-US" sz="1600" b="0" u="none" strike="noStrike" cap="none" dirty="0">
                              <a:solidFill>
                                <a:schemeClr val="dk1"/>
                              </a:solidFill>
                              <a:latin typeface="Nunito Sans"/>
                              <a:ea typeface="Nunito Sans"/>
                              <a:cs typeface="Nunito Sans"/>
                              <a:sym typeface="Nunito Sans"/>
                            </a:rPr>
                            <a:t> is perpendicular to the line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2−</m:t>
                              </m:r>
                              <m:f>
                                <m:fPr>
                                  <m:ctrlPr>
                                    <a:rPr lang="en-GB" sz="1600" b="0" i="1" u="none" strike="noStrike" cap="none" dirty="0"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dk1"/>
                                      </a:solidFill>
                                      <a:latin typeface="Cambria Math" panose="02040503050406030204" pitchFamily="18" charset="0"/>
                                      <a:ea typeface="Nunito Sans"/>
                                      <a:cs typeface="Nunito Sans"/>
                                      <a:sym typeface="Nunito Sans"/>
                                    </a:rPr>
                                    <m:t>𝑥</m:t>
                                  </m:r>
                                </m:num>
                                <m:den>
                                  <m:r>
                                    <a:rPr lang="en-GB" sz="1600" b="0" i="1" u="none" strike="noStrike" cap="none" dirty="0" smtClean="0">
                                      <a:solidFill>
                                        <a:schemeClr val="dk1"/>
                                      </a:solidFill>
                                      <a:latin typeface="Cambria Math" panose="02040503050406030204" pitchFamily="18" charset="0"/>
                                      <a:ea typeface="Nunito Sans"/>
                                      <a:cs typeface="Nunito Sans"/>
                                      <a:sym typeface="Nunito Sans"/>
                                    </a:rPr>
                                    <m:t>3</m:t>
                                  </m:r>
                                </m:den>
                              </m:f>
                            </m:oMath>
                          </a14:m>
                          <a:endParaRPr lang="en-US" sz="1600" b="0" u="none" strike="noStrike" cap="none" dirty="0">
                            <a:solidFill>
                              <a:schemeClr val="dk1"/>
                            </a:solidFill>
                            <a:latin typeface="Nunito Sans"/>
                            <a:ea typeface="Nunito Sans"/>
                            <a:cs typeface="Nunito Sans"/>
                            <a:sym typeface="Nunito Sans"/>
                          </a:endParaRPr>
                        </a:p>
                        <a:p>
                          <a:pPr marL="285750" lvl="3" indent="-285750" algn="l" rtl="0">
                            <a:spcBef>
                              <a:spcPts val="0"/>
                            </a:spcBef>
                            <a:spcAft>
                              <a:spcPts val="0"/>
                            </a:spcAft>
                            <a:buFont typeface="Arial" panose="020B0604020202020204" pitchFamily="34" charset="0"/>
                            <a:buChar char="•"/>
                          </a:pPr>
                          <a:r>
                            <a:rPr lang="en-GB" sz="1600" b="0" u="none" strike="noStrike" cap="none" dirty="0">
                              <a:solidFill>
                                <a:schemeClr val="dk1"/>
                              </a:solidFill>
                              <a:latin typeface="Nunito Sans"/>
                              <a:ea typeface="Nunito Sans"/>
                              <a:cs typeface="Nunito Sans"/>
                              <a:sym typeface="Nunito Sans"/>
                            </a:rPr>
                            <a:t>Line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𝑄</m:t>
                              </m:r>
                            </m:oMath>
                          </a14:m>
                          <a:r>
                            <a:rPr lang="en-GB" sz="1600" b="0" u="none" strike="noStrike" cap="none" dirty="0">
                              <a:solidFill>
                                <a:schemeClr val="dk1"/>
                              </a:solidFill>
                              <a:latin typeface="Nunito Sans"/>
                              <a:ea typeface="Nunito Sans"/>
                              <a:cs typeface="Nunito Sans"/>
                              <a:sym typeface="Nunito Sans"/>
                            </a:rPr>
                            <a:t> passes through the point </a:t>
                          </a:r>
                          <a14:m xmlns:a14="http://schemas.microsoft.com/office/drawing/2010/main">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(1, −2) </m:t>
                              </m:r>
                            </m:oMath>
                          </a14:m>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348;g21695fbacc7_0_100">
                <a:extLst>
                  <a:ext uri="{FF2B5EF4-FFF2-40B4-BE49-F238E27FC236}">
                    <a16:creationId xmlns:a16="http://schemas.microsoft.com/office/drawing/2014/main" id="{89E02995-C1A8-3F32-E4B3-211D6253E489}"/>
                  </a:ext>
                </a:extLst>
              </p:cNvPr>
              <p:cNvGraphicFramePr/>
              <p:nvPr>
                <p:extLst>
                  <p:ext uri="{D42A27DB-BD31-4B8C-83A1-F6EECF244321}">
                    <p14:modId xmlns:p14="http://schemas.microsoft.com/office/powerpoint/2010/main" val="2032225901"/>
                  </p:ext>
                </p:extLst>
              </p:nvPr>
            </p:nvGraphicFramePr>
            <p:xfrm>
              <a:off x="952500" y="2495704"/>
              <a:ext cx="7239000" cy="212973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US" sz="1600" b="0" i="1" u="none" strike="noStrike" cap="none" smtClean="0">
                                  <a:solidFill>
                                    <a:schemeClr val="dk1"/>
                                  </a:solidFill>
                                  <a:latin typeface="Cambria Math" panose="02040503050406030204" pitchFamily="18" charset="0"/>
                                  <a:ea typeface="Nunito Sans"/>
                                  <a:cs typeface="Nunito Sans"/>
                                  <a:sym typeface="Nunito Sans"/>
                                </a:rPr>
                                <m:t>𝑚</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r>
                                <a:rPr lang="en-GB" sz="1600" b="0" i="1" u="none" strike="noStrike" cap="none" smtClean="0">
                                  <a:solidFill>
                                    <a:schemeClr val="dk1"/>
                                  </a:solidFill>
                                  <a:latin typeface="Cambria Math" panose="02040503050406030204" pitchFamily="18" charset="0"/>
                                  <a:ea typeface="Nunito Sans"/>
                                  <a:cs typeface="Nunito Sans"/>
                                  <a:sym typeface="Nunito Sans"/>
                                </a:rPr>
                                <m:t>,  </m:t>
                              </m:r>
                              <m:r>
                                <a:rPr lang="en-GB" sz="1600" b="0" i="1" u="none" strike="noStrike" cap="none" smtClean="0">
                                  <a:solidFill>
                                    <a:schemeClr val="dk1"/>
                                  </a:solidFill>
                                  <a:latin typeface="Cambria Math" panose="02040503050406030204" pitchFamily="18" charset="0"/>
                                  <a:ea typeface="Nunito Sans"/>
                                  <a:cs typeface="Nunito Sans"/>
                                  <a:sym typeface="Nunito Sans"/>
                                </a:rPr>
                                <m:t>𝑐</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5</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oMath>
                          </a14:m>
                          <a:r>
                            <a:rPr lang="en-US"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found the parallel line passing through </a:t>
                          </a:r>
                          <a14:m>
                            <m:oMath xmlns:m="http://schemas.openxmlformats.org/officeDocument/2006/math">
                              <m:r>
                                <a:rPr lang="en-US" sz="1400" i="1" u="none" strike="noStrike" cap="none" dirty="0" smtClean="0">
                                  <a:solidFill>
                                    <a:schemeClr val="dk1"/>
                                  </a:solidFill>
                                  <a:latin typeface="Cambria Math" panose="02040503050406030204" pitchFamily="18" charset="0"/>
                                  <a:ea typeface="Nunito Sans"/>
                                  <a:cs typeface="Nunito Sans"/>
                                  <a:sym typeface="Nunito Sans"/>
                                </a:rPr>
                                <m:t>(1, −2)</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r>
                            <a:rPr lang="en-GB" sz="1600" i="1" u="none" strike="noStrike" cap="none" dirty="0">
                              <a:solidFill>
                                <a:schemeClr val="dk1"/>
                              </a:solidFill>
                              <a:latin typeface="Times New Roman"/>
                              <a:ea typeface="Times New Roman"/>
                              <a:cs typeface="Times New Roman"/>
                              <a:sym typeface="Times New Roman"/>
                            </a:rPr>
                            <a:t>m</a:t>
                          </a:r>
                          <a:r>
                            <a:rPr lang="en-GB" sz="1600" u="none" strike="noStrike" cap="none" dirty="0">
                              <a:solidFill>
                                <a:schemeClr val="dk1"/>
                              </a:solidFill>
                              <a:latin typeface="Nunito Sans"/>
                              <a:ea typeface="Nunito Sans"/>
                              <a:cs typeface="Nunito Sans"/>
                              <a:sym typeface="Nunito Sans"/>
                            </a:rPr>
                            <a:t> = 3, </a:t>
                          </a:r>
                          <a:r>
                            <a:rPr lang="en-GB" sz="1600" i="1" u="none" strike="noStrike" cap="none" dirty="0">
                              <a:solidFill>
                                <a:schemeClr val="dk1"/>
                              </a:solidFill>
                              <a:latin typeface="Times New Roman"/>
                              <a:ea typeface="Times New Roman"/>
                              <a:cs typeface="Times New Roman"/>
                              <a:sym typeface="Times New Roman"/>
                            </a:rPr>
                            <a:t>c</a:t>
                          </a:r>
                          <a:r>
                            <a:rPr lang="en-GB" sz="1600" u="none" strike="noStrike" cap="none" dirty="0">
                              <a:solidFill>
                                <a:schemeClr val="dk1"/>
                              </a:solidFill>
                              <a:latin typeface="Nunito Sans"/>
                              <a:ea typeface="Nunito Sans"/>
                              <a:cs typeface="Nunito Sans"/>
                              <a:sym typeface="Nunito Sans"/>
                            </a:rPr>
                            <a:t> = -7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perpendicular line passing through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(2, −1) </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r>
                            <a:rPr lang="en-GB" sz="1600" i="1" u="none" strike="noStrike" cap="none" dirty="0">
                              <a:solidFill>
                                <a:srgbClr val="00BC89"/>
                              </a:solidFill>
                              <a:latin typeface="Times New Roman"/>
                              <a:ea typeface="Times New Roman"/>
                              <a:cs typeface="Times New Roman"/>
                              <a:sym typeface="Times New Roman"/>
                            </a:rPr>
                            <a:t>m</a:t>
                          </a:r>
                          <a:r>
                            <a:rPr lang="en-GB" sz="1600" u="none" strike="noStrike" cap="none" dirty="0">
                              <a:solidFill>
                                <a:srgbClr val="00BC89"/>
                              </a:solidFill>
                              <a:latin typeface="Nunito Sans"/>
                              <a:ea typeface="Nunito Sans"/>
                              <a:cs typeface="Nunito Sans"/>
                              <a:sym typeface="Nunito Sans"/>
                            </a:rPr>
                            <a:t> = 3, </a:t>
                          </a:r>
                          <a:r>
                            <a:rPr lang="en-GB" sz="1600" i="1" u="none" strike="noStrike" cap="none" dirty="0">
                              <a:solidFill>
                                <a:srgbClr val="00BC89"/>
                              </a:solidFill>
                              <a:latin typeface="Times New Roman"/>
                              <a:ea typeface="Times New Roman"/>
                              <a:cs typeface="Times New Roman"/>
                              <a:sym typeface="Times New Roman"/>
                            </a:rPr>
                            <a:t>c</a:t>
                          </a:r>
                          <a:r>
                            <a:rPr lang="en-GB" sz="1600" u="none" strike="noStrike" cap="none" dirty="0">
                              <a:solidFill>
                                <a:srgbClr val="00BC89"/>
                              </a:solidFill>
                              <a:latin typeface="Nunito Sans"/>
                              <a:ea typeface="Nunito Sans"/>
                              <a:cs typeface="Nunito Sans"/>
                              <a:sym typeface="Nunito Sans"/>
                            </a:rPr>
                            <a:t> = -5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US" sz="1600" b="0" i="1" u="none" strike="noStrike" cap="none" smtClean="0">
                                  <a:solidFill>
                                    <a:schemeClr val="dk1"/>
                                  </a:solidFill>
                                  <a:latin typeface="Cambria Math" panose="02040503050406030204" pitchFamily="18" charset="0"/>
                                  <a:ea typeface="Nunito Sans"/>
                                  <a:cs typeface="Nunito Sans"/>
                                  <a:sym typeface="Nunito Sans"/>
                                </a:rPr>
                                <m:t>𝑚</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r>
                                <a:rPr lang="en-GB" sz="1600" b="0" i="1" u="none" strike="noStrike" cap="none" smtClean="0">
                                  <a:solidFill>
                                    <a:schemeClr val="dk1"/>
                                  </a:solidFill>
                                  <a:latin typeface="Cambria Math" panose="02040503050406030204" pitchFamily="18" charset="0"/>
                                  <a:ea typeface="Nunito Sans"/>
                                  <a:cs typeface="Nunito Sans"/>
                                  <a:sym typeface="Nunito Sans"/>
                                </a:rPr>
                                <m:t>,  </m:t>
                              </m:r>
                              <m:r>
                                <a:rPr lang="en-GB" sz="1600" b="0" i="1" u="none" strike="noStrike" cap="none" smtClean="0">
                                  <a:solidFill>
                                    <a:schemeClr val="dk1"/>
                                  </a:solidFill>
                                  <a:latin typeface="Cambria Math" panose="02040503050406030204" pitchFamily="18" charset="0"/>
                                  <a:ea typeface="Nunito Sans"/>
                                  <a:cs typeface="Nunito Sans"/>
                                  <a:sym typeface="Nunito Sans"/>
                                </a:rPr>
                                <m:t>𝑐</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7</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oMath>
                          </a14:m>
                          <a:r>
                            <a:rPr lang="en-US"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did not find perpendicular gradient correctly</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348;g21695fbacc7_0_100">
                <a:extLst>
                  <a:ext uri="{FF2B5EF4-FFF2-40B4-BE49-F238E27FC236}">
                    <a16:creationId xmlns:a16="http://schemas.microsoft.com/office/drawing/2014/main" id="{89E02995-C1A8-3F32-E4B3-211D6253E489}"/>
                  </a:ext>
                </a:extLst>
              </p:cNvPr>
              <p:cNvGraphicFramePr/>
              <p:nvPr>
                <p:extLst>
                  <p:ext uri="{D42A27DB-BD31-4B8C-83A1-F6EECF244321}">
                    <p14:modId xmlns:p14="http://schemas.microsoft.com/office/powerpoint/2010/main" val="2032225901"/>
                  </p:ext>
                </p:extLst>
              </p:nvPr>
            </p:nvGraphicFramePr>
            <p:xfrm>
              <a:off x="952500" y="2495704"/>
              <a:ext cx="7239000" cy="212973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US" sz="1600" b="0" i="1" u="none" strike="noStrike" cap="none" smtClean="0">
                                  <a:solidFill>
                                    <a:schemeClr val="dk1"/>
                                  </a:solidFill>
                                  <a:latin typeface="Cambria Math" panose="02040503050406030204" pitchFamily="18" charset="0"/>
                                  <a:ea typeface="Nunito Sans"/>
                                  <a:cs typeface="Nunito Sans"/>
                                  <a:sym typeface="Nunito Sans"/>
                                </a:rPr>
                                <m:t>𝑚</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r>
                                <a:rPr lang="en-GB" sz="1600" b="0" i="1" u="none" strike="noStrike" cap="none" smtClean="0">
                                  <a:solidFill>
                                    <a:schemeClr val="dk1"/>
                                  </a:solidFill>
                                  <a:latin typeface="Cambria Math" panose="02040503050406030204" pitchFamily="18" charset="0"/>
                                  <a:ea typeface="Nunito Sans"/>
                                  <a:cs typeface="Nunito Sans"/>
                                  <a:sym typeface="Nunito Sans"/>
                                </a:rPr>
                                <m:t>,  </m:t>
                              </m:r>
                              <m:r>
                                <a:rPr lang="en-GB" sz="1600" b="0" i="1" u="none" strike="noStrike" cap="none" smtClean="0">
                                  <a:solidFill>
                                    <a:schemeClr val="dk1"/>
                                  </a:solidFill>
                                  <a:latin typeface="Cambria Math" panose="02040503050406030204" pitchFamily="18" charset="0"/>
                                  <a:ea typeface="Nunito Sans"/>
                                  <a:cs typeface="Nunito Sans"/>
                                  <a:sym typeface="Nunito Sans"/>
                                </a:rPr>
                                <m:t>𝑐</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5</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oMath>
                          </a14:m>
                          <a:r>
                            <a:rPr lang="en-US"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found the parallel line passing through </a:t>
                          </a:r>
                          <a14:m xmlns:a14="http://schemas.microsoft.com/office/drawing/2010/main">
                            <m:oMath xmlns:m="http://schemas.openxmlformats.org/officeDocument/2006/math">
                              <m:r>
                                <a:rPr lang="en-US" sz="1400" i="1" u="none" strike="noStrike" cap="none" dirty="0" smtClean="0">
                                  <a:solidFill>
                                    <a:schemeClr val="dk1"/>
                                  </a:solidFill>
                                  <a:latin typeface="Cambria Math" panose="02040503050406030204" pitchFamily="18" charset="0"/>
                                  <a:ea typeface="Nunito Sans"/>
                                  <a:cs typeface="Nunito Sans"/>
                                  <a:sym typeface="Nunito Sans"/>
                                </a:rPr>
                                <m:t>(1, −2)</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r>
                            <a:rPr lang="en-GB" sz="1600" i="1" u="none" strike="noStrike" cap="none" dirty="0">
                              <a:solidFill>
                                <a:schemeClr val="dk1"/>
                              </a:solidFill>
                              <a:latin typeface="Times New Roman"/>
                              <a:ea typeface="Times New Roman"/>
                              <a:cs typeface="Times New Roman"/>
                              <a:sym typeface="Times New Roman"/>
                            </a:rPr>
                            <a:t>m</a:t>
                          </a:r>
                          <a:r>
                            <a:rPr lang="en-GB" sz="1600" u="none" strike="noStrike" cap="none" dirty="0">
                              <a:solidFill>
                                <a:schemeClr val="dk1"/>
                              </a:solidFill>
                              <a:latin typeface="Nunito Sans"/>
                              <a:ea typeface="Nunito Sans"/>
                              <a:cs typeface="Nunito Sans"/>
                              <a:sym typeface="Nunito Sans"/>
                            </a:rPr>
                            <a:t> = 3, </a:t>
                          </a:r>
                          <a:r>
                            <a:rPr lang="en-GB" sz="1600" i="1" u="none" strike="noStrike" cap="none" dirty="0">
                              <a:solidFill>
                                <a:schemeClr val="dk1"/>
                              </a:solidFill>
                              <a:latin typeface="Times New Roman"/>
                              <a:ea typeface="Times New Roman"/>
                              <a:cs typeface="Times New Roman"/>
                              <a:sym typeface="Times New Roman"/>
                            </a:rPr>
                            <a:t>c</a:t>
                          </a:r>
                          <a:r>
                            <a:rPr lang="en-GB" sz="1600" u="none" strike="noStrike" cap="none" dirty="0">
                              <a:solidFill>
                                <a:schemeClr val="dk1"/>
                              </a:solidFill>
                              <a:latin typeface="Nunito Sans"/>
                              <a:ea typeface="Nunito Sans"/>
                              <a:cs typeface="Nunito Sans"/>
                              <a:sym typeface="Nunito Sans"/>
                            </a:rPr>
                            <a:t> = -7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perpendicular line passing through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(2, −1) </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r>
                            <a:rPr lang="en-GB" sz="1600" i="1" u="none" strike="noStrike" cap="none" dirty="0">
                              <a:solidFill>
                                <a:srgbClr val="00BC89"/>
                              </a:solidFill>
                              <a:latin typeface="Times New Roman"/>
                              <a:ea typeface="Times New Roman"/>
                              <a:cs typeface="Times New Roman"/>
                              <a:sym typeface="Times New Roman"/>
                            </a:rPr>
                            <a:t>m</a:t>
                          </a:r>
                          <a:r>
                            <a:rPr lang="en-GB" sz="1600" u="none" strike="noStrike" cap="none" dirty="0">
                              <a:solidFill>
                                <a:srgbClr val="00BC89"/>
                              </a:solidFill>
                              <a:latin typeface="Nunito Sans"/>
                              <a:ea typeface="Nunito Sans"/>
                              <a:cs typeface="Nunito Sans"/>
                              <a:sym typeface="Nunito Sans"/>
                            </a:rPr>
                            <a:t> = 3, </a:t>
                          </a:r>
                          <a:r>
                            <a:rPr lang="en-GB" sz="1600" i="1" u="none" strike="noStrike" cap="none" dirty="0">
                              <a:solidFill>
                                <a:srgbClr val="00BC89"/>
                              </a:solidFill>
                              <a:latin typeface="Times New Roman"/>
                              <a:ea typeface="Times New Roman"/>
                              <a:cs typeface="Times New Roman"/>
                              <a:sym typeface="Times New Roman"/>
                            </a:rPr>
                            <a:t>c</a:t>
                          </a:r>
                          <a:r>
                            <a:rPr lang="en-GB" sz="1600" u="none" strike="noStrike" cap="none" dirty="0">
                              <a:solidFill>
                                <a:srgbClr val="00BC89"/>
                              </a:solidFill>
                              <a:latin typeface="Nunito Sans"/>
                              <a:ea typeface="Nunito Sans"/>
                              <a:cs typeface="Nunito Sans"/>
                              <a:sym typeface="Nunito Sans"/>
                            </a:rPr>
                            <a:t> = -5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US" sz="1600" b="0" i="1" u="none" strike="noStrike" cap="none" smtClean="0">
                                  <a:solidFill>
                                    <a:schemeClr val="dk1"/>
                                  </a:solidFill>
                                  <a:latin typeface="Cambria Math" panose="02040503050406030204" pitchFamily="18" charset="0"/>
                                  <a:ea typeface="Nunito Sans"/>
                                  <a:cs typeface="Nunito Sans"/>
                                  <a:sym typeface="Nunito Sans"/>
                                </a:rPr>
                                <m:t>𝑚</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r>
                                <a:rPr lang="en-GB" sz="1600" b="0" i="1" u="none" strike="noStrike" cap="none" smtClean="0">
                                  <a:solidFill>
                                    <a:schemeClr val="dk1"/>
                                  </a:solidFill>
                                  <a:latin typeface="Cambria Math" panose="02040503050406030204" pitchFamily="18" charset="0"/>
                                  <a:ea typeface="Nunito Sans"/>
                                  <a:cs typeface="Nunito Sans"/>
                                  <a:sym typeface="Nunito Sans"/>
                                </a:rPr>
                                <m:t>,  </m:t>
                              </m:r>
                              <m:r>
                                <a:rPr lang="en-GB" sz="1600" b="0" i="1" u="none" strike="noStrike" cap="none" smtClean="0">
                                  <a:solidFill>
                                    <a:schemeClr val="dk1"/>
                                  </a:solidFill>
                                  <a:latin typeface="Cambria Math" panose="02040503050406030204" pitchFamily="18" charset="0"/>
                                  <a:ea typeface="Nunito Sans"/>
                                  <a:cs typeface="Nunito Sans"/>
                                  <a:sym typeface="Nunito Sans"/>
                                </a:rPr>
                                <m:t>𝑐</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7</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oMath>
                          </a14:m>
                          <a:r>
                            <a:rPr lang="en-US"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did not find perpendicular gradient correctly</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g218be48ffa3_0_94"/>
          <p:cNvSpPr txBox="1"/>
          <p:nvPr/>
        </p:nvSpPr>
        <p:spPr>
          <a:xfrm>
            <a:off x="169849" y="378100"/>
            <a:ext cx="5755089"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945B0D83-67EA-474D-B903-DF1B68E6DA04}"/>
              </a:ext>
            </a:extLst>
          </p:cNvPr>
          <p:cNvPicPr>
            <a:picLocks noChangeAspect="1"/>
          </p:cNvPicPr>
          <p:nvPr/>
        </p:nvPicPr>
        <p:blipFill>
          <a:blip r:embed="rId3"/>
          <a:stretch>
            <a:fillRect/>
          </a:stretch>
        </p:blipFill>
        <p:spPr>
          <a:xfrm>
            <a:off x="398168" y="1588882"/>
            <a:ext cx="3996000" cy="303745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AE409923-AA69-0B77-7819-FC3833604301}"/>
                  </a:ext>
                </a:extLst>
              </p:cNvPr>
              <p:cNvGraphicFramePr/>
              <p:nvPr>
                <p:extLst>
                  <p:ext uri="{D42A27DB-BD31-4B8C-83A1-F6EECF244321}">
                    <p14:modId xmlns:p14="http://schemas.microsoft.com/office/powerpoint/2010/main" val="128065151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=−4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confused rules for horizontal and vertical lines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𝑥</m:t>
                              </m:r>
                              <m:r>
                                <a:rPr lang="en-GB" sz="1600" i="1" u="none" strike="noStrike" cap="none" dirty="0">
                                  <a:solidFill>
                                    <a:srgbClr val="00BC89"/>
                                  </a:solidFill>
                                  <a:latin typeface="Cambria Math" panose="02040503050406030204" pitchFamily="18" charset="0"/>
                                  <a:ea typeface="Nunito Sans"/>
                                  <a:cs typeface="Nunito Sans"/>
                                  <a:sym typeface="Nunito Sans"/>
                                </a:rPr>
                                <m:t>=−4</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=4</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to include the sign in their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−4</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does not understand how to write the equation of a vertical line</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AE409923-AA69-0B77-7819-FC3833604301}"/>
                  </a:ext>
                </a:extLst>
              </p:cNvPr>
              <p:cNvGraphicFramePr/>
              <p:nvPr>
                <p:extLst>
                  <p:ext uri="{D42A27DB-BD31-4B8C-83A1-F6EECF244321}">
                    <p14:modId xmlns:p14="http://schemas.microsoft.com/office/powerpoint/2010/main" val="128065151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=−4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confused rules for horizontal and vertical lines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𝑥</m:t>
                              </m:r>
                              <m:r>
                                <a:rPr lang="en-GB" sz="1600" i="1" u="none" strike="noStrike" cap="none" dirty="0">
                                  <a:solidFill>
                                    <a:srgbClr val="00BC89"/>
                                  </a:solidFill>
                                  <a:latin typeface="Cambria Math" panose="02040503050406030204" pitchFamily="18" charset="0"/>
                                  <a:ea typeface="Nunito Sans"/>
                                  <a:cs typeface="Nunito Sans"/>
                                  <a:sym typeface="Nunito Sans"/>
                                </a:rPr>
                                <m:t>=−4</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=4</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to include the sign in their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−4</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does not understand how to write the equation of a vertical line</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AF2F9D29-F71C-0D1F-D8E0-25A976C356A6}"/>
                  </a:ext>
                </a:extLst>
              </p:cNvPr>
              <p:cNvGraphicFramePr/>
              <p:nvPr>
                <p:extLst>
                  <p:ext uri="{D42A27DB-BD31-4B8C-83A1-F6EECF244321}">
                    <p14:modId xmlns:p14="http://schemas.microsoft.com/office/powerpoint/2010/main" val="1820835702"/>
                  </p:ext>
                </p:extLst>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14) </a:t>
                          </a:r>
                          <a:r>
                            <a:rPr lang="en-US" sz="1600" b="0" u="none" strike="noStrike" cap="none" dirty="0">
                              <a:solidFill>
                                <a:schemeClr val="dk1"/>
                              </a:solidFill>
                              <a:latin typeface="Nunito Sans"/>
                              <a:ea typeface="Nunito Sans"/>
                              <a:cs typeface="Nunito Sans"/>
                              <a:sym typeface="Nunito Sans"/>
                            </a:rPr>
                            <a:t>Find the equation of this line in the</a:t>
                          </a: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r>
                            <a:rPr lang="en-US" sz="1600" b="0" u="none" strike="noStrike" cap="none" dirty="0">
                              <a:solidFill>
                                <a:schemeClr val="dk1"/>
                              </a:solidFill>
                              <a:latin typeface="Nunito Sans"/>
                              <a:ea typeface="Nunito Sans"/>
                              <a:cs typeface="Nunito Sans"/>
                              <a:sym typeface="Nunito Sans"/>
                            </a:rPr>
                            <a:t>plane: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AF2F9D29-F71C-0D1F-D8E0-25A976C356A6}"/>
                  </a:ext>
                </a:extLst>
              </p:cNvPr>
              <p:cNvGraphicFramePr/>
              <p:nvPr>
                <p:extLst>
                  <p:ext uri="{D42A27DB-BD31-4B8C-83A1-F6EECF244321}">
                    <p14:modId xmlns:p14="http://schemas.microsoft.com/office/powerpoint/2010/main" val="1820835702"/>
                  </p:ext>
                </p:extLst>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14) </a:t>
                          </a:r>
                          <a:r>
                            <a:rPr lang="en-US" sz="1600" b="0" u="none" strike="noStrike" cap="none" dirty="0">
                              <a:solidFill>
                                <a:schemeClr val="dk1"/>
                              </a:solidFill>
                              <a:latin typeface="Nunito Sans"/>
                              <a:ea typeface="Nunito Sans"/>
                              <a:cs typeface="Nunito Sans"/>
                              <a:sym typeface="Nunito Sans"/>
                            </a:rPr>
                            <a:t>Find the equation of this line in the</a:t>
                          </a: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r>
                            <a:rPr lang="en-US" sz="1600" b="0" u="none" strike="noStrike" cap="none" dirty="0">
                              <a:solidFill>
                                <a:schemeClr val="dk1"/>
                              </a:solidFill>
                              <a:latin typeface="Nunito Sans"/>
                              <a:ea typeface="Nunito Sans"/>
                              <a:cs typeface="Nunito Sans"/>
                              <a:sym typeface="Nunito Sans"/>
                            </a:rPr>
                            <a:t>plane: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g218be48ffa3_0_101"/>
          <p:cNvSpPr txBox="1"/>
          <p:nvPr/>
        </p:nvSpPr>
        <p:spPr>
          <a:xfrm>
            <a:off x="169849" y="378100"/>
            <a:ext cx="569910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25397B55-BEFA-A74E-BEDB-B5402002E5F1}"/>
              </a:ext>
            </a:extLst>
          </p:cNvPr>
          <p:cNvPicPr>
            <a:picLocks noChangeAspect="1"/>
          </p:cNvPicPr>
          <p:nvPr/>
        </p:nvPicPr>
        <p:blipFill>
          <a:blip r:embed="rId3"/>
          <a:stretch>
            <a:fillRect/>
          </a:stretch>
        </p:blipFill>
        <p:spPr>
          <a:xfrm>
            <a:off x="259522" y="1523658"/>
            <a:ext cx="4164399" cy="3165462"/>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4C430C1-B278-E714-3BF9-06AFDB7E726A}"/>
                  </a:ext>
                </a:extLst>
              </p:cNvPr>
              <p:cNvGraphicFramePr/>
              <p:nvPr>
                <p:extLst>
                  <p:ext uri="{D42A27DB-BD31-4B8C-83A1-F6EECF244321}">
                    <p14:modId xmlns:p14="http://schemas.microsoft.com/office/powerpoint/2010/main" val="81850723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+2.5</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does not understand how to write the equation of a horizontal line</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=2.5</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confused rules for horizontal and vertical lines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=3</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rounded the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400" i="1" u="none" strike="noStrike" cap="none" dirty="0">
                                  <a:solidFill>
                                    <a:schemeClr val="dk1"/>
                                  </a:solidFill>
                                  <a:latin typeface="Cambria Math" panose="02040503050406030204" pitchFamily="18" charset="0"/>
                                  <a:ea typeface="Nunito Sans"/>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value to the nearest integer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𝑦</m:t>
                              </m:r>
                              <m:r>
                                <a:rPr lang="en-GB" sz="1600" i="1" u="none" strike="noStrike" cap="none" dirty="0">
                                  <a:solidFill>
                                    <a:srgbClr val="00BC89"/>
                                  </a:solidFill>
                                  <a:latin typeface="Cambria Math" panose="02040503050406030204" pitchFamily="18" charset="0"/>
                                  <a:ea typeface="Nunito Sans"/>
                                  <a:cs typeface="Nunito Sans"/>
                                  <a:sym typeface="Nunito Sans"/>
                                </a:rPr>
                                <m:t>=2.5</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4C430C1-B278-E714-3BF9-06AFDB7E726A}"/>
                  </a:ext>
                </a:extLst>
              </p:cNvPr>
              <p:cNvGraphicFramePr/>
              <p:nvPr>
                <p:extLst>
                  <p:ext uri="{D42A27DB-BD31-4B8C-83A1-F6EECF244321}">
                    <p14:modId xmlns:p14="http://schemas.microsoft.com/office/powerpoint/2010/main" val="81850723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+2.5</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does not understand how to write the equation of a horizontal line</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=2.5</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confused rules for horizontal and vertical lines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=3</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rounded the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400" i="1" u="none" strike="noStrike" cap="none" dirty="0">
                                  <a:solidFill>
                                    <a:schemeClr val="dk1"/>
                                  </a:solidFill>
                                  <a:latin typeface="Cambria Math" panose="02040503050406030204" pitchFamily="18" charset="0"/>
                                  <a:ea typeface="Nunito Sans"/>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value to the nearest integer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𝑦</m:t>
                              </m:r>
                              <m:r>
                                <a:rPr lang="en-GB" sz="1600" i="1" u="none" strike="noStrike" cap="none" dirty="0">
                                  <a:solidFill>
                                    <a:srgbClr val="00BC89"/>
                                  </a:solidFill>
                                  <a:latin typeface="Cambria Math" panose="02040503050406030204" pitchFamily="18" charset="0"/>
                                  <a:ea typeface="Nunito Sans"/>
                                  <a:cs typeface="Nunito Sans"/>
                                  <a:sym typeface="Nunito Sans"/>
                                </a:rPr>
                                <m:t>=2.5</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C1FBE93-E135-5D45-A48F-55F4E111E3E1}"/>
                  </a:ext>
                </a:extLst>
              </p:cNvPr>
              <p:cNvGraphicFramePr/>
              <p:nvPr>
                <p:extLst>
                  <p:ext uri="{D42A27DB-BD31-4B8C-83A1-F6EECF244321}">
                    <p14:modId xmlns:p14="http://schemas.microsoft.com/office/powerpoint/2010/main" val="2390554594"/>
                  </p:ext>
                </p:extLst>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15) </a:t>
                          </a:r>
                          <a:r>
                            <a:rPr lang="en-US" sz="1600" b="0" u="none" strike="noStrike" cap="none" dirty="0">
                              <a:solidFill>
                                <a:schemeClr val="dk1"/>
                              </a:solidFill>
                              <a:latin typeface="Nunito Sans"/>
                              <a:ea typeface="Nunito Sans"/>
                              <a:cs typeface="Nunito Sans"/>
                              <a:sym typeface="Nunito Sans"/>
                            </a:rPr>
                            <a:t>Find the equation of this line in the</a:t>
                          </a: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r>
                            <a:rPr lang="en-US" sz="1600" b="0" u="none" strike="noStrike" cap="none" dirty="0">
                              <a:solidFill>
                                <a:schemeClr val="dk1"/>
                              </a:solidFill>
                              <a:latin typeface="Nunito Sans"/>
                              <a:ea typeface="Nunito Sans"/>
                              <a:cs typeface="Nunito Sans"/>
                              <a:sym typeface="Nunito Sans"/>
                            </a:rPr>
                            <a:t>plane: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C1FBE93-E135-5D45-A48F-55F4E111E3E1}"/>
                  </a:ext>
                </a:extLst>
              </p:cNvPr>
              <p:cNvGraphicFramePr/>
              <p:nvPr>
                <p:extLst>
                  <p:ext uri="{D42A27DB-BD31-4B8C-83A1-F6EECF244321}">
                    <p14:modId xmlns:p14="http://schemas.microsoft.com/office/powerpoint/2010/main" val="2390554594"/>
                  </p:ext>
                </p:extLst>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15) </a:t>
                          </a:r>
                          <a:r>
                            <a:rPr lang="en-US" sz="1600" b="0" u="none" strike="noStrike" cap="none" dirty="0">
                              <a:solidFill>
                                <a:schemeClr val="dk1"/>
                              </a:solidFill>
                              <a:latin typeface="Nunito Sans"/>
                              <a:ea typeface="Nunito Sans"/>
                              <a:cs typeface="Nunito Sans"/>
                              <a:sym typeface="Nunito Sans"/>
                            </a:rPr>
                            <a:t>Find the equation of this line in the</a:t>
                          </a: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r>
                            <a:rPr lang="en-US" sz="1600" b="0" u="none" strike="noStrike" cap="none" dirty="0">
                              <a:solidFill>
                                <a:schemeClr val="dk1"/>
                              </a:solidFill>
                              <a:latin typeface="Nunito Sans"/>
                              <a:ea typeface="Nunito Sans"/>
                              <a:cs typeface="Nunito Sans"/>
                              <a:sym typeface="Nunito Sans"/>
                            </a:rPr>
                            <a:t>plane: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g218be48ffa3_0_0"/>
          <p:cNvSpPr txBox="1"/>
          <p:nvPr/>
        </p:nvSpPr>
        <p:spPr>
          <a:xfrm>
            <a:off x="169850" y="378100"/>
            <a:ext cx="593237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7" name="Picture 6">
            <a:extLst>
              <a:ext uri="{FF2B5EF4-FFF2-40B4-BE49-F238E27FC236}">
                <a16:creationId xmlns:a16="http://schemas.microsoft.com/office/drawing/2014/main" id="{4FCA3E37-6A93-C740-8E97-6113308469AB}"/>
              </a:ext>
            </a:extLst>
          </p:cNvPr>
          <p:cNvPicPr>
            <a:picLocks noChangeAspect="1"/>
          </p:cNvPicPr>
          <p:nvPr/>
        </p:nvPicPr>
        <p:blipFill>
          <a:blip r:embed="rId3"/>
          <a:stretch>
            <a:fillRect/>
          </a:stretch>
        </p:blipFill>
        <p:spPr>
          <a:xfrm>
            <a:off x="479450" y="1599674"/>
            <a:ext cx="3588143" cy="297253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0B46076-55C2-FF19-67D1-663F8C4C49D6}"/>
                  </a:ext>
                </a:extLst>
              </p:cNvPr>
              <p:cNvGraphicFramePr/>
              <p:nvPr>
                <p:extLst>
                  <p:ext uri="{D42A27DB-BD31-4B8C-83A1-F6EECF244321}">
                    <p14:modId xmlns:p14="http://schemas.microsoft.com/office/powerpoint/2010/main" val="65083846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(6, 7)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(4.5, 3.5)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(7, 6)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(6, 5)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0B46076-55C2-FF19-67D1-663F8C4C49D6}"/>
                  </a:ext>
                </a:extLst>
              </p:cNvPr>
              <p:cNvGraphicFramePr/>
              <p:nvPr>
                <p:extLst>
                  <p:ext uri="{D42A27DB-BD31-4B8C-83A1-F6EECF244321}">
                    <p14:modId xmlns:p14="http://schemas.microsoft.com/office/powerpoint/2010/main" val="65083846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(6, 7)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(4.5, 3.5)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(7, 6)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(6, 5)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5" name="Google Shape;255;g2191522ec10_0_108">
                <a:extLst>
                  <a:ext uri="{FF2B5EF4-FFF2-40B4-BE49-F238E27FC236}">
                    <a16:creationId xmlns:a16="http://schemas.microsoft.com/office/drawing/2014/main" id="{C20D9556-8CA6-7B53-E370-C6FA9C8E6FC0}"/>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Find the coordinates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𝐵</m:t>
                              </m:r>
                              <m:r>
                                <a:rPr lang="en-GB" sz="1600" b="0" i="0" smtClean="0">
                                  <a:solidFill>
                                    <a:schemeClr val="dk1"/>
                                  </a:solidFill>
                                  <a:latin typeface="Cambria Math" panose="02040503050406030204" pitchFamily="18" charset="0"/>
                                  <a:ea typeface="Nunito Sans"/>
                                  <a:cs typeface="Nunito Sans"/>
                                  <a:sym typeface="Nunito Sans"/>
                                </a:rPr>
                                <m:t>,</m:t>
                              </m:r>
                            </m:oMath>
                          </a14:m>
                          <a:r>
                            <a:rPr lang="en-GB" sz="1600" b="0" dirty="0">
                              <a:solidFill>
                                <a:schemeClr val="dk1"/>
                              </a:solidFill>
                              <a:latin typeface="Nunito Sans"/>
                              <a:ea typeface="Nunito Sans"/>
                              <a:cs typeface="Nunito Sans"/>
                              <a:sym typeface="Nunito Sans"/>
                            </a:rPr>
                            <a:t> such</a:t>
                          </a:r>
                          <a:r>
                            <a:rPr lang="en-GB" sz="1600" b="0" baseline="0" dirty="0">
                              <a:solidFill>
                                <a:schemeClr val="dk1"/>
                              </a:solidFill>
                              <a:latin typeface="Nunito Sans"/>
                              <a:ea typeface="Nunito Sans"/>
                              <a:cs typeface="Nunito Sans"/>
                              <a:sym typeface="Nunito Sans"/>
                            </a:rPr>
                            <a:t> that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𝐴𝐵𝐶𝐷</m:t>
                              </m:r>
                            </m:oMath>
                          </a14:m>
                          <a:r>
                            <a:rPr lang="en-GB" sz="1600" b="0" dirty="0">
                              <a:solidFill>
                                <a:schemeClr val="dk1"/>
                              </a:solidFill>
                              <a:latin typeface="Nunito Sans"/>
                              <a:ea typeface="Nunito Sans"/>
                              <a:cs typeface="Nunito Sans"/>
                              <a:sym typeface="Nunito Sans"/>
                            </a:rPr>
                            <a:t> is</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 square: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5" name="Google Shape;255;g2191522ec10_0_108">
                <a:extLst>
                  <a:ext uri="{FF2B5EF4-FFF2-40B4-BE49-F238E27FC236}">
                    <a16:creationId xmlns:a16="http://schemas.microsoft.com/office/drawing/2014/main" id="{C20D9556-8CA6-7B53-E370-C6FA9C8E6FC0}"/>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Find the coordinates of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𝐵</m:t>
                              </m:r>
                              <m:r>
                                <a:rPr lang="en-GB" sz="1600" b="0" i="0" smtClean="0">
                                  <a:solidFill>
                                    <a:schemeClr val="dk1"/>
                                  </a:solidFill>
                                  <a:latin typeface="Cambria Math" panose="02040503050406030204" pitchFamily="18" charset="0"/>
                                  <a:ea typeface="Nunito Sans"/>
                                  <a:cs typeface="Nunito Sans"/>
                                  <a:sym typeface="Nunito Sans"/>
                                </a:rPr>
                                <m:t>,</m:t>
                              </m:r>
                            </m:oMath>
                          </a14:m>
                          <a:r>
                            <a:rPr lang="en-GB" sz="1600" b="0" dirty="0">
                              <a:solidFill>
                                <a:schemeClr val="dk1"/>
                              </a:solidFill>
                              <a:latin typeface="Nunito Sans"/>
                              <a:ea typeface="Nunito Sans"/>
                              <a:cs typeface="Nunito Sans"/>
                              <a:sym typeface="Nunito Sans"/>
                            </a:rPr>
                            <a:t> such</a:t>
                          </a:r>
                          <a:r>
                            <a:rPr lang="en-GB" sz="1600" b="0" baseline="0" dirty="0">
                              <a:solidFill>
                                <a:schemeClr val="dk1"/>
                              </a:solidFill>
                              <a:latin typeface="Nunito Sans"/>
                              <a:ea typeface="Nunito Sans"/>
                              <a:cs typeface="Nunito Sans"/>
                              <a:sym typeface="Nunito Sans"/>
                            </a:rPr>
                            <a:t> that </a:t>
                          </a:r>
                          <a14:m xmlns:a14="http://schemas.microsoft.com/office/drawing/2010/main">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𝐴𝐵𝐶𝐷</m:t>
                              </m:r>
                            </m:oMath>
                          </a14:m>
                          <a:r>
                            <a:rPr lang="en-GB" sz="1600" b="0" dirty="0">
                              <a:solidFill>
                                <a:schemeClr val="dk1"/>
                              </a:solidFill>
                              <a:latin typeface="Nunito Sans"/>
                              <a:ea typeface="Nunito Sans"/>
                              <a:cs typeface="Nunito Sans"/>
                              <a:sym typeface="Nunito Sans"/>
                            </a:rPr>
                            <a:t> is</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 square: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5435478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g218be48ffa3_0_108"/>
          <p:cNvSpPr txBox="1"/>
          <p:nvPr/>
        </p:nvSpPr>
        <p:spPr>
          <a:xfrm>
            <a:off x="169850" y="378100"/>
            <a:ext cx="570843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8D823DAC-12C2-B948-9077-917F97C4A98D}"/>
              </a:ext>
            </a:extLst>
          </p:cNvPr>
          <p:cNvPicPr>
            <a:picLocks noChangeAspect="1"/>
          </p:cNvPicPr>
          <p:nvPr/>
        </p:nvPicPr>
        <p:blipFill>
          <a:blip r:embed="rId3"/>
          <a:stretch>
            <a:fillRect/>
          </a:stretch>
        </p:blipFill>
        <p:spPr>
          <a:xfrm>
            <a:off x="413205" y="1616552"/>
            <a:ext cx="3823296" cy="3078499"/>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C9486572-87AC-076F-3560-74B73FC7EBCB}"/>
                  </a:ext>
                </a:extLst>
              </p:cNvPr>
              <p:cNvGraphicFramePr/>
              <p:nvPr>
                <p:extLst>
                  <p:ext uri="{D42A27DB-BD31-4B8C-83A1-F6EECF244321}">
                    <p14:modId xmlns:p14="http://schemas.microsoft.com/office/powerpoint/2010/main" val="181745043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rgbClr val="00BC89"/>
                                  </a:solidFill>
                                  <a:latin typeface="Cambria Math" panose="02040503050406030204" pitchFamily="18" charset="0"/>
                                  <a:ea typeface="Times New Roman"/>
                                  <a:cs typeface="Times New Roman"/>
                                  <a:sym typeface="Times New Roman"/>
                                </a:rPr>
                                <m:t>𝑦</m:t>
                              </m:r>
                              <m:r>
                                <a:rPr lang="en-US" sz="1600" i="1" u="none" strike="noStrike" cap="none" dirty="0">
                                  <a:solidFill>
                                    <a:srgbClr val="00BC89"/>
                                  </a:solidFill>
                                  <a:latin typeface="Cambria Math" panose="02040503050406030204" pitchFamily="18" charset="0"/>
                                  <a:ea typeface="Nunito Sans"/>
                                  <a:cs typeface="Nunito Sans"/>
                                  <a:sym typeface="Nunito Sans"/>
                                </a:rPr>
                                <m:t>=2</m:t>
                              </m:r>
                              <m:r>
                                <a:rPr lang="en-US" sz="1600" i="1" u="none" strike="noStrike" cap="none" dirty="0">
                                  <a:solidFill>
                                    <a:srgbClr val="00BC89"/>
                                  </a:solidFill>
                                  <a:latin typeface="Cambria Math" panose="02040503050406030204" pitchFamily="18" charset="0"/>
                                  <a:ea typeface="Times New Roman"/>
                                  <a:cs typeface="Times New Roman"/>
                                  <a:sym typeface="Times New Roman"/>
                                </a:rPr>
                                <m:t>𝑥</m:t>
                              </m:r>
                              <m:r>
                                <a:rPr lang="en-US" sz="1600" b="0" i="1" u="none" strike="noStrike" cap="none" dirty="0" smtClean="0">
                                  <a:solidFill>
                                    <a:srgbClr val="00BC89"/>
                                  </a:solidFill>
                                  <a:latin typeface="Cambria Math" panose="02040503050406030204" pitchFamily="18" charset="0"/>
                                  <a:ea typeface="Times New Roman"/>
                                  <a:cs typeface="Times New Roman"/>
                                  <a:sym typeface="Times New Roman"/>
                                </a:rPr>
                                <m:t>+</m:t>
                              </m:r>
                              <m:r>
                                <a:rPr lang="en-US" sz="1600" i="1" u="none" strike="noStrike" cap="none" dirty="0">
                                  <a:solidFill>
                                    <a:srgbClr val="00BC89"/>
                                  </a:solidFill>
                                  <a:latin typeface="Cambria Math" panose="02040503050406030204" pitchFamily="18" charset="0"/>
                                  <a:ea typeface="Nunito Sans"/>
                                  <a:cs typeface="Nunito Sans"/>
                                  <a:sym typeface="Nunito Sans"/>
                                </a:rPr>
                                <m:t>6</m:t>
                              </m:r>
                            </m:oMath>
                          </a14:m>
                          <a:r>
                            <a:rPr lang="en-US" sz="1600" u="none" strike="noStrike" cap="none" dirty="0">
                              <a:solidFill>
                                <a:srgbClr val="00BC89"/>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a:ea typeface="Nunito Sans"/>
                              <a:cs typeface="Nunito Sans"/>
                              <a:sym typeface="Nunito Sans"/>
                            </a:rPr>
                            <a:t>Correct answer</a:t>
                          </a: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+3</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attempted to simplify the right-hand side of the equation</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=2</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−3</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 the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400" i="1" u="none" strike="noStrike" cap="none" dirty="0">
                                  <a:solidFill>
                                    <a:schemeClr val="dk1"/>
                                  </a:solidFill>
                                  <a:latin typeface="Cambria Math" panose="02040503050406030204" pitchFamily="18" charset="0"/>
                                  <a:ea typeface="Nunito Sans"/>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intercept as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GB" sz="1400" u="none" strike="noStrike" cap="none" dirty="0">
                              <a:solidFill>
                                <a:schemeClr val="dk1"/>
                              </a:solidFill>
                              <a:latin typeface="Nunito Sans"/>
                              <a:ea typeface="Nunito Sans"/>
                              <a:cs typeface="Nunito Sans"/>
                              <a:sym typeface="Nunito Sans"/>
                            </a:rPr>
                            <a:t>, instead of using the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400" i="1" u="none" strike="noStrike" cap="none" dirty="0">
                                  <a:solidFill>
                                    <a:schemeClr val="dk1"/>
                                  </a:solidFill>
                                  <a:latin typeface="Cambria Math" panose="02040503050406030204" pitchFamily="18" charset="0"/>
                                  <a:ea typeface="Nunito Sans"/>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intercept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=6</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−3</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400" i="1" u="none" strike="noStrike" cap="none" dirty="0">
                                  <a:solidFill>
                                    <a:schemeClr val="dk1"/>
                                  </a:solidFill>
                                  <a:latin typeface="Cambria Math" panose="02040503050406030204" pitchFamily="18" charset="0"/>
                                  <a:ea typeface="Nunito Sans"/>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 and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400" i="1" u="none" strike="noStrike" cap="none" dirty="0">
                                  <a:solidFill>
                                    <a:schemeClr val="dk1"/>
                                  </a:solidFill>
                                  <a:latin typeface="Cambria Math" panose="02040503050406030204" pitchFamily="18" charset="0"/>
                                  <a:ea typeface="Nunito Sans"/>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intercepts to form equation of line</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C9486572-87AC-076F-3560-74B73FC7EBCB}"/>
                  </a:ext>
                </a:extLst>
              </p:cNvPr>
              <p:cNvGraphicFramePr/>
              <p:nvPr>
                <p:extLst>
                  <p:ext uri="{D42A27DB-BD31-4B8C-83A1-F6EECF244321}">
                    <p14:modId xmlns:p14="http://schemas.microsoft.com/office/powerpoint/2010/main" val="181745043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rgbClr val="00BC89"/>
                                  </a:solidFill>
                                  <a:latin typeface="Cambria Math" panose="02040503050406030204" pitchFamily="18" charset="0"/>
                                  <a:ea typeface="Times New Roman"/>
                                  <a:cs typeface="Times New Roman"/>
                                  <a:sym typeface="Times New Roman"/>
                                </a:rPr>
                                <m:t>𝑦</m:t>
                              </m:r>
                              <m:r>
                                <a:rPr lang="en-US" sz="1600" i="1" u="none" strike="noStrike" cap="none" dirty="0">
                                  <a:solidFill>
                                    <a:srgbClr val="00BC89"/>
                                  </a:solidFill>
                                  <a:latin typeface="Cambria Math" panose="02040503050406030204" pitchFamily="18" charset="0"/>
                                  <a:ea typeface="Nunito Sans"/>
                                  <a:cs typeface="Nunito Sans"/>
                                  <a:sym typeface="Nunito Sans"/>
                                </a:rPr>
                                <m:t>=2</m:t>
                              </m:r>
                              <m:r>
                                <a:rPr lang="en-US" sz="1600" i="1" u="none" strike="noStrike" cap="none" dirty="0">
                                  <a:solidFill>
                                    <a:srgbClr val="00BC89"/>
                                  </a:solidFill>
                                  <a:latin typeface="Cambria Math" panose="02040503050406030204" pitchFamily="18" charset="0"/>
                                  <a:ea typeface="Times New Roman"/>
                                  <a:cs typeface="Times New Roman"/>
                                  <a:sym typeface="Times New Roman"/>
                                </a:rPr>
                                <m:t>𝑥</m:t>
                              </m:r>
                              <m:r>
                                <a:rPr lang="en-US" sz="1600" b="0" i="1" u="none" strike="noStrike" cap="none" dirty="0" smtClean="0">
                                  <a:solidFill>
                                    <a:srgbClr val="00BC89"/>
                                  </a:solidFill>
                                  <a:latin typeface="Cambria Math" panose="02040503050406030204" pitchFamily="18" charset="0"/>
                                  <a:ea typeface="Times New Roman"/>
                                  <a:cs typeface="Times New Roman"/>
                                  <a:sym typeface="Times New Roman"/>
                                </a:rPr>
                                <m:t>+</m:t>
                              </m:r>
                              <m:r>
                                <a:rPr lang="en-US" sz="1600" i="1" u="none" strike="noStrike" cap="none" dirty="0">
                                  <a:solidFill>
                                    <a:srgbClr val="00BC89"/>
                                  </a:solidFill>
                                  <a:latin typeface="Cambria Math" panose="02040503050406030204" pitchFamily="18" charset="0"/>
                                  <a:ea typeface="Nunito Sans"/>
                                  <a:cs typeface="Nunito Sans"/>
                                  <a:sym typeface="Nunito Sans"/>
                                </a:rPr>
                                <m:t>6</m:t>
                              </m:r>
                            </m:oMath>
                          </a14:m>
                          <a:r>
                            <a:rPr lang="en-US" sz="1600" u="none" strike="noStrike" cap="none" dirty="0">
                              <a:solidFill>
                                <a:srgbClr val="00BC89"/>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a:ea typeface="Nunito Sans"/>
                              <a:cs typeface="Nunito Sans"/>
                              <a:sym typeface="Nunito Sans"/>
                            </a:rPr>
                            <a:t>Correct answer</a:t>
                          </a: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+3</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attempted to simplify the right-hand side of the equation</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=2</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−3</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 the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400" i="1" u="none" strike="noStrike" cap="none" dirty="0">
                                  <a:solidFill>
                                    <a:schemeClr val="dk1"/>
                                  </a:solidFill>
                                  <a:latin typeface="Cambria Math" panose="02040503050406030204" pitchFamily="18" charset="0"/>
                                  <a:ea typeface="Nunito Sans"/>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intercept as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𝑐</m:t>
                              </m:r>
                            </m:oMath>
                          </a14:m>
                          <a:r>
                            <a:rPr lang="en-GB" sz="1400" u="none" strike="noStrike" cap="none" dirty="0">
                              <a:solidFill>
                                <a:schemeClr val="dk1"/>
                              </a:solidFill>
                              <a:latin typeface="Nunito Sans"/>
                              <a:ea typeface="Nunito Sans"/>
                              <a:cs typeface="Nunito Sans"/>
                              <a:sym typeface="Nunito Sans"/>
                            </a:rPr>
                            <a:t>, instead of using the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400" i="1" u="none" strike="noStrike" cap="none" dirty="0">
                                  <a:solidFill>
                                    <a:schemeClr val="dk1"/>
                                  </a:solidFill>
                                  <a:latin typeface="Cambria Math" panose="02040503050406030204" pitchFamily="18" charset="0"/>
                                  <a:ea typeface="Nunito Sans"/>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intercept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=6</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−3</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used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400" i="1" u="none" strike="noStrike" cap="none" dirty="0">
                                  <a:solidFill>
                                    <a:schemeClr val="dk1"/>
                                  </a:solidFill>
                                  <a:latin typeface="Cambria Math" panose="02040503050406030204" pitchFamily="18" charset="0"/>
                                  <a:ea typeface="Nunito Sans"/>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400" i="1" u="none" strike="noStrike" cap="none" dirty="0">
                                  <a:solidFill>
                                    <a:schemeClr val="dk1"/>
                                  </a:solidFill>
                                  <a:latin typeface="Cambria Math" panose="02040503050406030204" pitchFamily="18" charset="0"/>
                                  <a:ea typeface="Nunito Sans"/>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intercepts to form equation of line</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4AD5D49D-BE1E-02B1-7C07-F9520085BE1B}"/>
                  </a:ext>
                </a:extLst>
              </p:cNvPr>
              <p:cNvGraphicFramePr/>
              <p:nvPr>
                <p:extLst>
                  <p:ext uri="{D42A27DB-BD31-4B8C-83A1-F6EECF244321}">
                    <p14:modId xmlns:p14="http://schemas.microsoft.com/office/powerpoint/2010/main" val="1496613053"/>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16) </a:t>
                          </a:r>
                          <a:r>
                            <a:rPr lang="en-US" sz="1600" b="0" u="none" strike="noStrike" cap="none" dirty="0">
                              <a:solidFill>
                                <a:schemeClr val="dk1"/>
                              </a:solidFill>
                              <a:latin typeface="Nunito Sans"/>
                              <a:ea typeface="Nunito Sans"/>
                              <a:cs typeface="Nunito Sans"/>
                              <a:sym typeface="Nunito Sans"/>
                            </a:rPr>
                            <a:t>Find the equation of the line in th</a:t>
                          </a:r>
                          <a:r>
                            <a:rPr lang="en-US" sz="1600" b="0" u="none" strike="noStrike" cap="none" baseline="0" dirty="0">
                              <a:solidFill>
                                <a:schemeClr val="dk1"/>
                              </a:solidFill>
                              <a:latin typeface="Nunito Sans"/>
                              <a:ea typeface="Nunito Sans"/>
                              <a:cs typeface="Nunito Sans"/>
                              <a:sym typeface="Nunito Sans"/>
                            </a:rPr>
                            <a:t>e</a:t>
                          </a:r>
                          <a:r>
                            <a:rPr lang="en-US" sz="1600" b="0" u="none" strike="noStrike" cap="none" dirty="0">
                              <a:solidFill>
                                <a:schemeClr val="dk1"/>
                              </a:solidFill>
                              <a:latin typeface="Nunito Sans"/>
                              <a:ea typeface="Nunito Sans"/>
                              <a:cs typeface="Nunito Sans"/>
                              <a:sym typeface="Nunito Sans"/>
                            </a:rPr>
                            <a:t> form</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Sans"/>
                                  <a:cs typeface="Nunito Sans"/>
                                  <a:sym typeface="Nunito Sans"/>
                                </a:rPr>
                                <m:t>𝑦</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r>
                                <a:rPr lang="en-GB" sz="1600" b="0" i="1" u="none" strike="noStrike" cap="none" smtClean="0">
                                  <a:solidFill>
                                    <a:schemeClr val="dk1"/>
                                  </a:solidFill>
                                  <a:latin typeface="Cambria Math" panose="02040503050406030204" pitchFamily="18" charset="0"/>
                                  <a:ea typeface="Nunito Sans"/>
                                  <a:cs typeface="Nunito Sans"/>
                                  <a:sym typeface="Nunito Sans"/>
                                </a:rPr>
                                <m:t>𝑚𝑥</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r>
                                <a:rPr lang="en-GB" sz="1600" b="0" i="1" u="none" strike="noStrike" cap="none" smtClean="0">
                                  <a:solidFill>
                                    <a:schemeClr val="dk1"/>
                                  </a:solidFill>
                                  <a:latin typeface="Cambria Math" panose="02040503050406030204" pitchFamily="18" charset="0"/>
                                  <a:ea typeface="Nunito Sans"/>
                                  <a:cs typeface="Nunito Sans"/>
                                  <a:sym typeface="Nunito Sans"/>
                                </a:rPr>
                                <m:t>𝑐</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4AD5D49D-BE1E-02B1-7C07-F9520085BE1B}"/>
                  </a:ext>
                </a:extLst>
              </p:cNvPr>
              <p:cNvGraphicFramePr/>
              <p:nvPr>
                <p:extLst>
                  <p:ext uri="{D42A27DB-BD31-4B8C-83A1-F6EECF244321}">
                    <p14:modId xmlns:p14="http://schemas.microsoft.com/office/powerpoint/2010/main" val="1496613053"/>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16) </a:t>
                          </a:r>
                          <a:r>
                            <a:rPr lang="en-US" sz="1600" b="0" u="none" strike="noStrike" cap="none" dirty="0">
                              <a:solidFill>
                                <a:schemeClr val="dk1"/>
                              </a:solidFill>
                              <a:latin typeface="Nunito Sans"/>
                              <a:ea typeface="Nunito Sans"/>
                              <a:cs typeface="Nunito Sans"/>
                              <a:sym typeface="Nunito Sans"/>
                            </a:rPr>
                            <a:t>Find the equation of the line in th</a:t>
                          </a:r>
                          <a:r>
                            <a:rPr lang="en-US" sz="1600" b="0" u="none" strike="noStrike" cap="none" baseline="0" dirty="0">
                              <a:solidFill>
                                <a:schemeClr val="dk1"/>
                              </a:solidFill>
                              <a:latin typeface="Nunito Sans"/>
                              <a:ea typeface="Nunito Sans"/>
                              <a:cs typeface="Nunito Sans"/>
                              <a:sym typeface="Nunito Sans"/>
                            </a:rPr>
                            <a:t>e</a:t>
                          </a:r>
                          <a:r>
                            <a:rPr lang="en-US" sz="1600" b="0" u="none" strike="noStrike" cap="none" dirty="0">
                              <a:solidFill>
                                <a:schemeClr val="dk1"/>
                              </a:solidFill>
                              <a:latin typeface="Nunito Sans"/>
                              <a:ea typeface="Nunito Sans"/>
                              <a:cs typeface="Nunito Sans"/>
                              <a:sym typeface="Nunito Sans"/>
                            </a:rPr>
                            <a:t> form</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u="none" strike="noStrike" cap="none" smtClean="0">
                                  <a:solidFill>
                                    <a:schemeClr val="dk1"/>
                                  </a:solidFill>
                                  <a:latin typeface="Cambria Math" panose="02040503050406030204" pitchFamily="18" charset="0"/>
                                  <a:ea typeface="Nunito Sans"/>
                                  <a:cs typeface="Nunito Sans"/>
                                  <a:sym typeface="Nunito Sans"/>
                                </a:rPr>
                                <m:t>𝑦</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r>
                                <a:rPr lang="en-GB" sz="1600" b="0" i="1" u="none" strike="noStrike" cap="none" smtClean="0">
                                  <a:solidFill>
                                    <a:schemeClr val="dk1"/>
                                  </a:solidFill>
                                  <a:latin typeface="Cambria Math" panose="02040503050406030204" pitchFamily="18" charset="0"/>
                                  <a:ea typeface="Nunito Sans"/>
                                  <a:cs typeface="Nunito Sans"/>
                                  <a:sym typeface="Nunito Sans"/>
                                </a:rPr>
                                <m:t>𝑚𝑥</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r>
                                <a:rPr lang="en-GB" sz="1600" b="0" i="1" u="none" strike="noStrike" cap="none" smtClean="0">
                                  <a:solidFill>
                                    <a:schemeClr val="dk1"/>
                                  </a:solidFill>
                                  <a:latin typeface="Cambria Math" panose="02040503050406030204" pitchFamily="18" charset="0"/>
                                  <a:ea typeface="Nunito Sans"/>
                                  <a:cs typeface="Nunito Sans"/>
                                  <a:sym typeface="Nunito Sans"/>
                                </a:rPr>
                                <m:t>𝑐</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g218be48ffa3_0_115"/>
          <p:cNvSpPr txBox="1"/>
          <p:nvPr/>
        </p:nvSpPr>
        <p:spPr>
          <a:xfrm>
            <a:off x="169850" y="378100"/>
            <a:ext cx="570843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1DC8317C-A121-CA43-84D7-0E46E41C7C3F}"/>
              </a:ext>
            </a:extLst>
          </p:cNvPr>
          <p:cNvPicPr>
            <a:picLocks noChangeAspect="1"/>
          </p:cNvPicPr>
          <p:nvPr/>
        </p:nvPicPr>
        <p:blipFill>
          <a:blip r:embed="rId3"/>
          <a:stretch>
            <a:fillRect/>
          </a:stretch>
        </p:blipFill>
        <p:spPr>
          <a:xfrm>
            <a:off x="233549" y="1413149"/>
            <a:ext cx="4176000" cy="3056297"/>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0EFE9752-919E-0B98-CB33-1CB83DAE741D}"/>
                  </a:ext>
                </a:extLst>
              </p:cNvPr>
              <p:cNvGraphicFramePr/>
              <p:nvPr>
                <p:extLst>
                  <p:ext uri="{D42A27DB-BD31-4B8C-83A1-F6EECF244321}">
                    <p14:modId xmlns:p14="http://schemas.microsoft.com/office/powerpoint/2010/main" val="216455230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+4</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=12</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confused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oMath>
                          </a14:m>
                          <a:r>
                            <a:rPr lang="en-GB" sz="1400" u="none" strike="noStrike" cap="none" dirty="0">
                              <a:solidFill>
                                <a:schemeClr val="dk1"/>
                              </a:solidFill>
                              <a:latin typeface="Nunito Sans"/>
                              <a:ea typeface="Nunito Sans"/>
                              <a:cs typeface="Nunito Sans"/>
                              <a:sym typeface="Nunito Sans"/>
                            </a:rPr>
                            <a:t> and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GB" sz="1400" u="none" strike="noStrike" cap="none" dirty="0">
                              <a:solidFill>
                                <a:schemeClr val="dk1"/>
                              </a:solidFill>
                              <a:latin typeface="Nunito Sans"/>
                              <a:ea typeface="Nunito Sans"/>
                              <a:cs typeface="Nunito Sans"/>
                              <a:sym typeface="Nunito Sans"/>
                            </a:rPr>
                            <a:t> values</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=3−4</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used axis intercepts incorrectly</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4</m:t>
                              </m:r>
                              <m:r>
                                <a:rPr lang="en-GB" sz="1600" i="1" u="none" strike="noStrike" cap="none" dirty="0">
                                  <a:solidFill>
                                    <a:srgbClr val="00BC89"/>
                                  </a:solidFill>
                                  <a:latin typeface="Cambria Math" panose="02040503050406030204" pitchFamily="18" charset="0"/>
                                  <a:ea typeface="Times New Roman"/>
                                  <a:cs typeface="Times New Roman"/>
                                  <a:sym typeface="Times New Roman"/>
                                </a:rPr>
                                <m:t>𝑦</m:t>
                              </m:r>
                              <m:r>
                                <a:rPr lang="en-GB" sz="1600" i="1" u="none" strike="noStrike" cap="none" dirty="0">
                                  <a:solidFill>
                                    <a:srgbClr val="00BC89"/>
                                  </a:solidFill>
                                  <a:latin typeface="Cambria Math" panose="02040503050406030204" pitchFamily="18" charset="0"/>
                                  <a:ea typeface="Nunito Sans"/>
                                  <a:cs typeface="Nunito Sans"/>
                                  <a:sym typeface="Nunito Sans"/>
                                </a:rPr>
                                <m:t>+3</m:t>
                              </m:r>
                              <m:r>
                                <a:rPr lang="en-GB" sz="1600" i="1" u="none" strike="noStrike" cap="none" dirty="0">
                                  <a:solidFill>
                                    <a:srgbClr val="00BC89"/>
                                  </a:solidFill>
                                  <a:latin typeface="Cambria Math" panose="02040503050406030204" pitchFamily="18" charset="0"/>
                                  <a:ea typeface="Times New Roman"/>
                                  <a:cs typeface="Times New Roman"/>
                                  <a:sym typeface="Times New Roman"/>
                                </a:rPr>
                                <m:t>𝑥</m:t>
                              </m:r>
                              <m:r>
                                <a:rPr lang="en-GB" sz="1600" i="1" u="none" strike="noStrike" cap="none" dirty="0">
                                  <a:solidFill>
                                    <a:srgbClr val="00BC89"/>
                                  </a:solidFill>
                                  <a:latin typeface="Cambria Math" panose="02040503050406030204" pitchFamily="18" charset="0"/>
                                  <a:ea typeface="Nunito Sans"/>
                                  <a:cs typeface="Nunito Sans"/>
                                  <a:sym typeface="Nunito Sans"/>
                                </a:rPr>
                                <m:t>=12</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+4</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=0</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did not check axis intercepts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0EFE9752-919E-0B98-CB33-1CB83DAE741D}"/>
                  </a:ext>
                </a:extLst>
              </p:cNvPr>
              <p:cNvGraphicFramePr/>
              <p:nvPr>
                <p:extLst>
                  <p:ext uri="{D42A27DB-BD31-4B8C-83A1-F6EECF244321}">
                    <p14:modId xmlns:p14="http://schemas.microsoft.com/office/powerpoint/2010/main" val="216455230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+4</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=12</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confused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𝑥</m:t>
                              </m:r>
                            </m:oMath>
                          </a14:m>
                          <a:r>
                            <a:rPr lang="en-GB" sz="140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GB" sz="1400" u="none" strike="noStrike" cap="none" dirty="0">
                              <a:solidFill>
                                <a:schemeClr val="dk1"/>
                              </a:solidFill>
                              <a:latin typeface="Nunito Sans"/>
                              <a:ea typeface="Nunito Sans"/>
                              <a:cs typeface="Nunito Sans"/>
                              <a:sym typeface="Nunito Sans"/>
                            </a:rPr>
                            <a:t> values</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=3−4</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used axis intercepts incorrectly</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4</m:t>
                              </m:r>
                              <m:r>
                                <a:rPr lang="en-GB" sz="1600" i="1" u="none" strike="noStrike" cap="none" dirty="0">
                                  <a:solidFill>
                                    <a:srgbClr val="00BC89"/>
                                  </a:solidFill>
                                  <a:latin typeface="Cambria Math" panose="02040503050406030204" pitchFamily="18" charset="0"/>
                                  <a:ea typeface="Times New Roman"/>
                                  <a:cs typeface="Times New Roman"/>
                                  <a:sym typeface="Times New Roman"/>
                                </a:rPr>
                                <m:t>𝑦</m:t>
                              </m:r>
                              <m:r>
                                <a:rPr lang="en-GB" sz="1600" i="1" u="none" strike="noStrike" cap="none" dirty="0">
                                  <a:solidFill>
                                    <a:srgbClr val="00BC89"/>
                                  </a:solidFill>
                                  <a:latin typeface="Cambria Math" panose="02040503050406030204" pitchFamily="18" charset="0"/>
                                  <a:ea typeface="Nunito Sans"/>
                                  <a:cs typeface="Nunito Sans"/>
                                  <a:sym typeface="Nunito Sans"/>
                                </a:rPr>
                                <m:t>+3</m:t>
                              </m:r>
                              <m:r>
                                <a:rPr lang="en-GB" sz="1600" i="1" u="none" strike="noStrike" cap="none" dirty="0">
                                  <a:solidFill>
                                    <a:srgbClr val="00BC89"/>
                                  </a:solidFill>
                                  <a:latin typeface="Cambria Math" panose="02040503050406030204" pitchFamily="18" charset="0"/>
                                  <a:ea typeface="Times New Roman"/>
                                  <a:cs typeface="Times New Roman"/>
                                  <a:sym typeface="Times New Roman"/>
                                </a:rPr>
                                <m:t>𝑥</m:t>
                              </m:r>
                              <m:r>
                                <a:rPr lang="en-GB" sz="1600" i="1" u="none" strike="noStrike" cap="none" dirty="0">
                                  <a:solidFill>
                                    <a:srgbClr val="00BC89"/>
                                  </a:solidFill>
                                  <a:latin typeface="Cambria Math" panose="02040503050406030204" pitchFamily="18" charset="0"/>
                                  <a:ea typeface="Nunito Sans"/>
                                  <a:cs typeface="Nunito Sans"/>
                                  <a:sym typeface="Nunito Sans"/>
                                </a:rPr>
                                <m:t>=12</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+4</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=0</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did not check axis intercepts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4D6B17AB-6B5D-E7D4-3B30-79CDB072281A}"/>
              </a:ext>
            </a:extLst>
          </p:cNvPr>
          <p:cNvGraphicFramePr/>
          <p:nvPr>
            <p:extLst>
              <p:ext uri="{D42A27DB-BD31-4B8C-83A1-F6EECF244321}">
                <p14:modId xmlns:p14="http://schemas.microsoft.com/office/powerpoint/2010/main" val="2949801304"/>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17) </a:t>
                      </a:r>
                      <a:r>
                        <a:rPr lang="en-GB" sz="1600" b="0" u="none" strike="noStrike" cap="none" dirty="0">
                          <a:solidFill>
                            <a:schemeClr val="dk1"/>
                          </a:solidFill>
                          <a:latin typeface="Nunito Sans"/>
                          <a:ea typeface="Nunito Sans"/>
                          <a:cs typeface="Nunito Sans"/>
                          <a:sym typeface="Nunito Sans"/>
                        </a:rPr>
                        <a:t>Identify the equation of the line:</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g218be48ffa3_0_122"/>
          <p:cNvSpPr txBox="1"/>
          <p:nvPr/>
        </p:nvSpPr>
        <p:spPr>
          <a:xfrm>
            <a:off x="169849" y="378100"/>
            <a:ext cx="5755089"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9FB8232-FF99-D844-BD6E-948F619042C7}"/>
              </a:ext>
            </a:extLst>
          </p:cNvPr>
          <p:cNvPicPr>
            <a:picLocks noChangeAspect="1"/>
          </p:cNvPicPr>
          <p:nvPr/>
        </p:nvPicPr>
        <p:blipFill>
          <a:blip r:embed="rId3"/>
          <a:stretch>
            <a:fillRect/>
          </a:stretch>
        </p:blipFill>
        <p:spPr>
          <a:xfrm>
            <a:off x="169849" y="2058381"/>
            <a:ext cx="4271774" cy="229186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C32A0203-3D6E-61C6-DEF1-B1DE30004029}"/>
                  </a:ext>
                </a:extLst>
              </p:cNvPr>
              <p:cNvGraphicFramePr/>
              <p:nvPr>
                <p:extLst>
                  <p:ext uri="{D42A27DB-BD31-4B8C-83A1-F6EECF244321}">
                    <p14:modId xmlns:p14="http://schemas.microsoft.com/office/powerpoint/2010/main" val="261197679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(6, 3.5)</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midpoint of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𝐴</m:t>
                              </m:r>
                            </m:oMath>
                          </a14:m>
                          <a:r>
                            <a:rPr lang="en-GB" sz="1400" u="none" strike="noStrike" cap="none" dirty="0">
                              <a:solidFill>
                                <a:schemeClr val="dk1"/>
                              </a:solidFill>
                              <a:latin typeface="Nunito Sans"/>
                              <a:ea typeface="Nunito Sans"/>
                              <a:cs typeface="Nunito Sans"/>
                              <a:sym typeface="Nunito Sans"/>
                            </a:rPr>
                            <a:t> and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𝐵</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(4, 2.5)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divided the difference between components by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2</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(8, 3)</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values for length and width of a rectangle, but subtracted incorrectly from point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𝐵</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(7, 4)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C32A0203-3D6E-61C6-DEF1-B1DE30004029}"/>
                  </a:ext>
                </a:extLst>
              </p:cNvPr>
              <p:cNvGraphicFramePr/>
              <p:nvPr>
                <p:extLst>
                  <p:ext uri="{D42A27DB-BD31-4B8C-83A1-F6EECF244321}">
                    <p14:modId xmlns:p14="http://schemas.microsoft.com/office/powerpoint/2010/main" val="261197679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(6, 3.5)</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midpoint of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𝐴</m:t>
                              </m:r>
                            </m:oMath>
                          </a14:m>
                          <a:r>
                            <a:rPr lang="en-GB" sz="140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𝐵</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(4, 2.5)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divided the difference between components by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2</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(8, 3)</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values for length and width of a rectangle, but subtracted incorrectly from point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𝐵</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(7, 4)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C2BADE36-37C0-B94C-FE81-B8FE3FBF0741}"/>
                  </a:ext>
                </a:extLst>
              </p:cNvPr>
              <p:cNvGraphicFramePr/>
              <p:nvPr>
                <p:extLst>
                  <p:ext uri="{D42A27DB-BD31-4B8C-83A1-F6EECF244321}">
                    <p14:modId xmlns:p14="http://schemas.microsoft.com/office/powerpoint/2010/main" val="3987177881"/>
                  </p:ext>
                </p:extLst>
              </p:nvPr>
            </p:nvGraphicFramePr>
            <p:xfrm>
              <a:off x="108044" y="862525"/>
              <a:ext cx="4427010" cy="13106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18) </a:t>
                          </a:r>
                          <a:r>
                            <a:rPr lang="en-US" sz="1600" b="0" u="none" strike="noStrike" cap="none" dirty="0">
                              <a:solidFill>
                                <a:schemeClr val="dk1"/>
                              </a:solidFill>
                              <a:latin typeface="Nunito Sans"/>
                              <a:ea typeface="Nunito Sans"/>
                              <a:cs typeface="Nunito Sans"/>
                              <a:sym typeface="Nunito Sans"/>
                            </a:rPr>
                            <a:t>Three congruent rectangles are placed in</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the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r>
                            <a:rPr lang="en-US" sz="1600" b="0" u="none" strike="noStrike" cap="none" dirty="0">
                              <a:solidFill>
                                <a:schemeClr val="dk1"/>
                              </a:solidFill>
                              <a:latin typeface="Nunito Sans"/>
                              <a:ea typeface="Nunito Sans"/>
                              <a:cs typeface="Nunito Sans"/>
                              <a:sym typeface="Nunito Sans"/>
                            </a:rPr>
                            <a:t>plane as shown. Determine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coordinates of point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𝑄</m:t>
                              </m:r>
                            </m:oMath>
                          </a14:m>
                          <a:r>
                            <a:rPr lang="en-US" sz="1600" b="0" u="none" strike="noStrike" cap="none" dirty="0">
                              <a:solidFill>
                                <a:schemeClr val="dk1"/>
                              </a:solidFill>
                              <a:latin typeface="Nunito Sans"/>
                              <a:ea typeface="Nunito Sans"/>
                              <a:cs typeface="Nunito Sans"/>
                              <a:sym typeface="Nunito Sans"/>
                            </a:rPr>
                            <a:t>:  </a:t>
                          </a:r>
                        </a:p>
                        <a:p>
                          <a:pPr marL="0" marR="0" lvl="0" indent="0" algn="l" rtl="0">
                            <a:lnSpc>
                              <a:spcPct val="100000"/>
                            </a:lnSpc>
                            <a:spcBef>
                              <a:spcPts val="0"/>
                            </a:spcBef>
                            <a:spcAft>
                              <a:spcPts val="0"/>
                            </a:spcAft>
                            <a:buClr>
                              <a:srgbClr val="000000"/>
                            </a:buClr>
                            <a:buSzPts val="1600"/>
                            <a:buFont typeface="Arial"/>
                            <a:buNone/>
                          </a:pP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C2BADE36-37C0-B94C-FE81-B8FE3FBF0741}"/>
                  </a:ext>
                </a:extLst>
              </p:cNvPr>
              <p:cNvGraphicFramePr/>
              <p:nvPr>
                <p:extLst>
                  <p:ext uri="{D42A27DB-BD31-4B8C-83A1-F6EECF244321}">
                    <p14:modId xmlns:p14="http://schemas.microsoft.com/office/powerpoint/2010/main" val="3987177881"/>
                  </p:ext>
                </p:extLst>
              </p:nvPr>
            </p:nvGraphicFramePr>
            <p:xfrm>
              <a:off x="108044" y="862525"/>
              <a:ext cx="4427010" cy="13106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18) </a:t>
                          </a:r>
                          <a:r>
                            <a:rPr lang="en-US" sz="1600" b="0" u="none" strike="noStrike" cap="none" dirty="0">
                              <a:solidFill>
                                <a:schemeClr val="dk1"/>
                              </a:solidFill>
                              <a:latin typeface="Nunito Sans"/>
                              <a:ea typeface="Nunito Sans"/>
                              <a:cs typeface="Nunito Sans"/>
                              <a:sym typeface="Nunito Sans"/>
                            </a:rPr>
                            <a:t>Three congruent rectangles are placed in</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the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𝑥𝑦</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oMath>
                          </a14:m>
                          <a:r>
                            <a:rPr lang="en-US" sz="1600" b="0" u="none" strike="noStrike" cap="none" dirty="0">
                              <a:solidFill>
                                <a:schemeClr val="dk1"/>
                              </a:solidFill>
                              <a:latin typeface="Nunito Sans"/>
                              <a:ea typeface="Nunito Sans"/>
                              <a:cs typeface="Nunito Sans"/>
                              <a:sym typeface="Nunito Sans"/>
                            </a:rPr>
                            <a:t>plane as shown. Determine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coordinates of point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𝑄</m:t>
                              </m:r>
                            </m:oMath>
                          </a14:m>
                          <a:r>
                            <a:rPr lang="en-US" sz="1600" b="0" u="none" strike="noStrike" cap="none" dirty="0">
                              <a:solidFill>
                                <a:schemeClr val="dk1"/>
                              </a:solidFill>
                              <a:latin typeface="Nunito Sans"/>
                              <a:ea typeface="Nunito Sans"/>
                              <a:cs typeface="Nunito Sans"/>
                              <a:sym typeface="Nunito Sans"/>
                            </a:rPr>
                            <a:t>:  </a:t>
                          </a:r>
                        </a:p>
                        <a:p>
                          <a:pPr marL="0" marR="0" lvl="0" indent="0" algn="l" rtl="0">
                            <a:lnSpc>
                              <a:spcPct val="100000"/>
                            </a:lnSpc>
                            <a:spcBef>
                              <a:spcPts val="0"/>
                            </a:spcBef>
                            <a:spcAft>
                              <a:spcPts val="0"/>
                            </a:spcAft>
                            <a:buClr>
                              <a:srgbClr val="000000"/>
                            </a:buClr>
                            <a:buSzPts val="1600"/>
                            <a:buFont typeface="Arial"/>
                            <a:buNone/>
                          </a:pP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g218be48ffa3_0_129"/>
          <p:cNvSpPr txBox="1"/>
          <p:nvPr/>
        </p:nvSpPr>
        <p:spPr>
          <a:xfrm>
            <a:off x="169849" y="378100"/>
            <a:ext cx="5783081"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266DFC28-7A29-CC46-B4AB-4D20ECB51445}"/>
              </a:ext>
            </a:extLst>
          </p:cNvPr>
          <p:cNvPicPr>
            <a:picLocks noChangeAspect="1"/>
          </p:cNvPicPr>
          <p:nvPr/>
        </p:nvPicPr>
        <p:blipFill>
          <a:blip r:embed="rId3"/>
          <a:stretch>
            <a:fillRect/>
          </a:stretch>
        </p:blipFill>
        <p:spPr>
          <a:xfrm>
            <a:off x="215328" y="1494769"/>
            <a:ext cx="4031999" cy="2973599"/>
          </a:xfrm>
          <a:prstGeom prst="rect">
            <a:avLst/>
          </a:prstGeom>
        </p:spPr>
      </p:pic>
      <mc:AlternateContent xmlns:mc="http://schemas.openxmlformats.org/markup-compatibility/2006">
        <mc:Choice xmlns:a14="http://schemas.microsoft.com/office/drawing/2010/main" Requires="a14">
          <p:graphicFrame>
            <p:nvGraphicFramePr>
              <p:cNvPr id="4" name="Google Shape;414;g21c43135d4d_0_150">
                <a:extLst>
                  <a:ext uri="{FF2B5EF4-FFF2-40B4-BE49-F238E27FC236}">
                    <a16:creationId xmlns:a16="http://schemas.microsoft.com/office/drawing/2014/main" id="{086B0827-BF8A-474F-3D66-049C10455514}"/>
                  </a:ext>
                </a:extLst>
              </p:cNvPr>
              <p:cNvGraphicFramePr/>
              <p:nvPr>
                <p:extLst>
                  <p:ext uri="{D42A27DB-BD31-4B8C-83A1-F6EECF244321}">
                    <p14:modId xmlns:p14="http://schemas.microsoft.com/office/powerpoint/2010/main" val="1437587592"/>
                  </p:ext>
                </p:extLst>
              </p:nvPr>
            </p:nvGraphicFramePr>
            <p:xfrm>
              <a:off x="4465047" y="960582"/>
              <a:ext cx="4419432" cy="3665758"/>
            </p:xfrm>
            <a:graphic>
              <a:graphicData uri="http://schemas.openxmlformats.org/drawingml/2006/table">
                <a:tbl>
                  <a:tblPr>
                    <a:noFill/>
                  </a:tblPr>
                  <a:tblGrid>
                    <a:gridCol w="2209716">
                      <a:extLst>
                        <a:ext uri="{9D8B030D-6E8A-4147-A177-3AD203B41FA5}">
                          <a16:colId xmlns:a16="http://schemas.microsoft.com/office/drawing/2014/main" val="20000"/>
                        </a:ext>
                      </a:extLst>
                    </a:gridCol>
                    <a:gridCol w="2209716">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baseline="30000" dirty="0">
                                  <a:solidFill>
                                    <a:schemeClr val="dk1"/>
                                  </a:solidFill>
                                  <a:latin typeface="Cambria Math" panose="02040503050406030204" pitchFamily="18" charset="0"/>
                                  <a:ea typeface="Nunito Sans"/>
                                  <a:cs typeface="Nunito Sans"/>
                                  <a:sym typeface="Nunito Sans"/>
                                </a:rPr>
                                <m:t>2</m:t>
                              </m:r>
                              <m:r>
                                <a:rPr lang="en-GB" sz="1600" i="1" u="none" strike="noStrike" cap="none" dirty="0">
                                  <a:solidFill>
                                    <a:schemeClr val="dk1"/>
                                  </a:solidFill>
                                  <a:latin typeface="Cambria Math" panose="02040503050406030204" pitchFamily="18" charset="0"/>
                                  <a:ea typeface="Nunito Sans"/>
                                  <a:cs typeface="Nunito Sans"/>
                                  <a:sym typeface="Nunito Sans"/>
                                </a:rPr>
                                <m:t>−</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𝑦</m:t>
                              </m:r>
                              <m:r>
                                <a:rPr lang="en-GB" sz="1600" i="1" u="none" strike="noStrike" cap="none" baseline="30000" dirty="0">
                                  <a:solidFill>
                                    <a:schemeClr val="dk1"/>
                                  </a:solidFill>
                                  <a:latin typeface="Cambria Math" panose="02040503050406030204" pitchFamily="18" charset="0"/>
                                  <a:ea typeface="Nunito Sans"/>
                                  <a:cs typeface="Nunito Sans"/>
                                  <a:sym typeface="Nunito Sans"/>
                                </a:rPr>
                                <m:t>2</m:t>
                              </m:r>
                              <m:r>
                                <a:rPr lang="en-GB" sz="1600" i="1" u="none" strike="noStrike" cap="none" dirty="0">
                                  <a:solidFill>
                                    <a:schemeClr val="dk1"/>
                                  </a:solidFill>
                                  <a:latin typeface="Cambria Math" panose="02040503050406030204" pitchFamily="18" charset="0"/>
                                  <a:ea typeface="Nunito Sans"/>
                                  <a:cs typeface="Nunito Sans"/>
                                  <a:sym typeface="Nunito Sans"/>
                                </a:rPr>
                                <m:t>=36</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made a sign error in the equation for a circle</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𝑥</m:t>
                              </m:r>
                              <m:r>
                                <a:rPr lang="en-GB" sz="1600" i="1" u="none" strike="noStrike" cap="none" baseline="30000" dirty="0">
                                  <a:solidFill>
                                    <a:srgbClr val="00BC89"/>
                                  </a:solidFill>
                                  <a:latin typeface="Cambria Math" panose="02040503050406030204" pitchFamily="18" charset="0"/>
                                  <a:ea typeface="Nunito Sans"/>
                                  <a:cs typeface="Nunito Sans"/>
                                  <a:sym typeface="Nunito Sans"/>
                                </a:rPr>
                                <m:t>2 </m:t>
                              </m:r>
                              <m:r>
                                <a:rPr lang="en-GB" sz="1600" i="1" u="none" strike="noStrike" cap="none" dirty="0">
                                  <a:solidFill>
                                    <a:srgbClr val="00BC89"/>
                                  </a:solidFill>
                                  <a:latin typeface="Cambria Math" panose="02040503050406030204" pitchFamily="18" charset="0"/>
                                  <a:ea typeface="Nunito Sans"/>
                                  <a:cs typeface="Nunito Sans"/>
                                  <a:sym typeface="Nunito Sans"/>
                                </a:rPr>
                                <m:t>+ </m:t>
                              </m:r>
                              <m:r>
                                <a:rPr lang="en-GB" sz="1600" i="1" u="none" strike="noStrike" cap="none" dirty="0">
                                  <a:solidFill>
                                    <a:srgbClr val="00BC89"/>
                                  </a:solidFill>
                                  <a:latin typeface="Cambria Math" panose="02040503050406030204" pitchFamily="18" charset="0"/>
                                  <a:ea typeface="Times New Roman"/>
                                  <a:cs typeface="Times New Roman"/>
                                  <a:sym typeface="Times New Roman"/>
                                </a:rPr>
                                <m:t>𝑦</m:t>
                              </m:r>
                              <m:r>
                                <a:rPr lang="en-GB" sz="1600" i="1" u="none" strike="noStrike" cap="none" baseline="30000" dirty="0">
                                  <a:solidFill>
                                    <a:srgbClr val="00BC89"/>
                                  </a:solidFill>
                                  <a:latin typeface="Cambria Math" panose="02040503050406030204" pitchFamily="18" charset="0"/>
                                  <a:ea typeface="Nunito Sans"/>
                                  <a:cs typeface="Nunito Sans"/>
                                  <a:sym typeface="Nunito Sans"/>
                                </a:rPr>
                                <m:t>2 </m:t>
                              </m:r>
                              <m:r>
                                <a:rPr lang="en-GB" sz="1600" i="1" u="none" strike="noStrike" cap="none" dirty="0">
                                  <a:solidFill>
                                    <a:srgbClr val="00BC89"/>
                                  </a:solidFill>
                                  <a:latin typeface="Cambria Math" panose="02040503050406030204" pitchFamily="18" charset="0"/>
                                  <a:ea typeface="Nunito Sans"/>
                                  <a:cs typeface="Nunito Sans"/>
                                  <a:sym typeface="Nunito Sans"/>
                                </a:rPr>
                                <m:t>= 36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baseline="30000" dirty="0">
                                  <a:solidFill>
                                    <a:schemeClr val="dk1"/>
                                  </a:solidFill>
                                  <a:latin typeface="Cambria Math" panose="02040503050406030204" pitchFamily="18" charset="0"/>
                                  <a:ea typeface="Nunito Sans"/>
                                  <a:cs typeface="Nunito Sans"/>
                                  <a:sym typeface="Nunito Sans"/>
                                </a:rPr>
                                <m:t>2 </m:t>
                              </m:r>
                              <m:r>
                                <a:rPr lang="en-GB" sz="1600" i="1" u="none" strike="noStrike" cap="none" dirty="0">
                                  <a:solidFill>
                                    <a:schemeClr val="dk1"/>
                                  </a:solidFill>
                                  <a:latin typeface="Cambria Math" panose="02040503050406030204" pitchFamily="18" charset="0"/>
                                  <a:ea typeface="Nunito Sans"/>
                                  <a:cs typeface="Nunito Sans"/>
                                  <a:sym typeface="Nunito Sans"/>
                                </a:rPr>
                                <m:t>+ </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𝑦</m:t>
                              </m:r>
                              <m:r>
                                <a:rPr lang="en-GB" sz="1600" i="1" u="none" strike="noStrike" cap="none" baseline="30000" dirty="0">
                                  <a:solidFill>
                                    <a:schemeClr val="dk1"/>
                                  </a:solidFill>
                                  <a:latin typeface="Cambria Math" panose="02040503050406030204" pitchFamily="18" charset="0"/>
                                  <a:ea typeface="Nunito Sans"/>
                                  <a:cs typeface="Nunito Sans"/>
                                  <a:sym typeface="Nunito Sans"/>
                                </a:rPr>
                                <m:t>2 </m:t>
                              </m:r>
                              <m:r>
                                <a:rPr lang="en-GB" sz="1600" i="1" u="none" strike="noStrike" cap="none" dirty="0">
                                  <a:solidFill>
                                    <a:schemeClr val="dk1"/>
                                  </a:solidFill>
                                  <a:latin typeface="Cambria Math" panose="02040503050406030204" pitchFamily="18" charset="0"/>
                                  <a:ea typeface="Nunito Sans"/>
                                  <a:cs typeface="Nunito Sans"/>
                                  <a:sym typeface="Nunito Sans"/>
                                </a:rPr>
                                <m:t>= 6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to square the radius of the circle</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+6)(</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−6)</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does not know how to write the equation of a circle</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414;g21c43135d4d_0_150">
                <a:extLst>
                  <a:ext uri="{FF2B5EF4-FFF2-40B4-BE49-F238E27FC236}">
                    <a16:creationId xmlns:a16="http://schemas.microsoft.com/office/drawing/2014/main" id="{086B0827-BF8A-474F-3D66-049C10455514}"/>
                  </a:ext>
                </a:extLst>
              </p:cNvPr>
              <p:cNvGraphicFramePr/>
              <p:nvPr>
                <p:extLst>
                  <p:ext uri="{D42A27DB-BD31-4B8C-83A1-F6EECF244321}">
                    <p14:modId xmlns:p14="http://schemas.microsoft.com/office/powerpoint/2010/main" val="1437587592"/>
                  </p:ext>
                </p:extLst>
              </p:nvPr>
            </p:nvGraphicFramePr>
            <p:xfrm>
              <a:off x="4465047" y="960582"/>
              <a:ext cx="4419432" cy="3665758"/>
            </p:xfrm>
            <a:graphic>
              <a:graphicData uri="http://schemas.openxmlformats.org/drawingml/2006/table">
                <a:tbl>
                  <a:tblPr>
                    <a:noFill/>
                  </a:tblPr>
                  <a:tblGrid>
                    <a:gridCol w="2209716">
                      <a:extLst>
                        <a:ext uri="{9D8B030D-6E8A-4147-A177-3AD203B41FA5}">
                          <a16:colId xmlns:a16="http://schemas.microsoft.com/office/drawing/2014/main" val="20000"/>
                        </a:ext>
                      </a:extLst>
                    </a:gridCol>
                    <a:gridCol w="2209716">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baseline="30000" dirty="0">
                                  <a:solidFill>
                                    <a:schemeClr val="dk1"/>
                                  </a:solidFill>
                                  <a:latin typeface="Cambria Math" panose="02040503050406030204" pitchFamily="18" charset="0"/>
                                  <a:ea typeface="Nunito Sans"/>
                                  <a:cs typeface="Nunito Sans"/>
                                  <a:sym typeface="Nunito Sans"/>
                                </a:rPr>
                                <m:t>2</m:t>
                              </m:r>
                              <m:r>
                                <a:rPr lang="en-GB" sz="1600" i="1" u="none" strike="noStrike" cap="none" dirty="0">
                                  <a:solidFill>
                                    <a:schemeClr val="dk1"/>
                                  </a:solidFill>
                                  <a:latin typeface="Cambria Math" panose="02040503050406030204" pitchFamily="18" charset="0"/>
                                  <a:ea typeface="Nunito Sans"/>
                                  <a:cs typeface="Nunito Sans"/>
                                  <a:sym typeface="Nunito Sans"/>
                                </a:rPr>
                                <m:t>−</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𝑦</m:t>
                              </m:r>
                              <m:r>
                                <a:rPr lang="en-GB" sz="1600" i="1" u="none" strike="noStrike" cap="none" baseline="30000" dirty="0">
                                  <a:solidFill>
                                    <a:schemeClr val="dk1"/>
                                  </a:solidFill>
                                  <a:latin typeface="Cambria Math" panose="02040503050406030204" pitchFamily="18" charset="0"/>
                                  <a:ea typeface="Nunito Sans"/>
                                  <a:cs typeface="Nunito Sans"/>
                                  <a:sym typeface="Nunito Sans"/>
                                </a:rPr>
                                <m:t>2</m:t>
                              </m:r>
                              <m:r>
                                <a:rPr lang="en-GB" sz="1600" i="1" u="none" strike="noStrike" cap="none" dirty="0">
                                  <a:solidFill>
                                    <a:schemeClr val="dk1"/>
                                  </a:solidFill>
                                  <a:latin typeface="Cambria Math" panose="02040503050406030204" pitchFamily="18" charset="0"/>
                                  <a:ea typeface="Nunito Sans"/>
                                  <a:cs typeface="Nunito Sans"/>
                                  <a:sym typeface="Nunito Sans"/>
                                </a:rPr>
                                <m:t>=36</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made a sign error in the equation for a circle</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𝑥</m:t>
                              </m:r>
                              <m:r>
                                <a:rPr lang="en-GB" sz="1600" i="1" u="none" strike="noStrike" cap="none" baseline="30000" dirty="0">
                                  <a:solidFill>
                                    <a:srgbClr val="00BC89"/>
                                  </a:solidFill>
                                  <a:latin typeface="Cambria Math" panose="02040503050406030204" pitchFamily="18" charset="0"/>
                                  <a:ea typeface="Nunito Sans"/>
                                  <a:cs typeface="Nunito Sans"/>
                                  <a:sym typeface="Nunito Sans"/>
                                </a:rPr>
                                <m:t>2 </m:t>
                              </m:r>
                              <m:r>
                                <a:rPr lang="en-GB" sz="1600" i="1" u="none" strike="noStrike" cap="none" dirty="0">
                                  <a:solidFill>
                                    <a:srgbClr val="00BC89"/>
                                  </a:solidFill>
                                  <a:latin typeface="Cambria Math" panose="02040503050406030204" pitchFamily="18" charset="0"/>
                                  <a:ea typeface="Nunito Sans"/>
                                  <a:cs typeface="Nunito Sans"/>
                                  <a:sym typeface="Nunito Sans"/>
                                </a:rPr>
                                <m:t>+ </m:t>
                              </m:r>
                              <m:r>
                                <a:rPr lang="en-GB" sz="1600" i="1" u="none" strike="noStrike" cap="none" dirty="0">
                                  <a:solidFill>
                                    <a:srgbClr val="00BC89"/>
                                  </a:solidFill>
                                  <a:latin typeface="Cambria Math" panose="02040503050406030204" pitchFamily="18" charset="0"/>
                                  <a:ea typeface="Times New Roman"/>
                                  <a:cs typeface="Times New Roman"/>
                                  <a:sym typeface="Times New Roman"/>
                                </a:rPr>
                                <m:t>𝑦</m:t>
                              </m:r>
                              <m:r>
                                <a:rPr lang="en-GB" sz="1600" i="1" u="none" strike="noStrike" cap="none" baseline="30000" dirty="0">
                                  <a:solidFill>
                                    <a:srgbClr val="00BC89"/>
                                  </a:solidFill>
                                  <a:latin typeface="Cambria Math" panose="02040503050406030204" pitchFamily="18" charset="0"/>
                                  <a:ea typeface="Nunito Sans"/>
                                  <a:cs typeface="Nunito Sans"/>
                                  <a:sym typeface="Nunito Sans"/>
                                </a:rPr>
                                <m:t>2 </m:t>
                              </m:r>
                              <m:r>
                                <a:rPr lang="en-GB" sz="1600" i="1" u="none" strike="noStrike" cap="none" dirty="0">
                                  <a:solidFill>
                                    <a:srgbClr val="00BC89"/>
                                  </a:solidFill>
                                  <a:latin typeface="Cambria Math" panose="02040503050406030204" pitchFamily="18" charset="0"/>
                                  <a:ea typeface="Nunito Sans"/>
                                  <a:cs typeface="Nunito Sans"/>
                                  <a:sym typeface="Nunito Sans"/>
                                </a:rPr>
                                <m:t>= 36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baseline="30000" dirty="0">
                                  <a:solidFill>
                                    <a:schemeClr val="dk1"/>
                                  </a:solidFill>
                                  <a:latin typeface="Cambria Math" panose="02040503050406030204" pitchFamily="18" charset="0"/>
                                  <a:ea typeface="Nunito Sans"/>
                                  <a:cs typeface="Nunito Sans"/>
                                  <a:sym typeface="Nunito Sans"/>
                                </a:rPr>
                                <m:t>2 </m:t>
                              </m:r>
                              <m:r>
                                <a:rPr lang="en-GB" sz="1600" i="1" u="none" strike="noStrike" cap="none" dirty="0">
                                  <a:solidFill>
                                    <a:schemeClr val="dk1"/>
                                  </a:solidFill>
                                  <a:latin typeface="Cambria Math" panose="02040503050406030204" pitchFamily="18" charset="0"/>
                                  <a:ea typeface="Nunito Sans"/>
                                  <a:cs typeface="Nunito Sans"/>
                                  <a:sym typeface="Nunito Sans"/>
                                </a:rPr>
                                <m:t>+ </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𝑦</m:t>
                              </m:r>
                              <m:r>
                                <a:rPr lang="en-GB" sz="1600" i="1" u="none" strike="noStrike" cap="none" baseline="30000" dirty="0">
                                  <a:solidFill>
                                    <a:schemeClr val="dk1"/>
                                  </a:solidFill>
                                  <a:latin typeface="Cambria Math" panose="02040503050406030204" pitchFamily="18" charset="0"/>
                                  <a:ea typeface="Nunito Sans"/>
                                  <a:cs typeface="Nunito Sans"/>
                                  <a:sym typeface="Nunito Sans"/>
                                </a:rPr>
                                <m:t>2 </m:t>
                              </m:r>
                              <m:r>
                                <a:rPr lang="en-GB" sz="1600" i="1" u="none" strike="noStrike" cap="none" dirty="0">
                                  <a:solidFill>
                                    <a:schemeClr val="dk1"/>
                                  </a:solidFill>
                                  <a:latin typeface="Cambria Math" panose="02040503050406030204" pitchFamily="18" charset="0"/>
                                  <a:ea typeface="Nunito Sans"/>
                                  <a:cs typeface="Nunito Sans"/>
                                  <a:sym typeface="Nunito Sans"/>
                                </a:rPr>
                                <m:t>= 6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to square the radius of the circle</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+6)(</m:t>
                              </m:r>
                              <m:r>
                                <a:rPr lang="en-GB" sz="1600" i="1" u="none" strike="noStrike" cap="none" dirty="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−6)</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does not know how to write the equation of a circle</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B7D592E2-5306-0060-2264-E37098A3617B}"/>
              </a:ext>
            </a:extLst>
          </p:cNvPr>
          <p:cNvGraphicFramePr/>
          <p:nvPr>
            <p:extLst>
              <p:ext uri="{D42A27DB-BD31-4B8C-83A1-F6EECF244321}">
                <p14:modId xmlns:p14="http://schemas.microsoft.com/office/powerpoint/2010/main" val="2124735976"/>
              </p:ext>
            </p:extLst>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19) </a:t>
                      </a:r>
                      <a:r>
                        <a:rPr lang="en-US" sz="1600" b="0" u="none" strike="noStrike" cap="none" dirty="0">
                          <a:solidFill>
                            <a:schemeClr val="dk1"/>
                          </a:solidFill>
                          <a:latin typeface="Nunito Sans"/>
                          <a:ea typeface="Nunito Sans"/>
                          <a:cs typeface="Nunito Sans"/>
                          <a:sym typeface="Nunito Sans"/>
                        </a:rPr>
                        <a:t>Determine the equation of the circle:</a:t>
                      </a:r>
                    </a:p>
                    <a:p>
                      <a:pPr marL="0" marR="0" lvl="0" indent="0" algn="l" rtl="0">
                        <a:lnSpc>
                          <a:spcPct val="100000"/>
                        </a:lnSpc>
                        <a:spcBef>
                          <a:spcPts val="0"/>
                        </a:spcBef>
                        <a:spcAft>
                          <a:spcPts val="0"/>
                        </a:spcAft>
                        <a:buClr>
                          <a:srgbClr val="000000"/>
                        </a:buClr>
                        <a:buSzPts val="1600"/>
                        <a:buFont typeface="Arial"/>
                        <a:buNone/>
                      </a:pP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g218be48ffa3_0_136"/>
          <p:cNvSpPr txBox="1"/>
          <p:nvPr/>
        </p:nvSpPr>
        <p:spPr>
          <a:xfrm>
            <a:off x="169850" y="378100"/>
            <a:ext cx="570843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 Answers</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0BA6708A-D10E-0649-AB16-B63B2BAD1CA9}"/>
              </a:ext>
            </a:extLst>
          </p:cNvPr>
          <p:cNvPicPr>
            <a:picLocks noChangeAspect="1"/>
          </p:cNvPicPr>
          <p:nvPr/>
        </p:nvPicPr>
        <p:blipFill>
          <a:blip r:embed="rId3"/>
          <a:stretch>
            <a:fillRect/>
          </a:stretch>
        </p:blipFill>
        <p:spPr>
          <a:xfrm>
            <a:off x="454304" y="1982312"/>
            <a:ext cx="3734489" cy="2754185"/>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A12003B5-305E-382F-686C-40CFC31E0A96}"/>
                  </a:ext>
                </a:extLst>
              </p:cNvPr>
              <p:cNvGraphicFramePr/>
              <p:nvPr>
                <p:extLst>
                  <p:ext uri="{D42A27DB-BD31-4B8C-83A1-F6EECF244321}">
                    <p14:modId xmlns:p14="http://schemas.microsoft.com/office/powerpoint/2010/main" val="191608322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US" sz="1600" b="0" i="1" u="none" strike="noStrike" cap="none" smtClean="0">
                                  <a:solidFill>
                                    <a:schemeClr val="dk1"/>
                                  </a:solidFill>
                                  <a:latin typeface="Cambria Math" panose="02040503050406030204" pitchFamily="18" charset="0"/>
                                  <a:ea typeface="Nunito Sans"/>
                                  <a:cs typeface="Nunito Sans"/>
                                  <a:sym typeface="Nunito Sans"/>
                                </a:rPr>
                                <m:t>𝑦</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4</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r>
                                <a:rPr lang="en-GB" sz="1600" b="0" i="1" u="none" strike="noStrike" cap="none" smtClean="0">
                                  <a:solidFill>
                                    <a:schemeClr val="dk1"/>
                                  </a:solidFill>
                                  <a:latin typeface="Cambria Math" panose="02040503050406030204" pitchFamily="18" charset="0"/>
                                  <a:ea typeface="Nunito Sans"/>
                                  <a:cs typeface="Nunito Sans"/>
                                  <a:sym typeface="Nunito Sans"/>
                                </a:rPr>
                                <m:t>𝑥</m:t>
                              </m:r>
                            </m:oMath>
                          </a14:m>
                          <a:r>
                            <a:rPr lang="en-US"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found the equation of the line perpendicular to the tangent line, passing through the origin</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US" sz="1600" b="0" i="1" u="none" strike="noStrike" cap="none" smtClean="0">
                                  <a:solidFill>
                                    <a:schemeClr val="dk1"/>
                                  </a:solidFill>
                                  <a:latin typeface="Cambria Math" panose="02040503050406030204" pitchFamily="18" charset="0"/>
                                  <a:ea typeface="Nunito Sans"/>
                                  <a:cs typeface="Nunito Sans"/>
                                  <a:sym typeface="Nunito Sans"/>
                                </a:rPr>
                                <m:t>𝑦</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3</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4</m:t>
                                  </m:r>
                                </m:den>
                              </m:f>
                              <m:r>
                                <a:rPr lang="en-GB" sz="1600" b="0" i="1" u="none" strike="noStrike" cap="none" smtClean="0">
                                  <a:solidFill>
                                    <a:schemeClr val="dk1"/>
                                  </a:solidFill>
                                  <a:latin typeface="Cambria Math" panose="02040503050406030204" pitchFamily="18" charset="0"/>
                                  <a:ea typeface="Nunito Sans"/>
                                  <a:cs typeface="Nunito Sans"/>
                                  <a:sym typeface="Nunito Sans"/>
                                </a:rPr>
                                <m:t>𝑥</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7</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4</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forgot the negative sign for the gradient</a:t>
                          </a:r>
                          <a:endParaRPr sz="12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b="0" i="1" u="none" strike="noStrike" cap="none" smtClean="0">
                                  <a:solidFill>
                                    <a:srgbClr val="00BC89"/>
                                  </a:solidFill>
                                  <a:latin typeface="Cambria Math" panose="02040503050406030204" pitchFamily="18" charset="0"/>
                                  <a:ea typeface="Nunito Sans"/>
                                  <a:cs typeface="Nunito Sans"/>
                                  <a:sym typeface="Nunito Sans"/>
                                </a:rPr>
                                <m:t>𝑦</m:t>
                              </m:r>
                              <m:r>
                                <a:rPr lang="en-GB" sz="1600" b="0" i="1" u="none" strike="noStrike" cap="none" smtClean="0">
                                  <a:solidFill>
                                    <a:srgbClr val="00BC89"/>
                                  </a:solidFill>
                                  <a:latin typeface="Cambria Math" panose="02040503050406030204" pitchFamily="18" charset="0"/>
                                  <a:ea typeface="Nunito Sans"/>
                                  <a:cs typeface="Nunito Sans"/>
                                  <a:sym typeface="Nunito Sans"/>
                                </a:rPr>
                                <m:t>=</m:t>
                              </m:r>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25</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4</m:t>
                                  </m:r>
                                </m:den>
                              </m:f>
                              <m:r>
                                <a:rPr lang="en-GB" sz="1600" b="0" i="1" u="none" strike="noStrike" cap="none" smtClean="0">
                                  <a:solidFill>
                                    <a:srgbClr val="00BC89"/>
                                  </a:solidFill>
                                  <a:latin typeface="Cambria Math" panose="02040503050406030204" pitchFamily="18" charset="0"/>
                                  <a:ea typeface="Nunito Sans"/>
                                  <a:cs typeface="Nunito Sans"/>
                                  <a:sym typeface="Nunito Sans"/>
                                </a:rPr>
                                <m:t>−</m:t>
                              </m:r>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3</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4</m:t>
                                  </m:r>
                                </m:den>
                              </m:f>
                              <m:r>
                                <a:rPr lang="en-GB" sz="1600" b="0" i="1" u="none" strike="noStrike" cap="none" smtClean="0">
                                  <a:solidFill>
                                    <a:srgbClr val="00BC89"/>
                                  </a:solidFill>
                                  <a:latin typeface="Cambria Math" panose="02040503050406030204" pitchFamily="18" charset="0"/>
                                  <a:ea typeface="Nunito Sans"/>
                                  <a:cs typeface="Nunito Sans"/>
                                  <a:sym typeface="Nunito Sans"/>
                                </a:rPr>
                                <m:t>𝑥</m:t>
                              </m:r>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US" sz="1600" b="0" i="1" u="none" strike="noStrike" cap="none" smtClean="0">
                                  <a:solidFill>
                                    <a:schemeClr val="dk1"/>
                                  </a:solidFill>
                                  <a:latin typeface="Cambria Math" panose="02040503050406030204" pitchFamily="18" charset="0"/>
                                  <a:ea typeface="Nunito Sans"/>
                                  <a:cs typeface="Nunito Sans"/>
                                  <a:sym typeface="Nunito Sans"/>
                                </a:rPr>
                                <m:t>𝑦</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3</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4</m:t>
                                  </m:r>
                                </m:den>
                              </m:f>
                              <m:r>
                                <a:rPr lang="en-GB" sz="1600" b="0" i="1" u="none" strike="noStrike" cap="none" smtClean="0">
                                  <a:solidFill>
                                    <a:schemeClr val="dk1"/>
                                  </a:solidFill>
                                  <a:latin typeface="Cambria Math" panose="02040503050406030204" pitchFamily="18" charset="0"/>
                                  <a:ea typeface="Nunito Sans"/>
                                  <a:cs typeface="Nunito Sans"/>
                                  <a:sym typeface="Nunito Sans"/>
                                </a:rPr>
                                <m:t>𝑥</m:t>
                              </m:r>
                            </m:oMath>
                          </a14:m>
                          <a:endParaRPr lang="en-US"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did not use the given coordinate to find the constant term</a:t>
                          </a:r>
                          <a:endParaRPr sz="12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A12003B5-305E-382F-686C-40CFC31E0A96}"/>
                  </a:ext>
                </a:extLst>
              </p:cNvPr>
              <p:cNvGraphicFramePr/>
              <p:nvPr>
                <p:extLst>
                  <p:ext uri="{D42A27DB-BD31-4B8C-83A1-F6EECF244321}">
                    <p14:modId xmlns:p14="http://schemas.microsoft.com/office/powerpoint/2010/main" val="191608322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US" sz="1600" b="0" i="1" u="none" strike="noStrike" cap="none" smtClean="0">
                                  <a:solidFill>
                                    <a:schemeClr val="dk1"/>
                                  </a:solidFill>
                                  <a:latin typeface="Cambria Math" panose="02040503050406030204" pitchFamily="18" charset="0"/>
                                  <a:ea typeface="Nunito Sans"/>
                                  <a:cs typeface="Nunito Sans"/>
                                  <a:sym typeface="Nunito Sans"/>
                                </a:rPr>
                                <m:t>𝑦</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4</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r>
                                <a:rPr lang="en-GB" sz="1600" b="0" i="1" u="none" strike="noStrike" cap="none" smtClean="0">
                                  <a:solidFill>
                                    <a:schemeClr val="dk1"/>
                                  </a:solidFill>
                                  <a:latin typeface="Cambria Math" panose="02040503050406030204" pitchFamily="18" charset="0"/>
                                  <a:ea typeface="Nunito Sans"/>
                                  <a:cs typeface="Nunito Sans"/>
                                  <a:sym typeface="Nunito Sans"/>
                                </a:rPr>
                                <m:t>𝑥</m:t>
                              </m:r>
                            </m:oMath>
                          </a14:m>
                          <a:r>
                            <a:rPr lang="en-US"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found the equation of the line perpendicular to the tangent line, passing through the origin</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US" sz="1600" b="0" i="1" u="none" strike="noStrike" cap="none" smtClean="0">
                                  <a:solidFill>
                                    <a:schemeClr val="dk1"/>
                                  </a:solidFill>
                                  <a:latin typeface="Cambria Math" panose="02040503050406030204" pitchFamily="18" charset="0"/>
                                  <a:ea typeface="Nunito Sans"/>
                                  <a:cs typeface="Nunito Sans"/>
                                  <a:sym typeface="Nunito Sans"/>
                                </a:rPr>
                                <m:t>𝑦</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3</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4</m:t>
                                  </m:r>
                                </m:den>
                              </m:f>
                              <m:r>
                                <a:rPr lang="en-GB" sz="1600" b="0" i="1" u="none" strike="noStrike" cap="none" smtClean="0">
                                  <a:solidFill>
                                    <a:schemeClr val="dk1"/>
                                  </a:solidFill>
                                  <a:latin typeface="Cambria Math" panose="02040503050406030204" pitchFamily="18" charset="0"/>
                                  <a:ea typeface="Nunito Sans"/>
                                  <a:cs typeface="Nunito Sans"/>
                                  <a:sym typeface="Nunito Sans"/>
                                </a:rPr>
                                <m:t>𝑥</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7</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4</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forgot the negative sign for the gradient</a:t>
                          </a:r>
                          <a:endParaRPr sz="12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Nunito Sans"/>
                                  <a:cs typeface="Nunito Sans"/>
                                  <a:sym typeface="Nunito Sans"/>
                                </a:rPr>
                                <m:t>𝑦</m:t>
                              </m:r>
                              <m:r>
                                <a:rPr lang="en-GB" sz="1600" b="0" i="1" u="none" strike="noStrike" cap="none" smtClean="0">
                                  <a:solidFill>
                                    <a:srgbClr val="00BC89"/>
                                  </a:solidFill>
                                  <a:latin typeface="Cambria Math" panose="02040503050406030204" pitchFamily="18" charset="0"/>
                                  <a:ea typeface="Nunito Sans"/>
                                  <a:cs typeface="Nunito Sans"/>
                                  <a:sym typeface="Nunito Sans"/>
                                </a:rPr>
                                <m:t>=</m:t>
                              </m:r>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25</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4</m:t>
                                  </m:r>
                                </m:den>
                              </m:f>
                              <m:r>
                                <a:rPr lang="en-GB" sz="1600" b="0" i="1" u="none" strike="noStrike" cap="none" smtClean="0">
                                  <a:solidFill>
                                    <a:srgbClr val="00BC89"/>
                                  </a:solidFill>
                                  <a:latin typeface="Cambria Math" panose="02040503050406030204" pitchFamily="18" charset="0"/>
                                  <a:ea typeface="Nunito Sans"/>
                                  <a:cs typeface="Nunito Sans"/>
                                  <a:sym typeface="Nunito Sans"/>
                                </a:rPr>
                                <m:t>−</m:t>
                              </m:r>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3</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4</m:t>
                                  </m:r>
                                </m:den>
                              </m:f>
                              <m:r>
                                <a:rPr lang="en-GB" sz="1600" b="0" i="1" u="none" strike="noStrike" cap="none" smtClean="0">
                                  <a:solidFill>
                                    <a:srgbClr val="00BC89"/>
                                  </a:solidFill>
                                  <a:latin typeface="Cambria Math" panose="02040503050406030204" pitchFamily="18" charset="0"/>
                                  <a:ea typeface="Nunito Sans"/>
                                  <a:cs typeface="Nunito Sans"/>
                                  <a:sym typeface="Nunito Sans"/>
                                </a:rPr>
                                <m:t>𝑥</m:t>
                              </m:r>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US" sz="1600" b="0" i="1" u="none" strike="noStrike" cap="none" smtClean="0">
                                  <a:solidFill>
                                    <a:schemeClr val="dk1"/>
                                  </a:solidFill>
                                  <a:latin typeface="Cambria Math" panose="02040503050406030204" pitchFamily="18" charset="0"/>
                                  <a:ea typeface="Nunito Sans"/>
                                  <a:cs typeface="Nunito Sans"/>
                                  <a:sym typeface="Nunito Sans"/>
                                </a:rPr>
                                <m:t>𝑦</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3</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4</m:t>
                                  </m:r>
                                </m:den>
                              </m:f>
                              <m:r>
                                <a:rPr lang="en-GB" sz="1600" b="0" i="1" u="none" strike="noStrike" cap="none" smtClean="0">
                                  <a:solidFill>
                                    <a:schemeClr val="dk1"/>
                                  </a:solidFill>
                                  <a:latin typeface="Cambria Math" panose="02040503050406030204" pitchFamily="18" charset="0"/>
                                  <a:ea typeface="Nunito Sans"/>
                                  <a:cs typeface="Nunito Sans"/>
                                  <a:sym typeface="Nunito Sans"/>
                                </a:rPr>
                                <m:t>𝑥</m:t>
                              </m:r>
                            </m:oMath>
                          </a14:m>
                          <a:endParaRPr lang="en-US"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did not use the given coordinate to find the constant term</a:t>
                          </a:r>
                          <a:endParaRPr sz="12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325E25C8-2E51-0B76-1007-B02CA130CED8}"/>
                  </a:ext>
                </a:extLst>
              </p:cNvPr>
              <p:cNvGraphicFramePr/>
              <p:nvPr>
                <p:extLst>
                  <p:ext uri="{D42A27DB-BD31-4B8C-83A1-F6EECF244321}">
                    <p14:modId xmlns:p14="http://schemas.microsoft.com/office/powerpoint/2010/main" val="676398422"/>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20) </a:t>
                          </a:r>
                          <a:r>
                            <a:rPr lang="en-US" sz="1600" b="0" u="none" strike="noStrike" cap="none" dirty="0">
                              <a:solidFill>
                                <a:schemeClr val="dk1"/>
                              </a:solidFill>
                              <a:latin typeface="Nunito Sans"/>
                              <a:ea typeface="Nunito Sans"/>
                              <a:cs typeface="Nunito Sans"/>
                              <a:sym typeface="Nunito Sans"/>
                            </a:rPr>
                            <a:t>The equation of the given circle is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600" b="0" i="1" u="none" strike="noStrike" cap="none" baseline="30000" dirty="0" smtClean="0">
                                  <a:solidFill>
                                    <a:schemeClr val="dk1"/>
                                  </a:solidFill>
                                  <a:latin typeface="Cambria Math" panose="02040503050406030204" pitchFamily="18" charset="0"/>
                                  <a:ea typeface="Nunito Sans"/>
                                  <a:cs typeface="Nunito Sans"/>
                                  <a:sym typeface="Nunito Sans"/>
                                </a:rPr>
                                <m:t>2</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baseline="30000" dirty="0" smtClean="0">
                                  <a:solidFill>
                                    <a:schemeClr val="dk1"/>
                                  </a:solidFill>
                                  <a:latin typeface="Cambria Math" panose="02040503050406030204" pitchFamily="18" charset="0"/>
                                  <a:ea typeface="Nunito Sans"/>
                                  <a:cs typeface="Nunito Sans"/>
                                  <a:sym typeface="Nunito Sans"/>
                                </a:rPr>
                                <m:t>2</m:t>
                              </m:r>
                              <m:r>
                                <a:rPr lang="en-GB" sz="1600" b="0" i="1" u="none" strike="noStrike" cap="none" baseline="0"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25</m:t>
                              </m:r>
                            </m:oMath>
                          </a14:m>
                          <a:r>
                            <a:rPr lang="en-US" sz="1600" b="0" u="none" strike="noStrike" cap="none" dirty="0">
                              <a:solidFill>
                                <a:schemeClr val="dk1"/>
                              </a:solidFill>
                              <a:latin typeface="Nunito Sans"/>
                              <a:ea typeface="Nunito Sans"/>
                              <a:cs typeface="Nunito Sans"/>
                              <a:sym typeface="Nunito Sans"/>
                            </a:rPr>
                            <a:t>. Find the equation of the line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tangent to the circle at the point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(3, 4)</m:t>
                              </m:r>
                            </m:oMath>
                          </a14:m>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325E25C8-2E51-0B76-1007-B02CA130CED8}"/>
                  </a:ext>
                </a:extLst>
              </p:cNvPr>
              <p:cNvGraphicFramePr/>
              <p:nvPr>
                <p:extLst>
                  <p:ext uri="{D42A27DB-BD31-4B8C-83A1-F6EECF244321}">
                    <p14:modId xmlns:p14="http://schemas.microsoft.com/office/powerpoint/2010/main" val="676398422"/>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20) </a:t>
                          </a:r>
                          <a:r>
                            <a:rPr lang="en-US" sz="1600" b="0" u="none" strike="noStrike" cap="none" dirty="0">
                              <a:solidFill>
                                <a:schemeClr val="dk1"/>
                              </a:solidFill>
                              <a:latin typeface="Nunito Sans"/>
                              <a:ea typeface="Nunito Sans"/>
                              <a:cs typeface="Nunito Sans"/>
                              <a:sym typeface="Nunito Sans"/>
                            </a:rPr>
                            <a:t>The equation of the given circle is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600" b="0" i="1" u="none" strike="noStrike" cap="none" baseline="30000" dirty="0" smtClean="0">
                                  <a:solidFill>
                                    <a:schemeClr val="dk1"/>
                                  </a:solidFill>
                                  <a:latin typeface="Cambria Math" panose="02040503050406030204" pitchFamily="18" charset="0"/>
                                  <a:ea typeface="Nunito Sans"/>
                                  <a:cs typeface="Nunito Sans"/>
                                  <a:sym typeface="Nunito Sans"/>
                                </a:rPr>
                                <m:t>2</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baseline="30000" dirty="0" smtClean="0">
                                  <a:solidFill>
                                    <a:schemeClr val="dk1"/>
                                  </a:solidFill>
                                  <a:latin typeface="Cambria Math" panose="02040503050406030204" pitchFamily="18" charset="0"/>
                                  <a:ea typeface="Nunito Sans"/>
                                  <a:cs typeface="Nunito Sans"/>
                                  <a:sym typeface="Nunito Sans"/>
                                </a:rPr>
                                <m:t>2</m:t>
                              </m:r>
                              <m:r>
                                <a:rPr lang="en-GB" sz="1600" b="0" i="1" u="none" strike="noStrike" cap="none" baseline="0" dirty="0" smtClean="0">
                                  <a:solidFill>
                                    <a:schemeClr val="dk1"/>
                                  </a:solidFill>
                                  <a:latin typeface="Cambria Math" panose="02040503050406030204" pitchFamily="18" charset="0"/>
                                  <a:ea typeface="Nunito Sans"/>
                                  <a:cs typeface="Nunito Sans"/>
                                  <a:sym typeface="Nunito Sans"/>
                                </a:rPr>
                                <m:t>=</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25</m:t>
                              </m:r>
                            </m:oMath>
                          </a14:m>
                          <a:r>
                            <a:rPr lang="en-US" sz="1600" b="0" u="none" strike="noStrike" cap="none" dirty="0">
                              <a:solidFill>
                                <a:schemeClr val="dk1"/>
                              </a:solidFill>
                              <a:latin typeface="Nunito Sans"/>
                              <a:ea typeface="Nunito Sans"/>
                              <a:cs typeface="Nunito Sans"/>
                              <a:sym typeface="Nunito Sans"/>
                            </a:rPr>
                            <a:t>. Find the equation of the line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tangent to the circle at the point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(3, 4)</m:t>
                              </m:r>
                            </m:oMath>
                          </a14:m>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g218be48ffa3_0_7"/>
          <p:cNvSpPr txBox="1"/>
          <p:nvPr/>
        </p:nvSpPr>
        <p:spPr>
          <a:xfrm>
            <a:off x="169850" y="378100"/>
            <a:ext cx="570843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7F7E6B0D-1B7A-B448-9C96-F6086CE4ECD7}"/>
              </a:ext>
            </a:extLst>
          </p:cNvPr>
          <p:cNvPicPr>
            <a:picLocks noChangeAspect="1"/>
          </p:cNvPicPr>
          <p:nvPr/>
        </p:nvPicPr>
        <p:blipFill>
          <a:blip r:embed="rId3"/>
          <a:stretch>
            <a:fillRect/>
          </a:stretch>
        </p:blipFill>
        <p:spPr>
          <a:xfrm>
            <a:off x="332732" y="1907564"/>
            <a:ext cx="4031999" cy="281140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38479C2B-04AE-94D8-6A32-CE4AD359EDA6}"/>
                  </a:ext>
                </a:extLst>
              </p:cNvPr>
              <p:cNvGraphicFramePr/>
              <p:nvPr>
                <p:extLst>
                  <p:ext uri="{D42A27DB-BD31-4B8C-83A1-F6EECF244321}">
                    <p14:modId xmlns:p14="http://schemas.microsoft.com/office/powerpoint/2010/main" val="184967490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 −1)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 1)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 3)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 −1)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38479C2B-04AE-94D8-6A32-CE4AD359EDA6}"/>
                  </a:ext>
                </a:extLst>
              </p:cNvPr>
              <p:cNvGraphicFramePr/>
              <p:nvPr>
                <p:extLst>
                  <p:ext uri="{D42A27DB-BD31-4B8C-83A1-F6EECF244321}">
                    <p14:modId xmlns:p14="http://schemas.microsoft.com/office/powerpoint/2010/main" val="184967490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 −1)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 1)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 3)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 −1)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0DF83F4B-FC7A-6310-2B17-75ACBEE80A1F}"/>
              </a:ext>
            </a:extLst>
          </p:cNvPr>
          <p:cNvGraphicFramePr/>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2) </a:t>
                      </a:r>
                      <a:r>
                        <a:rPr lang="en-US" sz="1600" b="0" u="none" strike="noStrike" cap="none" dirty="0">
                          <a:solidFill>
                            <a:schemeClr val="dk1"/>
                          </a:solidFill>
                          <a:latin typeface="Nunito Sans"/>
                          <a:ea typeface="Nunito Sans"/>
                          <a:cs typeface="Nunito Sans"/>
                          <a:sym typeface="Nunito Sans"/>
                        </a:rPr>
                        <a:t>The corners of a parallelogram are plotted</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as coordinates. What are the coordinates of</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point D?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55778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g218be48ffa3_0_14"/>
          <p:cNvSpPr txBox="1"/>
          <p:nvPr/>
        </p:nvSpPr>
        <p:spPr>
          <a:xfrm>
            <a:off x="169850" y="378100"/>
            <a:ext cx="570843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467295E2-4492-CF4E-8634-05A587E41E07}"/>
              </a:ext>
            </a:extLst>
          </p:cNvPr>
          <p:cNvPicPr>
            <a:picLocks noChangeAspect="1"/>
          </p:cNvPicPr>
          <p:nvPr/>
        </p:nvPicPr>
        <p:blipFill>
          <a:blip r:embed="rId3"/>
          <a:stretch>
            <a:fillRect/>
          </a:stretch>
        </p:blipFill>
        <p:spPr>
          <a:xfrm>
            <a:off x="416697" y="1438201"/>
            <a:ext cx="4212000" cy="293691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42ADFCC1-CFCD-2194-0127-5F06EA310120}"/>
                  </a:ext>
                </a:extLst>
              </p:cNvPr>
              <p:cNvGraphicFramePr/>
              <p:nvPr>
                <p:extLst>
                  <p:ext uri="{D42A27DB-BD31-4B8C-83A1-F6EECF244321}">
                    <p14:modId xmlns:p14="http://schemas.microsoft.com/office/powerpoint/2010/main" val="325078826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−1 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2</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0.5</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−2</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42ADFCC1-CFCD-2194-0127-5F06EA310120}"/>
                  </a:ext>
                </a:extLst>
              </p:cNvPr>
              <p:cNvGraphicFramePr/>
              <p:nvPr>
                <p:extLst>
                  <p:ext uri="{D42A27DB-BD31-4B8C-83A1-F6EECF244321}">
                    <p14:modId xmlns:p14="http://schemas.microsoft.com/office/powerpoint/2010/main" val="325078826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−1 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2</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0.5</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−2</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D16E8724-D1DB-DFEB-F33C-4FBE111F5C11}"/>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3) </a:t>
                      </a:r>
                      <a:r>
                        <a:rPr lang="en-US" sz="1600" b="0" u="none" strike="noStrike" cap="none" dirty="0">
                          <a:solidFill>
                            <a:schemeClr val="dk1"/>
                          </a:solidFill>
                          <a:latin typeface="Nunito Sans"/>
                          <a:ea typeface="Nunito Sans"/>
                          <a:cs typeface="Nunito Sans"/>
                          <a:sym typeface="Nunito Sans"/>
                        </a:rPr>
                        <a:t>Calculate the gradient of the line:</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4726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218be48ffa3_0_21"/>
          <p:cNvSpPr txBox="1"/>
          <p:nvPr/>
        </p:nvSpPr>
        <p:spPr>
          <a:xfrm>
            <a:off x="169849" y="378100"/>
            <a:ext cx="569910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8E21F2D1-9BD0-D247-9759-E7C650891E22}"/>
              </a:ext>
            </a:extLst>
          </p:cNvPr>
          <p:cNvPicPr>
            <a:picLocks noChangeAspect="1"/>
          </p:cNvPicPr>
          <p:nvPr/>
        </p:nvPicPr>
        <p:blipFill>
          <a:blip r:embed="rId3"/>
          <a:stretch>
            <a:fillRect/>
          </a:stretch>
        </p:blipFill>
        <p:spPr>
          <a:xfrm>
            <a:off x="540022" y="1473800"/>
            <a:ext cx="3600000" cy="2960406"/>
          </a:xfrm>
          <a:prstGeom prst="rect">
            <a:avLst/>
          </a:prstGeom>
        </p:spPr>
      </p:pic>
      <mc:AlternateContent xmlns:mc="http://schemas.openxmlformats.org/markup-compatibility/2006">
        <mc:Choice xmlns:a14="http://schemas.microsoft.com/office/drawing/2010/main" Requires="a14">
          <p:graphicFrame>
            <p:nvGraphicFramePr>
              <p:cNvPr id="4" name="Google Shape;414;g21c43135d4d_0_150">
                <a:extLst>
                  <a:ext uri="{FF2B5EF4-FFF2-40B4-BE49-F238E27FC236}">
                    <a16:creationId xmlns:a16="http://schemas.microsoft.com/office/drawing/2014/main" id="{785ECC81-903D-345D-6A1B-C0105AD93C95}"/>
                  </a:ext>
                </a:extLst>
              </p:cNvPr>
              <p:cNvGraphicFramePr/>
              <p:nvPr>
                <p:extLst>
                  <p:ext uri="{D42A27DB-BD31-4B8C-83A1-F6EECF244321}">
                    <p14:modId xmlns:p14="http://schemas.microsoft.com/office/powerpoint/2010/main" val="356293084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3</m:t>
                                  </m:r>
                                </m:den>
                              </m:f>
                            </m:oMath>
                          </a14:m>
                          <a:endParaRPr lang="ar-AE" dirty="0">
                            <a:solidFill>
                              <a:schemeClr val="tx1"/>
                            </a:solidFill>
                          </a:endParaRPr>
                        </a:p>
                        <a:p>
                          <a:pPr marL="0" marR="0" lvl="0" indent="0" algn="l" rtl="0">
                            <a:lnSpc>
                              <a:spcPct val="114999"/>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m:t>
                              </m:r>
                              <m:r>
                                <a:rPr lang="en-US" sz="1600" i="1" u="none" strike="noStrike" cap="none" dirty="0" smtClean="0">
                                  <a:solidFill>
                                    <a:schemeClr val="tx1"/>
                                  </a:solidFill>
                                  <a:latin typeface="Cambria Math" panose="02040503050406030204" pitchFamily="18" charset="0"/>
                                  <a:ea typeface="Nunito Sans"/>
                                  <a:cs typeface="Nunito Sans"/>
                                  <a:sym typeface="Nunito Sans"/>
                                </a:rPr>
                                <m:t>.</m:t>
                              </m:r>
                              <m:r>
                                <a:rPr lang="en-US" sz="1600" i="1" u="none" strike="noStrike" cap="none" dirty="0" smtClean="0">
                                  <a:solidFill>
                                    <a:schemeClr val="tx1"/>
                                  </a:solidFill>
                                  <a:latin typeface="Cambria Math" panose="02040503050406030204" pitchFamily="18" charset="0"/>
                                  <a:ea typeface="Nunito Sans"/>
                                  <a:cs typeface="Nunito Sans"/>
                                  <a:sym typeface="Nunito Sans"/>
                                </a:rPr>
                                <m:t>33</m:t>
                              </m:r>
                              <m:r>
                                <a:rPr lang="en-US"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m:t>
                              </m:r>
                              <m:r>
                                <a:rPr lang="en-GB" sz="1600" i="1" u="none" strike="noStrike" cap="none" dirty="0" smtClean="0">
                                  <a:solidFill>
                                    <a:schemeClr val="tx1"/>
                                  </a:solidFill>
                                  <a:latin typeface="Cambria Math" panose="02040503050406030204" pitchFamily="18" charset="0"/>
                                  <a:ea typeface="Nunito Sans"/>
                                  <a:cs typeface="Nunito Sans"/>
                                  <a:sym typeface="Nunito Sans"/>
                                </a:rPr>
                                <m:t>3</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414;g21c43135d4d_0_150">
                <a:extLst>
                  <a:ext uri="{FF2B5EF4-FFF2-40B4-BE49-F238E27FC236}">
                    <a16:creationId xmlns:a16="http://schemas.microsoft.com/office/drawing/2014/main" id="{785ECC81-903D-345D-6A1B-C0105AD93C95}"/>
                  </a:ext>
                </a:extLst>
              </p:cNvPr>
              <p:cNvGraphicFramePr/>
              <p:nvPr>
                <p:extLst>
                  <p:ext uri="{D42A27DB-BD31-4B8C-83A1-F6EECF244321}">
                    <p14:modId xmlns:p14="http://schemas.microsoft.com/office/powerpoint/2010/main" val="356293084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3</m:t>
                                  </m:r>
                                </m:den>
                              </m:f>
                            </m:oMath>
                          </a14:m>
                          <a:endParaRPr lang="ar-AE" dirty="0">
                            <a:solidFill>
                              <a:schemeClr val="tx1"/>
                            </a:solidFill>
                          </a:endParaRPr>
                        </a:p>
                        <a:p>
                          <a:pPr marL="0" marR="0" lvl="0" indent="0" algn="l" rtl="0">
                            <a:lnSpc>
                              <a:spcPct val="114999"/>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m:t>
                              </m:r>
                              <m:r>
                                <a:rPr lang="en-US" sz="1600" i="1" u="none" strike="noStrike" cap="none" dirty="0" smtClean="0">
                                  <a:solidFill>
                                    <a:schemeClr val="tx1"/>
                                  </a:solidFill>
                                  <a:latin typeface="Cambria Math" panose="02040503050406030204" pitchFamily="18" charset="0"/>
                                  <a:ea typeface="Nunito Sans"/>
                                  <a:cs typeface="Nunito Sans"/>
                                  <a:sym typeface="Nunito Sans"/>
                                </a:rPr>
                                <m:t>.</m:t>
                              </m:r>
                              <m:r>
                                <a:rPr lang="en-US" sz="1600" i="1" u="none" strike="noStrike" cap="none" dirty="0" smtClean="0">
                                  <a:solidFill>
                                    <a:schemeClr val="tx1"/>
                                  </a:solidFill>
                                  <a:latin typeface="Cambria Math" panose="02040503050406030204" pitchFamily="18" charset="0"/>
                                  <a:ea typeface="Nunito Sans"/>
                                  <a:cs typeface="Nunito Sans"/>
                                  <a:sym typeface="Nunito Sans"/>
                                </a:rPr>
                                <m:t>33</m:t>
                              </m:r>
                              <m:r>
                                <a:rPr lang="en-US"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m:t>
                              </m:r>
                              <m:r>
                                <a:rPr lang="en-GB" sz="1600" i="1" u="none" strike="noStrike" cap="none" dirty="0" smtClean="0">
                                  <a:solidFill>
                                    <a:schemeClr val="tx1"/>
                                  </a:solidFill>
                                  <a:latin typeface="Cambria Math" panose="02040503050406030204" pitchFamily="18" charset="0"/>
                                  <a:ea typeface="Nunito Sans"/>
                                  <a:cs typeface="Nunito Sans"/>
                                  <a:sym typeface="Nunito Sans"/>
                                </a:rPr>
                                <m:t>3</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1E394312-7AB8-551C-0803-D9D76E58068D}"/>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4) </a:t>
                      </a:r>
                      <a:r>
                        <a:rPr lang="en-US" sz="1600" b="0" u="none" strike="noStrike" cap="none" dirty="0">
                          <a:solidFill>
                            <a:schemeClr val="dk1"/>
                          </a:solidFill>
                          <a:latin typeface="Nunito Sans"/>
                          <a:ea typeface="Nunito Sans"/>
                          <a:cs typeface="Nunito Sans"/>
                          <a:sym typeface="Nunito Sans"/>
                        </a:rPr>
                        <a:t>Calculate the gradient of the line:</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3250556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g218be48ffa3_0_29"/>
          <p:cNvSpPr txBox="1"/>
          <p:nvPr/>
        </p:nvSpPr>
        <p:spPr>
          <a:xfrm>
            <a:off x="169850" y="378100"/>
            <a:ext cx="571776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13" name="Picture 12">
            <a:extLst>
              <a:ext uri="{FF2B5EF4-FFF2-40B4-BE49-F238E27FC236}">
                <a16:creationId xmlns:a16="http://schemas.microsoft.com/office/drawing/2014/main" id="{E603A993-D67C-7C4F-8E60-9A0CAA8C085C}"/>
              </a:ext>
            </a:extLst>
          </p:cNvPr>
          <p:cNvPicPr>
            <a:picLocks noChangeAspect="1"/>
          </p:cNvPicPr>
          <p:nvPr/>
        </p:nvPicPr>
        <p:blipFill>
          <a:blip r:embed="rId3"/>
          <a:stretch>
            <a:fillRect/>
          </a:stretch>
        </p:blipFill>
        <p:spPr>
          <a:xfrm>
            <a:off x="432000" y="1660475"/>
            <a:ext cx="4140000" cy="2589727"/>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87B339D1-E5F4-D59E-38A4-C16A06FBA52C}"/>
                  </a:ext>
                </a:extLst>
              </p:cNvPr>
              <p:cNvGraphicFramePr/>
              <p:nvPr>
                <p:extLst>
                  <p:ext uri="{D42A27DB-BD31-4B8C-83A1-F6EECF244321}">
                    <p14:modId xmlns:p14="http://schemas.microsoft.com/office/powerpoint/2010/main" val="304852439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2</m:t>
                                  </m:r>
                                </m:den>
                              </m:f>
                            </m:oMath>
                          </a14:m>
                          <a:r>
                            <a:rPr lang="ar-AE"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m:t>
                              </m:r>
                              <m:r>
                                <a:rPr lang="en-US" sz="1600" i="1" u="none" strike="noStrike" cap="none" dirty="0" smtClean="0">
                                  <a:solidFill>
                                    <a:schemeClr val="tx1"/>
                                  </a:solidFill>
                                  <a:latin typeface="Cambria Math" panose="02040503050406030204" pitchFamily="18" charset="0"/>
                                  <a:ea typeface="Nunito Sans"/>
                                  <a:cs typeface="Nunito Sans"/>
                                  <a:sym typeface="Nunito Sans"/>
                                </a:rPr>
                                <m:t>2</m:t>
                              </m:r>
                              <m:r>
                                <a:rPr lang="en-US"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2</m:t>
                                  </m:r>
                                </m:den>
                              </m:f>
                            </m:oMath>
                          </a14:m>
                          <a:r>
                            <a:rPr lang="ar-AE"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2</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87B339D1-E5F4-D59E-38A4-C16A06FBA52C}"/>
                  </a:ext>
                </a:extLst>
              </p:cNvPr>
              <p:cNvGraphicFramePr/>
              <p:nvPr>
                <p:extLst>
                  <p:ext uri="{D42A27DB-BD31-4B8C-83A1-F6EECF244321}">
                    <p14:modId xmlns:p14="http://schemas.microsoft.com/office/powerpoint/2010/main" val="304852439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2</m:t>
                                  </m:r>
                                </m:den>
                              </m:f>
                            </m:oMath>
                          </a14:m>
                          <a:r>
                            <a:rPr lang="ar-AE"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m:t>
                              </m:r>
                              <m:r>
                                <a:rPr lang="en-US" sz="1600" i="1" u="none" strike="noStrike" cap="none" dirty="0" smtClean="0">
                                  <a:solidFill>
                                    <a:schemeClr val="tx1"/>
                                  </a:solidFill>
                                  <a:latin typeface="Cambria Math" panose="02040503050406030204" pitchFamily="18" charset="0"/>
                                  <a:ea typeface="Nunito Sans"/>
                                  <a:cs typeface="Nunito Sans"/>
                                  <a:sym typeface="Nunito Sans"/>
                                </a:rPr>
                                <m:t>2</m:t>
                              </m:r>
                              <m:r>
                                <a:rPr lang="en-US"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m:t>
                              </m:r>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2</m:t>
                                  </m:r>
                                </m:den>
                              </m:f>
                            </m:oMath>
                          </a14:m>
                          <a:r>
                            <a:rPr lang="ar-AE"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2</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40994DF3-89FD-FE31-17A5-85D87E428B50}"/>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5) </a:t>
                      </a:r>
                      <a:r>
                        <a:rPr lang="en-US" sz="1600" b="0" u="none" strike="noStrike" cap="none" dirty="0">
                          <a:solidFill>
                            <a:schemeClr val="dk1"/>
                          </a:solidFill>
                          <a:latin typeface="Nunito Sans"/>
                          <a:ea typeface="Nunito Sans"/>
                          <a:cs typeface="Nunito Sans"/>
                          <a:sym typeface="Nunito Sans"/>
                        </a:rPr>
                        <a:t>Calculate the gradient of the line:</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002730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g218be48ffa3_0_36"/>
          <p:cNvSpPr txBox="1"/>
          <p:nvPr/>
        </p:nvSpPr>
        <p:spPr>
          <a:xfrm>
            <a:off x="169850" y="378100"/>
            <a:ext cx="5689774"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Geometry in the Coordinate Plane</a:t>
            </a:r>
            <a:endParaRPr sz="1400" b="1" i="0" u="none" strike="noStrike" cap="none" dirty="0">
              <a:solidFill>
                <a:srgbClr val="FFFFFF"/>
              </a:solidFill>
              <a:latin typeface="Nunito Sans"/>
              <a:ea typeface="Nunito Sans"/>
              <a:cs typeface="Nunito Sans"/>
              <a:sym typeface="Nunito Sans"/>
            </a:endParaRPr>
          </a:p>
        </p:txBody>
      </p:sp>
      <p:pic>
        <p:nvPicPr>
          <p:cNvPr id="8" name="Picture 7">
            <a:extLst>
              <a:ext uri="{FF2B5EF4-FFF2-40B4-BE49-F238E27FC236}">
                <a16:creationId xmlns:a16="http://schemas.microsoft.com/office/drawing/2014/main" id="{EF3807FE-CD7A-4149-8DAA-18EE86A0BBBB}"/>
              </a:ext>
            </a:extLst>
          </p:cNvPr>
          <p:cNvPicPr>
            <a:picLocks noChangeAspect="1"/>
          </p:cNvPicPr>
          <p:nvPr/>
        </p:nvPicPr>
        <p:blipFill>
          <a:blip r:embed="rId3"/>
          <a:stretch>
            <a:fillRect/>
          </a:stretch>
        </p:blipFill>
        <p:spPr>
          <a:xfrm>
            <a:off x="427478" y="2089453"/>
            <a:ext cx="3873050" cy="2632402"/>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AA28EB1-BB71-6903-471E-7E194DE89D0B}"/>
                  </a:ext>
                </a:extLst>
              </p:cNvPr>
              <p:cNvGraphicFramePr/>
              <p:nvPr>
                <p:extLst>
                  <p:ext uri="{D42A27DB-BD31-4B8C-83A1-F6EECF244321}">
                    <p14:modId xmlns:p14="http://schemas.microsoft.com/office/powerpoint/2010/main" val="147959963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(1, 1.5)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 1.5)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(1.5, 1)</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(2, 3)</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AA28EB1-BB71-6903-471E-7E194DE89D0B}"/>
                  </a:ext>
                </a:extLst>
              </p:cNvPr>
              <p:cNvGraphicFramePr/>
              <p:nvPr>
                <p:extLst>
                  <p:ext uri="{D42A27DB-BD31-4B8C-83A1-F6EECF244321}">
                    <p14:modId xmlns:p14="http://schemas.microsoft.com/office/powerpoint/2010/main" val="147959963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(1, 1.5)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(3, 1.5)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(1.5, 1)</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(2, 3)</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0E06995F-3513-F270-7206-88AAFC555D7A}"/>
                  </a:ext>
                </a:extLst>
              </p:cNvPr>
              <p:cNvGraphicFramePr/>
              <p:nvPr/>
            </p:nvGraphicFramePr>
            <p:xfrm>
              <a:off x="108044" y="862525"/>
              <a:ext cx="4427010" cy="1186127"/>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6) </a:t>
                          </a:r>
                          <a:r>
                            <a:rPr lang="en-US" sz="1600" b="0" u="none" strike="noStrike" cap="none" dirty="0">
                              <a:solidFill>
                                <a:schemeClr val="dk1"/>
                              </a:solidFill>
                              <a:latin typeface="Nunito Sans"/>
                              <a:ea typeface="Nunito Sans"/>
                              <a:cs typeface="Nunito Sans"/>
                              <a:sym typeface="Nunito Sans"/>
                            </a:rPr>
                            <a:t>Points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m:t>
                              </m:r>
                            </m:oMath>
                          </a14:m>
                          <a:r>
                            <a:rPr lang="en-US"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lie on the line with equation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Sans"/>
                                  <a:cs typeface="Nunito Sans"/>
                                  <a:sym typeface="Nunito Sans"/>
                                </a:rPr>
                                <m:t>𝑦</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m:t>
                                  </m:r>
                                </m:den>
                              </m:f>
                              <m:r>
                                <a:rPr lang="en-GB" sz="1600" b="0" i="1" u="none" strike="noStrike" cap="none" smtClean="0">
                                  <a:solidFill>
                                    <a:schemeClr val="dk1"/>
                                  </a:solidFill>
                                  <a:latin typeface="Cambria Math" panose="02040503050406030204" pitchFamily="18" charset="0"/>
                                  <a:ea typeface="Nunito Sans"/>
                                  <a:cs typeface="Nunito Sans"/>
                                  <a:sym typeface="Nunito Sans"/>
                                </a:rPr>
                                <m:t>𝑥</m:t>
                              </m:r>
                              <m:r>
                                <a:rPr lang="en-GB" sz="1600" b="0" i="1" u="none" strike="noStrike" cap="none" smtClean="0">
                                  <a:solidFill>
                                    <a:schemeClr val="dk1"/>
                                  </a:solidFill>
                                  <a:latin typeface="Cambria Math" panose="02040503050406030204" pitchFamily="18" charset="0"/>
                                  <a:ea typeface="Nunito Sans"/>
                                  <a:cs typeface="Nunito Sans"/>
                                  <a:sym typeface="Nunito Sans"/>
                                </a:rPr>
                                <m:t>+1</m:t>
                              </m:r>
                            </m:oMath>
                          </a14:m>
                          <a:r>
                            <a:rPr lang="en-US" sz="1600" b="0" u="none" strike="noStrike" cap="none" dirty="0">
                              <a:solidFill>
                                <a:schemeClr val="dk1"/>
                              </a:solidFill>
                              <a:latin typeface="Nunito Sans"/>
                              <a:ea typeface="Nunito Sans"/>
                              <a:cs typeface="Nunito Sans"/>
                              <a:sym typeface="Nunito Sans"/>
                            </a:rPr>
                            <a:t>. Find the midpoint of line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segment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a:t>
                          </a:r>
                          <a:endParaRPr lang="en-US" sz="1600" b="0" u="none" strike="noStrike" cap="none" dirty="0">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0E06995F-3513-F270-7206-88AAFC555D7A}"/>
                  </a:ext>
                </a:extLst>
              </p:cNvPr>
              <p:cNvGraphicFramePr/>
              <p:nvPr/>
            </p:nvGraphicFramePr>
            <p:xfrm>
              <a:off x="108044" y="862525"/>
              <a:ext cx="4427010" cy="1186127"/>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6) </a:t>
                          </a:r>
                          <a:r>
                            <a:rPr lang="en-US" sz="1600" b="0" u="none" strike="noStrike" cap="none" dirty="0">
                              <a:solidFill>
                                <a:schemeClr val="dk1"/>
                              </a:solidFill>
                              <a:latin typeface="Nunito Sans"/>
                              <a:ea typeface="Nunito Sans"/>
                              <a:cs typeface="Nunito Sans"/>
                              <a:sym typeface="Nunito Sans"/>
                            </a:rPr>
                            <a:t>Points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m:t>
                              </m:r>
                            </m:oMath>
                          </a14:m>
                          <a:r>
                            <a:rPr lang="en-US" sz="1600" b="0" u="none" strike="noStrike" cap="none"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lie on the line with equation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u="none" strike="noStrike" cap="none" smtClean="0">
                                  <a:solidFill>
                                    <a:schemeClr val="dk1"/>
                                  </a:solidFill>
                                  <a:latin typeface="Cambria Math" panose="02040503050406030204" pitchFamily="18" charset="0"/>
                                  <a:ea typeface="Nunito Sans"/>
                                  <a:cs typeface="Nunito Sans"/>
                                  <a:sym typeface="Nunito Sans"/>
                                </a:rPr>
                                <m:t>𝑦</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m:t>
                                  </m:r>
                                </m:den>
                              </m:f>
                              <m:r>
                                <a:rPr lang="en-GB" sz="1600" b="0" i="1" u="none" strike="noStrike" cap="none" smtClean="0">
                                  <a:solidFill>
                                    <a:schemeClr val="dk1"/>
                                  </a:solidFill>
                                  <a:latin typeface="Cambria Math" panose="02040503050406030204" pitchFamily="18" charset="0"/>
                                  <a:ea typeface="Nunito Sans"/>
                                  <a:cs typeface="Nunito Sans"/>
                                  <a:sym typeface="Nunito Sans"/>
                                </a:rPr>
                                <m:t>𝑥</m:t>
                              </m:r>
                              <m:r>
                                <a:rPr lang="en-GB" sz="1600" b="0" i="1" u="none" strike="noStrike" cap="none" smtClean="0">
                                  <a:solidFill>
                                    <a:schemeClr val="dk1"/>
                                  </a:solidFill>
                                  <a:latin typeface="Cambria Math" panose="02040503050406030204" pitchFamily="18" charset="0"/>
                                  <a:ea typeface="Nunito Sans"/>
                                  <a:cs typeface="Nunito Sans"/>
                                  <a:sym typeface="Nunito Sans"/>
                                </a:rPr>
                                <m:t>+1</m:t>
                              </m:r>
                            </m:oMath>
                          </a14:m>
                          <a:r>
                            <a:rPr lang="en-US" sz="1600" b="0" u="none" strike="noStrike" cap="none" dirty="0">
                              <a:solidFill>
                                <a:schemeClr val="dk1"/>
                              </a:solidFill>
                              <a:latin typeface="Nunito Sans"/>
                              <a:ea typeface="Nunito Sans"/>
                              <a:cs typeface="Nunito Sans"/>
                              <a:sym typeface="Nunito Sans"/>
                            </a:rPr>
                            <a:t>. Find the midpoint of line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segment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a:t>
                          </a:r>
                          <a:endParaRPr lang="en-US" sz="1600" b="0" u="none" strike="noStrike" cap="none" dirty="0">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062869183"/>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TotalTime>
  <Words>3228</Words>
  <Application>Microsoft Office PowerPoint</Application>
  <PresentationFormat>On-screen Show (16:9)</PresentationFormat>
  <Paragraphs>465</Paragraphs>
  <Slides>45</Slides>
  <Notes>45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Nunito Sans</vt:lpstr>
      <vt:lpstr>Arial</vt:lpstr>
      <vt:lpstr>Cambria Math</vt:lpstr>
      <vt:lpstr>Times New Roman</vt:lpstr>
      <vt:lpstr>Calibri</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4</cp:revision>
  <dcterms:modified xsi:type="dcterms:W3CDTF">2023-07-07T10:44:09Z</dcterms:modified>
</cp:coreProperties>
</file>