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1"/>
  </p:notesMasterIdLst>
  <p:sldIdLst>
    <p:sldId id="256" r:id="rId2"/>
    <p:sldId id="257" r:id="rId3"/>
    <p:sldId id="258" r:id="rId4"/>
    <p:sldId id="285" r:id="rId5"/>
    <p:sldId id="286" r:id="rId6"/>
    <p:sldId id="287" r:id="rId7"/>
    <p:sldId id="288" r:id="rId8"/>
    <p:sldId id="289" r:id="rId9"/>
    <p:sldId id="290" r:id="rId10"/>
    <p:sldId id="291" r:id="rId11"/>
    <p:sldId id="292" r:id="rId12"/>
    <p:sldId id="293" r:id="rId13"/>
    <p:sldId id="294" r:id="rId14"/>
    <p:sldId id="295" r:id="rId15"/>
    <p:sldId id="296"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5143500" type="screen16x9"/>
  <p:notesSz cx="6858000" cy="9144000"/>
  <p:embeddedFontLst>
    <p:embeddedFont>
      <p:font typeface="Calibri" panose="020F0502020204030204" pitchFamily="34" charset="0"/>
      <p:regular r:id="rId32"/>
      <p:bold r:id="rId33"/>
      <p:italic r:id="rId34"/>
      <p:boldItalic r:id="rId35"/>
    </p:embeddedFont>
    <p:embeddedFont>
      <p:font typeface="Cambria Math" panose="02040503050406030204" pitchFamily="18" charset="0"/>
      <p:regular r:id="rId36"/>
    </p:embeddedFont>
    <p:embeddedFont>
      <p:font typeface="Nunito" pitchFamily="2" charset="0"/>
      <p:regular r:id="rId37"/>
      <p:bold r:id="rId38"/>
      <p:italic r:id="rId39"/>
      <p:boldItalic r:id="rId40"/>
    </p:embeddedFont>
    <p:embeddedFont>
      <p:font typeface="Nunito Sans" pitchFamily="2"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5" roundtripDataSignature="AMtx7miz6R2ppi1kTElK6at3/B0Y/oNN9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973DD1-9832-4EE4-B7FE-27C64213B744}" v="32" dt="2023-07-27T11:58:59.515"/>
  </p1510:revLst>
</p1510:revInfo>
</file>

<file path=ppt/tableStyles.xml><?xml version="1.0" encoding="utf-8"?>
<a:tblStyleLst xmlns:a="http://schemas.openxmlformats.org/drawingml/2006/main" def="{EE40DF8B-97FB-4F75-AFBA-AC2EFDE2050C}">
  <a:tblStyle styleId="{EE40DF8B-97FB-4F75-AFBA-AC2EFDE2050C}"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5E09484-060E-44BF-9C0B-0F3F1A0E633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36" y="11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font" Target="fonts/font12.fntdata"/><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BF973DD1-9832-4EE4-B7FE-27C64213B744}"/>
    <pc:docChg chg="custSel modSld">
      <pc:chgData name="Janette Warburton" userId="3e27661f259abf4c" providerId="LiveId" clId="{BF973DD1-9832-4EE4-B7FE-27C64213B744}" dt="2023-07-27T11:58:59.514" v="60" actId="20577"/>
      <pc:docMkLst>
        <pc:docMk/>
      </pc:docMkLst>
      <pc:sldChg chg="addSp delSp modSp mod">
        <pc:chgData name="Janette Warburton" userId="3e27661f259abf4c" providerId="LiveId" clId="{BF973DD1-9832-4EE4-B7FE-27C64213B744}" dt="2023-07-27T11:12:46.620" v="12" actId="478"/>
        <pc:sldMkLst>
          <pc:docMk/>
          <pc:sldMk cId="0" sldId="272"/>
        </pc:sldMkLst>
        <pc:graphicFrameChg chg="del modGraphic">
          <ac:chgData name="Janette Warburton" userId="3e27661f259abf4c" providerId="LiveId" clId="{BF973DD1-9832-4EE4-B7FE-27C64213B744}" dt="2023-07-27T11:12:46.620" v="12" actId="478"/>
          <ac:graphicFrameMkLst>
            <pc:docMk/>
            <pc:sldMk cId="0" sldId="272"/>
            <ac:graphicFrameMk id="2" creationId="{C5BA3630-5209-405D-E584-803A19663529}"/>
          </ac:graphicFrameMkLst>
        </pc:graphicFrameChg>
        <pc:graphicFrameChg chg="add mod">
          <ac:chgData name="Janette Warburton" userId="3e27661f259abf4c" providerId="LiveId" clId="{BF973DD1-9832-4EE4-B7FE-27C64213B744}" dt="2023-07-27T11:12:44.478" v="11"/>
          <ac:graphicFrameMkLst>
            <pc:docMk/>
            <pc:sldMk cId="0" sldId="272"/>
            <ac:graphicFrameMk id="6" creationId="{69A1CF25-B56D-6717-8E29-E60C4AE30F81}"/>
          </ac:graphicFrameMkLst>
        </pc:graphicFrameChg>
        <pc:picChg chg="del">
          <ac:chgData name="Janette Warburton" userId="3e27661f259abf4c" providerId="LiveId" clId="{BF973DD1-9832-4EE4-B7FE-27C64213B744}" dt="2023-07-27T11:12:34.988" v="8" actId="478"/>
          <ac:picMkLst>
            <pc:docMk/>
            <pc:sldMk cId="0" sldId="272"/>
            <ac:picMk id="3" creationId="{591173B7-91BF-ECE3-15EE-977689D27498}"/>
          </ac:picMkLst>
        </pc:picChg>
        <pc:picChg chg="add mod">
          <ac:chgData name="Janette Warburton" userId="3e27661f259abf4c" providerId="LiveId" clId="{BF973DD1-9832-4EE4-B7FE-27C64213B744}" dt="2023-07-27T11:12:33.364" v="7"/>
          <ac:picMkLst>
            <pc:docMk/>
            <pc:sldMk cId="0" sldId="272"/>
            <ac:picMk id="5" creationId="{714C78E4-5A67-2D13-C52A-4257B4614022}"/>
          </ac:picMkLst>
        </pc:picChg>
      </pc:sldChg>
      <pc:sldChg chg="addSp delSp modSp mod">
        <pc:chgData name="Janette Warburton" userId="3e27661f259abf4c" providerId="LiveId" clId="{BF973DD1-9832-4EE4-B7FE-27C64213B744}" dt="2023-07-27T11:14:35.447" v="26" actId="478"/>
        <pc:sldMkLst>
          <pc:docMk/>
          <pc:sldMk cId="0" sldId="274"/>
        </pc:sldMkLst>
        <pc:graphicFrameChg chg="del modGraphic">
          <ac:chgData name="Janette Warburton" userId="3e27661f259abf4c" providerId="LiveId" clId="{BF973DD1-9832-4EE4-B7FE-27C64213B744}" dt="2023-07-27T11:14:35.447" v="26" actId="478"/>
          <ac:graphicFrameMkLst>
            <pc:docMk/>
            <pc:sldMk cId="0" sldId="274"/>
            <ac:graphicFrameMk id="5" creationId="{D174A50B-07D2-49B9-56B2-D3476473B65B}"/>
          </ac:graphicFrameMkLst>
        </pc:graphicFrameChg>
        <pc:graphicFrameChg chg="add mod">
          <ac:chgData name="Janette Warburton" userId="3e27661f259abf4c" providerId="LiveId" clId="{BF973DD1-9832-4EE4-B7FE-27C64213B744}" dt="2023-07-27T11:14:32.353" v="25"/>
          <ac:graphicFrameMkLst>
            <pc:docMk/>
            <pc:sldMk cId="0" sldId="274"/>
            <ac:graphicFrameMk id="8" creationId="{1BEC3A27-08F2-E0BE-21DF-D996AA2BF630}"/>
          </ac:graphicFrameMkLst>
        </pc:graphicFrameChg>
        <pc:picChg chg="del">
          <ac:chgData name="Janette Warburton" userId="3e27661f259abf4c" providerId="LiveId" clId="{BF973DD1-9832-4EE4-B7FE-27C64213B744}" dt="2023-07-27T11:14:21.166" v="21" actId="478"/>
          <ac:picMkLst>
            <pc:docMk/>
            <pc:sldMk cId="0" sldId="274"/>
            <ac:picMk id="3" creationId="{7E89B544-6196-D04B-EBCD-49BC4A00EB9D}"/>
          </ac:picMkLst>
        </pc:picChg>
        <pc:picChg chg="add mod">
          <ac:chgData name="Janette Warburton" userId="3e27661f259abf4c" providerId="LiveId" clId="{BF973DD1-9832-4EE4-B7FE-27C64213B744}" dt="2023-07-27T11:14:21.713" v="22"/>
          <ac:picMkLst>
            <pc:docMk/>
            <pc:sldMk cId="0" sldId="274"/>
            <ac:picMk id="7" creationId="{732C8B66-00E2-C844-9776-2F1AD0D5DCC3}"/>
          </ac:picMkLst>
        </pc:picChg>
      </pc:sldChg>
      <pc:sldChg chg="modSp">
        <pc:chgData name="Janette Warburton" userId="3e27661f259abf4c" providerId="LiveId" clId="{BF973DD1-9832-4EE4-B7FE-27C64213B744}" dt="2023-07-27T11:58:48.310" v="56" actId="20577"/>
        <pc:sldMkLst>
          <pc:docMk/>
          <pc:sldMk cId="0" sldId="277"/>
        </pc:sldMkLst>
        <pc:graphicFrameChg chg="mod">
          <ac:chgData name="Janette Warburton" userId="3e27661f259abf4c" providerId="LiveId" clId="{BF973DD1-9832-4EE4-B7FE-27C64213B744}" dt="2023-07-27T11:58:48.310" v="56" actId="20577"/>
          <ac:graphicFrameMkLst>
            <pc:docMk/>
            <pc:sldMk cId="0" sldId="277"/>
            <ac:graphicFrameMk id="4" creationId="{AF5FE6CD-E92C-FFDF-9FE0-BE5C35790E72}"/>
          </ac:graphicFrameMkLst>
        </pc:graphicFrameChg>
      </pc:sldChg>
      <pc:sldChg chg="modSp">
        <pc:chgData name="Janette Warburton" userId="3e27661f259abf4c" providerId="LiveId" clId="{BF973DD1-9832-4EE4-B7FE-27C64213B744}" dt="2023-07-27T11:28:34.280" v="44"/>
        <pc:sldMkLst>
          <pc:docMk/>
          <pc:sldMk cId="0" sldId="281"/>
        </pc:sldMkLst>
        <pc:graphicFrameChg chg="mod">
          <ac:chgData name="Janette Warburton" userId="3e27661f259abf4c" providerId="LiveId" clId="{BF973DD1-9832-4EE4-B7FE-27C64213B744}" dt="2023-07-27T11:28:34.280" v="44"/>
          <ac:graphicFrameMkLst>
            <pc:docMk/>
            <pc:sldMk cId="0" sldId="281"/>
            <ac:graphicFrameMk id="4" creationId="{005998A6-4CFC-C33F-8BFE-AF6C5528FFF3}"/>
          </ac:graphicFrameMkLst>
        </pc:graphicFrameChg>
      </pc:sldChg>
      <pc:sldChg chg="addSp delSp modSp mod">
        <pc:chgData name="Janette Warburton" userId="3e27661f259abf4c" providerId="LiveId" clId="{BF973DD1-9832-4EE4-B7FE-27C64213B744}" dt="2023-07-27T11:16:22.426" v="27" actId="20577"/>
        <pc:sldMkLst>
          <pc:docMk/>
          <pc:sldMk cId="2921963617" sldId="285"/>
        </pc:sldMkLst>
        <pc:spChg chg="mod">
          <ac:chgData name="Janette Warburton" userId="3e27661f259abf4c" providerId="LiveId" clId="{BF973DD1-9832-4EE4-B7FE-27C64213B744}" dt="2023-07-27T11:16:22.426" v="27" actId="20577"/>
          <ac:spMkLst>
            <pc:docMk/>
            <pc:sldMk cId="2921963617" sldId="285"/>
            <ac:spMk id="200" creationId="{00000000-0000-0000-0000-000000000000}"/>
          </ac:spMkLst>
        </pc:spChg>
        <pc:graphicFrameChg chg="del modGraphic">
          <ac:chgData name="Janette Warburton" userId="3e27661f259abf4c" providerId="LiveId" clId="{BF973DD1-9832-4EE4-B7FE-27C64213B744}" dt="2023-07-27T11:12:27.185" v="6" actId="478"/>
          <ac:graphicFrameMkLst>
            <pc:docMk/>
            <pc:sldMk cId="2921963617" sldId="285"/>
            <ac:graphicFrameMk id="2" creationId="{C5BA3630-5209-405D-E584-803A19663529}"/>
          </ac:graphicFrameMkLst>
        </pc:graphicFrameChg>
        <pc:graphicFrameChg chg="add mod">
          <ac:chgData name="Janette Warburton" userId="3e27661f259abf4c" providerId="LiveId" clId="{BF973DD1-9832-4EE4-B7FE-27C64213B744}" dt="2023-07-27T11:12:24.828" v="5"/>
          <ac:graphicFrameMkLst>
            <pc:docMk/>
            <pc:sldMk cId="2921963617" sldId="285"/>
            <ac:graphicFrameMk id="5" creationId="{73D48865-6F62-DD81-D0BA-520D2BF5A9B4}"/>
          </ac:graphicFrameMkLst>
        </pc:graphicFrameChg>
        <pc:picChg chg="mod">
          <ac:chgData name="Janette Warburton" userId="3e27661f259abf4c" providerId="LiveId" clId="{BF973DD1-9832-4EE4-B7FE-27C64213B744}" dt="2023-07-27T11:12:21.454" v="3" actId="1076"/>
          <ac:picMkLst>
            <pc:docMk/>
            <pc:sldMk cId="2921963617" sldId="285"/>
            <ac:picMk id="3" creationId="{591173B7-91BF-ECE3-15EE-977689D27498}"/>
          </ac:picMkLst>
        </pc:picChg>
      </pc:sldChg>
      <pc:sldChg chg="modSp mod">
        <pc:chgData name="Janette Warburton" userId="3e27661f259abf4c" providerId="LiveId" clId="{BF973DD1-9832-4EE4-B7FE-27C64213B744}" dt="2023-07-27T11:16:23.590" v="28" actId="20577"/>
        <pc:sldMkLst>
          <pc:docMk/>
          <pc:sldMk cId="2575896549" sldId="286"/>
        </pc:sldMkLst>
        <pc:spChg chg="mod">
          <ac:chgData name="Janette Warburton" userId="3e27661f259abf4c" providerId="LiveId" clId="{BF973DD1-9832-4EE4-B7FE-27C64213B744}" dt="2023-07-27T11:16:23.590" v="28" actId="20577"/>
          <ac:spMkLst>
            <pc:docMk/>
            <pc:sldMk cId="2575896549" sldId="286"/>
            <ac:spMk id="2" creationId="{790799FB-4EA5-0708-C4D0-3D329010CD83}"/>
          </ac:spMkLst>
        </pc:spChg>
      </pc:sldChg>
      <pc:sldChg chg="addSp delSp modSp mod">
        <pc:chgData name="Janette Warburton" userId="3e27661f259abf4c" providerId="LiveId" clId="{BF973DD1-9832-4EE4-B7FE-27C64213B744}" dt="2023-07-27T11:16:24.683" v="29" actId="20577"/>
        <pc:sldMkLst>
          <pc:docMk/>
          <pc:sldMk cId="173277044" sldId="287"/>
        </pc:sldMkLst>
        <pc:spChg chg="mod">
          <ac:chgData name="Janette Warburton" userId="3e27661f259abf4c" providerId="LiveId" clId="{BF973DD1-9832-4EE4-B7FE-27C64213B744}" dt="2023-07-27T11:16:24.683" v="29" actId="20577"/>
          <ac:spMkLst>
            <pc:docMk/>
            <pc:sldMk cId="173277044" sldId="287"/>
            <ac:spMk id="2" creationId="{1D55DFBD-773E-BBC7-7DB5-164918763658}"/>
          </ac:spMkLst>
        </pc:spChg>
        <pc:graphicFrameChg chg="add mod">
          <ac:chgData name="Janette Warburton" userId="3e27661f259abf4c" providerId="LiveId" clId="{BF973DD1-9832-4EE4-B7FE-27C64213B744}" dt="2023-07-27T11:14:07.957" v="19"/>
          <ac:graphicFrameMkLst>
            <pc:docMk/>
            <pc:sldMk cId="173277044" sldId="287"/>
            <ac:graphicFrameMk id="4" creationId="{16D60E68-CCE8-E6F4-5DA0-32D80A374E65}"/>
          </ac:graphicFrameMkLst>
        </pc:graphicFrameChg>
        <pc:graphicFrameChg chg="del modGraphic">
          <ac:chgData name="Janette Warburton" userId="3e27661f259abf4c" providerId="LiveId" clId="{BF973DD1-9832-4EE4-B7FE-27C64213B744}" dt="2023-07-27T11:14:11.204" v="20" actId="478"/>
          <ac:graphicFrameMkLst>
            <pc:docMk/>
            <pc:sldMk cId="173277044" sldId="287"/>
            <ac:graphicFrameMk id="5" creationId="{D174A50B-07D2-49B9-56B2-D3476473B65B}"/>
          </ac:graphicFrameMkLst>
        </pc:graphicFrameChg>
        <pc:picChg chg="mod">
          <ac:chgData name="Janette Warburton" userId="3e27661f259abf4c" providerId="LiveId" clId="{BF973DD1-9832-4EE4-B7FE-27C64213B744}" dt="2023-07-27T11:14:04.517" v="17" actId="1076"/>
          <ac:picMkLst>
            <pc:docMk/>
            <pc:sldMk cId="173277044" sldId="287"/>
            <ac:picMk id="3" creationId="{7E89B544-6196-D04B-EBCD-49BC4A00EB9D}"/>
          </ac:picMkLst>
        </pc:picChg>
      </pc:sldChg>
      <pc:sldChg chg="modSp mod">
        <pc:chgData name="Janette Warburton" userId="3e27661f259abf4c" providerId="LiveId" clId="{BF973DD1-9832-4EE4-B7FE-27C64213B744}" dt="2023-07-27T11:16:26.662" v="31" actId="20577"/>
        <pc:sldMkLst>
          <pc:docMk/>
          <pc:sldMk cId="2952520130" sldId="288"/>
        </pc:sldMkLst>
        <pc:spChg chg="mod">
          <ac:chgData name="Janette Warburton" userId="3e27661f259abf4c" providerId="LiveId" clId="{BF973DD1-9832-4EE4-B7FE-27C64213B744}" dt="2023-07-27T11:16:26.662" v="31" actId="20577"/>
          <ac:spMkLst>
            <pc:docMk/>
            <pc:sldMk cId="2952520130" sldId="288"/>
            <ac:spMk id="2" creationId="{C841CBB5-4EE5-1819-2355-453CDFBCF8BF}"/>
          </ac:spMkLst>
        </pc:spChg>
      </pc:sldChg>
      <pc:sldChg chg="modSp mod">
        <pc:chgData name="Janette Warburton" userId="3e27661f259abf4c" providerId="LiveId" clId="{BF973DD1-9832-4EE4-B7FE-27C64213B744}" dt="2023-07-27T11:16:25.776" v="30" actId="20577"/>
        <pc:sldMkLst>
          <pc:docMk/>
          <pc:sldMk cId="1724359502" sldId="289"/>
        </pc:sldMkLst>
        <pc:spChg chg="mod">
          <ac:chgData name="Janette Warburton" userId="3e27661f259abf4c" providerId="LiveId" clId="{BF973DD1-9832-4EE4-B7FE-27C64213B744}" dt="2023-07-27T11:16:25.776" v="30" actId="20577"/>
          <ac:spMkLst>
            <pc:docMk/>
            <pc:sldMk cId="1724359502" sldId="289"/>
            <ac:spMk id="2" creationId="{FDDD049D-08FB-3652-5826-D8E41C039D5D}"/>
          </ac:spMkLst>
        </pc:spChg>
      </pc:sldChg>
      <pc:sldChg chg="modSp mod">
        <pc:chgData name="Janette Warburton" userId="3e27661f259abf4c" providerId="LiveId" clId="{BF973DD1-9832-4EE4-B7FE-27C64213B744}" dt="2023-07-27T11:58:59.514" v="60" actId="20577"/>
        <pc:sldMkLst>
          <pc:docMk/>
          <pc:sldMk cId="3838635173" sldId="290"/>
        </pc:sldMkLst>
        <pc:spChg chg="mod">
          <ac:chgData name="Janette Warburton" userId="3e27661f259abf4c" providerId="LiveId" clId="{BF973DD1-9832-4EE4-B7FE-27C64213B744}" dt="2023-07-27T11:16:28.241" v="32" actId="20577"/>
          <ac:spMkLst>
            <pc:docMk/>
            <pc:sldMk cId="3838635173" sldId="290"/>
            <ac:spMk id="2" creationId="{2A26BB32-38D4-65DE-CD7D-F3C612C288EB}"/>
          </ac:spMkLst>
        </pc:spChg>
        <pc:graphicFrameChg chg="mod">
          <ac:chgData name="Janette Warburton" userId="3e27661f259abf4c" providerId="LiveId" clId="{BF973DD1-9832-4EE4-B7FE-27C64213B744}" dt="2023-07-27T11:58:59.514" v="60" actId="20577"/>
          <ac:graphicFrameMkLst>
            <pc:docMk/>
            <pc:sldMk cId="3838635173" sldId="290"/>
            <ac:graphicFrameMk id="4" creationId="{AF5FE6CD-E92C-FFDF-9FE0-BE5C35790E72}"/>
          </ac:graphicFrameMkLst>
        </pc:graphicFrameChg>
      </pc:sldChg>
      <pc:sldChg chg="modSp mod">
        <pc:chgData name="Janette Warburton" userId="3e27661f259abf4c" providerId="LiveId" clId="{BF973DD1-9832-4EE4-B7FE-27C64213B744}" dt="2023-07-27T11:16:30.161" v="34" actId="20577"/>
        <pc:sldMkLst>
          <pc:docMk/>
          <pc:sldMk cId="188609696" sldId="291"/>
        </pc:sldMkLst>
        <pc:spChg chg="mod">
          <ac:chgData name="Janette Warburton" userId="3e27661f259abf4c" providerId="LiveId" clId="{BF973DD1-9832-4EE4-B7FE-27C64213B744}" dt="2023-07-27T11:16:30.161" v="34" actId="20577"/>
          <ac:spMkLst>
            <pc:docMk/>
            <pc:sldMk cId="188609696" sldId="291"/>
            <ac:spMk id="2" creationId="{9F9E419B-B830-8AC7-9E5A-95C1146924E4}"/>
          </ac:spMkLst>
        </pc:spChg>
      </pc:sldChg>
      <pc:sldChg chg="modSp mod">
        <pc:chgData name="Janette Warburton" userId="3e27661f259abf4c" providerId="LiveId" clId="{BF973DD1-9832-4EE4-B7FE-27C64213B744}" dt="2023-07-27T11:16:29.244" v="33" actId="20577"/>
        <pc:sldMkLst>
          <pc:docMk/>
          <pc:sldMk cId="3363525517" sldId="292"/>
        </pc:sldMkLst>
        <pc:spChg chg="mod">
          <ac:chgData name="Janette Warburton" userId="3e27661f259abf4c" providerId="LiveId" clId="{BF973DD1-9832-4EE4-B7FE-27C64213B744}" dt="2023-07-27T11:16:29.244" v="33" actId="20577"/>
          <ac:spMkLst>
            <pc:docMk/>
            <pc:sldMk cId="3363525517" sldId="292"/>
            <ac:spMk id="2" creationId="{45D61E72-1361-6195-6654-817B360472E0}"/>
          </ac:spMkLst>
        </pc:spChg>
      </pc:sldChg>
      <pc:sldChg chg="modSp mod">
        <pc:chgData name="Janette Warburton" userId="3e27661f259abf4c" providerId="LiveId" clId="{BF973DD1-9832-4EE4-B7FE-27C64213B744}" dt="2023-07-27T11:16:31.590" v="35" actId="20577"/>
        <pc:sldMkLst>
          <pc:docMk/>
          <pc:sldMk cId="708885223" sldId="293"/>
        </pc:sldMkLst>
        <pc:spChg chg="mod">
          <ac:chgData name="Janette Warburton" userId="3e27661f259abf4c" providerId="LiveId" clId="{BF973DD1-9832-4EE4-B7FE-27C64213B744}" dt="2023-07-27T11:16:31.590" v="35" actId="20577"/>
          <ac:spMkLst>
            <pc:docMk/>
            <pc:sldMk cId="708885223" sldId="293"/>
            <ac:spMk id="2" creationId="{559FB005-6293-64A7-D748-85ADB12C11A8}"/>
          </ac:spMkLst>
        </pc:spChg>
      </pc:sldChg>
      <pc:sldChg chg="modSp mod">
        <pc:chgData name="Janette Warburton" userId="3e27661f259abf4c" providerId="LiveId" clId="{BF973DD1-9832-4EE4-B7FE-27C64213B744}" dt="2023-07-27T11:18:59.498" v="41"/>
        <pc:sldMkLst>
          <pc:docMk/>
          <pc:sldMk cId="4061245008" sldId="294"/>
        </pc:sldMkLst>
        <pc:spChg chg="mod">
          <ac:chgData name="Janette Warburton" userId="3e27661f259abf4c" providerId="LiveId" clId="{BF973DD1-9832-4EE4-B7FE-27C64213B744}" dt="2023-07-27T11:16:32.812" v="36" actId="20577"/>
          <ac:spMkLst>
            <pc:docMk/>
            <pc:sldMk cId="4061245008" sldId="294"/>
            <ac:spMk id="2" creationId="{7B396E67-43FF-05B3-5ADB-72CF504D34BC}"/>
          </ac:spMkLst>
        </pc:spChg>
        <pc:graphicFrameChg chg="mod">
          <ac:chgData name="Janette Warburton" userId="3e27661f259abf4c" providerId="LiveId" clId="{BF973DD1-9832-4EE4-B7FE-27C64213B744}" dt="2023-07-27T11:18:59.498" v="41"/>
          <ac:graphicFrameMkLst>
            <pc:docMk/>
            <pc:sldMk cId="4061245008" sldId="294"/>
            <ac:graphicFrameMk id="4" creationId="{005998A6-4CFC-C33F-8BFE-AF6C5528FFF3}"/>
          </ac:graphicFrameMkLst>
        </pc:graphicFrameChg>
      </pc:sldChg>
      <pc:sldChg chg="modSp mod">
        <pc:chgData name="Janette Warburton" userId="3e27661f259abf4c" providerId="LiveId" clId="{BF973DD1-9832-4EE4-B7FE-27C64213B744}" dt="2023-07-27T11:16:35.307" v="38" actId="20577"/>
        <pc:sldMkLst>
          <pc:docMk/>
          <pc:sldMk cId="215094449" sldId="295"/>
        </pc:sldMkLst>
        <pc:spChg chg="mod">
          <ac:chgData name="Janette Warburton" userId="3e27661f259abf4c" providerId="LiveId" clId="{BF973DD1-9832-4EE4-B7FE-27C64213B744}" dt="2023-07-27T11:16:35.307" v="38" actId="20577"/>
          <ac:spMkLst>
            <pc:docMk/>
            <pc:sldMk cId="215094449" sldId="295"/>
            <ac:spMk id="2" creationId="{48137AAD-2AD7-D409-DC84-CA1418B2C041}"/>
          </ac:spMkLst>
        </pc:spChg>
      </pc:sldChg>
      <pc:sldChg chg="modSp mod">
        <pc:chgData name="Janette Warburton" userId="3e27661f259abf4c" providerId="LiveId" clId="{BF973DD1-9832-4EE4-B7FE-27C64213B744}" dt="2023-07-27T11:16:33.896" v="37" actId="20577"/>
        <pc:sldMkLst>
          <pc:docMk/>
          <pc:sldMk cId="2273526609" sldId="296"/>
        </pc:sldMkLst>
        <pc:spChg chg="mod">
          <ac:chgData name="Janette Warburton" userId="3e27661f259abf4c" providerId="LiveId" clId="{BF973DD1-9832-4EE4-B7FE-27C64213B744}" dt="2023-07-27T11:16:33.896" v="37" actId="20577"/>
          <ac:spMkLst>
            <pc:docMk/>
            <pc:sldMk cId="2273526609" sldId="296"/>
            <ac:spMk id="2" creationId="{162C3551-947C-15AC-AEDF-45EAEEB708B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5657a2d0f6_0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6" name="Google Shape;246;g25657a2d0f6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77606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25657a2d0f6_0_1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4" name="Google Shape;254;g25657a2d0f6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6091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5657a2d0f6_0_1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2" name="Google Shape;262;g25657a2d0f6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07286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5657a2d0f6_0_1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0" name="Google Shape;270;g25657a2d0f6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29325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25657a2d0f6_0_1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8" name="Google Shape;278;g25657a2d0f6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87567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25657a2d0f6_0_1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6" name="Google Shape;286;g25657a2d0f6_0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22566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4" name="Google Shape;194;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5657a2d0f6_0_1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g25657a2d0f6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5657a2d0f6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6" name="Google Shape;206;g25657a2d0f6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5657a2d0f6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4" name="Google Shape;214;g25657a2d0f6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5657a2d0f6_0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2" name="Google Shape;222;g25657a2d0f6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5657a2d0f6_0_1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0" name="Google Shape;230;g25657a2d0f6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25657a2d0f6_0_1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8" name="Google Shape;238;g25657a2d0f6_0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5657a2d0f6_0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6" name="Google Shape;246;g25657a2d0f6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25657a2d0f6_0_1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4" name="Google Shape;254;g25657a2d0f6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5657a2d0f6_0_1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2" name="Google Shape;262;g25657a2d0f6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5657a2d0f6_0_1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0" name="Google Shape;270;g25657a2d0f6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25657a2d0f6_0_1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8" name="Google Shape;278;g25657a2d0f6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25657a2d0f6_0_1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6" name="Google Shape;286;g25657a2d0f6_0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4" name="Google Shape;294;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5657a2d0f6_0_1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g25657a2d0f6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9074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5657a2d0f6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6" name="Google Shape;206;g25657a2d0f6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98600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5657a2d0f6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4" name="Google Shape;214;g25657a2d0f6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24607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5657a2d0f6_0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2" name="Google Shape;222;g25657a2d0f6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5078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5657a2d0f6_0_1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0" name="Google Shape;230;g25657a2d0f6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13938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25657a2d0f6_0_1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8" name="Google Shape;238;g25657a2d0f6_0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470292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Frequency Tables</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14" name="Google Shape;14;p10"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7"/>
        <p:cNvGrpSpPr/>
        <p:nvPr/>
      </p:nvGrpSpPr>
      <p:grpSpPr>
        <a:xfrm>
          <a:off x="0" y="0"/>
          <a:ext cx="0" cy="0"/>
          <a:chOff x="0" y="0"/>
          <a:chExt cx="0" cy="0"/>
        </a:xfrm>
      </p:grpSpPr>
      <p:sp>
        <p:nvSpPr>
          <p:cNvPr id="58" name="Google Shape;58;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0" name="Google Shape;60;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2" name="Google Shape;62;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3"/>
        <p:cNvGrpSpPr/>
        <p:nvPr/>
      </p:nvGrpSpPr>
      <p:grpSpPr>
        <a:xfrm>
          <a:off x="0" y="0"/>
          <a:ext cx="0" cy="0"/>
          <a:chOff x="0" y="0"/>
          <a:chExt cx="0" cy="0"/>
        </a:xfrm>
      </p:grpSpPr>
      <p:sp>
        <p:nvSpPr>
          <p:cNvPr id="64" name="Google Shape;64;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5" name="Google Shape;6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
        <p:cNvGrpSpPr/>
        <p:nvPr/>
      </p:nvGrpSpPr>
      <p:grpSpPr>
        <a:xfrm>
          <a:off x="0" y="0"/>
          <a:ext cx="0" cy="0"/>
          <a:chOff x="0" y="0"/>
          <a:chExt cx="0" cy="0"/>
        </a:xfrm>
      </p:grpSpPr>
      <p:sp>
        <p:nvSpPr>
          <p:cNvPr id="67" name="Google Shape;67;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8" name="Google Shape;68;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69" name="Google Shape;6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Frequency Tables</a:t>
            </a:r>
            <a:endParaRPr sz="1200" b="0" i="0" u="none" strike="noStrike" cap="none">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9"/>
        <p:cNvGrpSpPr/>
        <p:nvPr/>
      </p:nvGrpSpPr>
      <p:grpSpPr>
        <a:xfrm>
          <a:off x="0" y="0"/>
          <a:ext cx="0" cy="0"/>
          <a:chOff x="0" y="0"/>
          <a:chExt cx="0" cy="0"/>
        </a:xfrm>
      </p:grpSpPr>
      <p:sp>
        <p:nvSpPr>
          <p:cNvPr id="20" name="Google Shape;20;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Frequency Tables</a:t>
            </a:r>
            <a:endParaRPr sz="1200" b="0" i="0" u="none" strike="noStrike" cap="none">
              <a:solidFill>
                <a:srgbClr val="000000"/>
              </a:solidFill>
              <a:latin typeface="Arial"/>
              <a:ea typeface="Arial"/>
              <a:cs typeface="Arial"/>
              <a:sym typeface="Arial"/>
            </a:endParaRPr>
          </a:p>
        </p:txBody>
      </p:sp>
      <p:sp>
        <p:nvSpPr>
          <p:cNvPr id="21" name="Google Shape;21;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3" name="Google Shape;23;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4" name="Google Shape;24;p12"/>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5"/>
        <p:cNvGrpSpPr/>
        <p:nvPr/>
      </p:nvGrpSpPr>
      <p:grpSpPr>
        <a:xfrm>
          <a:off x="0" y="0"/>
          <a:ext cx="0" cy="0"/>
          <a:chOff x="0" y="0"/>
          <a:chExt cx="0" cy="0"/>
        </a:xfrm>
      </p:grpSpPr>
      <p:sp>
        <p:nvSpPr>
          <p:cNvPr id="26" name="Google Shape;26;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7" name="Google Shape;27;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8" name="Google Shape;28;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29" name="Google Shape;29;p13">
            <a:hlinkClick r:id="" action="ppaction://hlinkshowjump?jump=firstslide"/>
          </p:cNvPr>
          <p:cNvSpPr txBox="1"/>
          <p:nvPr/>
        </p:nvSpPr>
        <p:spPr>
          <a:xfrm>
            <a:off x="500015"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Frequency Tables</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30" name="Google Shape;30;p13"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1"/>
        <p:cNvGrpSpPr/>
        <p:nvPr/>
      </p:nvGrpSpPr>
      <p:grpSpPr>
        <a:xfrm>
          <a:off x="0" y="0"/>
          <a:ext cx="0" cy="0"/>
          <a:chOff x="0" y="0"/>
          <a:chExt cx="0" cy="0"/>
        </a:xfrm>
      </p:grpSpPr>
      <p:pic>
        <p:nvPicPr>
          <p:cNvPr id="32" name="Google Shape;32;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3" name="Google Shape;3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4" name="Google Shape;34;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5" name="Google Shape;35;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6" name="Google Shape;36;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7" name="Google Shape;37;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38" name="Google Shape;38;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39" name="Google Shape;39;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0" name="Google Shape;40;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1" name="Google Shape;41;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4" name="Google Shape;44;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9" name="Google Shape;49;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2" name="Google Shape;52;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3" name="Google Shape;53;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6" name="Google Shape;5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44.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46.png"/><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pic>
        <p:nvPicPr>
          <p:cNvPr id="3" name="Picture 2">
            <a:extLst>
              <a:ext uri="{FF2B5EF4-FFF2-40B4-BE49-F238E27FC236}">
                <a16:creationId xmlns:a16="http://schemas.microsoft.com/office/drawing/2014/main" id="{580CE1AF-0028-0621-5DD9-F680276E67C7}"/>
              </a:ext>
            </a:extLst>
          </p:cNvPr>
          <p:cNvPicPr>
            <a:picLocks noChangeAspect="1"/>
          </p:cNvPicPr>
          <p:nvPr/>
        </p:nvPicPr>
        <p:blipFill>
          <a:blip r:embed="rId3"/>
          <a:stretch>
            <a:fillRect/>
          </a:stretch>
        </p:blipFill>
        <p:spPr>
          <a:xfrm>
            <a:off x="169850" y="1928381"/>
            <a:ext cx="4271773" cy="1884397"/>
          </a:xfrm>
          <a:prstGeom prst="rect">
            <a:avLst/>
          </a:prstGeom>
        </p:spPr>
      </p:pic>
      <p:sp>
        <p:nvSpPr>
          <p:cNvPr id="2" name="Google Shape;200;g25657a2d0f6_0_114">
            <a:extLst>
              <a:ext uri="{FF2B5EF4-FFF2-40B4-BE49-F238E27FC236}">
                <a16:creationId xmlns:a16="http://schemas.microsoft.com/office/drawing/2014/main" id="{9F9E419B-B830-8AC7-9E5A-95C1146924E4}"/>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218DBF28-B965-C716-EDB1-7FFE365AB82D}"/>
              </a:ext>
            </a:extLst>
          </p:cNvPr>
          <p:cNvGraphicFramePr/>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7)</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The weights of the members of a youth group are recorded in this frequency table.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Determine an estimate for the mean weight of a youth group member:</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5" name="Google Shape;414;g21c43135d4d_0_150">
                <a:extLst>
                  <a:ext uri="{FF2B5EF4-FFF2-40B4-BE49-F238E27FC236}">
                    <a16:creationId xmlns:a16="http://schemas.microsoft.com/office/drawing/2014/main" id="{FF1406AE-026E-3B45-7E6A-295A465BCAC3}"/>
                  </a:ext>
                </a:extLst>
              </p:cNvPr>
              <p:cNvGraphicFramePr/>
              <p:nvPr>
                <p:extLst>
                  <p:ext uri="{D42A27DB-BD31-4B8C-83A1-F6EECF244321}">
                    <p14:modId xmlns:p14="http://schemas.microsoft.com/office/powerpoint/2010/main" val="75931733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50</m:t>
                              </m:r>
                              <m:r>
                                <a:rPr lang="en-GB" sz="1600" i="1" dirty="0">
                                  <a:solidFill>
                                    <a:schemeClr val="tx1"/>
                                  </a:solidFill>
                                  <a:latin typeface="Cambria Math" panose="02040503050406030204" pitchFamily="18" charset="0"/>
                                  <a:ea typeface="Times New Roman"/>
                                  <a:cs typeface="Times New Roman"/>
                                  <a:sym typeface="Times New Roman"/>
                                </a:rPr>
                                <m:t>𝑘𝑔</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40.7</m:t>
                              </m:r>
                              <m:r>
                                <a:rPr lang="en-GB" sz="1600" i="1" dirty="0">
                                  <a:solidFill>
                                    <a:schemeClr val="dk1"/>
                                  </a:solidFill>
                                  <a:latin typeface="Cambria Math" panose="02040503050406030204" pitchFamily="18" charset="0"/>
                                  <a:ea typeface="Times New Roman"/>
                                  <a:cs typeface="Times New Roman"/>
                                  <a:sym typeface="Times New Roman"/>
                                </a:rPr>
                                <m:t>𝑘𝑔</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45.7</m:t>
                              </m:r>
                              <m:r>
                                <a:rPr lang="en-GB" sz="1600" i="1" dirty="0">
                                  <a:solidFill>
                                    <a:schemeClr val="tx1"/>
                                  </a:solidFill>
                                  <a:latin typeface="Cambria Math" panose="02040503050406030204" pitchFamily="18" charset="0"/>
                                  <a:ea typeface="Times New Roman"/>
                                  <a:cs typeface="Times New Roman"/>
                                  <a:sym typeface="Times New Roman"/>
                                </a:rPr>
                                <m:t>𝑘𝑔</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50.7</m:t>
                              </m:r>
                              <m:r>
                                <a:rPr lang="en-GB" sz="1600" i="1" dirty="0">
                                  <a:solidFill>
                                    <a:srgbClr val="1C1C1C"/>
                                  </a:solidFill>
                                  <a:latin typeface="Cambria Math" panose="02040503050406030204" pitchFamily="18" charset="0"/>
                                  <a:ea typeface="Times New Roman"/>
                                  <a:cs typeface="Times New Roman"/>
                                  <a:sym typeface="Times New Roman"/>
                                </a:rPr>
                                <m:t>𝑘𝑔</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414;g21c43135d4d_0_150">
                <a:extLst>
                  <a:ext uri="{FF2B5EF4-FFF2-40B4-BE49-F238E27FC236}">
                    <a16:creationId xmlns:a16="http://schemas.microsoft.com/office/drawing/2014/main" id="{FF1406AE-026E-3B45-7E6A-295A465BCAC3}"/>
                  </a:ext>
                </a:extLst>
              </p:cNvPr>
              <p:cNvGraphicFramePr/>
              <p:nvPr>
                <p:extLst>
                  <p:ext uri="{D42A27DB-BD31-4B8C-83A1-F6EECF244321}">
                    <p14:modId xmlns:p14="http://schemas.microsoft.com/office/powerpoint/2010/main" val="75931733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88609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pic>
        <p:nvPicPr>
          <p:cNvPr id="3" name="Picture 2">
            <a:extLst>
              <a:ext uri="{FF2B5EF4-FFF2-40B4-BE49-F238E27FC236}">
                <a16:creationId xmlns:a16="http://schemas.microsoft.com/office/drawing/2014/main" id="{7E4D0F71-A71C-96EE-D15A-8E472B967591}"/>
              </a:ext>
            </a:extLst>
          </p:cNvPr>
          <p:cNvPicPr>
            <a:picLocks noChangeAspect="1"/>
          </p:cNvPicPr>
          <p:nvPr/>
        </p:nvPicPr>
        <p:blipFill>
          <a:blip r:embed="rId3"/>
          <a:stretch>
            <a:fillRect/>
          </a:stretch>
        </p:blipFill>
        <p:spPr>
          <a:xfrm>
            <a:off x="219262" y="1961314"/>
            <a:ext cx="4241610" cy="1871091"/>
          </a:xfrm>
          <a:prstGeom prst="rect">
            <a:avLst/>
          </a:prstGeom>
        </p:spPr>
      </p:pic>
      <p:sp>
        <p:nvSpPr>
          <p:cNvPr id="2" name="Google Shape;200;g25657a2d0f6_0_114">
            <a:extLst>
              <a:ext uri="{FF2B5EF4-FFF2-40B4-BE49-F238E27FC236}">
                <a16:creationId xmlns:a16="http://schemas.microsoft.com/office/drawing/2014/main" id="{45D61E72-1361-6195-6654-817B360472E0}"/>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20B40CC2-7F48-8A38-E5FB-68FFFEF89886}"/>
              </a:ext>
            </a:extLst>
          </p:cNvPr>
          <p:cNvGraphicFramePr/>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8)</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The price of a football shirt at 40 different stores is recorded in this frequency table.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Work out an estimate for mean price for a football shirt: </a:t>
                      </a:r>
                      <a:endParaRPr lang="en-US" sz="16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5" name="Google Shape;414;g21c43135d4d_0_150">
                <a:extLst>
                  <a:ext uri="{FF2B5EF4-FFF2-40B4-BE49-F238E27FC236}">
                    <a16:creationId xmlns:a16="http://schemas.microsoft.com/office/drawing/2014/main" id="{DB2DA0AE-4D8E-994D-94D5-E11A03F23D2B}"/>
                  </a:ext>
                </a:extLst>
              </p:cNvPr>
              <p:cNvGraphicFramePr/>
              <p:nvPr>
                <p:extLst>
                  <p:ext uri="{D42A27DB-BD31-4B8C-83A1-F6EECF244321}">
                    <p14:modId xmlns:p14="http://schemas.microsoft.com/office/powerpoint/2010/main" val="10191627"/>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€44.50</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€39.56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€34.63 </m:t>
                              </m:r>
                            </m:oMath>
                          </a14:m>
                          <a:endParaRPr lang="en-GB"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€41.25 </m:t>
                              </m:r>
                            </m:oMath>
                          </a14:m>
                          <a:endParaRPr lang="en-GB"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414;g21c43135d4d_0_150">
                <a:extLst>
                  <a:ext uri="{FF2B5EF4-FFF2-40B4-BE49-F238E27FC236}">
                    <a16:creationId xmlns:a16="http://schemas.microsoft.com/office/drawing/2014/main" id="{DB2DA0AE-4D8E-994D-94D5-E11A03F23D2B}"/>
                  </a:ext>
                </a:extLst>
              </p:cNvPr>
              <p:cNvGraphicFramePr/>
              <p:nvPr>
                <p:extLst>
                  <p:ext uri="{D42A27DB-BD31-4B8C-83A1-F6EECF244321}">
                    <p14:modId xmlns:p14="http://schemas.microsoft.com/office/powerpoint/2010/main" val="10191627"/>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363525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3" name="Picture 2">
            <a:extLst>
              <a:ext uri="{FF2B5EF4-FFF2-40B4-BE49-F238E27FC236}">
                <a16:creationId xmlns:a16="http://schemas.microsoft.com/office/drawing/2014/main" id="{0D32D74A-A0E4-9BA3-47C6-F56CA6923114}"/>
              </a:ext>
            </a:extLst>
          </p:cNvPr>
          <p:cNvPicPr>
            <a:picLocks noChangeAspect="1"/>
          </p:cNvPicPr>
          <p:nvPr/>
        </p:nvPicPr>
        <p:blipFill>
          <a:blip r:embed="rId3"/>
          <a:stretch>
            <a:fillRect/>
          </a:stretch>
        </p:blipFill>
        <p:spPr>
          <a:xfrm>
            <a:off x="409351" y="2176071"/>
            <a:ext cx="3885976" cy="2049321"/>
          </a:xfrm>
          <a:prstGeom prst="rect">
            <a:avLst/>
          </a:prstGeom>
        </p:spPr>
      </p:pic>
      <p:sp>
        <p:nvSpPr>
          <p:cNvPr id="2" name="Google Shape;200;g25657a2d0f6_0_114">
            <a:extLst>
              <a:ext uri="{FF2B5EF4-FFF2-40B4-BE49-F238E27FC236}">
                <a16:creationId xmlns:a16="http://schemas.microsoft.com/office/drawing/2014/main" id="{559FB005-6293-64A7-D748-85ADB12C11A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68CF36C3-B378-0987-8042-08BACF6ED2DE}"/>
              </a:ext>
            </a:extLst>
          </p:cNvPr>
          <p:cNvGraphicFramePr/>
          <p:nvPr/>
        </p:nvGraphicFramePr>
        <p:xfrm>
          <a:off x="108044" y="862525"/>
          <a:ext cx="8776434" cy="103633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9)</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In an end of year assessment, students are required to score at least 40 marks on their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Physics test to pass. Using this frequency table, which records the marks awarded to each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student, determine the percentage of students that passed the test:</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5" name="Google Shape;414;g21c43135d4d_0_150">
                <a:extLst>
                  <a:ext uri="{FF2B5EF4-FFF2-40B4-BE49-F238E27FC236}">
                    <a16:creationId xmlns:a16="http://schemas.microsoft.com/office/drawing/2014/main" id="{E1D2B86C-5652-4E11-D7E5-B7F0CE641DEC}"/>
                  </a:ext>
                </a:extLst>
              </p:cNvPr>
              <p:cNvGraphicFramePr/>
              <p:nvPr>
                <p:extLst>
                  <p:ext uri="{D42A27DB-BD31-4B8C-83A1-F6EECF244321}">
                    <p14:modId xmlns:p14="http://schemas.microsoft.com/office/powerpoint/2010/main" val="343599475"/>
                  </p:ext>
                </p:extLst>
              </p:nvPr>
            </p:nvGraphicFramePr>
            <p:xfrm>
              <a:off x="4702378" y="1983080"/>
              <a:ext cx="4182100" cy="2650732"/>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32536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25%</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75%</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32536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30.4%</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44.6%</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414;g21c43135d4d_0_150">
                <a:extLst>
                  <a:ext uri="{FF2B5EF4-FFF2-40B4-BE49-F238E27FC236}">
                    <a16:creationId xmlns:a16="http://schemas.microsoft.com/office/drawing/2014/main" id="{E1D2B86C-5652-4E11-D7E5-B7F0CE641DEC}"/>
                  </a:ext>
                </a:extLst>
              </p:cNvPr>
              <p:cNvGraphicFramePr/>
              <p:nvPr>
                <p:extLst>
                  <p:ext uri="{D42A27DB-BD31-4B8C-83A1-F6EECF244321}">
                    <p14:modId xmlns:p14="http://schemas.microsoft.com/office/powerpoint/2010/main" val="343599475"/>
                  </p:ext>
                </p:extLst>
              </p:nvPr>
            </p:nvGraphicFramePr>
            <p:xfrm>
              <a:off x="4702378" y="1983080"/>
              <a:ext cx="4182100" cy="2650732"/>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3253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59" r="-100000" b="-10045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59" r="-292" b="-100459"/>
                          </a:stretch>
                        </a:blipFill>
                      </a:tcPr>
                    </a:tc>
                    <a:extLst>
                      <a:ext uri="{0D108BD9-81ED-4DB2-BD59-A6C34878D82A}">
                        <a16:rowId xmlns:a16="http://schemas.microsoft.com/office/drawing/2014/main" val="10000"/>
                      </a:ext>
                    </a:extLst>
                  </a:tr>
                  <a:tr h="13253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459" r="-100000" b="-45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459" r="-292" b="-459"/>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708885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pic>
        <p:nvPicPr>
          <p:cNvPr id="3" name="Picture 2">
            <a:extLst>
              <a:ext uri="{FF2B5EF4-FFF2-40B4-BE49-F238E27FC236}">
                <a16:creationId xmlns:a16="http://schemas.microsoft.com/office/drawing/2014/main" id="{11E6BCD5-1FAC-B876-2083-94D31A00EFA0}"/>
              </a:ext>
            </a:extLst>
          </p:cNvPr>
          <p:cNvPicPr>
            <a:picLocks noChangeAspect="1"/>
          </p:cNvPicPr>
          <p:nvPr/>
        </p:nvPicPr>
        <p:blipFill>
          <a:blip r:embed="rId3"/>
          <a:stretch>
            <a:fillRect/>
          </a:stretch>
        </p:blipFill>
        <p:spPr>
          <a:xfrm>
            <a:off x="227194" y="1986188"/>
            <a:ext cx="4266296" cy="1881981"/>
          </a:xfrm>
          <a:prstGeom prst="rect">
            <a:avLst/>
          </a:prstGeom>
        </p:spPr>
      </p:pic>
      <p:sp>
        <p:nvSpPr>
          <p:cNvPr id="2" name="Google Shape;200;g25657a2d0f6_0_114">
            <a:extLst>
              <a:ext uri="{FF2B5EF4-FFF2-40B4-BE49-F238E27FC236}">
                <a16:creationId xmlns:a16="http://schemas.microsoft.com/office/drawing/2014/main" id="{7B396E67-43FF-05B3-5ADB-72CF504D34BC}"/>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255;g2191522ec10_0_108">
                <a:extLst>
                  <a:ext uri="{FF2B5EF4-FFF2-40B4-BE49-F238E27FC236}">
                    <a16:creationId xmlns:a16="http://schemas.microsoft.com/office/drawing/2014/main" id="{005998A6-4CFC-C33F-8BFE-AF6C5528FFF3}"/>
                  </a:ext>
                </a:extLst>
              </p:cNvPr>
              <p:cNvGraphicFramePr/>
              <p:nvPr>
                <p:extLst>
                  <p:ext uri="{D42A27DB-BD31-4B8C-83A1-F6EECF244321}">
                    <p14:modId xmlns:p14="http://schemas.microsoft.com/office/powerpoint/2010/main" val="684027706"/>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10)</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The number of daisies in each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m:t>
                              </m:r>
                              <m:r>
                                <a:rPr lang="en-US" sz="1600" b="0" i="1" dirty="0" smtClean="0">
                                  <a:solidFill>
                                    <a:schemeClr val="dk1"/>
                                  </a:solidFill>
                                  <a:latin typeface="Cambria Math" panose="02040503050406030204" pitchFamily="18" charset="0"/>
                                  <a:ea typeface="Nunito"/>
                                  <a:cs typeface="Nunito"/>
                                  <a:sym typeface="Nunito"/>
                                </a:rPr>
                                <m:t>𝑚</m:t>
                              </m:r>
                              <m:r>
                                <a:rPr lang="en-US" sz="1600" b="0" i="1" baseline="30000" dirty="0" smtClean="0">
                                  <a:solidFill>
                                    <a:schemeClr val="dk1"/>
                                  </a:solidFill>
                                  <a:latin typeface="Cambria Math" panose="02040503050406030204" pitchFamily="18" charset="0"/>
                                  <a:ea typeface="Nunito"/>
                                  <a:cs typeface="Nunito"/>
                                  <a:sym typeface="Nunito"/>
                                </a:rPr>
                                <m:t>2</m:t>
                              </m:r>
                            </m:oMath>
                          </a14:m>
                          <a:r>
                            <a:rPr lang="en-US" sz="1600" b="0" dirty="0">
                              <a:solidFill>
                                <a:schemeClr val="dk1"/>
                              </a:solidFill>
                              <a:latin typeface="Nunito"/>
                              <a:ea typeface="Nunito"/>
                              <a:cs typeface="Nunito"/>
                              <a:sym typeface="Nunito"/>
                            </a:rPr>
                            <a:t> area of a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20</m:t>
                              </m:r>
                              <m:r>
                                <a:rPr lang="en-US" sz="1600" b="0" i="1" dirty="0" smtClean="0">
                                  <a:solidFill>
                                    <a:schemeClr val="dk1"/>
                                  </a:solidFill>
                                  <a:latin typeface="Cambria Math" panose="02040503050406030204" pitchFamily="18" charset="0"/>
                                  <a:ea typeface="Nunito"/>
                                  <a:cs typeface="Nunito"/>
                                  <a:sym typeface="Nunito"/>
                                </a:rPr>
                                <m:t>𝑚</m:t>
                              </m:r>
                            </m:oMath>
                          </a14:m>
                          <a:r>
                            <a:rPr lang="en-US" sz="1600" b="0" dirty="0">
                              <a:solidFill>
                                <a:schemeClr val="dk1"/>
                              </a:solidFill>
                              <a:latin typeface="Nunito"/>
                              <a:ea typeface="Nunito"/>
                              <a:cs typeface="Nunito"/>
                              <a:sym typeface="Nunito"/>
                            </a:rPr>
                            <a:t> by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30</m:t>
                              </m:r>
                              <m:r>
                                <a:rPr lang="en-US" sz="1600" b="0" i="1" dirty="0" smtClean="0">
                                  <a:solidFill>
                                    <a:schemeClr val="dk1"/>
                                  </a:solidFill>
                                  <a:latin typeface="Cambria Math" panose="02040503050406030204" pitchFamily="18" charset="0"/>
                                  <a:ea typeface="Nunito"/>
                                  <a:cs typeface="Nunito"/>
                                  <a:sym typeface="Nunito"/>
                                </a:rPr>
                                <m:t>𝑚</m:t>
                              </m:r>
                            </m:oMath>
                          </a14:m>
                          <a:r>
                            <a:rPr lang="en-US" sz="1600" b="0" dirty="0">
                              <a:solidFill>
                                <a:schemeClr val="dk1"/>
                              </a:solidFill>
                              <a:latin typeface="Nunito"/>
                              <a:ea typeface="Nunito"/>
                              <a:cs typeface="Nunito"/>
                              <a:sym typeface="Nunito"/>
                            </a:rPr>
                            <a:t> meadow are recorded in this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frequency table. Estimate the total number of daisies in the meadow:</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p:graphicFrame>
            <p:nvGraphicFramePr>
              <p:cNvPr id="4" name="Google Shape;255;g2191522ec10_0_108">
                <a:extLst>
                  <a:ext uri="{FF2B5EF4-FFF2-40B4-BE49-F238E27FC236}">
                    <a16:creationId xmlns:a16="http://schemas.microsoft.com/office/drawing/2014/main" id="{005998A6-4CFC-C33F-8BFE-AF6C5528FFF3}"/>
                  </a:ext>
                </a:extLst>
              </p:cNvPr>
              <p:cNvGraphicFramePr/>
              <p:nvPr>
                <p:extLst>
                  <p:ext uri="{D42A27DB-BD31-4B8C-83A1-F6EECF244321}">
                    <p14:modId xmlns:p14="http://schemas.microsoft.com/office/powerpoint/2010/main" val="684027706"/>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blipFill>
                          <a:blip r:embed="rId4"/>
                          <a:stretch>
                            <a:fillRect t="-1802"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Google Shape;414;g21c43135d4d_0_150">
                <a:extLst>
                  <a:ext uri="{FF2B5EF4-FFF2-40B4-BE49-F238E27FC236}">
                    <a16:creationId xmlns:a16="http://schemas.microsoft.com/office/drawing/2014/main" id="{6391D069-D5C7-0680-E0DF-FFB8BF3071FB}"/>
                  </a:ext>
                </a:extLst>
              </p:cNvPr>
              <p:cNvGraphicFramePr/>
              <p:nvPr>
                <p:extLst>
                  <p:ext uri="{D42A27DB-BD31-4B8C-83A1-F6EECF244321}">
                    <p14:modId xmlns:p14="http://schemas.microsoft.com/office/powerpoint/2010/main" val="3995629476"/>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28675</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35875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30300</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28700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414;g21c43135d4d_0_150">
                <a:extLst>
                  <a:ext uri="{FF2B5EF4-FFF2-40B4-BE49-F238E27FC236}">
                    <a16:creationId xmlns:a16="http://schemas.microsoft.com/office/drawing/2014/main" id="{6391D069-D5C7-0680-E0DF-FFB8BF3071FB}"/>
                  </a:ext>
                </a:extLst>
              </p:cNvPr>
              <p:cNvGraphicFramePr/>
              <p:nvPr>
                <p:extLst>
                  <p:ext uri="{D42A27DB-BD31-4B8C-83A1-F6EECF244321}">
                    <p14:modId xmlns:p14="http://schemas.microsoft.com/office/powerpoint/2010/main" val="3995629476"/>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061245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3" name="Picture 2">
            <a:extLst>
              <a:ext uri="{FF2B5EF4-FFF2-40B4-BE49-F238E27FC236}">
                <a16:creationId xmlns:a16="http://schemas.microsoft.com/office/drawing/2014/main" id="{FE4FA7D2-23FB-EA2A-6291-1245B6924A54}"/>
              </a:ext>
            </a:extLst>
          </p:cNvPr>
          <p:cNvPicPr>
            <a:picLocks noChangeAspect="1"/>
          </p:cNvPicPr>
          <p:nvPr/>
        </p:nvPicPr>
        <p:blipFill>
          <a:blip r:embed="rId3"/>
          <a:stretch>
            <a:fillRect/>
          </a:stretch>
        </p:blipFill>
        <p:spPr>
          <a:xfrm>
            <a:off x="240740" y="1910608"/>
            <a:ext cx="4200883" cy="1816264"/>
          </a:xfrm>
          <a:prstGeom prst="rect">
            <a:avLst/>
          </a:prstGeom>
        </p:spPr>
      </p:pic>
      <p:sp>
        <p:nvSpPr>
          <p:cNvPr id="2" name="Google Shape;200;g25657a2d0f6_0_114">
            <a:extLst>
              <a:ext uri="{FF2B5EF4-FFF2-40B4-BE49-F238E27FC236}">
                <a16:creationId xmlns:a16="http://schemas.microsoft.com/office/drawing/2014/main" id="{48137AAD-2AD7-D409-DC84-CA1418B2C041}"/>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0B396B73-2223-4DB8-F349-9AE12230076D}"/>
              </a:ext>
            </a:extLst>
          </p:cNvPr>
          <p:cNvGraphicFramePr/>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11)</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A cohort of students are awarded a score for their Art coursework.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Determine an estimate for the mean score:</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7" name="Google Shape;414;g21c43135d4d_0_150">
                <a:extLst>
                  <a:ext uri="{FF2B5EF4-FFF2-40B4-BE49-F238E27FC236}">
                    <a16:creationId xmlns:a16="http://schemas.microsoft.com/office/drawing/2014/main" id="{67048FE8-8526-1F1E-3CB7-BA1F95DA7050}"/>
                  </a:ext>
                </a:extLst>
              </p:cNvPr>
              <p:cNvGraphicFramePr/>
              <p:nvPr>
                <p:extLst>
                  <p:ext uri="{D42A27DB-BD31-4B8C-83A1-F6EECF244321}">
                    <p14:modId xmlns:p14="http://schemas.microsoft.com/office/powerpoint/2010/main" val="947536460"/>
                  </p:ext>
                </p:extLst>
              </p:nvPr>
            </p:nvGraphicFramePr>
            <p:xfrm>
              <a:off x="4702378" y="1698173"/>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45.7</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44.7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45.2</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40.5</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7" name="Google Shape;414;g21c43135d4d_0_150">
                <a:extLst>
                  <a:ext uri="{FF2B5EF4-FFF2-40B4-BE49-F238E27FC236}">
                    <a16:creationId xmlns:a16="http://schemas.microsoft.com/office/drawing/2014/main" id="{67048FE8-8526-1F1E-3CB7-BA1F95DA7050}"/>
                  </a:ext>
                </a:extLst>
              </p:cNvPr>
              <p:cNvGraphicFramePr/>
              <p:nvPr>
                <p:extLst>
                  <p:ext uri="{D42A27DB-BD31-4B8C-83A1-F6EECF244321}">
                    <p14:modId xmlns:p14="http://schemas.microsoft.com/office/powerpoint/2010/main" val="947536460"/>
                  </p:ext>
                </p:extLst>
              </p:nvPr>
            </p:nvGraphicFramePr>
            <p:xfrm>
              <a:off x="4702378" y="1698173"/>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3" r="-100000"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3" r="-292"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830" r="-100000"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830" r="-292" b="-41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15094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3" name="Picture 2">
            <a:extLst>
              <a:ext uri="{FF2B5EF4-FFF2-40B4-BE49-F238E27FC236}">
                <a16:creationId xmlns:a16="http://schemas.microsoft.com/office/drawing/2014/main" id="{81AB4607-69EC-8829-AFEF-F5A4B776DACB}"/>
              </a:ext>
            </a:extLst>
          </p:cNvPr>
          <p:cNvPicPr>
            <a:picLocks noChangeAspect="1"/>
          </p:cNvPicPr>
          <p:nvPr/>
        </p:nvPicPr>
        <p:blipFill>
          <a:blip r:embed="rId3"/>
          <a:stretch>
            <a:fillRect/>
          </a:stretch>
        </p:blipFill>
        <p:spPr>
          <a:xfrm>
            <a:off x="1119378" y="1898855"/>
            <a:ext cx="6905244" cy="824962"/>
          </a:xfrm>
          <a:prstGeom prst="rect">
            <a:avLst/>
          </a:prstGeom>
        </p:spPr>
      </p:pic>
      <p:sp>
        <p:nvSpPr>
          <p:cNvPr id="2" name="Google Shape;200;g25657a2d0f6_0_114">
            <a:extLst>
              <a:ext uri="{FF2B5EF4-FFF2-40B4-BE49-F238E27FC236}">
                <a16:creationId xmlns:a16="http://schemas.microsoft.com/office/drawing/2014/main" id="{162C3551-947C-15AC-AEDF-45EAEEB708B3}"/>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255;g2191522ec10_0_108">
                <a:extLst>
                  <a:ext uri="{FF2B5EF4-FFF2-40B4-BE49-F238E27FC236}">
                    <a16:creationId xmlns:a16="http://schemas.microsoft.com/office/drawing/2014/main" id="{35C3A572-593E-469C-E8EA-3347403EE999}"/>
                  </a:ext>
                </a:extLst>
              </p:cNvPr>
              <p:cNvGraphicFramePr/>
              <p:nvPr/>
            </p:nvGraphicFramePr>
            <p:xfrm>
              <a:off x="108044" y="862525"/>
              <a:ext cx="8776434" cy="103633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12)</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The colours of all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25</m:t>
                              </m:r>
                            </m:oMath>
                          </a14:m>
                          <a:r>
                            <a:rPr lang="en-US" sz="1600" b="0" dirty="0">
                              <a:solidFill>
                                <a:schemeClr val="dk1"/>
                              </a:solidFill>
                              <a:latin typeface="Nunito"/>
                              <a:ea typeface="Nunito"/>
                              <a:cs typeface="Nunito"/>
                              <a:sym typeface="Nunito"/>
                            </a:rPr>
                            <a:t> cars in a car park were recorded. Some of the data was not written</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down. Given that there were three times as many white cars as blue cars, determine the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number of white cars in the car park:</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p:graphicFrame>
            <p:nvGraphicFramePr>
              <p:cNvPr id="4" name="Google Shape;255;g2191522ec10_0_108">
                <a:extLst>
                  <a:ext uri="{FF2B5EF4-FFF2-40B4-BE49-F238E27FC236}">
                    <a16:creationId xmlns:a16="http://schemas.microsoft.com/office/drawing/2014/main" id="{35C3A572-593E-469C-E8EA-3347403EE999}"/>
                  </a:ext>
                </a:extLst>
              </p:cNvPr>
              <p:cNvGraphicFramePr/>
              <p:nvPr/>
            </p:nvGraphicFramePr>
            <p:xfrm>
              <a:off x="108044" y="862525"/>
              <a:ext cx="8776434" cy="103633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1036330">
                    <a:tc>
                      <a:txBody>
                        <a:bodyPr/>
                        <a:lstStyle/>
                        <a:p>
                          <a:endParaRPr lang="en-US"/>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blipFill>
                          <a:blip r:embed="rId4"/>
                          <a:stretch>
                            <a:fillRect t="-1170" b="-760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Google Shape;106;p20">
                <a:extLst>
                  <a:ext uri="{FF2B5EF4-FFF2-40B4-BE49-F238E27FC236}">
                    <a16:creationId xmlns:a16="http://schemas.microsoft.com/office/drawing/2014/main" id="{BC8EA608-9FED-774A-37A3-2BE6A10C285C}"/>
                  </a:ext>
                </a:extLst>
              </p:cNvPr>
              <p:cNvGraphicFramePr/>
              <p:nvPr>
                <p:extLst>
                  <p:ext uri="{D42A27DB-BD31-4B8C-83A1-F6EECF244321}">
                    <p14:modId xmlns:p14="http://schemas.microsoft.com/office/powerpoint/2010/main" val="1675008040"/>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9</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12</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4</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106;p20">
                <a:extLst>
                  <a:ext uri="{FF2B5EF4-FFF2-40B4-BE49-F238E27FC236}">
                    <a16:creationId xmlns:a16="http://schemas.microsoft.com/office/drawing/2014/main" id="{BC8EA608-9FED-774A-37A3-2BE6A10C285C}"/>
                  </a:ext>
                </a:extLst>
              </p:cNvPr>
              <p:cNvGraphicFramePr/>
              <p:nvPr>
                <p:extLst>
                  <p:ext uri="{D42A27DB-BD31-4B8C-83A1-F6EECF244321}">
                    <p14:modId xmlns:p14="http://schemas.microsoft.com/office/powerpoint/2010/main" val="1675008040"/>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273526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25657a2d0f6_0_11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41CD03EE-EC6B-DAAC-0CF1-6C004B572BC5}"/>
              </a:ext>
            </a:extLst>
          </p:cNvPr>
          <p:cNvGraphicFramePr/>
          <p:nvPr>
            <p:extLst>
              <p:ext uri="{D42A27DB-BD31-4B8C-83A1-F6EECF244321}">
                <p14:modId xmlns:p14="http://schemas.microsoft.com/office/powerpoint/2010/main" val="1768635396"/>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a:t>
                      </a:r>
                      <a:r>
                        <a:rPr lang="en-GB" sz="1600" b="0" dirty="0">
                          <a:solidFill>
                            <a:schemeClr val="dk1"/>
                          </a:solidFill>
                          <a:latin typeface="Nunito Sans"/>
                          <a:ea typeface="Nunito Sans"/>
                          <a:cs typeface="Nunito Sans"/>
                          <a:sym typeface="Nunito Sans"/>
                        </a:rPr>
                        <a:t> Each </a:t>
                      </a:r>
                      <a:r>
                        <a:rPr lang="en-US" sz="1600" b="0" dirty="0">
                          <a:solidFill>
                            <a:schemeClr val="dk1"/>
                          </a:solidFill>
                          <a:latin typeface="Nunito"/>
                          <a:ea typeface="Nunito"/>
                          <a:cs typeface="Nunito"/>
                          <a:sym typeface="Nunito"/>
                        </a:rPr>
                        <a:t>pupil in class 8J was asked how many siblings they have, with the results recorded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a:ea typeface="Nunito"/>
                          <a:cs typeface="Nunito"/>
                          <a:sym typeface="Nunito"/>
                        </a:rPr>
                        <a:t>    in this frequency table. How many pupils had at least one sibling?</a:t>
                      </a:r>
                      <a:endParaRPr lang="en-US" sz="2300" b="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pic>
        <p:nvPicPr>
          <p:cNvPr id="5" name="Picture 4">
            <a:extLst>
              <a:ext uri="{FF2B5EF4-FFF2-40B4-BE49-F238E27FC236}">
                <a16:creationId xmlns:a16="http://schemas.microsoft.com/office/drawing/2014/main" id="{714C78E4-5A67-2D13-C52A-4257B4614022}"/>
              </a:ext>
            </a:extLst>
          </p:cNvPr>
          <p:cNvPicPr>
            <a:picLocks noChangeAspect="1"/>
          </p:cNvPicPr>
          <p:nvPr/>
        </p:nvPicPr>
        <p:blipFill>
          <a:blip r:embed="rId3"/>
          <a:stretch>
            <a:fillRect/>
          </a:stretch>
        </p:blipFill>
        <p:spPr>
          <a:xfrm>
            <a:off x="2102678" y="1547940"/>
            <a:ext cx="4938644" cy="1169103"/>
          </a:xfrm>
          <a:prstGeom prst="rect">
            <a:avLst/>
          </a:prstGeom>
        </p:spPr>
      </p:pic>
      <mc:AlternateContent xmlns:mc="http://schemas.openxmlformats.org/markup-compatibility/2006">
        <mc:Choice xmlns:a14="http://schemas.microsoft.com/office/drawing/2010/main" Requires="a14">
          <p:graphicFrame>
            <p:nvGraphicFramePr>
              <p:cNvPr id="6" name="Google Shape;106;p20">
                <a:extLst>
                  <a:ext uri="{FF2B5EF4-FFF2-40B4-BE49-F238E27FC236}">
                    <a16:creationId xmlns:a16="http://schemas.microsoft.com/office/drawing/2014/main" id="{69A1CF25-B56D-6717-8E29-E60C4AE30F81}"/>
                  </a:ext>
                </a:extLst>
              </p:cNvPr>
              <p:cNvGraphicFramePr/>
              <p:nvPr>
                <p:extLst>
                  <p:ext uri="{D42A27DB-BD31-4B8C-83A1-F6EECF244321}">
                    <p14:modId xmlns:p14="http://schemas.microsoft.com/office/powerpoint/2010/main" val="84821130"/>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A)</a:t>
                          </a:r>
                          <a:r>
                            <a:rPr lang="en-GB" sz="1600" u="none" strike="noStrike" cap="none" dirty="0">
                              <a:solidFill>
                                <a:schemeClr val="dk1"/>
                              </a:solidFill>
                              <a:latin typeface="Nunito Sans" pitchFamily="2" charset="0"/>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rPr>
                                <m:t>12</m:t>
                              </m:r>
                            </m:oMath>
                          </a14:m>
                          <a:r>
                            <a:rPr lang="en-GB" sz="1600" dirty="0">
                              <a:solidFill>
                                <a:schemeClr val="dk1"/>
                              </a:solidFill>
                              <a:latin typeface="Nunito Sans" pitchFamily="2" charset="0"/>
                            </a:rPr>
                            <a:t> </a:t>
                          </a:r>
                          <a:endParaRPr sz="1600" dirty="0">
                            <a:solidFill>
                              <a:schemeClr val="dk1"/>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pitchFamily="2" charset="0"/>
                              <a:ea typeface="Nunito"/>
                              <a:cs typeface="Nunito"/>
                              <a:sym typeface="Nunito"/>
                            </a:rPr>
                            <a:t>Student stated how many pupils had exactly one sibling</a:t>
                          </a:r>
                          <a:endParaRPr sz="14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B)</a:t>
                          </a:r>
                          <a:r>
                            <a:rPr lang="en-GB" sz="1600" u="none" strike="noStrike" cap="none" dirty="0">
                              <a:solidFill>
                                <a:schemeClr val="dk1"/>
                              </a:solidFill>
                              <a:latin typeface="Nunito Sans" pitchFamily="2" charset="0"/>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rPr>
                                <m:t>16</m:t>
                              </m:r>
                            </m:oMath>
                          </a14:m>
                          <a:r>
                            <a:rPr lang="en-GB" sz="1600" dirty="0">
                              <a:solidFill>
                                <a:schemeClr val="dk1"/>
                              </a:solidFill>
                              <a:latin typeface="Nunito Sans" pitchFamily="2" charset="0"/>
                            </a:rPr>
                            <a:t> </a:t>
                          </a:r>
                          <a:endParaRPr sz="1600" dirty="0">
                            <a:solidFill>
                              <a:schemeClr val="dk1"/>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pitchFamily="2" charset="0"/>
                              <a:ea typeface="Nunito"/>
                              <a:cs typeface="Nunito"/>
                              <a:sym typeface="Nunito"/>
                            </a:rPr>
                            <a:t>Student does not understand tallies (counted each five as four)</a:t>
                          </a:r>
                          <a:endParaRPr sz="14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pitchFamily="2" charset="0"/>
                              <a:ea typeface="Nunito"/>
                              <a:cs typeface="Nunito"/>
                              <a:sym typeface="Nunito"/>
                            </a:rPr>
                            <a:t>C)</a:t>
                          </a:r>
                          <a:r>
                            <a:rPr lang="en-GB" sz="1600" u="none" strike="noStrike" cap="none" dirty="0">
                              <a:solidFill>
                                <a:srgbClr val="00BC89"/>
                              </a:solidFill>
                              <a:latin typeface="Nunito Sans" pitchFamily="2" charset="0"/>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rPr>
                                <m:t>19</m:t>
                              </m:r>
                            </m:oMath>
                          </a14:m>
                          <a:r>
                            <a:rPr lang="en-GB" sz="1600" dirty="0">
                              <a:solidFill>
                                <a:srgbClr val="00BC89"/>
                              </a:solidFill>
                              <a:latin typeface="Nunito Sans" pitchFamily="2" charset="0"/>
                            </a:rPr>
                            <a:t> </a:t>
                          </a:r>
                          <a:endParaRPr sz="1600" dirty="0">
                            <a:solidFill>
                              <a:srgbClr val="00BC89"/>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pitchFamily="2" charset="0"/>
                              <a:ea typeface="Nunito"/>
                              <a:cs typeface="Nunito"/>
                              <a:sym typeface="Nunito"/>
                            </a:rPr>
                            <a:t>Correct answer</a:t>
                          </a:r>
                          <a:endParaRPr sz="14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dirty="0">
                              <a:solidFill>
                                <a:schemeClr val="dk1"/>
                              </a:solidFill>
                              <a:latin typeface="Nunito Sans" pitchFamily="2" charset="0"/>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rPr>
                                <m:t>9</m:t>
                              </m:r>
                            </m:oMath>
                          </a14:m>
                          <a:r>
                            <a:rPr lang="en-GB" sz="1600" dirty="0">
                              <a:solidFill>
                                <a:srgbClr val="1C1C1C"/>
                              </a:solidFill>
                              <a:latin typeface="Nunito Sans" pitchFamily="2" charset="0"/>
                            </a:rPr>
                            <a:t> </a:t>
                          </a:r>
                          <a:endParaRPr sz="1600" dirty="0">
                            <a:solidFill>
                              <a:srgbClr val="1C1C1C"/>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pitchFamily="2" charset="0"/>
                              <a:ea typeface="Nunito"/>
                              <a:cs typeface="Nunito"/>
                              <a:sym typeface="Nunito"/>
                            </a:rPr>
                            <a:t>Student stated the number of pupils that were an only child</a:t>
                          </a:r>
                          <a:endParaRPr sz="14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6" name="Google Shape;106;p20">
                <a:extLst>
                  <a:ext uri="{FF2B5EF4-FFF2-40B4-BE49-F238E27FC236}">
                    <a16:creationId xmlns:a16="http://schemas.microsoft.com/office/drawing/2014/main" id="{69A1CF25-B56D-6717-8E29-E60C4AE30F81}"/>
                  </a:ext>
                </a:extLst>
              </p:cNvPr>
              <p:cNvGraphicFramePr/>
              <p:nvPr>
                <p:extLst>
                  <p:ext uri="{D42A27DB-BD31-4B8C-83A1-F6EECF244321}">
                    <p14:modId xmlns:p14="http://schemas.microsoft.com/office/powerpoint/2010/main" val="84821130"/>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3" name="Picture 2">
            <a:extLst>
              <a:ext uri="{FF2B5EF4-FFF2-40B4-BE49-F238E27FC236}">
                <a16:creationId xmlns:a16="http://schemas.microsoft.com/office/drawing/2014/main" id="{6C1F97C9-FEA1-1387-DFC3-B5E7C649537C}"/>
              </a:ext>
            </a:extLst>
          </p:cNvPr>
          <p:cNvPicPr>
            <a:picLocks noChangeAspect="1"/>
          </p:cNvPicPr>
          <p:nvPr/>
        </p:nvPicPr>
        <p:blipFill>
          <a:blip r:embed="rId3"/>
          <a:stretch>
            <a:fillRect/>
          </a:stretch>
        </p:blipFill>
        <p:spPr>
          <a:xfrm>
            <a:off x="345905" y="2017400"/>
            <a:ext cx="4118612" cy="1211892"/>
          </a:xfrm>
          <a:prstGeom prst="rect">
            <a:avLst/>
          </a:prstGeom>
        </p:spPr>
      </p:pic>
      <p:sp>
        <p:nvSpPr>
          <p:cNvPr id="2" name="Google Shape;200;g25657a2d0f6_0_114">
            <a:extLst>
              <a:ext uri="{FF2B5EF4-FFF2-40B4-BE49-F238E27FC236}">
                <a16:creationId xmlns:a16="http://schemas.microsoft.com/office/drawing/2014/main" id="{790799FB-4EA5-0708-C4D0-3D329010CD83}"/>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414;g21c43135d4d_0_150">
                <a:extLst>
                  <a:ext uri="{FF2B5EF4-FFF2-40B4-BE49-F238E27FC236}">
                    <a16:creationId xmlns:a16="http://schemas.microsoft.com/office/drawing/2014/main" id="{8FBC7ECA-2572-F138-FD29-6A5DE935253E}"/>
                  </a:ext>
                </a:extLst>
              </p:cNvPr>
              <p:cNvGraphicFramePr/>
              <p:nvPr>
                <p:extLst>
                  <p:ext uri="{D42A27DB-BD31-4B8C-83A1-F6EECF244321}">
                    <p14:modId xmlns:p14="http://schemas.microsoft.com/office/powerpoint/2010/main" val="3637520450"/>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44</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sum of the given tallies and frequencies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64</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added total frequencies to total tallies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12</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forgot to enumerate the missing frequencies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32</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414;g21c43135d4d_0_150">
                <a:extLst>
                  <a:ext uri="{FF2B5EF4-FFF2-40B4-BE49-F238E27FC236}">
                    <a16:creationId xmlns:a16="http://schemas.microsoft.com/office/drawing/2014/main" id="{8FBC7ECA-2572-F138-FD29-6A5DE935253E}"/>
                  </a:ext>
                </a:extLst>
              </p:cNvPr>
              <p:cNvGraphicFramePr/>
              <p:nvPr>
                <p:extLst>
                  <p:ext uri="{D42A27DB-BD31-4B8C-83A1-F6EECF244321}">
                    <p14:modId xmlns:p14="http://schemas.microsoft.com/office/powerpoint/2010/main" val="3637520450"/>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5" name="Google Shape;255;g2191522ec10_0_108">
            <a:extLst>
              <a:ext uri="{FF2B5EF4-FFF2-40B4-BE49-F238E27FC236}">
                <a16:creationId xmlns:a16="http://schemas.microsoft.com/office/drawing/2014/main" id="{3FD0F7E9-D942-FAA9-FC6D-A6C634E38846}"/>
              </a:ext>
            </a:extLst>
          </p:cNvPr>
          <p:cNvGraphicFramePr/>
          <p:nvPr>
            <p:extLst>
              <p:ext uri="{D42A27DB-BD31-4B8C-83A1-F6EECF244321}">
                <p14:modId xmlns:p14="http://schemas.microsoft.com/office/powerpoint/2010/main" val="1804063994"/>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2)</a:t>
                      </a:r>
                      <a:r>
                        <a:rPr lang="en-GB" sz="1600" b="0" dirty="0">
                          <a:solidFill>
                            <a:schemeClr val="dk1"/>
                          </a:solidFill>
                          <a:latin typeface="Nunito Sans"/>
                          <a:ea typeface="Nunito Sans"/>
                          <a:cs typeface="Nunito Sans"/>
                          <a:sym typeface="Nunito Sans"/>
                        </a:rPr>
                        <a:t> Each </a:t>
                      </a:r>
                      <a:r>
                        <a:rPr lang="en-US" sz="1600" b="0" dirty="0">
                          <a:solidFill>
                            <a:schemeClr val="dk1"/>
                          </a:solidFill>
                          <a:latin typeface="Nunito"/>
                          <a:ea typeface="Nunito"/>
                          <a:cs typeface="Nunito"/>
                          <a:sym typeface="Nunito"/>
                        </a:rPr>
                        <a:t>pupil in class 7K was asked how many pets they have, with the results recorded in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this frequency table. How many pupils are there in class 7K?</a:t>
                      </a:r>
                      <a:endParaRPr lang="en-US" sz="2300" b="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 name="Google Shape;200;g25657a2d0f6_0_114">
            <a:extLst>
              <a:ext uri="{FF2B5EF4-FFF2-40B4-BE49-F238E27FC236}">
                <a16:creationId xmlns:a16="http://schemas.microsoft.com/office/drawing/2014/main" id="{1D55DFBD-773E-BBC7-7DB5-16491876365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6" name="Google Shape;255;g2191522ec10_0_108">
            <a:extLst>
              <a:ext uri="{FF2B5EF4-FFF2-40B4-BE49-F238E27FC236}">
                <a16:creationId xmlns:a16="http://schemas.microsoft.com/office/drawing/2014/main" id="{89BB3792-C64A-30E5-A4BF-3A8BAE572516}"/>
              </a:ext>
            </a:extLst>
          </p:cNvPr>
          <p:cNvGraphicFramePr/>
          <p:nvPr>
            <p:extLst>
              <p:ext uri="{D42A27DB-BD31-4B8C-83A1-F6EECF244321}">
                <p14:modId xmlns:p14="http://schemas.microsoft.com/office/powerpoint/2010/main" val="1101227495"/>
              </p:ext>
            </p:extLst>
          </p:nvPr>
        </p:nvGraphicFramePr>
        <p:xfrm>
          <a:off x="108044" y="862525"/>
          <a:ext cx="8776434" cy="93473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3)</a:t>
                      </a:r>
                      <a:r>
                        <a:rPr lang="en-GB" sz="1600" b="0" dirty="0">
                          <a:solidFill>
                            <a:schemeClr val="dk1"/>
                          </a:solidFill>
                          <a:latin typeface="Nunito Sans"/>
                          <a:ea typeface="Nunito Sans"/>
                          <a:cs typeface="Nunito Sans"/>
                          <a:sym typeface="Nunito Sans"/>
                        </a:rPr>
                        <a:t> Tami </a:t>
                      </a:r>
                      <a:r>
                        <a:rPr lang="en-US" sz="1600" b="0" dirty="0">
                          <a:solidFill>
                            <a:schemeClr val="dk1"/>
                          </a:solidFill>
                          <a:latin typeface="Nunito"/>
                          <a:ea typeface="Nunito"/>
                          <a:cs typeface="Nunito"/>
                          <a:sym typeface="Nunito"/>
                        </a:rPr>
                        <a:t>records the colours of cars in the school car park in a frequency table. Which statistic</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a:ea typeface="Nunito"/>
                          <a:cs typeface="Nunito"/>
                          <a:sym typeface="Nunito"/>
                        </a:rPr>
                        <a:t>    could be determined using the table?</a:t>
                      </a:r>
                      <a:endParaRPr lang="en-US" sz="1600" b="1" baseline="30000"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lang="en-US" sz="2300" b="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pic>
        <p:nvPicPr>
          <p:cNvPr id="7" name="Picture 6">
            <a:extLst>
              <a:ext uri="{FF2B5EF4-FFF2-40B4-BE49-F238E27FC236}">
                <a16:creationId xmlns:a16="http://schemas.microsoft.com/office/drawing/2014/main" id="{732C8B66-00E2-C844-9776-2F1AD0D5DCC3}"/>
              </a:ext>
            </a:extLst>
          </p:cNvPr>
          <p:cNvPicPr>
            <a:picLocks noChangeAspect="1"/>
          </p:cNvPicPr>
          <p:nvPr/>
        </p:nvPicPr>
        <p:blipFill>
          <a:blip r:embed="rId3"/>
          <a:stretch>
            <a:fillRect/>
          </a:stretch>
        </p:blipFill>
        <p:spPr>
          <a:xfrm>
            <a:off x="2130876" y="1566802"/>
            <a:ext cx="4882248" cy="1150353"/>
          </a:xfrm>
          <a:prstGeom prst="rect">
            <a:avLst/>
          </a:prstGeom>
        </p:spPr>
      </p:pic>
      <p:graphicFrame>
        <p:nvGraphicFramePr>
          <p:cNvPr id="8" name="Google Shape;106;p20">
            <a:extLst>
              <a:ext uri="{FF2B5EF4-FFF2-40B4-BE49-F238E27FC236}">
                <a16:creationId xmlns:a16="http://schemas.microsoft.com/office/drawing/2014/main" id="{1BEC3A27-08F2-E0BE-21DF-D996AA2BF630}"/>
              </a:ext>
            </a:extLst>
          </p:cNvPr>
          <p:cNvGraphicFramePr/>
          <p:nvPr>
            <p:extLst>
              <p:ext uri="{D42A27DB-BD31-4B8C-83A1-F6EECF244321}">
                <p14:modId xmlns:p14="http://schemas.microsoft.com/office/powerpoint/2010/main" val="1987663526"/>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Sans"/>
                          <a:ea typeface="Nunito Sans"/>
                          <a:cs typeface="Nunito Sans"/>
                          <a:sym typeface="Nunito Sans"/>
                        </a:rPr>
                        <a:t>Mode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Mean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the mean cannot be used on qualitative data</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Range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is not using range in the statistical context</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rgbClr val="1C1C1C"/>
                          </a:solidFill>
                          <a:latin typeface="Nunito Sans"/>
                          <a:ea typeface="Nunito Sans"/>
                          <a:cs typeface="Nunito Sans"/>
                          <a:sym typeface="Nunito Sans"/>
                        </a:rPr>
                        <a:t>Median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a:t>
                      </a:r>
                      <a:r>
                        <a:rPr lang="en-GB" sz="1400" dirty="0">
                          <a:solidFill>
                            <a:schemeClr val="dk1"/>
                          </a:solidFill>
                          <a:latin typeface="Nunito Sans"/>
                          <a:ea typeface="Nunito Sans"/>
                          <a:cs typeface="Nunito Sans"/>
                          <a:sym typeface="Nunito Sans"/>
                        </a:rPr>
                        <a:t>does not understand the median cannot be used on qualitative data</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5" name="Picture 4">
            <a:extLst>
              <a:ext uri="{FF2B5EF4-FFF2-40B4-BE49-F238E27FC236}">
                <a16:creationId xmlns:a16="http://schemas.microsoft.com/office/drawing/2014/main" id="{8FBF59CA-C6F5-7A16-631D-186399B31531}"/>
              </a:ext>
            </a:extLst>
          </p:cNvPr>
          <p:cNvPicPr>
            <a:picLocks noChangeAspect="1"/>
          </p:cNvPicPr>
          <p:nvPr/>
        </p:nvPicPr>
        <p:blipFill>
          <a:blip r:embed="rId3"/>
          <a:stretch>
            <a:fillRect/>
          </a:stretch>
        </p:blipFill>
        <p:spPr>
          <a:xfrm>
            <a:off x="169850" y="1810361"/>
            <a:ext cx="4326411" cy="2281590"/>
          </a:xfrm>
          <a:prstGeom prst="rect">
            <a:avLst/>
          </a:prstGeom>
        </p:spPr>
      </p:pic>
      <p:sp>
        <p:nvSpPr>
          <p:cNvPr id="2" name="Google Shape;200;g25657a2d0f6_0_114">
            <a:extLst>
              <a:ext uri="{FF2B5EF4-FFF2-40B4-BE49-F238E27FC236}">
                <a16:creationId xmlns:a16="http://schemas.microsoft.com/office/drawing/2014/main" id="{C841CBB5-4EE5-1819-2355-453CDFBCF8BF}"/>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414;g21c43135d4d_0_150">
                <a:extLst>
                  <a:ext uri="{FF2B5EF4-FFF2-40B4-BE49-F238E27FC236}">
                    <a16:creationId xmlns:a16="http://schemas.microsoft.com/office/drawing/2014/main" id="{6639B7D2-EE2D-9201-622A-4AD2A87A0F38}"/>
                  </a:ext>
                </a:extLst>
              </p:cNvPr>
              <p:cNvGraphicFramePr/>
              <p:nvPr>
                <p:extLst>
                  <p:ext uri="{D42A27DB-BD31-4B8C-83A1-F6EECF244321}">
                    <p14:modId xmlns:p14="http://schemas.microsoft.com/office/powerpoint/2010/main" val="84504751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9</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mode and median</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the score column only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5 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ordered the frequency column and picked middle number</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8.5</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414;g21c43135d4d_0_150">
                <a:extLst>
                  <a:ext uri="{FF2B5EF4-FFF2-40B4-BE49-F238E27FC236}">
                    <a16:creationId xmlns:a16="http://schemas.microsoft.com/office/drawing/2014/main" id="{6639B7D2-EE2D-9201-622A-4AD2A87A0F38}"/>
                  </a:ext>
                </a:extLst>
              </p:cNvPr>
              <p:cNvGraphicFramePr/>
              <p:nvPr>
                <p:extLst>
                  <p:ext uri="{D42A27DB-BD31-4B8C-83A1-F6EECF244321}">
                    <p14:modId xmlns:p14="http://schemas.microsoft.com/office/powerpoint/2010/main" val="84504751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6" name="Google Shape;255;g2191522ec10_0_108">
            <a:extLst>
              <a:ext uri="{FF2B5EF4-FFF2-40B4-BE49-F238E27FC236}">
                <a16:creationId xmlns:a16="http://schemas.microsoft.com/office/drawing/2014/main" id="{38C0ED60-7788-5E63-1D8D-10505CFBAF07}"/>
              </a:ext>
            </a:extLst>
          </p:cNvPr>
          <p:cNvGraphicFramePr/>
          <p:nvPr>
            <p:extLst>
              <p:ext uri="{D42A27DB-BD31-4B8C-83A1-F6EECF244321}">
                <p14:modId xmlns:p14="http://schemas.microsoft.com/office/powerpoint/2010/main" val="3229117186"/>
              </p:ext>
            </p:extLst>
          </p:nvPr>
        </p:nvGraphicFramePr>
        <p:xfrm>
          <a:off x="108044" y="862525"/>
          <a:ext cx="8776434" cy="86361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4)</a:t>
                      </a:r>
                      <a:r>
                        <a:rPr lang="en-GB" sz="1600" b="0" dirty="0">
                          <a:solidFill>
                            <a:schemeClr val="dk1"/>
                          </a:solidFill>
                          <a:latin typeface="Nunito Sans"/>
                          <a:ea typeface="Nunito Sans"/>
                          <a:cs typeface="Nunito Sans"/>
                          <a:sym typeface="Nunito Sans"/>
                        </a:rPr>
                        <a:t> The </a:t>
                      </a:r>
                      <a:r>
                        <a:rPr lang="en-US" sz="1600" b="0" dirty="0">
                          <a:solidFill>
                            <a:schemeClr val="dk1"/>
                          </a:solidFill>
                          <a:latin typeface="Nunito"/>
                          <a:ea typeface="Nunito"/>
                          <a:cs typeface="Nunito"/>
                          <a:sym typeface="Nunito"/>
                        </a:rPr>
                        <a:t>scores in a spelling test for class 6B are recorded in a frequency table.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What was the median score?</a:t>
                      </a:r>
                      <a:endParaRPr lang="en-US" sz="1600" b="1" baseline="30000" dirty="0">
                        <a:solidFill>
                          <a:schemeClr val="dk1"/>
                        </a:solidFill>
                        <a:latin typeface="Times New Roman"/>
                        <a:ea typeface="Times New Roman"/>
                        <a:cs typeface="Times New Roman"/>
                        <a:sym typeface="Times New Roman"/>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pic>
        <p:nvPicPr>
          <p:cNvPr id="3" name="Picture 2">
            <a:extLst>
              <a:ext uri="{FF2B5EF4-FFF2-40B4-BE49-F238E27FC236}">
                <a16:creationId xmlns:a16="http://schemas.microsoft.com/office/drawing/2014/main" id="{E7256290-58F3-B03C-604D-0B7082E6E522}"/>
              </a:ext>
            </a:extLst>
          </p:cNvPr>
          <p:cNvPicPr>
            <a:picLocks noChangeAspect="1"/>
          </p:cNvPicPr>
          <p:nvPr/>
        </p:nvPicPr>
        <p:blipFill>
          <a:blip r:embed="rId3"/>
          <a:stretch>
            <a:fillRect/>
          </a:stretch>
        </p:blipFill>
        <p:spPr>
          <a:xfrm>
            <a:off x="178104" y="1806073"/>
            <a:ext cx="4318157" cy="2277237"/>
          </a:xfrm>
          <a:prstGeom prst="rect">
            <a:avLst/>
          </a:prstGeom>
        </p:spPr>
      </p:pic>
      <p:sp>
        <p:nvSpPr>
          <p:cNvPr id="2" name="Google Shape;200;g25657a2d0f6_0_114">
            <a:extLst>
              <a:ext uri="{FF2B5EF4-FFF2-40B4-BE49-F238E27FC236}">
                <a16:creationId xmlns:a16="http://schemas.microsoft.com/office/drawing/2014/main" id="{FDDD049D-08FB-3652-5826-D8E41C039D5D}"/>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414;g21c43135d4d_0_150">
                <a:extLst>
                  <a:ext uri="{FF2B5EF4-FFF2-40B4-BE49-F238E27FC236}">
                    <a16:creationId xmlns:a16="http://schemas.microsoft.com/office/drawing/2014/main" id="{D7A99484-4650-CDFD-51D8-A8207206622E}"/>
                  </a:ext>
                </a:extLst>
              </p:cNvPr>
              <p:cNvGraphicFramePr/>
              <p:nvPr>
                <p:extLst>
                  <p:ext uri="{D42A27DB-BD31-4B8C-83A1-F6EECF244321}">
                    <p14:modId xmlns:p14="http://schemas.microsoft.com/office/powerpoint/2010/main" val="2513002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13</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stated the modal score</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12.4</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12</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total of score column and divided by five</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24.5</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found sum of score divided by respective frequency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414;g21c43135d4d_0_150">
                <a:extLst>
                  <a:ext uri="{FF2B5EF4-FFF2-40B4-BE49-F238E27FC236}">
                    <a16:creationId xmlns:a16="http://schemas.microsoft.com/office/drawing/2014/main" id="{D7A99484-4650-CDFD-51D8-A8207206622E}"/>
                  </a:ext>
                </a:extLst>
              </p:cNvPr>
              <p:cNvGraphicFramePr/>
              <p:nvPr>
                <p:extLst>
                  <p:ext uri="{D42A27DB-BD31-4B8C-83A1-F6EECF244321}">
                    <p14:modId xmlns:p14="http://schemas.microsoft.com/office/powerpoint/2010/main" val="2513002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5" name="Google Shape;255;g2191522ec10_0_108">
            <a:extLst>
              <a:ext uri="{FF2B5EF4-FFF2-40B4-BE49-F238E27FC236}">
                <a16:creationId xmlns:a16="http://schemas.microsoft.com/office/drawing/2014/main" id="{CF6744C6-F7FF-5B44-1CDF-9C1C4BD5689A}"/>
              </a:ext>
            </a:extLst>
          </p:cNvPr>
          <p:cNvGraphicFramePr/>
          <p:nvPr>
            <p:extLst>
              <p:ext uri="{D42A27DB-BD31-4B8C-83A1-F6EECF244321}">
                <p14:modId xmlns:p14="http://schemas.microsoft.com/office/powerpoint/2010/main" val="3248983083"/>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5)</a:t>
                      </a:r>
                      <a:r>
                        <a:rPr lang="en-GB" sz="1600" b="0" dirty="0">
                          <a:solidFill>
                            <a:schemeClr val="dk1"/>
                          </a:solidFill>
                          <a:latin typeface="Nunito Sans"/>
                          <a:ea typeface="Nunito Sans"/>
                          <a:cs typeface="Nunito Sans"/>
                          <a:sym typeface="Nunito Sans"/>
                        </a:rPr>
                        <a:t> The </a:t>
                      </a:r>
                      <a:r>
                        <a:rPr lang="en-US" sz="1600" b="0" dirty="0">
                          <a:solidFill>
                            <a:schemeClr val="dk1"/>
                          </a:solidFill>
                          <a:latin typeface="Nunito"/>
                          <a:ea typeface="Nunito"/>
                          <a:cs typeface="Nunito"/>
                          <a:sym typeface="Nunito"/>
                        </a:rPr>
                        <a:t>scores in an arithmetic test for class 5C are recorded in a frequency table.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Calculate the mean score:</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3" name="Picture 2">
            <a:extLst>
              <a:ext uri="{FF2B5EF4-FFF2-40B4-BE49-F238E27FC236}">
                <a16:creationId xmlns:a16="http://schemas.microsoft.com/office/drawing/2014/main" id="{20547537-19BA-A0A7-C32D-2802F4F1A0DC}"/>
              </a:ext>
            </a:extLst>
          </p:cNvPr>
          <p:cNvPicPr>
            <a:picLocks noChangeAspect="1"/>
          </p:cNvPicPr>
          <p:nvPr/>
        </p:nvPicPr>
        <p:blipFill>
          <a:blip r:embed="rId3"/>
          <a:stretch>
            <a:fillRect/>
          </a:stretch>
        </p:blipFill>
        <p:spPr>
          <a:xfrm>
            <a:off x="251474" y="2075159"/>
            <a:ext cx="4190149" cy="1480102"/>
          </a:xfrm>
          <a:prstGeom prst="rect">
            <a:avLst/>
          </a:prstGeom>
        </p:spPr>
      </p:pic>
      <p:sp>
        <p:nvSpPr>
          <p:cNvPr id="2" name="Google Shape;200;g25657a2d0f6_0_114">
            <a:extLst>
              <a:ext uri="{FF2B5EF4-FFF2-40B4-BE49-F238E27FC236}">
                <a16:creationId xmlns:a16="http://schemas.microsoft.com/office/drawing/2014/main" id="{2A26BB32-38D4-65DE-CD7D-F3C612C288EB}"/>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414;g21c43135d4d_0_150">
                <a:extLst>
                  <a:ext uri="{FF2B5EF4-FFF2-40B4-BE49-F238E27FC236}">
                    <a16:creationId xmlns:a16="http://schemas.microsoft.com/office/drawing/2014/main" id="{AF5FE6CD-E92C-FFDF-9FE0-BE5C35790E72}"/>
                  </a:ext>
                </a:extLst>
              </p:cNvPr>
              <p:cNvGraphicFramePr/>
              <p:nvPr>
                <p:extLst>
                  <p:ext uri="{D42A27DB-BD31-4B8C-83A1-F6EECF244321}">
                    <p14:modId xmlns:p14="http://schemas.microsoft.com/office/powerpoint/2010/main" val="247350137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a:ea typeface="Nunito"/>
                              <a:cs typeface="Nunito"/>
                              <a:sym typeface="Nunito"/>
                            </a:rPr>
                            <a:t>A)</a:t>
                          </a:r>
                          <a:r>
                            <a:rPr lang="en-US"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122</m:t>
                              </m:r>
                              <m:r>
                                <a:rPr lang="en-US" sz="1600" b="0" i="1" dirty="0" smtClean="0">
                                  <a:solidFill>
                                    <a:schemeClr val="dk1"/>
                                  </a:solidFill>
                                  <a:latin typeface="Cambria Math" panose="02040503050406030204" pitchFamily="18" charset="0"/>
                                  <a:ea typeface="Nunito"/>
                                  <a:cs typeface="Nunito"/>
                                  <a:sym typeface="Nunito"/>
                                </a:rPr>
                                <m:t>0</m:t>
                              </m:r>
                              <m:r>
                                <a:rPr lang="en-US" sz="1600" i="1" dirty="0">
                                  <a:solidFill>
                                    <a:schemeClr val="dk1"/>
                                  </a:solidFill>
                                  <a:latin typeface="Cambria Math" panose="02040503050406030204" pitchFamily="18" charset="0"/>
                                  <a:ea typeface="Times New Roman"/>
                                  <a:cs typeface="Times New Roman"/>
                                  <a:sym typeface="Times New Roman"/>
                                </a:rPr>
                                <m:t>𝑔</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used the upper bounds instead of midpoints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a:ea typeface="Nunito"/>
                              <a:cs typeface="Nunito"/>
                              <a:sym typeface="Nunito"/>
                            </a:rPr>
                            <a:t>B)</a:t>
                          </a:r>
                          <a:r>
                            <a:rPr lang="en-US"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110</m:t>
                              </m:r>
                              <m:r>
                                <a:rPr lang="en-US" sz="1600" b="0" i="1" dirty="0" smtClean="0">
                                  <a:solidFill>
                                    <a:schemeClr val="dk1"/>
                                  </a:solidFill>
                                  <a:latin typeface="Cambria Math" panose="02040503050406030204" pitchFamily="18" charset="0"/>
                                  <a:ea typeface="Nunito"/>
                                  <a:cs typeface="Nunito"/>
                                  <a:sym typeface="Nunito"/>
                                </a:rPr>
                                <m:t>0</m:t>
                              </m:r>
                              <m:r>
                                <a:rPr lang="en-US" sz="1600" i="1" dirty="0">
                                  <a:solidFill>
                                    <a:schemeClr val="dk1"/>
                                  </a:solidFill>
                                  <a:latin typeface="Cambria Math" panose="02040503050406030204" pitchFamily="18" charset="0"/>
                                  <a:ea typeface="Times New Roman"/>
                                  <a:cs typeface="Times New Roman"/>
                                  <a:sym typeface="Times New Roman"/>
                                </a:rPr>
                                <m:t>𝑔</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used the overall midpoint and multiplied by ten</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a:ea typeface="Nunito"/>
                              <a:cs typeface="Nunito"/>
                              <a:sym typeface="Nunito"/>
                            </a:rPr>
                            <a:t>C)</a:t>
                          </a:r>
                          <a:r>
                            <a:rPr lang="en-US"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102</m:t>
                              </m:r>
                              <m:r>
                                <a:rPr lang="en-US" sz="1600" b="0" i="1" dirty="0" smtClean="0">
                                  <a:solidFill>
                                    <a:schemeClr val="dk1"/>
                                  </a:solidFill>
                                  <a:latin typeface="Cambria Math" panose="02040503050406030204" pitchFamily="18" charset="0"/>
                                  <a:ea typeface="Nunito"/>
                                  <a:cs typeface="Nunito"/>
                                  <a:sym typeface="Nunito"/>
                                </a:rPr>
                                <m:t>0</m:t>
                              </m:r>
                              <m:r>
                                <a:rPr lang="en-US" sz="1600" i="1" dirty="0">
                                  <a:solidFill>
                                    <a:schemeClr val="dk1"/>
                                  </a:solidFill>
                                  <a:latin typeface="Cambria Math" panose="02040503050406030204" pitchFamily="18" charset="0"/>
                                  <a:ea typeface="Times New Roman"/>
                                  <a:cs typeface="Times New Roman"/>
                                  <a:sym typeface="Times New Roman"/>
                                </a:rPr>
                                <m:t>𝑔</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used the lower bounds instead of midpoints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a:ea typeface="Nunito"/>
                              <a:cs typeface="Nunito"/>
                              <a:sym typeface="Nunito"/>
                            </a:rPr>
                            <a:t>D)</a:t>
                          </a:r>
                          <a:r>
                            <a:rPr lang="en-US"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US" sz="1600" i="1" dirty="0" smtClean="0">
                                  <a:solidFill>
                                    <a:srgbClr val="00BC89"/>
                                  </a:solidFill>
                                  <a:latin typeface="Cambria Math" panose="02040503050406030204" pitchFamily="18" charset="0"/>
                                  <a:ea typeface="Nunito"/>
                                  <a:cs typeface="Nunito"/>
                                  <a:sym typeface="Nunito"/>
                                </a:rPr>
                                <m:t>112</m:t>
                              </m:r>
                              <m:r>
                                <a:rPr lang="en-US" sz="1600" b="0" i="1" dirty="0" smtClean="0">
                                  <a:solidFill>
                                    <a:srgbClr val="00BC89"/>
                                  </a:solidFill>
                                  <a:latin typeface="Cambria Math" panose="02040503050406030204" pitchFamily="18" charset="0"/>
                                  <a:ea typeface="Nunito"/>
                                  <a:cs typeface="Nunito"/>
                                  <a:sym typeface="Nunito"/>
                                </a:rPr>
                                <m:t>0</m:t>
                              </m:r>
                              <m:r>
                                <a:rPr lang="en-US" sz="1600" i="1" dirty="0">
                                  <a:solidFill>
                                    <a:srgbClr val="00BC89"/>
                                  </a:solidFill>
                                  <a:latin typeface="Cambria Math" panose="02040503050406030204" pitchFamily="18" charset="0"/>
                                  <a:ea typeface="Times New Roman"/>
                                  <a:cs typeface="Times New Roman"/>
                                  <a:sym typeface="Times New Roman"/>
                                </a:rPr>
                                <m:t>𝑔</m:t>
                              </m:r>
                            </m:oMath>
                          </a14:m>
                          <a:r>
                            <a:rPr lang="en-US" sz="1600" dirty="0">
                              <a:solidFill>
                                <a:srgbClr val="00BC89"/>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rgbClr val="00BC89"/>
                              </a:solidFill>
                              <a:latin typeface="Nunito"/>
                              <a:ea typeface="Nunito"/>
                              <a:cs typeface="Nunito"/>
                              <a:sym typeface="Nunito"/>
                            </a:rPr>
                            <a:t>Correct answer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414;g21c43135d4d_0_150">
                <a:extLst>
                  <a:ext uri="{FF2B5EF4-FFF2-40B4-BE49-F238E27FC236}">
                    <a16:creationId xmlns:a16="http://schemas.microsoft.com/office/drawing/2014/main" id="{AF5FE6CD-E92C-FFDF-9FE0-BE5C35790E72}"/>
                  </a:ext>
                </a:extLst>
              </p:cNvPr>
              <p:cNvGraphicFramePr/>
              <p:nvPr>
                <p:extLst>
                  <p:ext uri="{D42A27DB-BD31-4B8C-83A1-F6EECF244321}">
                    <p14:modId xmlns:p14="http://schemas.microsoft.com/office/powerpoint/2010/main" val="247350137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5" name="Google Shape;255;g2191522ec10_0_108">
            <a:extLst>
              <a:ext uri="{FF2B5EF4-FFF2-40B4-BE49-F238E27FC236}">
                <a16:creationId xmlns:a16="http://schemas.microsoft.com/office/drawing/2014/main" id="{EA2D9BC9-B771-1FDA-8937-68E20CD34448}"/>
              </a:ext>
            </a:extLst>
          </p:cNvPr>
          <p:cNvGraphicFramePr/>
          <p:nvPr>
            <p:extLst>
              <p:ext uri="{D42A27DB-BD31-4B8C-83A1-F6EECF244321}">
                <p14:modId xmlns:p14="http://schemas.microsoft.com/office/powerpoint/2010/main" val="3391839195"/>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6)</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A student divided some sweets into 10 bags to sell at a stall. The masses of the individual</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bags are recorded in this frequency table. Estimate the total mass of sweets:</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pic>
        <p:nvPicPr>
          <p:cNvPr id="3" name="Picture 2">
            <a:extLst>
              <a:ext uri="{FF2B5EF4-FFF2-40B4-BE49-F238E27FC236}">
                <a16:creationId xmlns:a16="http://schemas.microsoft.com/office/drawing/2014/main" id="{580CE1AF-0028-0621-5DD9-F680276E67C7}"/>
              </a:ext>
            </a:extLst>
          </p:cNvPr>
          <p:cNvPicPr>
            <a:picLocks noChangeAspect="1"/>
          </p:cNvPicPr>
          <p:nvPr/>
        </p:nvPicPr>
        <p:blipFill>
          <a:blip r:embed="rId3"/>
          <a:stretch>
            <a:fillRect/>
          </a:stretch>
        </p:blipFill>
        <p:spPr>
          <a:xfrm>
            <a:off x="169850" y="1928381"/>
            <a:ext cx="4271773" cy="1884397"/>
          </a:xfrm>
          <a:prstGeom prst="rect">
            <a:avLst/>
          </a:prstGeom>
        </p:spPr>
      </p:pic>
      <p:sp>
        <p:nvSpPr>
          <p:cNvPr id="2" name="Google Shape;200;g25657a2d0f6_0_114">
            <a:extLst>
              <a:ext uri="{FF2B5EF4-FFF2-40B4-BE49-F238E27FC236}">
                <a16:creationId xmlns:a16="http://schemas.microsoft.com/office/drawing/2014/main" id="{9F9E419B-B830-8AC7-9E5A-95C1146924E4}"/>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218DBF28-B965-C716-EDB1-7FFE365AB82D}"/>
              </a:ext>
            </a:extLst>
          </p:cNvPr>
          <p:cNvGraphicFramePr/>
          <p:nvPr>
            <p:extLst>
              <p:ext uri="{D42A27DB-BD31-4B8C-83A1-F6EECF244321}">
                <p14:modId xmlns:p14="http://schemas.microsoft.com/office/powerpoint/2010/main" val="2136405134"/>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7)</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The weights of the members of a youth group are recorded in this frequency table.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Determine an estimate for the mean weight of a youth group member:</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5" name="Google Shape;414;g21c43135d4d_0_150">
                <a:extLst>
                  <a:ext uri="{FF2B5EF4-FFF2-40B4-BE49-F238E27FC236}">
                    <a16:creationId xmlns:a16="http://schemas.microsoft.com/office/drawing/2014/main" id="{FF1406AE-026E-3B45-7E6A-295A465BCAC3}"/>
                  </a:ext>
                </a:extLst>
              </p:cNvPr>
              <p:cNvGraphicFramePr/>
              <p:nvPr>
                <p:extLst>
                  <p:ext uri="{D42A27DB-BD31-4B8C-83A1-F6EECF244321}">
                    <p14:modId xmlns:p14="http://schemas.microsoft.com/office/powerpoint/2010/main" val="1579348645"/>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50</m:t>
                              </m:r>
                              <m:r>
                                <a:rPr lang="en-GB" sz="1600" i="1" dirty="0">
                                  <a:solidFill>
                                    <a:schemeClr val="dk1"/>
                                  </a:solidFill>
                                  <a:latin typeface="Cambria Math" panose="02040503050406030204" pitchFamily="18" charset="0"/>
                                  <a:ea typeface="Times New Roman"/>
                                  <a:cs typeface="Times New Roman"/>
                                  <a:sym typeface="Times New Roman"/>
                                </a:rPr>
                                <m:t>𝑘𝑔</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the weight column only</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40.7</m:t>
                              </m:r>
                              <m:r>
                                <a:rPr lang="en-GB" sz="1600" i="1" dirty="0">
                                  <a:solidFill>
                                    <a:schemeClr val="dk1"/>
                                  </a:solidFill>
                                  <a:latin typeface="Cambria Math" panose="02040503050406030204" pitchFamily="18" charset="0"/>
                                  <a:ea typeface="Times New Roman"/>
                                  <a:cs typeface="Times New Roman"/>
                                  <a:sym typeface="Times New Roman"/>
                                </a:rPr>
                                <m:t>𝑘𝑔</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t>
                          </a:r>
                          <a:r>
                            <a:rPr lang="en-GB" sz="1400" dirty="0">
                              <a:solidFill>
                                <a:schemeClr val="dk1"/>
                              </a:solidFill>
                              <a:latin typeface="Nunito"/>
                              <a:ea typeface="Nunito"/>
                              <a:cs typeface="Nunito"/>
                              <a:sym typeface="Nunito"/>
                            </a:rPr>
                            <a:t>used the lower bounds instead of midpoints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45.7</m:t>
                              </m:r>
                              <m:r>
                                <a:rPr lang="en-GB" sz="1600" i="1" dirty="0">
                                  <a:solidFill>
                                    <a:srgbClr val="00BC89"/>
                                  </a:solidFill>
                                  <a:latin typeface="Cambria Math" panose="02040503050406030204" pitchFamily="18" charset="0"/>
                                  <a:ea typeface="Times New Roman"/>
                                  <a:cs typeface="Times New Roman"/>
                                  <a:sym typeface="Times New Roman"/>
                                </a:rPr>
                                <m:t>𝑘𝑔</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50.7</m:t>
                              </m:r>
                              <m:r>
                                <a:rPr lang="en-GB" sz="1600" i="1" dirty="0">
                                  <a:solidFill>
                                    <a:srgbClr val="1C1C1C"/>
                                  </a:solidFill>
                                  <a:latin typeface="Cambria Math" panose="02040503050406030204" pitchFamily="18" charset="0"/>
                                  <a:ea typeface="Times New Roman"/>
                                  <a:cs typeface="Times New Roman"/>
                                  <a:sym typeface="Times New Roman"/>
                                </a:rPr>
                                <m:t>𝑘𝑔</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a:t>
                          </a:r>
                          <a:r>
                            <a:rPr lang="en-GB" sz="1400" dirty="0">
                              <a:solidFill>
                                <a:schemeClr val="dk1"/>
                              </a:solidFill>
                              <a:latin typeface="Nunito"/>
                              <a:ea typeface="Nunito"/>
                              <a:cs typeface="Nunito"/>
                              <a:sym typeface="Nunito"/>
                            </a:rPr>
                            <a:t>used the upper bounds instead of midpoints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414;g21c43135d4d_0_150">
                <a:extLst>
                  <a:ext uri="{FF2B5EF4-FFF2-40B4-BE49-F238E27FC236}">
                    <a16:creationId xmlns:a16="http://schemas.microsoft.com/office/drawing/2014/main" id="{FF1406AE-026E-3B45-7E6A-295A465BCAC3}"/>
                  </a:ext>
                </a:extLst>
              </p:cNvPr>
              <p:cNvGraphicFramePr/>
              <p:nvPr>
                <p:extLst>
                  <p:ext uri="{D42A27DB-BD31-4B8C-83A1-F6EECF244321}">
                    <p14:modId xmlns:p14="http://schemas.microsoft.com/office/powerpoint/2010/main" val="1579348645"/>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pic>
        <p:nvPicPr>
          <p:cNvPr id="3" name="Picture 2">
            <a:extLst>
              <a:ext uri="{FF2B5EF4-FFF2-40B4-BE49-F238E27FC236}">
                <a16:creationId xmlns:a16="http://schemas.microsoft.com/office/drawing/2014/main" id="{7E4D0F71-A71C-96EE-D15A-8E472B967591}"/>
              </a:ext>
            </a:extLst>
          </p:cNvPr>
          <p:cNvPicPr>
            <a:picLocks noChangeAspect="1"/>
          </p:cNvPicPr>
          <p:nvPr/>
        </p:nvPicPr>
        <p:blipFill>
          <a:blip r:embed="rId3"/>
          <a:stretch>
            <a:fillRect/>
          </a:stretch>
        </p:blipFill>
        <p:spPr>
          <a:xfrm>
            <a:off x="219262" y="1961314"/>
            <a:ext cx="4241610" cy="1871091"/>
          </a:xfrm>
          <a:prstGeom prst="rect">
            <a:avLst/>
          </a:prstGeom>
        </p:spPr>
      </p:pic>
      <p:sp>
        <p:nvSpPr>
          <p:cNvPr id="2" name="Google Shape;200;g25657a2d0f6_0_114">
            <a:extLst>
              <a:ext uri="{FF2B5EF4-FFF2-40B4-BE49-F238E27FC236}">
                <a16:creationId xmlns:a16="http://schemas.microsoft.com/office/drawing/2014/main" id="{45D61E72-1361-6195-6654-817B360472E0}"/>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20B40CC2-7F48-8A38-E5FB-68FFFEF89886}"/>
              </a:ext>
            </a:extLst>
          </p:cNvPr>
          <p:cNvGraphicFramePr/>
          <p:nvPr>
            <p:extLst>
              <p:ext uri="{D42A27DB-BD31-4B8C-83A1-F6EECF244321}">
                <p14:modId xmlns:p14="http://schemas.microsoft.com/office/powerpoint/2010/main" val="2664417881"/>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8)</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The price of a football shirt at 40 different stores is recorded in this frequency table.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Work out an estimate for mean price for a football shirt: </a:t>
                      </a:r>
                      <a:endParaRPr lang="en-US" sz="16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5" name="Google Shape;414;g21c43135d4d_0_150">
                <a:extLst>
                  <a:ext uri="{FF2B5EF4-FFF2-40B4-BE49-F238E27FC236}">
                    <a16:creationId xmlns:a16="http://schemas.microsoft.com/office/drawing/2014/main" id="{DB2DA0AE-4D8E-994D-94D5-E11A03F23D2B}"/>
                  </a:ext>
                </a:extLst>
              </p:cNvPr>
              <p:cNvGraphicFramePr/>
              <p:nvPr>
                <p:extLst>
                  <p:ext uri="{D42A27DB-BD31-4B8C-83A1-F6EECF244321}">
                    <p14:modId xmlns:p14="http://schemas.microsoft.com/office/powerpoint/2010/main" val="3465933335"/>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€44.50</m:t>
                              </m:r>
                            </m:oMath>
                          </a14:m>
                          <a:r>
                            <a:rPr lang="en-GB"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the upper bounds instead of midpoints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€39.56 </m:t>
                              </m:r>
                            </m:oMath>
                          </a14:m>
                          <a:endParaRPr lang="en-GB"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rgbClr val="00BC89"/>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€34.63 </m:t>
                              </m:r>
                            </m:oMath>
                          </a14:m>
                          <a:endParaRPr lang="en-GB"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the lower bounds instead of midpoints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€41.25 </m:t>
                              </m:r>
                            </m:oMath>
                          </a14:m>
                          <a:endParaRPr lang="en-GB"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the cost column only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414;g21c43135d4d_0_150">
                <a:extLst>
                  <a:ext uri="{FF2B5EF4-FFF2-40B4-BE49-F238E27FC236}">
                    <a16:creationId xmlns:a16="http://schemas.microsoft.com/office/drawing/2014/main" id="{DB2DA0AE-4D8E-994D-94D5-E11A03F23D2B}"/>
                  </a:ext>
                </a:extLst>
              </p:cNvPr>
              <p:cNvGraphicFramePr/>
              <p:nvPr>
                <p:extLst>
                  <p:ext uri="{D42A27DB-BD31-4B8C-83A1-F6EECF244321}">
                    <p14:modId xmlns:p14="http://schemas.microsoft.com/office/powerpoint/2010/main" val="3465933335"/>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3" name="Picture 2">
            <a:extLst>
              <a:ext uri="{FF2B5EF4-FFF2-40B4-BE49-F238E27FC236}">
                <a16:creationId xmlns:a16="http://schemas.microsoft.com/office/drawing/2014/main" id="{0D32D74A-A0E4-9BA3-47C6-F56CA6923114}"/>
              </a:ext>
            </a:extLst>
          </p:cNvPr>
          <p:cNvPicPr>
            <a:picLocks noChangeAspect="1"/>
          </p:cNvPicPr>
          <p:nvPr/>
        </p:nvPicPr>
        <p:blipFill>
          <a:blip r:embed="rId3"/>
          <a:stretch>
            <a:fillRect/>
          </a:stretch>
        </p:blipFill>
        <p:spPr>
          <a:xfrm>
            <a:off x="409351" y="2176071"/>
            <a:ext cx="3885976" cy="2049321"/>
          </a:xfrm>
          <a:prstGeom prst="rect">
            <a:avLst/>
          </a:prstGeom>
        </p:spPr>
      </p:pic>
      <p:sp>
        <p:nvSpPr>
          <p:cNvPr id="2" name="Google Shape;200;g25657a2d0f6_0_114">
            <a:extLst>
              <a:ext uri="{FF2B5EF4-FFF2-40B4-BE49-F238E27FC236}">
                <a16:creationId xmlns:a16="http://schemas.microsoft.com/office/drawing/2014/main" id="{559FB005-6293-64A7-D748-85ADB12C11A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68CF36C3-B378-0987-8042-08BACF6ED2DE}"/>
              </a:ext>
            </a:extLst>
          </p:cNvPr>
          <p:cNvGraphicFramePr/>
          <p:nvPr>
            <p:extLst>
              <p:ext uri="{D42A27DB-BD31-4B8C-83A1-F6EECF244321}">
                <p14:modId xmlns:p14="http://schemas.microsoft.com/office/powerpoint/2010/main" val="3959247512"/>
              </p:ext>
            </p:extLst>
          </p:nvPr>
        </p:nvGraphicFramePr>
        <p:xfrm>
          <a:off x="108044" y="862525"/>
          <a:ext cx="8776434" cy="103633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9)</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In an end of year assessment, students are required to score at least 40 marks on their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Physics test to pass. Using this frequency table, which records the marks awarded to each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student, determine the percentage of students that passed the test:</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5" name="Google Shape;414;g21c43135d4d_0_150">
                <a:extLst>
                  <a:ext uri="{FF2B5EF4-FFF2-40B4-BE49-F238E27FC236}">
                    <a16:creationId xmlns:a16="http://schemas.microsoft.com/office/drawing/2014/main" id="{E1D2B86C-5652-4E11-D7E5-B7F0CE641DEC}"/>
                  </a:ext>
                </a:extLst>
              </p:cNvPr>
              <p:cNvGraphicFramePr/>
              <p:nvPr>
                <p:extLst>
                  <p:ext uri="{D42A27DB-BD31-4B8C-83A1-F6EECF244321}">
                    <p14:modId xmlns:p14="http://schemas.microsoft.com/office/powerpoint/2010/main" val="3912671366"/>
                  </p:ext>
                </p:extLst>
              </p:nvPr>
            </p:nvGraphicFramePr>
            <p:xfrm>
              <a:off x="4702378" y="1983080"/>
              <a:ext cx="4182100" cy="2745743"/>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32191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stated the percentage of students who did not pass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75%</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328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30.4%</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only the frequency of students that scored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40−59</m:t>
                              </m:r>
                            </m:oMath>
                          </a14:m>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44.6%</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forgot to include </a:t>
                          </a:r>
                          <a:r>
                            <a:rPr lang="en-GB" sz="1400" dirty="0">
                              <a:solidFill>
                                <a:schemeClr val="dk1"/>
                              </a:solidFill>
                              <a:latin typeface="Nunito Sans"/>
                              <a:ea typeface="Nunito Sans"/>
                              <a:cs typeface="Nunito Sans"/>
                              <a:sym typeface="Nunito Sans"/>
                            </a:rPr>
                            <a:t>the frequency of students that scored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40−59</m:t>
                              </m:r>
                            </m:oMath>
                          </a14:m>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414;g21c43135d4d_0_150">
                <a:extLst>
                  <a:ext uri="{FF2B5EF4-FFF2-40B4-BE49-F238E27FC236}">
                    <a16:creationId xmlns:a16="http://schemas.microsoft.com/office/drawing/2014/main" id="{E1D2B86C-5652-4E11-D7E5-B7F0CE641DEC}"/>
                  </a:ext>
                </a:extLst>
              </p:cNvPr>
              <p:cNvGraphicFramePr/>
              <p:nvPr>
                <p:extLst>
                  <p:ext uri="{D42A27DB-BD31-4B8C-83A1-F6EECF244321}">
                    <p14:modId xmlns:p14="http://schemas.microsoft.com/office/powerpoint/2010/main" val="3912671366"/>
                  </p:ext>
                </p:extLst>
              </p:nvPr>
            </p:nvGraphicFramePr>
            <p:xfrm>
              <a:off x="4702378" y="1983080"/>
              <a:ext cx="4182100" cy="2745743"/>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32191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61" r="-100000" b="-10875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61" r="-292" b="-108756"/>
                          </a:stretch>
                        </a:blipFill>
                      </a:tcPr>
                    </a:tc>
                    <a:extLst>
                      <a:ext uri="{0D108BD9-81ED-4DB2-BD59-A6C34878D82A}">
                        <a16:rowId xmlns:a16="http://schemas.microsoft.com/office/drawing/2014/main" val="10000"/>
                      </a:ext>
                    </a:extLst>
                  </a:tr>
                  <a:tr h="142383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3162" r="-100000" b="-85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3162" r="-292" b="-855"/>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pic>
        <p:nvPicPr>
          <p:cNvPr id="3" name="Picture 2">
            <a:extLst>
              <a:ext uri="{FF2B5EF4-FFF2-40B4-BE49-F238E27FC236}">
                <a16:creationId xmlns:a16="http://schemas.microsoft.com/office/drawing/2014/main" id="{11E6BCD5-1FAC-B876-2083-94D31A00EFA0}"/>
              </a:ext>
            </a:extLst>
          </p:cNvPr>
          <p:cNvPicPr>
            <a:picLocks noChangeAspect="1"/>
          </p:cNvPicPr>
          <p:nvPr/>
        </p:nvPicPr>
        <p:blipFill>
          <a:blip r:embed="rId3"/>
          <a:stretch>
            <a:fillRect/>
          </a:stretch>
        </p:blipFill>
        <p:spPr>
          <a:xfrm>
            <a:off x="227194" y="1986188"/>
            <a:ext cx="4266296" cy="1881981"/>
          </a:xfrm>
          <a:prstGeom prst="rect">
            <a:avLst/>
          </a:prstGeom>
        </p:spPr>
      </p:pic>
      <p:sp>
        <p:nvSpPr>
          <p:cNvPr id="2" name="Google Shape;200;g25657a2d0f6_0_114">
            <a:extLst>
              <a:ext uri="{FF2B5EF4-FFF2-40B4-BE49-F238E27FC236}">
                <a16:creationId xmlns:a16="http://schemas.microsoft.com/office/drawing/2014/main" id="{7B396E67-43FF-05B3-5ADB-72CF504D34BC}"/>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255;g2191522ec10_0_108">
                <a:extLst>
                  <a:ext uri="{FF2B5EF4-FFF2-40B4-BE49-F238E27FC236}">
                    <a16:creationId xmlns:a16="http://schemas.microsoft.com/office/drawing/2014/main" id="{005998A6-4CFC-C33F-8BFE-AF6C5528FFF3}"/>
                  </a:ext>
                </a:extLst>
              </p:cNvPr>
              <p:cNvGraphicFramePr/>
              <p:nvPr>
                <p:extLst>
                  <p:ext uri="{D42A27DB-BD31-4B8C-83A1-F6EECF244321}">
                    <p14:modId xmlns:p14="http://schemas.microsoft.com/office/powerpoint/2010/main" val="2747593873"/>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10)</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The number of daisies in each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m:t>
                              </m:r>
                              <m:r>
                                <a:rPr lang="en-US" sz="1600" b="0" i="1" dirty="0" smtClean="0">
                                  <a:solidFill>
                                    <a:schemeClr val="dk1"/>
                                  </a:solidFill>
                                  <a:latin typeface="Cambria Math" panose="02040503050406030204" pitchFamily="18" charset="0"/>
                                  <a:ea typeface="Nunito"/>
                                  <a:cs typeface="Nunito"/>
                                  <a:sym typeface="Nunito"/>
                                </a:rPr>
                                <m:t>𝑚</m:t>
                              </m:r>
                              <m:r>
                                <a:rPr lang="en-US" sz="1600" b="0" i="1" baseline="30000" dirty="0" smtClean="0">
                                  <a:solidFill>
                                    <a:schemeClr val="dk1"/>
                                  </a:solidFill>
                                  <a:latin typeface="Cambria Math" panose="02040503050406030204" pitchFamily="18" charset="0"/>
                                  <a:ea typeface="Nunito"/>
                                  <a:cs typeface="Nunito"/>
                                  <a:sym typeface="Nunito"/>
                                </a:rPr>
                                <m:t>2</m:t>
                              </m:r>
                            </m:oMath>
                          </a14:m>
                          <a:r>
                            <a:rPr lang="en-US" sz="1600" b="0" dirty="0">
                              <a:solidFill>
                                <a:schemeClr val="dk1"/>
                              </a:solidFill>
                              <a:latin typeface="Nunito"/>
                              <a:ea typeface="Nunito"/>
                              <a:cs typeface="Nunito"/>
                              <a:sym typeface="Nunito"/>
                            </a:rPr>
                            <a:t> area of a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20</m:t>
                              </m:r>
                              <m:r>
                                <a:rPr lang="en-US" sz="1600" b="0" i="1" dirty="0" smtClean="0">
                                  <a:solidFill>
                                    <a:schemeClr val="dk1"/>
                                  </a:solidFill>
                                  <a:latin typeface="Cambria Math" panose="02040503050406030204" pitchFamily="18" charset="0"/>
                                  <a:ea typeface="Nunito"/>
                                  <a:cs typeface="Nunito"/>
                                  <a:sym typeface="Nunito"/>
                                </a:rPr>
                                <m:t>𝑚</m:t>
                              </m:r>
                            </m:oMath>
                          </a14:m>
                          <a:r>
                            <a:rPr lang="en-US" sz="1600" b="0" dirty="0">
                              <a:solidFill>
                                <a:schemeClr val="dk1"/>
                              </a:solidFill>
                              <a:latin typeface="Nunito"/>
                              <a:ea typeface="Nunito"/>
                              <a:cs typeface="Nunito"/>
                              <a:sym typeface="Nunito"/>
                            </a:rPr>
                            <a:t> by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30</m:t>
                              </m:r>
                              <m:r>
                                <a:rPr lang="en-US" sz="1600" b="0" i="1" dirty="0" smtClean="0">
                                  <a:solidFill>
                                    <a:schemeClr val="dk1"/>
                                  </a:solidFill>
                                  <a:latin typeface="Cambria Math" panose="02040503050406030204" pitchFamily="18" charset="0"/>
                                  <a:ea typeface="Nunito"/>
                                  <a:cs typeface="Nunito"/>
                                  <a:sym typeface="Nunito"/>
                                </a:rPr>
                                <m:t>𝑚</m:t>
                              </m:r>
                            </m:oMath>
                          </a14:m>
                          <a:r>
                            <a:rPr lang="en-US" sz="1600" b="0" dirty="0">
                              <a:solidFill>
                                <a:schemeClr val="dk1"/>
                              </a:solidFill>
                              <a:latin typeface="Nunito"/>
                              <a:ea typeface="Nunito"/>
                              <a:cs typeface="Nunito"/>
                              <a:sym typeface="Nunito"/>
                            </a:rPr>
                            <a:t> meadow are recorded in this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frequency table. Estimate the total number of daisies in the meadow:</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p:graphicFrame>
            <p:nvGraphicFramePr>
              <p:cNvPr id="4" name="Google Shape;255;g2191522ec10_0_108">
                <a:extLst>
                  <a:ext uri="{FF2B5EF4-FFF2-40B4-BE49-F238E27FC236}">
                    <a16:creationId xmlns:a16="http://schemas.microsoft.com/office/drawing/2014/main" id="{005998A6-4CFC-C33F-8BFE-AF6C5528FFF3}"/>
                  </a:ext>
                </a:extLst>
              </p:cNvPr>
              <p:cNvGraphicFramePr/>
              <p:nvPr>
                <p:extLst>
                  <p:ext uri="{D42A27DB-BD31-4B8C-83A1-F6EECF244321}">
                    <p14:modId xmlns:p14="http://schemas.microsoft.com/office/powerpoint/2010/main" val="2747593873"/>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blipFill>
                          <a:blip r:embed="rId4"/>
                          <a:stretch>
                            <a:fillRect t="-1802"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Google Shape;414;g21c43135d4d_0_150">
                <a:extLst>
                  <a:ext uri="{FF2B5EF4-FFF2-40B4-BE49-F238E27FC236}">
                    <a16:creationId xmlns:a16="http://schemas.microsoft.com/office/drawing/2014/main" id="{6391D069-D5C7-0680-E0DF-FFB8BF3071FB}"/>
                  </a:ext>
                </a:extLst>
              </p:cNvPr>
              <p:cNvGraphicFramePr/>
              <p:nvPr>
                <p:extLst>
                  <p:ext uri="{D42A27DB-BD31-4B8C-83A1-F6EECF244321}">
                    <p14:modId xmlns:p14="http://schemas.microsoft.com/office/powerpoint/2010/main" val="427248407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28675</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35875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upper bounds of class intervals, not midpoints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30300</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multiplied midpoint of 1</a:t>
                          </a:r>
                          <a:r>
                            <a:rPr lang="en-GB" sz="1400" baseline="30000" dirty="0">
                              <a:solidFill>
                                <a:schemeClr val="dk1"/>
                              </a:solidFill>
                              <a:latin typeface="Nunito"/>
                              <a:ea typeface="Nunito"/>
                              <a:cs typeface="Nunito"/>
                              <a:sym typeface="Nunito"/>
                            </a:rPr>
                            <a:t>st</a:t>
                          </a:r>
                          <a:r>
                            <a:rPr lang="en-GB" sz="1400" dirty="0">
                              <a:solidFill>
                                <a:schemeClr val="dk1"/>
                              </a:solidFill>
                              <a:latin typeface="Nunito"/>
                              <a:ea typeface="Nunito"/>
                              <a:cs typeface="Nunito"/>
                              <a:sym typeface="Nunito"/>
                            </a:rPr>
                            <a:t> column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50.5</m:t>
                              </m:r>
                            </m:oMath>
                          </a14:m>
                          <a:r>
                            <a:rPr lang="en-GB" sz="1400" dirty="0">
                              <a:solidFill>
                                <a:schemeClr val="dk1"/>
                              </a:solidFill>
                              <a:latin typeface="Nunito"/>
                              <a:ea typeface="Nunito"/>
                              <a:cs typeface="Nunito"/>
                              <a:sym typeface="Nunito"/>
                            </a:rPr>
                            <a:t>) by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600</m:t>
                              </m:r>
                            </m:oMath>
                          </a14:m>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28700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multiples of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20</m:t>
                              </m:r>
                            </m:oMath>
                          </a14:m>
                          <a:r>
                            <a:rPr lang="en-GB" sz="1400" dirty="0">
                              <a:solidFill>
                                <a:schemeClr val="dk1"/>
                              </a:solidFill>
                              <a:latin typeface="Nunito Sans"/>
                              <a:ea typeface="Nunito Sans"/>
                              <a:cs typeface="Nunito Sans"/>
                              <a:sym typeface="Nunito Sans"/>
                            </a:rPr>
                            <a:t> as interval midpoints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414;g21c43135d4d_0_150">
                <a:extLst>
                  <a:ext uri="{FF2B5EF4-FFF2-40B4-BE49-F238E27FC236}">
                    <a16:creationId xmlns:a16="http://schemas.microsoft.com/office/drawing/2014/main" id="{6391D069-D5C7-0680-E0DF-FFB8BF3071FB}"/>
                  </a:ext>
                </a:extLst>
              </p:cNvPr>
              <p:cNvGraphicFramePr/>
              <p:nvPr>
                <p:extLst>
                  <p:ext uri="{D42A27DB-BD31-4B8C-83A1-F6EECF244321}">
                    <p14:modId xmlns:p14="http://schemas.microsoft.com/office/powerpoint/2010/main" val="427248407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3" name="Picture 2">
            <a:extLst>
              <a:ext uri="{FF2B5EF4-FFF2-40B4-BE49-F238E27FC236}">
                <a16:creationId xmlns:a16="http://schemas.microsoft.com/office/drawing/2014/main" id="{FE4FA7D2-23FB-EA2A-6291-1245B6924A54}"/>
              </a:ext>
            </a:extLst>
          </p:cNvPr>
          <p:cNvPicPr>
            <a:picLocks noChangeAspect="1"/>
          </p:cNvPicPr>
          <p:nvPr/>
        </p:nvPicPr>
        <p:blipFill>
          <a:blip r:embed="rId3"/>
          <a:stretch>
            <a:fillRect/>
          </a:stretch>
        </p:blipFill>
        <p:spPr>
          <a:xfrm>
            <a:off x="240740" y="1910608"/>
            <a:ext cx="4200883" cy="1816264"/>
          </a:xfrm>
          <a:prstGeom prst="rect">
            <a:avLst/>
          </a:prstGeom>
        </p:spPr>
      </p:pic>
      <p:sp>
        <p:nvSpPr>
          <p:cNvPr id="2" name="Google Shape;200;g25657a2d0f6_0_114">
            <a:extLst>
              <a:ext uri="{FF2B5EF4-FFF2-40B4-BE49-F238E27FC236}">
                <a16:creationId xmlns:a16="http://schemas.microsoft.com/office/drawing/2014/main" id="{48137AAD-2AD7-D409-DC84-CA1418B2C041}"/>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0B396B73-2223-4DB8-F349-9AE12230076D}"/>
              </a:ext>
            </a:extLst>
          </p:cNvPr>
          <p:cNvGraphicFramePr/>
          <p:nvPr>
            <p:extLst>
              <p:ext uri="{D42A27DB-BD31-4B8C-83A1-F6EECF244321}">
                <p14:modId xmlns:p14="http://schemas.microsoft.com/office/powerpoint/2010/main" val="1192979421"/>
              </p:ext>
            </p:extLst>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11)</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A cohort of students are awarded a score for their Art coursework.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Determine an estimate for the mean score:</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7" name="Google Shape;414;g21c43135d4d_0_150">
                <a:extLst>
                  <a:ext uri="{FF2B5EF4-FFF2-40B4-BE49-F238E27FC236}">
                    <a16:creationId xmlns:a16="http://schemas.microsoft.com/office/drawing/2014/main" id="{67048FE8-8526-1F1E-3CB7-BA1F95DA7050}"/>
                  </a:ext>
                </a:extLst>
              </p:cNvPr>
              <p:cNvGraphicFramePr/>
              <p:nvPr>
                <p:extLst>
                  <p:ext uri="{D42A27DB-BD31-4B8C-83A1-F6EECF244321}">
                    <p14:modId xmlns:p14="http://schemas.microsoft.com/office/powerpoint/2010/main" val="1610131189"/>
                  </p:ext>
                </p:extLst>
              </p:nvPr>
            </p:nvGraphicFramePr>
            <p:xfrm>
              <a:off x="4702378" y="1698173"/>
              <a:ext cx="4182100" cy="2942176"/>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674088">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45.7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rounded each midpoint to nearest integer prior to multiplying by frequency</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44.7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calculated midpoints as multiples of five</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261551">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45.2</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40.5</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found the mean of the four midpoints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7" name="Google Shape;414;g21c43135d4d_0_150">
                <a:extLst>
                  <a:ext uri="{FF2B5EF4-FFF2-40B4-BE49-F238E27FC236}">
                    <a16:creationId xmlns:a16="http://schemas.microsoft.com/office/drawing/2014/main" id="{67048FE8-8526-1F1E-3CB7-BA1F95DA7050}"/>
                  </a:ext>
                </a:extLst>
              </p:cNvPr>
              <p:cNvGraphicFramePr/>
              <p:nvPr>
                <p:extLst>
                  <p:ext uri="{D42A27DB-BD31-4B8C-83A1-F6EECF244321}">
                    <p14:modId xmlns:p14="http://schemas.microsoft.com/office/powerpoint/2010/main" val="1610131189"/>
                  </p:ext>
                </p:extLst>
              </p:nvPr>
            </p:nvGraphicFramePr>
            <p:xfrm>
              <a:off x="4702378" y="1698173"/>
              <a:ext cx="4182100" cy="2942176"/>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68062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62" r="-100000" b="-7572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362" r="-292" b="-75725"/>
                          </a:stretch>
                        </a:blipFill>
                      </a:tcPr>
                    </a:tc>
                    <a:extLst>
                      <a:ext uri="{0D108BD9-81ED-4DB2-BD59-A6C34878D82A}">
                        <a16:rowId xmlns:a16="http://schemas.microsoft.com/office/drawing/2014/main" val="10000"/>
                      </a:ext>
                    </a:extLst>
                  </a:tr>
                  <a:tr h="126155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33173" r="-100000" b="-48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33173" r="-292" b="-481"/>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3" name="Picture 2">
            <a:extLst>
              <a:ext uri="{FF2B5EF4-FFF2-40B4-BE49-F238E27FC236}">
                <a16:creationId xmlns:a16="http://schemas.microsoft.com/office/drawing/2014/main" id="{81AB4607-69EC-8829-AFEF-F5A4B776DACB}"/>
              </a:ext>
            </a:extLst>
          </p:cNvPr>
          <p:cNvPicPr>
            <a:picLocks noChangeAspect="1"/>
          </p:cNvPicPr>
          <p:nvPr/>
        </p:nvPicPr>
        <p:blipFill>
          <a:blip r:embed="rId3"/>
          <a:stretch>
            <a:fillRect/>
          </a:stretch>
        </p:blipFill>
        <p:spPr>
          <a:xfrm>
            <a:off x="1119378" y="1898855"/>
            <a:ext cx="6905244" cy="824962"/>
          </a:xfrm>
          <a:prstGeom prst="rect">
            <a:avLst/>
          </a:prstGeom>
        </p:spPr>
      </p:pic>
      <p:sp>
        <p:nvSpPr>
          <p:cNvPr id="2" name="Google Shape;200;g25657a2d0f6_0_114">
            <a:extLst>
              <a:ext uri="{FF2B5EF4-FFF2-40B4-BE49-F238E27FC236}">
                <a16:creationId xmlns:a16="http://schemas.microsoft.com/office/drawing/2014/main" id="{162C3551-947C-15AC-AEDF-45EAEEB708B3}"/>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255;g2191522ec10_0_108">
                <a:extLst>
                  <a:ext uri="{FF2B5EF4-FFF2-40B4-BE49-F238E27FC236}">
                    <a16:creationId xmlns:a16="http://schemas.microsoft.com/office/drawing/2014/main" id="{35C3A572-593E-469C-E8EA-3347403EE999}"/>
                  </a:ext>
                </a:extLst>
              </p:cNvPr>
              <p:cNvGraphicFramePr/>
              <p:nvPr>
                <p:extLst>
                  <p:ext uri="{D42A27DB-BD31-4B8C-83A1-F6EECF244321}">
                    <p14:modId xmlns:p14="http://schemas.microsoft.com/office/powerpoint/2010/main" val="1562460237"/>
                  </p:ext>
                </p:extLst>
              </p:nvPr>
            </p:nvGraphicFramePr>
            <p:xfrm>
              <a:off x="108044" y="862525"/>
              <a:ext cx="8776434" cy="103633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12)</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The colours of all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25</m:t>
                              </m:r>
                            </m:oMath>
                          </a14:m>
                          <a:r>
                            <a:rPr lang="en-US" sz="1600" b="0" dirty="0">
                              <a:solidFill>
                                <a:schemeClr val="dk1"/>
                              </a:solidFill>
                              <a:latin typeface="Nunito"/>
                              <a:ea typeface="Nunito"/>
                              <a:cs typeface="Nunito"/>
                              <a:sym typeface="Nunito"/>
                            </a:rPr>
                            <a:t> cars in a car park were recorded. Some of the data was not written</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down. Given that there were three times as many white cars as blue cars, determine the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number of white cars in the car park:</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p:graphicFrame>
            <p:nvGraphicFramePr>
              <p:cNvPr id="4" name="Google Shape;255;g2191522ec10_0_108">
                <a:extLst>
                  <a:ext uri="{FF2B5EF4-FFF2-40B4-BE49-F238E27FC236}">
                    <a16:creationId xmlns:a16="http://schemas.microsoft.com/office/drawing/2014/main" id="{35C3A572-593E-469C-E8EA-3347403EE999}"/>
                  </a:ext>
                </a:extLst>
              </p:cNvPr>
              <p:cNvGraphicFramePr/>
              <p:nvPr>
                <p:extLst>
                  <p:ext uri="{D42A27DB-BD31-4B8C-83A1-F6EECF244321}">
                    <p14:modId xmlns:p14="http://schemas.microsoft.com/office/powerpoint/2010/main" val="1562460237"/>
                  </p:ext>
                </p:extLst>
              </p:nvPr>
            </p:nvGraphicFramePr>
            <p:xfrm>
              <a:off x="108044" y="862525"/>
              <a:ext cx="8776434" cy="103633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1036330">
                    <a:tc>
                      <a:txBody>
                        <a:bodyPr/>
                        <a:lstStyle/>
                        <a:p>
                          <a:endParaRPr lang="en-US"/>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blipFill>
                          <a:blip r:embed="rId4"/>
                          <a:stretch>
                            <a:fillRect t="-1170" b="-760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Google Shape;106;p20">
                <a:extLst>
                  <a:ext uri="{FF2B5EF4-FFF2-40B4-BE49-F238E27FC236}">
                    <a16:creationId xmlns:a16="http://schemas.microsoft.com/office/drawing/2014/main" id="{BC8EA608-9FED-774A-37A3-2BE6A10C285C}"/>
                  </a:ext>
                </a:extLst>
              </p:cNvPr>
              <p:cNvGraphicFramePr/>
              <p:nvPr>
                <p:extLst>
                  <p:ext uri="{D42A27DB-BD31-4B8C-83A1-F6EECF244321}">
                    <p14:modId xmlns:p14="http://schemas.microsoft.com/office/powerpoint/2010/main" val="768964209"/>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number of blue cars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9</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12</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total number of blue or white cars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divided the number of blue or white cars by three</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106;p20">
                <a:extLst>
                  <a:ext uri="{FF2B5EF4-FFF2-40B4-BE49-F238E27FC236}">
                    <a16:creationId xmlns:a16="http://schemas.microsoft.com/office/drawing/2014/main" id="{BC8EA608-9FED-774A-37A3-2BE6A10C285C}"/>
                  </a:ext>
                </a:extLst>
              </p:cNvPr>
              <p:cNvGraphicFramePr/>
              <p:nvPr>
                <p:extLst>
                  <p:ext uri="{D42A27DB-BD31-4B8C-83A1-F6EECF244321}">
                    <p14:modId xmlns:p14="http://schemas.microsoft.com/office/powerpoint/2010/main" val="768964209"/>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95" name="Google Shape;95;p4"/>
          <p:cNvSpPr txBox="1"/>
          <p:nvPr/>
        </p:nvSpPr>
        <p:spPr>
          <a:xfrm>
            <a:off x="80049" y="920867"/>
            <a:ext cx="8468691" cy="293128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i="0" u="none" strike="noStrike" cap="none" dirty="0">
                <a:solidFill>
                  <a:srgbClr val="1C1C1C"/>
                </a:solidFill>
                <a:latin typeface="Nunito Sans"/>
                <a:ea typeface="Nunito Sans"/>
                <a:cs typeface="Nunito Sans"/>
                <a:sym typeface="Nunito Sans"/>
              </a:rPr>
              <a:t>There are </a:t>
            </a:r>
            <a:r>
              <a:rPr lang="en-GB" sz="1200" dirty="0">
                <a:solidFill>
                  <a:srgbClr val="1C1C1C"/>
                </a:solidFill>
                <a:latin typeface="Nunito Sans"/>
                <a:ea typeface="Nunito Sans"/>
                <a:cs typeface="Nunito Sans"/>
                <a:sym typeface="Nunito Sans"/>
              </a:rPr>
              <a:t>12</a:t>
            </a:r>
            <a:r>
              <a:rPr lang="en-GB" sz="1200" i="0" u="none" strike="noStrike" cap="none" dirty="0">
                <a:solidFill>
                  <a:srgbClr val="1C1C1C"/>
                </a:solidFill>
                <a:latin typeface="Nunito Sans"/>
                <a:ea typeface="Nunito Sans"/>
                <a:cs typeface="Nunito Sans"/>
                <a:sym typeface="Nunito Sans"/>
              </a:rPr>
              <a:t>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frequency tables</a:t>
            </a:r>
            <a:r>
              <a:rPr lang="en-GB" sz="120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dirty="0">
                <a:solidFill>
                  <a:srgbClr val="1C1C1C"/>
                </a:solidFill>
                <a:latin typeface="Nunito Sans"/>
                <a:ea typeface="Nunito Sans"/>
                <a:cs typeface="Nunito Sans"/>
                <a:sym typeface="Nunito Sans"/>
              </a:rPr>
              <a:t>Incorrect average</a:t>
            </a:r>
            <a:r>
              <a:rPr lang="en-GB" sz="1200" dirty="0">
                <a:solidFill>
                  <a:srgbClr val="1C1C1C"/>
                </a:solidFill>
                <a:latin typeface="Nunito Sans"/>
                <a:ea typeface="Nunito Sans"/>
                <a:cs typeface="Nunito Sans"/>
                <a:sym typeface="Nunito Sans"/>
              </a:rPr>
              <a:t>, </a:t>
            </a:r>
            <a:r>
              <a:rPr lang="en-GB" sz="1200" b="1" dirty="0">
                <a:solidFill>
                  <a:srgbClr val="1C1C1C"/>
                </a:solidFill>
                <a:latin typeface="Nunito Sans"/>
                <a:ea typeface="Nunito Sans"/>
                <a:cs typeface="Nunito Sans"/>
                <a:sym typeface="Nunito Sans"/>
              </a:rPr>
              <a:t>Totalling the raw data column unnecessarily</a:t>
            </a:r>
            <a:r>
              <a:rPr lang="en-GB" sz="1200" dirty="0">
                <a:solidFill>
                  <a:srgbClr val="1C1C1C"/>
                </a:solidFill>
                <a:latin typeface="Nunito Sans"/>
                <a:ea typeface="Nunito Sans"/>
                <a:cs typeface="Nunito Sans"/>
                <a:sym typeface="Nunito Sans"/>
              </a:rPr>
              <a:t>, </a:t>
            </a:r>
            <a:r>
              <a:rPr lang="en-GB" sz="1200" b="1" dirty="0">
                <a:solidFill>
                  <a:srgbClr val="1C1C1C"/>
                </a:solidFill>
                <a:latin typeface="Nunito Sans"/>
                <a:ea typeface="Nunito Sans"/>
                <a:cs typeface="Nunito Sans"/>
                <a:sym typeface="Nunito Sans"/>
              </a:rPr>
              <a:t>Incorrect midpoints</a:t>
            </a:r>
            <a:r>
              <a:rPr lang="en-GB" sz="1200" dirty="0">
                <a:solidFill>
                  <a:srgbClr val="1C1C1C"/>
                </a:solidFill>
                <a:latin typeface="Nunito Sans"/>
                <a:ea typeface="Nunito Sans"/>
                <a:cs typeface="Nunito Sans"/>
                <a:sym typeface="Nunito Sans"/>
              </a:rPr>
              <a:t>, and </a:t>
            </a:r>
            <a:r>
              <a:rPr lang="en-GB" sz="1200" b="1" dirty="0">
                <a:solidFill>
                  <a:srgbClr val="1C1C1C"/>
                </a:solidFill>
                <a:latin typeface="Nunito Sans"/>
                <a:ea typeface="Nunito Sans"/>
                <a:cs typeface="Nunito Sans"/>
                <a:sym typeface="Nunito Sans"/>
              </a:rPr>
              <a:t>Missing frequencies</a:t>
            </a:r>
            <a:r>
              <a:rPr lang="en-GB" sz="120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dirty="0"/>
          </a:p>
          <a:p>
            <a:pPr marL="0" marR="0" lvl="0" indent="0" algn="l" rtl="0">
              <a:lnSpc>
                <a:spcPct val="115000"/>
              </a:lnSpc>
              <a:spcBef>
                <a:spcPts val="0"/>
              </a:spcBef>
              <a:spcAft>
                <a:spcPts val="0"/>
              </a:spcAft>
              <a:buClr>
                <a:srgbClr val="000000"/>
              </a:buClr>
              <a:buSzPts val="1200"/>
              <a:buFont typeface="Arial"/>
              <a:buNone/>
            </a:pPr>
            <a:endParaRPr sz="120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dirty="0"/>
          </a:p>
          <a:p>
            <a:pPr marL="0" marR="0" lvl="0" indent="0" algn="l" rtl="0">
              <a:lnSpc>
                <a:spcPct val="115000"/>
              </a:lnSpc>
              <a:spcBef>
                <a:spcPts val="0"/>
              </a:spcBef>
              <a:spcAft>
                <a:spcPts val="0"/>
              </a:spcAft>
              <a:buClr>
                <a:srgbClr val="000000"/>
              </a:buClr>
              <a:buSzPts val="1100"/>
              <a:buFont typeface="Arial"/>
              <a:buNone/>
            </a:pPr>
            <a:endParaRPr sz="110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i="0" u="none" strike="noStrike" cap="none" dirty="0">
              <a:solidFill>
                <a:srgbClr val="1C1C1C"/>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25657a2d0f6_0_11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591173B7-91BF-ECE3-15EE-977689D27498}"/>
              </a:ext>
            </a:extLst>
          </p:cNvPr>
          <p:cNvPicPr>
            <a:picLocks noChangeAspect="1"/>
          </p:cNvPicPr>
          <p:nvPr/>
        </p:nvPicPr>
        <p:blipFill>
          <a:blip r:embed="rId3"/>
          <a:stretch>
            <a:fillRect/>
          </a:stretch>
        </p:blipFill>
        <p:spPr>
          <a:xfrm>
            <a:off x="2102678" y="1547940"/>
            <a:ext cx="4938644" cy="1169103"/>
          </a:xfrm>
          <a:prstGeom prst="rect">
            <a:avLst/>
          </a:prstGeom>
        </p:spPr>
      </p:pic>
      <p:graphicFrame>
        <p:nvGraphicFramePr>
          <p:cNvPr id="4" name="Google Shape;255;g2191522ec10_0_108">
            <a:extLst>
              <a:ext uri="{FF2B5EF4-FFF2-40B4-BE49-F238E27FC236}">
                <a16:creationId xmlns:a16="http://schemas.microsoft.com/office/drawing/2014/main" id="{41CD03EE-EC6B-DAAC-0CF1-6C004B572BC5}"/>
              </a:ext>
            </a:extLst>
          </p:cNvPr>
          <p:cNvGraphicFramePr/>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a:t>
                      </a:r>
                      <a:r>
                        <a:rPr lang="en-GB" sz="1600" b="0" dirty="0">
                          <a:solidFill>
                            <a:schemeClr val="dk1"/>
                          </a:solidFill>
                          <a:latin typeface="Nunito Sans"/>
                          <a:ea typeface="Nunito Sans"/>
                          <a:cs typeface="Nunito Sans"/>
                          <a:sym typeface="Nunito Sans"/>
                        </a:rPr>
                        <a:t> Each </a:t>
                      </a:r>
                      <a:r>
                        <a:rPr lang="en-US" sz="1600" b="0" dirty="0">
                          <a:solidFill>
                            <a:schemeClr val="dk1"/>
                          </a:solidFill>
                          <a:latin typeface="Nunito"/>
                          <a:ea typeface="Nunito"/>
                          <a:cs typeface="Nunito"/>
                          <a:sym typeface="Nunito"/>
                        </a:rPr>
                        <a:t>pupil in class 8J was asked how many siblings they have, with the results recorded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a:ea typeface="Nunito"/>
                          <a:cs typeface="Nunito"/>
                          <a:sym typeface="Nunito"/>
                        </a:rPr>
                        <a:t>    in this frequency table. How many pupils had at least one sibling?</a:t>
                      </a:r>
                      <a:endParaRPr lang="en-US" sz="2300" b="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5" name="Google Shape;106;p20">
                <a:extLst>
                  <a:ext uri="{FF2B5EF4-FFF2-40B4-BE49-F238E27FC236}">
                    <a16:creationId xmlns:a16="http://schemas.microsoft.com/office/drawing/2014/main" id="{73D48865-6F62-DD81-D0BA-520D2BF5A9B4}"/>
                  </a:ext>
                </a:extLst>
              </p:cNvPr>
              <p:cNvGraphicFramePr/>
              <p:nvPr>
                <p:extLst>
                  <p:ext uri="{D42A27DB-BD31-4B8C-83A1-F6EECF244321}">
                    <p14:modId xmlns:p14="http://schemas.microsoft.com/office/powerpoint/2010/main" val="2374607146"/>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ea typeface="Nunito"/>
                              <a:cs typeface="Nunito"/>
                              <a:sym typeface="Nunito"/>
                            </a:rPr>
                            <a:t>A)</a:t>
                          </a:r>
                          <a:r>
                            <a:rPr lang="en-GB" sz="1600" u="none" strike="noStrike" cap="none" dirty="0">
                              <a:solidFill>
                                <a:schemeClr val="tx1"/>
                              </a:solidFill>
                              <a:latin typeface="Nunito Sans" pitchFamily="2" charset="0"/>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rPr>
                                <m:t>12</m:t>
                              </m:r>
                            </m:oMath>
                          </a14:m>
                          <a:r>
                            <a:rPr lang="en-GB" sz="1600" dirty="0">
                              <a:solidFill>
                                <a:schemeClr val="tx1"/>
                              </a:solidFill>
                              <a:latin typeface="Nunito Sans" pitchFamily="2" charset="0"/>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pitchFamily="2" charset="0"/>
                              <a:ea typeface="Nunito"/>
                              <a:cs typeface="Nunito"/>
                              <a:sym typeface="Nunito"/>
                            </a:rPr>
                            <a:t> </a:t>
                          </a:r>
                          <a:endParaRPr lang="en-GB" sz="1400" u="none" strike="noStrike" cap="none" dirty="0">
                            <a:solidFill>
                              <a:schemeClr val="tx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B)</a:t>
                          </a:r>
                          <a:r>
                            <a:rPr lang="en-GB" sz="1600" u="none" strike="noStrike" cap="none" dirty="0">
                              <a:solidFill>
                                <a:schemeClr val="dk1"/>
                              </a:solidFill>
                              <a:latin typeface="Nunito Sans" pitchFamily="2" charset="0"/>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rPr>
                                <m:t>16</m:t>
                              </m:r>
                            </m:oMath>
                          </a14:m>
                          <a:r>
                            <a:rPr lang="en-GB" sz="1600" dirty="0">
                              <a:solidFill>
                                <a:schemeClr val="dk1"/>
                              </a:solidFill>
                              <a:latin typeface="Nunito Sans" pitchFamily="2" charset="0"/>
                            </a:rPr>
                            <a:t> </a:t>
                          </a:r>
                          <a:endParaRPr sz="1600" dirty="0">
                            <a:solidFill>
                              <a:schemeClr val="dk1"/>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pitchFamily="2" charset="0"/>
                              <a:ea typeface="Nunito"/>
                              <a:cs typeface="Nunito"/>
                              <a:sym typeface="Nunito"/>
                            </a:rPr>
                            <a:t> </a:t>
                          </a:r>
                          <a:endParaRPr sz="14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ea typeface="Nunito"/>
                              <a:cs typeface="Nunito"/>
                              <a:sym typeface="Nunito"/>
                            </a:rPr>
                            <a:t>C)</a:t>
                          </a:r>
                          <a:r>
                            <a:rPr lang="en-GB" sz="1600" u="none" strike="noStrike" cap="none" dirty="0">
                              <a:solidFill>
                                <a:schemeClr val="tx1"/>
                              </a:solidFill>
                              <a:latin typeface="Nunito Sans" pitchFamily="2" charset="0"/>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rPr>
                                <m:t>19</m:t>
                              </m:r>
                            </m:oMath>
                          </a14:m>
                          <a:r>
                            <a:rPr lang="en-GB" sz="1600" dirty="0">
                              <a:solidFill>
                                <a:schemeClr val="tx1"/>
                              </a:solidFill>
                              <a:latin typeface="Nunito Sans" pitchFamily="2" charset="0"/>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pitchFamily="2" charset="0"/>
                              <a:ea typeface="Nunito"/>
                              <a:cs typeface="Nunito"/>
                              <a:sym typeface="Nunito"/>
                            </a:rPr>
                            <a:t> </a:t>
                          </a:r>
                          <a:endParaRPr lang="en-GB" sz="1400" u="none" strike="noStrike" cap="none" dirty="0">
                            <a:solidFill>
                              <a:schemeClr val="tx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dirty="0">
                              <a:solidFill>
                                <a:schemeClr val="dk1"/>
                              </a:solidFill>
                              <a:latin typeface="Nunito Sans" pitchFamily="2" charset="0"/>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rPr>
                                <m:t>9</m:t>
                              </m:r>
                            </m:oMath>
                          </a14:m>
                          <a:r>
                            <a:rPr lang="en-GB" sz="1600" dirty="0">
                              <a:solidFill>
                                <a:srgbClr val="1C1C1C"/>
                              </a:solidFill>
                              <a:latin typeface="Nunito Sans" pitchFamily="2" charset="0"/>
                            </a:rPr>
                            <a:t> </a:t>
                          </a:r>
                          <a:endParaRPr sz="1600" dirty="0">
                            <a:solidFill>
                              <a:srgbClr val="1C1C1C"/>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pitchFamily="2" charset="0"/>
                              <a:ea typeface="Nunito"/>
                              <a:cs typeface="Nunito"/>
                              <a:sym typeface="Nunito"/>
                            </a:rPr>
                            <a:t> </a:t>
                          </a:r>
                          <a:endParaRPr sz="14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106;p20">
                <a:extLst>
                  <a:ext uri="{FF2B5EF4-FFF2-40B4-BE49-F238E27FC236}">
                    <a16:creationId xmlns:a16="http://schemas.microsoft.com/office/drawing/2014/main" id="{73D48865-6F62-DD81-D0BA-520D2BF5A9B4}"/>
                  </a:ext>
                </a:extLst>
              </p:cNvPr>
              <p:cNvGraphicFramePr/>
              <p:nvPr>
                <p:extLst>
                  <p:ext uri="{D42A27DB-BD31-4B8C-83A1-F6EECF244321}">
                    <p14:modId xmlns:p14="http://schemas.microsoft.com/office/powerpoint/2010/main" val="2374607146"/>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921963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3" name="Picture 2">
            <a:extLst>
              <a:ext uri="{FF2B5EF4-FFF2-40B4-BE49-F238E27FC236}">
                <a16:creationId xmlns:a16="http://schemas.microsoft.com/office/drawing/2014/main" id="{6C1F97C9-FEA1-1387-DFC3-B5E7C649537C}"/>
              </a:ext>
            </a:extLst>
          </p:cNvPr>
          <p:cNvPicPr>
            <a:picLocks noChangeAspect="1"/>
          </p:cNvPicPr>
          <p:nvPr/>
        </p:nvPicPr>
        <p:blipFill>
          <a:blip r:embed="rId3"/>
          <a:stretch>
            <a:fillRect/>
          </a:stretch>
        </p:blipFill>
        <p:spPr>
          <a:xfrm>
            <a:off x="345905" y="2017400"/>
            <a:ext cx="4118612" cy="1211892"/>
          </a:xfrm>
          <a:prstGeom prst="rect">
            <a:avLst/>
          </a:prstGeom>
        </p:spPr>
      </p:pic>
      <p:sp>
        <p:nvSpPr>
          <p:cNvPr id="2" name="Google Shape;200;g25657a2d0f6_0_114">
            <a:extLst>
              <a:ext uri="{FF2B5EF4-FFF2-40B4-BE49-F238E27FC236}">
                <a16:creationId xmlns:a16="http://schemas.microsoft.com/office/drawing/2014/main" id="{790799FB-4EA5-0708-C4D0-3D329010CD83}"/>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414;g21c43135d4d_0_150">
                <a:extLst>
                  <a:ext uri="{FF2B5EF4-FFF2-40B4-BE49-F238E27FC236}">
                    <a16:creationId xmlns:a16="http://schemas.microsoft.com/office/drawing/2014/main" id="{8FBC7ECA-2572-F138-FD29-6A5DE935253E}"/>
                  </a:ext>
                </a:extLst>
              </p:cNvPr>
              <p:cNvGraphicFramePr/>
              <p:nvPr>
                <p:extLst>
                  <p:ext uri="{D42A27DB-BD31-4B8C-83A1-F6EECF244321}">
                    <p14:modId xmlns:p14="http://schemas.microsoft.com/office/powerpoint/2010/main" val="2845279642"/>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44</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64</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12</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32</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414;g21c43135d4d_0_150">
                <a:extLst>
                  <a:ext uri="{FF2B5EF4-FFF2-40B4-BE49-F238E27FC236}">
                    <a16:creationId xmlns:a16="http://schemas.microsoft.com/office/drawing/2014/main" id="{8FBC7ECA-2572-F138-FD29-6A5DE935253E}"/>
                  </a:ext>
                </a:extLst>
              </p:cNvPr>
              <p:cNvGraphicFramePr/>
              <p:nvPr>
                <p:extLst>
                  <p:ext uri="{D42A27DB-BD31-4B8C-83A1-F6EECF244321}">
                    <p14:modId xmlns:p14="http://schemas.microsoft.com/office/powerpoint/2010/main" val="2845279642"/>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3" r="-100000"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3" r="-292"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830" r="-100000"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830" r="-292" b="-415"/>
                          </a:stretch>
                        </a:blipFill>
                      </a:tcPr>
                    </a:tc>
                    <a:extLst>
                      <a:ext uri="{0D108BD9-81ED-4DB2-BD59-A6C34878D82A}">
                        <a16:rowId xmlns:a16="http://schemas.microsoft.com/office/drawing/2014/main" val="10001"/>
                      </a:ext>
                    </a:extLst>
                  </a:tr>
                </a:tbl>
              </a:graphicData>
            </a:graphic>
          </p:graphicFrame>
        </mc:Fallback>
      </mc:AlternateContent>
      <p:graphicFrame>
        <p:nvGraphicFramePr>
          <p:cNvPr id="5" name="Google Shape;255;g2191522ec10_0_108">
            <a:extLst>
              <a:ext uri="{FF2B5EF4-FFF2-40B4-BE49-F238E27FC236}">
                <a16:creationId xmlns:a16="http://schemas.microsoft.com/office/drawing/2014/main" id="{3FD0F7E9-D942-FAA9-FC6D-A6C634E38846}"/>
              </a:ext>
            </a:extLst>
          </p:cNvPr>
          <p:cNvGraphicFramePr/>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2)</a:t>
                      </a:r>
                      <a:r>
                        <a:rPr lang="en-GB" sz="1600" b="0" dirty="0">
                          <a:solidFill>
                            <a:schemeClr val="dk1"/>
                          </a:solidFill>
                          <a:latin typeface="Nunito Sans"/>
                          <a:ea typeface="Nunito Sans"/>
                          <a:cs typeface="Nunito Sans"/>
                          <a:sym typeface="Nunito Sans"/>
                        </a:rPr>
                        <a:t> Each </a:t>
                      </a:r>
                      <a:r>
                        <a:rPr lang="en-US" sz="1600" b="0" dirty="0">
                          <a:solidFill>
                            <a:schemeClr val="dk1"/>
                          </a:solidFill>
                          <a:latin typeface="Nunito"/>
                          <a:ea typeface="Nunito"/>
                          <a:cs typeface="Nunito"/>
                          <a:sym typeface="Nunito"/>
                        </a:rPr>
                        <a:t>pupil in class 7K was asked how many pets they have, with the results recorded in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this frequency table. How many pupils are there in class 7K?</a:t>
                      </a:r>
                      <a:endParaRPr lang="en-US" sz="2300" b="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575896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pic>
        <p:nvPicPr>
          <p:cNvPr id="3" name="Picture 2">
            <a:extLst>
              <a:ext uri="{FF2B5EF4-FFF2-40B4-BE49-F238E27FC236}">
                <a16:creationId xmlns:a16="http://schemas.microsoft.com/office/drawing/2014/main" id="{7E89B544-6196-D04B-EBCD-49BC4A00EB9D}"/>
              </a:ext>
            </a:extLst>
          </p:cNvPr>
          <p:cNvPicPr>
            <a:picLocks noChangeAspect="1"/>
          </p:cNvPicPr>
          <p:nvPr/>
        </p:nvPicPr>
        <p:blipFill>
          <a:blip r:embed="rId3"/>
          <a:stretch>
            <a:fillRect/>
          </a:stretch>
        </p:blipFill>
        <p:spPr>
          <a:xfrm>
            <a:off x="2130876" y="1566802"/>
            <a:ext cx="4882248" cy="1150353"/>
          </a:xfrm>
          <a:prstGeom prst="rect">
            <a:avLst/>
          </a:prstGeom>
        </p:spPr>
      </p:pic>
      <p:sp>
        <p:nvSpPr>
          <p:cNvPr id="2" name="Google Shape;200;g25657a2d0f6_0_114">
            <a:extLst>
              <a:ext uri="{FF2B5EF4-FFF2-40B4-BE49-F238E27FC236}">
                <a16:creationId xmlns:a16="http://schemas.microsoft.com/office/drawing/2014/main" id="{1D55DFBD-773E-BBC7-7DB5-16491876365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p:graphicFrame>
        <p:nvGraphicFramePr>
          <p:cNvPr id="6" name="Google Shape;255;g2191522ec10_0_108">
            <a:extLst>
              <a:ext uri="{FF2B5EF4-FFF2-40B4-BE49-F238E27FC236}">
                <a16:creationId xmlns:a16="http://schemas.microsoft.com/office/drawing/2014/main" id="{89BB3792-C64A-30E5-A4BF-3A8BAE572516}"/>
              </a:ext>
            </a:extLst>
          </p:cNvPr>
          <p:cNvGraphicFramePr/>
          <p:nvPr/>
        </p:nvGraphicFramePr>
        <p:xfrm>
          <a:off x="108044" y="862525"/>
          <a:ext cx="8776434" cy="93473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3)</a:t>
                      </a:r>
                      <a:r>
                        <a:rPr lang="en-GB" sz="1600" b="0" dirty="0">
                          <a:solidFill>
                            <a:schemeClr val="dk1"/>
                          </a:solidFill>
                          <a:latin typeface="Nunito Sans"/>
                          <a:ea typeface="Nunito Sans"/>
                          <a:cs typeface="Nunito Sans"/>
                          <a:sym typeface="Nunito Sans"/>
                        </a:rPr>
                        <a:t> Tami </a:t>
                      </a:r>
                      <a:r>
                        <a:rPr lang="en-US" sz="1600" b="0" dirty="0">
                          <a:solidFill>
                            <a:schemeClr val="dk1"/>
                          </a:solidFill>
                          <a:latin typeface="Nunito"/>
                          <a:ea typeface="Nunito"/>
                          <a:cs typeface="Nunito"/>
                          <a:sym typeface="Nunito"/>
                        </a:rPr>
                        <a:t>records the colours of cars in the school car park in a frequency table. Which statistic</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600" b="0" dirty="0">
                          <a:solidFill>
                            <a:schemeClr val="dk1"/>
                          </a:solidFill>
                          <a:latin typeface="Nunito"/>
                          <a:ea typeface="Nunito"/>
                          <a:cs typeface="Nunito"/>
                          <a:sym typeface="Nunito"/>
                        </a:rPr>
                        <a:t>    could be determined using the table?</a:t>
                      </a:r>
                      <a:endParaRPr lang="en-US" sz="1600" b="1" baseline="30000"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lang="en-US" sz="2300" b="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4" name="Google Shape;106;p20">
            <a:extLst>
              <a:ext uri="{FF2B5EF4-FFF2-40B4-BE49-F238E27FC236}">
                <a16:creationId xmlns:a16="http://schemas.microsoft.com/office/drawing/2014/main" id="{16D60E68-CCE8-E6F4-5DA0-32D80A374E65}"/>
              </a:ext>
            </a:extLst>
          </p:cNvPr>
          <p:cNvGraphicFramePr/>
          <p:nvPr>
            <p:extLst>
              <p:ext uri="{D42A27DB-BD31-4B8C-83A1-F6EECF244321}">
                <p14:modId xmlns:p14="http://schemas.microsoft.com/office/powerpoint/2010/main" val="344662970"/>
              </p:ext>
            </p:extLst>
          </p:nvPr>
        </p:nvGraphicFramePr>
        <p:xfrm>
          <a:off x="952500" y="2799582"/>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Mode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Mean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Range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rgbClr val="1C1C1C"/>
                          </a:solidFill>
                          <a:latin typeface="Nunito Sans"/>
                          <a:ea typeface="Nunito Sans"/>
                          <a:cs typeface="Nunito Sans"/>
                          <a:sym typeface="Nunito Sans"/>
                        </a:rPr>
                        <a:t>Median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73277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5" name="Picture 4">
            <a:extLst>
              <a:ext uri="{FF2B5EF4-FFF2-40B4-BE49-F238E27FC236}">
                <a16:creationId xmlns:a16="http://schemas.microsoft.com/office/drawing/2014/main" id="{8FBF59CA-C6F5-7A16-631D-186399B31531}"/>
              </a:ext>
            </a:extLst>
          </p:cNvPr>
          <p:cNvPicPr>
            <a:picLocks noChangeAspect="1"/>
          </p:cNvPicPr>
          <p:nvPr/>
        </p:nvPicPr>
        <p:blipFill>
          <a:blip r:embed="rId3"/>
          <a:stretch>
            <a:fillRect/>
          </a:stretch>
        </p:blipFill>
        <p:spPr>
          <a:xfrm>
            <a:off x="169850" y="1810361"/>
            <a:ext cx="4326411" cy="2281590"/>
          </a:xfrm>
          <a:prstGeom prst="rect">
            <a:avLst/>
          </a:prstGeom>
        </p:spPr>
      </p:pic>
      <p:sp>
        <p:nvSpPr>
          <p:cNvPr id="2" name="Google Shape;200;g25657a2d0f6_0_114">
            <a:extLst>
              <a:ext uri="{FF2B5EF4-FFF2-40B4-BE49-F238E27FC236}">
                <a16:creationId xmlns:a16="http://schemas.microsoft.com/office/drawing/2014/main" id="{C841CBB5-4EE5-1819-2355-453CDFBCF8BF}"/>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414;g21c43135d4d_0_150">
                <a:extLst>
                  <a:ext uri="{FF2B5EF4-FFF2-40B4-BE49-F238E27FC236}">
                    <a16:creationId xmlns:a16="http://schemas.microsoft.com/office/drawing/2014/main" id="{6639B7D2-EE2D-9201-622A-4AD2A87A0F38}"/>
                  </a:ext>
                </a:extLst>
              </p:cNvPr>
              <p:cNvGraphicFramePr/>
              <p:nvPr>
                <p:extLst>
                  <p:ext uri="{D42A27DB-BD31-4B8C-83A1-F6EECF244321}">
                    <p14:modId xmlns:p14="http://schemas.microsoft.com/office/powerpoint/2010/main" val="49011884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9</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8</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5 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8.5</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414;g21c43135d4d_0_150">
                <a:extLst>
                  <a:ext uri="{FF2B5EF4-FFF2-40B4-BE49-F238E27FC236}">
                    <a16:creationId xmlns:a16="http://schemas.microsoft.com/office/drawing/2014/main" id="{6639B7D2-EE2D-9201-622A-4AD2A87A0F38}"/>
                  </a:ext>
                </a:extLst>
              </p:cNvPr>
              <p:cNvGraphicFramePr/>
              <p:nvPr>
                <p:extLst>
                  <p:ext uri="{D42A27DB-BD31-4B8C-83A1-F6EECF244321}">
                    <p14:modId xmlns:p14="http://schemas.microsoft.com/office/powerpoint/2010/main" val="49011884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6" name="Google Shape;255;g2191522ec10_0_108">
            <a:extLst>
              <a:ext uri="{FF2B5EF4-FFF2-40B4-BE49-F238E27FC236}">
                <a16:creationId xmlns:a16="http://schemas.microsoft.com/office/drawing/2014/main" id="{38C0ED60-7788-5E63-1D8D-10505CFBAF07}"/>
              </a:ext>
            </a:extLst>
          </p:cNvPr>
          <p:cNvGraphicFramePr/>
          <p:nvPr/>
        </p:nvGraphicFramePr>
        <p:xfrm>
          <a:off x="108044" y="862525"/>
          <a:ext cx="8776434" cy="86361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4)</a:t>
                      </a:r>
                      <a:r>
                        <a:rPr lang="en-GB" sz="1600" b="0" dirty="0">
                          <a:solidFill>
                            <a:schemeClr val="dk1"/>
                          </a:solidFill>
                          <a:latin typeface="Nunito Sans"/>
                          <a:ea typeface="Nunito Sans"/>
                          <a:cs typeface="Nunito Sans"/>
                          <a:sym typeface="Nunito Sans"/>
                        </a:rPr>
                        <a:t> The </a:t>
                      </a:r>
                      <a:r>
                        <a:rPr lang="en-US" sz="1600" b="0" dirty="0">
                          <a:solidFill>
                            <a:schemeClr val="dk1"/>
                          </a:solidFill>
                          <a:latin typeface="Nunito"/>
                          <a:ea typeface="Nunito"/>
                          <a:cs typeface="Nunito"/>
                          <a:sym typeface="Nunito"/>
                        </a:rPr>
                        <a:t>scores in a spelling test for class 6B are recorded in a frequency table.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What was the median score?</a:t>
                      </a:r>
                      <a:endParaRPr lang="en-US" sz="1600" b="1" baseline="30000" dirty="0">
                        <a:solidFill>
                          <a:schemeClr val="dk1"/>
                        </a:solidFill>
                        <a:latin typeface="Times New Roman"/>
                        <a:ea typeface="Times New Roman"/>
                        <a:cs typeface="Times New Roman"/>
                        <a:sym typeface="Times New Roman"/>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600" b="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952520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pic>
        <p:nvPicPr>
          <p:cNvPr id="3" name="Picture 2">
            <a:extLst>
              <a:ext uri="{FF2B5EF4-FFF2-40B4-BE49-F238E27FC236}">
                <a16:creationId xmlns:a16="http://schemas.microsoft.com/office/drawing/2014/main" id="{E7256290-58F3-B03C-604D-0B7082E6E522}"/>
              </a:ext>
            </a:extLst>
          </p:cNvPr>
          <p:cNvPicPr>
            <a:picLocks noChangeAspect="1"/>
          </p:cNvPicPr>
          <p:nvPr/>
        </p:nvPicPr>
        <p:blipFill>
          <a:blip r:embed="rId3"/>
          <a:stretch>
            <a:fillRect/>
          </a:stretch>
        </p:blipFill>
        <p:spPr>
          <a:xfrm>
            <a:off x="178104" y="1806073"/>
            <a:ext cx="4318157" cy="2277237"/>
          </a:xfrm>
          <a:prstGeom prst="rect">
            <a:avLst/>
          </a:prstGeom>
        </p:spPr>
      </p:pic>
      <p:sp>
        <p:nvSpPr>
          <p:cNvPr id="2" name="Google Shape;200;g25657a2d0f6_0_114">
            <a:extLst>
              <a:ext uri="{FF2B5EF4-FFF2-40B4-BE49-F238E27FC236}">
                <a16:creationId xmlns:a16="http://schemas.microsoft.com/office/drawing/2014/main" id="{FDDD049D-08FB-3652-5826-D8E41C039D5D}"/>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414;g21c43135d4d_0_150">
                <a:extLst>
                  <a:ext uri="{FF2B5EF4-FFF2-40B4-BE49-F238E27FC236}">
                    <a16:creationId xmlns:a16="http://schemas.microsoft.com/office/drawing/2014/main" id="{D7A99484-4650-CDFD-51D8-A8207206622E}"/>
                  </a:ext>
                </a:extLst>
              </p:cNvPr>
              <p:cNvGraphicFramePr/>
              <p:nvPr>
                <p:extLst>
                  <p:ext uri="{D42A27DB-BD31-4B8C-83A1-F6EECF244321}">
                    <p14:modId xmlns:p14="http://schemas.microsoft.com/office/powerpoint/2010/main" val="67155828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13</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12.4</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12</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24.5</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414;g21c43135d4d_0_150">
                <a:extLst>
                  <a:ext uri="{FF2B5EF4-FFF2-40B4-BE49-F238E27FC236}">
                    <a16:creationId xmlns:a16="http://schemas.microsoft.com/office/drawing/2014/main" id="{D7A99484-4650-CDFD-51D8-A8207206622E}"/>
                  </a:ext>
                </a:extLst>
              </p:cNvPr>
              <p:cNvGraphicFramePr/>
              <p:nvPr>
                <p:extLst>
                  <p:ext uri="{D42A27DB-BD31-4B8C-83A1-F6EECF244321}">
                    <p14:modId xmlns:p14="http://schemas.microsoft.com/office/powerpoint/2010/main" val="67155828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5" name="Google Shape;255;g2191522ec10_0_108">
            <a:extLst>
              <a:ext uri="{FF2B5EF4-FFF2-40B4-BE49-F238E27FC236}">
                <a16:creationId xmlns:a16="http://schemas.microsoft.com/office/drawing/2014/main" id="{CF6744C6-F7FF-5B44-1CDF-9C1C4BD5689A}"/>
              </a:ext>
            </a:extLst>
          </p:cNvPr>
          <p:cNvGraphicFramePr/>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5)</a:t>
                      </a:r>
                      <a:r>
                        <a:rPr lang="en-GB" sz="1600" b="0" dirty="0">
                          <a:solidFill>
                            <a:schemeClr val="dk1"/>
                          </a:solidFill>
                          <a:latin typeface="Nunito Sans"/>
                          <a:ea typeface="Nunito Sans"/>
                          <a:cs typeface="Nunito Sans"/>
                          <a:sym typeface="Nunito Sans"/>
                        </a:rPr>
                        <a:t> The </a:t>
                      </a:r>
                      <a:r>
                        <a:rPr lang="en-US" sz="1600" b="0" dirty="0">
                          <a:solidFill>
                            <a:schemeClr val="dk1"/>
                          </a:solidFill>
                          <a:latin typeface="Nunito"/>
                          <a:ea typeface="Nunito"/>
                          <a:cs typeface="Nunito"/>
                          <a:sym typeface="Nunito"/>
                        </a:rPr>
                        <a:t>scores in an arithmetic test for class 5C are recorded in a frequency table.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Calculate the mean score:</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24359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3" name="Picture 2">
            <a:extLst>
              <a:ext uri="{FF2B5EF4-FFF2-40B4-BE49-F238E27FC236}">
                <a16:creationId xmlns:a16="http://schemas.microsoft.com/office/drawing/2014/main" id="{20547537-19BA-A0A7-C32D-2802F4F1A0DC}"/>
              </a:ext>
            </a:extLst>
          </p:cNvPr>
          <p:cNvPicPr>
            <a:picLocks noChangeAspect="1"/>
          </p:cNvPicPr>
          <p:nvPr/>
        </p:nvPicPr>
        <p:blipFill>
          <a:blip r:embed="rId3"/>
          <a:stretch>
            <a:fillRect/>
          </a:stretch>
        </p:blipFill>
        <p:spPr>
          <a:xfrm>
            <a:off x="251474" y="2075159"/>
            <a:ext cx="4190149" cy="1480102"/>
          </a:xfrm>
          <a:prstGeom prst="rect">
            <a:avLst/>
          </a:prstGeom>
        </p:spPr>
      </p:pic>
      <p:sp>
        <p:nvSpPr>
          <p:cNvPr id="2" name="Google Shape;200;g25657a2d0f6_0_114">
            <a:extLst>
              <a:ext uri="{FF2B5EF4-FFF2-40B4-BE49-F238E27FC236}">
                <a16:creationId xmlns:a16="http://schemas.microsoft.com/office/drawing/2014/main" id="{2A26BB32-38D4-65DE-CD7D-F3C612C288EB}"/>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Frequency Tables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414;g21c43135d4d_0_150">
                <a:extLst>
                  <a:ext uri="{FF2B5EF4-FFF2-40B4-BE49-F238E27FC236}">
                    <a16:creationId xmlns:a16="http://schemas.microsoft.com/office/drawing/2014/main" id="{AF5FE6CD-E92C-FFDF-9FE0-BE5C35790E72}"/>
                  </a:ext>
                </a:extLst>
              </p:cNvPr>
              <p:cNvGraphicFramePr/>
              <p:nvPr>
                <p:extLst>
                  <p:ext uri="{D42A27DB-BD31-4B8C-83A1-F6EECF244321}">
                    <p14:modId xmlns:p14="http://schemas.microsoft.com/office/powerpoint/2010/main" val="324903474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122</m:t>
                              </m:r>
                              <m:r>
                                <a:rPr lang="en-GB" sz="1600" b="0" i="1" dirty="0" smtClean="0">
                                  <a:solidFill>
                                    <a:schemeClr val="tx1"/>
                                  </a:solidFill>
                                  <a:latin typeface="Cambria Math" panose="02040503050406030204" pitchFamily="18" charset="0"/>
                                  <a:ea typeface="Nunito"/>
                                  <a:cs typeface="Nunito"/>
                                  <a:sym typeface="Nunito"/>
                                </a:rPr>
                                <m:t>0</m:t>
                              </m:r>
                              <m:r>
                                <a:rPr lang="en-GB" sz="1600" i="1" dirty="0">
                                  <a:solidFill>
                                    <a:schemeClr val="tx1"/>
                                  </a:solidFill>
                                  <a:latin typeface="Cambria Math" panose="02040503050406030204" pitchFamily="18" charset="0"/>
                                  <a:ea typeface="Times New Roman"/>
                                  <a:cs typeface="Times New Roman"/>
                                  <a:sym typeface="Times New Roman"/>
                                </a:rPr>
                                <m:t>𝑔</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110</m:t>
                              </m:r>
                              <m:r>
                                <a:rPr lang="en-GB" sz="1600" b="0" i="1" dirty="0" smtClean="0">
                                  <a:solidFill>
                                    <a:schemeClr val="tx1"/>
                                  </a:solidFill>
                                  <a:latin typeface="Cambria Math" panose="02040503050406030204" pitchFamily="18" charset="0"/>
                                  <a:ea typeface="Nunito"/>
                                  <a:cs typeface="Nunito"/>
                                  <a:sym typeface="Nunito"/>
                                </a:rPr>
                                <m:t>0</m:t>
                              </m:r>
                              <m:r>
                                <a:rPr lang="en-GB" sz="1600" i="1" dirty="0">
                                  <a:solidFill>
                                    <a:schemeClr val="tx1"/>
                                  </a:solidFill>
                                  <a:latin typeface="Cambria Math" panose="02040503050406030204" pitchFamily="18" charset="0"/>
                                  <a:ea typeface="Times New Roman"/>
                                  <a:cs typeface="Times New Roman"/>
                                  <a:sym typeface="Times New Roman"/>
                                </a:rPr>
                                <m:t>𝑔</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102</m:t>
                              </m:r>
                              <m:r>
                                <a:rPr lang="en-GB" sz="1600" b="0" i="1" dirty="0" smtClean="0">
                                  <a:solidFill>
                                    <a:schemeClr val="tx1"/>
                                  </a:solidFill>
                                  <a:latin typeface="Cambria Math" panose="02040503050406030204" pitchFamily="18" charset="0"/>
                                  <a:ea typeface="Nunito"/>
                                  <a:cs typeface="Nunito"/>
                                  <a:sym typeface="Nunito"/>
                                </a:rPr>
                                <m:t>0</m:t>
                              </m:r>
                              <m:r>
                                <a:rPr lang="en-GB" sz="1600" i="1" dirty="0">
                                  <a:solidFill>
                                    <a:schemeClr val="tx1"/>
                                  </a:solidFill>
                                  <a:latin typeface="Cambria Math" panose="02040503050406030204" pitchFamily="18" charset="0"/>
                                  <a:ea typeface="Times New Roman"/>
                                  <a:cs typeface="Times New Roman"/>
                                  <a:sym typeface="Times New Roman"/>
                                </a:rPr>
                                <m:t>𝑔</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112</m:t>
                              </m:r>
                              <m:r>
                                <a:rPr lang="en-GB" sz="1600" b="0" i="1" dirty="0" smtClean="0">
                                  <a:solidFill>
                                    <a:schemeClr val="tx1"/>
                                  </a:solidFill>
                                  <a:latin typeface="Cambria Math" panose="02040503050406030204" pitchFamily="18" charset="0"/>
                                  <a:ea typeface="Nunito"/>
                                  <a:cs typeface="Nunito"/>
                                  <a:sym typeface="Nunito"/>
                                </a:rPr>
                                <m:t>0</m:t>
                              </m:r>
                              <m:r>
                                <a:rPr lang="en-GB" sz="1600" i="1" dirty="0">
                                  <a:solidFill>
                                    <a:schemeClr val="tx1"/>
                                  </a:solidFill>
                                  <a:latin typeface="Cambria Math" panose="02040503050406030204" pitchFamily="18" charset="0"/>
                                  <a:ea typeface="Times New Roman"/>
                                  <a:cs typeface="Times New Roman"/>
                                  <a:sym typeface="Times New Roman"/>
                                </a:rPr>
                                <m:t>𝑔</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414;g21c43135d4d_0_150">
                <a:extLst>
                  <a:ext uri="{FF2B5EF4-FFF2-40B4-BE49-F238E27FC236}">
                    <a16:creationId xmlns:a16="http://schemas.microsoft.com/office/drawing/2014/main" id="{AF5FE6CD-E92C-FFDF-9FE0-BE5C35790E72}"/>
                  </a:ext>
                </a:extLst>
              </p:cNvPr>
              <p:cNvGraphicFramePr/>
              <p:nvPr>
                <p:extLst>
                  <p:ext uri="{D42A27DB-BD31-4B8C-83A1-F6EECF244321}">
                    <p14:modId xmlns:p14="http://schemas.microsoft.com/office/powerpoint/2010/main" val="324903474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5" name="Google Shape;255;g2191522ec10_0_108">
            <a:extLst>
              <a:ext uri="{FF2B5EF4-FFF2-40B4-BE49-F238E27FC236}">
                <a16:creationId xmlns:a16="http://schemas.microsoft.com/office/drawing/2014/main" id="{EA2D9BC9-B771-1FDA-8937-68E20CD34448}"/>
              </a:ext>
            </a:extLst>
          </p:cNvPr>
          <p:cNvGraphicFramePr/>
          <p:nvPr/>
        </p:nvGraphicFramePr>
        <p:xfrm>
          <a:off x="108044" y="862525"/>
          <a:ext cx="8776434" cy="670570"/>
        </p:xfrm>
        <a:graphic>
          <a:graphicData uri="http://schemas.openxmlformats.org/drawingml/2006/table">
            <a:tbl>
              <a:tblPr firstRow="1" bandRow="1">
                <a:noFill/>
              </a:tblPr>
              <a:tblGrid>
                <a:gridCol w="8776434">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6)</a:t>
                      </a:r>
                      <a:r>
                        <a:rPr lang="en-GB" sz="1600" b="0" dirty="0">
                          <a:solidFill>
                            <a:schemeClr val="dk1"/>
                          </a:solidFill>
                          <a:latin typeface="Nunito Sans"/>
                          <a:ea typeface="Nunito Sans"/>
                          <a:cs typeface="Nunito Sans"/>
                          <a:sym typeface="Nunito Sans"/>
                        </a:rPr>
                        <a:t> </a:t>
                      </a:r>
                      <a:r>
                        <a:rPr lang="en-US" sz="1600" b="0" dirty="0">
                          <a:solidFill>
                            <a:schemeClr val="dk1"/>
                          </a:solidFill>
                          <a:latin typeface="Nunito"/>
                          <a:ea typeface="Nunito"/>
                          <a:cs typeface="Nunito"/>
                          <a:sym typeface="Nunito"/>
                        </a:rPr>
                        <a:t>A student divided some sweets into 10 bags to sell at a stall. The masses of the individual</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bags are recorded in this frequency table. Estimate the total mass of sweets:</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83863517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1950</Words>
  <Application>Microsoft Office PowerPoint</Application>
  <PresentationFormat>On-screen Show (16:9)</PresentationFormat>
  <Paragraphs>287</Paragraphs>
  <Slides>29</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Nunito Sans</vt:lpstr>
      <vt:lpstr>Nunito</vt:lpstr>
      <vt:lpstr>Cambria Math</vt:lpstr>
      <vt:lpstr>Times New Roman</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Jenelle</dc:creator>
  <cp:lastModifiedBy>Janette Warburton</cp:lastModifiedBy>
  <cp:revision>2</cp:revision>
  <dcterms:modified xsi:type="dcterms:W3CDTF">2023-07-27T11:59:10Z</dcterms:modified>
</cp:coreProperties>
</file>