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3"/>
  </p:notesMasterIdLst>
  <p:sldIdLst>
    <p:sldId id="256" r:id="rId2"/>
    <p:sldId id="257" r:id="rId3"/>
    <p:sldId id="258" r:id="rId4"/>
    <p:sldId id="297" r:id="rId5"/>
    <p:sldId id="298" r:id="rId6"/>
    <p:sldId id="299" r:id="rId7"/>
    <p:sldId id="300"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5143500" type="screen16x9"/>
  <p:notesSz cx="6858000" cy="9144000"/>
  <p:embeddedFontLst>
    <p:embeddedFont>
      <p:font typeface="Calibri" panose="020F0502020204030204" pitchFamily="34" charset="0"/>
      <p:regular r:id="rId44"/>
      <p:bold r:id="rId45"/>
      <p:italic r:id="rId46"/>
      <p:boldItalic r:id="rId47"/>
    </p:embeddedFont>
    <p:embeddedFont>
      <p:font typeface="Cambria Math" panose="02040503050406030204" pitchFamily="18" charset="0"/>
      <p:regular r:id="rId48"/>
    </p:embeddedFont>
    <p:embeddedFont>
      <p:font typeface="Nunito" pitchFamily="2" charset="0"/>
      <p:regular r:id="rId49"/>
      <p:bold r:id="rId50"/>
      <p:italic r:id="rId51"/>
      <p:boldItalic r:id="rId52"/>
    </p:embeddedFont>
    <p:embeddedFont>
      <p:font typeface="Nunito Sans"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7" roundtripDataSignature="AMtx7miwDz/Wy7Btp0JxcfZmKI7CGvy+a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0E2977-A9E3-4687-8C34-3E68BC619929}" v="659" dt="2023-07-24T08:23:49.079"/>
  </p1510:revLst>
</p1510:revInfo>
</file>

<file path=ppt/tableStyles.xml><?xml version="1.0" encoding="utf-8"?>
<a:tblStyleLst xmlns:a="http://schemas.openxmlformats.org/drawingml/2006/main" def="{5F834F86-11A0-47EE-B595-61641890ECA9}">
  <a:tblStyle styleId="{5F834F86-11A0-47EE-B595-61641890ECA9}"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53447D1B-0D6C-4A40-854D-695C08B7D993}"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8AF4954-65DF-4EEC-BE33-54CA9D441169}" styleName="Table_2">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3" autoAdjust="0"/>
    <p:restoredTop sz="94648"/>
  </p:normalViewPr>
  <p:slideViewPr>
    <p:cSldViewPr snapToGrid="0">
      <p:cViewPr varScale="1">
        <p:scale>
          <a:sx n="138" d="100"/>
          <a:sy n="138" d="100"/>
        </p:scale>
        <p:origin x="392" y="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1.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customschemas.google.com/relationships/presentationmetadata" Target="meta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561b4fa27e_1_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5" name="Google Shape;275;g2561b4fa27e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70494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561b4fa27e_1_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2" name="Google Shape;282;g2561b4fa27e_1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42035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561b4fa27e_1_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9" name="Google Shape;289;g2561b4fa27e_1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85953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2561b4fa27e_1_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6" name="Google Shape;296;g2561b4fa27e_1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40022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2561b4fa27e_1_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3" name="Google Shape;303;g2561b4fa27e_1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37997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2561b4fa27e_1_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0" name="Google Shape;310;g2561b4fa27e_1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17597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2561b4fa27e_1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7" name="Google Shape;317;g2561b4fa27e_1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32293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2561b4fa27e_1_8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5" name="Google Shape;325;g2561b4fa27e_1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12672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2561b4fa27e_1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3" name="Google Shape;333;g2561b4fa27e_1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13888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2561b4fa27e_1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0" name="Google Shape;340;g2561b4fa27e_1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84788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2561b4fa27e_1_10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7" name="Google Shape;347;g2561b4fa27e_1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490304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2561b4fa27e_1_1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2561b4fa27e_1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032532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8" name="Google Shape;228;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561b4fa27e_1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2" name="Google Shape;232;g2561b4fa27e_1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2561b4fa27e_1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9" name="Google Shape;239;g2561b4fa27e_1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561b4fa27e_1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6" name="Google Shape;246;g2561b4fa27e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561b4fa27e_1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2561b4fa27e_1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561b4fa27e_1_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0" name="Google Shape;260;g2561b4fa27e_1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561b4fa27e_1_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8" name="Google Shape;268;g2561b4fa27e_1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561b4fa27e_1_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5" name="Google Shape;275;g2561b4fa27e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561b4fa27e_1_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2" name="Google Shape;282;g2561b4fa27e_1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561b4fa27e_1_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9" name="Google Shape;289;g2561b4fa27e_1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2561b4fa27e_1_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6" name="Google Shape;296;g2561b4fa27e_1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2561b4fa27e_1_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3" name="Google Shape;303;g2561b4fa27e_1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2561b4fa27e_1_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0" name="Google Shape;310;g2561b4fa27e_1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2561b4fa27e_1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7" name="Google Shape;317;g2561b4fa27e_1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2561b4fa27e_1_8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5" name="Google Shape;325;g2561b4fa27e_1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2561b4fa27e_1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3" name="Google Shape;333;g2561b4fa27e_1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2561b4fa27e_1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0" name="Google Shape;340;g2561b4fa27e_1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2561b4fa27e_1_10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7" name="Google Shape;347;g2561b4fa27e_1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561b4fa27e_1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2" name="Google Shape;232;g2561b4fa27e_1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999428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2561b4fa27e_1_1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2561b4fa27e_1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2" name="Google Shape;362;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2561b4fa27e_1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9" name="Google Shape;239;g2561b4fa27e_1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0191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561b4fa27e_1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6" name="Google Shape;246;g2561b4fa27e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38270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561b4fa27e_1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2561b4fa27e_1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23305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561b4fa27e_1_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0" name="Google Shape;260;g2561b4fa27e_1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3790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561b4fa27e_1_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8" name="Google Shape;268;g2561b4fa27e_1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429797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0"/>
            <a:ext cx="39654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Descriptive Statistics</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14" name="Google Shape;14;p10"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7"/>
        <p:cNvGrpSpPr/>
        <p:nvPr/>
      </p:nvGrpSpPr>
      <p:grpSpPr>
        <a:xfrm>
          <a:off x="0" y="0"/>
          <a:ext cx="0" cy="0"/>
          <a:chOff x="0" y="0"/>
          <a:chExt cx="0" cy="0"/>
        </a:xfrm>
      </p:grpSpPr>
      <p:sp>
        <p:nvSpPr>
          <p:cNvPr id="58" name="Google Shape;58;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0" name="Google Shape;60;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2" name="Google Shape;62;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3"/>
        <p:cNvGrpSpPr/>
        <p:nvPr/>
      </p:nvGrpSpPr>
      <p:grpSpPr>
        <a:xfrm>
          <a:off x="0" y="0"/>
          <a:ext cx="0" cy="0"/>
          <a:chOff x="0" y="0"/>
          <a:chExt cx="0" cy="0"/>
        </a:xfrm>
      </p:grpSpPr>
      <p:sp>
        <p:nvSpPr>
          <p:cNvPr id="64" name="Google Shape;64;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5" name="Google Shape;6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
        <p:cNvGrpSpPr/>
        <p:nvPr/>
      </p:nvGrpSpPr>
      <p:grpSpPr>
        <a:xfrm>
          <a:off x="0" y="0"/>
          <a:ext cx="0" cy="0"/>
          <a:chOff x="0" y="0"/>
          <a:chExt cx="0" cy="0"/>
        </a:xfrm>
      </p:grpSpPr>
      <p:sp>
        <p:nvSpPr>
          <p:cNvPr id="67" name="Google Shape;67;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8" name="Google Shape;68;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69" name="Google Shape;6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0" y="0"/>
            <a:ext cx="37788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Descriptive Statistics</a:t>
            </a:r>
            <a:endParaRPr sz="1200" b="0" i="0" u="none" strike="noStrike" cap="none">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9"/>
        <p:cNvGrpSpPr/>
        <p:nvPr/>
      </p:nvGrpSpPr>
      <p:grpSpPr>
        <a:xfrm>
          <a:off x="0" y="0"/>
          <a:ext cx="0" cy="0"/>
          <a:chOff x="0" y="0"/>
          <a:chExt cx="0" cy="0"/>
        </a:xfrm>
      </p:grpSpPr>
      <p:sp>
        <p:nvSpPr>
          <p:cNvPr id="20" name="Google Shape;20;p12"/>
          <p:cNvSpPr txBox="1"/>
          <p:nvPr/>
        </p:nvSpPr>
        <p:spPr>
          <a:xfrm>
            <a:off x="0" y="0"/>
            <a:ext cx="38925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Descriptive Statistics</a:t>
            </a:r>
            <a:endParaRPr sz="1200" b="0" i="0" u="none" strike="noStrike" cap="none">
              <a:solidFill>
                <a:srgbClr val="000000"/>
              </a:solidFill>
              <a:latin typeface="Arial"/>
              <a:ea typeface="Arial"/>
              <a:cs typeface="Arial"/>
              <a:sym typeface="Arial"/>
            </a:endParaRPr>
          </a:p>
        </p:txBody>
      </p:sp>
      <p:sp>
        <p:nvSpPr>
          <p:cNvPr id="21" name="Google Shape;21;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3" name="Google Shape;23;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4" name="Google Shape;24;p12"/>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5"/>
        <p:cNvGrpSpPr/>
        <p:nvPr/>
      </p:nvGrpSpPr>
      <p:grpSpPr>
        <a:xfrm>
          <a:off x="0" y="0"/>
          <a:ext cx="0" cy="0"/>
          <a:chOff x="0" y="0"/>
          <a:chExt cx="0" cy="0"/>
        </a:xfrm>
      </p:grpSpPr>
      <p:sp>
        <p:nvSpPr>
          <p:cNvPr id="26" name="Google Shape;26;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7" name="Google Shape;27;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8" name="Google Shape;28;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29" name="Google Shape;29;p13">
            <a:hlinkClick r:id="" action="ppaction://hlinkshowjump?jump=firstslide"/>
          </p:cNvPr>
          <p:cNvSpPr txBox="1"/>
          <p:nvPr/>
        </p:nvSpPr>
        <p:spPr>
          <a:xfrm>
            <a:off x="500026" y="2290450"/>
            <a:ext cx="39483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Descriptive Statistics</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30" name="Google Shape;30;p13"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1"/>
        <p:cNvGrpSpPr/>
        <p:nvPr/>
      </p:nvGrpSpPr>
      <p:grpSpPr>
        <a:xfrm>
          <a:off x="0" y="0"/>
          <a:ext cx="0" cy="0"/>
          <a:chOff x="0" y="0"/>
          <a:chExt cx="0" cy="0"/>
        </a:xfrm>
      </p:grpSpPr>
      <p:pic>
        <p:nvPicPr>
          <p:cNvPr id="32" name="Google Shape;32;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3" name="Google Shape;3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4" name="Google Shape;34;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5" name="Google Shape;35;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6" name="Google Shape;36;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7" name="Google Shape;37;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38" name="Google Shape;38;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39" name="Google Shape;39;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0" name="Google Shape;40;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1" name="Google Shape;41;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4" name="Google Shape;44;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9" name="Google Shape;49;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2" name="Google Shape;52;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3" name="Google Shape;53;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6" name="Google Shape;5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79" name="Google Shape;279;g2561b4fa27e_1_40"/>
              <p:cNvGraphicFramePr/>
              <p:nvPr>
                <p:extLst>
                  <p:ext uri="{D42A27DB-BD31-4B8C-83A1-F6EECF244321}">
                    <p14:modId xmlns:p14="http://schemas.microsoft.com/office/powerpoint/2010/main" val="100174442"/>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7.32</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2.2</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0.21</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11.08</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79" name="Google Shape;279;g2561b4fa27e_1_40"/>
              <p:cNvGraphicFramePr/>
              <p:nvPr>
                <p:extLst>
                  <p:ext uri="{D42A27DB-BD31-4B8C-83A1-F6EECF244321}">
                    <p14:modId xmlns:p14="http://schemas.microsoft.com/office/powerpoint/2010/main" val="100174442"/>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F0BB4F7C-C620-6B2B-A7FA-4641301FB03D}"/>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7) </a:t>
                          </a:r>
                          <a:r>
                            <a:rPr lang="en-GB" sz="1600" b="0" dirty="0">
                              <a:solidFill>
                                <a:schemeClr val="dk1"/>
                              </a:solidFill>
                              <a:latin typeface="Nunito Sans"/>
                              <a:ea typeface="Nunito Sans"/>
                              <a:cs typeface="Nunito Sans"/>
                              <a:sym typeface="Nunito Sans"/>
                            </a:rPr>
                            <a:t>Determine the range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6.4, 2.3, 1.88, 2.51, 9.2, 8.6</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F0BB4F7C-C620-6B2B-A7FA-4641301FB03D}"/>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7AC6F7ED-A7F4-3E80-044E-92AD73FCF9EC}"/>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59062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6C7F4163-85AB-967E-AD03-C2D1FC65387D}"/>
                  </a:ext>
                </a:extLst>
              </p:cNvPr>
              <p:cNvGraphicFramePr/>
              <p:nvPr/>
            </p:nvGraphicFramePr>
            <p:xfrm>
              <a:off x="108043" y="862525"/>
              <a:ext cx="8790423" cy="109221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8) </a:t>
                          </a:r>
                          <a:r>
                            <a:rPr lang="en-GB" sz="1600" b="0" dirty="0">
                              <a:solidFill>
                                <a:schemeClr val="dk1"/>
                              </a:solidFill>
                              <a:latin typeface="Nunito Sans"/>
                              <a:ea typeface="Nunito Sans"/>
                              <a:cs typeface="Nunito Sans"/>
                              <a:sym typeface="Nunito Sans"/>
                            </a:rPr>
                            <a:t>This data set comprises a sample of test scores, all marked out of a maximum score of </a:t>
                          </a:r>
                          <a14:m>
                            <m:oMath xmlns:m="http://schemas.openxmlformats.org/officeDocument/2006/math">
                              <m:r>
                                <a:rPr lang="en-US" sz="1600" b="0" i="1" smtClean="0">
                                  <a:solidFill>
                                    <a:schemeClr val="dk1"/>
                                  </a:solidFill>
                                  <a:latin typeface="Cambria Math" panose="02040503050406030204" pitchFamily="18" charset="0"/>
                                  <a:ea typeface="Nunito Sans"/>
                                  <a:cs typeface="Nunito Sans"/>
                                  <a:sym typeface="Nunito Sans"/>
                                </a:rPr>
                                <m:t>50</m:t>
                              </m:r>
                            </m:oMath>
                          </a14:m>
                          <a:r>
                            <a:rPr lang="en-GB" sz="1600" b="0" dirty="0">
                              <a:solidFill>
                                <a:schemeClr val="dk1"/>
                              </a:solidFill>
                              <a:latin typeface="Nunito Sans"/>
                              <a:ea typeface="Nunito Sans"/>
                              <a:cs typeface="Nunito Sans"/>
                              <a:sym typeface="Nunito Sans"/>
                            </a:rPr>
                            <a:t>. </a:t>
                          </a:r>
                        </a:p>
                        <a:p>
                          <a:pPr marL="0" marR="0" lvl="0" indent="0" algn="l" rtl="0">
                            <a:lnSpc>
                              <a:spcPct val="100000"/>
                            </a:lnSpc>
                            <a:spcBef>
                              <a:spcPts val="0"/>
                            </a:spcBef>
                            <a:spcAft>
                              <a:spcPts val="0"/>
                            </a:spcAft>
                            <a:buNone/>
                          </a:pPr>
                          <a:r>
                            <a:rPr lang="en-GB" sz="1600" b="0" dirty="0">
                              <a:solidFill>
                                <a:schemeClr val="dk1"/>
                              </a:solidFill>
                              <a:latin typeface="Nunito Sans"/>
                              <a:ea typeface="Nunito Sans"/>
                              <a:cs typeface="Nunito Sans"/>
                              <a:sym typeface="Nunito Sans"/>
                            </a:rPr>
                            <a:t>    The range of this</a:t>
                          </a:r>
                          <a:r>
                            <a:rPr lang="en-GB" sz="1600" b="0" baseline="0" dirty="0">
                              <a:solidFill>
                                <a:schemeClr val="dk1"/>
                              </a:solidFill>
                              <a:latin typeface="Nunito Sans"/>
                              <a:ea typeface="Nunito Sans"/>
                              <a:cs typeface="Nunito Sans"/>
                              <a:sym typeface="Nunito Sans"/>
                            </a:rPr>
                            <a:t> set of data is </a:t>
                          </a:r>
                          <a14:m>
                            <m:oMath xmlns:m="http://schemas.openxmlformats.org/officeDocument/2006/math">
                              <m:r>
                                <a:rPr lang="en-US" sz="1600" b="0" i="1" baseline="0" smtClean="0">
                                  <a:solidFill>
                                    <a:schemeClr val="dk1"/>
                                  </a:solidFill>
                                  <a:latin typeface="Cambria Math" panose="02040503050406030204" pitchFamily="18" charset="0"/>
                                  <a:ea typeface="Nunito Sans"/>
                                  <a:cs typeface="Nunito Sans"/>
                                  <a:sym typeface="Nunito Sans"/>
                                </a:rPr>
                                <m:t>29</m:t>
                              </m:r>
                            </m:oMath>
                          </a14:m>
                          <a:r>
                            <a:rPr lang="en-GB" sz="1600" b="0" dirty="0">
                              <a:solidFill>
                                <a:schemeClr val="dk1"/>
                              </a:solidFill>
                              <a:latin typeface="Nunito Sans"/>
                              <a:ea typeface="Nunito Sans"/>
                              <a:cs typeface="Nunito Sans"/>
                              <a:sym typeface="Nunito Sans"/>
                            </a:rPr>
                            <a:t>. Determine the missing data point </a:t>
                          </a:r>
                          <a14:m>
                            <m:oMath xmlns:m="http://schemas.openxmlformats.org/officeDocument/2006/math">
                              <m:r>
                                <a:rPr lang="en-US"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24, 13, 26, </m:t>
                              </m:r>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𝑥</m:t>
                              </m:r>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 28, 24</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6C7F4163-85AB-967E-AD03-C2D1FC65387D}"/>
                  </a:ext>
                </a:extLst>
              </p:cNvPr>
              <p:cNvGraphicFramePr/>
              <p:nvPr/>
            </p:nvGraphicFramePr>
            <p:xfrm>
              <a:off x="108043" y="862525"/>
              <a:ext cx="8790423" cy="109221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10922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111" r="-139" b="-1111"/>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01A6FE3C-5DC0-9F23-5158-ECB6B7514C14}"/>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6" name="Google Shape;286;g2561b4fa27e_1_46">
                <a:extLst>
                  <a:ext uri="{FF2B5EF4-FFF2-40B4-BE49-F238E27FC236}">
                    <a16:creationId xmlns:a16="http://schemas.microsoft.com/office/drawing/2014/main" id="{6D7FE665-6ED4-AB9A-419A-C59E18532B81}"/>
                  </a:ext>
                </a:extLst>
              </p:cNvPr>
              <p:cNvGraphicFramePr/>
              <p:nvPr>
                <p:extLst>
                  <p:ext uri="{D42A27DB-BD31-4B8C-83A1-F6EECF244321}">
                    <p14:modId xmlns:p14="http://schemas.microsoft.com/office/powerpoint/2010/main" val="224172991"/>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57</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42</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16</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6" name="Google Shape;286;g2561b4fa27e_1_46">
                <a:extLst>
                  <a:ext uri="{FF2B5EF4-FFF2-40B4-BE49-F238E27FC236}">
                    <a16:creationId xmlns:a16="http://schemas.microsoft.com/office/drawing/2014/main" id="{6D7FE665-6ED4-AB9A-419A-C59E18532B81}"/>
                  </a:ext>
                </a:extLst>
              </p:cNvPr>
              <p:cNvGraphicFramePr/>
              <p:nvPr>
                <p:extLst>
                  <p:ext uri="{D42A27DB-BD31-4B8C-83A1-F6EECF244321}">
                    <p14:modId xmlns:p14="http://schemas.microsoft.com/office/powerpoint/2010/main" val="224172991"/>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901222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graphicFrame>
        <p:nvGraphicFramePr>
          <p:cNvPr id="3" name="Google Shape;255;g2191522ec10_0_108">
            <a:extLst>
              <a:ext uri="{FF2B5EF4-FFF2-40B4-BE49-F238E27FC236}">
                <a16:creationId xmlns:a16="http://schemas.microsoft.com/office/drawing/2014/main" id="{D687D009-503B-2FBF-939A-44DE2E1E549A}"/>
              </a:ext>
            </a:extLst>
          </p:cNvPr>
          <p:cNvGraphicFramePr/>
          <p:nvPr>
            <p:extLst>
              <p:ext uri="{D42A27DB-BD31-4B8C-83A1-F6EECF244321}">
                <p14:modId xmlns:p14="http://schemas.microsoft.com/office/powerpoint/2010/main" val="3784382678"/>
              </p:ext>
            </p:extLst>
          </p:nvPr>
        </p:nvGraphicFramePr>
        <p:xfrm>
          <a:off x="108043" y="862525"/>
          <a:ext cx="8790423" cy="1167394"/>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9) </a:t>
                      </a:r>
                      <a:r>
                        <a:rPr lang="en-US" sz="1600" b="0" dirty="0">
                          <a:solidFill>
                            <a:schemeClr val="dk1"/>
                          </a:solidFill>
                          <a:latin typeface="Nunito"/>
                          <a:ea typeface="Nunito"/>
                          <a:cs typeface="Nunito"/>
                          <a:sym typeface="Nunito"/>
                        </a:rPr>
                        <a:t>The smallest value of a data set is 15.</a:t>
                      </a:r>
                    </a:p>
                    <a:p>
                      <a:pPr marL="0" lvl="0" indent="0" algn="l" rtl="0">
                        <a:lnSpc>
                          <a:spcPct val="115000"/>
                        </a:lnSpc>
                        <a:spcBef>
                          <a:spcPts val="0"/>
                        </a:spcBef>
                        <a:spcAft>
                          <a:spcPts val="0"/>
                        </a:spcAft>
                        <a:buClr>
                          <a:schemeClr val="dk1"/>
                        </a:buClr>
                        <a:buSzPts val="1100"/>
                        <a:buFont typeface="Arial"/>
                        <a:buNone/>
                      </a:pPr>
                      <a:r>
                        <a:rPr lang="en-US" sz="1600" b="0" dirty="0">
                          <a:solidFill>
                            <a:schemeClr val="dk1"/>
                          </a:solidFill>
                          <a:latin typeface="Nunito"/>
                          <a:ea typeface="Nunito"/>
                          <a:cs typeface="Nunito"/>
                          <a:sym typeface="Nunito"/>
                        </a:rPr>
                        <a:t>    The median of the data set is 23.</a:t>
                      </a:r>
                    </a:p>
                    <a:p>
                      <a:pPr marL="0" lvl="0" indent="0" algn="l" rtl="0">
                        <a:lnSpc>
                          <a:spcPct val="115000"/>
                        </a:lnSpc>
                        <a:spcBef>
                          <a:spcPts val="0"/>
                        </a:spcBef>
                        <a:spcAft>
                          <a:spcPts val="0"/>
                        </a:spcAft>
                        <a:buClr>
                          <a:schemeClr val="dk1"/>
                        </a:buClr>
                        <a:buSzPts val="1100"/>
                        <a:buFont typeface="Arial"/>
                        <a:buNone/>
                      </a:pPr>
                      <a:r>
                        <a:rPr lang="en-US" sz="1600" b="0" dirty="0">
                          <a:solidFill>
                            <a:schemeClr val="dk1"/>
                          </a:solidFill>
                          <a:latin typeface="Nunito"/>
                          <a:ea typeface="Nunito"/>
                          <a:cs typeface="Nunito"/>
                          <a:sym typeface="Nunito"/>
                        </a:rPr>
                        <a:t>    The range of the data set is 18.</a:t>
                      </a:r>
                    </a:p>
                    <a:p>
                      <a:pPr marL="0" lvl="0" indent="0" algn="l" rtl="0">
                        <a:lnSpc>
                          <a:spcPct val="115000"/>
                        </a:lnSpc>
                        <a:spcBef>
                          <a:spcPts val="0"/>
                        </a:spcBef>
                        <a:spcAft>
                          <a:spcPts val="0"/>
                        </a:spcAft>
                        <a:buClr>
                          <a:schemeClr val="dk1"/>
                        </a:buClr>
                        <a:buSzPts val="1100"/>
                        <a:buFont typeface="Arial"/>
                        <a:buNone/>
                      </a:pPr>
                      <a:r>
                        <a:rPr lang="en-US" sz="1600" b="0" dirty="0">
                          <a:solidFill>
                            <a:schemeClr val="dk1"/>
                          </a:solidFill>
                          <a:latin typeface="Nunito"/>
                          <a:ea typeface="Nunito"/>
                          <a:cs typeface="Nunito"/>
                          <a:sym typeface="Nunito"/>
                        </a:rPr>
                        <a:t>    Determine the largest number in the data set: </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graphicFrame>
        <p:nvGraphicFramePr>
          <p:cNvPr id="5" name="Google Shape;293;g2561b4fa27e_1_52">
            <a:extLst>
              <a:ext uri="{FF2B5EF4-FFF2-40B4-BE49-F238E27FC236}">
                <a16:creationId xmlns:a16="http://schemas.microsoft.com/office/drawing/2014/main" id="{42816EC0-12D5-D58C-36FC-353B55B6EA86}"/>
              </a:ext>
            </a:extLst>
          </p:cNvPr>
          <p:cNvGraphicFramePr/>
          <p:nvPr>
            <p:extLst>
              <p:ext uri="{D42A27DB-BD31-4B8C-83A1-F6EECF244321}">
                <p14:modId xmlns:p14="http://schemas.microsoft.com/office/powerpoint/2010/main" val="539096879"/>
              </p:ext>
            </p:extLst>
          </p:nvPr>
        </p:nvGraphicFramePr>
        <p:xfrm>
          <a:off x="952500" y="2190751"/>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41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31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28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33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248;g2561b4fa27e_1_15">
            <a:extLst>
              <a:ext uri="{FF2B5EF4-FFF2-40B4-BE49-F238E27FC236}">
                <a16:creationId xmlns:a16="http://schemas.microsoft.com/office/drawing/2014/main" id="{6912166D-C5C6-76B4-E498-03C5A7E2D0E5}"/>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91214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00" name="Google Shape;300;g2561b4fa27e_1_58"/>
              <p:cNvGraphicFramePr/>
              <p:nvPr>
                <p:extLst>
                  <p:ext uri="{D42A27DB-BD31-4B8C-83A1-F6EECF244321}">
                    <p14:modId xmlns:p14="http://schemas.microsoft.com/office/powerpoint/2010/main" val="2198768839"/>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35.8</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29.0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4.5</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4.8</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00" name="Google Shape;300;g2561b4fa27e_1_58"/>
              <p:cNvGraphicFramePr/>
              <p:nvPr>
                <p:extLst>
                  <p:ext uri="{D42A27DB-BD31-4B8C-83A1-F6EECF244321}">
                    <p14:modId xmlns:p14="http://schemas.microsoft.com/office/powerpoint/2010/main" val="2198768839"/>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255;g2191522ec10_0_108">
                <a:extLst>
                  <a:ext uri="{FF2B5EF4-FFF2-40B4-BE49-F238E27FC236}">
                    <a16:creationId xmlns:a16="http://schemas.microsoft.com/office/drawing/2014/main" id="{6FC227AC-B8C4-33D3-970C-18D0A83EF66A}"/>
                  </a:ext>
                </a:extLst>
              </p:cNvPr>
              <p:cNvGraphicFramePr/>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10) </a:t>
                          </a:r>
                          <a:r>
                            <a:rPr lang="en-US" sz="1600" b="0" dirty="0">
                              <a:solidFill>
                                <a:schemeClr val="dk1"/>
                              </a:solidFill>
                              <a:latin typeface="Nunito"/>
                              <a:ea typeface="Nunito"/>
                              <a:cs typeface="Nunito"/>
                              <a:sym typeface="Nunito"/>
                            </a:rPr>
                            <a:t>Calculate the mean of this data set, giving your answer to one decimal place:</a:t>
                          </a:r>
                        </a:p>
                        <a:p>
                          <a:pPr marL="0" lvl="0" indent="0" algn="l" rtl="0">
                            <a:lnSpc>
                              <a:spcPct val="115000"/>
                            </a:lnSpc>
                            <a:spcBef>
                              <a:spcPts val="0"/>
                            </a:spcBef>
                            <a:spcAft>
                              <a:spcPts val="0"/>
                            </a:spcAft>
                            <a:buClr>
                              <a:schemeClr val="dk1"/>
                            </a:buClr>
                            <a:buSzPts val="1100"/>
                            <a:buFont typeface="Arial"/>
                            <a:buNone/>
                          </a:pPr>
                          <a:endParaRPr lang="en-US" sz="105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r>
                            <a:rPr lang="en-US" sz="2300" b="0" dirty="0">
                              <a:solidFill>
                                <a:schemeClr val="dk1"/>
                              </a:solidFill>
                              <a:ea typeface="Nunito Sans"/>
                              <a:cs typeface="Nunito Sans"/>
                              <a:sym typeface="Nunito Sans"/>
                            </a:rPr>
                            <a:t>    </a:t>
                          </a:r>
                          <a14:m>
                            <m:oMath xmlns:m="http://schemas.openxmlformats.org/officeDocument/2006/math">
                              <m:r>
                                <a:rPr lang="en-US" sz="2300" b="0" i="1" dirty="0" smtClean="0">
                                  <a:solidFill>
                                    <a:schemeClr val="dk1"/>
                                  </a:solidFill>
                                  <a:latin typeface="Cambria Math" panose="02040503050406030204" pitchFamily="18" charset="0"/>
                                  <a:ea typeface="Nunito Sans"/>
                                  <a:cs typeface="Nunito Sans"/>
                                  <a:sym typeface="Nunito Sans"/>
                                </a:rPr>
                                <m:t>4.2</m:t>
                              </m:r>
                              <m:r>
                                <a:rPr lang="en-US" sz="2300" b="0" i="1" dirty="0">
                                  <a:solidFill>
                                    <a:schemeClr val="dk1"/>
                                  </a:solidFill>
                                  <a:latin typeface="Cambria Math" panose="02040503050406030204" pitchFamily="18" charset="0"/>
                                  <a:ea typeface="Nunito Sans"/>
                                  <a:cs typeface="Nunito Sans"/>
                                  <a:sym typeface="Nunito Sans"/>
                                </a:rPr>
                                <m:t>, 7.9, 6, 5.3, 8, 1.9, 0.4, 2.1</m:t>
                              </m:r>
                            </m:oMath>
                          </a14:m>
                          <a:r>
                            <a:rPr lang="en-US" sz="23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5" name="Google Shape;255;g2191522ec10_0_108">
                <a:extLst>
                  <a:ext uri="{FF2B5EF4-FFF2-40B4-BE49-F238E27FC236}">
                    <a16:creationId xmlns:a16="http://schemas.microsoft.com/office/drawing/2014/main" id="{6FC227AC-B8C4-33D3-970C-18D0A83EF66A}"/>
                  </a:ext>
                </a:extLst>
              </p:cNvPr>
              <p:cNvGraphicFramePr/>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90653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333" r="-139" b="-1333"/>
                          </a:stretch>
                        </a:blipFill>
                      </a:tcPr>
                    </a:tc>
                    <a:extLst>
                      <a:ext uri="{0D108BD9-81ED-4DB2-BD59-A6C34878D82A}">
                        <a16:rowId xmlns:a16="http://schemas.microsoft.com/office/drawing/2014/main" val="10000"/>
                      </a:ext>
                    </a:extLst>
                  </a:tr>
                </a:tbl>
              </a:graphicData>
            </a:graphic>
          </p:graphicFrame>
        </mc:Fallback>
      </mc:AlternateContent>
      <p:sp>
        <p:nvSpPr>
          <p:cNvPr id="3" name="Google Shape;248;g2561b4fa27e_1_15">
            <a:extLst>
              <a:ext uri="{FF2B5EF4-FFF2-40B4-BE49-F238E27FC236}">
                <a16:creationId xmlns:a16="http://schemas.microsoft.com/office/drawing/2014/main" id="{2428A4DF-DED6-E9F7-5589-EEAB431DBF9D}"/>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32971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07" name="Google Shape;307;g2561b4fa27e_1_64"/>
              <p:cNvGraphicFramePr/>
              <p:nvPr>
                <p:extLst>
                  <p:ext uri="{D42A27DB-BD31-4B8C-83A1-F6EECF244321}">
                    <p14:modId xmlns:p14="http://schemas.microsoft.com/office/powerpoint/2010/main" val="894573197"/>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12</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7</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5.6</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40</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07" name="Google Shape;307;g2561b4fa27e_1_64"/>
              <p:cNvGraphicFramePr/>
              <p:nvPr>
                <p:extLst>
                  <p:ext uri="{D42A27DB-BD31-4B8C-83A1-F6EECF244321}">
                    <p14:modId xmlns:p14="http://schemas.microsoft.com/office/powerpoint/2010/main" val="894573197"/>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255;g2191522ec10_0_108">
                <a:extLst>
                  <a:ext uri="{FF2B5EF4-FFF2-40B4-BE49-F238E27FC236}">
                    <a16:creationId xmlns:a16="http://schemas.microsoft.com/office/drawing/2014/main" id="{E7739DBE-963F-B5EC-8E63-0BF395EAD11B}"/>
                  </a:ext>
                </a:extLst>
              </p:cNvPr>
              <p:cNvGraphicFramePr/>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11) </a:t>
                          </a:r>
                          <a:r>
                            <a:rPr lang="en-US" sz="1600" b="0" dirty="0">
                              <a:solidFill>
                                <a:schemeClr val="dk1"/>
                              </a:solidFill>
                              <a:latin typeface="Nunito"/>
                              <a:ea typeface="Nunito"/>
                              <a:cs typeface="Nunito"/>
                              <a:sym typeface="Nunito"/>
                            </a:rPr>
                            <a:t>The mean of five numbers is </a:t>
                          </a:r>
                          <a14:m>
                            <m:oMath xmlns:m="http://schemas.openxmlformats.org/officeDocument/2006/math">
                              <m:r>
                                <a:rPr lang="en-US" sz="1600" b="0" i="1" smtClean="0">
                                  <a:solidFill>
                                    <a:schemeClr val="dk1"/>
                                  </a:solidFill>
                                  <a:latin typeface="Cambria Math" panose="02040503050406030204" pitchFamily="18" charset="0"/>
                                  <a:ea typeface="Nunito"/>
                                  <a:cs typeface="Nunito"/>
                                  <a:sym typeface="Nunito"/>
                                </a:rPr>
                                <m:t>8</m:t>
                              </m:r>
                            </m:oMath>
                          </a14:m>
                          <a:r>
                            <a:rPr lang="en-US" sz="1600" b="0" dirty="0">
                              <a:solidFill>
                                <a:schemeClr val="dk1"/>
                              </a:solidFill>
                              <a:latin typeface="Nunito"/>
                              <a:ea typeface="Nunito"/>
                              <a:cs typeface="Nunito"/>
                              <a:sym typeface="Nunito"/>
                            </a:rPr>
                            <a:t>. Find the value</a:t>
                          </a:r>
                          <a:r>
                            <a:rPr lang="en-US" sz="1600" b="0" baseline="0" dirty="0">
                              <a:solidFill>
                                <a:schemeClr val="dk1"/>
                              </a:solidFill>
                              <a:latin typeface="Nunito"/>
                              <a:ea typeface="Nunito"/>
                              <a:cs typeface="Nunito"/>
                              <a:sym typeface="Nunito"/>
                            </a:rPr>
                            <a:t> of </a:t>
                          </a:r>
                          <a14:m>
                            <m:oMath xmlns:m="http://schemas.openxmlformats.org/officeDocument/2006/math">
                              <m:r>
                                <a:rPr lang="en-US" sz="1600" b="0" i="1" baseline="0" smtClean="0">
                                  <a:solidFill>
                                    <a:schemeClr val="dk1"/>
                                  </a:solidFill>
                                  <a:latin typeface="Cambria Math" panose="02040503050406030204" pitchFamily="18" charset="0"/>
                                  <a:ea typeface="Nunito"/>
                                  <a:cs typeface="Nunito"/>
                                  <a:sym typeface="Nunito"/>
                                </a:rPr>
                                <m:t>𝑥</m:t>
                              </m:r>
                            </m:oMath>
                          </a14:m>
                          <a:r>
                            <a:rPr lang="en-US" sz="1600" b="0" dirty="0">
                              <a:solidFill>
                                <a:schemeClr val="dk1"/>
                              </a:solidFill>
                              <a:latin typeface="Nunito"/>
                              <a:ea typeface="Nunito"/>
                              <a:cs typeface="Nunito"/>
                              <a:sym typeface="Nunito"/>
                            </a:rPr>
                            <a:t>, if the five numbers are:</a:t>
                          </a:r>
                        </a:p>
                        <a:p>
                          <a:pPr marL="0" lvl="0" indent="0" algn="l" rtl="0">
                            <a:lnSpc>
                              <a:spcPct val="115000"/>
                            </a:lnSpc>
                            <a:spcBef>
                              <a:spcPts val="0"/>
                            </a:spcBef>
                            <a:spcAft>
                              <a:spcPts val="0"/>
                            </a:spcAft>
                            <a:buClr>
                              <a:schemeClr val="dk1"/>
                            </a:buClr>
                            <a:buSzPts val="1100"/>
                            <a:buFont typeface="Arial"/>
                            <a:buNone/>
                          </a:pPr>
                          <a:endParaRPr lang="en-US" sz="105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r>
                            <a:rPr lang="en-US" sz="2300" b="0" dirty="0">
                              <a:solidFill>
                                <a:schemeClr val="dk1"/>
                              </a:solidFill>
                              <a:ea typeface="Nunito Sans"/>
                              <a:cs typeface="Nunito Sans"/>
                              <a:sym typeface="Nunito Sans"/>
                            </a:rPr>
                            <a:t>    </a:t>
                          </a:r>
                          <a14:m>
                            <m:oMath xmlns:m="http://schemas.openxmlformats.org/officeDocument/2006/math">
                              <m:r>
                                <a:rPr lang="en-US" sz="2300" b="0" i="1" dirty="0" smtClean="0">
                                  <a:solidFill>
                                    <a:schemeClr val="dk1"/>
                                  </a:solidFill>
                                  <a:latin typeface="Cambria Math" panose="02040503050406030204" pitchFamily="18" charset="0"/>
                                  <a:ea typeface="Nunito Sans"/>
                                  <a:cs typeface="Nunito Sans"/>
                                  <a:sym typeface="Nunito Sans"/>
                                </a:rPr>
                                <m:t>1, 13, 9, 5, </m:t>
                              </m:r>
                              <m:r>
                                <a:rPr lang="en-US" sz="2300" b="0" i="1" dirty="0" smtClean="0">
                                  <a:solidFill>
                                    <a:schemeClr val="dk1"/>
                                  </a:solidFill>
                                  <a:latin typeface="Cambria Math" panose="02040503050406030204" pitchFamily="18" charset="0"/>
                                  <a:ea typeface="Nunito Sans"/>
                                  <a:cs typeface="Nunito Sans"/>
                                  <a:sym typeface="Nunito Sans"/>
                                </a:rPr>
                                <m:t>𝑥</m:t>
                              </m:r>
                            </m:oMath>
                          </a14:m>
                          <a:endParaRPr lang="en-US"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4" name="Google Shape;255;g2191522ec10_0_108">
                <a:extLst>
                  <a:ext uri="{FF2B5EF4-FFF2-40B4-BE49-F238E27FC236}">
                    <a16:creationId xmlns:a16="http://schemas.microsoft.com/office/drawing/2014/main" id="{E7739DBE-963F-B5EC-8E63-0BF395EAD11B}"/>
                  </a:ext>
                </a:extLst>
              </p:cNvPr>
              <p:cNvGraphicFramePr/>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90653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333" r="-139" b="-1333"/>
                          </a:stretch>
                        </a:blipFill>
                      </a:tcPr>
                    </a:tc>
                    <a:extLst>
                      <a:ext uri="{0D108BD9-81ED-4DB2-BD59-A6C34878D82A}">
                        <a16:rowId xmlns:a16="http://schemas.microsoft.com/office/drawing/2014/main" val="10000"/>
                      </a:ext>
                    </a:extLst>
                  </a:tr>
                </a:tbl>
              </a:graphicData>
            </a:graphic>
          </p:graphicFrame>
        </mc:Fallback>
      </mc:AlternateContent>
      <p:sp>
        <p:nvSpPr>
          <p:cNvPr id="3" name="Google Shape;248;g2561b4fa27e_1_15">
            <a:extLst>
              <a:ext uri="{FF2B5EF4-FFF2-40B4-BE49-F238E27FC236}">
                <a16:creationId xmlns:a16="http://schemas.microsoft.com/office/drawing/2014/main" id="{1F96C14B-CE79-7BBF-5064-EA4D79811E5B}"/>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25460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14" name="Google Shape;314;g2561b4fa27e_1_70"/>
              <p:cNvGraphicFramePr/>
              <p:nvPr>
                <p:extLst>
                  <p:ext uri="{D42A27DB-BD31-4B8C-83A1-F6EECF244321}">
                    <p14:modId xmlns:p14="http://schemas.microsoft.com/office/powerpoint/2010/main" val="3342542844"/>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12.3</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11</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22</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12</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14" name="Google Shape;314;g2561b4fa27e_1_70"/>
              <p:cNvGraphicFramePr/>
              <p:nvPr>
                <p:extLst>
                  <p:ext uri="{D42A27DB-BD31-4B8C-83A1-F6EECF244321}">
                    <p14:modId xmlns:p14="http://schemas.microsoft.com/office/powerpoint/2010/main" val="3342542844"/>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AA894BCB-524F-7684-5B9D-455754B0C9E6}"/>
                  </a:ext>
                </a:extLst>
              </p:cNvPr>
              <p:cNvGraphicFramePr/>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12) </a:t>
                          </a:r>
                          <a:r>
                            <a:rPr lang="en-US" sz="1600" b="0" dirty="0">
                              <a:solidFill>
                                <a:schemeClr val="dk1"/>
                              </a:solidFill>
                              <a:latin typeface="Nunito"/>
                              <a:ea typeface="Nunito"/>
                              <a:cs typeface="Nunito"/>
                              <a:sym typeface="Nunito"/>
                            </a:rPr>
                            <a:t>The mean of nine numbers is </a:t>
                          </a:r>
                          <a14:m>
                            <m:oMath xmlns:m="http://schemas.openxmlformats.org/officeDocument/2006/math">
                              <m:r>
                                <a:rPr lang="en-US" sz="1600" b="0" i="1" smtClean="0">
                                  <a:solidFill>
                                    <a:schemeClr val="dk1"/>
                                  </a:solidFill>
                                  <a:latin typeface="Cambria Math" panose="02040503050406030204" pitchFamily="18" charset="0"/>
                                  <a:ea typeface="Nunito"/>
                                  <a:cs typeface="Nunito"/>
                                  <a:sym typeface="Nunito"/>
                                </a:rPr>
                                <m:t>12</m:t>
                              </m:r>
                            </m:oMath>
                          </a14:m>
                          <a:r>
                            <a:rPr lang="en-US" sz="1600" b="0" dirty="0">
                              <a:solidFill>
                                <a:schemeClr val="dk1"/>
                              </a:solidFill>
                              <a:latin typeface="Nunito"/>
                              <a:ea typeface="Nunito"/>
                              <a:cs typeface="Nunito"/>
                              <a:sym typeface="Nunito"/>
                            </a:rPr>
                            <a:t>. Find the value</a:t>
                          </a:r>
                          <a:r>
                            <a:rPr lang="en-US" sz="1600" b="0" baseline="0" dirty="0">
                              <a:solidFill>
                                <a:schemeClr val="dk1"/>
                              </a:solidFill>
                              <a:latin typeface="Nunito"/>
                              <a:ea typeface="Nunito"/>
                              <a:cs typeface="Nunito"/>
                              <a:sym typeface="Nunito"/>
                            </a:rPr>
                            <a:t> of </a:t>
                          </a:r>
                          <a14:m>
                            <m:oMath xmlns:m="http://schemas.openxmlformats.org/officeDocument/2006/math">
                              <m:r>
                                <a:rPr lang="en-US" sz="1600" b="0" i="1" baseline="0" smtClean="0">
                                  <a:solidFill>
                                    <a:schemeClr val="dk1"/>
                                  </a:solidFill>
                                  <a:latin typeface="Cambria Math" panose="02040503050406030204" pitchFamily="18" charset="0"/>
                                  <a:ea typeface="Nunito"/>
                                  <a:cs typeface="Nunito"/>
                                  <a:sym typeface="Nunito"/>
                                </a:rPr>
                                <m:t>𝑦</m:t>
                              </m:r>
                            </m:oMath>
                          </a14:m>
                          <a:r>
                            <a:rPr lang="en-US" sz="1600" b="0" dirty="0">
                              <a:solidFill>
                                <a:schemeClr val="dk1"/>
                              </a:solidFill>
                              <a:latin typeface="Nunito"/>
                              <a:ea typeface="Nunito"/>
                              <a:cs typeface="Nunito"/>
                              <a:sym typeface="Nunito"/>
                            </a:rPr>
                            <a:t>, if the nine numbers are:</a:t>
                          </a:r>
                        </a:p>
                        <a:p>
                          <a:pPr marL="0" lvl="0" indent="0" algn="l" rtl="0">
                            <a:lnSpc>
                              <a:spcPct val="115000"/>
                            </a:lnSpc>
                            <a:spcBef>
                              <a:spcPts val="0"/>
                            </a:spcBef>
                            <a:spcAft>
                              <a:spcPts val="0"/>
                            </a:spcAft>
                            <a:buClr>
                              <a:schemeClr val="dk1"/>
                            </a:buClr>
                            <a:buSzPts val="1100"/>
                            <a:buFont typeface="Arial"/>
                            <a:buNone/>
                          </a:pPr>
                          <a:endParaRPr lang="en-US" sz="105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r>
                            <a:rPr lang="en-US" sz="2300" b="0" dirty="0">
                              <a:solidFill>
                                <a:schemeClr val="dk1"/>
                              </a:solidFill>
                              <a:ea typeface="Nunito Sans"/>
                              <a:cs typeface="Nunito Sans"/>
                              <a:sym typeface="Nunito Sans"/>
                            </a:rPr>
                            <a:t>    </a:t>
                          </a:r>
                          <a14:m>
                            <m:oMath xmlns:m="http://schemas.openxmlformats.org/officeDocument/2006/math">
                              <m:r>
                                <a:rPr lang="en-US" sz="2300" b="0" i="1" dirty="0" smtClean="0">
                                  <a:solidFill>
                                    <a:schemeClr val="dk1"/>
                                  </a:solidFill>
                                  <a:latin typeface="Cambria Math" panose="02040503050406030204" pitchFamily="18" charset="0"/>
                                  <a:ea typeface="Nunito Sans"/>
                                  <a:cs typeface="Nunito Sans"/>
                                  <a:sym typeface="Nunito Sans"/>
                                </a:rPr>
                                <m:t>6, </m:t>
                              </m:r>
                              <m:r>
                                <a:rPr lang="en-US" sz="2300" b="0" i="1" dirty="0" smtClean="0">
                                  <a:solidFill>
                                    <a:schemeClr val="dk1"/>
                                  </a:solidFill>
                                  <a:latin typeface="Cambria Math" panose="02040503050406030204" pitchFamily="18" charset="0"/>
                                  <a:ea typeface="Nunito Sans"/>
                                  <a:cs typeface="Nunito Sans"/>
                                  <a:sym typeface="Nunito Sans"/>
                                </a:rPr>
                                <m:t>𝑦</m:t>
                              </m:r>
                              <m:r>
                                <a:rPr lang="en-US" sz="2300" b="0" i="1" dirty="0" smtClean="0">
                                  <a:solidFill>
                                    <a:schemeClr val="dk1"/>
                                  </a:solidFill>
                                  <a:latin typeface="Cambria Math" panose="02040503050406030204" pitchFamily="18" charset="0"/>
                                  <a:ea typeface="Nunito Sans"/>
                                  <a:cs typeface="Nunito Sans"/>
                                  <a:sym typeface="Nunito Sans"/>
                                </a:rPr>
                                <m:t>, 9, 21, 10, </m:t>
                              </m:r>
                              <m:r>
                                <a:rPr lang="en-US" sz="2300" b="0" i="1" dirty="0" smtClean="0">
                                  <a:solidFill>
                                    <a:schemeClr val="dk1"/>
                                  </a:solidFill>
                                  <a:latin typeface="Cambria Math" panose="02040503050406030204" pitchFamily="18" charset="0"/>
                                  <a:ea typeface="Nunito Sans"/>
                                  <a:cs typeface="Nunito Sans"/>
                                  <a:sym typeface="Nunito Sans"/>
                                </a:rPr>
                                <m:t>𝑦</m:t>
                              </m:r>
                              <m:r>
                                <a:rPr lang="en-US" sz="2300" b="0" i="1" dirty="0" smtClean="0">
                                  <a:solidFill>
                                    <a:schemeClr val="dk1"/>
                                  </a:solidFill>
                                  <a:latin typeface="Cambria Math" panose="02040503050406030204" pitchFamily="18" charset="0"/>
                                  <a:ea typeface="Nunito Sans"/>
                                  <a:cs typeface="Nunito Sans"/>
                                  <a:sym typeface="Nunito Sans"/>
                                </a:rPr>
                                <m:t>, 15, 10, 15</m:t>
                              </m:r>
                            </m:oMath>
                          </a14:m>
                          <a:endParaRPr lang="en-US"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AA894BCB-524F-7684-5B9D-455754B0C9E6}"/>
                  </a:ext>
                </a:extLst>
              </p:cNvPr>
              <p:cNvGraphicFramePr/>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90653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333" r="-139" b="-3333"/>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63DE9CEF-1669-B25B-C49F-055A44153715}"/>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25612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pic>
        <p:nvPicPr>
          <p:cNvPr id="3" name="Picture 2">
            <a:extLst>
              <a:ext uri="{FF2B5EF4-FFF2-40B4-BE49-F238E27FC236}">
                <a16:creationId xmlns:a16="http://schemas.microsoft.com/office/drawing/2014/main" id="{D4A87960-BE99-4946-5E3E-35D19EF3853A}"/>
              </a:ext>
            </a:extLst>
          </p:cNvPr>
          <p:cNvPicPr>
            <a:picLocks noChangeAspect="1"/>
          </p:cNvPicPr>
          <p:nvPr/>
        </p:nvPicPr>
        <p:blipFill>
          <a:blip r:embed="rId3"/>
          <a:stretch>
            <a:fillRect/>
          </a:stretch>
        </p:blipFill>
        <p:spPr>
          <a:xfrm>
            <a:off x="318250" y="2119533"/>
            <a:ext cx="4080489" cy="1200675"/>
          </a:xfrm>
          <a:prstGeom prst="rect">
            <a:avLst/>
          </a:prstGeom>
        </p:spPr>
      </p:pic>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9D72CEEE-F7CD-2150-EB85-6F1071F13F5E}"/>
                  </a:ext>
                </a:extLst>
              </p:cNvPr>
              <p:cNvGraphicFramePr/>
              <p:nvPr>
                <p:extLst>
                  <p:ext uri="{D42A27DB-BD31-4B8C-83A1-F6EECF244321}">
                    <p14:modId xmlns:p14="http://schemas.microsoft.com/office/powerpoint/2010/main" val="3169760305"/>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1.59</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0.74</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1.34</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9D72CEEE-F7CD-2150-EB85-6F1071F13F5E}"/>
                  </a:ext>
                </a:extLst>
              </p:cNvPr>
              <p:cNvGraphicFramePr/>
              <p:nvPr>
                <p:extLst>
                  <p:ext uri="{D42A27DB-BD31-4B8C-83A1-F6EECF244321}">
                    <p14:modId xmlns:p14="http://schemas.microsoft.com/office/powerpoint/2010/main" val="3169760305"/>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graphicFrame>
        <p:nvGraphicFramePr>
          <p:cNvPr id="5" name="Google Shape;255;g2191522ec10_0_108">
            <a:extLst>
              <a:ext uri="{FF2B5EF4-FFF2-40B4-BE49-F238E27FC236}">
                <a16:creationId xmlns:a16="http://schemas.microsoft.com/office/drawing/2014/main" id="{56A5FBBA-6A41-FCC0-3488-935BD5166AAF}"/>
              </a:ext>
            </a:extLst>
          </p:cNvPr>
          <p:cNvGraphicFramePr/>
          <p:nvPr/>
        </p:nvGraphicFramePr>
        <p:xfrm>
          <a:off x="108044" y="862525"/>
          <a:ext cx="4500902" cy="822970"/>
        </p:xfrm>
        <a:graphic>
          <a:graphicData uri="http://schemas.openxmlformats.org/drawingml/2006/table">
            <a:tbl>
              <a:tblPr firstRow="1" bandRow="1">
                <a:noFill/>
              </a:tblPr>
              <a:tblGrid>
                <a:gridCol w="4500902">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13) </a:t>
                      </a:r>
                      <a:r>
                        <a:rPr lang="en-US" sz="1600" b="0" dirty="0">
                          <a:solidFill>
                            <a:schemeClr val="dk1"/>
                          </a:solidFill>
                          <a:latin typeface="Nunito"/>
                          <a:ea typeface="Nunito"/>
                          <a:cs typeface="Nunito"/>
                          <a:sym typeface="Nunito"/>
                        </a:rPr>
                        <a:t>A survey of class 8A asks how any pets</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each class member owns. What is the</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mean number of pets owned?</a:t>
                      </a:r>
                      <a:endParaRPr lang="en-US"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
        <p:nvSpPr>
          <p:cNvPr id="6" name="Google Shape;248;g2561b4fa27e_1_15">
            <a:extLst>
              <a:ext uri="{FF2B5EF4-FFF2-40B4-BE49-F238E27FC236}">
                <a16:creationId xmlns:a16="http://schemas.microsoft.com/office/drawing/2014/main" id="{7AB2A9CB-FA08-4F37-E294-336858754229}"/>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611794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 name="Picture 2">
            <a:extLst>
              <a:ext uri="{FF2B5EF4-FFF2-40B4-BE49-F238E27FC236}">
                <a16:creationId xmlns:a16="http://schemas.microsoft.com/office/drawing/2014/main" id="{6828F23B-FE1D-F005-F9BC-3067D4BD15C9}"/>
              </a:ext>
            </a:extLst>
          </p:cNvPr>
          <p:cNvPicPr>
            <a:picLocks noChangeAspect="1"/>
          </p:cNvPicPr>
          <p:nvPr/>
        </p:nvPicPr>
        <p:blipFill>
          <a:blip r:embed="rId3"/>
          <a:stretch>
            <a:fillRect/>
          </a:stretch>
        </p:blipFill>
        <p:spPr>
          <a:xfrm>
            <a:off x="587472" y="1873448"/>
            <a:ext cx="3519438" cy="1484325"/>
          </a:xfrm>
          <a:prstGeom prst="rect">
            <a:avLst/>
          </a:prstGeom>
        </p:spPr>
      </p:pic>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4546C485-C3A9-9CCB-99EE-DAE8AA13B8B6}"/>
                  </a:ext>
                </a:extLst>
              </p:cNvPr>
              <p:cNvGraphicFramePr/>
              <p:nvPr>
                <p:extLst>
                  <p:ext uri="{D42A27DB-BD31-4B8C-83A1-F6EECF244321}">
                    <p14:modId xmlns:p14="http://schemas.microsoft.com/office/powerpoint/2010/main" val="2939403908"/>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8.38</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14:m>
                            <m:oMath xmlns:m="http://schemas.openxmlformats.org/officeDocument/2006/math">
                              <m:r>
                                <a:rPr lang="en-GB" sz="1600" i="1" u="none" strike="noStrike" cap="none" dirty="0" smtClean="0">
                                  <a:solidFill>
                                    <a:schemeClr val="tx1"/>
                                  </a:solidFill>
                                  <a:latin typeface="Cambria Math" panose="02040503050406030204" pitchFamily="18" charset="0"/>
                                  <a:ea typeface="Times New Roman"/>
                                  <a:cs typeface="Times New Roman"/>
                                  <a:sym typeface="Times New Roman"/>
                                </a:rPr>
                                <m:t> </m:t>
                              </m:r>
                              <m:r>
                                <a:rPr lang="en-GB" sz="1600" i="1" dirty="0">
                                  <a:solidFill>
                                    <a:schemeClr val="tx1"/>
                                  </a:solidFill>
                                  <a:latin typeface="Cambria Math" panose="02040503050406030204" pitchFamily="18" charset="0"/>
                                  <a:ea typeface="Nunito"/>
                                  <a:cs typeface="Nunito"/>
                                  <a:sym typeface="Nunito"/>
                                </a:rPr>
                                <m:t>8.5 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9</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4546C485-C3A9-9CCB-99EE-DAE8AA13B8B6}"/>
                  </a:ext>
                </a:extLst>
              </p:cNvPr>
              <p:cNvGraphicFramePr/>
              <p:nvPr>
                <p:extLst>
                  <p:ext uri="{D42A27DB-BD31-4B8C-83A1-F6EECF244321}">
                    <p14:modId xmlns:p14="http://schemas.microsoft.com/office/powerpoint/2010/main" val="2939403908"/>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graphicFrame>
        <p:nvGraphicFramePr>
          <p:cNvPr id="9" name="Google Shape;255;g2191522ec10_0_108">
            <a:extLst>
              <a:ext uri="{FF2B5EF4-FFF2-40B4-BE49-F238E27FC236}">
                <a16:creationId xmlns:a16="http://schemas.microsoft.com/office/drawing/2014/main" id="{99DE6085-6D55-A748-6C92-87BD1D447917}"/>
              </a:ext>
            </a:extLst>
          </p:cNvPr>
          <p:cNvGraphicFramePr/>
          <p:nvPr/>
        </p:nvGraphicFramePr>
        <p:xfrm>
          <a:off x="108044" y="862525"/>
          <a:ext cx="4500902" cy="579130"/>
        </p:xfrm>
        <a:graphic>
          <a:graphicData uri="http://schemas.openxmlformats.org/drawingml/2006/table">
            <a:tbl>
              <a:tblPr firstRow="1" bandRow="1">
                <a:noFill/>
              </a:tblPr>
              <a:tblGrid>
                <a:gridCol w="4500902">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14) </a:t>
                      </a:r>
                      <a:r>
                        <a:rPr lang="en-US" sz="1600" b="0" dirty="0">
                          <a:solidFill>
                            <a:schemeClr val="dk1"/>
                          </a:solidFill>
                          <a:latin typeface="Nunito"/>
                          <a:ea typeface="Nunito"/>
                          <a:cs typeface="Nunito"/>
                          <a:sym typeface="Nunito"/>
                        </a:rPr>
                        <a:t>The scores from a class test are recorded in </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a table. What is the median test score?</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
        <p:nvSpPr>
          <p:cNvPr id="5" name="Google Shape;248;g2561b4fa27e_1_15">
            <a:extLst>
              <a:ext uri="{FF2B5EF4-FFF2-40B4-BE49-F238E27FC236}">
                <a16:creationId xmlns:a16="http://schemas.microsoft.com/office/drawing/2014/main" id="{49F81B99-3D97-5351-16A0-06B530E7275B}"/>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01139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37" name="Google Shape;337;g2561b4fa27e_1_90"/>
              <p:cNvGraphicFramePr/>
              <p:nvPr>
                <p:extLst>
                  <p:ext uri="{D42A27DB-BD31-4B8C-83A1-F6EECF244321}">
                    <p14:modId xmlns:p14="http://schemas.microsoft.com/office/powerpoint/2010/main" val="1726418870"/>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34.30</m:t>
                              </m:r>
                              <m:r>
                                <a:rPr lang="en-GB" sz="1600" i="1" dirty="0" smtClean="0">
                                  <a:solidFill>
                                    <a:schemeClr val="tx1"/>
                                  </a:solidFill>
                                  <a:latin typeface="Cambria Math" panose="02040503050406030204" pitchFamily="18" charset="0"/>
                                  <a:ea typeface="Nunito Sans"/>
                                  <a:cs typeface="Nunito Sans"/>
                                  <a:sym typeface="Nunito Sans"/>
                                </a:rPr>
                                <m:t>𝑘𝑔</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34.66</m:t>
                              </m:r>
                              <m:r>
                                <a:rPr lang="en-GB" sz="1600" i="1" dirty="0" smtClean="0">
                                  <a:solidFill>
                                    <a:schemeClr val="tx1"/>
                                  </a:solidFill>
                                  <a:latin typeface="Cambria Math" panose="02040503050406030204" pitchFamily="18" charset="0"/>
                                  <a:ea typeface="Nunito Sans"/>
                                  <a:cs typeface="Nunito Sans"/>
                                  <a:sym typeface="Nunito Sans"/>
                                </a:rPr>
                                <m:t>𝑘𝑔</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33.94</m:t>
                              </m:r>
                              <m:r>
                                <a:rPr lang="en-GB" sz="1600" i="1" dirty="0" smtClean="0">
                                  <a:solidFill>
                                    <a:schemeClr val="tx1"/>
                                  </a:solidFill>
                                  <a:latin typeface="Cambria Math" panose="02040503050406030204" pitchFamily="18" charset="0"/>
                                  <a:ea typeface="Nunito Sans"/>
                                  <a:cs typeface="Nunito Sans"/>
                                  <a:sym typeface="Nunito Sans"/>
                                </a:rPr>
                                <m:t>𝑘𝑔</m:t>
                              </m:r>
                              <m:r>
                                <a:rPr lang="en-GB" sz="1600" i="1" dirty="0" smtClean="0">
                                  <a:solidFill>
                                    <a:schemeClr val="tx1"/>
                                  </a:solidFill>
                                  <a:latin typeface="Cambria Math" panose="02040503050406030204" pitchFamily="18" charset="0"/>
                                  <a:ea typeface="Nunito Sans"/>
                                  <a:cs typeface="Nunito Sans"/>
                                  <a:sym typeface="Nunito Sans"/>
                                </a:rPr>
                                <m:t>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2.744</m:t>
                              </m:r>
                              <m:r>
                                <a:rPr lang="en-GB" sz="1600" i="1" dirty="0" smtClean="0">
                                  <a:solidFill>
                                    <a:schemeClr val="tx1"/>
                                  </a:solidFill>
                                  <a:latin typeface="Cambria Math" panose="02040503050406030204" pitchFamily="18" charset="0"/>
                                  <a:ea typeface="Nunito Sans"/>
                                  <a:cs typeface="Nunito Sans"/>
                                  <a:sym typeface="Nunito Sans"/>
                                </a:rPr>
                                <m:t>𝑘𝑔</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37" name="Google Shape;337;g2561b4fa27e_1_90"/>
              <p:cNvGraphicFramePr/>
              <p:nvPr>
                <p:extLst>
                  <p:ext uri="{D42A27DB-BD31-4B8C-83A1-F6EECF244321}">
                    <p14:modId xmlns:p14="http://schemas.microsoft.com/office/powerpoint/2010/main" val="1726418870"/>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7506E402-E628-CCEF-5F88-E0DC8D495746}"/>
                  </a:ext>
                </a:extLst>
              </p:cNvPr>
              <p:cNvGraphicFramePr/>
              <p:nvPr/>
            </p:nvGraphicFramePr>
            <p:xfrm>
              <a:off x="108043" y="862525"/>
              <a:ext cx="8790423" cy="886978"/>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15) </a:t>
                          </a:r>
                          <a:r>
                            <a:rPr lang="en-US" sz="1600" b="0" dirty="0">
                              <a:solidFill>
                                <a:schemeClr val="dk1"/>
                              </a:solidFill>
                              <a:latin typeface="Nunito"/>
                              <a:ea typeface="Nunito"/>
                              <a:cs typeface="Nunito"/>
                              <a:sym typeface="Nunito"/>
                            </a:rPr>
                            <a:t>The mean weight of the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15</m:t>
                              </m:r>
                            </m:oMath>
                          </a14:m>
                          <a:r>
                            <a:rPr lang="en-US" sz="1600" b="0" dirty="0">
                              <a:solidFill>
                                <a:schemeClr val="dk1"/>
                              </a:solidFill>
                              <a:latin typeface="Nunito"/>
                              <a:ea typeface="Nunito"/>
                              <a:cs typeface="Nunito"/>
                              <a:sym typeface="Nunito"/>
                            </a:rPr>
                            <a:t> females in class 6J is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32.5</m:t>
                              </m:r>
                              <m:r>
                                <a:rPr lang="en-US" sz="1600" b="0" i="1" dirty="0" smtClean="0">
                                  <a:solidFill>
                                    <a:schemeClr val="dk1"/>
                                  </a:solidFill>
                                  <a:latin typeface="Cambria Math" panose="02040503050406030204" pitchFamily="18" charset="0"/>
                                  <a:ea typeface="Nunito"/>
                                  <a:cs typeface="Nunito"/>
                                  <a:sym typeface="Nunito"/>
                                </a:rPr>
                                <m:t>𝑘𝑔</m:t>
                              </m:r>
                            </m:oMath>
                          </a14:m>
                          <a:endParaRPr lang="en-US" sz="1600" b="0" dirty="0">
                            <a:solidFill>
                              <a:schemeClr val="dk1"/>
                            </a:solidFill>
                            <a:latin typeface="Nunito"/>
                            <a:ea typeface="Nunito"/>
                            <a:cs typeface="Nunito"/>
                            <a:sym typeface="Nunito"/>
                          </a:endParaRP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The mean weight of the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10</m:t>
                              </m:r>
                            </m:oMath>
                          </a14:m>
                          <a:r>
                            <a:rPr lang="en-US" sz="1600" b="0" dirty="0">
                              <a:solidFill>
                                <a:schemeClr val="dk1"/>
                              </a:solidFill>
                              <a:latin typeface="Nunito"/>
                              <a:ea typeface="Nunito"/>
                              <a:cs typeface="Nunito"/>
                              <a:sym typeface="Nunito"/>
                            </a:rPr>
                            <a:t> males in class 6J is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36.1</m:t>
                              </m:r>
                              <m:r>
                                <a:rPr lang="en-US" sz="1600" b="0" i="1" dirty="0" smtClean="0">
                                  <a:solidFill>
                                    <a:schemeClr val="dk1"/>
                                  </a:solidFill>
                                  <a:latin typeface="Cambria Math" panose="02040503050406030204" pitchFamily="18" charset="0"/>
                                  <a:ea typeface="Nunito"/>
                                  <a:cs typeface="Nunito"/>
                                  <a:sym typeface="Nunito"/>
                                </a:rPr>
                                <m:t>𝑘𝑔</m:t>
                              </m:r>
                            </m:oMath>
                          </a14:m>
                          <a:endParaRPr lang="en-US" sz="1600" b="0" dirty="0">
                            <a:solidFill>
                              <a:schemeClr val="dk1"/>
                            </a:solidFill>
                            <a:latin typeface="Nunito"/>
                            <a:ea typeface="Nunito"/>
                            <a:cs typeface="Nunito"/>
                            <a:sym typeface="Nunito"/>
                          </a:endParaRP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What is the mean weight of a pupil in class 6J?</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7506E402-E628-CCEF-5F88-E0DC8D495746}"/>
                  </a:ext>
                </a:extLst>
              </p:cNvPr>
              <p:cNvGraphicFramePr/>
              <p:nvPr/>
            </p:nvGraphicFramePr>
            <p:xfrm>
              <a:off x="108043" y="862525"/>
              <a:ext cx="8790423" cy="886978"/>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8697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370" r="-139" b="-8904"/>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9CEB713C-7577-1120-64FE-70D167A9584E}"/>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850148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44" name="Google Shape;344;g2561b4fa27e_1_96"/>
              <p:cNvGraphicFramePr/>
              <p:nvPr>
                <p:extLst>
                  <p:ext uri="{D42A27DB-BD31-4B8C-83A1-F6EECF244321}">
                    <p14:modId xmlns:p14="http://schemas.microsoft.com/office/powerpoint/2010/main" val="3270855519"/>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22.61</m:t>
                              </m:r>
                              <m:r>
                                <a:rPr lang="en-GB" sz="1600" i="1" dirty="0" smtClean="0">
                                  <a:solidFill>
                                    <a:schemeClr val="tx1"/>
                                  </a:solidFill>
                                  <a:latin typeface="Cambria Math" panose="02040503050406030204" pitchFamily="18" charset="0"/>
                                  <a:ea typeface="Nunito"/>
                                  <a:cs typeface="Nunito"/>
                                  <a:sym typeface="Nunito"/>
                                </a:rPr>
                                <m:t>𝑘𝑔</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23.35</m:t>
                              </m:r>
                              <m:r>
                                <a:rPr lang="en-GB" sz="1600" i="1" dirty="0" smtClean="0">
                                  <a:solidFill>
                                    <a:schemeClr val="tx1"/>
                                  </a:solidFill>
                                  <a:latin typeface="Cambria Math" panose="02040503050406030204" pitchFamily="18" charset="0"/>
                                  <a:ea typeface="Nunito"/>
                                  <a:cs typeface="Nunito"/>
                                  <a:sym typeface="Nunito"/>
                                </a:rPr>
                                <m:t>𝑘𝑔</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24.23</m:t>
                              </m:r>
                              <m:r>
                                <a:rPr lang="en-GB" sz="1600" i="1" dirty="0" smtClean="0">
                                  <a:solidFill>
                                    <a:schemeClr val="tx1"/>
                                  </a:solidFill>
                                  <a:latin typeface="Cambria Math" panose="02040503050406030204" pitchFamily="18" charset="0"/>
                                  <a:ea typeface="Nunito"/>
                                  <a:cs typeface="Nunito"/>
                                  <a:sym typeface="Nunito"/>
                                </a:rPr>
                                <m:t>𝑘𝑔</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24.08</m:t>
                              </m:r>
                              <m:r>
                                <a:rPr lang="en-GB" sz="1600" i="1" dirty="0" smtClean="0">
                                  <a:solidFill>
                                    <a:schemeClr val="tx1"/>
                                  </a:solidFill>
                                  <a:latin typeface="Cambria Math" panose="02040503050406030204" pitchFamily="18" charset="0"/>
                                  <a:ea typeface="Nunito"/>
                                  <a:cs typeface="Nunito"/>
                                  <a:sym typeface="Nunito"/>
                                </a:rPr>
                                <m:t>𝑘𝑔</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44" name="Google Shape;344;g2561b4fa27e_1_96"/>
              <p:cNvGraphicFramePr/>
              <p:nvPr>
                <p:extLst>
                  <p:ext uri="{D42A27DB-BD31-4B8C-83A1-F6EECF244321}">
                    <p14:modId xmlns:p14="http://schemas.microsoft.com/office/powerpoint/2010/main" val="3270855519"/>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18AC76CE-F3C4-6AB1-A4D5-166886F4DEC3}"/>
                  </a:ext>
                </a:extLst>
              </p:cNvPr>
              <p:cNvGraphicFramePr/>
              <p:nvPr/>
            </p:nvGraphicFramePr>
            <p:xfrm>
              <a:off x="108043" y="862525"/>
              <a:ext cx="8790423" cy="8229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16) </a:t>
                          </a:r>
                          <a:r>
                            <a:rPr lang="en-US" sz="1600" b="0" dirty="0">
                              <a:solidFill>
                                <a:schemeClr val="dk1"/>
                              </a:solidFill>
                              <a:latin typeface="Nunito"/>
                              <a:ea typeface="Nunito"/>
                              <a:cs typeface="Nunito"/>
                              <a:sym typeface="Nunito"/>
                            </a:rPr>
                            <a:t>14 sacks of flour sit on the back of a truck. The mean mass of the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14</m:t>
                              </m:r>
                            </m:oMath>
                          </a14:m>
                          <a:r>
                            <a:rPr lang="en-US" sz="1600" b="0" dirty="0">
                              <a:solidFill>
                                <a:schemeClr val="dk1"/>
                              </a:solidFill>
                              <a:latin typeface="Nunito"/>
                              <a:ea typeface="Nunito"/>
                              <a:cs typeface="Nunito"/>
                              <a:sym typeface="Nunito"/>
                            </a:rPr>
                            <a:t> sacks is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22.5</m:t>
                              </m:r>
                              <m:r>
                                <a:rPr lang="en-US" sz="1600" b="0" i="1" dirty="0" smtClean="0">
                                  <a:solidFill>
                                    <a:schemeClr val="dk1"/>
                                  </a:solidFill>
                                  <a:latin typeface="Cambria Math" panose="02040503050406030204" pitchFamily="18" charset="0"/>
                                  <a:ea typeface="Nunito"/>
                                  <a:cs typeface="Nunito"/>
                                  <a:sym typeface="Nunito"/>
                                </a:rPr>
                                <m:t>𝑘𝑔</m:t>
                              </m:r>
                            </m:oMath>
                          </a14:m>
                          <a:r>
                            <a:rPr lang="en-US" sz="1600" b="0" dirty="0">
                              <a:solidFill>
                                <a:schemeClr val="dk1"/>
                              </a:solidFill>
                              <a:latin typeface="Nunito"/>
                              <a:ea typeface="Nunito"/>
                              <a:cs typeface="Nunito"/>
                              <a:sym typeface="Nunito"/>
                            </a:rPr>
                            <a:t>. </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One extra sack of flour of mass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24.2</m:t>
                              </m:r>
                              <m:r>
                                <a:rPr lang="en-US" sz="1600" b="0" i="1" dirty="0" smtClean="0">
                                  <a:solidFill>
                                    <a:schemeClr val="dk1"/>
                                  </a:solidFill>
                                  <a:latin typeface="Cambria Math" panose="02040503050406030204" pitchFamily="18" charset="0"/>
                                  <a:ea typeface="Nunito"/>
                                  <a:cs typeface="Nunito"/>
                                  <a:sym typeface="Nunito"/>
                                </a:rPr>
                                <m:t>𝑘𝑔</m:t>
                              </m:r>
                            </m:oMath>
                          </a14:m>
                          <a:r>
                            <a:rPr lang="en-US" sz="1600" b="0" dirty="0">
                              <a:solidFill>
                                <a:schemeClr val="dk1"/>
                              </a:solidFill>
                              <a:latin typeface="Nunito"/>
                              <a:ea typeface="Nunito"/>
                              <a:cs typeface="Nunito"/>
                              <a:sym typeface="Nunito"/>
                            </a:rPr>
                            <a:t> is loaded onto the truck. </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What is the mean mass (accurate to two decimal places) of the sacks on the truck?</a:t>
                          </a:r>
                          <a:r>
                            <a:rPr lang="en-US" sz="1600" b="0" dirty="0">
                              <a:solidFill>
                                <a:schemeClr val="dk1"/>
                              </a:solidFill>
                              <a:latin typeface="+mn-lt"/>
                              <a:ea typeface="Arial"/>
                              <a:cs typeface="Arial"/>
                              <a:sym typeface="Arial"/>
                            </a:rPr>
                            <a:t>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18AC76CE-F3C4-6AB1-A4D5-166886F4DEC3}"/>
                  </a:ext>
                </a:extLst>
              </p:cNvPr>
              <p:cNvGraphicFramePr/>
              <p:nvPr/>
            </p:nvGraphicFramePr>
            <p:xfrm>
              <a:off x="108043" y="862525"/>
              <a:ext cx="8790423" cy="8229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229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71" r="-139" b="-9559"/>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50CD3214-B072-DFE4-23A6-0066DEE2371E}"/>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60217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51" name="Google Shape;351;g2561b4fa27e_1_102"/>
              <p:cNvGraphicFramePr/>
              <p:nvPr>
                <p:extLst>
                  <p:ext uri="{D42A27DB-BD31-4B8C-83A1-F6EECF244321}">
                    <p14:modId xmlns:p14="http://schemas.microsoft.com/office/powerpoint/2010/main" val="380157576"/>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165.5</m:t>
                              </m:r>
                              <m:r>
                                <a:rPr lang="en-GB" sz="1600" i="1" dirty="0" smtClean="0">
                                  <a:solidFill>
                                    <a:schemeClr val="tx1"/>
                                  </a:solidFill>
                                  <a:latin typeface="Cambria Math" panose="02040503050406030204" pitchFamily="18" charset="0"/>
                                  <a:ea typeface="Nunito"/>
                                  <a:cs typeface="Nunito"/>
                                  <a:sym typeface="Nunito"/>
                                </a:rPr>
                                <m:t>𝑐𝑚</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169.5</m:t>
                              </m:r>
                              <m:r>
                                <a:rPr lang="en-GB" sz="1600" i="1" dirty="0" smtClean="0">
                                  <a:solidFill>
                                    <a:schemeClr val="tx1"/>
                                  </a:solidFill>
                                  <a:latin typeface="Cambria Math" panose="02040503050406030204" pitchFamily="18" charset="0"/>
                                  <a:ea typeface="Nunito"/>
                                  <a:cs typeface="Nunito"/>
                                  <a:sym typeface="Nunito"/>
                                </a:rPr>
                                <m:t>𝑐𝑚</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184.5</m:t>
                              </m:r>
                              <m:r>
                                <a:rPr lang="en-GB" sz="1600" i="1" dirty="0" smtClean="0">
                                  <a:solidFill>
                                    <a:schemeClr val="tx1"/>
                                  </a:solidFill>
                                  <a:latin typeface="Cambria Math" panose="02040503050406030204" pitchFamily="18" charset="0"/>
                                  <a:ea typeface="Nunito"/>
                                  <a:cs typeface="Nunito"/>
                                  <a:sym typeface="Nunito"/>
                                </a:rPr>
                                <m:t>𝑐𝑚</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176.5</m:t>
                              </m:r>
                              <m:r>
                                <a:rPr lang="en-GB" sz="1600" i="1" dirty="0" smtClean="0">
                                  <a:solidFill>
                                    <a:schemeClr val="tx1"/>
                                  </a:solidFill>
                                  <a:latin typeface="Cambria Math" panose="02040503050406030204" pitchFamily="18" charset="0"/>
                                  <a:ea typeface="Nunito"/>
                                  <a:cs typeface="Nunito"/>
                                  <a:sym typeface="Nunito"/>
                                </a:rPr>
                                <m:t>𝑐𝑚</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51" name="Google Shape;351;g2561b4fa27e_1_102"/>
              <p:cNvGraphicFramePr/>
              <p:nvPr>
                <p:extLst>
                  <p:ext uri="{D42A27DB-BD31-4B8C-83A1-F6EECF244321}">
                    <p14:modId xmlns:p14="http://schemas.microsoft.com/office/powerpoint/2010/main" val="380157576"/>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EE7CB3EF-EFE9-0E9D-19BA-2C8DCB260EAA}"/>
                  </a:ext>
                </a:extLst>
              </p:cNvPr>
              <p:cNvGraphicFramePr/>
              <p:nvPr/>
            </p:nvGraphicFramePr>
            <p:xfrm>
              <a:off x="108043" y="862525"/>
              <a:ext cx="8790423" cy="1167394"/>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17) </a:t>
                          </a:r>
                          <a:r>
                            <a:rPr lang="en-US" sz="1600" b="0" dirty="0">
                              <a:solidFill>
                                <a:schemeClr val="dk1"/>
                              </a:solidFill>
                              <a:latin typeface="Nunito"/>
                              <a:ea typeface="Nunito"/>
                              <a:cs typeface="Nunito"/>
                              <a:sym typeface="Nunito"/>
                            </a:rPr>
                            <a:t>A hockey team of seven players has mean height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183</m:t>
                              </m:r>
                              <m:r>
                                <a:rPr lang="en-US" sz="1600" b="0" i="1" dirty="0" smtClean="0">
                                  <a:solidFill>
                                    <a:schemeClr val="dk1"/>
                                  </a:solidFill>
                                  <a:latin typeface="Cambria Math" panose="02040503050406030204" pitchFamily="18" charset="0"/>
                                  <a:ea typeface="Nunito"/>
                                  <a:cs typeface="Nunito"/>
                                  <a:sym typeface="Nunito"/>
                                </a:rPr>
                                <m:t>𝑐𝑚</m:t>
                              </m:r>
                            </m:oMath>
                          </a14:m>
                          <a:r>
                            <a:rPr lang="en-US" sz="1600" b="0" dirty="0">
                              <a:solidFill>
                                <a:schemeClr val="dk1"/>
                              </a:solidFill>
                              <a:latin typeface="Nunito"/>
                              <a:ea typeface="Nunito"/>
                              <a:cs typeface="Nunito"/>
                              <a:sym typeface="Nunito"/>
                            </a:rPr>
                            <a:t>.</a:t>
                          </a: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The first-choice goalkeeper, with height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187</m:t>
                              </m:r>
                              <m:r>
                                <a:rPr lang="en-US" sz="1600" b="0" i="1" dirty="0" smtClean="0">
                                  <a:solidFill>
                                    <a:schemeClr val="dk1"/>
                                  </a:solidFill>
                                  <a:latin typeface="Cambria Math" panose="02040503050406030204" pitchFamily="18" charset="0"/>
                                  <a:ea typeface="Nunito"/>
                                  <a:cs typeface="Nunito"/>
                                  <a:sym typeface="Nunito"/>
                                </a:rPr>
                                <m:t>𝑐𝑚</m:t>
                              </m:r>
                            </m:oMath>
                          </a14:m>
                          <a:r>
                            <a:rPr lang="en-US" sz="1600" b="0" dirty="0">
                              <a:solidFill>
                                <a:schemeClr val="dk1"/>
                              </a:solidFill>
                              <a:latin typeface="Nunito"/>
                              <a:ea typeface="Nunito"/>
                              <a:cs typeface="Nunito"/>
                              <a:sym typeface="Nunito"/>
                            </a:rPr>
                            <a:t>, is replaced.</a:t>
                          </a: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The mean height of the players is now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180.5</m:t>
                              </m:r>
                              <m:r>
                                <a:rPr lang="en-US" sz="1600" b="0" i="1" dirty="0" smtClean="0">
                                  <a:solidFill>
                                    <a:schemeClr val="dk1"/>
                                  </a:solidFill>
                                  <a:latin typeface="Cambria Math" panose="02040503050406030204" pitchFamily="18" charset="0"/>
                                  <a:ea typeface="Nunito"/>
                                  <a:cs typeface="Nunito"/>
                                  <a:sym typeface="Nunito"/>
                                </a:rPr>
                                <m:t>𝑐𝑚</m:t>
                              </m:r>
                            </m:oMath>
                          </a14:m>
                          <a:r>
                            <a:rPr lang="en-US" sz="1600" b="0" dirty="0">
                              <a:solidFill>
                                <a:schemeClr val="dk1"/>
                              </a:solidFill>
                              <a:latin typeface="Nunito"/>
                              <a:ea typeface="Nunito"/>
                              <a:cs typeface="Nunito"/>
                              <a:sym typeface="Nunito"/>
                            </a:rPr>
                            <a:t>.</a:t>
                          </a: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How tall is the replacement goalkeeper?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EE7CB3EF-EFE9-0E9D-19BA-2C8DCB260EAA}"/>
                  </a:ext>
                </a:extLst>
              </p:cNvPr>
              <p:cNvGraphicFramePr/>
              <p:nvPr/>
            </p:nvGraphicFramePr>
            <p:xfrm>
              <a:off x="108043" y="862525"/>
              <a:ext cx="8790423" cy="1167394"/>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116739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042" r="-139" b="-6771"/>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D0B72297-2CB2-8D29-14C7-450EE689EA9A}"/>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600005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pic>
        <p:nvPicPr>
          <p:cNvPr id="3" name="Picture 2">
            <a:extLst>
              <a:ext uri="{FF2B5EF4-FFF2-40B4-BE49-F238E27FC236}">
                <a16:creationId xmlns:a16="http://schemas.microsoft.com/office/drawing/2014/main" id="{0A0329E7-378E-2C6F-1C01-0539C95B7AE2}"/>
              </a:ext>
            </a:extLst>
          </p:cNvPr>
          <p:cNvPicPr>
            <a:picLocks noChangeAspect="1"/>
          </p:cNvPicPr>
          <p:nvPr/>
        </p:nvPicPr>
        <p:blipFill>
          <a:blip r:embed="rId3"/>
          <a:stretch>
            <a:fillRect/>
          </a:stretch>
        </p:blipFill>
        <p:spPr>
          <a:xfrm>
            <a:off x="312220" y="2223131"/>
            <a:ext cx="4092550" cy="1140659"/>
          </a:xfrm>
          <a:prstGeom prst="rect">
            <a:avLst/>
          </a:prstGeom>
        </p:spPr>
      </p:pic>
      <p:graphicFrame>
        <p:nvGraphicFramePr>
          <p:cNvPr id="7" name="Google Shape;255;g2191522ec10_0_108">
            <a:extLst>
              <a:ext uri="{FF2B5EF4-FFF2-40B4-BE49-F238E27FC236}">
                <a16:creationId xmlns:a16="http://schemas.microsoft.com/office/drawing/2014/main" id="{4EB19535-3FE9-B625-E950-268B17232B70}"/>
              </a:ext>
            </a:extLst>
          </p:cNvPr>
          <p:cNvGraphicFramePr/>
          <p:nvPr/>
        </p:nvGraphicFramePr>
        <p:xfrm>
          <a:off x="108044" y="862525"/>
          <a:ext cx="4500902" cy="822970"/>
        </p:xfrm>
        <a:graphic>
          <a:graphicData uri="http://schemas.openxmlformats.org/drawingml/2006/table">
            <a:tbl>
              <a:tblPr firstRow="1" bandRow="1">
                <a:noFill/>
              </a:tblPr>
              <a:tblGrid>
                <a:gridCol w="4500902">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18) </a:t>
                      </a:r>
                      <a:r>
                        <a:rPr lang="en-US" sz="1600" b="0" dirty="0">
                          <a:solidFill>
                            <a:schemeClr val="dk1"/>
                          </a:solidFill>
                          <a:latin typeface="Nunito"/>
                          <a:ea typeface="Nunito"/>
                          <a:cs typeface="Nunito"/>
                          <a:sym typeface="Nunito"/>
                        </a:rPr>
                        <a:t>The heights of some chilli plants growing</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in a greenhouse are measured. Estimate</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the mean height of a chilli plant: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9" name="Google Shape;414;g21c43135d4d_0_150">
                <a:extLst>
                  <a:ext uri="{FF2B5EF4-FFF2-40B4-BE49-F238E27FC236}">
                    <a16:creationId xmlns:a16="http://schemas.microsoft.com/office/drawing/2014/main" id="{DF30EF9A-4BDD-DDF0-BF43-DD2168C3B904}"/>
                  </a:ext>
                </a:extLst>
              </p:cNvPr>
              <p:cNvGraphicFramePr/>
              <p:nvPr>
                <p:extLst>
                  <p:ext uri="{D42A27DB-BD31-4B8C-83A1-F6EECF244321}">
                    <p14:modId xmlns:p14="http://schemas.microsoft.com/office/powerpoint/2010/main" val="1632357905"/>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A)</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21.0</m:t>
                              </m:r>
                              <m:r>
                                <a:rPr lang="en-US" sz="1600" i="1" dirty="0" smtClean="0">
                                  <a:solidFill>
                                    <a:schemeClr val="tx1"/>
                                  </a:solidFill>
                                  <a:latin typeface="Cambria Math" panose="02040503050406030204" pitchFamily="18" charset="0"/>
                                  <a:ea typeface="Nunito"/>
                                  <a:cs typeface="Nunito"/>
                                  <a:sym typeface="Nunito"/>
                                </a:rPr>
                                <m:t>𝑐𝑚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B)</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13.5</m:t>
                              </m:r>
                              <m:r>
                                <a:rPr lang="en-US" sz="1600" i="1" dirty="0" smtClean="0">
                                  <a:solidFill>
                                    <a:schemeClr val="tx1"/>
                                  </a:solidFill>
                                  <a:latin typeface="Cambria Math" panose="02040503050406030204" pitchFamily="18" charset="0"/>
                                  <a:ea typeface="Nunito"/>
                                  <a:cs typeface="Nunito"/>
                                  <a:sym typeface="Nunito"/>
                                </a:rPr>
                                <m:t>𝑐𝑚</m:t>
                              </m:r>
                              <m:r>
                                <a:rPr lang="en-US" sz="1600" i="1" dirty="0" smtClean="0">
                                  <a:solidFill>
                                    <a:schemeClr val="tx1"/>
                                  </a:solidFill>
                                  <a:latin typeface="Cambria Math" panose="02040503050406030204" pitchFamily="18" charset="0"/>
                                  <a:ea typeface="Nunito"/>
                                  <a:cs typeface="Nunito"/>
                                  <a:sym typeface="Nunito"/>
                                </a:rPr>
                                <m:t>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C)</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17.2</m:t>
                              </m:r>
                              <m:r>
                                <a:rPr lang="en-US" sz="1600" i="1" dirty="0" smtClean="0">
                                  <a:solidFill>
                                    <a:schemeClr val="tx1"/>
                                  </a:solidFill>
                                  <a:latin typeface="Cambria Math" panose="02040503050406030204" pitchFamily="18" charset="0"/>
                                  <a:ea typeface="Nunito"/>
                                  <a:cs typeface="Nunito"/>
                                  <a:sym typeface="Nunito"/>
                                </a:rPr>
                                <m:t>𝑐𝑚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D)</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19.2</m:t>
                              </m:r>
                              <m:r>
                                <a:rPr lang="en-US" sz="1600" i="1" dirty="0" smtClean="0">
                                  <a:solidFill>
                                    <a:schemeClr val="tx1"/>
                                  </a:solidFill>
                                  <a:latin typeface="Cambria Math" panose="02040503050406030204" pitchFamily="18" charset="0"/>
                                  <a:ea typeface="Nunito"/>
                                  <a:cs typeface="Nunito"/>
                                  <a:sym typeface="Nunito"/>
                                </a:rPr>
                                <m:t>𝑐𝑚</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9" name="Google Shape;414;g21c43135d4d_0_150">
                <a:extLst>
                  <a:ext uri="{FF2B5EF4-FFF2-40B4-BE49-F238E27FC236}">
                    <a16:creationId xmlns:a16="http://schemas.microsoft.com/office/drawing/2014/main" id="{DF30EF9A-4BDD-DDF0-BF43-DD2168C3B904}"/>
                  </a:ext>
                </a:extLst>
              </p:cNvPr>
              <p:cNvGraphicFramePr/>
              <p:nvPr>
                <p:extLst>
                  <p:ext uri="{D42A27DB-BD31-4B8C-83A1-F6EECF244321}">
                    <p14:modId xmlns:p14="http://schemas.microsoft.com/office/powerpoint/2010/main" val="1632357905"/>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sp>
        <p:nvSpPr>
          <p:cNvPr id="4" name="Google Shape;248;g2561b4fa27e_1_15">
            <a:extLst>
              <a:ext uri="{FF2B5EF4-FFF2-40B4-BE49-F238E27FC236}">
                <a16:creationId xmlns:a16="http://schemas.microsoft.com/office/drawing/2014/main" id="{70A19F58-19CA-6D73-5D4F-1AE1D30939A1}"/>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250732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06;p20">
                <a:extLst>
                  <a:ext uri="{FF2B5EF4-FFF2-40B4-BE49-F238E27FC236}">
                    <a16:creationId xmlns:a16="http://schemas.microsoft.com/office/drawing/2014/main" id="{CFBAEFB3-0BAC-B40B-32FD-45555BB54C38}"/>
                  </a:ext>
                </a:extLst>
              </p:cNvPr>
              <p:cNvGraphicFramePr/>
              <p:nvPr>
                <p:extLst>
                  <p:ext uri="{D42A27DB-BD31-4B8C-83A1-F6EECF244321}">
                    <p14:modId xmlns:p14="http://schemas.microsoft.com/office/powerpoint/2010/main" val="3870428802"/>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6</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determined the mean for the data</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5</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11</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stated the maximum value</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determined the mode for the data</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06;p20">
                <a:extLst>
                  <a:ext uri="{FF2B5EF4-FFF2-40B4-BE49-F238E27FC236}">
                    <a16:creationId xmlns:a16="http://schemas.microsoft.com/office/drawing/2014/main" id="{CFBAEFB3-0BAC-B40B-32FD-45555BB54C38}"/>
                  </a:ext>
                </a:extLst>
              </p:cNvPr>
              <p:cNvGraphicFramePr/>
              <p:nvPr>
                <p:extLst>
                  <p:ext uri="{D42A27DB-BD31-4B8C-83A1-F6EECF244321}">
                    <p14:modId xmlns:p14="http://schemas.microsoft.com/office/powerpoint/2010/main" val="3870428802"/>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255;g2191522ec10_0_108">
                <a:extLst>
                  <a:ext uri="{FF2B5EF4-FFF2-40B4-BE49-F238E27FC236}">
                    <a16:creationId xmlns:a16="http://schemas.microsoft.com/office/drawing/2014/main" id="{A73AD24F-9F32-470E-A7F4-293493877B10}"/>
                  </a:ext>
                </a:extLst>
              </p:cNvPr>
              <p:cNvGraphicFramePr/>
              <p:nvPr>
                <p:extLst>
                  <p:ext uri="{D42A27DB-BD31-4B8C-83A1-F6EECF244321}">
                    <p14:modId xmlns:p14="http://schemas.microsoft.com/office/powerpoint/2010/main" val="2455664286"/>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1) </a:t>
                          </a:r>
                          <a:r>
                            <a:rPr lang="en-GB" sz="1600" b="0" dirty="0">
                              <a:solidFill>
                                <a:schemeClr val="dk1"/>
                              </a:solidFill>
                              <a:latin typeface="Nunito Sans"/>
                              <a:ea typeface="Nunito Sans"/>
                              <a:cs typeface="Nunito Sans"/>
                              <a:sym typeface="Nunito Sans"/>
                            </a:rPr>
                            <a:t>Determine the median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1, 4, 4, 5, 8, 9, 11</m:t>
                              </m:r>
                            </m:oMath>
                          </a14:m>
                          <a:r>
                            <a:rPr lang="en-US" sz="2300" b="0" u="none" strike="noStrike" cap="none" baseline="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5" name="Google Shape;255;g2191522ec10_0_108">
                <a:extLst>
                  <a:ext uri="{FF2B5EF4-FFF2-40B4-BE49-F238E27FC236}">
                    <a16:creationId xmlns:a16="http://schemas.microsoft.com/office/drawing/2014/main" id="{A73AD24F-9F32-470E-A7F4-293493877B10}"/>
                  </a:ext>
                </a:extLst>
              </p:cNvPr>
              <p:cNvGraphicFramePr/>
              <p:nvPr>
                <p:extLst>
                  <p:ext uri="{D42A27DB-BD31-4B8C-83A1-F6EECF244321}">
                    <p14:modId xmlns:p14="http://schemas.microsoft.com/office/powerpoint/2010/main" val="2455664286"/>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
        <p:nvSpPr>
          <p:cNvPr id="6" name="Google Shape;248;g2561b4fa27e_1_15">
            <a:extLst>
              <a:ext uri="{FF2B5EF4-FFF2-40B4-BE49-F238E27FC236}">
                <a16:creationId xmlns:a16="http://schemas.microsoft.com/office/drawing/2014/main" id="{33281EC5-185E-59F0-A4C4-5871ACC0FBD1}"/>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F35A18A9-82BA-5C3A-9824-DE1C631EFD18}"/>
                  </a:ext>
                </a:extLst>
              </p:cNvPr>
              <p:cNvGraphicFramePr/>
              <p:nvPr>
                <p:extLst>
                  <p:ext uri="{D42A27DB-BD31-4B8C-83A1-F6EECF244321}">
                    <p14:modId xmlns:p14="http://schemas.microsoft.com/office/powerpoint/2010/main" val="1584179547"/>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10</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t>
                          </a:r>
                          <a:r>
                            <a:rPr lang="en-GB" sz="1400" dirty="0">
                              <a:solidFill>
                                <a:schemeClr val="dk1"/>
                              </a:solidFill>
                              <a:latin typeface="Nunito Sans"/>
                              <a:ea typeface="Nunito Sans"/>
                              <a:cs typeface="Nunito Sans"/>
                              <a:sym typeface="Nunito Sans"/>
                            </a:rPr>
                            <a:t>determined the mean for the data</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9.5</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10.5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divided total of minimum and maximum by two</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m:t>
                              </m:r>
                            </m:oMath>
                          </a14:m>
                          <a:r>
                            <a:rPr lang="en-GB" sz="1600" dirty="0">
                              <a:solidFill>
                                <a:schemeClr val="dk1"/>
                              </a:solidFill>
                              <a:latin typeface="Nunito"/>
                              <a:ea typeface="Nunito"/>
                              <a:cs typeface="Nunito"/>
                              <a:sym typeface="Nunito"/>
                            </a:rPr>
                            <a:t> and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11</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find the midpoint of the two middle values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F35A18A9-82BA-5C3A-9824-DE1C631EFD18}"/>
                  </a:ext>
                </a:extLst>
              </p:cNvPr>
              <p:cNvGraphicFramePr/>
              <p:nvPr>
                <p:extLst>
                  <p:ext uri="{D42A27DB-BD31-4B8C-83A1-F6EECF244321}">
                    <p14:modId xmlns:p14="http://schemas.microsoft.com/office/powerpoint/2010/main" val="1584179547"/>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6EB54C38-1F8A-72A9-60F0-EF0572E93C36}"/>
                  </a:ext>
                </a:extLst>
              </p:cNvPr>
              <p:cNvGraphicFramePr/>
              <p:nvPr>
                <p:extLst>
                  <p:ext uri="{D42A27DB-BD31-4B8C-83A1-F6EECF244321}">
                    <p14:modId xmlns:p14="http://schemas.microsoft.com/office/powerpoint/2010/main" val="4203124001"/>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2) </a:t>
                          </a:r>
                          <a:r>
                            <a:rPr lang="en-GB" sz="1600" b="0" dirty="0">
                              <a:solidFill>
                                <a:schemeClr val="dk1"/>
                              </a:solidFill>
                              <a:latin typeface="Nunito Sans"/>
                              <a:ea typeface="Nunito Sans"/>
                              <a:cs typeface="Nunito Sans"/>
                              <a:sym typeface="Nunito Sans"/>
                            </a:rPr>
                            <a:t>Determine the median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2, 4, 8, 8, 11, 12, 16, 19</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6EB54C38-1F8A-72A9-60F0-EF0572E93C36}"/>
                  </a:ext>
                </a:extLst>
              </p:cNvPr>
              <p:cNvGraphicFramePr/>
              <p:nvPr>
                <p:extLst>
                  <p:ext uri="{D42A27DB-BD31-4B8C-83A1-F6EECF244321}">
                    <p14:modId xmlns:p14="http://schemas.microsoft.com/office/powerpoint/2010/main" val="4203124001"/>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B051FA65-4107-E872-9FCE-271EC9ADF21F}"/>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2561b4fa27e_1_15"/>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6C002637-8F84-56FD-F019-0F955A25E8CE}"/>
                  </a:ext>
                </a:extLst>
              </p:cNvPr>
              <p:cNvGraphicFramePr/>
              <p:nvPr>
                <p:extLst>
                  <p:ext uri="{D42A27DB-BD31-4B8C-83A1-F6EECF244321}">
                    <p14:modId xmlns:p14="http://schemas.microsoft.com/office/powerpoint/2010/main" val="1623774556"/>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4.87 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reordered the data incorrectly</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7.32</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forgot to order the data</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4.125 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midpoint of minimum and maximum values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6.0</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6C002637-8F84-56FD-F019-0F955A25E8CE}"/>
                  </a:ext>
                </a:extLst>
              </p:cNvPr>
              <p:cNvGraphicFramePr/>
              <p:nvPr>
                <p:extLst>
                  <p:ext uri="{D42A27DB-BD31-4B8C-83A1-F6EECF244321}">
                    <p14:modId xmlns:p14="http://schemas.microsoft.com/office/powerpoint/2010/main" val="1623774556"/>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28B55536-4D58-CB49-44FA-FE9FC1F354C8}"/>
                  </a:ext>
                </a:extLst>
              </p:cNvPr>
              <p:cNvGraphicFramePr/>
              <p:nvPr>
                <p:extLst>
                  <p:ext uri="{D42A27DB-BD31-4B8C-83A1-F6EECF244321}">
                    <p14:modId xmlns:p14="http://schemas.microsoft.com/office/powerpoint/2010/main" val="44507605"/>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3) </a:t>
                          </a:r>
                          <a:r>
                            <a:rPr lang="en-GB" sz="1600" b="0" dirty="0">
                              <a:solidFill>
                                <a:schemeClr val="dk1"/>
                              </a:solidFill>
                              <a:latin typeface="Nunito Sans"/>
                              <a:ea typeface="Nunito Sans"/>
                              <a:cs typeface="Nunito Sans"/>
                              <a:sym typeface="Nunito Sans"/>
                            </a:rPr>
                            <a:t>Determine the median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2.4, 9.8, 1.55, 7.32, 6.0, 4.87, 8.11</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28B55536-4D58-CB49-44FA-FE9FC1F354C8}"/>
                  </a:ext>
                </a:extLst>
              </p:cNvPr>
              <p:cNvGraphicFramePr/>
              <p:nvPr>
                <p:extLst>
                  <p:ext uri="{D42A27DB-BD31-4B8C-83A1-F6EECF244321}">
                    <p14:modId xmlns:p14="http://schemas.microsoft.com/office/powerpoint/2010/main" val="44507605"/>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57" name="Google Shape;257;g2561b4fa27e_1_21"/>
              <p:cNvGraphicFramePr/>
              <p:nvPr>
                <p:extLst>
                  <p:ext uri="{D42A27DB-BD31-4B8C-83A1-F6EECF244321}">
                    <p14:modId xmlns:p14="http://schemas.microsoft.com/office/powerpoint/2010/main" val="330637145"/>
                  </p:ext>
                </p:extLst>
              </p:nvPr>
            </p:nvGraphicFramePr>
            <p:xfrm>
              <a:off x="952500" y="2190750"/>
              <a:ext cx="7239000" cy="1888812"/>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6</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21 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“most” (maximum) and mode</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stated how many times the modal value occurred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14:m>
                            <m:oMath xmlns:m="http://schemas.openxmlformats.org/officeDocument/2006/math">
                              <m:r>
                                <a:rPr lang="en-GB" sz="1600" i="1" u="none" strike="noStrike" cap="none" dirty="0" smtClean="0">
                                  <a:solidFill>
                                    <a:schemeClr val="dk1"/>
                                  </a:solidFill>
                                  <a:latin typeface="Cambria Math" panose="02040503050406030204" pitchFamily="18" charset="0"/>
                                  <a:ea typeface="Times New Roman"/>
                                  <a:cs typeface="Times New Roman"/>
                                  <a:sym typeface="Times New Roman"/>
                                </a:rPr>
                                <m:t> </m:t>
                              </m:r>
                              <m:r>
                                <a:rPr lang="en-GB" sz="1600" i="1" dirty="0">
                                  <a:solidFill>
                                    <a:srgbClr val="1C1C1C"/>
                                  </a:solidFill>
                                  <a:latin typeface="Cambria Math" panose="02040503050406030204" pitchFamily="18" charset="0"/>
                                  <a:ea typeface="Nunito Sans"/>
                                  <a:cs typeface="Nunito Sans"/>
                                  <a:sym typeface="Nunito Sans"/>
                                </a:rPr>
                                <m:t>7 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a:t>
                          </a:r>
                          <a:r>
                            <a:rPr lang="en-GB" sz="1400" dirty="0">
                              <a:solidFill>
                                <a:schemeClr val="dk1"/>
                              </a:solidFill>
                              <a:latin typeface="Nunito Sans"/>
                              <a:ea typeface="Nunito Sans"/>
                              <a:cs typeface="Nunito Sans"/>
                              <a:sym typeface="Nunito Sans"/>
                            </a:rPr>
                            <a:t>confused mean and mode</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57" name="Google Shape;257;g2561b4fa27e_1_21"/>
              <p:cNvGraphicFramePr/>
              <p:nvPr>
                <p:extLst>
                  <p:ext uri="{D42A27DB-BD31-4B8C-83A1-F6EECF244321}">
                    <p14:modId xmlns:p14="http://schemas.microsoft.com/office/powerpoint/2010/main" val="330637145"/>
                  </p:ext>
                </p:extLst>
              </p:nvPr>
            </p:nvGraphicFramePr>
            <p:xfrm>
              <a:off x="952500" y="2190750"/>
              <a:ext cx="7239000" cy="1888812"/>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42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5" r="-100337" b="-10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5" r="-337" b="-101935"/>
                          </a:stretch>
                        </a:blipFill>
                      </a:tcPr>
                    </a:tc>
                    <a:extLst>
                      <a:ext uri="{0D108BD9-81ED-4DB2-BD59-A6C34878D82A}">
                        <a16:rowId xmlns:a16="http://schemas.microsoft.com/office/drawing/2014/main" val="10000"/>
                      </a:ext>
                    </a:extLst>
                  </a:tr>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000" r="-100337" b="-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000" r="-337" b="-1282"/>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E56AA8A7-8B3A-4D54-4587-7F7D716A1989}"/>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07AF2FB1-CF0B-F880-AB94-044A88C99CD4}"/>
                  </a:ext>
                </a:extLst>
              </p:cNvPr>
              <p:cNvGraphicFramePr/>
              <p:nvPr>
                <p:extLst>
                  <p:ext uri="{D42A27DB-BD31-4B8C-83A1-F6EECF244321}">
                    <p14:modId xmlns:p14="http://schemas.microsoft.com/office/powerpoint/2010/main" val="599694986"/>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4) </a:t>
                          </a:r>
                          <a:r>
                            <a:rPr lang="en-GB" sz="1600" b="0" dirty="0">
                              <a:solidFill>
                                <a:schemeClr val="dk1"/>
                              </a:solidFill>
                              <a:latin typeface="Nunito Sans"/>
                              <a:ea typeface="Nunito Sans"/>
                              <a:cs typeface="Nunito Sans"/>
                              <a:sym typeface="Nunito Sans"/>
                            </a:rPr>
                            <a:t>Determine the mode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1, 2, 4, 4, 5, 5, 6, 6, 6, 17, 21</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07AF2FB1-CF0B-F880-AB94-044A88C99CD4}"/>
                  </a:ext>
                </a:extLst>
              </p:cNvPr>
              <p:cNvGraphicFramePr/>
              <p:nvPr>
                <p:extLst>
                  <p:ext uri="{D42A27DB-BD31-4B8C-83A1-F6EECF244321}">
                    <p14:modId xmlns:p14="http://schemas.microsoft.com/office/powerpoint/2010/main" val="599694986"/>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graphicFrame>
        <p:nvGraphicFramePr>
          <p:cNvPr id="264" name="Google Shape;264;g2561b4fa27e_1_27"/>
          <p:cNvGraphicFramePr/>
          <p:nvPr>
            <p:extLst>
              <p:ext uri="{D42A27DB-BD31-4B8C-83A1-F6EECF244321}">
                <p14:modId xmlns:p14="http://schemas.microsoft.com/office/powerpoint/2010/main" val="3897105954"/>
              </p:ext>
            </p:extLst>
          </p:nvPr>
        </p:nvGraphicFramePr>
        <p:xfrm>
          <a:off x="952500" y="2467246"/>
          <a:ext cx="7239000" cy="19111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Mean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does not understand that the mean is numeric only</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Range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“range of colours” with mathematical meaning</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a:ea typeface="Nunito"/>
                          <a:cs typeface="Nunito"/>
                          <a:sym typeface="Nunito"/>
                        </a:rPr>
                        <a:t>Mode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Variance</a:t>
                      </a:r>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confused general meaning of variety with statistical variance</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3" name="Picture 2">
            <a:extLst>
              <a:ext uri="{FF2B5EF4-FFF2-40B4-BE49-F238E27FC236}">
                <a16:creationId xmlns:a16="http://schemas.microsoft.com/office/drawing/2014/main" id="{1BA2CEF5-A163-CFD4-370F-7A1930912E55}"/>
              </a:ext>
            </a:extLst>
          </p:cNvPr>
          <p:cNvPicPr>
            <a:picLocks noChangeAspect="1"/>
          </p:cNvPicPr>
          <p:nvPr/>
        </p:nvPicPr>
        <p:blipFill>
          <a:blip r:embed="rId3"/>
          <a:stretch>
            <a:fillRect/>
          </a:stretch>
        </p:blipFill>
        <p:spPr>
          <a:xfrm>
            <a:off x="1045050" y="1225684"/>
            <a:ext cx="7053900" cy="828171"/>
          </a:xfrm>
          <a:prstGeom prst="rect">
            <a:avLst/>
          </a:prstGeom>
        </p:spPr>
      </p:pic>
      <p:sp>
        <p:nvSpPr>
          <p:cNvPr id="2" name="Google Shape;248;g2561b4fa27e_1_15">
            <a:extLst>
              <a:ext uri="{FF2B5EF4-FFF2-40B4-BE49-F238E27FC236}">
                <a16:creationId xmlns:a16="http://schemas.microsoft.com/office/drawing/2014/main" id="{20F3BE45-87D3-0D97-4420-5508BFA009E8}"/>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55;g2191522ec10_0_108">
            <a:extLst>
              <a:ext uri="{FF2B5EF4-FFF2-40B4-BE49-F238E27FC236}">
                <a16:creationId xmlns:a16="http://schemas.microsoft.com/office/drawing/2014/main" id="{55017A49-D288-BA8E-7E4D-AFC624E06B94}"/>
              </a:ext>
            </a:extLst>
          </p:cNvPr>
          <p:cNvGraphicFramePr/>
          <p:nvPr>
            <p:extLst>
              <p:ext uri="{D42A27DB-BD31-4B8C-83A1-F6EECF244321}">
                <p14:modId xmlns:p14="http://schemas.microsoft.com/office/powerpoint/2010/main" val="1182216827"/>
              </p:ext>
            </p:extLst>
          </p:nvPr>
        </p:nvGraphicFramePr>
        <p:xfrm>
          <a:off x="108043" y="862525"/>
          <a:ext cx="8790423" cy="155449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5) </a:t>
                      </a:r>
                      <a:r>
                        <a:rPr lang="en-GB" sz="1600" b="0" dirty="0">
                          <a:solidFill>
                            <a:schemeClr val="dk1"/>
                          </a:solidFill>
                          <a:latin typeface="Nunito Sans"/>
                          <a:ea typeface="Nunito Sans"/>
                          <a:cs typeface="Nunito Sans"/>
                          <a:sym typeface="Nunito Sans"/>
                        </a:rPr>
                        <a:t>The following data is collected about the colour of each car in a car park:</a:t>
                      </a:r>
                      <a:endParaRPr lang="en-GB" sz="1600" b="0" u="none" strike="noStrike" cap="none" baseline="3000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endParaRPr lang="en-GB" sz="1600" b="0" u="none" strike="noStrike" cap="none" baseline="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endParaRPr lang="en-GB" sz="1600" b="0" u="none" strike="noStrike" cap="none" baseline="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endParaRPr lang="en-GB" sz="1600" b="0" u="none" strike="noStrike" cap="none" baseline="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endParaRPr lang="en-GB" sz="1600" b="0" u="none" strike="noStrike" cap="none" baseline="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r>
                        <a:rPr lang="en-GB" sz="1600" b="0" u="none" strike="noStrike" cap="none" baseline="0" dirty="0">
                          <a:solidFill>
                            <a:schemeClr val="dk1"/>
                          </a:solidFill>
                          <a:latin typeface="Nunito Sans"/>
                          <a:ea typeface="Nunito Sans"/>
                          <a:cs typeface="Times New Roman"/>
                          <a:sym typeface="Nunito Sans"/>
                        </a:rPr>
                        <a:t>Which descriptive statistic can be applied to this data?</a:t>
                      </a:r>
                      <a:endParaRPr lang="en-GB" sz="1600" b="0" baseline="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72" name="Google Shape;272;g2561b4fa27e_1_34"/>
              <p:cNvGraphicFramePr/>
              <p:nvPr>
                <p:extLst>
                  <p:ext uri="{D42A27DB-BD31-4B8C-83A1-F6EECF244321}">
                    <p14:modId xmlns:p14="http://schemas.microsoft.com/office/powerpoint/2010/main" val="3468589281"/>
                  </p:ext>
                </p:extLst>
              </p:nvPr>
            </p:nvGraphicFramePr>
            <p:xfrm>
              <a:off x="952500" y="2190750"/>
              <a:ext cx="7239000" cy="1933134"/>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16</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median and mean</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15.5 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only minimum and maximum in calculation</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19</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t>
                          </a:r>
                          <a:r>
                            <a:rPr lang="en-GB" sz="1400" dirty="0">
                              <a:solidFill>
                                <a:schemeClr val="dk1"/>
                              </a:solidFill>
                              <a:latin typeface="Nunito"/>
                              <a:ea typeface="Nunito"/>
                              <a:cs typeface="Nunito"/>
                              <a:sym typeface="Nunito"/>
                            </a:rPr>
                            <a:t>confused mode and mean</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16.2</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72" name="Google Shape;272;g2561b4fa27e_1_34"/>
              <p:cNvGraphicFramePr/>
              <p:nvPr>
                <p:extLst>
                  <p:ext uri="{D42A27DB-BD31-4B8C-83A1-F6EECF244321}">
                    <p14:modId xmlns:p14="http://schemas.microsoft.com/office/powerpoint/2010/main" val="3468589281"/>
                  </p:ext>
                </p:extLst>
              </p:nvPr>
            </p:nvGraphicFramePr>
            <p:xfrm>
              <a:off x="952500" y="2190750"/>
              <a:ext cx="7239000" cy="1933134"/>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6656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9" r="-100337" b="-10125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9" r="-337" b="-101258"/>
                          </a:stretch>
                        </a:blipFill>
                      </a:tcPr>
                    </a:tc>
                    <a:extLst>
                      <a:ext uri="{0D108BD9-81ED-4DB2-BD59-A6C34878D82A}">
                        <a16:rowId xmlns:a16="http://schemas.microsoft.com/office/drawing/2014/main" val="10000"/>
                      </a:ext>
                    </a:extLst>
                  </a:tr>
                  <a:tr h="96656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29" r="-100337" b="-125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29" r="-337" b="-1258"/>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F30E49D0-1C97-D078-1E49-BBE21EBD4EFE}"/>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5FA90CB1-AE19-7398-FE51-A04B4C435689}"/>
                  </a:ext>
                </a:extLst>
              </p:cNvPr>
              <p:cNvGraphicFramePr/>
              <p:nvPr>
                <p:extLst>
                  <p:ext uri="{D42A27DB-BD31-4B8C-83A1-F6EECF244321}">
                    <p14:modId xmlns:p14="http://schemas.microsoft.com/office/powerpoint/2010/main" val="2428751351"/>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6) </a:t>
                          </a:r>
                          <a:r>
                            <a:rPr lang="en-GB" sz="1600" b="0" dirty="0">
                              <a:solidFill>
                                <a:schemeClr val="dk1"/>
                              </a:solidFill>
                              <a:latin typeface="Nunito Sans"/>
                              <a:ea typeface="Nunito Sans"/>
                              <a:cs typeface="Nunito Sans"/>
                              <a:sym typeface="Nunito Sans"/>
                            </a:rPr>
                            <a:t>Determine the mean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12, 15, 16, 19, 19</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5FA90CB1-AE19-7398-FE51-A04B4C435689}"/>
                  </a:ext>
                </a:extLst>
              </p:cNvPr>
              <p:cNvGraphicFramePr/>
              <p:nvPr>
                <p:extLst>
                  <p:ext uri="{D42A27DB-BD31-4B8C-83A1-F6EECF244321}">
                    <p14:modId xmlns:p14="http://schemas.microsoft.com/office/powerpoint/2010/main" val="2428751351"/>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79" name="Google Shape;279;g2561b4fa27e_1_40"/>
              <p:cNvGraphicFramePr/>
              <p:nvPr>
                <p:extLst>
                  <p:ext uri="{D42A27DB-BD31-4B8C-83A1-F6EECF244321}">
                    <p14:modId xmlns:p14="http://schemas.microsoft.com/office/powerpoint/2010/main" val="2462313692"/>
                  </p:ext>
                </p:extLst>
              </p:nvPr>
            </p:nvGraphicFramePr>
            <p:xfrm>
              <a:off x="952500" y="2190750"/>
              <a:ext cx="7239000" cy="19111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7.32</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2.2</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first/last data from list instead of minimum/maximum</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0.21</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misunderstands place value, using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2.51</m:t>
                              </m:r>
                            </m:oMath>
                          </a14:m>
                          <a:r>
                            <a:rPr lang="en-GB" sz="1400" dirty="0">
                              <a:solidFill>
                                <a:schemeClr val="dk1"/>
                              </a:solidFill>
                              <a:latin typeface="Nunito Sans"/>
                              <a:ea typeface="Nunito Sans"/>
                              <a:cs typeface="Nunito Sans"/>
                              <a:sym typeface="Nunito Sans"/>
                            </a:rPr>
                            <a:t> as max and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2.3</m:t>
                              </m:r>
                            </m:oMath>
                          </a14:m>
                          <a:r>
                            <a:rPr lang="en-GB" sz="1400" dirty="0">
                              <a:solidFill>
                                <a:schemeClr val="dk1"/>
                              </a:solidFill>
                              <a:latin typeface="Nunito Sans"/>
                              <a:ea typeface="Nunito Sans"/>
                              <a:cs typeface="Nunito Sans"/>
                              <a:sym typeface="Nunito Sans"/>
                            </a:rPr>
                            <a:t> as min</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11.08</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found sum instead of difference (of correct values)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79" name="Google Shape;279;g2561b4fa27e_1_40"/>
              <p:cNvGraphicFramePr/>
              <p:nvPr>
                <p:extLst>
                  <p:ext uri="{D42A27DB-BD31-4B8C-83A1-F6EECF244321}">
                    <p14:modId xmlns:p14="http://schemas.microsoft.com/office/powerpoint/2010/main" val="2462313692"/>
                  </p:ext>
                </p:extLst>
              </p:nvPr>
            </p:nvGraphicFramePr>
            <p:xfrm>
              <a:off x="952500" y="2190750"/>
              <a:ext cx="7239000" cy="19111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6656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9" r="-100337" b="-9937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9" r="-337" b="-99371"/>
                          </a:stretch>
                        </a:blipFill>
                      </a:tcPr>
                    </a:tc>
                    <a:extLst>
                      <a:ext uri="{0D108BD9-81ED-4DB2-BD59-A6C34878D82A}">
                        <a16:rowId xmlns:a16="http://schemas.microsoft.com/office/drawing/2014/main" val="10000"/>
                      </a:ext>
                    </a:extLst>
                  </a:tr>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3226" r="-100337" b="-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3226" r="-337" b="-1935"/>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02679528-E305-F58F-0319-BE2B35CE2B37}"/>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F0BB4F7C-C620-6B2B-A7FA-4641301FB03D}"/>
                  </a:ext>
                </a:extLst>
              </p:cNvPr>
              <p:cNvGraphicFramePr/>
              <p:nvPr>
                <p:extLst>
                  <p:ext uri="{D42A27DB-BD31-4B8C-83A1-F6EECF244321}">
                    <p14:modId xmlns:p14="http://schemas.microsoft.com/office/powerpoint/2010/main" val="21248411"/>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7) </a:t>
                          </a:r>
                          <a:r>
                            <a:rPr lang="en-GB" sz="1600" b="0" dirty="0">
                              <a:solidFill>
                                <a:schemeClr val="dk1"/>
                              </a:solidFill>
                              <a:latin typeface="Nunito Sans"/>
                              <a:ea typeface="Nunito Sans"/>
                              <a:cs typeface="Nunito Sans"/>
                              <a:sym typeface="Nunito Sans"/>
                            </a:rPr>
                            <a:t>Determine the range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6.4, 2.3, 1.88, 2.51, 9.2, 8.6</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F0BB4F7C-C620-6B2B-A7FA-4641301FB03D}"/>
                  </a:ext>
                </a:extLst>
              </p:cNvPr>
              <p:cNvGraphicFramePr/>
              <p:nvPr>
                <p:extLst>
                  <p:ext uri="{D42A27DB-BD31-4B8C-83A1-F6EECF244321}">
                    <p14:modId xmlns:p14="http://schemas.microsoft.com/office/powerpoint/2010/main" val="21248411"/>
                  </p:ext>
                </p:extLst>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95" name="Google Shape;95;p4"/>
          <p:cNvSpPr txBox="1"/>
          <p:nvPr/>
        </p:nvSpPr>
        <p:spPr>
          <a:xfrm>
            <a:off x="80049" y="920867"/>
            <a:ext cx="8468691" cy="293128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a:t>
            </a:r>
            <a:r>
              <a:rPr lang="en-GB" sz="1200" dirty="0">
                <a:solidFill>
                  <a:srgbClr val="1C1C1C"/>
                </a:solidFill>
                <a:latin typeface="Nunito Sans"/>
                <a:ea typeface="Nunito Sans"/>
                <a:cs typeface="Nunito Sans"/>
                <a:sym typeface="Nunito Sans"/>
              </a:rPr>
              <a:t>18</a:t>
            </a:r>
            <a:r>
              <a:rPr lang="en-GB" sz="1200" b="0" i="0" u="none" strike="noStrike" cap="none" dirty="0">
                <a:solidFill>
                  <a:srgbClr val="1C1C1C"/>
                </a:solidFill>
                <a:latin typeface="Nunito Sans"/>
                <a:ea typeface="Nunito Sans"/>
                <a:cs typeface="Nunito Sans"/>
                <a:sym typeface="Nunito Sans"/>
              </a:rPr>
              <a:t>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descriptive statistics</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Not ordering data for the median</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Mode is maximum</a:t>
            </a:r>
            <a:r>
              <a:rPr lang="en-GB" sz="1200" b="0" i="0" u="none" strike="noStrike" cap="none" dirty="0">
                <a:solidFill>
                  <a:srgbClr val="1C1C1C"/>
                </a:solidFill>
                <a:latin typeface="Nunito Sans"/>
                <a:ea typeface="Nunito Sans"/>
                <a:cs typeface="Nunito Sans"/>
                <a:sym typeface="Nunito Sans"/>
              </a:rPr>
              <a:t>, </a:t>
            </a:r>
            <a:r>
              <a:rPr lang="en-GB" sz="1200" b="1" dirty="0">
                <a:solidFill>
                  <a:srgbClr val="1C1C1C"/>
                </a:solidFill>
                <a:latin typeface="Nunito Sans"/>
                <a:ea typeface="Nunito Sans"/>
                <a:cs typeface="Nunito Sans"/>
                <a:sym typeface="Nunito Sans"/>
              </a:rPr>
              <a:t>Incorrect average</a:t>
            </a:r>
            <a:r>
              <a:rPr lang="en-GB" sz="1200" dirty="0">
                <a:solidFill>
                  <a:srgbClr val="1C1C1C"/>
                </a:solidFill>
                <a:latin typeface="Nunito Sans"/>
                <a:ea typeface="Nunito Sans"/>
                <a:cs typeface="Nunito Sans"/>
                <a:sym typeface="Nunito Sans"/>
              </a:rPr>
              <a:t>, and </a:t>
            </a:r>
            <a:r>
              <a:rPr lang="en-GB" sz="1200" b="1" dirty="0">
                <a:solidFill>
                  <a:srgbClr val="1C1C1C"/>
                </a:solidFill>
                <a:latin typeface="Nunito Sans"/>
                <a:ea typeface="Nunito Sans"/>
                <a:cs typeface="Nunito Sans"/>
                <a:sym typeface="Nunito Sans"/>
              </a:rPr>
              <a:t>Subtracting a data value from the mean</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dirty="0"/>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86" name="Google Shape;286;g2561b4fa27e_1_46"/>
              <p:cNvGraphicFramePr/>
              <p:nvPr>
                <p:extLst>
                  <p:ext uri="{D42A27DB-BD31-4B8C-83A1-F6EECF244321}">
                    <p14:modId xmlns:p14="http://schemas.microsoft.com/office/powerpoint/2010/main" val="1931781254"/>
                  </p:ext>
                </p:extLst>
              </p:nvPr>
            </p:nvGraphicFramePr>
            <p:xfrm>
              <a:off x="952500" y="2190750"/>
              <a:ext cx="7239000" cy="1889066"/>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57</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added the range to the highest value</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42</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answer that does not fit the context</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16</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subtracted the minimum data point from the range</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86" name="Google Shape;286;g2561b4fa27e_1_46"/>
              <p:cNvGraphicFramePr/>
              <p:nvPr>
                <p:extLst>
                  <p:ext uri="{D42A27DB-BD31-4B8C-83A1-F6EECF244321}">
                    <p14:modId xmlns:p14="http://schemas.microsoft.com/office/powerpoint/2010/main" val="1931781254"/>
                  </p:ext>
                </p:extLst>
              </p:nvPr>
            </p:nvGraphicFramePr>
            <p:xfrm>
              <a:off x="952500" y="2190750"/>
              <a:ext cx="7239000" cy="1889066"/>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290"/>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17B4CF36-3736-B6D3-58B8-F1E05B7D8CD5}"/>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6C7F4163-85AB-967E-AD03-C2D1FC65387D}"/>
                  </a:ext>
                </a:extLst>
              </p:cNvPr>
              <p:cNvGraphicFramePr/>
              <p:nvPr>
                <p:extLst>
                  <p:ext uri="{D42A27DB-BD31-4B8C-83A1-F6EECF244321}">
                    <p14:modId xmlns:p14="http://schemas.microsoft.com/office/powerpoint/2010/main" val="3939718876"/>
                  </p:ext>
                </p:extLst>
              </p:nvPr>
            </p:nvGraphicFramePr>
            <p:xfrm>
              <a:off x="108043" y="862525"/>
              <a:ext cx="8790423" cy="109221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8) </a:t>
                          </a:r>
                          <a:r>
                            <a:rPr lang="en-GB" sz="1600" b="0" dirty="0">
                              <a:solidFill>
                                <a:schemeClr val="dk1"/>
                              </a:solidFill>
                              <a:latin typeface="Nunito Sans"/>
                              <a:ea typeface="Nunito Sans"/>
                              <a:cs typeface="Nunito Sans"/>
                              <a:sym typeface="Nunito Sans"/>
                            </a:rPr>
                            <a:t>This data set comprises a sample of test scores, all marked out of a maximum score of </a:t>
                          </a:r>
                          <a14:m>
                            <m:oMath xmlns:m="http://schemas.openxmlformats.org/officeDocument/2006/math">
                              <m:r>
                                <a:rPr lang="en-US" sz="1600" b="0" i="1" smtClean="0">
                                  <a:solidFill>
                                    <a:schemeClr val="dk1"/>
                                  </a:solidFill>
                                  <a:latin typeface="Cambria Math" panose="02040503050406030204" pitchFamily="18" charset="0"/>
                                  <a:ea typeface="Nunito Sans"/>
                                  <a:cs typeface="Nunito Sans"/>
                                  <a:sym typeface="Nunito Sans"/>
                                </a:rPr>
                                <m:t>50</m:t>
                              </m:r>
                            </m:oMath>
                          </a14:m>
                          <a:r>
                            <a:rPr lang="en-GB" sz="1600" b="0" dirty="0">
                              <a:solidFill>
                                <a:schemeClr val="dk1"/>
                              </a:solidFill>
                              <a:latin typeface="Nunito Sans"/>
                              <a:ea typeface="Nunito Sans"/>
                              <a:cs typeface="Nunito Sans"/>
                              <a:sym typeface="Nunito Sans"/>
                            </a:rPr>
                            <a:t>. </a:t>
                          </a:r>
                        </a:p>
                        <a:p>
                          <a:pPr marL="0" marR="0" lvl="0" indent="0" algn="l" rtl="0">
                            <a:lnSpc>
                              <a:spcPct val="100000"/>
                            </a:lnSpc>
                            <a:spcBef>
                              <a:spcPts val="0"/>
                            </a:spcBef>
                            <a:spcAft>
                              <a:spcPts val="0"/>
                            </a:spcAft>
                            <a:buNone/>
                          </a:pPr>
                          <a:r>
                            <a:rPr lang="en-GB" sz="1600" b="0" dirty="0">
                              <a:solidFill>
                                <a:schemeClr val="dk1"/>
                              </a:solidFill>
                              <a:latin typeface="Nunito Sans"/>
                              <a:ea typeface="Nunito Sans"/>
                              <a:cs typeface="Nunito Sans"/>
                              <a:sym typeface="Nunito Sans"/>
                            </a:rPr>
                            <a:t>    The range of this</a:t>
                          </a:r>
                          <a:r>
                            <a:rPr lang="en-GB" sz="1600" b="0" baseline="0" dirty="0">
                              <a:solidFill>
                                <a:schemeClr val="dk1"/>
                              </a:solidFill>
                              <a:latin typeface="Nunito Sans"/>
                              <a:ea typeface="Nunito Sans"/>
                              <a:cs typeface="Nunito Sans"/>
                              <a:sym typeface="Nunito Sans"/>
                            </a:rPr>
                            <a:t> set of data is </a:t>
                          </a:r>
                          <a14:m>
                            <m:oMath xmlns:m="http://schemas.openxmlformats.org/officeDocument/2006/math">
                              <m:r>
                                <a:rPr lang="en-US" sz="1600" b="0" i="1" baseline="0" smtClean="0">
                                  <a:solidFill>
                                    <a:schemeClr val="dk1"/>
                                  </a:solidFill>
                                  <a:latin typeface="Cambria Math" panose="02040503050406030204" pitchFamily="18" charset="0"/>
                                  <a:ea typeface="Nunito Sans"/>
                                  <a:cs typeface="Nunito Sans"/>
                                  <a:sym typeface="Nunito Sans"/>
                                </a:rPr>
                                <m:t>29</m:t>
                              </m:r>
                            </m:oMath>
                          </a14:m>
                          <a:r>
                            <a:rPr lang="en-GB" sz="1600" b="0" dirty="0">
                              <a:solidFill>
                                <a:schemeClr val="dk1"/>
                              </a:solidFill>
                              <a:latin typeface="Nunito Sans"/>
                              <a:ea typeface="Nunito Sans"/>
                              <a:cs typeface="Nunito Sans"/>
                              <a:sym typeface="Nunito Sans"/>
                            </a:rPr>
                            <a:t>. Determine the missing data point </a:t>
                          </a:r>
                          <a14:m>
                            <m:oMath xmlns:m="http://schemas.openxmlformats.org/officeDocument/2006/math">
                              <m:r>
                                <a:rPr lang="en-US"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24, 13, 26, </m:t>
                              </m:r>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𝑥</m:t>
                              </m:r>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 28, 24</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6C7F4163-85AB-967E-AD03-C2D1FC65387D}"/>
                  </a:ext>
                </a:extLst>
              </p:cNvPr>
              <p:cNvGraphicFramePr/>
              <p:nvPr>
                <p:extLst>
                  <p:ext uri="{D42A27DB-BD31-4B8C-83A1-F6EECF244321}">
                    <p14:modId xmlns:p14="http://schemas.microsoft.com/office/powerpoint/2010/main" val="3939718876"/>
                  </p:ext>
                </p:extLst>
              </p:nvPr>
            </p:nvGraphicFramePr>
            <p:xfrm>
              <a:off x="108043" y="862525"/>
              <a:ext cx="8790423" cy="109221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10922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111" r="-139" b="-1111"/>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 name="Google Shape;248;g2561b4fa27e_1_15">
            <a:extLst>
              <a:ext uri="{FF2B5EF4-FFF2-40B4-BE49-F238E27FC236}">
                <a16:creationId xmlns:a16="http://schemas.microsoft.com/office/drawing/2014/main" id="{7D185E03-DA2D-A4FD-91E5-BB2339BF5CE7}"/>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3" name="Google Shape;255;g2191522ec10_0_108">
            <a:extLst>
              <a:ext uri="{FF2B5EF4-FFF2-40B4-BE49-F238E27FC236}">
                <a16:creationId xmlns:a16="http://schemas.microsoft.com/office/drawing/2014/main" id="{D687D009-503B-2FBF-939A-44DE2E1E549A}"/>
              </a:ext>
            </a:extLst>
          </p:cNvPr>
          <p:cNvGraphicFramePr/>
          <p:nvPr>
            <p:extLst>
              <p:ext uri="{D42A27DB-BD31-4B8C-83A1-F6EECF244321}">
                <p14:modId xmlns:p14="http://schemas.microsoft.com/office/powerpoint/2010/main" val="1064572449"/>
              </p:ext>
            </p:extLst>
          </p:nvPr>
        </p:nvGraphicFramePr>
        <p:xfrm>
          <a:off x="108043" y="862525"/>
          <a:ext cx="8790423" cy="1167394"/>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9) </a:t>
                      </a:r>
                      <a:r>
                        <a:rPr lang="en-US" sz="1600" b="0" dirty="0">
                          <a:solidFill>
                            <a:schemeClr val="dk1"/>
                          </a:solidFill>
                          <a:latin typeface="Nunito"/>
                          <a:ea typeface="Nunito"/>
                          <a:cs typeface="Nunito"/>
                          <a:sym typeface="Nunito"/>
                        </a:rPr>
                        <a:t>The smallest value of a data set is 15.</a:t>
                      </a:r>
                    </a:p>
                    <a:p>
                      <a:pPr marL="0" lvl="0" indent="0" algn="l" rtl="0">
                        <a:lnSpc>
                          <a:spcPct val="115000"/>
                        </a:lnSpc>
                        <a:spcBef>
                          <a:spcPts val="0"/>
                        </a:spcBef>
                        <a:spcAft>
                          <a:spcPts val="0"/>
                        </a:spcAft>
                        <a:buClr>
                          <a:schemeClr val="dk1"/>
                        </a:buClr>
                        <a:buSzPts val="1100"/>
                        <a:buFont typeface="Arial"/>
                        <a:buNone/>
                      </a:pPr>
                      <a:r>
                        <a:rPr lang="en-US" sz="1600" b="0" dirty="0">
                          <a:solidFill>
                            <a:schemeClr val="dk1"/>
                          </a:solidFill>
                          <a:latin typeface="Nunito"/>
                          <a:ea typeface="Nunito"/>
                          <a:cs typeface="Nunito"/>
                          <a:sym typeface="Nunito"/>
                        </a:rPr>
                        <a:t>    The median of the data set is 23.</a:t>
                      </a:r>
                    </a:p>
                    <a:p>
                      <a:pPr marL="0" lvl="0" indent="0" algn="l" rtl="0">
                        <a:lnSpc>
                          <a:spcPct val="115000"/>
                        </a:lnSpc>
                        <a:spcBef>
                          <a:spcPts val="0"/>
                        </a:spcBef>
                        <a:spcAft>
                          <a:spcPts val="0"/>
                        </a:spcAft>
                        <a:buClr>
                          <a:schemeClr val="dk1"/>
                        </a:buClr>
                        <a:buSzPts val="1100"/>
                        <a:buFont typeface="Arial"/>
                        <a:buNone/>
                      </a:pPr>
                      <a:r>
                        <a:rPr lang="en-US" sz="1600" b="0" dirty="0">
                          <a:solidFill>
                            <a:schemeClr val="dk1"/>
                          </a:solidFill>
                          <a:latin typeface="Nunito"/>
                          <a:ea typeface="Nunito"/>
                          <a:cs typeface="Nunito"/>
                          <a:sym typeface="Nunito"/>
                        </a:rPr>
                        <a:t>    The range of the data set is 18.</a:t>
                      </a:r>
                    </a:p>
                    <a:p>
                      <a:pPr marL="0" lvl="0" indent="0" algn="l" rtl="0">
                        <a:lnSpc>
                          <a:spcPct val="115000"/>
                        </a:lnSpc>
                        <a:spcBef>
                          <a:spcPts val="0"/>
                        </a:spcBef>
                        <a:spcAft>
                          <a:spcPts val="0"/>
                        </a:spcAft>
                        <a:buClr>
                          <a:schemeClr val="dk1"/>
                        </a:buClr>
                        <a:buSzPts val="1100"/>
                        <a:buFont typeface="Arial"/>
                        <a:buNone/>
                      </a:pPr>
                      <a:r>
                        <a:rPr lang="en-US" sz="1600" b="0" dirty="0">
                          <a:solidFill>
                            <a:schemeClr val="dk1"/>
                          </a:solidFill>
                          <a:latin typeface="Nunito"/>
                          <a:ea typeface="Nunito"/>
                          <a:cs typeface="Nunito"/>
                          <a:sym typeface="Nunito"/>
                        </a:rPr>
                        <a:t>    Determine the largest number in the data set: </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graphicFrame>
        <p:nvGraphicFramePr>
          <p:cNvPr id="5" name="Google Shape;293;g2561b4fa27e_1_52">
            <a:extLst>
              <a:ext uri="{FF2B5EF4-FFF2-40B4-BE49-F238E27FC236}">
                <a16:creationId xmlns:a16="http://schemas.microsoft.com/office/drawing/2014/main" id="{42816EC0-12D5-D58C-36FC-353B55B6EA86}"/>
              </a:ext>
            </a:extLst>
          </p:cNvPr>
          <p:cNvGraphicFramePr/>
          <p:nvPr>
            <p:extLst>
              <p:ext uri="{D42A27DB-BD31-4B8C-83A1-F6EECF244321}">
                <p14:modId xmlns:p14="http://schemas.microsoft.com/office/powerpoint/2010/main" val="3500337807"/>
              </p:ext>
            </p:extLst>
          </p:nvPr>
        </p:nvGraphicFramePr>
        <p:xfrm>
          <a:off x="952500" y="2190751"/>
          <a:ext cx="7239000" cy="1889066"/>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41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added the range to the median instead of the smallest value</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31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assumed the median was the midpoint of smallest and largest values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28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added the difference between median and range to the median</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a:ea typeface="Nunito"/>
                          <a:cs typeface="Nunito"/>
                          <a:sym typeface="Nunito"/>
                        </a:rPr>
                        <a:t>33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00" name="Google Shape;300;g2561b4fa27e_1_58"/>
              <p:cNvGraphicFramePr/>
              <p:nvPr>
                <p:extLst>
                  <p:ext uri="{D42A27DB-BD31-4B8C-83A1-F6EECF244321}">
                    <p14:modId xmlns:p14="http://schemas.microsoft.com/office/powerpoint/2010/main" val="1332383237"/>
                  </p:ext>
                </p:extLst>
              </p:nvPr>
            </p:nvGraphicFramePr>
            <p:xfrm>
              <a:off x="952500" y="2190750"/>
              <a:ext cx="7239000" cy="19111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35.8</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forgot to divide by the number of data values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29.0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type the decimal points on their calculator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4.5</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4.8</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determined the median of the data set</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00" name="Google Shape;300;g2561b4fa27e_1_58"/>
              <p:cNvGraphicFramePr/>
              <p:nvPr>
                <p:extLst>
                  <p:ext uri="{D42A27DB-BD31-4B8C-83A1-F6EECF244321}">
                    <p14:modId xmlns:p14="http://schemas.microsoft.com/office/powerpoint/2010/main" val="1332383237"/>
                  </p:ext>
                </p:extLst>
              </p:nvPr>
            </p:nvGraphicFramePr>
            <p:xfrm>
              <a:off x="952500" y="2190750"/>
              <a:ext cx="7239000" cy="19111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5" r="-100337" b="-10387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5" r="-337" b="-103871"/>
                          </a:stretch>
                        </a:blipFill>
                      </a:tcPr>
                    </a:tc>
                    <a:extLst>
                      <a:ext uri="{0D108BD9-81ED-4DB2-BD59-A6C34878D82A}">
                        <a16:rowId xmlns:a16="http://schemas.microsoft.com/office/drawing/2014/main" val="10000"/>
                      </a:ext>
                    </a:extLst>
                  </a:tr>
                  <a:tr h="96656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113" r="-100337" b="-125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113" r="-337" b="-1258"/>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7AE44CB8-142D-404B-B801-92144F09ABA8}"/>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255;g2191522ec10_0_108">
                <a:extLst>
                  <a:ext uri="{FF2B5EF4-FFF2-40B4-BE49-F238E27FC236}">
                    <a16:creationId xmlns:a16="http://schemas.microsoft.com/office/drawing/2014/main" id="{6FC227AC-B8C4-33D3-970C-18D0A83EF66A}"/>
                  </a:ext>
                </a:extLst>
              </p:cNvPr>
              <p:cNvGraphicFramePr/>
              <p:nvPr>
                <p:extLst>
                  <p:ext uri="{D42A27DB-BD31-4B8C-83A1-F6EECF244321}">
                    <p14:modId xmlns:p14="http://schemas.microsoft.com/office/powerpoint/2010/main" val="3470199806"/>
                  </p:ext>
                </p:extLst>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10) </a:t>
                          </a:r>
                          <a:r>
                            <a:rPr lang="en-US" sz="1600" b="0" dirty="0">
                              <a:solidFill>
                                <a:schemeClr val="dk1"/>
                              </a:solidFill>
                              <a:latin typeface="Nunito"/>
                              <a:ea typeface="Nunito"/>
                              <a:cs typeface="Nunito"/>
                              <a:sym typeface="Nunito"/>
                            </a:rPr>
                            <a:t>Calculate the mean of this data set, giving your answer to one decimal place:</a:t>
                          </a:r>
                        </a:p>
                        <a:p>
                          <a:pPr marL="0" lvl="0" indent="0" algn="l" rtl="0">
                            <a:lnSpc>
                              <a:spcPct val="115000"/>
                            </a:lnSpc>
                            <a:spcBef>
                              <a:spcPts val="0"/>
                            </a:spcBef>
                            <a:spcAft>
                              <a:spcPts val="0"/>
                            </a:spcAft>
                            <a:buClr>
                              <a:schemeClr val="dk1"/>
                            </a:buClr>
                            <a:buSzPts val="1100"/>
                            <a:buFont typeface="Arial"/>
                            <a:buNone/>
                          </a:pPr>
                          <a:endParaRPr lang="en-US" sz="105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r>
                            <a:rPr lang="en-US" sz="2300" b="0" dirty="0">
                              <a:solidFill>
                                <a:schemeClr val="dk1"/>
                              </a:solidFill>
                              <a:ea typeface="Nunito Sans"/>
                              <a:cs typeface="Nunito Sans"/>
                              <a:sym typeface="Nunito Sans"/>
                            </a:rPr>
                            <a:t>    </a:t>
                          </a:r>
                          <a14:m>
                            <m:oMath xmlns:m="http://schemas.openxmlformats.org/officeDocument/2006/math">
                              <m:r>
                                <a:rPr lang="en-US" sz="2300" b="0" i="1" dirty="0" smtClean="0">
                                  <a:solidFill>
                                    <a:schemeClr val="dk1"/>
                                  </a:solidFill>
                                  <a:latin typeface="Cambria Math" panose="02040503050406030204" pitchFamily="18" charset="0"/>
                                  <a:ea typeface="Nunito Sans"/>
                                  <a:cs typeface="Nunito Sans"/>
                                  <a:sym typeface="Nunito Sans"/>
                                </a:rPr>
                                <m:t>4.2</m:t>
                              </m:r>
                              <m:r>
                                <a:rPr lang="en-US" sz="2300" b="0" i="1" dirty="0">
                                  <a:solidFill>
                                    <a:schemeClr val="dk1"/>
                                  </a:solidFill>
                                  <a:latin typeface="Cambria Math" panose="02040503050406030204" pitchFamily="18" charset="0"/>
                                  <a:ea typeface="Nunito Sans"/>
                                  <a:cs typeface="Nunito Sans"/>
                                  <a:sym typeface="Nunito Sans"/>
                                </a:rPr>
                                <m:t>, 7.9, 6, 5.3, 8, 1.9, 0.4, 2.1</m:t>
                              </m:r>
                            </m:oMath>
                          </a14:m>
                          <a:r>
                            <a:rPr lang="en-US" sz="23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5" name="Google Shape;255;g2191522ec10_0_108">
                <a:extLst>
                  <a:ext uri="{FF2B5EF4-FFF2-40B4-BE49-F238E27FC236}">
                    <a16:creationId xmlns:a16="http://schemas.microsoft.com/office/drawing/2014/main" id="{6FC227AC-B8C4-33D3-970C-18D0A83EF66A}"/>
                  </a:ext>
                </a:extLst>
              </p:cNvPr>
              <p:cNvGraphicFramePr/>
              <p:nvPr>
                <p:extLst>
                  <p:ext uri="{D42A27DB-BD31-4B8C-83A1-F6EECF244321}">
                    <p14:modId xmlns:p14="http://schemas.microsoft.com/office/powerpoint/2010/main" val="3470199806"/>
                  </p:ext>
                </p:extLst>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90653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333" r="-139" b="-1333"/>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07" name="Google Shape;307;g2561b4fa27e_1_64"/>
              <p:cNvGraphicFramePr/>
              <p:nvPr>
                <p:extLst>
                  <p:ext uri="{D42A27DB-BD31-4B8C-83A1-F6EECF244321}">
                    <p14:modId xmlns:p14="http://schemas.microsoft.com/office/powerpoint/2010/main" val="2122045814"/>
                  </p:ext>
                </p:extLst>
              </p:nvPr>
            </p:nvGraphicFramePr>
            <p:xfrm>
              <a:off x="952500" y="2190750"/>
              <a:ext cx="7239000" cy="1888812"/>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12</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7</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mean of the four known numbers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5.6</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divided the sum of the four known numbers by five</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total of the five numbers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07" name="Google Shape;307;g2561b4fa27e_1_64"/>
              <p:cNvGraphicFramePr/>
              <p:nvPr>
                <p:extLst>
                  <p:ext uri="{D42A27DB-BD31-4B8C-83A1-F6EECF244321}">
                    <p14:modId xmlns:p14="http://schemas.microsoft.com/office/powerpoint/2010/main" val="2122045814"/>
                  </p:ext>
                </p:extLst>
              </p:nvPr>
            </p:nvGraphicFramePr>
            <p:xfrm>
              <a:off x="952500" y="2190750"/>
              <a:ext cx="7239000" cy="1888812"/>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42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5" r="-100337" b="-10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5" r="-337" b="-101935"/>
                          </a:stretch>
                        </a:blipFill>
                      </a:tcPr>
                    </a:tc>
                    <a:extLst>
                      <a:ext uri="{0D108BD9-81ED-4DB2-BD59-A6C34878D82A}">
                        <a16:rowId xmlns:a16="http://schemas.microsoft.com/office/drawing/2014/main" val="10000"/>
                      </a:ext>
                    </a:extLst>
                  </a:tr>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000" r="-100337" b="-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000" r="-337" b="-1282"/>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0BD14ED2-472F-23A5-5597-ACEFD0526A67}"/>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55;g2191522ec10_0_108">
                <a:extLst>
                  <a:ext uri="{FF2B5EF4-FFF2-40B4-BE49-F238E27FC236}">
                    <a16:creationId xmlns:a16="http://schemas.microsoft.com/office/drawing/2014/main" id="{E7739DBE-963F-B5EC-8E63-0BF395EAD11B}"/>
                  </a:ext>
                </a:extLst>
              </p:cNvPr>
              <p:cNvGraphicFramePr/>
              <p:nvPr>
                <p:extLst>
                  <p:ext uri="{D42A27DB-BD31-4B8C-83A1-F6EECF244321}">
                    <p14:modId xmlns:p14="http://schemas.microsoft.com/office/powerpoint/2010/main" val="2281695406"/>
                  </p:ext>
                </p:extLst>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11) </a:t>
                          </a:r>
                          <a:r>
                            <a:rPr lang="en-US" sz="1600" b="0" dirty="0">
                              <a:solidFill>
                                <a:schemeClr val="dk1"/>
                              </a:solidFill>
                              <a:latin typeface="Nunito"/>
                              <a:ea typeface="Nunito"/>
                              <a:cs typeface="Nunito"/>
                              <a:sym typeface="Nunito"/>
                            </a:rPr>
                            <a:t>The mean of five numbers is </a:t>
                          </a:r>
                          <a14:m>
                            <m:oMath xmlns:m="http://schemas.openxmlformats.org/officeDocument/2006/math">
                              <m:r>
                                <a:rPr lang="en-US" sz="1600" b="0" i="1" smtClean="0">
                                  <a:solidFill>
                                    <a:schemeClr val="dk1"/>
                                  </a:solidFill>
                                  <a:latin typeface="Cambria Math" panose="02040503050406030204" pitchFamily="18" charset="0"/>
                                  <a:ea typeface="Nunito"/>
                                  <a:cs typeface="Nunito"/>
                                  <a:sym typeface="Nunito"/>
                                </a:rPr>
                                <m:t>8</m:t>
                              </m:r>
                            </m:oMath>
                          </a14:m>
                          <a:r>
                            <a:rPr lang="en-US" sz="1600" b="0" dirty="0">
                              <a:solidFill>
                                <a:schemeClr val="dk1"/>
                              </a:solidFill>
                              <a:latin typeface="Nunito"/>
                              <a:ea typeface="Nunito"/>
                              <a:cs typeface="Nunito"/>
                              <a:sym typeface="Nunito"/>
                            </a:rPr>
                            <a:t>. Find the value</a:t>
                          </a:r>
                          <a:r>
                            <a:rPr lang="en-US" sz="1600" b="0" baseline="0" dirty="0">
                              <a:solidFill>
                                <a:schemeClr val="dk1"/>
                              </a:solidFill>
                              <a:latin typeface="Nunito"/>
                              <a:ea typeface="Nunito"/>
                              <a:cs typeface="Nunito"/>
                              <a:sym typeface="Nunito"/>
                            </a:rPr>
                            <a:t> of </a:t>
                          </a:r>
                          <a14:m>
                            <m:oMath xmlns:m="http://schemas.openxmlformats.org/officeDocument/2006/math">
                              <m:r>
                                <a:rPr lang="en-US" sz="1600" b="0" i="1" baseline="0" smtClean="0">
                                  <a:solidFill>
                                    <a:schemeClr val="dk1"/>
                                  </a:solidFill>
                                  <a:latin typeface="Cambria Math" panose="02040503050406030204" pitchFamily="18" charset="0"/>
                                  <a:ea typeface="Nunito"/>
                                  <a:cs typeface="Nunito"/>
                                  <a:sym typeface="Nunito"/>
                                </a:rPr>
                                <m:t>𝑥</m:t>
                              </m:r>
                            </m:oMath>
                          </a14:m>
                          <a:r>
                            <a:rPr lang="en-US" sz="1600" b="0" dirty="0">
                              <a:solidFill>
                                <a:schemeClr val="dk1"/>
                              </a:solidFill>
                              <a:latin typeface="Nunito"/>
                              <a:ea typeface="Nunito"/>
                              <a:cs typeface="Nunito"/>
                              <a:sym typeface="Nunito"/>
                            </a:rPr>
                            <a:t>, if the five numbers are:</a:t>
                          </a:r>
                        </a:p>
                        <a:p>
                          <a:pPr marL="0" lvl="0" indent="0" algn="l" rtl="0">
                            <a:lnSpc>
                              <a:spcPct val="115000"/>
                            </a:lnSpc>
                            <a:spcBef>
                              <a:spcPts val="0"/>
                            </a:spcBef>
                            <a:spcAft>
                              <a:spcPts val="0"/>
                            </a:spcAft>
                            <a:buClr>
                              <a:schemeClr val="dk1"/>
                            </a:buClr>
                            <a:buSzPts val="1100"/>
                            <a:buFont typeface="Arial"/>
                            <a:buNone/>
                          </a:pPr>
                          <a:endParaRPr lang="en-US" sz="105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r>
                            <a:rPr lang="en-US" sz="2300" b="0" dirty="0">
                              <a:solidFill>
                                <a:schemeClr val="dk1"/>
                              </a:solidFill>
                              <a:ea typeface="Nunito Sans"/>
                              <a:cs typeface="Nunito Sans"/>
                              <a:sym typeface="Nunito Sans"/>
                            </a:rPr>
                            <a:t>    </a:t>
                          </a:r>
                          <a14:m>
                            <m:oMath xmlns:m="http://schemas.openxmlformats.org/officeDocument/2006/math">
                              <m:r>
                                <a:rPr lang="en-US" sz="2300" b="0" i="1" dirty="0" smtClean="0">
                                  <a:solidFill>
                                    <a:schemeClr val="dk1"/>
                                  </a:solidFill>
                                  <a:latin typeface="Cambria Math" panose="02040503050406030204" pitchFamily="18" charset="0"/>
                                  <a:ea typeface="Nunito Sans"/>
                                  <a:cs typeface="Nunito Sans"/>
                                  <a:sym typeface="Nunito Sans"/>
                                </a:rPr>
                                <m:t>1, 13, 9, 5, </m:t>
                              </m:r>
                              <m:r>
                                <a:rPr lang="en-US" sz="2300" b="0" i="1" dirty="0" smtClean="0">
                                  <a:solidFill>
                                    <a:schemeClr val="dk1"/>
                                  </a:solidFill>
                                  <a:latin typeface="Cambria Math" panose="02040503050406030204" pitchFamily="18" charset="0"/>
                                  <a:ea typeface="Nunito Sans"/>
                                  <a:cs typeface="Nunito Sans"/>
                                  <a:sym typeface="Nunito Sans"/>
                                </a:rPr>
                                <m:t>𝑥</m:t>
                              </m:r>
                            </m:oMath>
                          </a14:m>
                          <a:endParaRPr lang="en-US"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4" name="Google Shape;255;g2191522ec10_0_108">
                <a:extLst>
                  <a:ext uri="{FF2B5EF4-FFF2-40B4-BE49-F238E27FC236}">
                    <a16:creationId xmlns:a16="http://schemas.microsoft.com/office/drawing/2014/main" id="{E7739DBE-963F-B5EC-8E63-0BF395EAD11B}"/>
                  </a:ext>
                </a:extLst>
              </p:cNvPr>
              <p:cNvGraphicFramePr/>
              <p:nvPr>
                <p:extLst>
                  <p:ext uri="{D42A27DB-BD31-4B8C-83A1-F6EECF244321}">
                    <p14:modId xmlns:p14="http://schemas.microsoft.com/office/powerpoint/2010/main" val="2281695406"/>
                  </p:ext>
                </p:extLst>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90653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333" r="-139" b="-1333"/>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14" name="Google Shape;314;g2561b4fa27e_1_70"/>
              <p:cNvGraphicFramePr/>
              <p:nvPr>
                <p:extLst>
                  <p:ext uri="{D42A27DB-BD31-4B8C-83A1-F6EECF244321}">
                    <p14:modId xmlns:p14="http://schemas.microsoft.com/office/powerpoint/2010/main" val="1254669576"/>
                  </p:ext>
                </p:extLst>
              </p:nvPr>
            </p:nvGraphicFramePr>
            <p:xfrm>
              <a:off x="952500" y="2190750"/>
              <a:ext cx="7239000" cy="1889066"/>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12.3</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mean of the seven known numbers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11</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22</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attempted to solve an equation, but found the value of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2</m:t>
                              </m:r>
                              <m:r>
                                <a:rPr lang="en-GB" sz="1400" i="1" dirty="0">
                                  <a:solidFill>
                                    <a:schemeClr val="dk1"/>
                                  </a:solidFill>
                                  <a:latin typeface="Cambria Math" panose="02040503050406030204" pitchFamily="18" charset="0"/>
                                  <a:ea typeface="Times New Roman"/>
                                  <a:cs typeface="Times New Roman"/>
                                  <a:sym typeface="Times New Roman"/>
                                </a:rPr>
                                <m:t>𝑦</m:t>
                              </m:r>
                            </m:oMath>
                          </a14:m>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12</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restated the given mean</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14" name="Google Shape;314;g2561b4fa27e_1_70"/>
              <p:cNvGraphicFramePr/>
              <p:nvPr>
                <p:extLst>
                  <p:ext uri="{D42A27DB-BD31-4B8C-83A1-F6EECF244321}">
                    <p14:modId xmlns:p14="http://schemas.microsoft.com/office/powerpoint/2010/main" val="1254669576"/>
                  </p:ext>
                </p:extLst>
              </p:nvPr>
            </p:nvGraphicFramePr>
            <p:xfrm>
              <a:off x="952500" y="2190750"/>
              <a:ext cx="7239000" cy="1889066"/>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290"/>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45CE016E-5114-0A57-B056-57DC8ACA7138}"/>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AA894BCB-524F-7684-5B9D-455754B0C9E6}"/>
                  </a:ext>
                </a:extLst>
              </p:cNvPr>
              <p:cNvGraphicFramePr/>
              <p:nvPr>
                <p:extLst>
                  <p:ext uri="{D42A27DB-BD31-4B8C-83A1-F6EECF244321}">
                    <p14:modId xmlns:p14="http://schemas.microsoft.com/office/powerpoint/2010/main" val="2258079341"/>
                  </p:ext>
                </p:extLst>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12) </a:t>
                          </a:r>
                          <a:r>
                            <a:rPr lang="en-US" sz="1600" b="0" dirty="0">
                              <a:solidFill>
                                <a:schemeClr val="dk1"/>
                              </a:solidFill>
                              <a:latin typeface="Nunito"/>
                              <a:ea typeface="Nunito"/>
                              <a:cs typeface="Nunito"/>
                              <a:sym typeface="Nunito"/>
                            </a:rPr>
                            <a:t>The mean of nine numbers is </a:t>
                          </a:r>
                          <a14:m>
                            <m:oMath xmlns:m="http://schemas.openxmlformats.org/officeDocument/2006/math">
                              <m:r>
                                <a:rPr lang="en-US" sz="1600" b="0" i="1" smtClean="0">
                                  <a:solidFill>
                                    <a:schemeClr val="dk1"/>
                                  </a:solidFill>
                                  <a:latin typeface="Cambria Math" panose="02040503050406030204" pitchFamily="18" charset="0"/>
                                  <a:ea typeface="Nunito"/>
                                  <a:cs typeface="Nunito"/>
                                  <a:sym typeface="Nunito"/>
                                </a:rPr>
                                <m:t>12</m:t>
                              </m:r>
                            </m:oMath>
                          </a14:m>
                          <a:r>
                            <a:rPr lang="en-US" sz="1600" b="0" dirty="0">
                              <a:solidFill>
                                <a:schemeClr val="dk1"/>
                              </a:solidFill>
                              <a:latin typeface="Nunito"/>
                              <a:ea typeface="Nunito"/>
                              <a:cs typeface="Nunito"/>
                              <a:sym typeface="Nunito"/>
                            </a:rPr>
                            <a:t>. Find the value</a:t>
                          </a:r>
                          <a:r>
                            <a:rPr lang="en-US" sz="1600" b="0" baseline="0" dirty="0">
                              <a:solidFill>
                                <a:schemeClr val="dk1"/>
                              </a:solidFill>
                              <a:latin typeface="Nunito"/>
                              <a:ea typeface="Nunito"/>
                              <a:cs typeface="Nunito"/>
                              <a:sym typeface="Nunito"/>
                            </a:rPr>
                            <a:t> of </a:t>
                          </a:r>
                          <a14:m>
                            <m:oMath xmlns:m="http://schemas.openxmlformats.org/officeDocument/2006/math">
                              <m:r>
                                <a:rPr lang="en-US" sz="1600" b="0" i="1" baseline="0" smtClean="0">
                                  <a:solidFill>
                                    <a:schemeClr val="dk1"/>
                                  </a:solidFill>
                                  <a:latin typeface="Cambria Math" panose="02040503050406030204" pitchFamily="18" charset="0"/>
                                  <a:ea typeface="Nunito"/>
                                  <a:cs typeface="Nunito"/>
                                  <a:sym typeface="Nunito"/>
                                </a:rPr>
                                <m:t>𝑦</m:t>
                              </m:r>
                            </m:oMath>
                          </a14:m>
                          <a:r>
                            <a:rPr lang="en-US" sz="1600" b="0" dirty="0">
                              <a:solidFill>
                                <a:schemeClr val="dk1"/>
                              </a:solidFill>
                              <a:latin typeface="Nunito"/>
                              <a:ea typeface="Nunito"/>
                              <a:cs typeface="Nunito"/>
                              <a:sym typeface="Nunito"/>
                            </a:rPr>
                            <a:t>, if the nine numbers are:</a:t>
                          </a:r>
                        </a:p>
                        <a:p>
                          <a:pPr marL="0" lvl="0" indent="0" algn="l" rtl="0">
                            <a:lnSpc>
                              <a:spcPct val="115000"/>
                            </a:lnSpc>
                            <a:spcBef>
                              <a:spcPts val="0"/>
                            </a:spcBef>
                            <a:spcAft>
                              <a:spcPts val="0"/>
                            </a:spcAft>
                            <a:buClr>
                              <a:schemeClr val="dk1"/>
                            </a:buClr>
                            <a:buSzPts val="1100"/>
                            <a:buFont typeface="Arial"/>
                            <a:buNone/>
                          </a:pPr>
                          <a:endParaRPr lang="en-US" sz="105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Clr>
                              <a:schemeClr val="dk1"/>
                            </a:buClr>
                            <a:buSzPts val="1100"/>
                            <a:buFont typeface="Arial"/>
                            <a:buNone/>
                          </a:pPr>
                          <a:r>
                            <a:rPr lang="en-US" sz="2300" b="0" dirty="0">
                              <a:solidFill>
                                <a:schemeClr val="dk1"/>
                              </a:solidFill>
                              <a:ea typeface="Nunito Sans"/>
                              <a:cs typeface="Nunito Sans"/>
                              <a:sym typeface="Nunito Sans"/>
                            </a:rPr>
                            <a:t>    </a:t>
                          </a:r>
                          <a14:m>
                            <m:oMath xmlns:m="http://schemas.openxmlformats.org/officeDocument/2006/math">
                              <m:r>
                                <a:rPr lang="en-US" sz="2300" b="0" i="1" dirty="0" smtClean="0">
                                  <a:solidFill>
                                    <a:schemeClr val="dk1"/>
                                  </a:solidFill>
                                  <a:latin typeface="Cambria Math" panose="02040503050406030204" pitchFamily="18" charset="0"/>
                                  <a:ea typeface="Nunito Sans"/>
                                  <a:cs typeface="Nunito Sans"/>
                                  <a:sym typeface="Nunito Sans"/>
                                </a:rPr>
                                <m:t>6, </m:t>
                              </m:r>
                              <m:r>
                                <a:rPr lang="en-US" sz="2300" b="0" i="1" dirty="0" smtClean="0">
                                  <a:solidFill>
                                    <a:schemeClr val="dk1"/>
                                  </a:solidFill>
                                  <a:latin typeface="Cambria Math" panose="02040503050406030204" pitchFamily="18" charset="0"/>
                                  <a:ea typeface="Nunito Sans"/>
                                  <a:cs typeface="Nunito Sans"/>
                                  <a:sym typeface="Nunito Sans"/>
                                </a:rPr>
                                <m:t>𝑦</m:t>
                              </m:r>
                              <m:r>
                                <a:rPr lang="en-US" sz="2300" b="0" i="1" dirty="0" smtClean="0">
                                  <a:solidFill>
                                    <a:schemeClr val="dk1"/>
                                  </a:solidFill>
                                  <a:latin typeface="Cambria Math" panose="02040503050406030204" pitchFamily="18" charset="0"/>
                                  <a:ea typeface="Nunito Sans"/>
                                  <a:cs typeface="Nunito Sans"/>
                                  <a:sym typeface="Nunito Sans"/>
                                </a:rPr>
                                <m:t>, 9, 21, 10, </m:t>
                              </m:r>
                              <m:r>
                                <a:rPr lang="en-US" sz="2300" b="0" i="1" dirty="0" smtClean="0">
                                  <a:solidFill>
                                    <a:schemeClr val="dk1"/>
                                  </a:solidFill>
                                  <a:latin typeface="Cambria Math" panose="02040503050406030204" pitchFamily="18" charset="0"/>
                                  <a:ea typeface="Nunito Sans"/>
                                  <a:cs typeface="Nunito Sans"/>
                                  <a:sym typeface="Nunito Sans"/>
                                </a:rPr>
                                <m:t>𝑦</m:t>
                              </m:r>
                              <m:r>
                                <a:rPr lang="en-US" sz="2300" b="0" i="1" dirty="0" smtClean="0">
                                  <a:solidFill>
                                    <a:schemeClr val="dk1"/>
                                  </a:solidFill>
                                  <a:latin typeface="Cambria Math" panose="02040503050406030204" pitchFamily="18" charset="0"/>
                                  <a:ea typeface="Nunito Sans"/>
                                  <a:cs typeface="Nunito Sans"/>
                                  <a:sym typeface="Nunito Sans"/>
                                </a:rPr>
                                <m:t>, 15, 10, 15</m:t>
                              </m:r>
                            </m:oMath>
                          </a14:m>
                          <a:endParaRPr lang="en-US"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AA894BCB-524F-7684-5B9D-455754B0C9E6}"/>
                  </a:ext>
                </a:extLst>
              </p:cNvPr>
              <p:cNvGraphicFramePr/>
              <p:nvPr>
                <p:extLst>
                  <p:ext uri="{D42A27DB-BD31-4B8C-83A1-F6EECF244321}">
                    <p14:modId xmlns:p14="http://schemas.microsoft.com/office/powerpoint/2010/main" val="2258079341"/>
                  </p:ext>
                </p:extLst>
              </p:nvPr>
            </p:nvGraphicFramePr>
            <p:xfrm>
              <a:off x="108043" y="862525"/>
              <a:ext cx="8790423" cy="906536"/>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90653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333" r="-139" b="-3333"/>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pic>
        <p:nvPicPr>
          <p:cNvPr id="3" name="Picture 2">
            <a:extLst>
              <a:ext uri="{FF2B5EF4-FFF2-40B4-BE49-F238E27FC236}">
                <a16:creationId xmlns:a16="http://schemas.microsoft.com/office/drawing/2014/main" id="{D4A87960-BE99-4946-5E3E-35D19EF3853A}"/>
              </a:ext>
            </a:extLst>
          </p:cNvPr>
          <p:cNvPicPr>
            <a:picLocks noChangeAspect="1"/>
          </p:cNvPicPr>
          <p:nvPr/>
        </p:nvPicPr>
        <p:blipFill>
          <a:blip r:embed="rId3"/>
          <a:stretch>
            <a:fillRect/>
          </a:stretch>
        </p:blipFill>
        <p:spPr>
          <a:xfrm>
            <a:off x="318250" y="2119533"/>
            <a:ext cx="4080489" cy="1200675"/>
          </a:xfrm>
          <a:prstGeom prst="rect">
            <a:avLst/>
          </a:prstGeom>
        </p:spPr>
      </p:pic>
      <p:sp>
        <p:nvSpPr>
          <p:cNvPr id="2" name="Google Shape;248;g2561b4fa27e_1_15">
            <a:extLst>
              <a:ext uri="{FF2B5EF4-FFF2-40B4-BE49-F238E27FC236}">
                <a16:creationId xmlns:a16="http://schemas.microsoft.com/office/drawing/2014/main" id="{338D4066-7CA5-0D7B-5CE4-B092E8D77280}"/>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9D72CEEE-F7CD-2150-EB85-6F1071F13F5E}"/>
                  </a:ext>
                </a:extLst>
              </p:cNvPr>
              <p:cNvGraphicFramePr/>
              <p:nvPr>
                <p:extLst>
                  <p:ext uri="{D42A27DB-BD31-4B8C-83A1-F6EECF244321}">
                    <p14:modId xmlns:p14="http://schemas.microsoft.com/office/powerpoint/2010/main" val="199193037"/>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1.59</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include the frequency for owners of zero pets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0.74</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mixed up dividend and divisor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stated the modal number of pets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1.34</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9D72CEEE-F7CD-2150-EB85-6F1071F13F5E}"/>
                  </a:ext>
                </a:extLst>
              </p:cNvPr>
              <p:cNvGraphicFramePr/>
              <p:nvPr>
                <p:extLst>
                  <p:ext uri="{D42A27DB-BD31-4B8C-83A1-F6EECF244321}">
                    <p14:modId xmlns:p14="http://schemas.microsoft.com/office/powerpoint/2010/main" val="199193037"/>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graphicFrame>
        <p:nvGraphicFramePr>
          <p:cNvPr id="5" name="Google Shape;255;g2191522ec10_0_108">
            <a:extLst>
              <a:ext uri="{FF2B5EF4-FFF2-40B4-BE49-F238E27FC236}">
                <a16:creationId xmlns:a16="http://schemas.microsoft.com/office/drawing/2014/main" id="{56A5FBBA-6A41-FCC0-3488-935BD5166AAF}"/>
              </a:ext>
            </a:extLst>
          </p:cNvPr>
          <p:cNvGraphicFramePr/>
          <p:nvPr>
            <p:extLst>
              <p:ext uri="{D42A27DB-BD31-4B8C-83A1-F6EECF244321}">
                <p14:modId xmlns:p14="http://schemas.microsoft.com/office/powerpoint/2010/main" val="289499412"/>
              </p:ext>
            </p:extLst>
          </p:nvPr>
        </p:nvGraphicFramePr>
        <p:xfrm>
          <a:off x="108044" y="862525"/>
          <a:ext cx="4500902" cy="822970"/>
        </p:xfrm>
        <a:graphic>
          <a:graphicData uri="http://schemas.openxmlformats.org/drawingml/2006/table">
            <a:tbl>
              <a:tblPr firstRow="1" bandRow="1">
                <a:noFill/>
              </a:tblPr>
              <a:tblGrid>
                <a:gridCol w="4500902">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13) </a:t>
                      </a:r>
                      <a:r>
                        <a:rPr lang="en-US" sz="1600" b="0" dirty="0">
                          <a:solidFill>
                            <a:schemeClr val="dk1"/>
                          </a:solidFill>
                          <a:latin typeface="Nunito"/>
                          <a:ea typeface="Nunito"/>
                          <a:cs typeface="Nunito"/>
                          <a:sym typeface="Nunito"/>
                        </a:rPr>
                        <a:t>A survey of class 8A asks how any pets</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each class member owns. What is the</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mean number of pets owned?</a:t>
                      </a:r>
                      <a:endParaRPr lang="en-US"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 name="Picture 2">
            <a:extLst>
              <a:ext uri="{FF2B5EF4-FFF2-40B4-BE49-F238E27FC236}">
                <a16:creationId xmlns:a16="http://schemas.microsoft.com/office/drawing/2014/main" id="{6828F23B-FE1D-F005-F9BC-3067D4BD15C9}"/>
              </a:ext>
            </a:extLst>
          </p:cNvPr>
          <p:cNvPicPr>
            <a:picLocks noChangeAspect="1"/>
          </p:cNvPicPr>
          <p:nvPr/>
        </p:nvPicPr>
        <p:blipFill>
          <a:blip r:embed="rId3"/>
          <a:stretch>
            <a:fillRect/>
          </a:stretch>
        </p:blipFill>
        <p:spPr>
          <a:xfrm>
            <a:off x="587472" y="1873448"/>
            <a:ext cx="3519438" cy="1484325"/>
          </a:xfrm>
          <a:prstGeom prst="rect">
            <a:avLst/>
          </a:prstGeom>
        </p:spPr>
      </p:pic>
      <p:sp>
        <p:nvSpPr>
          <p:cNvPr id="2" name="Google Shape;248;g2561b4fa27e_1_15">
            <a:extLst>
              <a:ext uri="{FF2B5EF4-FFF2-40B4-BE49-F238E27FC236}">
                <a16:creationId xmlns:a16="http://schemas.microsoft.com/office/drawing/2014/main" id="{F90B3DE1-4CB5-C0BB-EDB4-151C9AF9FB58}"/>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4546C485-C3A9-9CCB-99EE-DAE8AA13B8B6}"/>
                  </a:ext>
                </a:extLst>
              </p:cNvPr>
              <p:cNvGraphicFramePr/>
              <p:nvPr>
                <p:extLst>
                  <p:ext uri="{D42A27DB-BD31-4B8C-83A1-F6EECF244321}">
                    <p14:modId xmlns:p14="http://schemas.microsoft.com/office/powerpoint/2010/main" val="1402624727"/>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8.38</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calculated the mean</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only the score column, not the frequencies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14:m>
                            <m:oMath xmlns:m="http://schemas.openxmlformats.org/officeDocument/2006/math">
                              <m:r>
                                <a:rPr lang="en-GB" sz="1600" i="1" u="none" strike="noStrike" cap="none" dirty="0" smtClean="0">
                                  <a:solidFill>
                                    <a:srgbClr val="00BC89"/>
                                  </a:solidFill>
                                  <a:latin typeface="Cambria Math" panose="02040503050406030204" pitchFamily="18" charset="0"/>
                                  <a:ea typeface="Times New Roman"/>
                                  <a:cs typeface="Times New Roman"/>
                                  <a:sym typeface="Times New Roman"/>
                                </a:rPr>
                                <m:t> </m:t>
                              </m:r>
                              <m:r>
                                <a:rPr lang="en-GB" sz="1600" i="1" dirty="0">
                                  <a:solidFill>
                                    <a:srgbClr val="00BC89"/>
                                  </a:solidFill>
                                  <a:latin typeface="Cambria Math" panose="02040503050406030204" pitchFamily="18" charset="0"/>
                                  <a:ea typeface="Nunito"/>
                                  <a:cs typeface="Nunito"/>
                                  <a:sym typeface="Nunito"/>
                                </a:rPr>
                                <m:t>8.5 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9</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stated the modal score</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4546C485-C3A9-9CCB-99EE-DAE8AA13B8B6}"/>
                  </a:ext>
                </a:extLst>
              </p:cNvPr>
              <p:cNvGraphicFramePr/>
              <p:nvPr>
                <p:extLst>
                  <p:ext uri="{D42A27DB-BD31-4B8C-83A1-F6EECF244321}">
                    <p14:modId xmlns:p14="http://schemas.microsoft.com/office/powerpoint/2010/main" val="1402624727"/>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graphicFrame>
        <p:nvGraphicFramePr>
          <p:cNvPr id="9" name="Google Shape;255;g2191522ec10_0_108">
            <a:extLst>
              <a:ext uri="{FF2B5EF4-FFF2-40B4-BE49-F238E27FC236}">
                <a16:creationId xmlns:a16="http://schemas.microsoft.com/office/drawing/2014/main" id="{99DE6085-6D55-A748-6C92-87BD1D447917}"/>
              </a:ext>
            </a:extLst>
          </p:cNvPr>
          <p:cNvGraphicFramePr/>
          <p:nvPr>
            <p:extLst>
              <p:ext uri="{D42A27DB-BD31-4B8C-83A1-F6EECF244321}">
                <p14:modId xmlns:p14="http://schemas.microsoft.com/office/powerpoint/2010/main" val="632438097"/>
              </p:ext>
            </p:extLst>
          </p:nvPr>
        </p:nvGraphicFramePr>
        <p:xfrm>
          <a:off x="108044" y="862525"/>
          <a:ext cx="4500902" cy="579130"/>
        </p:xfrm>
        <a:graphic>
          <a:graphicData uri="http://schemas.openxmlformats.org/drawingml/2006/table">
            <a:tbl>
              <a:tblPr firstRow="1" bandRow="1">
                <a:noFill/>
              </a:tblPr>
              <a:tblGrid>
                <a:gridCol w="4500902">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14) </a:t>
                      </a:r>
                      <a:r>
                        <a:rPr lang="en-US" sz="1600" b="0" dirty="0">
                          <a:solidFill>
                            <a:schemeClr val="dk1"/>
                          </a:solidFill>
                          <a:latin typeface="Nunito"/>
                          <a:ea typeface="Nunito"/>
                          <a:cs typeface="Nunito"/>
                          <a:sym typeface="Nunito"/>
                        </a:rPr>
                        <a:t>The scores from a class test are recorded in </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a table. What is the median test score?</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37" name="Google Shape;337;g2561b4fa27e_1_90"/>
              <p:cNvGraphicFramePr/>
              <p:nvPr>
                <p:extLst>
                  <p:ext uri="{D42A27DB-BD31-4B8C-83A1-F6EECF244321}">
                    <p14:modId xmlns:p14="http://schemas.microsoft.com/office/powerpoint/2010/main" val="884125266"/>
                  </p:ext>
                </p:extLst>
              </p:nvPr>
            </p:nvGraphicFramePr>
            <p:xfrm>
              <a:off x="952500" y="2190750"/>
              <a:ext cx="7239000" cy="19111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34.30</m:t>
                              </m:r>
                              <m:r>
                                <a:rPr lang="en-GB" sz="1600" i="1" dirty="0" smtClean="0">
                                  <a:solidFill>
                                    <a:schemeClr val="dk1"/>
                                  </a:solidFill>
                                  <a:latin typeface="Cambria Math" panose="02040503050406030204" pitchFamily="18" charset="0"/>
                                  <a:ea typeface="Nunito Sans"/>
                                  <a:cs typeface="Nunito Sans"/>
                                  <a:sym typeface="Nunito Sans"/>
                                </a:rPr>
                                <m:t>𝑘𝑔</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sum of the two means then divided by two</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34.66</m:t>
                              </m:r>
                              <m:r>
                                <a:rPr lang="en-GB" sz="1600" i="1" dirty="0" smtClean="0">
                                  <a:solidFill>
                                    <a:schemeClr val="dk1"/>
                                  </a:solidFill>
                                  <a:latin typeface="Cambria Math" panose="02040503050406030204" pitchFamily="18" charset="0"/>
                                  <a:ea typeface="Nunito Sans"/>
                                  <a:cs typeface="Nunito Sans"/>
                                  <a:sym typeface="Nunito Sans"/>
                                </a:rPr>
                                <m:t>𝑘𝑔</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multiplied each mean by the wrong frequency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33.94</m:t>
                              </m:r>
                              <m:r>
                                <a:rPr lang="en-GB" sz="1600" i="1" dirty="0" smtClean="0">
                                  <a:solidFill>
                                    <a:srgbClr val="00BC89"/>
                                  </a:solidFill>
                                  <a:latin typeface="Cambria Math" panose="02040503050406030204" pitchFamily="18" charset="0"/>
                                  <a:ea typeface="Nunito Sans"/>
                                  <a:cs typeface="Nunito Sans"/>
                                  <a:sym typeface="Nunito Sans"/>
                                </a:rPr>
                                <m:t>𝑘𝑔</m:t>
                              </m:r>
                              <m:r>
                                <a:rPr lang="en-GB" sz="1600" i="1" dirty="0" smtClean="0">
                                  <a:solidFill>
                                    <a:srgbClr val="00BC89"/>
                                  </a:solidFill>
                                  <a:latin typeface="Cambria Math" panose="02040503050406030204" pitchFamily="18" charset="0"/>
                                  <a:ea typeface="Nunito Sans"/>
                                  <a:cs typeface="Nunito Sans"/>
                                  <a:sym typeface="Nunito Sans"/>
                                </a:rPr>
                                <m:t>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2.744</m:t>
                              </m:r>
                              <m:r>
                                <a:rPr lang="en-GB" sz="1600" i="1" dirty="0" smtClean="0">
                                  <a:solidFill>
                                    <a:srgbClr val="1C1C1C"/>
                                  </a:solidFill>
                                  <a:latin typeface="Cambria Math" panose="02040503050406030204" pitchFamily="18" charset="0"/>
                                  <a:ea typeface="Nunito Sans"/>
                                  <a:cs typeface="Nunito Sans"/>
                                  <a:sym typeface="Nunito Sans"/>
                                </a:rPr>
                                <m:t>𝑘𝑔</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misused information (total of means divided by number of pupils)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37" name="Google Shape;337;g2561b4fa27e_1_90"/>
              <p:cNvGraphicFramePr/>
              <p:nvPr>
                <p:extLst>
                  <p:ext uri="{D42A27DB-BD31-4B8C-83A1-F6EECF244321}">
                    <p14:modId xmlns:p14="http://schemas.microsoft.com/office/powerpoint/2010/main" val="884125266"/>
                  </p:ext>
                </p:extLst>
              </p:nvPr>
            </p:nvGraphicFramePr>
            <p:xfrm>
              <a:off x="952500" y="2190750"/>
              <a:ext cx="7239000" cy="19111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5" r="-100337" b="-10387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5" r="-337" b="-103871"/>
                          </a:stretch>
                        </a:blipFill>
                      </a:tcPr>
                    </a:tc>
                    <a:extLst>
                      <a:ext uri="{0D108BD9-81ED-4DB2-BD59-A6C34878D82A}">
                        <a16:rowId xmlns:a16="http://schemas.microsoft.com/office/drawing/2014/main" val="10000"/>
                      </a:ext>
                    </a:extLst>
                  </a:tr>
                  <a:tr h="96656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113" r="-100337" b="-125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113" r="-337" b="-1258"/>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0BADA5EB-90F0-93D8-9EB2-52B08BAABD54}"/>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7506E402-E628-CCEF-5F88-E0DC8D495746}"/>
                  </a:ext>
                </a:extLst>
              </p:cNvPr>
              <p:cNvGraphicFramePr/>
              <p:nvPr>
                <p:extLst>
                  <p:ext uri="{D42A27DB-BD31-4B8C-83A1-F6EECF244321}">
                    <p14:modId xmlns:p14="http://schemas.microsoft.com/office/powerpoint/2010/main" val="978863329"/>
                  </p:ext>
                </p:extLst>
              </p:nvPr>
            </p:nvGraphicFramePr>
            <p:xfrm>
              <a:off x="108043" y="862525"/>
              <a:ext cx="8790423" cy="886978"/>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15) </a:t>
                          </a:r>
                          <a:r>
                            <a:rPr lang="en-US" sz="1600" b="0" dirty="0">
                              <a:solidFill>
                                <a:schemeClr val="dk1"/>
                              </a:solidFill>
                              <a:latin typeface="Nunito"/>
                              <a:ea typeface="Nunito"/>
                              <a:cs typeface="Nunito"/>
                              <a:sym typeface="Nunito"/>
                            </a:rPr>
                            <a:t>The mean weight of the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15</m:t>
                              </m:r>
                            </m:oMath>
                          </a14:m>
                          <a:r>
                            <a:rPr lang="en-US" sz="1600" b="0" dirty="0">
                              <a:solidFill>
                                <a:schemeClr val="dk1"/>
                              </a:solidFill>
                              <a:latin typeface="Nunito"/>
                              <a:ea typeface="Nunito"/>
                              <a:cs typeface="Nunito"/>
                              <a:sym typeface="Nunito"/>
                            </a:rPr>
                            <a:t> females in class 6J is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32.5</m:t>
                              </m:r>
                              <m:r>
                                <a:rPr lang="en-US" sz="1600" b="0" i="1" dirty="0" smtClean="0">
                                  <a:solidFill>
                                    <a:schemeClr val="dk1"/>
                                  </a:solidFill>
                                  <a:latin typeface="Cambria Math" panose="02040503050406030204" pitchFamily="18" charset="0"/>
                                  <a:ea typeface="Nunito"/>
                                  <a:cs typeface="Nunito"/>
                                  <a:sym typeface="Nunito"/>
                                </a:rPr>
                                <m:t>𝑘𝑔</m:t>
                              </m:r>
                            </m:oMath>
                          </a14:m>
                          <a:endParaRPr lang="en-US" sz="1600" b="0" dirty="0">
                            <a:solidFill>
                              <a:schemeClr val="dk1"/>
                            </a:solidFill>
                            <a:latin typeface="Nunito"/>
                            <a:ea typeface="Nunito"/>
                            <a:cs typeface="Nunito"/>
                            <a:sym typeface="Nunito"/>
                          </a:endParaRP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The mean weight of the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10</m:t>
                              </m:r>
                            </m:oMath>
                          </a14:m>
                          <a:r>
                            <a:rPr lang="en-US" sz="1600" b="0" dirty="0">
                              <a:solidFill>
                                <a:schemeClr val="dk1"/>
                              </a:solidFill>
                              <a:latin typeface="Nunito"/>
                              <a:ea typeface="Nunito"/>
                              <a:cs typeface="Nunito"/>
                              <a:sym typeface="Nunito"/>
                            </a:rPr>
                            <a:t> males in class 6J is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36.1</m:t>
                              </m:r>
                              <m:r>
                                <a:rPr lang="en-US" sz="1600" b="0" i="1" dirty="0" smtClean="0">
                                  <a:solidFill>
                                    <a:schemeClr val="dk1"/>
                                  </a:solidFill>
                                  <a:latin typeface="Cambria Math" panose="02040503050406030204" pitchFamily="18" charset="0"/>
                                  <a:ea typeface="Nunito"/>
                                  <a:cs typeface="Nunito"/>
                                  <a:sym typeface="Nunito"/>
                                </a:rPr>
                                <m:t>𝑘𝑔</m:t>
                              </m:r>
                            </m:oMath>
                          </a14:m>
                          <a:endParaRPr lang="en-US" sz="1600" b="0" dirty="0">
                            <a:solidFill>
                              <a:schemeClr val="dk1"/>
                            </a:solidFill>
                            <a:latin typeface="Nunito"/>
                            <a:ea typeface="Nunito"/>
                            <a:cs typeface="Nunito"/>
                            <a:sym typeface="Nunito"/>
                          </a:endParaRP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What is the mean weight of a pupil in class 6J?</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7506E402-E628-CCEF-5F88-E0DC8D495746}"/>
                  </a:ext>
                </a:extLst>
              </p:cNvPr>
              <p:cNvGraphicFramePr/>
              <p:nvPr>
                <p:extLst>
                  <p:ext uri="{D42A27DB-BD31-4B8C-83A1-F6EECF244321}">
                    <p14:modId xmlns:p14="http://schemas.microsoft.com/office/powerpoint/2010/main" val="978863329"/>
                  </p:ext>
                </p:extLst>
              </p:nvPr>
            </p:nvGraphicFramePr>
            <p:xfrm>
              <a:off x="108043" y="862525"/>
              <a:ext cx="8790423" cy="886978"/>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8697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370" r="-139" b="-8904"/>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44" name="Google Shape;344;g2561b4fa27e_1_96"/>
              <p:cNvGraphicFramePr/>
              <p:nvPr>
                <p:extLst>
                  <p:ext uri="{D42A27DB-BD31-4B8C-83A1-F6EECF244321}">
                    <p14:modId xmlns:p14="http://schemas.microsoft.com/office/powerpoint/2010/main" val="3198201970"/>
                  </p:ext>
                </p:extLst>
              </p:nvPr>
            </p:nvGraphicFramePr>
            <p:xfrm>
              <a:off x="952500" y="2190750"/>
              <a:ext cx="7239000" cy="1877636"/>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22.61</m:t>
                              </m:r>
                              <m:r>
                                <a:rPr lang="en-GB" sz="1600" i="1" dirty="0" smtClean="0">
                                  <a:solidFill>
                                    <a:srgbClr val="00BC89"/>
                                  </a:solidFill>
                                  <a:latin typeface="Cambria Math" panose="02040503050406030204" pitchFamily="18" charset="0"/>
                                  <a:ea typeface="Nunito"/>
                                  <a:cs typeface="Nunito"/>
                                  <a:sym typeface="Nunito"/>
                                </a:rPr>
                                <m:t>𝑘𝑔</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23.35</m:t>
                              </m:r>
                              <m:r>
                                <a:rPr lang="en-GB" sz="1600" i="1" dirty="0" smtClean="0">
                                  <a:solidFill>
                                    <a:schemeClr val="dk1"/>
                                  </a:solidFill>
                                  <a:latin typeface="Cambria Math" panose="02040503050406030204" pitchFamily="18" charset="0"/>
                                  <a:ea typeface="Nunito"/>
                                  <a:cs typeface="Nunito"/>
                                  <a:sym typeface="Nunito"/>
                                </a:rPr>
                                <m:t>𝑘𝑔</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midpoint of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22.5</m:t>
                              </m:r>
                            </m:oMath>
                          </a14:m>
                          <a:r>
                            <a:rPr lang="en-GB" sz="1400" dirty="0">
                              <a:solidFill>
                                <a:schemeClr val="dk1"/>
                              </a:solidFill>
                              <a:latin typeface="Nunito"/>
                              <a:ea typeface="Nunito"/>
                              <a:cs typeface="Nunito"/>
                              <a:sym typeface="Nunito"/>
                            </a:rPr>
                            <a:t> and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24.2</m:t>
                              </m:r>
                            </m:oMath>
                          </a14:m>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24.23</m:t>
                              </m:r>
                              <m:r>
                                <a:rPr lang="en-GB" sz="1600" i="1" dirty="0" smtClean="0">
                                  <a:solidFill>
                                    <a:schemeClr val="dk1"/>
                                  </a:solidFill>
                                  <a:latin typeface="Cambria Math" panose="02040503050406030204" pitchFamily="18" charset="0"/>
                                  <a:ea typeface="Nunito"/>
                                  <a:cs typeface="Nunito"/>
                                  <a:sym typeface="Nunito"/>
                                </a:rPr>
                                <m:t>𝑘𝑔</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new total, but divided by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14</m:t>
                              </m:r>
                            </m:oMath>
                          </a14:m>
                          <a:r>
                            <a:rPr lang="en-GB" sz="1400" dirty="0">
                              <a:solidFill>
                                <a:schemeClr val="dk1"/>
                              </a:solidFill>
                              <a:latin typeface="Nunito"/>
                              <a:ea typeface="Nunito"/>
                              <a:cs typeface="Nunito"/>
                              <a:sym typeface="Nunito"/>
                            </a:rPr>
                            <a:t> instead of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15</m:t>
                              </m:r>
                            </m:oMath>
                          </a14:m>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24.08</m:t>
                              </m:r>
                              <m:r>
                                <a:rPr lang="en-GB" sz="1600" i="1" dirty="0" smtClean="0">
                                  <a:solidFill>
                                    <a:schemeClr val="dk1"/>
                                  </a:solidFill>
                                  <a:latin typeface="Cambria Math" panose="02040503050406030204" pitchFamily="18" charset="0"/>
                                  <a:ea typeface="Nunito"/>
                                  <a:cs typeface="Nunito"/>
                                  <a:sym typeface="Nunito"/>
                                </a:rPr>
                                <m:t>𝑘𝑔</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mixed up the order of operations to be carried out</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44" name="Google Shape;344;g2561b4fa27e_1_96"/>
              <p:cNvGraphicFramePr/>
              <p:nvPr>
                <p:extLst>
                  <p:ext uri="{D42A27DB-BD31-4B8C-83A1-F6EECF244321}">
                    <p14:modId xmlns:p14="http://schemas.microsoft.com/office/powerpoint/2010/main" val="3198201970"/>
                  </p:ext>
                </p:extLst>
              </p:nvPr>
            </p:nvGraphicFramePr>
            <p:xfrm>
              <a:off x="952500" y="2190750"/>
              <a:ext cx="7239000" cy="1877636"/>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3310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9" r="-100337" b="-10194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9" r="-337" b="-101948"/>
                          </a:stretch>
                        </a:blipFill>
                      </a:tcPr>
                    </a:tc>
                    <a:extLst>
                      <a:ext uri="{0D108BD9-81ED-4DB2-BD59-A6C34878D82A}">
                        <a16:rowId xmlns:a16="http://schemas.microsoft.com/office/drawing/2014/main" val="10000"/>
                      </a:ext>
                    </a:extLst>
                  </a:tr>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000" r="-100337"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000" r="-337" b="-1290"/>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E1EF8AD8-102E-FEF2-8D36-FBF8BD08DE1E}"/>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18AC76CE-F3C4-6AB1-A4D5-166886F4DEC3}"/>
                  </a:ext>
                </a:extLst>
              </p:cNvPr>
              <p:cNvGraphicFramePr/>
              <p:nvPr>
                <p:extLst>
                  <p:ext uri="{D42A27DB-BD31-4B8C-83A1-F6EECF244321}">
                    <p14:modId xmlns:p14="http://schemas.microsoft.com/office/powerpoint/2010/main" val="3875752797"/>
                  </p:ext>
                </p:extLst>
              </p:nvPr>
            </p:nvGraphicFramePr>
            <p:xfrm>
              <a:off x="108043" y="862525"/>
              <a:ext cx="8790423" cy="8229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16) </a:t>
                          </a:r>
                          <a:r>
                            <a:rPr lang="en-US" sz="1600" b="0" dirty="0">
                              <a:solidFill>
                                <a:schemeClr val="dk1"/>
                              </a:solidFill>
                              <a:latin typeface="Nunito"/>
                              <a:ea typeface="Nunito"/>
                              <a:cs typeface="Nunito"/>
                              <a:sym typeface="Nunito"/>
                            </a:rPr>
                            <a:t>14 sacks of flour sit on the back of a truck. The mean mass of the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14</m:t>
                              </m:r>
                            </m:oMath>
                          </a14:m>
                          <a:r>
                            <a:rPr lang="en-US" sz="1600" b="0" dirty="0">
                              <a:solidFill>
                                <a:schemeClr val="dk1"/>
                              </a:solidFill>
                              <a:latin typeface="Nunito"/>
                              <a:ea typeface="Nunito"/>
                              <a:cs typeface="Nunito"/>
                              <a:sym typeface="Nunito"/>
                            </a:rPr>
                            <a:t> sacks is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22.5</m:t>
                              </m:r>
                              <m:r>
                                <a:rPr lang="en-US" sz="1600" b="0" i="1" dirty="0" smtClean="0">
                                  <a:solidFill>
                                    <a:schemeClr val="dk1"/>
                                  </a:solidFill>
                                  <a:latin typeface="Cambria Math" panose="02040503050406030204" pitchFamily="18" charset="0"/>
                                  <a:ea typeface="Nunito"/>
                                  <a:cs typeface="Nunito"/>
                                  <a:sym typeface="Nunito"/>
                                </a:rPr>
                                <m:t>𝑘𝑔</m:t>
                              </m:r>
                            </m:oMath>
                          </a14:m>
                          <a:r>
                            <a:rPr lang="en-US" sz="1600" b="0" dirty="0">
                              <a:solidFill>
                                <a:schemeClr val="dk1"/>
                              </a:solidFill>
                              <a:latin typeface="Nunito"/>
                              <a:ea typeface="Nunito"/>
                              <a:cs typeface="Nunito"/>
                              <a:sym typeface="Nunito"/>
                            </a:rPr>
                            <a:t>. </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One extra sack of flour of mass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24.2</m:t>
                              </m:r>
                              <m:r>
                                <a:rPr lang="en-US" sz="1600" b="0" i="1" dirty="0" smtClean="0">
                                  <a:solidFill>
                                    <a:schemeClr val="dk1"/>
                                  </a:solidFill>
                                  <a:latin typeface="Cambria Math" panose="02040503050406030204" pitchFamily="18" charset="0"/>
                                  <a:ea typeface="Nunito"/>
                                  <a:cs typeface="Nunito"/>
                                  <a:sym typeface="Nunito"/>
                                </a:rPr>
                                <m:t>𝑘𝑔</m:t>
                              </m:r>
                            </m:oMath>
                          </a14:m>
                          <a:r>
                            <a:rPr lang="en-US" sz="1600" b="0" dirty="0">
                              <a:solidFill>
                                <a:schemeClr val="dk1"/>
                              </a:solidFill>
                              <a:latin typeface="Nunito"/>
                              <a:ea typeface="Nunito"/>
                              <a:cs typeface="Nunito"/>
                              <a:sym typeface="Nunito"/>
                            </a:rPr>
                            <a:t> is loaded onto the truck. </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What is the mean mass (accurate to two decimal places) of the sacks on the truck?</a:t>
                          </a:r>
                          <a:r>
                            <a:rPr lang="en-US" sz="1600" b="0" dirty="0">
                              <a:solidFill>
                                <a:schemeClr val="dk1"/>
                              </a:solidFill>
                              <a:latin typeface="+mn-lt"/>
                              <a:ea typeface="Arial"/>
                              <a:cs typeface="Arial"/>
                              <a:sym typeface="Arial"/>
                            </a:rPr>
                            <a:t>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18AC76CE-F3C4-6AB1-A4D5-166886F4DEC3}"/>
                  </a:ext>
                </a:extLst>
              </p:cNvPr>
              <p:cNvGraphicFramePr/>
              <p:nvPr>
                <p:extLst>
                  <p:ext uri="{D42A27DB-BD31-4B8C-83A1-F6EECF244321}">
                    <p14:modId xmlns:p14="http://schemas.microsoft.com/office/powerpoint/2010/main" val="3875752797"/>
                  </p:ext>
                </p:extLst>
              </p:nvPr>
            </p:nvGraphicFramePr>
            <p:xfrm>
              <a:off x="108043" y="862525"/>
              <a:ext cx="8790423" cy="8229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229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71" r="-139" b="-9559"/>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51" name="Google Shape;351;g2561b4fa27e_1_102"/>
              <p:cNvGraphicFramePr/>
              <p:nvPr>
                <p:extLst>
                  <p:ext uri="{D42A27DB-BD31-4B8C-83A1-F6EECF244321}">
                    <p14:modId xmlns:p14="http://schemas.microsoft.com/office/powerpoint/2010/main" val="3658031163"/>
                  </p:ext>
                </p:extLst>
              </p:nvPr>
            </p:nvGraphicFramePr>
            <p:xfrm>
              <a:off x="952500" y="2190750"/>
              <a:ext cx="7239000" cy="2134176"/>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165.5</m:t>
                              </m:r>
                              <m:r>
                                <a:rPr lang="en-GB" sz="1600" i="1" dirty="0" smtClean="0">
                                  <a:solidFill>
                                    <a:schemeClr val="dk1"/>
                                  </a:solidFill>
                                  <a:latin typeface="Cambria Math" panose="02040503050406030204" pitchFamily="18" charset="0"/>
                                  <a:ea typeface="Nunito"/>
                                  <a:cs typeface="Nunito"/>
                                  <a:sym typeface="Nunito"/>
                                </a:rPr>
                                <m:t>𝑐𝑚</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subtracted the 1</a:t>
                          </a:r>
                          <a:r>
                            <a:rPr lang="en-GB" sz="1400" baseline="30000" dirty="0">
                              <a:solidFill>
                                <a:schemeClr val="dk1"/>
                              </a:solidFill>
                              <a:latin typeface="Nunito"/>
                              <a:ea typeface="Nunito"/>
                              <a:cs typeface="Nunito"/>
                              <a:sym typeface="Nunito"/>
                            </a:rPr>
                            <a:t>st</a:t>
                          </a:r>
                          <a:r>
                            <a:rPr lang="en-GB" sz="1400" dirty="0">
                              <a:solidFill>
                                <a:schemeClr val="dk1"/>
                              </a:solidFill>
                              <a:latin typeface="Nunito"/>
                              <a:ea typeface="Nunito"/>
                              <a:cs typeface="Nunito"/>
                              <a:sym typeface="Nunito"/>
                            </a:rPr>
                            <a:t> mean height from total instead of goalkeeper’s height</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169.5</m:t>
                              </m:r>
                              <m:r>
                                <a:rPr lang="en-GB" sz="1600" i="1" dirty="0" smtClean="0">
                                  <a:solidFill>
                                    <a:srgbClr val="00BC89"/>
                                  </a:solidFill>
                                  <a:latin typeface="Cambria Math" panose="02040503050406030204" pitchFamily="18" charset="0"/>
                                  <a:ea typeface="Nunito"/>
                                  <a:cs typeface="Nunito"/>
                                  <a:sym typeface="Nunito"/>
                                </a:rPr>
                                <m:t>𝑐𝑚</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184.5</m:t>
                              </m:r>
                              <m:r>
                                <a:rPr lang="en-GB" sz="1600" i="1" dirty="0" smtClean="0">
                                  <a:solidFill>
                                    <a:schemeClr val="dk1"/>
                                  </a:solidFill>
                                  <a:latin typeface="Cambria Math" panose="02040503050406030204" pitchFamily="18" charset="0"/>
                                  <a:ea typeface="Nunito"/>
                                  <a:cs typeface="Nunito"/>
                                  <a:sym typeface="Nunito"/>
                                </a:rPr>
                                <m:t>𝑐𝑚</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difference in means and subtracted </a:t>
                          </a:r>
                          <a:r>
                            <a:rPr lang="en-GB" sz="1400">
                              <a:solidFill>
                                <a:schemeClr val="dk1"/>
                              </a:solidFill>
                              <a:latin typeface="Nunito"/>
                              <a:ea typeface="Nunito"/>
                              <a:cs typeface="Nunito"/>
                              <a:sym typeface="Nunito"/>
                            </a:rPr>
                            <a:t>from 1</a:t>
                          </a:r>
                          <a:r>
                            <a:rPr lang="en-GB" sz="1400" baseline="30000">
                              <a:solidFill>
                                <a:schemeClr val="dk1"/>
                              </a:solidFill>
                              <a:latin typeface="Nunito"/>
                              <a:ea typeface="Nunito"/>
                              <a:cs typeface="Nunito"/>
                              <a:sym typeface="Nunito"/>
                            </a:rPr>
                            <a:t>st</a:t>
                          </a:r>
                          <a:r>
                            <a:rPr lang="en-GB" sz="1400">
                              <a:solidFill>
                                <a:schemeClr val="dk1"/>
                              </a:solidFill>
                              <a:latin typeface="Nunito"/>
                              <a:ea typeface="Nunito"/>
                              <a:cs typeface="Nunito"/>
                              <a:sym typeface="Nunito"/>
                            </a:rPr>
                            <a:t> goalkeeper’s </a:t>
                          </a:r>
                          <a:r>
                            <a:rPr lang="en-GB" sz="1400" dirty="0">
                              <a:solidFill>
                                <a:schemeClr val="dk1"/>
                              </a:solidFill>
                              <a:latin typeface="Nunito"/>
                              <a:ea typeface="Nunito"/>
                              <a:cs typeface="Nunito"/>
                              <a:sym typeface="Nunito"/>
                            </a:rPr>
                            <a:t>height</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176.5</m:t>
                              </m:r>
                              <m:r>
                                <a:rPr lang="en-GB" sz="1600" i="1" dirty="0" smtClean="0">
                                  <a:solidFill>
                                    <a:schemeClr val="dk1"/>
                                  </a:solidFill>
                                  <a:latin typeface="Cambria Math" panose="02040503050406030204" pitchFamily="18" charset="0"/>
                                  <a:ea typeface="Nunito"/>
                                  <a:cs typeface="Nunito"/>
                                  <a:sym typeface="Nunito"/>
                                </a:rPr>
                                <m:t>𝑐𝑚</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difference in 1</a:t>
                          </a:r>
                          <a:r>
                            <a:rPr lang="en-GB" sz="1400" baseline="30000" dirty="0">
                              <a:solidFill>
                                <a:schemeClr val="dk1"/>
                              </a:solidFill>
                              <a:latin typeface="Nunito"/>
                              <a:ea typeface="Nunito"/>
                              <a:cs typeface="Nunito"/>
                              <a:sym typeface="Nunito"/>
                            </a:rPr>
                            <a:t>st</a:t>
                          </a:r>
                          <a:r>
                            <a:rPr lang="en-GB" sz="1400" dirty="0">
                              <a:solidFill>
                                <a:schemeClr val="dk1"/>
                              </a:solidFill>
                              <a:latin typeface="Nunito"/>
                              <a:ea typeface="Nunito"/>
                              <a:cs typeface="Nunito"/>
                              <a:sym typeface="Nunito"/>
                            </a:rPr>
                            <a:t> mean/goalkeeper’s height and subtracted from 2</a:t>
                          </a:r>
                          <a:r>
                            <a:rPr lang="en-GB" sz="1400" baseline="30000" dirty="0">
                              <a:solidFill>
                                <a:schemeClr val="dk1"/>
                              </a:solidFill>
                              <a:latin typeface="Nunito"/>
                              <a:ea typeface="Nunito"/>
                              <a:cs typeface="Nunito"/>
                              <a:sym typeface="Nunito"/>
                            </a:rPr>
                            <a:t>nd</a:t>
                          </a:r>
                          <a:r>
                            <a:rPr lang="en-GB" sz="1400" dirty="0">
                              <a:solidFill>
                                <a:schemeClr val="dk1"/>
                              </a:solidFill>
                              <a:latin typeface="Nunito"/>
                              <a:ea typeface="Nunito"/>
                              <a:cs typeface="Nunito"/>
                              <a:sym typeface="Nunito"/>
                            </a:rPr>
                            <a:t> mean</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51" name="Google Shape;351;g2561b4fa27e_1_102"/>
              <p:cNvGraphicFramePr/>
              <p:nvPr>
                <p:extLst>
                  <p:ext uri="{D42A27DB-BD31-4B8C-83A1-F6EECF244321}">
                    <p14:modId xmlns:p14="http://schemas.microsoft.com/office/powerpoint/2010/main" val="3658031163"/>
                  </p:ext>
                </p:extLst>
              </p:nvPr>
            </p:nvGraphicFramePr>
            <p:xfrm>
              <a:off x="952500" y="2190750"/>
              <a:ext cx="7239000" cy="2134176"/>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5" r="-100337" b="-1283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5" r="-337" b="-128387"/>
                          </a:stretch>
                        </a:blipFill>
                      </a:tcPr>
                    </a:tc>
                    <a:extLst>
                      <a:ext uri="{0D108BD9-81ED-4DB2-BD59-A6C34878D82A}">
                        <a16:rowId xmlns:a16="http://schemas.microsoft.com/office/drawing/2014/main" val="10000"/>
                      </a:ext>
                    </a:extLst>
                  </a:tr>
                  <a:tr h="118964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79592" r="-100337" b="-153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79592" r="-337" b="-1531"/>
                          </a:stretch>
                        </a:blipFill>
                      </a:tcPr>
                    </a:tc>
                    <a:extLst>
                      <a:ext uri="{0D108BD9-81ED-4DB2-BD59-A6C34878D82A}">
                        <a16:rowId xmlns:a16="http://schemas.microsoft.com/office/drawing/2014/main" val="10001"/>
                      </a:ext>
                    </a:extLst>
                  </a:tr>
                </a:tbl>
              </a:graphicData>
            </a:graphic>
          </p:graphicFrame>
        </mc:Fallback>
      </mc:AlternateContent>
      <p:sp>
        <p:nvSpPr>
          <p:cNvPr id="2" name="Google Shape;248;g2561b4fa27e_1_15">
            <a:extLst>
              <a:ext uri="{FF2B5EF4-FFF2-40B4-BE49-F238E27FC236}">
                <a16:creationId xmlns:a16="http://schemas.microsoft.com/office/drawing/2014/main" id="{2B570BE2-B911-59CE-3AA7-AB8AB34A5620}"/>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EE7CB3EF-EFE9-0E9D-19BA-2C8DCB260EAA}"/>
                  </a:ext>
                </a:extLst>
              </p:cNvPr>
              <p:cNvGraphicFramePr/>
              <p:nvPr>
                <p:extLst>
                  <p:ext uri="{D42A27DB-BD31-4B8C-83A1-F6EECF244321}">
                    <p14:modId xmlns:p14="http://schemas.microsoft.com/office/powerpoint/2010/main" val="3485506003"/>
                  </p:ext>
                </p:extLst>
              </p:nvPr>
            </p:nvGraphicFramePr>
            <p:xfrm>
              <a:off x="108043" y="862525"/>
              <a:ext cx="8790423" cy="1167394"/>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17) </a:t>
                          </a:r>
                          <a:r>
                            <a:rPr lang="en-US" sz="1600" b="0" dirty="0">
                              <a:solidFill>
                                <a:schemeClr val="dk1"/>
                              </a:solidFill>
                              <a:latin typeface="Nunito"/>
                              <a:ea typeface="Nunito"/>
                              <a:cs typeface="Nunito"/>
                              <a:sym typeface="Nunito"/>
                            </a:rPr>
                            <a:t>A hockey team of seven players has mean height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183</m:t>
                              </m:r>
                              <m:r>
                                <a:rPr lang="en-US" sz="1600" b="0" i="1" dirty="0" smtClean="0">
                                  <a:solidFill>
                                    <a:schemeClr val="dk1"/>
                                  </a:solidFill>
                                  <a:latin typeface="Cambria Math" panose="02040503050406030204" pitchFamily="18" charset="0"/>
                                  <a:ea typeface="Nunito"/>
                                  <a:cs typeface="Nunito"/>
                                  <a:sym typeface="Nunito"/>
                                </a:rPr>
                                <m:t>𝑐𝑚</m:t>
                              </m:r>
                            </m:oMath>
                          </a14:m>
                          <a:r>
                            <a:rPr lang="en-US" sz="1600" b="0" dirty="0">
                              <a:solidFill>
                                <a:schemeClr val="dk1"/>
                              </a:solidFill>
                              <a:latin typeface="Nunito"/>
                              <a:ea typeface="Nunito"/>
                              <a:cs typeface="Nunito"/>
                              <a:sym typeface="Nunito"/>
                            </a:rPr>
                            <a:t>.</a:t>
                          </a: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The first-choice goalkeeper, with height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187</m:t>
                              </m:r>
                              <m:r>
                                <a:rPr lang="en-US" sz="1600" b="0" i="1" dirty="0" smtClean="0">
                                  <a:solidFill>
                                    <a:schemeClr val="dk1"/>
                                  </a:solidFill>
                                  <a:latin typeface="Cambria Math" panose="02040503050406030204" pitchFamily="18" charset="0"/>
                                  <a:ea typeface="Nunito"/>
                                  <a:cs typeface="Nunito"/>
                                  <a:sym typeface="Nunito"/>
                                </a:rPr>
                                <m:t>𝑐𝑚</m:t>
                              </m:r>
                            </m:oMath>
                          </a14:m>
                          <a:r>
                            <a:rPr lang="en-US" sz="1600" b="0" dirty="0">
                              <a:solidFill>
                                <a:schemeClr val="dk1"/>
                              </a:solidFill>
                              <a:latin typeface="Nunito"/>
                              <a:ea typeface="Nunito"/>
                              <a:cs typeface="Nunito"/>
                              <a:sym typeface="Nunito"/>
                            </a:rPr>
                            <a:t>, is replaced.</a:t>
                          </a: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The mean height of the players is now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180.5</m:t>
                              </m:r>
                              <m:r>
                                <a:rPr lang="en-US" sz="1600" b="0" i="1" dirty="0" smtClean="0">
                                  <a:solidFill>
                                    <a:schemeClr val="dk1"/>
                                  </a:solidFill>
                                  <a:latin typeface="Cambria Math" panose="02040503050406030204" pitchFamily="18" charset="0"/>
                                  <a:ea typeface="Nunito"/>
                                  <a:cs typeface="Nunito"/>
                                  <a:sym typeface="Nunito"/>
                                </a:rPr>
                                <m:t>𝑐𝑚</m:t>
                              </m:r>
                            </m:oMath>
                          </a14:m>
                          <a:r>
                            <a:rPr lang="en-US" sz="1600" b="0" dirty="0">
                              <a:solidFill>
                                <a:schemeClr val="dk1"/>
                              </a:solidFill>
                              <a:latin typeface="Nunito"/>
                              <a:ea typeface="Nunito"/>
                              <a:cs typeface="Nunito"/>
                              <a:sym typeface="Nunito"/>
                            </a:rPr>
                            <a:t>.</a:t>
                          </a:r>
                        </a:p>
                        <a:p>
                          <a:pPr marL="0" lvl="0" indent="0" algn="l" rtl="0">
                            <a:lnSpc>
                              <a:spcPct val="115000"/>
                            </a:lnSpc>
                            <a:spcBef>
                              <a:spcPts val="0"/>
                            </a:spcBef>
                            <a:spcAft>
                              <a:spcPts val="0"/>
                            </a:spcAft>
                            <a:buNone/>
                          </a:pPr>
                          <a:r>
                            <a:rPr lang="en-US" sz="1600" b="0" dirty="0">
                              <a:solidFill>
                                <a:schemeClr val="dk1"/>
                              </a:solidFill>
                              <a:latin typeface="Nunito"/>
                              <a:ea typeface="Nunito"/>
                              <a:cs typeface="Nunito"/>
                              <a:sym typeface="Nunito"/>
                            </a:rPr>
                            <a:t>       How tall is the replacement goalkeeper?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EE7CB3EF-EFE9-0E9D-19BA-2C8DCB260EAA}"/>
                  </a:ext>
                </a:extLst>
              </p:cNvPr>
              <p:cNvGraphicFramePr/>
              <p:nvPr>
                <p:extLst>
                  <p:ext uri="{D42A27DB-BD31-4B8C-83A1-F6EECF244321}">
                    <p14:modId xmlns:p14="http://schemas.microsoft.com/office/powerpoint/2010/main" val="3485506003"/>
                  </p:ext>
                </p:extLst>
              </p:nvPr>
            </p:nvGraphicFramePr>
            <p:xfrm>
              <a:off x="108043" y="862525"/>
              <a:ext cx="8790423" cy="1167394"/>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116739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042" r="-139" b="-6771"/>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06;p20">
                <a:extLst>
                  <a:ext uri="{FF2B5EF4-FFF2-40B4-BE49-F238E27FC236}">
                    <a16:creationId xmlns:a16="http://schemas.microsoft.com/office/drawing/2014/main" id="{CFBAEFB3-0BAC-B40B-32FD-45555BB54C38}"/>
                  </a:ext>
                </a:extLst>
              </p:cNvPr>
              <p:cNvGraphicFramePr/>
              <p:nvPr>
                <p:extLst>
                  <p:ext uri="{D42A27DB-BD31-4B8C-83A1-F6EECF244321}">
                    <p14:modId xmlns:p14="http://schemas.microsoft.com/office/powerpoint/2010/main" val="303243706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6</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5</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11</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06;p20">
                <a:extLst>
                  <a:ext uri="{FF2B5EF4-FFF2-40B4-BE49-F238E27FC236}">
                    <a16:creationId xmlns:a16="http://schemas.microsoft.com/office/drawing/2014/main" id="{CFBAEFB3-0BAC-B40B-32FD-45555BB54C38}"/>
                  </a:ext>
                </a:extLst>
              </p:cNvPr>
              <p:cNvGraphicFramePr/>
              <p:nvPr>
                <p:extLst>
                  <p:ext uri="{D42A27DB-BD31-4B8C-83A1-F6EECF244321}">
                    <p14:modId xmlns:p14="http://schemas.microsoft.com/office/powerpoint/2010/main" val="303243706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255;g2191522ec10_0_108">
                <a:extLst>
                  <a:ext uri="{FF2B5EF4-FFF2-40B4-BE49-F238E27FC236}">
                    <a16:creationId xmlns:a16="http://schemas.microsoft.com/office/drawing/2014/main" id="{A73AD24F-9F32-470E-A7F4-293493877B10}"/>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1) </a:t>
                          </a:r>
                          <a:r>
                            <a:rPr lang="en-GB" sz="1600" b="0" dirty="0">
                              <a:solidFill>
                                <a:schemeClr val="dk1"/>
                              </a:solidFill>
                              <a:latin typeface="Nunito Sans"/>
                              <a:ea typeface="Nunito Sans"/>
                              <a:cs typeface="Nunito Sans"/>
                              <a:sym typeface="Nunito Sans"/>
                            </a:rPr>
                            <a:t>Determine the median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1, 4, 4, 5, 8, 9, 11</m:t>
                              </m:r>
                            </m:oMath>
                          </a14:m>
                          <a:r>
                            <a:rPr lang="en-US" sz="2300" b="0" u="none" strike="noStrike" cap="none" baseline="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5" name="Google Shape;255;g2191522ec10_0_108">
                <a:extLst>
                  <a:ext uri="{FF2B5EF4-FFF2-40B4-BE49-F238E27FC236}">
                    <a16:creationId xmlns:a16="http://schemas.microsoft.com/office/drawing/2014/main" id="{A73AD24F-9F32-470E-A7F4-293493877B10}"/>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
        <p:nvSpPr>
          <p:cNvPr id="6" name="Google Shape;248;g2561b4fa27e_1_15">
            <a:extLst>
              <a:ext uri="{FF2B5EF4-FFF2-40B4-BE49-F238E27FC236}">
                <a16:creationId xmlns:a16="http://schemas.microsoft.com/office/drawing/2014/main" id="{33281EC5-185E-59F0-A4C4-5871ACC0FBD1}"/>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2004910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pic>
        <p:nvPicPr>
          <p:cNvPr id="3" name="Picture 2">
            <a:extLst>
              <a:ext uri="{FF2B5EF4-FFF2-40B4-BE49-F238E27FC236}">
                <a16:creationId xmlns:a16="http://schemas.microsoft.com/office/drawing/2014/main" id="{0A0329E7-378E-2C6F-1C01-0539C95B7AE2}"/>
              </a:ext>
            </a:extLst>
          </p:cNvPr>
          <p:cNvPicPr>
            <a:picLocks noChangeAspect="1"/>
          </p:cNvPicPr>
          <p:nvPr/>
        </p:nvPicPr>
        <p:blipFill>
          <a:blip r:embed="rId3"/>
          <a:stretch>
            <a:fillRect/>
          </a:stretch>
        </p:blipFill>
        <p:spPr>
          <a:xfrm>
            <a:off x="312220" y="2223131"/>
            <a:ext cx="4092550" cy="1140659"/>
          </a:xfrm>
          <a:prstGeom prst="rect">
            <a:avLst/>
          </a:prstGeom>
        </p:spPr>
      </p:pic>
      <p:sp>
        <p:nvSpPr>
          <p:cNvPr id="2" name="Google Shape;248;g2561b4fa27e_1_15">
            <a:extLst>
              <a:ext uri="{FF2B5EF4-FFF2-40B4-BE49-F238E27FC236}">
                <a16:creationId xmlns:a16="http://schemas.microsoft.com/office/drawing/2014/main" id="{284CC9E9-F69D-59FD-0102-FA4AD2921A29}"/>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7" name="Google Shape;255;g2191522ec10_0_108">
            <a:extLst>
              <a:ext uri="{FF2B5EF4-FFF2-40B4-BE49-F238E27FC236}">
                <a16:creationId xmlns:a16="http://schemas.microsoft.com/office/drawing/2014/main" id="{4EB19535-3FE9-B625-E950-268B17232B70}"/>
              </a:ext>
            </a:extLst>
          </p:cNvPr>
          <p:cNvGraphicFramePr/>
          <p:nvPr>
            <p:extLst>
              <p:ext uri="{D42A27DB-BD31-4B8C-83A1-F6EECF244321}">
                <p14:modId xmlns:p14="http://schemas.microsoft.com/office/powerpoint/2010/main" val="612710952"/>
              </p:ext>
            </p:extLst>
          </p:nvPr>
        </p:nvGraphicFramePr>
        <p:xfrm>
          <a:off x="108044" y="862525"/>
          <a:ext cx="4500902" cy="822970"/>
        </p:xfrm>
        <a:graphic>
          <a:graphicData uri="http://schemas.openxmlformats.org/drawingml/2006/table">
            <a:tbl>
              <a:tblPr firstRow="1" bandRow="1">
                <a:noFill/>
              </a:tblPr>
              <a:tblGrid>
                <a:gridCol w="4500902">
                  <a:extLst>
                    <a:ext uri="{9D8B030D-6E8A-4147-A177-3AD203B41FA5}">
                      <a16:colId xmlns:a16="http://schemas.microsoft.com/office/drawing/2014/main" val="20000"/>
                    </a:ext>
                  </a:extLst>
                </a:gridCol>
              </a:tblGrid>
              <a:tr h="358219">
                <a:tc>
                  <a:txBody>
                    <a:bodyPr/>
                    <a:lstStyle/>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18) </a:t>
                      </a:r>
                      <a:r>
                        <a:rPr lang="en-US" sz="1600" b="0" dirty="0">
                          <a:solidFill>
                            <a:schemeClr val="dk1"/>
                          </a:solidFill>
                          <a:latin typeface="Nunito"/>
                          <a:ea typeface="Nunito"/>
                          <a:cs typeface="Nunito"/>
                          <a:sym typeface="Nunito"/>
                        </a:rPr>
                        <a:t>The heights of some chilli plants growing</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in a greenhouse are measured. Estimate</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the mean height of a chilli plant: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9" name="Google Shape;414;g21c43135d4d_0_150">
                <a:extLst>
                  <a:ext uri="{FF2B5EF4-FFF2-40B4-BE49-F238E27FC236}">
                    <a16:creationId xmlns:a16="http://schemas.microsoft.com/office/drawing/2014/main" id="{DF30EF9A-4BDD-DDF0-BF43-DD2168C3B904}"/>
                  </a:ext>
                </a:extLst>
              </p:cNvPr>
              <p:cNvGraphicFramePr/>
              <p:nvPr>
                <p:extLst>
                  <p:ext uri="{D42A27DB-BD31-4B8C-83A1-F6EECF244321}">
                    <p14:modId xmlns:p14="http://schemas.microsoft.com/office/powerpoint/2010/main" val="3717204620"/>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a:ea typeface="Nunito"/>
                              <a:cs typeface="Nunito"/>
                              <a:sym typeface="Nunito"/>
                            </a:rPr>
                            <a:t>A)</a:t>
                          </a:r>
                          <a:r>
                            <a:rPr lang="en-US"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21.0</m:t>
                              </m:r>
                              <m:r>
                                <a:rPr lang="en-US" sz="1600" i="1" dirty="0" smtClean="0">
                                  <a:solidFill>
                                    <a:schemeClr val="dk1"/>
                                  </a:solidFill>
                                  <a:latin typeface="Cambria Math" panose="02040503050406030204" pitchFamily="18" charset="0"/>
                                  <a:ea typeface="Nunito"/>
                                  <a:cs typeface="Nunito"/>
                                  <a:sym typeface="Nunito"/>
                                </a:rPr>
                                <m:t>𝑐𝑚</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used the upper bound of each interval (not midpoint)</a:t>
                          </a:r>
                          <a:endParaRPr lang="en-US"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a:ea typeface="Nunito"/>
                              <a:cs typeface="Nunito"/>
                              <a:sym typeface="Nunito"/>
                            </a:rPr>
                            <a:t>B)</a:t>
                          </a:r>
                          <a:r>
                            <a:rPr lang="en-US"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13.5</m:t>
                              </m:r>
                              <m:r>
                                <a:rPr lang="en-US" sz="1600" i="1" dirty="0" smtClean="0">
                                  <a:solidFill>
                                    <a:schemeClr val="dk1"/>
                                  </a:solidFill>
                                  <a:latin typeface="Cambria Math" panose="02040503050406030204" pitchFamily="18" charset="0"/>
                                  <a:ea typeface="Nunito"/>
                                  <a:cs typeface="Nunito"/>
                                  <a:sym typeface="Nunito"/>
                                </a:rPr>
                                <m:t>𝑐𝑚</m:t>
                              </m:r>
                              <m:r>
                                <a:rPr lang="en-US" sz="1600" i="1" dirty="0" smtClean="0">
                                  <a:solidFill>
                                    <a:schemeClr val="dk1"/>
                                  </a:solidFill>
                                  <a:latin typeface="Cambria Math" panose="02040503050406030204" pitchFamily="18" charset="0"/>
                                  <a:ea typeface="Nunito"/>
                                  <a:cs typeface="Nunito"/>
                                  <a:sym typeface="Nunito"/>
                                </a:rPr>
                                <m:t> </m:t>
                              </m:r>
                            </m:oMath>
                          </a14:m>
                          <a:endParaRPr lang="en-US"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used the lower bound of each interval (not midpoint)</a:t>
                          </a:r>
                          <a:endParaRPr lang="en-US"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3287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a:ea typeface="Nunito"/>
                              <a:cs typeface="Nunito"/>
                              <a:sym typeface="Nunito"/>
                            </a:rPr>
                            <a:t>C)</a:t>
                          </a:r>
                          <a:r>
                            <a:rPr lang="en-US"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US" sz="1600" i="1" dirty="0" smtClean="0">
                                  <a:solidFill>
                                    <a:srgbClr val="00BC89"/>
                                  </a:solidFill>
                                  <a:latin typeface="Cambria Math" panose="02040503050406030204" pitchFamily="18" charset="0"/>
                                  <a:ea typeface="Nunito"/>
                                  <a:cs typeface="Nunito"/>
                                  <a:sym typeface="Nunito"/>
                                </a:rPr>
                                <m:t>17.2</m:t>
                              </m:r>
                              <m:r>
                                <a:rPr lang="en-US" sz="1600" i="1" dirty="0" smtClean="0">
                                  <a:solidFill>
                                    <a:srgbClr val="00BC89"/>
                                  </a:solidFill>
                                  <a:latin typeface="Cambria Math" panose="02040503050406030204" pitchFamily="18" charset="0"/>
                                  <a:ea typeface="Nunito"/>
                                  <a:cs typeface="Nunito"/>
                                  <a:sym typeface="Nunito"/>
                                </a:rPr>
                                <m:t>𝑐𝑚</m:t>
                              </m:r>
                            </m:oMath>
                          </a14:m>
                          <a:r>
                            <a:rPr lang="en-US" sz="1600" dirty="0">
                              <a:solidFill>
                                <a:srgbClr val="00BC89"/>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rgbClr val="00BC89"/>
                              </a:solidFill>
                              <a:latin typeface="Nunito"/>
                              <a:ea typeface="Nunito"/>
                              <a:cs typeface="Nunito"/>
                              <a:sym typeface="Nunito"/>
                            </a:rPr>
                            <a:t>Correct answer</a:t>
                          </a:r>
                          <a:endParaRPr lang="en-US"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a:ea typeface="Nunito"/>
                              <a:cs typeface="Nunito"/>
                              <a:sym typeface="Nunito"/>
                            </a:rPr>
                            <a:t>D)</a:t>
                          </a:r>
                          <a:r>
                            <a:rPr lang="en-US"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19.2</m:t>
                              </m:r>
                              <m:r>
                                <a:rPr lang="en-US" sz="1600" i="1" dirty="0" smtClean="0">
                                  <a:solidFill>
                                    <a:schemeClr val="dk1"/>
                                  </a:solidFill>
                                  <a:latin typeface="Cambria Math" panose="02040503050406030204" pitchFamily="18" charset="0"/>
                                  <a:ea typeface="Nunito"/>
                                  <a:cs typeface="Nunito"/>
                                  <a:sym typeface="Nunito"/>
                                </a:rPr>
                                <m:t>𝑐𝑚</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was not accurate finding midpoints (used </a:t>
                          </a:r>
                          <a14:m>
                            <m:oMath xmlns:m="http://schemas.openxmlformats.org/officeDocument/2006/math">
                              <m:r>
                                <a:rPr lang="en-US" sz="1400" i="1" dirty="0" smtClean="0">
                                  <a:solidFill>
                                    <a:schemeClr val="dk1"/>
                                  </a:solidFill>
                                  <a:latin typeface="Cambria Math" panose="02040503050406030204" pitchFamily="18" charset="0"/>
                                  <a:ea typeface="Nunito"/>
                                  <a:cs typeface="Nunito"/>
                                  <a:sym typeface="Nunito"/>
                                </a:rPr>
                                <m:t>25</m:t>
                              </m:r>
                            </m:oMath>
                          </a14:m>
                          <a:r>
                            <a:rPr lang="en-US" sz="1400" dirty="0">
                              <a:solidFill>
                                <a:schemeClr val="dk1"/>
                              </a:solidFill>
                              <a:latin typeface="Nunito"/>
                              <a:ea typeface="Nunito"/>
                              <a:cs typeface="Nunito"/>
                              <a:sym typeface="Nunito"/>
                            </a:rPr>
                            <a:t>, </a:t>
                          </a:r>
                          <a14:m>
                            <m:oMath xmlns:m="http://schemas.openxmlformats.org/officeDocument/2006/math">
                              <m:r>
                                <a:rPr lang="en-US" sz="1400" i="1" dirty="0" smtClean="0">
                                  <a:solidFill>
                                    <a:schemeClr val="dk1"/>
                                  </a:solidFill>
                                  <a:latin typeface="Cambria Math" panose="02040503050406030204" pitchFamily="18" charset="0"/>
                                  <a:ea typeface="Nunito"/>
                                  <a:cs typeface="Nunito"/>
                                  <a:sym typeface="Nunito"/>
                                </a:rPr>
                                <m:t>35</m:t>
                              </m:r>
                            </m:oMath>
                          </a14:m>
                          <a:r>
                            <a:rPr lang="en-US" sz="1400" dirty="0">
                              <a:solidFill>
                                <a:schemeClr val="dk1"/>
                              </a:solidFill>
                              <a:latin typeface="Nunito"/>
                              <a:ea typeface="Nunito"/>
                              <a:cs typeface="Nunito"/>
                              <a:sym typeface="Nunito"/>
                            </a:rPr>
                            <a:t> by continuing pattern)</a:t>
                          </a:r>
                          <a:endParaRPr lang="en-US"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9" name="Google Shape;414;g21c43135d4d_0_150">
                <a:extLst>
                  <a:ext uri="{FF2B5EF4-FFF2-40B4-BE49-F238E27FC236}">
                    <a16:creationId xmlns:a16="http://schemas.microsoft.com/office/drawing/2014/main" id="{DF30EF9A-4BDD-DDF0-BF43-DD2168C3B904}"/>
                  </a:ext>
                </a:extLst>
              </p:cNvPr>
              <p:cNvGraphicFramePr/>
              <p:nvPr>
                <p:extLst>
                  <p:ext uri="{D42A27DB-BD31-4B8C-83A1-F6EECF244321}">
                    <p14:modId xmlns:p14="http://schemas.microsoft.com/office/powerpoint/2010/main" val="3717204620"/>
                  </p:ext>
                </p:extLst>
              </p:nvPr>
            </p:nvGraphicFramePr>
            <p:xfrm>
              <a:off x="4702378" y="960582"/>
              <a:ext cx="4182100" cy="366575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332" r="-100000" b="-100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332" r="-292" b="-100664"/>
                          </a:stretch>
                        </a:blipFill>
                      </a:tcPr>
                    </a:tc>
                    <a:extLst>
                      <a:ext uri="{0D108BD9-81ED-4DB2-BD59-A6C34878D82A}">
                        <a16:rowId xmlns:a16="http://schemas.microsoft.com/office/drawing/2014/main" val="10000"/>
                      </a:ext>
                    </a:extLst>
                  </a:tr>
                  <a:tr h="18328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332" r="-100000" b="-6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100332" r="-292" b="-664"/>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F35A18A9-82BA-5C3A-9824-DE1C631EFD18}"/>
                  </a:ext>
                </a:extLst>
              </p:cNvPr>
              <p:cNvGraphicFramePr/>
              <p:nvPr>
                <p:extLst>
                  <p:ext uri="{D42A27DB-BD31-4B8C-83A1-F6EECF244321}">
                    <p14:modId xmlns:p14="http://schemas.microsoft.com/office/powerpoint/2010/main" val="354132478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10</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9.5</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10.5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m:t>
                              </m:r>
                            </m:oMath>
                          </a14:m>
                          <a:r>
                            <a:rPr lang="en-GB" sz="1600" dirty="0">
                              <a:solidFill>
                                <a:schemeClr val="dk1"/>
                              </a:solidFill>
                              <a:latin typeface="Nunito"/>
                              <a:ea typeface="Nunito"/>
                              <a:cs typeface="Nunito"/>
                              <a:sym typeface="Nunito"/>
                            </a:rPr>
                            <a:t> and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11</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F35A18A9-82BA-5C3A-9824-DE1C631EFD18}"/>
                  </a:ext>
                </a:extLst>
              </p:cNvPr>
              <p:cNvGraphicFramePr/>
              <p:nvPr>
                <p:extLst>
                  <p:ext uri="{D42A27DB-BD31-4B8C-83A1-F6EECF244321}">
                    <p14:modId xmlns:p14="http://schemas.microsoft.com/office/powerpoint/2010/main" val="354132478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6EB54C38-1F8A-72A9-60F0-EF0572E93C36}"/>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2) </a:t>
                          </a:r>
                          <a:r>
                            <a:rPr lang="en-GB" sz="1600" b="0" dirty="0">
                              <a:solidFill>
                                <a:schemeClr val="dk1"/>
                              </a:solidFill>
                              <a:latin typeface="Nunito Sans"/>
                              <a:ea typeface="Nunito Sans"/>
                              <a:cs typeface="Nunito Sans"/>
                              <a:sym typeface="Nunito Sans"/>
                            </a:rPr>
                            <a:t>Determine the median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2, 4, 8, 8, 11, 12, 16, 19</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6EB54C38-1F8A-72A9-60F0-EF0572E93C36}"/>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
        <p:nvSpPr>
          <p:cNvPr id="5" name="Google Shape;248;g2561b4fa27e_1_15">
            <a:extLst>
              <a:ext uri="{FF2B5EF4-FFF2-40B4-BE49-F238E27FC236}">
                <a16:creationId xmlns:a16="http://schemas.microsoft.com/office/drawing/2014/main" id="{AD9B5331-FE1A-1A02-A274-07AF9331AE26}"/>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18833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6C002637-8F84-56FD-F019-0F955A25E8CE}"/>
                  </a:ext>
                </a:extLst>
              </p:cNvPr>
              <p:cNvGraphicFramePr/>
              <p:nvPr>
                <p:extLst>
                  <p:ext uri="{D42A27DB-BD31-4B8C-83A1-F6EECF244321}">
                    <p14:modId xmlns:p14="http://schemas.microsoft.com/office/powerpoint/2010/main" val="255993125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4.87 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a:ea typeface="Times New Roman"/>
                              <a:cs typeface="Times New Roman"/>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7.32</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4.125 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6.0</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6C002637-8F84-56FD-F019-0F955A25E8CE}"/>
                  </a:ext>
                </a:extLst>
              </p:cNvPr>
              <p:cNvGraphicFramePr/>
              <p:nvPr>
                <p:extLst>
                  <p:ext uri="{D42A27DB-BD31-4B8C-83A1-F6EECF244321}">
                    <p14:modId xmlns:p14="http://schemas.microsoft.com/office/powerpoint/2010/main" val="2559931253"/>
                  </p:ext>
                </p:extLst>
              </p:nvPr>
            </p:nvGraphicFramePr>
            <p:xfrm>
              <a:off x="952500" y="2190750"/>
              <a:ext cx="7239000" cy="1965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28B55536-4D58-CB49-44FA-FE9FC1F354C8}"/>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3) </a:t>
                          </a:r>
                          <a:r>
                            <a:rPr lang="en-GB" sz="1600" b="0" dirty="0">
                              <a:solidFill>
                                <a:schemeClr val="dk1"/>
                              </a:solidFill>
                              <a:latin typeface="Nunito Sans"/>
                              <a:ea typeface="Nunito Sans"/>
                              <a:cs typeface="Nunito Sans"/>
                              <a:sym typeface="Nunito Sans"/>
                            </a:rPr>
                            <a:t>Determine the median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2.4, 9.8, 1.55, 7.32, 6.0, 4.87, 8.11</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28B55536-4D58-CB49-44FA-FE9FC1F354C8}"/>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A2B4D14D-AA84-F6AD-0F2D-9357110DAF96}"/>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95956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57" name="Google Shape;257;g2561b4fa27e_1_21"/>
              <p:cNvGraphicFramePr/>
              <p:nvPr>
                <p:extLst>
                  <p:ext uri="{D42A27DB-BD31-4B8C-83A1-F6EECF244321}">
                    <p14:modId xmlns:p14="http://schemas.microsoft.com/office/powerpoint/2010/main" val="4192797998"/>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6</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21 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14:m>
                            <m:oMath xmlns:m="http://schemas.openxmlformats.org/officeDocument/2006/math">
                              <m:r>
                                <a:rPr lang="en-GB" sz="1600" i="1" u="none" strike="noStrike" cap="none" dirty="0" smtClean="0">
                                  <a:solidFill>
                                    <a:schemeClr val="tx1"/>
                                  </a:solidFill>
                                  <a:latin typeface="Cambria Math" panose="02040503050406030204" pitchFamily="18" charset="0"/>
                                  <a:ea typeface="Times New Roman"/>
                                  <a:cs typeface="Times New Roman"/>
                                  <a:sym typeface="Times New Roman"/>
                                </a:rPr>
                                <m:t> </m:t>
                              </m:r>
                              <m:r>
                                <a:rPr lang="en-GB" sz="1600" i="1" dirty="0">
                                  <a:solidFill>
                                    <a:schemeClr val="tx1"/>
                                  </a:solidFill>
                                  <a:latin typeface="Cambria Math" panose="02040503050406030204" pitchFamily="18" charset="0"/>
                                  <a:ea typeface="Nunito Sans"/>
                                  <a:cs typeface="Nunito Sans"/>
                                  <a:sym typeface="Nunito Sans"/>
                                </a:rPr>
                                <m:t>7 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57" name="Google Shape;257;g2561b4fa27e_1_21"/>
              <p:cNvGraphicFramePr/>
              <p:nvPr>
                <p:extLst>
                  <p:ext uri="{D42A27DB-BD31-4B8C-83A1-F6EECF244321}">
                    <p14:modId xmlns:p14="http://schemas.microsoft.com/office/powerpoint/2010/main" val="4192797998"/>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07AF2FB1-CF0B-F880-AB94-044A88C99CD4}"/>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4) </a:t>
                          </a:r>
                          <a:r>
                            <a:rPr lang="en-GB" sz="1600" b="0" dirty="0">
                              <a:solidFill>
                                <a:schemeClr val="dk1"/>
                              </a:solidFill>
                              <a:latin typeface="Nunito Sans"/>
                              <a:ea typeface="Nunito Sans"/>
                              <a:cs typeface="Nunito Sans"/>
                              <a:sym typeface="Nunito Sans"/>
                            </a:rPr>
                            <a:t>Determine the mode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1, 2, 4, 4, 5, 5, 6, 6, 6, 17, 21</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07AF2FB1-CF0B-F880-AB94-044A88C99CD4}"/>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4C4808E1-001F-2CF9-B069-EA0810D21B3F}"/>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180871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graphicFrame>
        <p:nvGraphicFramePr>
          <p:cNvPr id="264" name="Google Shape;264;g2561b4fa27e_1_27"/>
          <p:cNvGraphicFramePr/>
          <p:nvPr>
            <p:extLst>
              <p:ext uri="{D42A27DB-BD31-4B8C-83A1-F6EECF244321}">
                <p14:modId xmlns:p14="http://schemas.microsoft.com/office/powerpoint/2010/main" val="4260943300"/>
              </p:ext>
            </p:extLst>
          </p:nvPr>
        </p:nvGraphicFramePr>
        <p:xfrm>
          <a:off x="952500" y="2467246"/>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Mean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Range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Mode </a:t>
                      </a:r>
                      <a:endParaRPr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Variance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3" name="Picture 2">
            <a:extLst>
              <a:ext uri="{FF2B5EF4-FFF2-40B4-BE49-F238E27FC236}">
                <a16:creationId xmlns:a16="http://schemas.microsoft.com/office/drawing/2014/main" id="{1BA2CEF5-A163-CFD4-370F-7A1930912E55}"/>
              </a:ext>
            </a:extLst>
          </p:cNvPr>
          <p:cNvPicPr>
            <a:picLocks noChangeAspect="1"/>
          </p:cNvPicPr>
          <p:nvPr/>
        </p:nvPicPr>
        <p:blipFill>
          <a:blip r:embed="rId3"/>
          <a:stretch>
            <a:fillRect/>
          </a:stretch>
        </p:blipFill>
        <p:spPr>
          <a:xfrm>
            <a:off x="1045050" y="1225684"/>
            <a:ext cx="7053900" cy="828171"/>
          </a:xfrm>
          <a:prstGeom prst="rect">
            <a:avLst/>
          </a:prstGeom>
        </p:spPr>
      </p:pic>
      <p:graphicFrame>
        <p:nvGraphicFramePr>
          <p:cNvPr id="4" name="Google Shape;255;g2191522ec10_0_108">
            <a:extLst>
              <a:ext uri="{FF2B5EF4-FFF2-40B4-BE49-F238E27FC236}">
                <a16:creationId xmlns:a16="http://schemas.microsoft.com/office/drawing/2014/main" id="{55017A49-D288-BA8E-7E4D-AFC624E06B94}"/>
              </a:ext>
            </a:extLst>
          </p:cNvPr>
          <p:cNvGraphicFramePr/>
          <p:nvPr/>
        </p:nvGraphicFramePr>
        <p:xfrm>
          <a:off x="108043" y="862525"/>
          <a:ext cx="8790423" cy="155449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5) </a:t>
                      </a:r>
                      <a:r>
                        <a:rPr lang="en-GB" sz="1600" b="0" dirty="0">
                          <a:solidFill>
                            <a:schemeClr val="dk1"/>
                          </a:solidFill>
                          <a:latin typeface="Nunito Sans"/>
                          <a:ea typeface="Nunito Sans"/>
                          <a:cs typeface="Nunito Sans"/>
                          <a:sym typeface="Nunito Sans"/>
                        </a:rPr>
                        <a:t>The following data is collected about the colour of each car in a car park:</a:t>
                      </a:r>
                      <a:endParaRPr lang="en-GB" sz="1600" b="0" u="none" strike="noStrike" cap="none" baseline="3000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endParaRPr lang="en-GB" sz="1600" b="0" u="none" strike="noStrike" cap="none" baseline="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endParaRPr lang="en-GB" sz="1600" b="0" u="none" strike="noStrike" cap="none" baseline="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endParaRPr lang="en-GB" sz="1600" b="0" u="none" strike="noStrike" cap="none" baseline="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endParaRPr lang="en-GB" sz="1600" b="0" u="none" strike="noStrike" cap="none" baseline="0" dirty="0">
                        <a:solidFill>
                          <a:schemeClr val="dk1"/>
                        </a:solidFill>
                        <a:latin typeface="Nunito Sans"/>
                        <a:ea typeface="Nunito Sans"/>
                        <a:cs typeface="Times New Roman"/>
                        <a:sym typeface="Nunito Sans"/>
                      </a:endParaRPr>
                    </a:p>
                    <a:p>
                      <a:pPr marL="0" marR="0" lvl="0" indent="0" algn="l" rtl="0">
                        <a:lnSpc>
                          <a:spcPct val="100000"/>
                        </a:lnSpc>
                        <a:spcBef>
                          <a:spcPts val="0"/>
                        </a:spcBef>
                        <a:spcAft>
                          <a:spcPts val="0"/>
                        </a:spcAft>
                        <a:buNone/>
                      </a:pPr>
                      <a:r>
                        <a:rPr lang="en-GB" sz="1600" b="0" u="none" strike="noStrike" cap="none" baseline="0" dirty="0">
                          <a:solidFill>
                            <a:schemeClr val="dk1"/>
                          </a:solidFill>
                          <a:latin typeface="Nunito Sans"/>
                          <a:ea typeface="Nunito Sans"/>
                          <a:cs typeface="Times New Roman"/>
                          <a:sym typeface="Nunito Sans"/>
                        </a:rPr>
                        <a:t>Which descriptive statistic can be applied to this data?</a:t>
                      </a:r>
                      <a:endParaRPr lang="en-GB" sz="1600" b="0" baseline="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
        <p:nvSpPr>
          <p:cNvPr id="5" name="Google Shape;248;g2561b4fa27e_1_15">
            <a:extLst>
              <a:ext uri="{FF2B5EF4-FFF2-40B4-BE49-F238E27FC236}">
                <a16:creationId xmlns:a16="http://schemas.microsoft.com/office/drawing/2014/main" id="{5DF507C2-E69B-E85E-D05A-4C8C887E3181}"/>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523997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72" name="Google Shape;272;g2561b4fa27e_1_34"/>
              <p:cNvGraphicFramePr/>
              <p:nvPr>
                <p:extLst>
                  <p:ext uri="{D42A27DB-BD31-4B8C-83A1-F6EECF244321}">
                    <p14:modId xmlns:p14="http://schemas.microsoft.com/office/powerpoint/2010/main" val="2857992006"/>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16</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15.5 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19</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16.2</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72" name="Google Shape;272;g2561b4fa27e_1_34"/>
              <p:cNvGraphicFramePr/>
              <p:nvPr>
                <p:extLst>
                  <p:ext uri="{D42A27DB-BD31-4B8C-83A1-F6EECF244321}">
                    <p14:modId xmlns:p14="http://schemas.microsoft.com/office/powerpoint/2010/main" val="2857992006"/>
                  </p:ext>
                </p:extLst>
              </p:nvPr>
            </p:nvGraphicFramePr>
            <p:xfrm>
              <a:off x="952500" y="2190750"/>
              <a:ext cx="7239000" cy="1965600"/>
            </p:xfrm>
            <a:graphic>
              <a:graphicData uri="http://schemas.openxmlformats.org/drawingml/2006/table">
                <a:tbl>
                  <a:tblPr>
                    <a:noFill/>
                    <a:tableStyleId>{53447D1B-0D6C-4A40-854D-695C08B7D993}</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55;g2191522ec10_0_108">
                <a:extLst>
                  <a:ext uri="{FF2B5EF4-FFF2-40B4-BE49-F238E27FC236}">
                    <a16:creationId xmlns:a16="http://schemas.microsoft.com/office/drawing/2014/main" id="{5FA90CB1-AE19-7398-FE51-A04B4C435689}"/>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358219">
                    <a:tc>
                      <a:txBody>
                        <a:bodyPr/>
                        <a:lstStyle/>
                        <a:p>
                          <a:pPr marL="0" marR="0" lvl="0" indent="0" algn="l" rtl="0">
                            <a:lnSpc>
                              <a:spcPct val="100000"/>
                            </a:lnSpc>
                            <a:spcBef>
                              <a:spcPts val="0"/>
                            </a:spcBef>
                            <a:spcAft>
                              <a:spcPts val="0"/>
                            </a:spcAft>
                            <a:buNone/>
                          </a:pPr>
                          <a:r>
                            <a:rPr lang="en-US" sz="1600" b="0" dirty="0">
                              <a:solidFill>
                                <a:schemeClr val="dk1"/>
                              </a:solidFill>
                              <a:latin typeface="Nunito Sans"/>
                              <a:ea typeface="Nunito Sans"/>
                              <a:cs typeface="Nunito Sans"/>
                              <a:sym typeface="Nunito Sans"/>
                            </a:rPr>
                            <a:t>6) </a:t>
                          </a:r>
                          <a:r>
                            <a:rPr lang="en-GB" sz="1600" b="0" dirty="0">
                              <a:solidFill>
                                <a:schemeClr val="dk1"/>
                              </a:solidFill>
                              <a:latin typeface="Nunito Sans"/>
                              <a:ea typeface="Nunito Sans"/>
                              <a:cs typeface="Nunito Sans"/>
                              <a:sym typeface="Nunito Sans"/>
                            </a:rPr>
                            <a:t>Determine the mean for this data:</a:t>
                          </a:r>
                        </a:p>
                        <a:p>
                          <a:pPr marL="0" marR="0" lvl="0" indent="0" algn="l" rtl="0">
                            <a:lnSpc>
                              <a:spcPct val="100000"/>
                            </a:lnSpc>
                            <a:spcBef>
                              <a:spcPts val="0"/>
                            </a:spcBef>
                            <a:spcAft>
                              <a:spcPts val="0"/>
                            </a:spcAft>
                            <a:buNone/>
                          </a:pPr>
                          <a:r>
                            <a:rPr lang="en-GB" sz="1600" b="0" u="none" strike="noStrike" cap="none" baseline="30000" dirty="0">
                              <a:solidFill>
                                <a:schemeClr val="dk1"/>
                              </a:solidFill>
                              <a:latin typeface="Nunito Sans"/>
                              <a:ea typeface="Times New Roman"/>
                              <a:cs typeface="Times New Roman"/>
                              <a:sym typeface="Nunito Sans"/>
                            </a:rPr>
                            <a:t> </a:t>
                          </a:r>
                        </a:p>
                        <a:p>
                          <a:pPr marL="0" marR="0" lvl="0" indent="0" algn="l" rtl="0">
                            <a:lnSpc>
                              <a:spcPct val="100000"/>
                            </a:lnSpc>
                            <a:spcBef>
                              <a:spcPts val="0"/>
                            </a:spcBef>
                            <a:spcAft>
                              <a:spcPts val="0"/>
                            </a:spcAft>
                            <a:buNone/>
                          </a:pPr>
                          <a:r>
                            <a:rPr lang="en-US" sz="2300" b="0" u="none" strike="noStrike" cap="none" baseline="0" dirty="0">
                              <a:solidFill>
                                <a:schemeClr val="dk1"/>
                              </a:solidFill>
                              <a:ea typeface="Times New Roman"/>
                              <a:cs typeface="Times New Roman"/>
                              <a:sym typeface="Times New Roman"/>
                            </a:rPr>
                            <a:t>   </a:t>
                          </a:r>
                          <a14:m>
                            <m:oMath xmlns:m="http://schemas.openxmlformats.org/officeDocument/2006/math">
                              <m:r>
                                <a:rPr lang="en-US" sz="2300" b="0" i="1" u="none" strike="noStrike" cap="none" baseline="0" dirty="0" smtClean="0">
                                  <a:solidFill>
                                    <a:schemeClr val="dk1"/>
                                  </a:solidFill>
                                  <a:latin typeface="Cambria Math" panose="02040503050406030204" pitchFamily="18" charset="0"/>
                                  <a:ea typeface="Times New Roman"/>
                                  <a:cs typeface="Times New Roman"/>
                                  <a:sym typeface="Times New Roman"/>
                                </a:rPr>
                                <m:t>12, 15, 16, 19, 19</m:t>
                              </m:r>
                            </m:oMath>
                          </a14:m>
                          <a:endParaRPr lang="en-US" sz="2300" b="0" u="none" strike="noStrike" cap="none"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255;g2191522ec10_0_108">
                <a:extLst>
                  <a:ext uri="{FF2B5EF4-FFF2-40B4-BE49-F238E27FC236}">
                    <a16:creationId xmlns:a16="http://schemas.microsoft.com/office/drawing/2014/main" id="{5FA90CB1-AE19-7398-FE51-A04B4C435689}"/>
                  </a:ext>
                </a:extLst>
              </p:cNvPr>
              <p:cNvGraphicFramePr/>
              <p:nvPr/>
            </p:nvGraphicFramePr>
            <p:xfrm>
              <a:off x="108043" y="862525"/>
              <a:ext cx="8790423" cy="848370"/>
            </p:xfrm>
            <a:graphic>
              <a:graphicData uri="http://schemas.openxmlformats.org/drawingml/2006/table">
                <a:tbl>
                  <a:tblPr firstRow="1" bandRow="1">
                    <a:noFill/>
                  </a:tblPr>
                  <a:tblGrid>
                    <a:gridCol w="8790423">
                      <a:extLst>
                        <a:ext uri="{9D8B030D-6E8A-4147-A177-3AD203B41FA5}">
                          <a16:colId xmlns:a16="http://schemas.microsoft.com/office/drawing/2014/main" val="20000"/>
                        </a:ext>
                      </a:extLst>
                    </a:gridCol>
                  </a:tblGrid>
                  <a:tr h="8483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429" r="-139" b="-1429"/>
                          </a:stretch>
                        </a:blipFill>
                      </a:tcPr>
                    </a:tc>
                    <a:extLst>
                      <a:ext uri="{0D108BD9-81ED-4DB2-BD59-A6C34878D82A}">
                        <a16:rowId xmlns:a16="http://schemas.microsoft.com/office/drawing/2014/main" val="10000"/>
                      </a:ext>
                    </a:extLst>
                  </a:tr>
                </a:tbl>
              </a:graphicData>
            </a:graphic>
          </p:graphicFrame>
        </mc:Fallback>
      </mc:AlternateContent>
      <p:sp>
        <p:nvSpPr>
          <p:cNvPr id="4" name="Google Shape;248;g2561b4fa27e_1_15">
            <a:extLst>
              <a:ext uri="{FF2B5EF4-FFF2-40B4-BE49-F238E27FC236}">
                <a16:creationId xmlns:a16="http://schemas.microsoft.com/office/drawing/2014/main" id="{73378530-035E-AB14-D614-E29D91F736C6}"/>
              </a:ext>
            </a:extLst>
          </p:cNvPr>
          <p:cNvSpPr txBox="1"/>
          <p:nvPr/>
        </p:nvSpPr>
        <p:spPr>
          <a:xfrm>
            <a:off x="169850" y="378100"/>
            <a:ext cx="519463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Descriptive Statistics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7254596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7321</TotalTime>
  <Words>2772</Words>
  <Application>Microsoft Office PowerPoint</Application>
  <PresentationFormat>On-screen Show (16:9)</PresentationFormat>
  <Paragraphs>460</Paragraphs>
  <Slides>41</Slides>
  <Notes>41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Calibri</vt:lpstr>
      <vt:lpstr>Times New Roman</vt:lpstr>
      <vt:lpstr>Cambria Math</vt:lpstr>
      <vt:lpstr>Nunito Sans</vt:lpstr>
      <vt:lpstr>Nunito</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Jenelle</dc:creator>
  <cp:lastModifiedBy>Janette Warburton</cp:lastModifiedBy>
  <cp:revision>4</cp:revision>
  <dcterms:modified xsi:type="dcterms:W3CDTF">2023-07-24T08:38:23Z</dcterms:modified>
</cp:coreProperties>
</file>