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1"/>
  </p:notesMasterIdLst>
  <p:sldIdLst>
    <p:sldId id="256" r:id="rId2"/>
    <p:sldId id="257" r:id="rId3"/>
    <p:sldId id="258" r:id="rId4"/>
    <p:sldId id="317" r:id="rId5"/>
    <p:sldId id="318" r:id="rId6"/>
    <p:sldId id="319" r:id="rId7"/>
    <p:sldId id="320" r:id="rId8"/>
    <p:sldId id="321" r:id="rId9"/>
    <p:sldId id="322" r:id="rId10"/>
    <p:sldId id="323" r:id="rId11"/>
    <p:sldId id="324" r:id="rId12"/>
    <p:sldId id="325" r:id="rId13"/>
    <p:sldId id="326" r:id="rId14"/>
    <p:sldId id="327" r:id="rId15"/>
    <p:sldId id="328" r:id="rId16"/>
    <p:sldId id="279"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00"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ambria Math" panose="02040503050406030204" pitchFamily="18" charset="0"/>
      <p:regular r:id="rId36"/>
    </p:embeddedFont>
    <p:embeddedFont>
      <p:font typeface="Nunito" pitchFamily="2" charset="0"/>
      <p:regular r:id="rId37"/>
      <p:bold r:id="rId38"/>
      <p:italic r:id="rId39"/>
      <p:boldItalic r:id="rId40"/>
    </p:embeddedFont>
    <p:embeddedFont>
      <p:font typeface="Nunito Sans"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iopCsFRL5ITQ+Sw0DXLJ3aySMxy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1EDE71-83C0-BC31-67FC-DE598DC503E2}" name="Janette Warburton" initials="JW" userId="3e27661f259abf4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5C8B"/>
    <a:srgbClr val="00BC89"/>
    <a:srgbClr val="FF3F81"/>
    <a:srgbClr val="EE5886"/>
    <a:srgbClr val="FACD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11D2E9-521F-40E5-857B-7A30B3370B99}" v="1403" dt="2023-07-03T08:40:55.047"/>
  </p1510:revLst>
</p1510:revInfo>
</file>

<file path=ppt/tableStyles.xml><?xml version="1.0" encoding="utf-8"?>
<a:tblStyleLst xmlns:a="http://schemas.openxmlformats.org/drawingml/2006/main" def="{AC6F4E37-9273-47AE-8071-A6909A8A5743}">
  <a:tblStyle styleId="{AC6F4E37-9273-47AE-8071-A6909A8A574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0E87D864-1952-46A8-BDBF-DA085AF3DD8E}"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6"/>
    <p:restoredTop sz="94656"/>
  </p:normalViewPr>
  <p:slideViewPr>
    <p:cSldViewPr snapToGrid="0">
      <p:cViewPr varScale="1">
        <p:scale>
          <a:sx n="72" d="100"/>
          <a:sy n="72" d="100"/>
        </p:scale>
        <p:origin x="72" y="11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66"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61"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64"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67" Type="http://schemas.microsoft.com/office/2018/10/relationships/authors" Target="authors.xml"/><Relationship Id="rId20" Type="http://schemas.openxmlformats.org/officeDocument/2006/relationships/slide" Target="slides/slide19.xml"/><Relationship Id="rId41" Type="http://schemas.openxmlformats.org/officeDocument/2006/relationships/font" Target="fonts/font10.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49" y="2290450"/>
            <a:ext cx="5653809"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Constructions &amp; Loci</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1" y="0"/>
            <a:ext cx="4980373"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 </a:t>
            </a:r>
            <a:r>
              <a:rPr lang="en-GB" sz="1000" b="0" i="0" u="none" strike="noStrike" cap="none" dirty="0">
                <a:solidFill>
                  <a:srgbClr val="2779F5"/>
                </a:solidFill>
                <a:latin typeface="Nunito Sans"/>
                <a:ea typeface="Nunito Sans"/>
                <a:cs typeface="Nunito Sans"/>
                <a:sym typeface="Nunito Sans"/>
              </a:rPr>
              <a:t>| Diagnostic Questions | Constructions &amp; Loci</a:t>
            </a:r>
            <a:endParaRPr sz="1200" b="0" i="0" u="none" strike="noStrike" cap="none" dirty="0">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1" y="0"/>
            <a:ext cx="4811697"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a:t>
            </a:r>
            <a:r>
              <a:rPr lang="en-GB" sz="1000" b="0" i="0" u="none" strike="noStrike" cap="none" dirty="0">
                <a:solidFill>
                  <a:srgbClr val="2779F5"/>
                </a:solidFill>
                <a:latin typeface="Nunito Sans"/>
                <a:ea typeface="Nunito Sans"/>
                <a:cs typeface="Nunito Sans"/>
                <a:sym typeface="Nunito Sans"/>
              </a:rPr>
              <a:t> | Diagnostic Questions | Constructions &amp; Loci</a:t>
            </a:r>
            <a:endParaRPr sz="1200" b="0" i="0" u="none" strike="noStrike" cap="none" dirty="0">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4" y="2290450"/>
            <a:ext cx="5643323"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Constructions &amp; Loci</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tiff"/><Relationship Id="rId7" Type="http://schemas.openxmlformats.org/officeDocument/2006/relationships/image" Target="../media/image23.tiff"/><Relationship Id="rId1" Type="http://schemas.openxmlformats.org/officeDocument/2006/relationships/slideLayout" Target="../slideLayouts/slideLayout3.xml"/><Relationship Id="rId6" Type="http://schemas.openxmlformats.org/officeDocument/2006/relationships/image" Target="../media/image39.png"/><Relationship Id="rId11" Type="http://schemas.openxmlformats.org/officeDocument/2006/relationships/image" Target="../media/image40.png"/><Relationship Id="rId5" Type="http://schemas.openxmlformats.org/officeDocument/2006/relationships/image" Target="../media/image38.png"/><Relationship Id="rId10" Type="http://schemas.openxmlformats.org/officeDocument/2006/relationships/image" Target="../media/image26.tiff"/><Relationship Id="rId4" Type="http://schemas.openxmlformats.org/officeDocument/2006/relationships/image" Target="../media/image37.png"/><Relationship Id="rId9" Type="http://schemas.openxmlformats.org/officeDocument/2006/relationships/image" Target="../media/image25.tiff"/></Relationships>
</file>

<file path=ppt/slides/_rels/slide11.xml.rels><?xml version="1.0" encoding="UTF-8" standalone="yes"?>
<Relationships xmlns="http://schemas.openxmlformats.org/package/2006/relationships"><Relationship Id="rId8" Type="http://schemas.openxmlformats.org/officeDocument/2006/relationships/image" Target="../media/image27.tiff"/><Relationship Id="rId13" Type="http://schemas.openxmlformats.org/officeDocument/2006/relationships/image" Target="../media/image48.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47.png"/><Relationship Id="rId16"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15" Type="http://schemas.openxmlformats.org/officeDocument/2006/relationships/image" Target="../media/image34.png"/><Relationship Id="rId4" Type="http://schemas.openxmlformats.org/officeDocument/2006/relationships/image" Target="../media/image43.png"/><Relationship Id="rId9" Type="http://schemas.openxmlformats.org/officeDocument/2006/relationships/image" Target="../media/image28.tiff"/><Relationship Id="rId14" Type="http://schemas.openxmlformats.org/officeDocument/2006/relationships/image" Target="../media/image49.png"/></Relationships>
</file>

<file path=ppt/slides/_rels/slide12.xml.rels><?xml version="1.0" encoding="UTF-8" standalone="yes"?>
<Relationships xmlns="http://schemas.openxmlformats.org/package/2006/relationships"><Relationship Id="rId8" Type="http://schemas.openxmlformats.org/officeDocument/2006/relationships/image" Target="../media/image40.tiff"/><Relationship Id="rId3" Type="http://schemas.openxmlformats.org/officeDocument/2006/relationships/image" Target="../media/image52.png"/><Relationship Id="rId7" Type="http://schemas.openxmlformats.org/officeDocument/2006/relationships/image" Target="../media/image39.tiff"/><Relationship Id="rId1" Type="http://schemas.openxmlformats.org/officeDocument/2006/relationships/slideLayout" Target="../slideLayouts/slideLayout3.xml"/><Relationship Id="rId6" Type="http://schemas.openxmlformats.org/officeDocument/2006/relationships/image" Target="../media/image38.tiff"/><Relationship Id="rId5" Type="http://schemas.openxmlformats.org/officeDocument/2006/relationships/image" Target="../media/image37.tiff"/><Relationship Id="rId4" Type="http://schemas.openxmlformats.org/officeDocument/2006/relationships/image" Target="../media/image36.tiff"/></Relationships>
</file>

<file path=ppt/slides/_rels/slide13.xml.rels><?xml version="1.0" encoding="UTF-8" standalone="yes"?>
<Relationships xmlns="http://schemas.openxmlformats.org/package/2006/relationships"><Relationship Id="rId3" Type="http://schemas.openxmlformats.org/officeDocument/2006/relationships/image" Target="../media/image41.tiff"/><Relationship Id="rId7" Type="http://schemas.openxmlformats.org/officeDocument/2006/relationships/image" Target="../media/image40.tiff"/><Relationship Id="rId2"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image" Target="../media/image44.tiff"/><Relationship Id="rId5" Type="http://schemas.openxmlformats.org/officeDocument/2006/relationships/image" Target="../media/image43.tiff"/><Relationship Id="rId4" Type="http://schemas.openxmlformats.org/officeDocument/2006/relationships/image" Target="../media/image42.tiff"/></Relationships>
</file>

<file path=ppt/slides/_rels/slide14.xml.rels><?xml version="1.0" encoding="UTF-8" standalone="yes"?>
<Relationships xmlns="http://schemas.openxmlformats.org/package/2006/relationships"><Relationship Id="rId3" Type="http://schemas.openxmlformats.org/officeDocument/2006/relationships/image" Target="../media/image45.tiff"/><Relationship Id="rId7" Type="http://schemas.openxmlformats.org/officeDocument/2006/relationships/image" Target="../media/image49.tiff"/><Relationship Id="rId2" Type="http://schemas.openxmlformats.org/officeDocument/2006/relationships/image" Target="../media/image60.png"/><Relationship Id="rId1" Type="http://schemas.openxmlformats.org/officeDocument/2006/relationships/slideLayout" Target="../slideLayouts/slideLayout3.xml"/><Relationship Id="rId6" Type="http://schemas.openxmlformats.org/officeDocument/2006/relationships/image" Target="../media/image48.tiff"/><Relationship Id="rId5" Type="http://schemas.openxmlformats.org/officeDocument/2006/relationships/image" Target="../media/image47.tiff"/><Relationship Id="rId4" Type="http://schemas.openxmlformats.org/officeDocument/2006/relationships/image" Target="../media/image46.tiff"/></Relationships>
</file>

<file path=ppt/slides/_rels/slide15.xml.rels><?xml version="1.0" encoding="UTF-8" standalone="yes"?>
<Relationships xmlns="http://schemas.openxmlformats.org/package/2006/relationships"><Relationship Id="rId3" Type="http://schemas.openxmlformats.org/officeDocument/2006/relationships/image" Target="../media/image50.tiff"/><Relationship Id="rId7" Type="http://schemas.openxmlformats.org/officeDocument/2006/relationships/image" Target="../media/image54.tiff"/><Relationship Id="rId2" Type="http://schemas.openxmlformats.org/officeDocument/2006/relationships/image" Target="../media/image66.png"/><Relationship Id="rId1" Type="http://schemas.openxmlformats.org/officeDocument/2006/relationships/slideLayout" Target="../slideLayouts/slideLayout3.xml"/><Relationship Id="rId6" Type="http://schemas.openxmlformats.org/officeDocument/2006/relationships/image" Target="../media/image53.tiff"/><Relationship Id="rId5" Type="http://schemas.openxmlformats.org/officeDocument/2006/relationships/image" Target="../media/image52.tiff"/><Relationship Id="rId4" Type="http://schemas.openxmlformats.org/officeDocument/2006/relationships/image" Target="../media/image51.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3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tiff"/><Relationship Id="rId7" Type="http://schemas.openxmlformats.org/officeDocument/2006/relationships/image" Target="../media/image21.png"/><Relationship Id="rId2" Type="http://schemas.openxmlformats.org/officeDocument/2006/relationships/image" Target="../media/image14.tiff"/><Relationship Id="rId1" Type="http://schemas.openxmlformats.org/officeDocument/2006/relationships/slideLayout" Target="../slideLayouts/slideLayout3.xml"/><Relationship Id="rId5" Type="http://schemas.openxmlformats.org/officeDocument/2006/relationships/image" Target="../media/image17.tiff"/><Relationship Id="rId4" Type="http://schemas.openxmlformats.org/officeDocument/2006/relationships/image" Target="../media/image16.tiff"/></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0.png"/><Relationship Id="rId7" Type="http://schemas.openxmlformats.org/officeDocument/2006/relationships/image" Target="../media/image27.png"/><Relationship Id="rId12"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18.tiff"/><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28.png"/></Relationships>
</file>

<file path=ppt/slides/_rels/slide22.xml.rels><?xml version="1.0" encoding="UTF-8" standalone="yes"?>
<Relationships xmlns="http://schemas.openxmlformats.org/package/2006/relationships"><Relationship Id="rId8" Type="http://schemas.openxmlformats.org/officeDocument/2006/relationships/image" Target="../media/image22.tiff"/><Relationship Id="rId3" Type="http://schemas.openxmlformats.org/officeDocument/2006/relationships/image" Target="../media/image290.png"/><Relationship Id="rId7" Type="http://schemas.openxmlformats.org/officeDocument/2006/relationships/image" Target="../media/image20.tiff"/><Relationship Id="rId2" Type="http://schemas.openxmlformats.org/officeDocument/2006/relationships/image" Target="../media/image280.png"/><Relationship Id="rId1" Type="http://schemas.openxmlformats.org/officeDocument/2006/relationships/slideLayout" Target="../slideLayouts/slideLayout3.xml"/><Relationship Id="rId6" Type="http://schemas.openxmlformats.org/officeDocument/2006/relationships/image" Target="../media/image19.tiff"/><Relationship Id="rId5" Type="http://schemas.openxmlformats.org/officeDocument/2006/relationships/image" Target="../media/image310.png"/><Relationship Id="rId4" Type="http://schemas.openxmlformats.org/officeDocument/2006/relationships/image" Target="../media/image300.png"/><Relationship Id="rId9" Type="http://schemas.openxmlformats.org/officeDocument/2006/relationships/image" Target="../media/image21.tiff"/></Relationships>
</file>

<file path=ppt/slides/_rels/slide23.xml.rels><?xml version="1.0" encoding="UTF-8" standalone="yes"?>
<Relationships xmlns="http://schemas.openxmlformats.org/package/2006/relationships"><Relationship Id="rId8" Type="http://schemas.openxmlformats.org/officeDocument/2006/relationships/image" Target="../media/image24.tiff"/><Relationship Id="rId7" Type="http://schemas.openxmlformats.org/officeDocument/2006/relationships/image" Target="../media/image23.tiff"/><Relationship Id="rId1" Type="http://schemas.openxmlformats.org/officeDocument/2006/relationships/slideLayout" Target="../slideLayouts/slideLayout3.xml"/><Relationship Id="rId6" Type="http://schemas.openxmlformats.org/officeDocument/2006/relationships/image" Target="../media/image39.png"/><Relationship Id="rId11" Type="http://schemas.openxmlformats.org/officeDocument/2006/relationships/image" Target="../media/image40.png"/><Relationship Id="rId5" Type="http://schemas.openxmlformats.org/officeDocument/2006/relationships/image" Target="../media/image38.png"/><Relationship Id="rId10" Type="http://schemas.openxmlformats.org/officeDocument/2006/relationships/image" Target="../media/image26.tiff"/><Relationship Id="rId4" Type="http://schemas.openxmlformats.org/officeDocument/2006/relationships/image" Target="../media/image37.png"/><Relationship Id="rId9" Type="http://schemas.openxmlformats.org/officeDocument/2006/relationships/image" Target="../media/image25.tiff"/></Relationships>
</file>

<file path=ppt/slides/_rels/slide2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72.png"/><Relationship Id="rId7" Type="http://schemas.openxmlformats.org/officeDocument/2006/relationships/image" Target="../media/image45.png"/><Relationship Id="rId12"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44.png"/><Relationship Id="rId11" Type="http://schemas.openxmlformats.org/officeDocument/2006/relationships/image" Target="../media/image34.png"/><Relationship Id="rId5" Type="http://schemas.openxmlformats.org/officeDocument/2006/relationships/image" Target="../media/image43.png"/><Relationship Id="rId10" Type="http://schemas.openxmlformats.org/officeDocument/2006/relationships/image" Target="../media/image28.tiff"/><Relationship Id="rId4" Type="http://schemas.openxmlformats.org/officeDocument/2006/relationships/image" Target="../media/image42.png"/><Relationship Id="rId9" Type="http://schemas.openxmlformats.org/officeDocument/2006/relationships/image" Target="../media/image27.tiff"/></Relationships>
</file>

<file path=ppt/slides/_rels/slide25.xml.rels><?xml version="1.0" encoding="UTF-8" standalone="yes"?>
<Relationships xmlns="http://schemas.openxmlformats.org/package/2006/relationships"><Relationship Id="rId8" Type="http://schemas.openxmlformats.org/officeDocument/2006/relationships/image" Target="../media/image40.tiff"/><Relationship Id="rId3" Type="http://schemas.openxmlformats.org/officeDocument/2006/relationships/image" Target="../media/image52.png"/><Relationship Id="rId7" Type="http://schemas.openxmlformats.org/officeDocument/2006/relationships/image" Target="../media/image39.tiff"/><Relationship Id="rId2" Type="http://schemas.openxmlformats.org/officeDocument/2006/relationships/image" Target="../media/image73.png"/><Relationship Id="rId1" Type="http://schemas.openxmlformats.org/officeDocument/2006/relationships/slideLayout" Target="../slideLayouts/slideLayout3.xml"/><Relationship Id="rId6" Type="http://schemas.openxmlformats.org/officeDocument/2006/relationships/image" Target="../media/image38.tiff"/><Relationship Id="rId5" Type="http://schemas.openxmlformats.org/officeDocument/2006/relationships/image" Target="../media/image37.tiff"/><Relationship Id="rId4" Type="http://schemas.openxmlformats.org/officeDocument/2006/relationships/image" Target="../media/image36.tiff"/></Relationships>
</file>

<file path=ppt/slides/_rels/slide26.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40.tiff"/><Relationship Id="rId7" Type="http://schemas.openxmlformats.org/officeDocument/2006/relationships/image" Target="../media/image44.tiff"/><Relationship Id="rId2"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image" Target="../media/image43.tiff"/><Relationship Id="rId5" Type="http://schemas.openxmlformats.org/officeDocument/2006/relationships/image" Target="../media/image42.tiff"/><Relationship Id="rId4" Type="http://schemas.openxmlformats.org/officeDocument/2006/relationships/image" Target="../media/image41.tiff"/></Relationships>
</file>

<file path=ppt/slides/_rels/slide27.xml.rels><?xml version="1.0" encoding="UTF-8" standalone="yes"?>
<Relationships xmlns="http://schemas.openxmlformats.org/package/2006/relationships"><Relationship Id="rId8" Type="http://schemas.openxmlformats.org/officeDocument/2006/relationships/image" Target="../media/image49.tiff"/><Relationship Id="rId3" Type="http://schemas.openxmlformats.org/officeDocument/2006/relationships/image" Target="../media/image60.png"/><Relationship Id="rId7" Type="http://schemas.openxmlformats.org/officeDocument/2006/relationships/image" Target="../media/image48.tiff"/><Relationship Id="rId2" Type="http://schemas.openxmlformats.org/officeDocument/2006/relationships/image" Target="../media/image75.png"/><Relationship Id="rId1" Type="http://schemas.openxmlformats.org/officeDocument/2006/relationships/slideLayout" Target="../slideLayouts/slideLayout3.xml"/><Relationship Id="rId6" Type="http://schemas.openxmlformats.org/officeDocument/2006/relationships/image" Target="../media/image47.tiff"/><Relationship Id="rId5" Type="http://schemas.openxmlformats.org/officeDocument/2006/relationships/image" Target="../media/image46.tiff"/><Relationship Id="rId4" Type="http://schemas.openxmlformats.org/officeDocument/2006/relationships/image" Target="../media/image45.tiff"/></Relationships>
</file>

<file path=ppt/slides/_rels/slide2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50.tiff"/><Relationship Id="rId7" Type="http://schemas.openxmlformats.org/officeDocument/2006/relationships/image" Target="../media/image54.tiff"/><Relationship Id="rId2" Type="http://schemas.openxmlformats.org/officeDocument/2006/relationships/image" Target="../media/image66.png"/><Relationship Id="rId1" Type="http://schemas.openxmlformats.org/officeDocument/2006/relationships/slideLayout" Target="../slideLayouts/slideLayout3.xml"/><Relationship Id="rId6" Type="http://schemas.openxmlformats.org/officeDocument/2006/relationships/image" Target="../media/image53.tiff"/><Relationship Id="rId5" Type="http://schemas.openxmlformats.org/officeDocument/2006/relationships/image" Target="../media/image52.tiff"/><Relationship Id="rId4" Type="http://schemas.openxmlformats.org/officeDocument/2006/relationships/image" Target="../media/image51.tif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7.tiff"/><Relationship Id="rId4" Type="http://schemas.openxmlformats.org/officeDocument/2006/relationships/image" Target="../media/image16.tiff"/></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1.png"/><Relationship Id="rId7" Type="http://schemas.openxmlformats.org/officeDocument/2006/relationships/image" Target="../media/image27.png"/><Relationship Id="rId12"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image" Target="../media/image18.tiff"/><Relationship Id="rId10" Type="http://schemas.openxmlformats.org/officeDocument/2006/relationships/image" Target="../media/image28.png"/><Relationship Id="rId4" Type="http://schemas.openxmlformats.org/officeDocument/2006/relationships/image" Target="../media/image24.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290.png"/><Relationship Id="rId7" Type="http://schemas.openxmlformats.org/officeDocument/2006/relationships/image" Target="../media/image20.tiff"/><Relationship Id="rId1" Type="http://schemas.openxmlformats.org/officeDocument/2006/relationships/slideLayout" Target="../slideLayouts/slideLayout3.xml"/><Relationship Id="rId6" Type="http://schemas.openxmlformats.org/officeDocument/2006/relationships/image" Target="../media/image19.tiff"/><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2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p:grpSp>
        <p:nvGrpSpPr>
          <p:cNvPr id="22" name="Group 21">
            <a:extLst>
              <a:ext uri="{FF2B5EF4-FFF2-40B4-BE49-F238E27FC236}">
                <a16:creationId xmlns:a16="http://schemas.microsoft.com/office/drawing/2014/main" id="{942A1F94-F0BD-5ECA-F456-AEB96E0A8500}"/>
              </a:ext>
            </a:extLst>
          </p:cNvPr>
          <p:cNvGrpSpPr/>
          <p:nvPr/>
        </p:nvGrpSpPr>
        <p:grpSpPr>
          <a:xfrm>
            <a:off x="6028268" y="578139"/>
            <a:ext cx="2579419" cy="1435209"/>
            <a:chOff x="1020734" y="2182041"/>
            <a:chExt cx="2639114" cy="1468424"/>
          </a:xfrm>
        </p:grpSpPr>
        <p:sp>
          <p:nvSpPr>
            <p:cNvPr id="2" name="Isosceles Triangle 1">
              <a:extLst>
                <a:ext uri="{FF2B5EF4-FFF2-40B4-BE49-F238E27FC236}">
                  <a16:creationId xmlns:a16="http://schemas.microsoft.com/office/drawing/2014/main" id="{1D330F53-EE2C-75E3-188D-AA258301DD53}"/>
                </a:ext>
              </a:extLst>
            </p:cNvPr>
            <p:cNvSpPr/>
            <p:nvPr/>
          </p:nvSpPr>
          <p:spPr>
            <a:xfrm>
              <a:off x="1518082" y="2434247"/>
              <a:ext cx="1644418" cy="1016214"/>
            </a:xfrm>
            <a:prstGeom prst="triangle">
              <a:avLst>
                <a:gd name="adj" fmla="val 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A91A91E-C81D-B71D-D533-1665C00A9A16}"/>
                    </a:ext>
                  </a:extLst>
                </p:cNvPr>
                <p:cNvSpPr txBox="1"/>
                <p:nvPr/>
              </p:nvSpPr>
              <p:spPr>
                <a:xfrm>
                  <a:off x="1020734" y="218204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𝐵</m:t>
                        </m:r>
                      </m:oMath>
                    </m:oMathPara>
                  </a14:m>
                  <a:endParaRPr lang="en-GB" sz="1600" dirty="0"/>
                </a:p>
              </p:txBody>
            </p:sp>
          </mc:Choice>
          <mc:Fallback xmlns="">
            <p:sp>
              <p:nvSpPr>
                <p:cNvPr id="7" name="TextBox 6">
                  <a:extLst>
                    <a:ext uri="{FF2B5EF4-FFF2-40B4-BE49-F238E27FC236}">
                      <a16:creationId xmlns:a16="http://schemas.microsoft.com/office/drawing/2014/main" id="{6A91A91E-C81D-B71D-D533-1665C00A9A16}"/>
                    </a:ext>
                  </a:extLst>
                </p:cNvPr>
                <p:cNvSpPr txBox="1">
                  <a:spLocks noRot="1" noChangeAspect="1" noMove="1" noResize="1" noEditPoints="1" noAdjustHandles="1" noChangeArrowheads="1" noChangeShapeType="1" noTextEdit="1"/>
                </p:cNvSpPr>
                <p:nvPr/>
              </p:nvSpPr>
              <p:spPr>
                <a:xfrm>
                  <a:off x="1020734" y="2182041"/>
                  <a:ext cx="710214" cy="338554"/>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89C00F2-95FF-66AB-47DA-B8A522C93B99}"/>
                    </a:ext>
                  </a:extLst>
                </p:cNvPr>
                <p:cNvSpPr txBox="1"/>
                <p:nvPr/>
              </p:nvSpPr>
              <p:spPr>
                <a:xfrm>
                  <a:off x="2949634" y="331191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𝐶</m:t>
                        </m:r>
                      </m:oMath>
                    </m:oMathPara>
                  </a14:m>
                  <a:endParaRPr lang="en-GB" sz="1600" dirty="0"/>
                </a:p>
              </p:txBody>
            </p:sp>
          </mc:Choice>
          <mc:Fallback xmlns="">
            <p:sp>
              <p:nvSpPr>
                <p:cNvPr id="8" name="TextBox 7">
                  <a:extLst>
                    <a:ext uri="{FF2B5EF4-FFF2-40B4-BE49-F238E27FC236}">
                      <a16:creationId xmlns:a16="http://schemas.microsoft.com/office/drawing/2014/main" id="{089C00F2-95FF-66AB-47DA-B8A522C93B99}"/>
                    </a:ext>
                  </a:extLst>
                </p:cNvPr>
                <p:cNvSpPr txBox="1">
                  <a:spLocks noRot="1" noChangeAspect="1" noMove="1" noResize="1" noEditPoints="1" noAdjustHandles="1" noChangeArrowheads="1" noChangeShapeType="1" noTextEdit="1"/>
                </p:cNvSpPr>
                <p:nvPr/>
              </p:nvSpPr>
              <p:spPr>
                <a:xfrm>
                  <a:off x="2949634" y="3311911"/>
                  <a:ext cx="710214" cy="33855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5E3E16A-FF47-74F0-2895-A061CC7F71EE}"/>
                    </a:ext>
                  </a:extLst>
                </p:cNvPr>
                <p:cNvSpPr txBox="1"/>
                <p:nvPr/>
              </p:nvSpPr>
              <p:spPr>
                <a:xfrm>
                  <a:off x="1020734" y="331191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𝐴</m:t>
                        </m:r>
                      </m:oMath>
                    </m:oMathPara>
                  </a14:m>
                  <a:endParaRPr lang="en-GB" sz="1600" dirty="0"/>
                </a:p>
              </p:txBody>
            </p:sp>
          </mc:Choice>
          <mc:Fallback xmlns="">
            <p:sp>
              <p:nvSpPr>
                <p:cNvPr id="9" name="TextBox 8">
                  <a:extLst>
                    <a:ext uri="{FF2B5EF4-FFF2-40B4-BE49-F238E27FC236}">
                      <a16:creationId xmlns:a16="http://schemas.microsoft.com/office/drawing/2014/main" id="{15E3E16A-FF47-74F0-2895-A061CC7F71EE}"/>
                    </a:ext>
                  </a:extLst>
                </p:cNvPr>
                <p:cNvSpPr txBox="1">
                  <a:spLocks noRot="1" noChangeAspect="1" noMove="1" noResize="1" noEditPoints="1" noAdjustHandles="1" noChangeArrowheads="1" noChangeShapeType="1" noTextEdit="1"/>
                </p:cNvSpPr>
                <p:nvPr/>
              </p:nvSpPr>
              <p:spPr>
                <a:xfrm>
                  <a:off x="1020734" y="3311911"/>
                  <a:ext cx="710214" cy="338554"/>
                </a:xfrm>
                <a:prstGeom prst="rect">
                  <a:avLst/>
                </a:prstGeom>
                <a:blipFill>
                  <a:blip r:embed="rId6"/>
                  <a:stretch>
                    <a:fillRect/>
                  </a:stretch>
                </a:blipFill>
              </p:spPr>
              <p:txBody>
                <a:bodyPr/>
                <a:lstStyle/>
                <a:p>
                  <a:r>
                    <a:rPr lang="en-GB">
                      <a:noFill/>
                    </a:rPr>
                    <a:t> </a:t>
                  </a:r>
                </a:p>
              </p:txBody>
            </p:sp>
          </mc:Fallback>
        </mc:AlternateContent>
      </p:grpSp>
      <p:pic>
        <p:nvPicPr>
          <p:cNvPr id="18" name="Picture 17">
            <a:extLst>
              <a:ext uri="{FF2B5EF4-FFF2-40B4-BE49-F238E27FC236}">
                <a16:creationId xmlns:a16="http://schemas.microsoft.com/office/drawing/2014/main" id="{797BCD10-5589-09CD-E796-4A2FB631F44D}"/>
              </a:ext>
            </a:extLst>
          </p:cNvPr>
          <p:cNvPicPr>
            <a:picLocks noChangeAspect="1"/>
          </p:cNvPicPr>
          <p:nvPr/>
        </p:nvPicPr>
        <p:blipFill>
          <a:blip r:embed="rId7"/>
          <a:stretch>
            <a:fillRect/>
          </a:stretch>
        </p:blipFill>
        <p:spPr>
          <a:xfrm>
            <a:off x="655575" y="2326509"/>
            <a:ext cx="1683842" cy="1080000"/>
          </a:xfrm>
          <a:prstGeom prst="rect">
            <a:avLst/>
          </a:prstGeom>
        </p:spPr>
      </p:pic>
      <p:pic>
        <p:nvPicPr>
          <p:cNvPr id="19" name="Picture 18">
            <a:extLst>
              <a:ext uri="{FF2B5EF4-FFF2-40B4-BE49-F238E27FC236}">
                <a16:creationId xmlns:a16="http://schemas.microsoft.com/office/drawing/2014/main" id="{7A25E77F-C6D7-EBCB-0402-68E947737B04}"/>
              </a:ext>
            </a:extLst>
          </p:cNvPr>
          <p:cNvPicPr>
            <a:picLocks noChangeAspect="1"/>
          </p:cNvPicPr>
          <p:nvPr/>
        </p:nvPicPr>
        <p:blipFill>
          <a:blip r:embed="rId8"/>
          <a:stretch>
            <a:fillRect/>
          </a:stretch>
        </p:blipFill>
        <p:spPr>
          <a:xfrm>
            <a:off x="5055704" y="2475057"/>
            <a:ext cx="1360195" cy="931438"/>
          </a:xfrm>
          <a:prstGeom prst="rect">
            <a:avLst/>
          </a:prstGeom>
        </p:spPr>
      </p:pic>
      <p:pic>
        <p:nvPicPr>
          <p:cNvPr id="20" name="Picture 19">
            <a:extLst>
              <a:ext uri="{FF2B5EF4-FFF2-40B4-BE49-F238E27FC236}">
                <a16:creationId xmlns:a16="http://schemas.microsoft.com/office/drawing/2014/main" id="{D2C39913-8676-1EFE-36DA-5D836EADA12F}"/>
              </a:ext>
            </a:extLst>
          </p:cNvPr>
          <p:cNvPicPr>
            <a:picLocks noChangeAspect="1"/>
          </p:cNvPicPr>
          <p:nvPr/>
        </p:nvPicPr>
        <p:blipFill>
          <a:blip r:embed="rId9"/>
          <a:stretch>
            <a:fillRect/>
          </a:stretch>
        </p:blipFill>
        <p:spPr>
          <a:xfrm>
            <a:off x="716872" y="3685738"/>
            <a:ext cx="1355627" cy="928310"/>
          </a:xfrm>
          <a:prstGeom prst="rect">
            <a:avLst/>
          </a:prstGeom>
        </p:spPr>
      </p:pic>
      <p:pic>
        <p:nvPicPr>
          <p:cNvPr id="21" name="Picture 20">
            <a:extLst>
              <a:ext uri="{FF2B5EF4-FFF2-40B4-BE49-F238E27FC236}">
                <a16:creationId xmlns:a16="http://schemas.microsoft.com/office/drawing/2014/main" id="{6CE70F45-0C26-8122-B0AD-D09022FA2CA9}"/>
              </a:ext>
            </a:extLst>
          </p:cNvPr>
          <p:cNvPicPr>
            <a:picLocks noChangeAspect="1"/>
          </p:cNvPicPr>
          <p:nvPr/>
        </p:nvPicPr>
        <p:blipFill>
          <a:blip r:embed="rId10"/>
          <a:stretch>
            <a:fillRect/>
          </a:stretch>
        </p:blipFill>
        <p:spPr>
          <a:xfrm>
            <a:off x="4863474" y="3520710"/>
            <a:ext cx="1493628" cy="1244690"/>
          </a:xfrm>
          <a:prstGeom prst="rect">
            <a:avLst/>
          </a:prstGeom>
        </p:spPr>
      </p:pic>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C817615F-E732-F147-B538-A67ACC8ADED2}"/>
                  </a:ext>
                </a:extLst>
              </p:cNvPr>
              <p:cNvGraphicFramePr/>
              <p:nvPr/>
            </p:nvGraphicFramePr>
            <p:xfrm>
              <a:off x="116924" y="862525"/>
              <a:ext cx="5623476" cy="669681"/>
            </p:xfrm>
            <a:graphic>
              <a:graphicData uri="http://schemas.openxmlformats.org/drawingml/2006/table">
                <a:tbl>
                  <a:tblPr firstRow="1" bandRow="1">
                    <a:noFill/>
                    <a:tableStyleId>{AC6F4E37-9273-47AE-8071-A6909A8A5743}</a:tableStyleId>
                  </a:tblPr>
                  <a:tblGrid>
                    <a:gridCol w="562347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Draw the locus of points at a fixed distance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𝑘</m:t>
                              </m:r>
                            </m:oMath>
                          </a14:m>
                          <a:r>
                            <a:rPr lang="en-GB" sz="1600" b="0" dirty="0">
                              <a:solidFill>
                                <a:schemeClr val="dk1"/>
                              </a:solidFill>
                              <a:latin typeface="Nunito Sans"/>
                              <a:ea typeface="Nunito Sans"/>
                              <a:cs typeface="Nunito Sans"/>
                              <a:sym typeface="Nunito Sans"/>
                            </a:rPr>
                            <a:t> from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perimeter of</a:t>
                          </a:r>
                          <a:r>
                            <a:rPr lang="en-GB" sz="1600" b="0" baseline="0" dirty="0">
                              <a:solidFill>
                                <a:schemeClr val="dk1"/>
                              </a:solidFill>
                              <a:latin typeface="Nunito Sans"/>
                              <a:ea typeface="Nunito Sans"/>
                              <a:cs typeface="Nunito Sans"/>
                              <a:sym typeface="Nunito Sans"/>
                            </a:rPr>
                            <a:t> </a:t>
                          </a:r>
                          <a14:m>
                            <m:oMath xmlns:m="http://schemas.openxmlformats.org/officeDocument/2006/math">
                              <m:r>
                                <m:rPr>
                                  <m:sty m:val="p"/>
                                </m:rPr>
                                <a:rPr lang="en-GB" sz="1600" b="0" i="0" smtClean="0">
                                  <a:solidFill>
                                    <a:schemeClr val="dk1"/>
                                  </a:solidFill>
                                  <a:latin typeface="Cambria Math" panose="02040503050406030204" pitchFamily="18" charset="0"/>
                                  <a:ea typeface="Nunito Sans"/>
                                  <a:cs typeface="Nunito Sans"/>
                                  <a:sym typeface="Nunito Sans"/>
                                </a:rPr>
                                <m:t>A</m:t>
                              </m:r>
                              <m:r>
                                <a:rPr lang="en-GB" sz="1600" b="0" i="1" smtClean="0">
                                  <a:solidFill>
                                    <a:schemeClr val="dk1"/>
                                  </a:solidFill>
                                  <a:latin typeface="Cambria Math" panose="02040503050406030204" pitchFamily="18" charset="0"/>
                                  <a:ea typeface="Nunito Sans"/>
                                  <a:cs typeface="Nunito Sans"/>
                                  <a:sym typeface="Nunito Sans"/>
                                </a:rPr>
                                <m:t>𝐵𝐶</m:t>
                              </m:r>
                            </m:oMath>
                          </a14:m>
                          <a:r>
                            <a:rPr lang="en-GB" sz="1600" b="0" dirty="0">
                              <a:solidFill>
                                <a:schemeClr val="dk1"/>
                              </a:solidFill>
                              <a:latin typeface="Nunito Sans"/>
                              <a:ea typeface="Nunito Sans"/>
                              <a:cs typeface="Nunito Sans"/>
                              <a:sym typeface="Nunito Sans"/>
                            </a:rPr>
                            <a:t> on the outside</a:t>
                          </a:r>
                          <a:r>
                            <a:rPr lang="en-GB" sz="1600" b="0" baseline="0" dirty="0">
                              <a:solidFill>
                                <a:schemeClr val="dk1"/>
                              </a:solidFill>
                              <a:latin typeface="Nunito Sans"/>
                              <a:ea typeface="Nunito Sans"/>
                              <a:cs typeface="Nunito Sans"/>
                              <a:sym typeface="Nunito Sans"/>
                            </a:rPr>
                            <a:t> of the triangle</a:t>
                          </a:r>
                          <a:r>
                            <a:rPr lang="en-GB" sz="1600" b="0" dirty="0">
                              <a:solidFill>
                                <a:schemeClr val="dk1"/>
                              </a:solidFill>
                              <a:latin typeface="Nunito Sans"/>
                              <a:ea typeface="Nunito Sans"/>
                              <a:cs typeface="Nunito Sans"/>
                              <a:sym typeface="Nunito Sans"/>
                            </a:rPr>
                            <a:t>:</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C817615F-E732-F147-B538-A67ACC8ADED2}"/>
                  </a:ext>
                </a:extLst>
              </p:cNvPr>
              <p:cNvGraphicFramePr/>
              <p:nvPr>
                <p:extLst>
                  <p:ext uri="{D42A27DB-BD31-4B8C-83A1-F6EECF244321}">
                    <p14:modId xmlns:p14="http://schemas.microsoft.com/office/powerpoint/2010/main" val="2568036814"/>
                  </p:ext>
                </p:extLst>
              </p:nvPr>
            </p:nvGraphicFramePr>
            <p:xfrm>
              <a:off x="116924" y="862525"/>
              <a:ext cx="5623476" cy="669681"/>
            </p:xfrm>
            <a:graphic>
              <a:graphicData uri="http://schemas.openxmlformats.org/drawingml/2006/table">
                <a:tbl>
                  <a:tblPr firstRow="1" bandRow="1">
                    <a:noFill/>
                    <a:tableStyleId>{AC6F4E37-9273-47AE-8071-A6909A8A5743}</a:tableStyleId>
                  </a:tblPr>
                  <a:tblGrid>
                    <a:gridCol w="5623476">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11"/>
                          <a:stretch>
                            <a:fillRect l="-108" t="-1802" r="-217" b="-11712"/>
                          </a:stretch>
                        </a:blipFill>
                      </a:tcPr>
                    </a:tc>
                    <a:extLst>
                      <a:ext uri="{0D108BD9-81ED-4DB2-BD59-A6C34878D82A}">
                        <a16:rowId xmlns:a16="http://schemas.microsoft.com/office/drawing/2014/main" val="10000"/>
                      </a:ext>
                    </a:extLst>
                  </a:tr>
                </a:tbl>
              </a:graphicData>
            </a:graphic>
          </p:graphicFrame>
        </mc:Fallback>
      </mc:AlternateContent>
      <p:graphicFrame>
        <p:nvGraphicFramePr>
          <p:cNvPr id="6" name="Google Shape;414;g21c43135d4d_0_150">
            <a:extLst>
              <a:ext uri="{FF2B5EF4-FFF2-40B4-BE49-F238E27FC236}">
                <a16:creationId xmlns:a16="http://schemas.microsoft.com/office/drawing/2014/main" id="{3CF59185-0A40-35D7-EA4D-C076DF1F5D33}"/>
              </a:ext>
            </a:extLst>
          </p:cNvPr>
          <p:cNvGraphicFramePr/>
          <p:nvPr>
            <p:extLst>
              <p:ext uri="{D42A27DB-BD31-4B8C-83A1-F6EECF244321}">
                <p14:modId xmlns:p14="http://schemas.microsoft.com/office/powerpoint/2010/main" val="4193701883"/>
              </p:ext>
            </p:extLst>
          </p:nvPr>
        </p:nvGraphicFramePr>
        <p:xfrm>
          <a:off x="169850" y="2334369"/>
          <a:ext cx="8761086" cy="2383475"/>
        </p:xfrm>
        <a:graphic>
          <a:graphicData uri="http://schemas.openxmlformats.org/drawingml/2006/table">
            <a:tbl>
              <a:tblPr>
                <a:noFill/>
                <a:tableStyleId>{0E87D864-1952-46A8-BDBF-DA085AF3DD8E}</a:tableStyleId>
              </a:tblPr>
              <a:tblGrid>
                <a:gridCol w="2048417">
                  <a:extLst>
                    <a:ext uri="{9D8B030D-6E8A-4147-A177-3AD203B41FA5}">
                      <a16:colId xmlns:a16="http://schemas.microsoft.com/office/drawing/2014/main" val="20000"/>
                    </a:ext>
                  </a:extLst>
                </a:gridCol>
                <a:gridCol w="2335978">
                  <a:extLst>
                    <a:ext uri="{9D8B030D-6E8A-4147-A177-3AD203B41FA5}">
                      <a16:colId xmlns:a16="http://schemas.microsoft.com/office/drawing/2014/main" val="1525382621"/>
                    </a:ext>
                  </a:extLst>
                </a:gridCol>
                <a:gridCol w="2007422">
                  <a:extLst>
                    <a:ext uri="{9D8B030D-6E8A-4147-A177-3AD203B41FA5}">
                      <a16:colId xmlns:a16="http://schemas.microsoft.com/office/drawing/2014/main" val="20001"/>
                    </a:ext>
                  </a:extLst>
                </a:gridCol>
                <a:gridCol w="2369269">
                  <a:extLst>
                    <a:ext uri="{9D8B030D-6E8A-4147-A177-3AD203B41FA5}">
                      <a16:colId xmlns:a16="http://schemas.microsoft.com/office/drawing/2014/main" val="335187221"/>
                    </a:ext>
                  </a:extLst>
                </a:gridCol>
              </a:tblGrid>
              <a:tr h="117815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19211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50891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oogle Shape;414;g21c43135d4d_0_150">
            <a:extLst>
              <a:ext uri="{FF2B5EF4-FFF2-40B4-BE49-F238E27FC236}">
                <a16:creationId xmlns:a16="http://schemas.microsoft.com/office/drawing/2014/main" id="{E863C8C0-52A1-D93A-3992-73AAC854ECE0}"/>
              </a:ext>
            </a:extLst>
          </p:cNvPr>
          <p:cNvGraphicFramePr/>
          <p:nvPr>
            <p:extLst>
              <p:ext uri="{D42A27DB-BD31-4B8C-83A1-F6EECF244321}">
                <p14:modId xmlns:p14="http://schemas.microsoft.com/office/powerpoint/2010/main" val="2273980957"/>
              </p:ext>
            </p:extLst>
          </p:nvPr>
        </p:nvGraphicFramePr>
        <p:xfrm>
          <a:off x="169850" y="2334816"/>
          <a:ext cx="8761086" cy="2404054"/>
        </p:xfrm>
        <a:graphic>
          <a:graphicData uri="http://schemas.openxmlformats.org/drawingml/2006/table">
            <a:tbl>
              <a:tblPr>
                <a:noFill/>
                <a:tableStyleId>{0E87D864-1952-46A8-BDBF-DA085AF3DD8E}</a:tableStyleId>
              </a:tblPr>
              <a:tblGrid>
                <a:gridCol w="1870617">
                  <a:extLst>
                    <a:ext uri="{9D8B030D-6E8A-4147-A177-3AD203B41FA5}">
                      <a16:colId xmlns:a16="http://schemas.microsoft.com/office/drawing/2014/main" val="20000"/>
                    </a:ext>
                  </a:extLst>
                </a:gridCol>
                <a:gridCol w="2513778">
                  <a:extLst>
                    <a:ext uri="{9D8B030D-6E8A-4147-A177-3AD203B41FA5}">
                      <a16:colId xmlns:a16="http://schemas.microsoft.com/office/drawing/2014/main" val="1525382621"/>
                    </a:ext>
                  </a:extLst>
                </a:gridCol>
                <a:gridCol w="2007422">
                  <a:extLst>
                    <a:ext uri="{9D8B030D-6E8A-4147-A177-3AD203B41FA5}">
                      <a16:colId xmlns:a16="http://schemas.microsoft.com/office/drawing/2014/main" val="20001"/>
                    </a:ext>
                  </a:extLst>
                </a:gridCol>
                <a:gridCol w="2369269">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623889" cy="1179339"/>
            </p:xfrm>
            <a:graphic>
              <a:graphicData uri="http://schemas.openxmlformats.org/drawingml/2006/table">
                <a:tbl>
                  <a:tblPr firstRow="1" bandRow="1">
                    <a:noFill/>
                  </a:tblPr>
                  <a:tblGrid>
                    <a:gridCol w="5623889">
                      <a:extLst>
                        <a:ext uri="{9D8B030D-6E8A-4147-A177-3AD203B41FA5}">
                          <a16:colId xmlns:a16="http://schemas.microsoft.com/office/drawing/2014/main" val="20000"/>
                        </a:ext>
                      </a:extLst>
                    </a:gridCol>
                  </a:tblGrid>
                  <a:tr h="1179339">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8) </a:t>
                          </a:r>
                          <a:r>
                            <a:rPr lang="en-GB" sz="1600" b="0" dirty="0">
                              <a:solidFill>
                                <a:schemeClr val="dk1"/>
                              </a:solidFill>
                              <a:latin typeface="Nunito"/>
                              <a:ea typeface="Nunito"/>
                              <a:cs typeface="Nunito"/>
                              <a:sym typeface="Nunito"/>
                            </a:rPr>
                            <a:t>Square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has side length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6 </m:t>
                              </m:r>
                              <m:r>
                                <a:rPr lang="en-GB" sz="1600" b="0" i="1" dirty="0"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 Shade the region</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inside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that is less than </a:t>
                          </a:r>
                          <a14:m>
                            <m:oMath xmlns:m="http://schemas.openxmlformats.org/officeDocument/2006/math">
                              <m:r>
                                <a:rPr lang="en-GB" sz="1600" b="0" i="0" dirty="0" smtClean="0">
                                  <a:solidFill>
                                    <a:schemeClr val="dk1"/>
                                  </a:solidFill>
                                  <a:latin typeface="Cambria Math" panose="02040503050406030204" pitchFamily="18" charset="0"/>
                                  <a:ea typeface="Nunito"/>
                                  <a:cs typeface="Nunito"/>
                                  <a:sym typeface="Nunito"/>
                                </a:rPr>
                                <m:t>3</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𝑐𝑚</m:t>
                              </m:r>
                              <m:r>
                                <a:rPr lang="en-GB" sz="1600" b="0" i="1" dirty="0" smtClean="0">
                                  <a:solidFill>
                                    <a:schemeClr val="dk1"/>
                                  </a:solidFill>
                                  <a:latin typeface="Cambria Math" panose="02040503050406030204" pitchFamily="18" charset="0"/>
                                  <a:ea typeface="Nunito"/>
                                  <a:cs typeface="Nunito"/>
                                  <a:sym typeface="Nunito"/>
                                </a:rPr>
                                <m:t> </m:t>
                              </m:r>
                            </m:oMath>
                          </a14:m>
                          <a:r>
                            <a:rPr lang="en-GB" sz="1600" b="0" dirty="0">
                              <a:solidFill>
                                <a:schemeClr val="dk1"/>
                              </a:solidFill>
                              <a:latin typeface="Nunito"/>
                              <a:ea typeface="Nunito"/>
                              <a:cs typeface="Nunito"/>
                              <a:sym typeface="Nunito"/>
                            </a:rPr>
                            <a:t>from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𝐶</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1012467909"/>
                  </p:ext>
                </p:extLst>
              </p:nvPr>
            </p:nvGraphicFramePr>
            <p:xfrm>
              <a:off x="108044" y="862525"/>
              <a:ext cx="5623889" cy="1179339"/>
            </p:xfrm>
            <a:graphic>
              <a:graphicData uri="http://schemas.openxmlformats.org/drawingml/2006/table">
                <a:tbl>
                  <a:tblPr firstRow="1" bandRow="1">
                    <a:noFill/>
                  </a:tblPr>
                  <a:tblGrid>
                    <a:gridCol w="5623889">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8" t="-1031" r="-216" b="-1546"/>
                          </a:stretch>
                        </a:blipFill>
                      </a:tcPr>
                    </a:tc>
                    <a:extLst>
                      <a:ext uri="{0D108BD9-81ED-4DB2-BD59-A6C34878D82A}">
                        <a16:rowId xmlns:a16="http://schemas.microsoft.com/office/drawing/2014/main" val="10000"/>
                      </a:ext>
                    </a:extLst>
                  </a:tr>
                </a:tbl>
              </a:graphicData>
            </a:graphic>
          </p:graphicFrame>
        </mc:Fallback>
      </mc:AlternateContent>
      <p:grpSp>
        <p:nvGrpSpPr>
          <p:cNvPr id="12" name="Group 11">
            <a:extLst>
              <a:ext uri="{FF2B5EF4-FFF2-40B4-BE49-F238E27FC236}">
                <a16:creationId xmlns:a16="http://schemas.microsoft.com/office/drawing/2014/main" id="{CE669CAA-7208-82F9-D9A8-A37468114F72}"/>
              </a:ext>
            </a:extLst>
          </p:cNvPr>
          <p:cNvGrpSpPr/>
          <p:nvPr/>
        </p:nvGrpSpPr>
        <p:grpSpPr>
          <a:xfrm>
            <a:off x="6185281" y="559895"/>
            <a:ext cx="1799637" cy="1670154"/>
            <a:chOff x="564868" y="1727722"/>
            <a:chExt cx="3348079" cy="3107186"/>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9A50AF9-7A70-4D2E-4B0A-AAA3CF90F347}"/>
                    </a:ext>
                  </a:extLst>
                </p:cNvPr>
                <p:cNvSpPr txBox="1"/>
                <p:nvPr/>
              </p:nvSpPr>
              <p:spPr>
                <a:xfrm>
                  <a:off x="564868" y="4147796"/>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𝐴</m:t>
                        </m:r>
                      </m:oMath>
                    </m:oMathPara>
                  </a14:m>
                  <a:endParaRPr lang="en-GB" sz="1800" dirty="0"/>
                </a:p>
              </p:txBody>
            </p:sp>
          </mc:Choice>
          <mc:Fallback xmlns="">
            <p:sp>
              <p:nvSpPr>
                <p:cNvPr id="10" name="TextBox 9">
                  <a:extLst>
                    <a:ext uri="{FF2B5EF4-FFF2-40B4-BE49-F238E27FC236}">
                      <a16:creationId xmlns:a16="http://schemas.microsoft.com/office/drawing/2014/main" id="{99A50AF9-7A70-4D2E-4B0A-AAA3CF90F347}"/>
                    </a:ext>
                  </a:extLst>
                </p:cNvPr>
                <p:cNvSpPr txBox="1">
                  <a:spLocks noRot="1" noChangeAspect="1" noMove="1" noResize="1" noEditPoints="1" noAdjustHandles="1" noChangeArrowheads="1" noChangeShapeType="1" noTextEdit="1"/>
                </p:cNvSpPr>
                <p:nvPr/>
              </p:nvSpPr>
              <p:spPr>
                <a:xfrm>
                  <a:off x="564868" y="4147796"/>
                  <a:ext cx="710213" cy="687112"/>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78B0B47-2F51-B00D-BE60-2E48E5E7760B}"/>
                    </a:ext>
                  </a:extLst>
                </p:cNvPr>
                <p:cNvSpPr txBox="1"/>
                <p:nvPr/>
              </p:nvSpPr>
              <p:spPr>
                <a:xfrm>
                  <a:off x="615436" y="1759217"/>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𝐵</m:t>
                        </m:r>
                      </m:oMath>
                    </m:oMathPara>
                  </a14:m>
                  <a:endParaRPr lang="en-GB" sz="1800" dirty="0"/>
                </a:p>
              </p:txBody>
            </p:sp>
          </mc:Choice>
          <mc:Fallback xmlns="">
            <p:sp>
              <p:nvSpPr>
                <p:cNvPr id="11" name="TextBox 10">
                  <a:extLst>
                    <a:ext uri="{FF2B5EF4-FFF2-40B4-BE49-F238E27FC236}">
                      <a16:creationId xmlns:a16="http://schemas.microsoft.com/office/drawing/2014/main" id="{978B0B47-2F51-B00D-BE60-2E48E5E7760B}"/>
                    </a:ext>
                  </a:extLst>
                </p:cNvPr>
                <p:cNvSpPr txBox="1">
                  <a:spLocks noRot="1" noChangeAspect="1" noMove="1" noResize="1" noEditPoints="1" noAdjustHandles="1" noChangeArrowheads="1" noChangeShapeType="1" noTextEdit="1"/>
                </p:cNvSpPr>
                <p:nvPr/>
              </p:nvSpPr>
              <p:spPr>
                <a:xfrm>
                  <a:off x="615436" y="1759217"/>
                  <a:ext cx="710213" cy="687112"/>
                </a:xfrm>
                <a:prstGeom prst="rect">
                  <a:avLst/>
                </a:prstGeom>
                <a:blipFill>
                  <a:blip r:embed="rId5"/>
                  <a:stretch>
                    <a:fillRect/>
                  </a:stretch>
                </a:blipFill>
              </p:spPr>
              <p:txBody>
                <a:bodyPr/>
                <a:lstStyle/>
                <a:p>
                  <a:r>
                    <a:rPr lang="en-GB">
                      <a:noFill/>
                    </a:rPr>
                    <a:t> </a:t>
                  </a:r>
                </a:p>
              </p:txBody>
            </p:sp>
          </mc:Fallback>
        </mc:AlternateContent>
        <p:sp>
          <p:nvSpPr>
            <p:cNvPr id="2" name="Rectangle 1">
              <a:extLst>
                <a:ext uri="{FF2B5EF4-FFF2-40B4-BE49-F238E27FC236}">
                  <a16:creationId xmlns:a16="http://schemas.microsoft.com/office/drawing/2014/main" id="{509D5B95-3A8D-EB88-2235-C80EA21C5D01}"/>
                </a:ext>
              </a:extLst>
            </p:cNvPr>
            <p:cNvSpPr/>
            <p:nvPr/>
          </p:nvSpPr>
          <p:spPr>
            <a:xfrm>
              <a:off x="1162562" y="2218629"/>
              <a:ext cx="2160000" cy="2160000"/>
            </a:xfrm>
            <a:prstGeom prst="rect">
              <a:avLst/>
            </a:prstGeom>
            <a:noFill/>
            <a:ln>
              <a:solidFill>
                <a:srgbClr val="FF3F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10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E986D00-2C92-5763-6CC7-D1C767D1864A}"/>
                    </a:ext>
                  </a:extLst>
                </p:cNvPr>
                <p:cNvSpPr txBox="1"/>
                <p:nvPr/>
              </p:nvSpPr>
              <p:spPr>
                <a:xfrm>
                  <a:off x="3202734" y="1727722"/>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𝐶</m:t>
                        </m:r>
                      </m:oMath>
                    </m:oMathPara>
                  </a14:m>
                  <a:endParaRPr lang="en-GB" sz="1800" dirty="0"/>
                </a:p>
              </p:txBody>
            </p:sp>
          </mc:Choice>
          <mc:Fallback xmlns="">
            <p:sp>
              <p:nvSpPr>
                <p:cNvPr id="7" name="TextBox 6">
                  <a:extLst>
                    <a:ext uri="{FF2B5EF4-FFF2-40B4-BE49-F238E27FC236}">
                      <a16:creationId xmlns:a16="http://schemas.microsoft.com/office/drawing/2014/main" id="{EE986D00-2C92-5763-6CC7-D1C767D1864A}"/>
                    </a:ext>
                  </a:extLst>
                </p:cNvPr>
                <p:cNvSpPr txBox="1">
                  <a:spLocks noRot="1" noChangeAspect="1" noMove="1" noResize="1" noEditPoints="1" noAdjustHandles="1" noChangeArrowheads="1" noChangeShapeType="1" noTextEdit="1"/>
                </p:cNvSpPr>
                <p:nvPr/>
              </p:nvSpPr>
              <p:spPr>
                <a:xfrm>
                  <a:off x="3202734" y="1727722"/>
                  <a:ext cx="710213" cy="687112"/>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30FB908-CB46-D5A5-42BF-AFB92CE4371F}"/>
                    </a:ext>
                  </a:extLst>
                </p:cNvPr>
                <p:cNvSpPr txBox="1"/>
                <p:nvPr/>
              </p:nvSpPr>
              <p:spPr>
                <a:xfrm>
                  <a:off x="3171230" y="4147796"/>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𝐷</m:t>
                        </m:r>
                      </m:oMath>
                    </m:oMathPara>
                  </a14:m>
                  <a:endParaRPr lang="en-GB" sz="1800" dirty="0"/>
                </a:p>
              </p:txBody>
            </p:sp>
          </mc:Choice>
          <mc:Fallback xmlns="">
            <p:sp>
              <p:nvSpPr>
                <p:cNvPr id="8" name="TextBox 7">
                  <a:extLst>
                    <a:ext uri="{FF2B5EF4-FFF2-40B4-BE49-F238E27FC236}">
                      <a16:creationId xmlns:a16="http://schemas.microsoft.com/office/drawing/2014/main" id="{A30FB908-CB46-D5A5-42BF-AFB92CE4371F}"/>
                    </a:ext>
                  </a:extLst>
                </p:cNvPr>
                <p:cNvSpPr txBox="1">
                  <a:spLocks noRot="1" noChangeAspect="1" noMove="1" noResize="1" noEditPoints="1" noAdjustHandles="1" noChangeArrowheads="1" noChangeShapeType="1" noTextEdit="1"/>
                </p:cNvSpPr>
                <p:nvPr/>
              </p:nvSpPr>
              <p:spPr>
                <a:xfrm>
                  <a:off x="3171230" y="4147796"/>
                  <a:ext cx="710213" cy="687112"/>
                </a:xfrm>
                <a:prstGeom prst="rect">
                  <a:avLst/>
                </a:prstGeom>
                <a:blipFill>
                  <a:blip r:embed="rId7"/>
                  <a:stretch>
                    <a:fillRect/>
                  </a:stretch>
                </a:blipFill>
              </p:spPr>
              <p:txBody>
                <a:bodyPr/>
                <a:lstStyle/>
                <a:p>
                  <a:r>
                    <a:rPr lang="en-GB">
                      <a:noFill/>
                    </a:rPr>
                    <a:t> </a:t>
                  </a:r>
                </a:p>
              </p:txBody>
            </p:sp>
          </mc:Fallback>
        </mc:AlternateContent>
      </p:grpSp>
      <p:pic>
        <p:nvPicPr>
          <p:cNvPr id="9" name="Picture 8">
            <a:extLst>
              <a:ext uri="{FF2B5EF4-FFF2-40B4-BE49-F238E27FC236}">
                <a16:creationId xmlns:a16="http://schemas.microsoft.com/office/drawing/2014/main" id="{6AD11100-99EA-7D20-FA66-1E1327E08D71}"/>
              </a:ext>
            </a:extLst>
          </p:cNvPr>
          <p:cNvPicPr>
            <a:picLocks noChangeAspect="1"/>
          </p:cNvPicPr>
          <p:nvPr/>
        </p:nvPicPr>
        <p:blipFill>
          <a:blip r:embed="rId8"/>
          <a:stretch>
            <a:fillRect/>
          </a:stretch>
        </p:blipFill>
        <p:spPr>
          <a:xfrm>
            <a:off x="561272" y="2386897"/>
            <a:ext cx="1301396" cy="1055912"/>
          </a:xfrm>
          <a:prstGeom prst="rect">
            <a:avLst/>
          </a:prstGeom>
        </p:spPr>
      </p:pic>
      <p:pic>
        <p:nvPicPr>
          <p:cNvPr id="19" name="Picture 18">
            <a:extLst>
              <a:ext uri="{FF2B5EF4-FFF2-40B4-BE49-F238E27FC236}">
                <a16:creationId xmlns:a16="http://schemas.microsoft.com/office/drawing/2014/main" id="{15334BA7-C9EF-073C-0258-306C69B272A2}"/>
              </a:ext>
            </a:extLst>
          </p:cNvPr>
          <p:cNvPicPr>
            <a:picLocks noChangeAspect="1"/>
          </p:cNvPicPr>
          <p:nvPr/>
        </p:nvPicPr>
        <p:blipFill>
          <a:blip r:embed="rId9"/>
          <a:stretch>
            <a:fillRect/>
          </a:stretch>
        </p:blipFill>
        <p:spPr>
          <a:xfrm>
            <a:off x="4909280" y="3594629"/>
            <a:ext cx="1358767" cy="1102461"/>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3B1DED5-CDFD-27C3-1699-77C2A4DEB30D}"/>
                  </a:ext>
                </a:extLst>
              </p:cNvPr>
              <p:cNvSpPr txBox="1"/>
              <p:nvPr/>
            </p:nvSpPr>
            <p:spPr>
              <a:xfrm>
                <a:off x="6212462" y="505381"/>
                <a:ext cx="169659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6 </m:t>
                      </m:r>
                      <m:r>
                        <a:rPr lang="en-GB" b="0" i="1" smtClean="0">
                          <a:latin typeface="Cambria Math" panose="02040503050406030204" pitchFamily="18" charset="0"/>
                        </a:rPr>
                        <m:t>𝑐𝑚</m:t>
                      </m:r>
                    </m:oMath>
                  </m:oMathPara>
                </a14:m>
                <a:endParaRPr lang="en-GB" dirty="0"/>
              </a:p>
            </p:txBody>
          </p:sp>
        </mc:Choice>
        <mc:Fallback xmlns="">
          <p:sp>
            <p:nvSpPr>
              <p:cNvPr id="3" name="TextBox 2">
                <a:extLst>
                  <a:ext uri="{FF2B5EF4-FFF2-40B4-BE49-F238E27FC236}">
                    <a16:creationId xmlns:a16="http://schemas.microsoft.com/office/drawing/2014/main" id="{53B1DED5-CDFD-27C3-1699-77C2A4DEB30D}"/>
                  </a:ext>
                </a:extLst>
              </p:cNvPr>
              <p:cNvSpPr txBox="1">
                <a:spLocks noRot="1" noChangeAspect="1" noMove="1" noResize="1" noEditPoints="1" noAdjustHandles="1" noChangeArrowheads="1" noChangeShapeType="1" noTextEdit="1"/>
              </p:cNvSpPr>
              <p:nvPr/>
            </p:nvSpPr>
            <p:spPr>
              <a:xfrm>
                <a:off x="6212462" y="505381"/>
                <a:ext cx="1696598" cy="307777"/>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E22AC743-74B3-3A71-7D67-A5B07CE50FED}"/>
                  </a:ext>
                </a:extLst>
              </p:cNvPr>
              <p:cNvSpPr txBox="1"/>
              <p:nvPr/>
            </p:nvSpPr>
            <p:spPr>
              <a:xfrm>
                <a:off x="6288320" y="1991510"/>
                <a:ext cx="169659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6 </m:t>
                      </m:r>
                      <m:r>
                        <a:rPr lang="en-GB" b="0" i="1" smtClean="0">
                          <a:latin typeface="Cambria Math" panose="02040503050406030204" pitchFamily="18" charset="0"/>
                        </a:rPr>
                        <m:t>𝑐𝑚</m:t>
                      </m:r>
                    </m:oMath>
                  </m:oMathPara>
                </a14:m>
                <a:endParaRPr lang="en-GB" dirty="0"/>
              </a:p>
            </p:txBody>
          </p:sp>
        </mc:Choice>
        <mc:Fallback xmlns="">
          <p:sp>
            <p:nvSpPr>
              <p:cNvPr id="13" name="TextBox 12">
                <a:extLst>
                  <a:ext uri="{FF2B5EF4-FFF2-40B4-BE49-F238E27FC236}">
                    <a16:creationId xmlns:a16="http://schemas.microsoft.com/office/drawing/2014/main" id="{E22AC743-74B3-3A71-7D67-A5B07CE50FED}"/>
                  </a:ext>
                </a:extLst>
              </p:cNvPr>
              <p:cNvSpPr txBox="1">
                <a:spLocks noRot="1" noChangeAspect="1" noMove="1" noResize="1" noEditPoints="1" noAdjustHandles="1" noChangeArrowheads="1" noChangeShapeType="1" noTextEdit="1"/>
              </p:cNvSpPr>
              <p:nvPr/>
            </p:nvSpPr>
            <p:spPr>
              <a:xfrm>
                <a:off x="6288320" y="1991510"/>
                <a:ext cx="1696598" cy="307777"/>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E8CFEC18-05F4-F26C-EE59-B9C4B944BAAE}"/>
                  </a:ext>
                </a:extLst>
              </p:cNvPr>
              <p:cNvSpPr txBox="1"/>
              <p:nvPr/>
            </p:nvSpPr>
            <p:spPr>
              <a:xfrm>
                <a:off x="5419748" y="1252576"/>
                <a:ext cx="169659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6 </m:t>
                      </m:r>
                      <m:r>
                        <a:rPr lang="en-GB" b="0" i="1" smtClean="0">
                          <a:latin typeface="Cambria Math" panose="02040503050406030204" pitchFamily="18" charset="0"/>
                        </a:rPr>
                        <m:t>𝑐𝑚</m:t>
                      </m:r>
                    </m:oMath>
                  </m:oMathPara>
                </a14:m>
                <a:endParaRPr lang="en-GB" dirty="0"/>
              </a:p>
            </p:txBody>
          </p:sp>
        </mc:Choice>
        <mc:Fallback xmlns="">
          <p:sp>
            <p:nvSpPr>
              <p:cNvPr id="14" name="TextBox 13">
                <a:extLst>
                  <a:ext uri="{FF2B5EF4-FFF2-40B4-BE49-F238E27FC236}">
                    <a16:creationId xmlns:a16="http://schemas.microsoft.com/office/drawing/2014/main" id="{E8CFEC18-05F4-F26C-EE59-B9C4B944BAAE}"/>
                  </a:ext>
                </a:extLst>
              </p:cNvPr>
              <p:cNvSpPr txBox="1">
                <a:spLocks noRot="1" noChangeAspect="1" noMove="1" noResize="1" noEditPoints="1" noAdjustHandles="1" noChangeArrowheads="1" noChangeShapeType="1" noTextEdit="1"/>
              </p:cNvSpPr>
              <p:nvPr/>
            </p:nvSpPr>
            <p:spPr>
              <a:xfrm>
                <a:off x="5419748" y="1252576"/>
                <a:ext cx="1696598" cy="307777"/>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6B61FBAF-8161-44D2-A227-CAC25648B2FE}"/>
                  </a:ext>
                </a:extLst>
              </p:cNvPr>
              <p:cNvSpPr txBox="1"/>
              <p:nvPr/>
            </p:nvSpPr>
            <p:spPr>
              <a:xfrm>
                <a:off x="7060761" y="1239814"/>
                <a:ext cx="169659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6 </m:t>
                      </m:r>
                      <m:r>
                        <a:rPr lang="en-GB" b="0" i="1" smtClean="0">
                          <a:latin typeface="Cambria Math" panose="02040503050406030204" pitchFamily="18" charset="0"/>
                        </a:rPr>
                        <m:t>𝑐𝑚</m:t>
                      </m:r>
                    </m:oMath>
                  </m:oMathPara>
                </a14:m>
                <a:endParaRPr lang="en-GB" dirty="0"/>
              </a:p>
            </p:txBody>
          </p:sp>
        </mc:Choice>
        <mc:Fallback xmlns="">
          <p:sp>
            <p:nvSpPr>
              <p:cNvPr id="15" name="TextBox 14">
                <a:extLst>
                  <a:ext uri="{FF2B5EF4-FFF2-40B4-BE49-F238E27FC236}">
                    <a16:creationId xmlns:a16="http://schemas.microsoft.com/office/drawing/2014/main" id="{6B61FBAF-8161-44D2-A227-CAC25648B2FE}"/>
                  </a:ext>
                </a:extLst>
              </p:cNvPr>
              <p:cNvSpPr txBox="1">
                <a:spLocks noRot="1" noChangeAspect="1" noMove="1" noResize="1" noEditPoints="1" noAdjustHandles="1" noChangeArrowheads="1" noChangeShapeType="1" noTextEdit="1"/>
              </p:cNvSpPr>
              <p:nvPr/>
            </p:nvSpPr>
            <p:spPr>
              <a:xfrm>
                <a:off x="7060761" y="1239814"/>
                <a:ext cx="1696598" cy="307777"/>
              </a:xfrm>
              <a:prstGeom prst="rect">
                <a:avLst/>
              </a:prstGeom>
              <a:blipFill>
                <a:blip r:embed="rId14"/>
                <a:stretch>
                  <a:fillRect/>
                </a:stretch>
              </a:blipFill>
            </p:spPr>
            <p:txBody>
              <a:bodyPr/>
              <a:lstStyle/>
              <a:p>
                <a:r>
                  <a:rPr lang="en-GB">
                    <a:noFill/>
                  </a:rPr>
                  <a:t> </a:t>
                </a:r>
              </a:p>
            </p:txBody>
          </p:sp>
        </mc:Fallback>
      </mc:AlternateContent>
      <p:pic>
        <p:nvPicPr>
          <p:cNvPr id="20" name="Picture 19" descr="A white square with a pink circle and a black background&#10;&#10;Description automatically generated with low confidence">
            <a:extLst>
              <a:ext uri="{FF2B5EF4-FFF2-40B4-BE49-F238E27FC236}">
                <a16:creationId xmlns:a16="http://schemas.microsoft.com/office/drawing/2014/main" id="{7E62C52A-AC93-8B06-7D4C-79E1067C23E0}"/>
              </a:ext>
            </a:extLst>
          </p:cNvPr>
          <p:cNvPicPr>
            <a:picLocks noChangeAspect="1"/>
          </p:cNvPicPr>
          <p:nvPr/>
        </p:nvPicPr>
        <p:blipFill>
          <a:blip r:embed="rId15"/>
          <a:stretch>
            <a:fillRect/>
          </a:stretch>
        </p:blipFill>
        <p:spPr>
          <a:xfrm>
            <a:off x="4909280" y="2370072"/>
            <a:ext cx="1149628" cy="1039087"/>
          </a:xfrm>
          <a:prstGeom prst="rect">
            <a:avLst/>
          </a:prstGeom>
        </p:spPr>
      </p:pic>
      <p:pic>
        <p:nvPicPr>
          <p:cNvPr id="22" name="Picture 21" descr="A picture containing rectangle, screenshot, square, line&#10;&#10;Description automatically generated">
            <a:extLst>
              <a:ext uri="{FF2B5EF4-FFF2-40B4-BE49-F238E27FC236}">
                <a16:creationId xmlns:a16="http://schemas.microsoft.com/office/drawing/2014/main" id="{6C58C768-9EF8-A824-EA5F-99A39E0686E7}"/>
              </a:ext>
            </a:extLst>
          </p:cNvPr>
          <p:cNvPicPr>
            <a:picLocks noChangeAspect="1"/>
          </p:cNvPicPr>
          <p:nvPr/>
        </p:nvPicPr>
        <p:blipFill>
          <a:blip r:embed="rId16"/>
          <a:stretch>
            <a:fillRect/>
          </a:stretch>
        </p:blipFill>
        <p:spPr>
          <a:xfrm>
            <a:off x="633674" y="3675518"/>
            <a:ext cx="1163759" cy="944609"/>
          </a:xfrm>
          <a:prstGeom prst="rect">
            <a:avLst/>
          </a:prstGeom>
        </p:spPr>
      </p:pic>
    </p:spTree>
    <p:extLst>
      <p:ext uri="{BB962C8B-B14F-4D97-AF65-F5344CB8AC3E}">
        <p14:creationId xmlns:p14="http://schemas.microsoft.com/office/powerpoint/2010/main" val="4249127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oogle Shape;414;g21c43135d4d_0_150">
            <a:extLst>
              <a:ext uri="{FF2B5EF4-FFF2-40B4-BE49-F238E27FC236}">
                <a16:creationId xmlns:a16="http://schemas.microsoft.com/office/drawing/2014/main" id="{D347FEA7-0525-5191-B5D1-2ED709CE798B}"/>
              </a:ext>
            </a:extLst>
          </p:cNvPr>
          <p:cNvGraphicFramePr/>
          <p:nvPr>
            <p:extLst>
              <p:ext uri="{D42A27DB-BD31-4B8C-83A1-F6EECF244321}">
                <p14:modId xmlns:p14="http://schemas.microsoft.com/office/powerpoint/2010/main" val="3451717720"/>
              </p:ext>
            </p:extLst>
          </p:nvPr>
        </p:nvGraphicFramePr>
        <p:xfrm>
          <a:off x="169850" y="2334816"/>
          <a:ext cx="8754018" cy="2404054"/>
        </p:xfrm>
        <a:graphic>
          <a:graphicData uri="http://schemas.openxmlformats.org/drawingml/2006/table">
            <a:tbl>
              <a:tblPr>
                <a:noFill/>
                <a:tableStyleId>{0E87D864-1952-46A8-BDBF-DA085AF3DD8E}</a:tableStyleId>
              </a:tblPr>
              <a:tblGrid>
                <a:gridCol w="2065102">
                  <a:extLst>
                    <a:ext uri="{9D8B030D-6E8A-4147-A177-3AD203B41FA5}">
                      <a16:colId xmlns:a16="http://schemas.microsoft.com/office/drawing/2014/main" val="20000"/>
                    </a:ext>
                  </a:extLst>
                </a:gridCol>
                <a:gridCol w="2319293">
                  <a:extLst>
                    <a:ext uri="{9D8B030D-6E8A-4147-A177-3AD203B41FA5}">
                      <a16:colId xmlns:a16="http://schemas.microsoft.com/office/drawing/2014/main" val="1525382621"/>
                    </a:ext>
                  </a:extLst>
                </a:gridCol>
                <a:gridCol w="2133230">
                  <a:extLst>
                    <a:ext uri="{9D8B030D-6E8A-4147-A177-3AD203B41FA5}">
                      <a16:colId xmlns:a16="http://schemas.microsoft.com/office/drawing/2014/main" val="20001"/>
                    </a:ext>
                  </a:extLst>
                </a:gridCol>
                <a:gridCol w="2236393">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598489" cy="1179339"/>
            </p:xfrm>
            <a:graphic>
              <a:graphicData uri="http://schemas.openxmlformats.org/drawingml/2006/table">
                <a:tbl>
                  <a:tblPr firstRow="1" bandRow="1">
                    <a:noFill/>
                  </a:tblPr>
                  <a:tblGrid>
                    <a:gridCol w="5598489">
                      <a:extLst>
                        <a:ext uri="{9D8B030D-6E8A-4147-A177-3AD203B41FA5}">
                          <a16:colId xmlns:a16="http://schemas.microsoft.com/office/drawing/2014/main" val="20000"/>
                        </a:ext>
                      </a:extLst>
                    </a:gridCol>
                  </a:tblGrid>
                  <a:tr h="1179339">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9) </a:t>
                          </a:r>
                          <a:r>
                            <a:rPr lang="en-GB" sz="1600" b="0" dirty="0">
                              <a:solidFill>
                                <a:schemeClr val="dk1"/>
                              </a:solidFill>
                              <a:latin typeface="Nunito"/>
                              <a:ea typeface="Nunito"/>
                              <a:cs typeface="Nunito"/>
                              <a:sym typeface="Nunito"/>
                            </a:rPr>
                            <a:t>Consider rectangle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Shade the region of the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rectangle that is closer to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𝐴𝐷</m:t>
                              </m:r>
                            </m:oMath>
                          </a14:m>
                          <a:r>
                            <a:rPr lang="en-GB" sz="1600" b="0" dirty="0">
                              <a:solidFill>
                                <a:schemeClr val="dk1"/>
                              </a:solidFill>
                              <a:latin typeface="Nunito"/>
                              <a:ea typeface="Nunito"/>
                              <a:cs typeface="Nunito"/>
                              <a:sym typeface="Nunito"/>
                            </a:rPr>
                            <a:t> than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2191213133"/>
                  </p:ext>
                </p:extLst>
              </p:nvPr>
            </p:nvGraphicFramePr>
            <p:xfrm>
              <a:off x="108044" y="862525"/>
              <a:ext cx="5598489" cy="1179339"/>
            </p:xfrm>
            <a:graphic>
              <a:graphicData uri="http://schemas.openxmlformats.org/drawingml/2006/table">
                <a:tbl>
                  <a:tblPr firstRow="1" bandRow="1">
                    <a:noFill/>
                  </a:tblPr>
                  <a:tblGrid>
                    <a:gridCol w="5598489">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9" t="-1031" r="-217" b="-1546"/>
                          </a:stretch>
                        </a:blip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C004A58E-F6F0-DBB2-79BA-C5CB1522D9BE}"/>
              </a:ext>
            </a:extLst>
          </p:cNvPr>
          <p:cNvPicPr>
            <a:picLocks noChangeAspect="1"/>
          </p:cNvPicPr>
          <p:nvPr/>
        </p:nvPicPr>
        <p:blipFill>
          <a:blip r:embed="rId4"/>
          <a:stretch>
            <a:fillRect/>
          </a:stretch>
        </p:blipFill>
        <p:spPr>
          <a:xfrm>
            <a:off x="547539" y="2390754"/>
            <a:ext cx="1700236" cy="1105154"/>
          </a:xfrm>
          <a:prstGeom prst="rect">
            <a:avLst/>
          </a:prstGeom>
        </p:spPr>
      </p:pic>
      <p:pic>
        <p:nvPicPr>
          <p:cNvPr id="12" name="Picture 11">
            <a:extLst>
              <a:ext uri="{FF2B5EF4-FFF2-40B4-BE49-F238E27FC236}">
                <a16:creationId xmlns:a16="http://schemas.microsoft.com/office/drawing/2014/main" id="{53548E58-C2AC-999E-4AFB-DF86240A83CE}"/>
              </a:ext>
            </a:extLst>
          </p:cNvPr>
          <p:cNvPicPr>
            <a:picLocks noChangeAspect="1"/>
          </p:cNvPicPr>
          <p:nvPr/>
        </p:nvPicPr>
        <p:blipFill>
          <a:blip r:embed="rId5"/>
          <a:stretch>
            <a:fillRect/>
          </a:stretch>
        </p:blipFill>
        <p:spPr>
          <a:xfrm>
            <a:off x="4872883" y="2375189"/>
            <a:ext cx="1700235" cy="1105153"/>
          </a:xfrm>
          <a:prstGeom prst="rect">
            <a:avLst/>
          </a:prstGeom>
        </p:spPr>
      </p:pic>
      <p:pic>
        <p:nvPicPr>
          <p:cNvPr id="13" name="Picture 12">
            <a:extLst>
              <a:ext uri="{FF2B5EF4-FFF2-40B4-BE49-F238E27FC236}">
                <a16:creationId xmlns:a16="http://schemas.microsoft.com/office/drawing/2014/main" id="{6D7394F1-D074-5D16-19FF-8DFACD98F276}"/>
              </a:ext>
            </a:extLst>
          </p:cNvPr>
          <p:cNvPicPr>
            <a:picLocks noChangeAspect="1"/>
          </p:cNvPicPr>
          <p:nvPr/>
        </p:nvPicPr>
        <p:blipFill>
          <a:blip r:embed="rId6"/>
          <a:stretch>
            <a:fillRect/>
          </a:stretch>
        </p:blipFill>
        <p:spPr>
          <a:xfrm>
            <a:off x="547539" y="3587953"/>
            <a:ext cx="1700237" cy="1105155"/>
          </a:xfrm>
          <a:prstGeom prst="rect">
            <a:avLst/>
          </a:prstGeom>
        </p:spPr>
      </p:pic>
      <p:pic>
        <p:nvPicPr>
          <p:cNvPr id="14" name="Picture 13">
            <a:extLst>
              <a:ext uri="{FF2B5EF4-FFF2-40B4-BE49-F238E27FC236}">
                <a16:creationId xmlns:a16="http://schemas.microsoft.com/office/drawing/2014/main" id="{5E120A01-673E-0485-4C18-9347AFDDC62A}"/>
              </a:ext>
            </a:extLst>
          </p:cNvPr>
          <p:cNvPicPr>
            <a:picLocks noChangeAspect="1"/>
          </p:cNvPicPr>
          <p:nvPr/>
        </p:nvPicPr>
        <p:blipFill>
          <a:blip r:embed="rId7"/>
          <a:stretch>
            <a:fillRect/>
          </a:stretch>
        </p:blipFill>
        <p:spPr>
          <a:xfrm>
            <a:off x="4912229" y="3619508"/>
            <a:ext cx="1700237" cy="1043494"/>
          </a:xfrm>
          <a:prstGeom prst="rect">
            <a:avLst/>
          </a:prstGeom>
        </p:spPr>
      </p:pic>
      <p:pic>
        <p:nvPicPr>
          <p:cNvPr id="8" name="Picture 7">
            <a:extLst>
              <a:ext uri="{FF2B5EF4-FFF2-40B4-BE49-F238E27FC236}">
                <a16:creationId xmlns:a16="http://schemas.microsoft.com/office/drawing/2014/main" id="{88677437-F8A1-032F-7FE1-AC8B63C37CD3}"/>
              </a:ext>
            </a:extLst>
          </p:cNvPr>
          <p:cNvPicPr>
            <a:picLocks noChangeAspect="1"/>
          </p:cNvPicPr>
          <p:nvPr/>
        </p:nvPicPr>
        <p:blipFill>
          <a:blip r:embed="rId8"/>
          <a:stretch>
            <a:fillRect/>
          </a:stretch>
        </p:blipFill>
        <p:spPr>
          <a:xfrm>
            <a:off x="6154975" y="714881"/>
            <a:ext cx="2278105" cy="1480769"/>
          </a:xfrm>
          <a:prstGeom prst="rect">
            <a:avLst/>
          </a:prstGeom>
        </p:spPr>
      </p:pic>
    </p:spTree>
    <p:extLst>
      <p:ext uri="{BB962C8B-B14F-4D97-AF65-F5344CB8AC3E}">
        <p14:creationId xmlns:p14="http://schemas.microsoft.com/office/powerpoint/2010/main" val="1463918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609175" cy="1179339"/>
            </p:xfrm>
            <a:graphic>
              <a:graphicData uri="http://schemas.openxmlformats.org/drawingml/2006/table">
                <a:tbl>
                  <a:tblPr firstRow="1" bandRow="1">
                    <a:noFill/>
                  </a:tblPr>
                  <a:tblGrid>
                    <a:gridCol w="5609175">
                      <a:extLst>
                        <a:ext uri="{9D8B030D-6E8A-4147-A177-3AD203B41FA5}">
                          <a16:colId xmlns:a16="http://schemas.microsoft.com/office/drawing/2014/main" val="20000"/>
                        </a:ext>
                      </a:extLst>
                    </a:gridCol>
                  </a:tblGrid>
                  <a:tr h="1179339">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10) </a:t>
                          </a:r>
                          <a:r>
                            <a:rPr lang="en-GB" sz="1600" b="0" dirty="0">
                              <a:solidFill>
                                <a:schemeClr val="dk1"/>
                              </a:solidFill>
                              <a:latin typeface="Nunito"/>
                              <a:ea typeface="Nunito"/>
                              <a:cs typeface="Nunito"/>
                              <a:sym typeface="Nunito"/>
                            </a:rPr>
                            <a:t>Consider rectangle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Shade the region that is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nearer to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𝐵𝐶</m:t>
                              </m:r>
                            </m:oMath>
                          </a14:m>
                          <a:r>
                            <a:rPr lang="en-GB" sz="1600" b="0" dirty="0">
                              <a:solidFill>
                                <a:schemeClr val="dk1"/>
                              </a:solidFill>
                              <a:latin typeface="Nunito"/>
                              <a:ea typeface="Nunito"/>
                              <a:cs typeface="Nunito"/>
                              <a:sym typeface="Nunito"/>
                            </a:rPr>
                            <a:t> than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𝐴𝐷</m:t>
                              </m:r>
                            </m:oMath>
                          </a14:m>
                          <a:r>
                            <a:rPr lang="en-GB" sz="1600" b="0" dirty="0">
                              <a:solidFill>
                                <a:schemeClr val="dk1"/>
                              </a:solidFill>
                              <a:latin typeface="Nunito"/>
                              <a:ea typeface="Nunito"/>
                              <a:cs typeface="Nunito"/>
                              <a:sym typeface="Nunito"/>
                            </a:rPr>
                            <a:t> and nearer to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𝐵𝐶</m:t>
                              </m:r>
                            </m:oMath>
                          </a14:m>
                          <a:r>
                            <a:rPr lang="en-GB" sz="1600" b="0" dirty="0">
                              <a:solidFill>
                                <a:schemeClr val="dk1"/>
                              </a:solidFill>
                              <a:latin typeface="Nunito"/>
                              <a:ea typeface="Nunito"/>
                              <a:cs typeface="Nunito"/>
                              <a:sym typeface="Nunito"/>
                            </a:rPr>
                            <a:t> than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m:t>
                              </m:r>
                            </m:oMath>
                          </a14:m>
                          <a:r>
                            <a:rPr lang="en-GB" sz="1600" b="0" dirty="0">
                              <a:solidFill>
                                <a:schemeClr val="dk1"/>
                              </a:solidFill>
                              <a:latin typeface="Nunito"/>
                              <a:ea typeface="Nunito"/>
                              <a:cs typeface="Nunito"/>
                              <a:sym typeface="Nunito"/>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609175" cy="1179339"/>
            </p:xfrm>
            <a:graphic>
              <a:graphicData uri="http://schemas.openxmlformats.org/drawingml/2006/table">
                <a:tbl>
                  <a:tblPr firstRow="1" bandRow="1">
                    <a:noFill/>
                  </a:tblPr>
                  <a:tblGrid>
                    <a:gridCol w="5609175">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09" t="-1031" r="-217" b="-1546"/>
                          </a:stretch>
                        </a:blipFill>
                      </a:tcPr>
                    </a:tc>
                    <a:extLst>
                      <a:ext uri="{0D108BD9-81ED-4DB2-BD59-A6C34878D82A}">
                        <a16:rowId xmlns:a16="http://schemas.microsoft.com/office/drawing/2014/main" val="10000"/>
                      </a:ext>
                    </a:extLst>
                  </a:tr>
                </a:tbl>
              </a:graphicData>
            </a:graphic>
          </p:graphicFrame>
        </mc:Fallback>
      </mc:AlternateContent>
      <p:pic>
        <p:nvPicPr>
          <p:cNvPr id="2" name="Picture 1">
            <a:extLst>
              <a:ext uri="{FF2B5EF4-FFF2-40B4-BE49-F238E27FC236}">
                <a16:creationId xmlns:a16="http://schemas.microsoft.com/office/drawing/2014/main" id="{EE02976D-1E43-F6A5-6BCD-4EFFF7AAE096}"/>
              </a:ext>
            </a:extLst>
          </p:cNvPr>
          <p:cNvPicPr>
            <a:picLocks noChangeAspect="1"/>
          </p:cNvPicPr>
          <p:nvPr/>
        </p:nvPicPr>
        <p:blipFill>
          <a:blip r:embed="rId3"/>
          <a:stretch>
            <a:fillRect/>
          </a:stretch>
        </p:blipFill>
        <p:spPr>
          <a:xfrm>
            <a:off x="610757" y="2432535"/>
            <a:ext cx="1573150" cy="1016662"/>
          </a:xfrm>
          <a:prstGeom prst="rect">
            <a:avLst/>
          </a:prstGeom>
        </p:spPr>
      </p:pic>
      <p:pic>
        <p:nvPicPr>
          <p:cNvPr id="7" name="Picture 6">
            <a:extLst>
              <a:ext uri="{FF2B5EF4-FFF2-40B4-BE49-F238E27FC236}">
                <a16:creationId xmlns:a16="http://schemas.microsoft.com/office/drawing/2014/main" id="{66115821-9FED-F6D9-7360-DE32EE59CDE5}"/>
              </a:ext>
            </a:extLst>
          </p:cNvPr>
          <p:cNvPicPr>
            <a:picLocks noChangeAspect="1"/>
          </p:cNvPicPr>
          <p:nvPr/>
        </p:nvPicPr>
        <p:blipFill>
          <a:blip r:embed="rId4"/>
          <a:stretch>
            <a:fillRect/>
          </a:stretch>
        </p:blipFill>
        <p:spPr>
          <a:xfrm>
            <a:off x="4926768" y="2432535"/>
            <a:ext cx="1567650" cy="1016662"/>
          </a:xfrm>
          <a:prstGeom prst="rect">
            <a:avLst/>
          </a:prstGeom>
        </p:spPr>
      </p:pic>
      <p:pic>
        <p:nvPicPr>
          <p:cNvPr id="8" name="Picture 7">
            <a:extLst>
              <a:ext uri="{FF2B5EF4-FFF2-40B4-BE49-F238E27FC236}">
                <a16:creationId xmlns:a16="http://schemas.microsoft.com/office/drawing/2014/main" id="{FECFA88B-C52A-1534-F4F6-5649E8670555}"/>
              </a:ext>
            </a:extLst>
          </p:cNvPr>
          <p:cNvPicPr>
            <a:picLocks noChangeAspect="1"/>
          </p:cNvPicPr>
          <p:nvPr/>
        </p:nvPicPr>
        <p:blipFill>
          <a:blip r:embed="rId5"/>
          <a:stretch>
            <a:fillRect/>
          </a:stretch>
        </p:blipFill>
        <p:spPr>
          <a:xfrm>
            <a:off x="610756" y="3621214"/>
            <a:ext cx="1573151" cy="1016662"/>
          </a:xfrm>
          <a:prstGeom prst="rect">
            <a:avLst/>
          </a:prstGeom>
        </p:spPr>
      </p:pic>
      <p:pic>
        <p:nvPicPr>
          <p:cNvPr id="9" name="Picture 8">
            <a:extLst>
              <a:ext uri="{FF2B5EF4-FFF2-40B4-BE49-F238E27FC236}">
                <a16:creationId xmlns:a16="http://schemas.microsoft.com/office/drawing/2014/main" id="{13037116-1720-2ADD-9283-A7C46A95292E}"/>
              </a:ext>
            </a:extLst>
          </p:cNvPr>
          <p:cNvPicPr>
            <a:picLocks noChangeAspect="1"/>
          </p:cNvPicPr>
          <p:nvPr/>
        </p:nvPicPr>
        <p:blipFill>
          <a:blip r:embed="rId6"/>
          <a:stretch>
            <a:fillRect/>
          </a:stretch>
        </p:blipFill>
        <p:spPr>
          <a:xfrm>
            <a:off x="4921703" y="3634807"/>
            <a:ext cx="1573151" cy="1016662"/>
          </a:xfrm>
          <a:prstGeom prst="rect">
            <a:avLst/>
          </a:prstGeom>
        </p:spPr>
      </p:pic>
      <p:graphicFrame>
        <p:nvGraphicFramePr>
          <p:cNvPr id="10" name="Google Shape;414;g21c43135d4d_0_150">
            <a:extLst>
              <a:ext uri="{FF2B5EF4-FFF2-40B4-BE49-F238E27FC236}">
                <a16:creationId xmlns:a16="http://schemas.microsoft.com/office/drawing/2014/main" id="{67913811-D012-0DE2-FE79-7AE02737CEF5}"/>
              </a:ext>
            </a:extLst>
          </p:cNvPr>
          <p:cNvGraphicFramePr/>
          <p:nvPr>
            <p:extLst>
              <p:ext uri="{D42A27DB-BD31-4B8C-83A1-F6EECF244321}">
                <p14:modId xmlns:p14="http://schemas.microsoft.com/office/powerpoint/2010/main" val="1507515551"/>
              </p:ext>
            </p:extLst>
          </p:nvPr>
        </p:nvGraphicFramePr>
        <p:xfrm>
          <a:off x="169850" y="2334816"/>
          <a:ext cx="8754018" cy="2404054"/>
        </p:xfrm>
        <a:graphic>
          <a:graphicData uri="http://schemas.openxmlformats.org/drawingml/2006/table">
            <a:tbl>
              <a:tblPr>
                <a:noFill/>
                <a:tableStyleId>{0E87D864-1952-46A8-BDBF-DA085AF3DD8E}</a:tableStyleId>
              </a:tblPr>
              <a:tblGrid>
                <a:gridCol w="2065102">
                  <a:extLst>
                    <a:ext uri="{9D8B030D-6E8A-4147-A177-3AD203B41FA5}">
                      <a16:colId xmlns:a16="http://schemas.microsoft.com/office/drawing/2014/main" val="20000"/>
                    </a:ext>
                  </a:extLst>
                </a:gridCol>
                <a:gridCol w="2320115">
                  <a:extLst>
                    <a:ext uri="{9D8B030D-6E8A-4147-A177-3AD203B41FA5}">
                      <a16:colId xmlns:a16="http://schemas.microsoft.com/office/drawing/2014/main" val="1525382621"/>
                    </a:ext>
                  </a:extLst>
                </a:gridCol>
                <a:gridCol w="2132408">
                  <a:extLst>
                    <a:ext uri="{9D8B030D-6E8A-4147-A177-3AD203B41FA5}">
                      <a16:colId xmlns:a16="http://schemas.microsoft.com/office/drawing/2014/main" val="20001"/>
                    </a:ext>
                  </a:extLst>
                </a:gridCol>
                <a:gridCol w="2236393">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1" name="Picture 10">
            <a:extLst>
              <a:ext uri="{FF2B5EF4-FFF2-40B4-BE49-F238E27FC236}">
                <a16:creationId xmlns:a16="http://schemas.microsoft.com/office/drawing/2014/main" id="{47DDC330-6402-BF5B-809E-119836495CEA}"/>
              </a:ext>
            </a:extLst>
          </p:cNvPr>
          <p:cNvPicPr>
            <a:picLocks noChangeAspect="1"/>
          </p:cNvPicPr>
          <p:nvPr/>
        </p:nvPicPr>
        <p:blipFill>
          <a:blip r:embed="rId7"/>
          <a:stretch>
            <a:fillRect/>
          </a:stretch>
        </p:blipFill>
        <p:spPr>
          <a:xfrm>
            <a:off x="6154975" y="714881"/>
            <a:ext cx="2278105" cy="1480769"/>
          </a:xfrm>
          <a:prstGeom prst="rect">
            <a:avLst/>
          </a:prstGeom>
        </p:spPr>
      </p:pic>
    </p:spTree>
    <p:extLst>
      <p:ext uri="{BB962C8B-B14F-4D97-AF65-F5344CB8AC3E}">
        <p14:creationId xmlns:p14="http://schemas.microsoft.com/office/powerpoint/2010/main" val="11338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oogle Shape;414;g21c43135d4d_0_150">
            <a:extLst>
              <a:ext uri="{FF2B5EF4-FFF2-40B4-BE49-F238E27FC236}">
                <a16:creationId xmlns:a16="http://schemas.microsoft.com/office/drawing/2014/main" id="{5885C614-DF6A-24E4-CBF2-674D4E386AFE}"/>
              </a:ext>
            </a:extLst>
          </p:cNvPr>
          <p:cNvGraphicFramePr/>
          <p:nvPr>
            <p:extLst>
              <p:ext uri="{D42A27DB-BD31-4B8C-83A1-F6EECF244321}">
                <p14:modId xmlns:p14="http://schemas.microsoft.com/office/powerpoint/2010/main" val="1629539431"/>
              </p:ext>
            </p:extLst>
          </p:nvPr>
        </p:nvGraphicFramePr>
        <p:xfrm>
          <a:off x="169850" y="2334816"/>
          <a:ext cx="8754018" cy="2404054"/>
        </p:xfrm>
        <a:graphic>
          <a:graphicData uri="http://schemas.openxmlformats.org/drawingml/2006/table">
            <a:tbl>
              <a:tblPr>
                <a:noFill/>
                <a:tableStyleId>{0E87D864-1952-46A8-BDBF-DA085AF3DD8E}</a:tableStyleId>
              </a:tblPr>
              <a:tblGrid>
                <a:gridCol w="1951913">
                  <a:extLst>
                    <a:ext uri="{9D8B030D-6E8A-4147-A177-3AD203B41FA5}">
                      <a16:colId xmlns:a16="http://schemas.microsoft.com/office/drawing/2014/main" val="20000"/>
                    </a:ext>
                  </a:extLst>
                </a:gridCol>
                <a:gridCol w="2441770">
                  <a:extLst>
                    <a:ext uri="{9D8B030D-6E8A-4147-A177-3AD203B41FA5}">
                      <a16:colId xmlns:a16="http://schemas.microsoft.com/office/drawing/2014/main" val="1525382621"/>
                    </a:ext>
                  </a:extLst>
                </a:gridCol>
                <a:gridCol w="1961554">
                  <a:extLst>
                    <a:ext uri="{9D8B030D-6E8A-4147-A177-3AD203B41FA5}">
                      <a16:colId xmlns:a16="http://schemas.microsoft.com/office/drawing/2014/main" val="20001"/>
                    </a:ext>
                  </a:extLst>
                </a:gridCol>
                <a:gridCol w="2398781">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pPr marL="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11) </a:t>
                          </a:r>
                          <a:r>
                            <a:rPr lang="en-GB" sz="1600" b="0" dirty="0">
                              <a:solidFill>
                                <a:schemeClr val="dk1"/>
                              </a:solidFill>
                              <a:latin typeface="Nunito"/>
                              <a:ea typeface="Nunito"/>
                              <a:cs typeface="Nunito"/>
                              <a:sym typeface="Nunito"/>
                            </a:rPr>
                            <a:t>Consider rectangle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with width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and length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2</m:t>
                              </m:r>
                              <m:r>
                                <a:rPr lang="en-GB" sz="1600" b="0" i="1"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Shade the region inside the rectangle that is less than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units</a:t>
                          </a:r>
                          <a:r>
                            <a:rPr lang="en-GB" sz="1600" b="0" baseline="0" dirty="0">
                              <a:solidFill>
                                <a:schemeClr val="dk1"/>
                              </a:solidFill>
                              <a:latin typeface="Nunito"/>
                              <a:ea typeface="Nunito"/>
                              <a:cs typeface="Nunito"/>
                              <a:sym typeface="Nunito"/>
                            </a:rPr>
                            <a:t> from point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𝑂</m:t>
                              </m:r>
                            </m:oMath>
                          </a14:m>
                          <a:r>
                            <a:rPr lang="en-GB" sz="1600" b="0" dirty="0">
                              <a:solidFill>
                                <a:schemeClr val="dk1"/>
                              </a:solidFill>
                              <a:latin typeface="Nunito"/>
                              <a:ea typeface="Nunito"/>
                              <a:cs typeface="Nunito"/>
                              <a:sym typeface="Nunito"/>
                            </a:rPr>
                            <a:t> and more</a:t>
                          </a:r>
                          <a:r>
                            <a:rPr lang="en-GB" sz="1600" b="0" baseline="0" dirty="0">
                              <a:solidFill>
                                <a:schemeClr val="dk1"/>
                              </a:solidFill>
                              <a:latin typeface="Nunito"/>
                              <a:ea typeface="Nunito"/>
                              <a:cs typeface="Nunito"/>
                              <a:sym typeface="Nunito"/>
                            </a:rPr>
                            <a:t> than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units</a:t>
                          </a:r>
                          <a:r>
                            <a:rPr lang="en-GB" sz="1600" b="0" baseline="0" dirty="0">
                              <a:solidFill>
                                <a:schemeClr val="dk1"/>
                              </a:solidFill>
                              <a:latin typeface="Nunito"/>
                              <a:ea typeface="Nunito"/>
                              <a:cs typeface="Nunito"/>
                              <a:sym typeface="Nunito"/>
                            </a:rPr>
                            <a:t> from point </a:t>
                          </a:r>
                          <a14:m>
                            <m:oMath xmlns:m="http://schemas.openxmlformats.org/officeDocument/2006/math">
                              <m:r>
                                <a:rPr lang="en-GB" sz="1600" b="0" i="1" baseline="0" dirty="0" smtClean="0">
                                  <a:solidFill>
                                    <a:schemeClr val="dk1"/>
                                  </a:solidFill>
                                  <a:latin typeface="Cambria Math" panose="02040503050406030204" pitchFamily="18" charset="0"/>
                                  <a:ea typeface="Nunito"/>
                                  <a:cs typeface="Nunito"/>
                                  <a:sym typeface="Nunito"/>
                                </a:rPr>
                                <m:t>𝐷</m:t>
                              </m:r>
                            </m:oMath>
                          </a14:m>
                          <a:r>
                            <a:rPr lang="en-GB" sz="1600" b="0" dirty="0">
                              <a:solidFill>
                                <a:schemeClr val="dk1"/>
                              </a:solidFill>
                              <a:latin typeface="Nunito"/>
                              <a:ea typeface="Nunito"/>
                              <a:cs typeface="Nunito"/>
                              <a:sym typeface="Nunito"/>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07" t="-1031" r="-213" b="-1546"/>
                          </a:stretch>
                        </a:blip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24E72ADF-6804-C15A-6DFE-06C696B37AEB}"/>
              </a:ext>
            </a:extLst>
          </p:cNvPr>
          <p:cNvPicPr>
            <a:picLocks noChangeAspect="1"/>
          </p:cNvPicPr>
          <p:nvPr/>
        </p:nvPicPr>
        <p:blipFill>
          <a:blip r:embed="rId3"/>
          <a:stretch>
            <a:fillRect/>
          </a:stretch>
        </p:blipFill>
        <p:spPr>
          <a:xfrm>
            <a:off x="6152550" y="696346"/>
            <a:ext cx="2286831" cy="1514112"/>
          </a:xfrm>
          <a:prstGeom prst="rect">
            <a:avLst/>
          </a:prstGeom>
        </p:spPr>
      </p:pic>
      <p:pic>
        <p:nvPicPr>
          <p:cNvPr id="10" name="Picture 9">
            <a:extLst>
              <a:ext uri="{FF2B5EF4-FFF2-40B4-BE49-F238E27FC236}">
                <a16:creationId xmlns:a16="http://schemas.microsoft.com/office/drawing/2014/main" id="{CEC1735F-A11A-B68E-9006-3FA9C3C0A06C}"/>
              </a:ext>
            </a:extLst>
          </p:cNvPr>
          <p:cNvPicPr>
            <a:picLocks noChangeAspect="1"/>
          </p:cNvPicPr>
          <p:nvPr/>
        </p:nvPicPr>
        <p:blipFill>
          <a:blip r:embed="rId4"/>
          <a:stretch>
            <a:fillRect/>
          </a:stretch>
        </p:blipFill>
        <p:spPr>
          <a:xfrm>
            <a:off x="614098" y="2439973"/>
            <a:ext cx="1476164" cy="977369"/>
          </a:xfrm>
          <a:prstGeom prst="rect">
            <a:avLst/>
          </a:prstGeom>
        </p:spPr>
      </p:pic>
      <p:pic>
        <p:nvPicPr>
          <p:cNvPr id="11" name="Picture 10">
            <a:extLst>
              <a:ext uri="{FF2B5EF4-FFF2-40B4-BE49-F238E27FC236}">
                <a16:creationId xmlns:a16="http://schemas.microsoft.com/office/drawing/2014/main" id="{383FA638-F753-A99A-1208-83C2A1683644}"/>
              </a:ext>
            </a:extLst>
          </p:cNvPr>
          <p:cNvPicPr>
            <a:picLocks noChangeAspect="1"/>
          </p:cNvPicPr>
          <p:nvPr/>
        </p:nvPicPr>
        <p:blipFill>
          <a:blip r:embed="rId5"/>
          <a:stretch>
            <a:fillRect/>
          </a:stretch>
        </p:blipFill>
        <p:spPr>
          <a:xfrm>
            <a:off x="4917349" y="2439973"/>
            <a:ext cx="1476164" cy="977369"/>
          </a:xfrm>
          <a:prstGeom prst="rect">
            <a:avLst/>
          </a:prstGeom>
        </p:spPr>
      </p:pic>
      <p:pic>
        <p:nvPicPr>
          <p:cNvPr id="12" name="Picture 11">
            <a:extLst>
              <a:ext uri="{FF2B5EF4-FFF2-40B4-BE49-F238E27FC236}">
                <a16:creationId xmlns:a16="http://schemas.microsoft.com/office/drawing/2014/main" id="{9E485E5B-82BD-40BD-48B4-79D4E22AD8F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4097" y="3532440"/>
            <a:ext cx="1476165" cy="1101704"/>
          </a:xfrm>
          <a:prstGeom prst="rect">
            <a:avLst/>
          </a:prstGeom>
        </p:spPr>
      </p:pic>
      <p:pic>
        <p:nvPicPr>
          <p:cNvPr id="13" name="Picture 12">
            <a:extLst>
              <a:ext uri="{FF2B5EF4-FFF2-40B4-BE49-F238E27FC236}">
                <a16:creationId xmlns:a16="http://schemas.microsoft.com/office/drawing/2014/main" id="{E1B69417-B10A-D451-3EEC-D87F77022B09}"/>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917348" y="3532687"/>
            <a:ext cx="1476165" cy="1101704"/>
          </a:xfrm>
          <a:prstGeom prst="rect">
            <a:avLst/>
          </a:prstGeom>
        </p:spPr>
      </p:pic>
    </p:spTree>
    <p:extLst>
      <p:ext uri="{BB962C8B-B14F-4D97-AF65-F5344CB8AC3E}">
        <p14:creationId xmlns:p14="http://schemas.microsoft.com/office/powerpoint/2010/main" val="996332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pPr marL="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12) </a:t>
                          </a:r>
                          <a:r>
                            <a:rPr lang="en-GB" sz="1600" b="0" dirty="0">
                              <a:solidFill>
                                <a:schemeClr val="dk1"/>
                              </a:solidFill>
                              <a:latin typeface="Nunito"/>
                              <a:ea typeface="Nunito"/>
                              <a:cs typeface="Nunito"/>
                              <a:sym typeface="Nunito"/>
                            </a:rPr>
                            <a:t>Given base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m:t>
                              </m:r>
                            </m:oMath>
                          </a14:m>
                          <a:r>
                            <a:rPr lang="en-GB" sz="1600" b="0" dirty="0">
                              <a:solidFill>
                                <a:schemeClr val="dk1"/>
                              </a:solidFill>
                              <a:latin typeface="Nunito"/>
                              <a:ea typeface="Nunito"/>
                              <a:cs typeface="Nunito"/>
                              <a:sym typeface="Nunito"/>
                            </a:rPr>
                            <a:t>, construct an equilateral triangle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m:t>
                              </m:r>
                            </m:oMath>
                          </a14:m>
                          <a:endParaRPr lang="en-GB"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using a straight edge and a pair of compasses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07" t="-1031" r="-213" b="-1546"/>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F829B5AB-FB12-D1A4-A3F6-DAF76623EAC1}"/>
              </a:ext>
            </a:extLst>
          </p:cNvPr>
          <p:cNvPicPr>
            <a:picLocks noChangeAspect="1"/>
          </p:cNvPicPr>
          <p:nvPr/>
        </p:nvPicPr>
        <p:blipFill>
          <a:blip r:embed="rId3"/>
          <a:stretch>
            <a:fillRect/>
          </a:stretch>
        </p:blipFill>
        <p:spPr>
          <a:xfrm>
            <a:off x="6205380" y="2007281"/>
            <a:ext cx="2052000" cy="120706"/>
          </a:xfrm>
          <a:prstGeom prst="rect">
            <a:avLst/>
          </a:prstGeom>
        </p:spPr>
      </p:pic>
      <p:pic>
        <p:nvPicPr>
          <p:cNvPr id="7" name="Picture 6">
            <a:extLst>
              <a:ext uri="{FF2B5EF4-FFF2-40B4-BE49-F238E27FC236}">
                <a16:creationId xmlns:a16="http://schemas.microsoft.com/office/drawing/2014/main" id="{C578C2B2-09E9-F1C0-863E-F7B39B92E1B8}"/>
              </a:ext>
            </a:extLst>
          </p:cNvPr>
          <p:cNvPicPr>
            <a:picLocks noChangeAspect="1"/>
          </p:cNvPicPr>
          <p:nvPr/>
        </p:nvPicPr>
        <p:blipFill>
          <a:blip r:embed="rId4"/>
          <a:stretch>
            <a:fillRect/>
          </a:stretch>
        </p:blipFill>
        <p:spPr>
          <a:xfrm>
            <a:off x="534861" y="2361450"/>
            <a:ext cx="1543671" cy="1189618"/>
          </a:xfrm>
          <a:prstGeom prst="rect">
            <a:avLst/>
          </a:prstGeom>
        </p:spPr>
      </p:pic>
      <p:pic>
        <p:nvPicPr>
          <p:cNvPr id="8" name="Picture 7">
            <a:extLst>
              <a:ext uri="{FF2B5EF4-FFF2-40B4-BE49-F238E27FC236}">
                <a16:creationId xmlns:a16="http://schemas.microsoft.com/office/drawing/2014/main" id="{4181C48C-83F9-DD09-99F3-310E62D9C948}"/>
              </a:ext>
            </a:extLst>
          </p:cNvPr>
          <p:cNvPicPr>
            <a:picLocks noChangeAspect="1"/>
          </p:cNvPicPr>
          <p:nvPr/>
        </p:nvPicPr>
        <p:blipFill>
          <a:blip r:embed="rId5"/>
          <a:stretch>
            <a:fillRect/>
          </a:stretch>
        </p:blipFill>
        <p:spPr>
          <a:xfrm>
            <a:off x="4779295" y="2583504"/>
            <a:ext cx="1721053" cy="900000"/>
          </a:xfrm>
          <a:prstGeom prst="rect">
            <a:avLst/>
          </a:prstGeom>
        </p:spPr>
      </p:pic>
      <p:pic>
        <p:nvPicPr>
          <p:cNvPr id="9" name="Picture 8">
            <a:extLst>
              <a:ext uri="{FF2B5EF4-FFF2-40B4-BE49-F238E27FC236}">
                <a16:creationId xmlns:a16="http://schemas.microsoft.com/office/drawing/2014/main" id="{F6475E78-0A5B-9C58-9C77-F65768844D9C}"/>
              </a:ext>
            </a:extLst>
          </p:cNvPr>
          <p:cNvPicPr>
            <a:picLocks noChangeAspect="1"/>
          </p:cNvPicPr>
          <p:nvPr/>
        </p:nvPicPr>
        <p:blipFill>
          <a:blip r:embed="rId6"/>
          <a:stretch>
            <a:fillRect/>
          </a:stretch>
        </p:blipFill>
        <p:spPr>
          <a:xfrm>
            <a:off x="534861" y="3757897"/>
            <a:ext cx="1513889" cy="900000"/>
          </a:xfrm>
          <a:prstGeom prst="rect">
            <a:avLst/>
          </a:prstGeom>
        </p:spPr>
      </p:pic>
      <p:pic>
        <p:nvPicPr>
          <p:cNvPr id="14" name="Picture 13">
            <a:extLst>
              <a:ext uri="{FF2B5EF4-FFF2-40B4-BE49-F238E27FC236}">
                <a16:creationId xmlns:a16="http://schemas.microsoft.com/office/drawing/2014/main" id="{237C8DB7-E4FC-6F55-20CC-E2CE75FA2631}"/>
              </a:ext>
            </a:extLst>
          </p:cNvPr>
          <p:cNvPicPr>
            <a:picLocks noChangeAspect="1"/>
          </p:cNvPicPr>
          <p:nvPr/>
        </p:nvPicPr>
        <p:blipFill rotWithShape="1">
          <a:blip r:embed="rId7"/>
          <a:srcRect b="25555"/>
          <a:stretch/>
        </p:blipFill>
        <p:spPr>
          <a:xfrm>
            <a:off x="4961148" y="3804341"/>
            <a:ext cx="1404141" cy="895706"/>
          </a:xfrm>
          <a:prstGeom prst="rect">
            <a:avLst/>
          </a:prstGeom>
        </p:spPr>
      </p:pic>
      <p:graphicFrame>
        <p:nvGraphicFramePr>
          <p:cNvPr id="16" name="Google Shape;414;g21c43135d4d_0_150">
            <a:extLst>
              <a:ext uri="{FF2B5EF4-FFF2-40B4-BE49-F238E27FC236}">
                <a16:creationId xmlns:a16="http://schemas.microsoft.com/office/drawing/2014/main" id="{370BD998-A2F5-21B0-2D06-B5600771BECE}"/>
              </a:ext>
            </a:extLst>
          </p:cNvPr>
          <p:cNvGraphicFramePr/>
          <p:nvPr>
            <p:extLst>
              <p:ext uri="{D42A27DB-BD31-4B8C-83A1-F6EECF244321}">
                <p14:modId xmlns:p14="http://schemas.microsoft.com/office/powerpoint/2010/main" val="1564782266"/>
              </p:ext>
            </p:extLst>
          </p:nvPr>
        </p:nvGraphicFramePr>
        <p:xfrm>
          <a:off x="169850" y="2334816"/>
          <a:ext cx="8754018" cy="2404054"/>
        </p:xfrm>
        <a:graphic>
          <a:graphicData uri="http://schemas.openxmlformats.org/drawingml/2006/table">
            <a:tbl>
              <a:tblPr>
                <a:noFill/>
                <a:tableStyleId>{0E87D864-1952-46A8-BDBF-DA085AF3DD8E}</a:tableStyleId>
              </a:tblPr>
              <a:tblGrid>
                <a:gridCol w="1951913">
                  <a:extLst>
                    <a:ext uri="{9D8B030D-6E8A-4147-A177-3AD203B41FA5}">
                      <a16:colId xmlns:a16="http://schemas.microsoft.com/office/drawing/2014/main" val="20000"/>
                    </a:ext>
                  </a:extLst>
                </a:gridCol>
                <a:gridCol w="2433304">
                  <a:extLst>
                    <a:ext uri="{9D8B030D-6E8A-4147-A177-3AD203B41FA5}">
                      <a16:colId xmlns:a16="http://schemas.microsoft.com/office/drawing/2014/main" val="1525382621"/>
                    </a:ext>
                  </a:extLst>
                </a:gridCol>
                <a:gridCol w="1970020">
                  <a:extLst>
                    <a:ext uri="{9D8B030D-6E8A-4147-A177-3AD203B41FA5}">
                      <a16:colId xmlns:a16="http://schemas.microsoft.com/office/drawing/2014/main" val="20001"/>
                    </a:ext>
                  </a:extLst>
                </a:gridCol>
                <a:gridCol w="2398781">
                  <a:extLst>
                    <a:ext uri="{9D8B030D-6E8A-4147-A177-3AD203B41FA5}">
                      <a16:colId xmlns:a16="http://schemas.microsoft.com/office/drawing/2014/main" val="335187221"/>
                    </a:ext>
                  </a:extLst>
                </a:gridCol>
              </a:tblGrid>
              <a:tr h="130686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971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73972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1"/>
        <p:cNvGrpSpPr/>
        <p:nvPr/>
      </p:nvGrpSpPr>
      <p:grpSpPr>
        <a:xfrm>
          <a:off x="0" y="0"/>
          <a:ext cx="0" cy="0"/>
          <a:chOff x="0" y="0"/>
          <a:chExt cx="0" cy="0"/>
        </a:xfrm>
      </p:grpSpPr>
    </p:spTree>
  </p:cSld>
  <p:clrMapOvr>
    <a:overrideClrMapping bg1="lt1" tx1="dk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707884293"/>
                  </p:ext>
                </p:extLst>
              </p:nvPr>
            </p:nvGraphicFramePr>
            <p:xfrm>
              <a:off x="3968318" y="960582"/>
              <a:ext cx="4916160" cy="3665758"/>
            </p:xfrm>
            <a:graphic>
              <a:graphicData uri="http://schemas.openxmlformats.org/drawingml/2006/table">
                <a:tbl>
                  <a:tblPr>
                    <a:noFill/>
                    <a:tableStyleId>{0E87D864-1952-46A8-BDBF-DA085AF3DD8E}</a:tableStyleId>
                  </a:tblPr>
                  <a:tblGrid>
                    <a:gridCol w="2458080">
                      <a:extLst>
                        <a:ext uri="{9D8B030D-6E8A-4147-A177-3AD203B41FA5}">
                          <a16:colId xmlns:a16="http://schemas.microsoft.com/office/drawing/2014/main" val="20000"/>
                        </a:ext>
                      </a:extLst>
                    </a:gridCol>
                    <a:gridCol w="245808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stated the complementary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assumed the bisection of a right-angle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60</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a:sym typeface="Nunito"/>
                            </a:rPr>
                            <a:t>Student </a:t>
                          </a:r>
                          <a:r>
                            <a:rPr lang="en-GB" sz="1400" u="none" strike="noStrike" cap="none" dirty="0">
                              <a:solidFill>
                                <a:schemeClr val="tx1"/>
                              </a:solidFill>
                              <a:latin typeface="Nunito"/>
                              <a:sym typeface="Nunito"/>
                            </a:rPr>
                            <a:t>lacks understanding of angle construction</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707884293"/>
                  </p:ext>
                </p:extLst>
              </p:nvPr>
            </p:nvGraphicFramePr>
            <p:xfrm>
              <a:off x="3968318" y="960582"/>
              <a:ext cx="4916160" cy="3665758"/>
            </p:xfrm>
            <a:graphic>
              <a:graphicData uri="http://schemas.openxmlformats.org/drawingml/2006/table">
                <a:tbl>
                  <a:tblPr>
                    <a:noFill/>
                    <a:tableStyleId>{0E87D864-1952-46A8-BDBF-DA085AF3DD8E}</a:tableStyleId>
                  </a:tblPr>
                  <a:tblGrid>
                    <a:gridCol w="2458080">
                      <a:extLst>
                        <a:ext uri="{9D8B030D-6E8A-4147-A177-3AD203B41FA5}">
                          <a16:colId xmlns:a16="http://schemas.microsoft.com/office/drawing/2014/main" val="20000"/>
                        </a:ext>
                      </a:extLst>
                    </a:gridCol>
                    <a:gridCol w="245808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t="-332" r="-100248"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000" t="-332" r="-248"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t="-100332" r="-100248"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000" t="-100332" r="-248"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47452071"/>
              </p:ext>
            </p:extLst>
          </p:nvPr>
        </p:nvGraphicFramePr>
        <p:xfrm>
          <a:off x="108044" y="862525"/>
          <a:ext cx="3860274" cy="670570"/>
        </p:xfrm>
        <a:graphic>
          <a:graphicData uri="http://schemas.openxmlformats.org/drawingml/2006/table">
            <a:tbl>
              <a:tblPr firstRow="1" bandRow="1">
                <a:noFill/>
                <a:tableStyleId>{AC6F4E37-9273-47AE-8071-A6909A8A5743}</a:tableStyleId>
              </a:tblPr>
              <a:tblGrid>
                <a:gridCol w="386027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The diagram shows a construction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what size 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6470996D-0201-3102-8F41-D50DF11FA045}"/>
              </a:ext>
            </a:extLst>
          </p:cNvPr>
          <p:cNvPicPr>
            <a:picLocks noChangeAspect="1"/>
          </p:cNvPicPr>
          <p:nvPr/>
        </p:nvPicPr>
        <p:blipFill>
          <a:blip r:embed="rId3"/>
          <a:stretch>
            <a:fillRect/>
          </a:stretch>
        </p:blipFill>
        <p:spPr>
          <a:xfrm>
            <a:off x="703098" y="1855808"/>
            <a:ext cx="2596875" cy="2227920"/>
          </a:xfrm>
          <a:prstGeom prst="rect">
            <a:avLst/>
          </a:prstGeom>
        </p:spPr>
      </p:pic>
    </p:spTree>
    <p:extLst>
      <p:ext uri="{BB962C8B-B14F-4D97-AF65-F5344CB8AC3E}">
        <p14:creationId xmlns:p14="http://schemas.microsoft.com/office/powerpoint/2010/main" val="2039198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459008634"/>
                  </p:ext>
                </p:extLst>
              </p:nvPr>
            </p:nvGraphicFramePr>
            <p:xfrm>
              <a:off x="3968318" y="960582"/>
              <a:ext cx="4916160" cy="3665758"/>
            </p:xfrm>
            <a:graphic>
              <a:graphicData uri="http://schemas.openxmlformats.org/drawingml/2006/table">
                <a:tbl>
                  <a:tblPr>
                    <a:noFill/>
                    <a:tableStyleId>{0E87D864-1952-46A8-BDBF-DA085AF3DD8E}</a:tableStyleId>
                  </a:tblPr>
                  <a:tblGrid>
                    <a:gridCol w="2458080">
                      <a:extLst>
                        <a:ext uri="{9D8B030D-6E8A-4147-A177-3AD203B41FA5}">
                          <a16:colId xmlns:a16="http://schemas.microsoft.com/office/drawing/2014/main" val="20000"/>
                        </a:ext>
                      </a:extLst>
                    </a:gridCol>
                    <a:gridCol w="245808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baseline="0" dirty="0">
                              <a:solidFill>
                                <a:srgbClr val="00BC89"/>
                              </a:solidFill>
                              <a:latin typeface="Nunito"/>
                              <a:ea typeface="Nunito"/>
                              <a:cs typeface="Nunito"/>
                              <a:sym typeface="Nunito"/>
                            </a:rPr>
                            <a:t> Angle bisector</a:t>
                          </a:r>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baseline="0" dirty="0">
                              <a:solidFill>
                                <a:schemeClr val="tx1"/>
                              </a:solidFill>
                              <a:latin typeface="Nunito"/>
                              <a:ea typeface="Nunito"/>
                              <a:cs typeface="Nunito"/>
                              <a:sym typeface="Nunito"/>
                            </a:rPr>
                            <a:t> Perpendicular bisector</a:t>
                          </a:r>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angle / perpendicular bisector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r>
                            <a:rPr lang="en-US" sz="1600" baseline="0" dirty="0">
                              <a:solidFill>
                                <a:schemeClr val="tx1"/>
                              </a:solidFill>
                              <a:latin typeface="Nunito"/>
                              <a:ea typeface="Nunito"/>
                              <a:cs typeface="Nunito"/>
                              <a:sym typeface="Nunito"/>
                            </a:rPr>
                            <a:t>angle</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assumptions without enough information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angle</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a:sym typeface="Nunito"/>
                            </a:rPr>
                            <a:t>Student </a:t>
                          </a:r>
                          <a:r>
                            <a:rPr lang="en-GB" sz="1400" u="none" strike="noStrike" cap="none" dirty="0">
                              <a:solidFill>
                                <a:schemeClr val="tx1"/>
                              </a:solidFill>
                              <a:latin typeface="Nunito"/>
                              <a:sym typeface="Nunito"/>
                            </a:rPr>
                            <a:t>made assumptions without enough information</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459008634"/>
                  </p:ext>
                </p:extLst>
              </p:nvPr>
            </p:nvGraphicFramePr>
            <p:xfrm>
              <a:off x="3968318" y="960582"/>
              <a:ext cx="4916160" cy="3665758"/>
            </p:xfrm>
            <a:graphic>
              <a:graphicData uri="http://schemas.openxmlformats.org/drawingml/2006/table">
                <a:tbl>
                  <a:tblPr>
                    <a:noFill/>
                    <a:tableStyleId>{0E87D864-1952-46A8-BDBF-DA085AF3DD8E}</a:tableStyleId>
                  </a:tblPr>
                  <a:tblGrid>
                    <a:gridCol w="2458080">
                      <a:extLst>
                        <a:ext uri="{9D8B030D-6E8A-4147-A177-3AD203B41FA5}">
                          <a16:colId xmlns:a16="http://schemas.microsoft.com/office/drawing/2014/main" val="20000"/>
                        </a:ext>
                      </a:extLst>
                    </a:gridCol>
                    <a:gridCol w="245808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baseline="0" dirty="0">
                              <a:solidFill>
                                <a:srgbClr val="00BC89"/>
                              </a:solidFill>
                              <a:latin typeface="Nunito"/>
                              <a:ea typeface="Nunito"/>
                              <a:cs typeface="Nunito"/>
                              <a:sym typeface="Nunito"/>
                            </a:rPr>
                            <a:t> Angle bisector</a:t>
                          </a:r>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baseline="0" dirty="0">
                              <a:solidFill>
                                <a:schemeClr val="tx1"/>
                              </a:solidFill>
                              <a:latin typeface="Nunito"/>
                              <a:ea typeface="Nunito"/>
                              <a:cs typeface="Nunito"/>
                              <a:sym typeface="Nunito"/>
                            </a:rPr>
                            <a:t> Perpendicular bisector</a:t>
                          </a:r>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angle / perpendicular bisector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t="-100332" r="-100248"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000" t="-100332" r="-248"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188289000"/>
              </p:ext>
            </p:extLst>
          </p:nvPr>
        </p:nvGraphicFramePr>
        <p:xfrm>
          <a:off x="108043" y="862525"/>
          <a:ext cx="3727109" cy="668983"/>
        </p:xfrm>
        <a:graphic>
          <a:graphicData uri="http://schemas.openxmlformats.org/drawingml/2006/table">
            <a:tbl>
              <a:tblPr firstRow="1" bandRow="1">
                <a:noFill/>
                <a:tableStyleId>{AC6F4E37-9273-47AE-8071-A6909A8A5743}</a:tableStyleId>
              </a:tblPr>
              <a:tblGrid>
                <a:gridCol w="3727109">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What type of construction is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u="none" strike="noStrike" cap="none" baseline="0" dirty="0">
                          <a:solidFill>
                            <a:schemeClr val="dk1"/>
                          </a:solidFill>
                          <a:latin typeface="Nunito Sans"/>
                          <a:ea typeface="Times New Roman"/>
                          <a:cs typeface="Times New Roman"/>
                          <a:sym typeface="Nunito Sans"/>
                        </a:rPr>
                        <a:t>     </a:t>
                      </a:r>
                      <a:r>
                        <a:rPr lang="en-GB" sz="1600" b="0" dirty="0">
                          <a:solidFill>
                            <a:schemeClr val="dk1"/>
                          </a:solidFill>
                          <a:latin typeface="Nunito Sans"/>
                          <a:ea typeface="Nunito Sans"/>
                          <a:cs typeface="Nunito Sans"/>
                          <a:sym typeface="Nunito Sans"/>
                        </a:rPr>
                        <a:t>pictured in the </a:t>
                      </a:r>
                      <a:r>
                        <a:rPr lang="en-GB" sz="1600" b="0" u="none" strike="noStrike" cap="none" baseline="0" dirty="0">
                          <a:solidFill>
                            <a:schemeClr val="dk1"/>
                          </a:solidFill>
                          <a:latin typeface="Nunito Sans"/>
                          <a:ea typeface="Times New Roman"/>
                          <a:cs typeface="Times New Roman"/>
                          <a:sym typeface="Nunito Sans"/>
                        </a:rPr>
                        <a:t>diagram?</a:t>
                      </a:r>
                      <a:endParaRPr lang="en-US" sz="2300" b="0" u="none" strike="noStrike" cap="none" baseline="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AE61C813-5036-7FF5-754C-2F0F18D57AF1}"/>
              </a:ext>
            </a:extLst>
          </p:cNvPr>
          <p:cNvPicPr>
            <a:picLocks noChangeAspect="1"/>
          </p:cNvPicPr>
          <p:nvPr/>
        </p:nvPicPr>
        <p:blipFill>
          <a:blip r:embed="rId3"/>
          <a:stretch>
            <a:fillRect/>
          </a:stretch>
        </p:blipFill>
        <p:spPr>
          <a:xfrm>
            <a:off x="361334" y="1995513"/>
            <a:ext cx="3220525" cy="1771935"/>
          </a:xfrm>
          <a:prstGeom prst="rect">
            <a:avLst/>
          </a:prstGeom>
        </p:spPr>
      </p:pic>
    </p:spTree>
    <p:extLst>
      <p:ext uri="{BB962C8B-B14F-4D97-AF65-F5344CB8AC3E}">
        <p14:creationId xmlns:p14="http://schemas.microsoft.com/office/powerpoint/2010/main" val="3387860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49484851"/>
              </p:ext>
            </p:extLst>
          </p:nvPr>
        </p:nvGraphicFramePr>
        <p:xfrm>
          <a:off x="3906175" y="960582"/>
          <a:ext cx="4978306" cy="3665758"/>
        </p:xfrm>
        <a:graphic>
          <a:graphicData uri="http://schemas.openxmlformats.org/drawingml/2006/table">
            <a:tbl>
              <a:tblPr>
                <a:noFill/>
                <a:tableStyleId>{0E87D864-1952-46A8-BDBF-DA085AF3DD8E}</a:tableStyleId>
              </a:tblPr>
              <a:tblGrid>
                <a:gridCol w="2489153">
                  <a:extLst>
                    <a:ext uri="{9D8B030D-6E8A-4147-A177-3AD203B41FA5}">
                      <a16:colId xmlns:a16="http://schemas.microsoft.com/office/drawing/2014/main" val="20000"/>
                    </a:ext>
                  </a:extLst>
                </a:gridCol>
                <a:gridCol w="2489153">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baseline="0" dirty="0">
                          <a:solidFill>
                            <a:schemeClr val="tx1"/>
                          </a:solidFill>
                          <a:latin typeface="Nunito"/>
                          <a:ea typeface="Nunito"/>
                          <a:cs typeface="Nunito"/>
                          <a:sym typeface="Nunito"/>
                        </a:rPr>
                        <a:t> Square</a:t>
                      </a:r>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how to construct a hexagon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baseline="0" dirty="0">
                          <a:solidFill>
                            <a:schemeClr val="tx1"/>
                          </a:solidFill>
                          <a:latin typeface="Nunito"/>
                          <a:ea typeface="Nunito"/>
                          <a:cs typeface="Nunito"/>
                          <a:sym typeface="Nunito"/>
                        </a:rPr>
                        <a:t> Regular octagon</a:t>
                      </a:r>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how to construct a hexagon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baseline="0" dirty="0">
                          <a:solidFill>
                            <a:schemeClr val="tx1"/>
                          </a:solidFill>
                          <a:latin typeface="Nunito"/>
                          <a:ea typeface="Nunito"/>
                          <a:cs typeface="Nunito"/>
                          <a:sym typeface="Nunito"/>
                        </a:rPr>
                        <a:t> Regular pentagon</a:t>
                      </a:r>
                      <a:endParaRPr lang="en-US" sz="1600" baseline="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how to construct a hexagon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 Regular hexagon</a:t>
                      </a:r>
                      <a:endParaRPr lang="en-US" sz="1600" u="none" strike="noStrike" cap="none" dirty="0">
                        <a:solidFill>
                          <a:srgbClr val="00BC89"/>
                        </a:solidFill>
                        <a:latin typeface="Times New Roman"/>
                        <a:ea typeface="Nunito"/>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677960163"/>
                  </p:ext>
                </p:extLst>
              </p:nvPr>
            </p:nvGraphicFramePr>
            <p:xfrm>
              <a:off x="108044" y="862525"/>
              <a:ext cx="3718232" cy="1400185"/>
            </p:xfrm>
            <a:graphic>
              <a:graphicData uri="http://schemas.openxmlformats.org/drawingml/2006/table">
                <a:tbl>
                  <a:tblPr firstRow="1" bandRow="1">
                    <a:noFill/>
                    <a:tableStyleId>{AC6F4E37-9273-47AE-8071-A6909A8A5743}</a:tableStyleId>
                  </a:tblPr>
                  <a:tblGrid>
                    <a:gridCol w="3718232">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a:ea typeface="Nunito"/>
                              <a:cs typeface="Nunito"/>
                              <a:sym typeface="Nunito"/>
                            </a:rPr>
                            <a:t>With a pair of compasses fixed at a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ea typeface="Nunito"/>
                              <a:cs typeface="Nunito"/>
                              <a:sym typeface="Nunito"/>
                            </a:rPr>
                            <a: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𝑟</m:t>
                              </m:r>
                              <m:r>
                                <a:rPr lang="en-GB" sz="1600" b="0" i="1" smtClean="0">
                                  <a:solidFill>
                                    <a:schemeClr val="dk1"/>
                                  </a:solidFill>
                                  <a:latin typeface="Cambria Math" panose="02040503050406030204" pitchFamily="18" charset="0"/>
                                  <a:ea typeface="Nunito"/>
                                  <a:cs typeface="Nunito"/>
                                  <a:sym typeface="Nunito"/>
                                </a:rPr>
                                <m:t> </m:t>
                              </m:r>
                              <m:r>
                                <a:rPr lang="en-GB" sz="1600" b="0" i="1"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 and straight edge, which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construction is possible using the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diagram:</a:t>
                          </a:r>
                          <a:r>
                            <a:rPr lang="en-GB" sz="1600" b="0" dirty="0">
                              <a:solidFill>
                                <a:schemeClr val="dk1"/>
                              </a:solidFill>
                              <a:latin typeface="Arial"/>
                              <a:ea typeface="Arial"/>
                              <a:cs typeface="Arial"/>
                              <a:sym typeface="Arial"/>
                            </a:rPr>
                            <a:t> </a:t>
                          </a:r>
                          <a:endParaRPr lang="en-US" sz="2300" b="0" u="none" strike="noStrike" cap="none" baseline="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677960163"/>
                  </p:ext>
                </p:extLst>
              </p:nvPr>
            </p:nvGraphicFramePr>
            <p:xfrm>
              <a:off x="108044" y="862525"/>
              <a:ext cx="3718232" cy="1400185"/>
            </p:xfrm>
            <a:graphic>
              <a:graphicData uri="http://schemas.openxmlformats.org/drawingml/2006/table">
                <a:tbl>
                  <a:tblPr firstRow="1" bandRow="1">
                    <a:noFill/>
                    <a:tableStyleId>{AC6F4E37-9273-47AE-8071-A6909A8A5743}</a:tableStyleId>
                  </a:tblPr>
                  <a:tblGrid>
                    <a:gridCol w="3718232">
                      <a:extLst>
                        <a:ext uri="{9D8B030D-6E8A-4147-A177-3AD203B41FA5}">
                          <a16:colId xmlns:a16="http://schemas.microsoft.com/office/drawing/2014/main" val="20000"/>
                        </a:ext>
                      </a:extLst>
                    </a:gridCol>
                  </a:tblGrid>
                  <a:tr h="1400185">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2"/>
                          <a:stretch>
                            <a:fillRect t="-866" b="-5628"/>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696B9EE3-FA40-AB76-C9A8-C668374C6804}"/>
              </a:ext>
            </a:extLst>
          </p:cNvPr>
          <p:cNvPicPr>
            <a:picLocks noChangeAspect="1"/>
          </p:cNvPicPr>
          <p:nvPr/>
        </p:nvPicPr>
        <p:blipFill>
          <a:blip r:embed="rId3"/>
          <a:stretch>
            <a:fillRect/>
          </a:stretch>
        </p:blipFill>
        <p:spPr>
          <a:xfrm>
            <a:off x="863272" y="2347056"/>
            <a:ext cx="2207775" cy="2207775"/>
          </a:xfrm>
          <a:prstGeom prst="rect">
            <a:avLst/>
          </a:prstGeom>
        </p:spPr>
      </p:pic>
    </p:spTree>
    <p:extLst>
      <p:ext uri="{BB962C8B-B14F-4D97-AF65-F5344CB8AC3E}">
        <p14:creationId xmlns:p14="http://schemas.microsoft.com/office/powerpoint/2010/main" val="732235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Google Shape;414;g21c43135d4d_0_150">
            <a:extLst>
              <a:ext uri="{FF2B5EF4-FFF2-40B4-BE49-F238E27FC236}">
                <a16:creationId xmlns:a16="http://schemas.microsoft.com/office/drawing/2014/main" id="{15FA686C-06E6-7ADE-46B3-2E3DA06CD286}"/>
              </a:ext>
            </a:extLst>
          </p:cNvPr>
          <p:cNvGraphicFramePr/>
          <p:nvPr>
            <p:extLst>
              <p:ext uri="{D42A27DB-BD31-4B8C-83A1-F6EECF244321}">
                <p14:modId xmlns:p14="http://schemas.microsoft.com/office/powerpoint/2010/main" val="939689948"/>
              </p:ext>
            </p:extLst>
          </p:nvPr>
        </p:nvGraphicFramePr>
        <p:xfrm>
          <a:off x="169850" y="2334816"/>
          <a:ext cx="8761086" cy="2369824"/>
        </p:xfrm>
        <a:graphic>
          <a:graphicData uri="http://schemas.openxmlformats.org/drawingml/2006/table">
            <a:tbl>
              <a:tblPr>
                <a:noFill/>
                <a:tableStyleId>{0E87D864-1952-46A8-BDBF-DA085AF3DD8E}</a:tableStyleId>
              </a:tblPr>
              <a:tblGrid>
                <a:gridCol w="1528836">
                  <a:extLst>
                    <a:ext uri="{9D8B030D-6E8A-4147-A177-3AD203B41FA5}">
                      <a16:colId xmlns:a16="http://schemas.microsoft.com/office/drawing/2014/main" val="20000"/>
                    </a:ext>
                  </a:extLst>
                </a:gridCol>
                <a:gridCol w="2855559">
                  <a:extLst>
                    <a:ext uri="{9D8B030D-6E8A-4147-A177-3AD203B41FA5}">
                      <a16:colId xmlns:a16="http://schemas.microsoft.com/office/drawing/2014/main" val="1525382621"/>
                    </a:ext>
                  </a:extLst>
                </a:gridCol>
                <a:gridCol w="1490449">
                  <a:extLst>
                    <a:ext uri="{9D8B030D-6E8A-4147-A177-3AD203B41FA5}">
                      <a16:colId xmlns:a16="http://schemas.microsoft.com/office/drawing/2014/main" val="20001"/>
                    </a:ext>
                  </a:extLst>
                </a:gridCol>
                <a:gridCol w="2886242">
                  <a:extLst>
                    <a:ext uri="{9D8B030D-6E8A-4147-A177-3AD203B41FA5}">
                      <a16:colId xmlns:a16="http://schemas.microsoft.com/office/drawing/2014/main" val="335187221"/>
                    </a:ext>
                  </a:extLst>
                </a:gridCol>
              </a:tblGrid>
              <a:tr h="92859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considered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horizontal </a:t>
                      </a:r>
                      <a:r>
                        <a:rPr lang="en-US" sz="1400" dirty="0">
                          <a:solidFill>
                            <a:schemeClr val="dk1"/>
                          </a:solidFill>
                          <a:latin typeface="Nunito"/>
                          <a:ea typeface="Nunito"/>
                          <a:cs typeface="Nunito"/>
                          <a:sym typeface="Nunito"/>
                        </a:rPr>
                        <a:t>and vertical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distances only</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649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lacks understanding of loci</a:t>
                      </a:r>
                      <a:endParaRPr lang="en-US"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confused loci with respect to points and line segments</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12" name="Picture 11">
            <a:extLst>
              <a:ext uri="{FF2B5EF4-FFF2-40B4-BE49-F238E27FC236}">
                <a16:creationId xmlns:a16="http://schemas.microsoft.com/office/drawing/2014/main" id="{18B3694D-5E46-24FF-E01D-54C2AF4EFD39}"/>
              </a:ext>
            </a:extLst>
          </p:cNvPr>
          <p:cNvPicPr>
            <a:picLocks noChangeAspect="1"/>
          </p:cNvPicPr>
          <p:nvPr/>
        </p:nvPicPr>
        <p:blipFill>
          <a:blip r:embed="rId2"/>
          <a:stretch>
            <a:fillRect/>
          </a:stretch>
        </p:blipFill>
        <p:spPr>
          <a:xfrm>
            <a:off x="626848" y="2416386"/>
            <a:ext cx="977309" cy="977309"/>
          </a:xfrm>
          <a:prstGeom prst="rect">
            <a:avLst/>
          </a:prstGeom>
        </p:spPr>
      </p:pic>
      <p:pic>
        <p:nvPicPr>
          <p:cNvPr id="13" name="Picture 12">
            <a:extLst>
              <a:ext uri="{FF2B5EF4-FFF2-40B4-BE49-F238E27FC236}">
                <a16:creationId xmlns:a16="http://schemas.microsoft.com/office/drawing/2014/main" id="{716335CE-3CC7-B2AA-554B-2BBD72A42176}"/>
              </a:ext>
            </a:extLst>
          </p:cNvPr>
          <p:cNvPicPr>
            <a:picLocks noChangeAspect="1"/>
          </p:cNvPicPr>
          <p:nvPr/>
        </p:nvPicPr>
        <p:blipFill>
          <a:blip r:embed="rId3"/>
          <a:stretch>
            <a:fillRect/>
          </a:stretch>
        </p:blipFill>
        <p:spPr>
          <a:xfrm>
            <a:off x="4900706" y="2419928"/>
            <a:ext cx="977309" cy="973767"/>
          </a:xfrm>
          <a:prstGeom prst="rect">
            <a:avLst/>
          </a:prstGeom>
        </p:spPr>
      </p:pic>
      <p:pic>
        <p:nvPicPr>
          <p:cNvPr id="14" name="Picture 13">
            <a:extLst>
              <a:ext uri="{FF2B5EF4-FFF2-40B4-BE49-F238E27FC236}">
                <a16:creationId xmlns:a16="http://schemas.microsoft.com/office/drawing/2014/main" id="{7D3DD3EB-652E-969C-7E22-C801DC3AF155}"/>
              </a:ext>
            </a:extLst>
          </p:cNvPr>
          <p:cNvPicPr>
            <a:picLocks noChangeAspect="1"/>
          </p:cNvPicPr>
          <p:nvPr/>
        </p:nvPicPr>
        <p:blipFill>
          <a:blip r:embed="rId4"/>
          <a:stretch>
            <a:fillRect/>
          </a:stretch>
        </p:blipFill>
        <p:spPr>
          <a:xfrm>
            <a:off x="626848" y="3656076"/>
            <a:ext cx="977308" cy="977308"/>
          </a:xfrm>
          <a:prstGeom prst="rect">
            <a:avLst/>
          </a:prstGeom>
        </p:spPr>
      </p:pic>
      <p:pic>
        <p:nvPicPr>
          <p:cNvPr id="15" name="Picture 14">
            <a:extLst>
              <a:ext uri="{FF2B5EF4-FFF2-40B4-BE49-F238E27FC236}">
                <a16:creationId xmlns:a16="http://schemas.microsoft.com/office/drawing/2014/main" id="{AEBF1F50-BBD3-C482-CDDF-E7BAE5459F35}"/>
              </a:ext>
            </a:extLst>
          </p:cNvPr>
          <p:cNvPicPr>
            <a:picLocks noChangeAspect="1"/>
          </p:cNvPicPr>
          <p:nvPr/>
        </p:nvPicPr>
        <p:blipFill>
          <a:blip r:embed="rId5"/>
          <a:stretch>
            <a:fillRect/>
          </a:stretch>
        </p:blipFill>
        <p:spPr>
          <a:xfrm>
            <a:off x="4911871" y="3620564"/>
            <a:ext cx="975114" cy="975114"/>
          </a:xfrm>
          <a:prstGeom prst="rect">
            <a:avLst/>
          </a:prstGeom>
        </p:spPr>
      </p:pic>
      <p:sp>
        <p:nvSpPr>
          <p:cNvPr id="17" name="TextBox 16">
            <a:extLst>
              <a:ext uri="{FF2B5EF4-FFF2-40B4-BE49-F238E27FC236}">
                <a16:creationId xmlns:a16="http://schemas.microsoft.com/office/drawing/2014/main" id="{6A3047C8-E1EA-76C4-9530-68F67FBAC611}"/>
              </a:ext>
            </a:extLst>
          </p:cNvPr>
          <p:cNvSpPr txBox="1"/>
          <p:nvPr/>
        </p:nvSpPr>
        <p:spPr>
          <a:xfrm>
            <a:off x="1115503" y="4228490"/>
            <a:ext cx="2025306" cy="320280"/>
          </a:xfrm>
          <a:prstGeom prst="rect">
            <a:avLst/>
          </a:prstGeom>
          <a:noFill/>
        </p:spPr>
        <p:txBody>
          <a:bodyPr wrap="square">
            <a:spAutoFit/>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Times New Roman"/>
              <a:ea typeface="Times New Roman"/>
              <a:cs typeface="Times New Roman"/>
              <a:sym typeface="Times New Roman"/>
            </a:endParaRPr>
          </a:p>
        </p:txBody>
      </p:sp>
      <p:sp>
        <p:nvSpPr>
          <p:cNvPr id="19" name="TextBox 18">
            <a:extLst>
              <a:ext uri="{FF2B5EF4-FFF2-40B4-BE49-F238E27FC236}">
                <a16:creationId xmlns:a16="http://schemas.microsoft.com/office/drawing/2014/main" id="{4EBFF235-A0FF-2F11-D3C2-70DA1A2C2D4D}"/>
              </a:ext>
            </a:extLst>
          </p:cNvPr>
          <p:cNvSpPr txBox="1"/>
          <p:nvPr/>
        </p:nvSpPr>
        <p:spPr>
          <a:xfrm>
            <a:off x="3218715" y="4969261"/>
            <a:ext cx="1596290" cy="307777"/>
          </a:xfrm>
          <a:prstGeom prst="rect">
            <a:avLst/>
          </a:prstGeom>
          <a:noFill/>
        </p:spPr>
        <p:txBody>
          <a:bodyPr wrap="square">
            <a:spAutoFit/>
          </a:bodyPr>
          <a:lstStyle/>
          <a:p>
            <a:endParaRPr lang="en-GB" dirty="0"/>
          </a:p>
        </p:txBody>
      </p:sp>
      <p:sp>
        <p:nvSpPr>
          <p:cNvPr id="24" name="Oval 23">
            <a:extLst>
              <a:ext uri="{FF2B5EF4-FFF2-40B4-BE49-F238E27FC236}">
                <a16:creationId xmlns:a16="http://schemas.microsoft.com/office/drawing/2014/main" id="{7096CC49-4F2A-0C7B-DAB5-1B12ECE2E7C2}"/>
              </a:ext>
            </a:extLst>
          </p:cNvPr>
          <p:cNvSpPr/>
          <p:nvPr/>
        </p:nvSpPr>
        <p:spPr>
          <a:xfrm>
            <a:off x="4506574" y="1568972"/>
            <a:ext cx="170515" cy="170515"/>
          </a:xfrm>
          <a:prstGeom prst="ellipse">
            <a:avLst/>
          </a:prstGeom>
          <a:solidFill>
            <a:srgbClr val="EE5886"/>
          </a:solidFill>
          <a:ln>
            <a:solidFill>
              <a:srgbClr val="FACD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AB2E5F49-849B-A613-2862-F96B113A5959}"/>
                  </a:ext>
                </a:extLst>
              </p:cNvPr>
              <p:cNvSpPr txBox="1"/>
              <p:nvPr/>
            </p:nvSpPr>
            <p:spPr>
              <a:xfrm>
                <a:off x="3966875" y="1304650"/>
                <a:ext cx="710214"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𝐴</m:t>
                      </m:r>
                    </m:oMath>
                  </m:oMathPara>
                </a14:m>
                <a:endParaRPr lang="en-GB" sz="2400" dirty="0"/>
              </a:p>
            </p:txBody>
          </p:sp>
        </mc:Choice>
        <mc:Fallback xmlns="">
          <p:sp>
            <p:nvSpPr>
              <p:cNvPr id="25" name="TextBox 24">
                <a:extLst>
                  <a:ext uri="{FF2B5EF4-FFF2-40B4-BE49-F238E27FC236}">
                    <a16:creationId xmlns:a16="http://schemas.microsoft.com/office/drawing/2014/main" id="{AB2E5F49-849B-A613-2862-F96B113A5959}"/>
                  </a:ext>
                </a:extLst>
              </p:cNvPr>
              <p:cNvSpPr txBox="1">
                <a:spLocks noRot="1" noChangeAspect="1" noMove="1" noResize="1" noEditPoints="1" noAdjustHandles="1" noChangeArrowheads="1" noChangeShapeType="1" noTextEdit="1"/>
              </p:cNvSpPr>
              <p:nvPr/>
            </p:nvSpPr>
            <p:spPr>
              <a:xfrm>
                <a:off x="3966875" y="1304650"/>
                <a:ext cx="710214" cy="461665"/>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DA6B05A7-F6DE-CA19-3496-D0E8F044FB07}"/>
                  </a:ext>
                </a:extLst>
              </p:cNvPr>
              <p:cNvGraphicFramePr/>
              <p:nvPr>
                <p:extLst>
                  <p:ext uri="{D42A27DB-BD31-4B8C-83A1-F6EECF244321}">
                    <p14:modId xmlns:p14="http://schemas.microsoft.com/office/powerpoint/2010/main" val="2382593031"/>
                  </p:ext>
                </p:extLst>
              </p:nvPr>
            </p:nvGraphicFramePr>
            <p:xfrm>
              <a:off x="116926" y="862525"/>
              <a:ext cx="7304806" cy="335290"/>
            </p:xfrm>
            <a:graphic>
              <a:graphicData uri="http://schemas.openxmlformats.org/drawingml/2006/table">
                <a:tbl>
                  <a:tblPr firstRow="1" bandRow="1">
                    <a:noFill/>
                    <a:tableStyleId>{AC6F4E37-9273-47AE-8071-A6909A8A5743}</a:tableStyleId>
                  </a:tblPr>
                  <a:tblGrid>
                    <a:gridCol w="7304806">
                      <a:extLst>
                        <a:ext uri="{9D8B030D-6E8A-4147-A177-3AD203B41FA5}">
                          <a16:colId xmlns:a16="http://schemas.microsoft.com/office/drawing/2014/main" val="20000"/>
                        </a:ext>
                      </a:extLst>
                    </a:gridCol>
                  </a:tblGrid>
                  <a:tr h="239337">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pitchFamily="2" charset="0"/>
                              <a:ea typeface="Nunito"/>
                              <a:cs typeface="Nunito"/>
                              <a:sym typeface="Nunito"/>
                            </a:rPr>
                            <a:t>Draw the locus of points a fixed distance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US" sz="1600" b="0" u="none" strike="noStrike" cap="none" baseline="0" dirty="0">
                              <a:solidFill>
                                <a:schemeClr val="dk1"/>
                              </a:solidFill>
                              <a:latin typeface="Nunito Sans" pitchFamily="2" charset="0"/>
                              <a:ea typeface="Times New Roman"/>
                              <a:cs typeface="Times New Roman"/>
                              <a:sym typeface="Times New Roman"/>
                            </a:rPr>
                            <a:t> from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DA6B05A7-F6DE-CA19-3496-D0E8F044FB07}"/>
                  </a:ext>
                </a:extLst>
              </p:cNvPr>
              <p:cNvGraphicFramePr/>
              <p:nvPr>
                <p:extLst>
                  <p:ext uri="{D42A27DB-BD31-4B8C-83A1-F6EECF244321}">
                    <p14:modId xmlns:p14="http://schemas.microsoft.com/office/powerpoint/2010/main" val="2382593031"/>
                  </p:ext>
                </p:extLst>
              </p:nvPr>
            </p:nvGraphicFramePr>
            <p:xfrm>
              <a:off x="116926" y="862525"/>
              <a:ext cx="7304806" cy="335290"/>
            </p:xfrm>
            <a:graphic>
              <a:graphicData uri="http://schemas.openxmlformats.org/drawingml/2006/table">
                <a:tbl>
                  <a:tblPr firstRow="1" bandRow="1">
                    <a:noFill/>
                    <a:tableStyleId>{AC6F4E37-9273-47AE-8071-A6909A8A5743}</a:tableStyleId>
                  </a:tblPr>
                  <a:tblGrid>
                    <a:gridCol w="7304806">
                      <a:extLst>
                        <a:ext uri="{9D8B030D-6E8A-4147-A177-3AD203B41FA5}">
                          <a16:colId xmlns:a16="http://schemas.microsoft.com/office/drawing/2014/main" val="20000"/>
                        </a:ext>
                      </a:extLst>
                    </a:gridCol>
                  </a:tblGrid>
                  <a:tr h="3352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8"/>
                          <a:stretch>
                            <a:fillRect l="-83" t="-3571" r="-167" b="-2321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371918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3" name="Google Shape;414;g21c43135d4d_0_150">
                <a:extLst>
                  <a:ext uri="{FF2B5EF4-FFF2-40B4-BE49-F238E27FC236}">
                    <a16:creationId xmlns:a16="http://schemas.microsoft.com/office/drawing/2014/main" id="{0E02DEDE-02A9-3276-0F39-C01E2928C2BF}"/>
                  </a:ext>
                </a:extLst>
              </p:cNvPr>
              <p:cNvGraphicFramePr/>
              <p:nvPr>
                <p:extLst>
                  <p:ext uri="{D42A27DB-BD31-4B8C-83A1-F6EECF244321}">
                    <p14:modId xmlns:p14="http://schemas.microsoft.com/office/powerpoint/2010/main" val="1437650460"/>
                  </p:ext>
                </p:extLst>
              </p:nvPr>
            </p:nvGraphicFramePr>
            <p:xfrm>
              <a:off x="169850" y="2334816"/>
              <a:ext cx="8761086" cy="2369824"/>
            </p:xfrm>
            <a:graphic>
              <a:graphicData uri="http://schemas.openxmlformats.org/drawingml/2006/table">
                <a:tbl>
                  <a:tblPr>
                    <a:noFill/>
                    <a:tableStyleId>{0E87D864-1952-46A8-BDBF-DA085AF3DD8E}</a:tableStyleId>
                  </a:tblPr>
                  <a:tblGrid>
                    <a:gridCol w="1997617">
                      <a:extLst>
                        <a:ext uri="{9D8B030D-6E8A-4147-A177-3AD203B41FA5}">
                          <a16:colId xmlns:a16="http://schemas.microsoft.com/office/drawing/2014/main" val="20000"/>
                        </a:ext>
                      </a:extLst>
                    </a:gridCol>
                    <a:gridCol w="2386778">
                      <a:extLst>
                        <a:ext uri="{9D8B030D-6E8A-4147-A177-3AD203B41FA5}">
                          <a16:colId xmlns:a16="http://schemas.microsoft.com/office/drawing/2014/main" val="1525382621"/>
                        </a:ext>
                      </a:extLst>
                    </a:gridCol>
                    <a:gridCol w="1899821">
                      <a:extLst>
                        <a:ext uri="{9D8B030D-6E8A-4147-A177-3AD203B41FA5}">
                          <a16:colId xmlns:a16="http://schemas.microsoft.com/office/drawing/2014/main" val="20001"/>
                        </a:ext>
                      </a:extLst>
                    </a:gridCol>
                    <a:gridCol w="2476870">
                      <a:extLst>
                        <a:ext uri="{9D8B030D-6E8A-4147-A177-3AD203B41FA5}">
                          <a16:colId xmlns:a16="http://schemas.microsoft.com/office/drawing/2014/main" val="335187221"/>
                        </a:ext>
                      </a:extLst>
                    </a:gridCol>
                  </a:tblGrid>
                  <a:tr h="92859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formed the locus of points equidistant from </a:t>
                          </a:r>
                          <a14:m>
                            <m:oMath xmlns:m="http://schemas.openxmlformats.org/officeDocument/2006/math">
                              <m:r>
                                <a:rPr lang="en-GB" sz="1400" b="0" i="1" smtClean="0">
                                  <a:solidFill>
                                    <a:schemeClr val="dk1"/>
                                  </a:solidFill>
                                  <a:latin typeface="Cambria Math" panose="02040503050406030204" pitchFamily="18" charset="0"/>
                                  <a:ea typeface="Nunito"/>
                                  <a:cs typeface="Nunito"/>
                                  <a:sym typeface="Nunito"/>
                                </a:rPr>
                                <m:t>𝐴</m:t>
                              </m:r>
                            </m:oMath>
                          </a14:m>
                          <a:r>
                            <a:rPr lang="en-US" sz="1400" u="none" strike="noStrike" cap="none" dirty="0">
                              <a:solidFill>
                                <a:schemeClr val="dk1"/>
                              </a:solidFill>
                              <a:latin typeface="Nunito Sans"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dk1"/>
                                  </a:solidFill>
                                  <a:latin typeface="Cambria Math" panose="02040503050406030204" pitchFamily="18" charset="0"/>
                                  <a:ea typeface="Times New Roman"/>
                                  <a:cs typeface="Times New Roman"/>
                                  <a:sym typeface="Times New Roman"/>
                                </a:rPr>
                                <m:t>𝐵</m:t>
                              </m:r>
                            </m:oMath>
                          </a14:m>
                          <a:endParaRPr lang="en-US"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ysClr val="windowText" lastClr="000000"/>
                              </a:solidFill>
                              <a:latin typeface="Nunito"/>
                              <a:ea typeface="Nunito"/>
                              <a:cs typeface="Nunito"/>
                              <a:sym typeface="Nunito"/>
                            </a:rPr>
                            <a:t>Student stretched the locus of a point to make an ellipse</a:t>
                          </a: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649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forgot to consider the end points of the line segment</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3" name="Google Shape;414;g21c43135d4d_0_150">
                <a:extLst>
                  <a:ext uri="{FF2B5EF4-FFF2-40B4-BE49-F238E27FC236}">
                    <a16:creationId xmlns:a16="http://schemas.microsoft.com/office/drawing/2014/main" id="{0E02DEDE-02A9-3276-0F39-C01E2928C2BF}"/>
                  </a:ext>
                </a:extLst>
              </p:cNvPr>
              <p:cNvGraphicFramePr/>
              <p:nvPr>
                <p:extLst>
                  <p:ext uri="{D42A27DB-BD31-4B8C-83A1-F6EECF244321}">
                    <p14:modId xmlns:p14="http://schemas.microsoft.com/office/powerpoint/2010/main" val="1437650460"/>
                  </p:ext>
                </p:extLst>
              </p:nvPr>
            </p:nvGraphicFramePr>
            <p:xfrm>
              <a:off x="169850" y="2334816"/>
              <a:ext cx="8761086" cy="2369824"/>
            </p:xfrm>
            <a:graphic>
              <a:graphicData uri="http://schemas.openxmlformats.org/drawingml/2006/table">
                <a:tbl>
                  <a:tblPr>
                    <a:noFill/>
                    <a:tableStyleId>{0E87D864-1952-46A8-BDBF-DA085AF3DD8E}</a:tableStyleId>
                  </a:tblPr>
                  <a:tblGrid>
                    <a:gridCol w="1997617">
                      <a:extLst>
                        <a:ext uri="{9D8B030D-6E8A-4147-A177-3AD203B41FA5}">
                          <a16:colId xmlns:a16="http://schemas.microsoft.com/office/drawing/2014/main" val="20000"/>
                        </a:ext>
                      </a:extLst>
                    </a:gridCol>
                    <a:gridCol w="2386778">
                      <a:extLst>
                        <a:ext uri="{9D8B030D-6E8A-4147-A177-3AD203B41FA5}">
                          <a16:colId xmlns:a16="http://schemas.microsoft.com/office/drawing/2014/main" val="1525382621"/>
                        </a:ext>
                      </a:extLst>
                    </a:gridCol>
                    <a:gridCol w="1899821">
                      <a:extLst>
                        <a:ext uri="{9D8B030D-6E8A-4147-A177-3AD203B41FA5}">
                          <a16:colId xmlns:a16="http://schemas.microsoft.com/office/drawing/2014/main" val="20001"/>
                        </a:ext>
                      </a:extLst>
                    </a:gridCol>
                    <a:gridCol w="2476870">
                      <a:extLst>
                        <a:ext uri="{9D8B030D-6E8A-4147-A177-3AD203B41FA5}">
                          <a16:colId xmlns:a16="http://schemas.microsoft.com/office/drawing/2014/main" val="335187221"/>
                        </a:ext>
                      </a:extLst>
                    </a:gridCol>
                  </a:tblGrid>
                  <a:tr h="119135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3"/>
                          <a:stretch>
                            <a:fillRect l="-83673" t="-510" r="-183673" b="-99490"/>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ysClr val="windowText" lastClr="000000"/>
                              </a:solidFill>
                              <a:latin typeface="Nunito"/>
                              <a:ea typeface="Nunito"/>
                              <a:cs typeface="Nunito"/>
                              <a:sym typeface="Nunito"/>
                            </a:rPr>
                            <a:t>Student stretched the locus of a point to make an ellipse</a:t>
                          </a: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17846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forgot to consider the end points of the line segment</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1" name="Google Shape;255;g2191522ec10_0_108">
                <a:extLst>
                  <a:ext uri="{FF2B5EF4-FFF2-40B4-BE49-F238E27FC236}">
                    <a16:creationId xmlns:a16="http://schemas.microsoft.com/office/drawing/2014/main" id="{80AFFC4C-20C7-F133-F73E-8F6D4FA6BA4B}"/>
                  </a:ext>
                </a:extLst>
              </p:cNvPr>
              <p:cNvGraphicFramePr/>
              <p:nvPr>
                <p:extLst>
                  <p:ext uri="{D42A27DB-BD31-4B8C-83A1-F6EECF244321}">
                    <p14:modId xmlns:p14="http://schemas.microsoft.com/office/powerpoint/2010/main" val="317697466"/>
                  </p:ext>
                </p:extLst>
              </p:nvPr>
            </p:nvGraphicFramePr>
            <p:xfrm>
              <a:off x="116924" y="862525"/>
              <a:ext cx="8767554" cy="358219"/>
            </p:xfrm>
            <a:graphic>
              <a:graphicData uri="http://schemas.openxmlformats.org/drawingml/2006/table">
                <a:tbl>
                  <a:tblPr firstRow="1" bandRow="1">
                    <a:noFill/>
                    <a:tableStyleId>{AC6F4E37-9273-47AE-8071-A6909A8A5743}</a:tableStyleId>
                  </a:tblPr>
                  <a:tblGrid>
                    <a:gridCol w="876755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pitchFamily="2" charset="0"/>
                              <a:ea typeface="Nunito"/>
                              <a:cs typeface="Nunito"/>
                              <a:sym typeface="Nunito"/>
                            </a:rPr>
                            <a:t>Draw the locus of points a fixed distance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US" sz="1600" b="0" u="none" strike="noStrike" cap="none" baseline="0" dirty="0">
                              <a:solidFill>
                                <a:schemeClr val="dk1"/>
                              </a:solidFill>
                              <a:latin typeface="Nunito Sans" pitchFamily="2" charset="0"/>
                              <a:ea typeface="Times New Roman"/>
                              <a:cs typeface="Times New Roman"/>
                              <a:sym typeface="Times New Roman"/>
                            </a:rPr>
                            <a:t> from line segment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𝐴𝐵</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11" name="Google Shape;255;g2191522ec10_0_108">
                <a:extLst>
                  <a:ext uri="{FF2B5EF4-FFF2-40B4-BE49-F238E27FC236}">
                    <a16:creationId xmlns:a16="http://schemas.microsoft.com/office/drawing/2014/main" id="{80AFFC4C-20C7-F133-F73E-8F6D4FA6BA4B}"/>
                  </a:ext>
                </a:extLst>
              </p:cNvPr>
              <p:cNvGraphicFramePr/>
              <p:nvPr>
                <p:extLst>
                  <p:ext uri="{D42A27DB-BD31-4B8C-83A1-F6EECF244321}">
                    <p14:modId xmlns:p14="http://schemas.microsoft.com/office/powerpoint/2010/main" val="317697466"/>
                  </p:ext>
                </p:extLst>
              </p:nvPr>
            </p:nvGraphicFramePr>
            <p:xfrm>
              <a:off x="116924" y="862525"/>
              <a:ext cx="8767554" cy="358219"/>
            </p:xfrm>
            <a:graphic>
              <a:graphicData uri="http://schemas.openxmlformats.org/drawingml/2006/table">
                <a:tbl>
                  <a:tblPr firstRow="1" bandRow="1">
                    <a:noFill/>
                    <a:tableStyleId>{AC6F4E37-9273-47AE-8071-A6909A8A5743}</a:tableStyleId>
                  </a:tblPr>
                  <a:tblGrid>
                    <a:gridCol w="8767554">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3333" b="-15000"/>
                          </a:stretch>
                        </a:blipFill>
                      </a:tcPr>
                    </a:tc>
                    <a:extLst>
                      <a:ext uri="{0D108BD9-81ED-4DB2-BD59-A6C34878D82A}">
                        <a16:rowId xmlns:a16="http://schemas.microsoft.com/office/drawing/2014/main" val="10000"/>
                      </a:ext>
                    </a:extLst>
                  </a:tr>
                </a:tbl>
              </a:graphicData>
            </a:graphic>
          </p:graphicFrame>
        </mc:Fallback>
      </mc:AlternateContent>
      <p:pic>
        <p:nvPicPr>
          <p:cNvPr id="2" name="Picture 1">
            <a:extLst>
              <a:ext uri="{FF2B5EF4-FFF2-40B4-BE49-F238E27FC236}">
                <a16:creationId xmlns:a16="http://schemas.microsoft.com/office/drawing/2014/main" id="{B34A276E-4222-4A54-258C-A54E694F4379}"/>
              </a:ext>
            </a:extLst>
          </p:cNvPr>
          <p:cNvPicPr>
            <a:picLocks noChangeAspect="1"/>
          </p:cNvPicPr>
          <p:nvPr/>
        </p:nvPicPr>
        <p:blipFill>
          <a:blip r:embed="rId5"/>
          <a:stretch>
            <a:fillRect/>
          </a:stretch>
        </p:blipFill>
        <p:spPr>
          <a:xfrm>
            <a:off x="588226" y="2384127"/>
            <a:ext cx="1018631" cy="1098320"/>
          </a:xfrm>
          <a:prstGeom prst="rect">
            <a:avLst/>
          </a:prstGeom>
        </p:spPr>
      </p:pic>
      <p:cxnSp>
        <p:nvCxnSpPr>
          <p:cNvPr id="5" name="Straight Connector 4">
            <a:extLst>
              <a:ext uri="{FF2B5EF4-FFF2-40B4-BE49-F238E27FC236}">
                <a16:creationId xmlns:a16="http://schemas.microsoft.com/office/drawing/2014/main" id="{040E22FB-6730-66DF-68F2-5EA1FF594441}"/>
              </a:ext>
            </a:extLst>
          </p:cNvPr>
          <p:cNvCxnSpPr/>
          <p:nvPr/>
        </p:nvCxnSpPr>
        <p:spPr>
          <a:xfrm flipV="1">
            <a:off x="3468698" y="1506588"/>
            <a:ext cx="1753188" cy="488272"/>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E732A0B-F7E0-4F14-C714-DA56A022C349}"/>
                  </a:ext>
                </a:extLst>
              </p:cNvPr>
              <p:cNvSpPr txBox="1"/>
              <p:nvPr/>
            </p:nvSpPr>
            <p:spPr>
              <a:xfrm>
                <a:off x="3163378" y="1789349"/>
                <a:ext cx="388618"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rPr>
                        <m:t>𝐴</m:t>
                      </m:r>
                    </m:oMath>
                  </m:oMathPara>
                </a14:m>
                <a:endParaRPr lang="en-GB" sz="2000" dirty="0"/>
              </a:p>
            </p:txBody>
          </p:sp>
        </mc:Choice>
        <mc:Fallback xmlns="">
          <p:sp>
            <p:nvSpPr>
              <p:cNvPr id="7" name="TextBox 6">
                <a:extLst>
                  <a:ext uri="{FF2B5EF4-FFF2-40B4-BE49-F238E27FC236}">
                    <a16:creationId xmlns:a16="http://schemas.microsoft.com/office/drawing/2014/main" id="{3E732A0B-F7E0-4F14-C714-DA56A022C349}"/>
                  </a:ext>
                </a:extLst>
              </p:cNvPr>
              <p:cNvSpPr txBox="1">
                <a:spLocks noRot="1" noChangeAspect="1" noMove="1" noResize="1" noEditPoints="1" noAdjustHandles="1" noChangeArrowheads="1" noChangeShapeType="1" noTextEdit="1"/>
              </p:cNvSpPr>
              <p:nvPr/>
            </p:nvSpPr>
            <p:spPr>
              <a:xfrm>
                <a:off x="3163378" y="1789349"/>
                <a:ext cx="388618" cy="4001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E5EE81E-08DD-1489-2DE1-CE61CE3C938E}"/>
                  </a:ext>
                </a:extLst>
              </p:cNvPr>
              <p:cNvSpPr txBox="1"/>
              <p:nvPr/>
            </p:nvSpPr>
            <p:spPr>
              <a:xfrm>
                <a:off x="5156345" y="1245296"/>
                <a:ext cx="388618"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rPr>
                        <m:t>𝐵</m:t>
                      </m:r>
                    </m:oMath>
                  </m:oMathPara>
                </a14:m>
                <a:endParaRPr lang="en-GB" sz="2000" dirty="0"/>
              </a:p>
            </p:txBody>
          </p:sp>
        </mc:Choice>
        <mc:Fallback xmlns="">
          <p:sp>
            <p:nvSpPr>
              <p:cNvPr id="8" name="TextBox 7">
                <a:extLst>
                  <a:ext uri="{FF2B5EF4-FFF2-40B4-BE49-F238E27FC236}">
                    <a16:creationId xmlns:a16="http://schemas.microsoft.com/office/drawing/2014/main" id="{6E5EE81E-08DD-1489-2DE1-CE61CE3C938E}"/>
                  </a:ext>
                </a:extLst>
              </p:cNvPr>
              <p:cNvSpPr txBox="1">
                <a:spLocks noRot="1" noChangeAspect="1" noMove="1" noResize="1" noEditPoints="1" noAdjustHandles="1" noChangeArrowheads="1" noChangeShapeType="1" noTextEdit="1"/>
              </p:cNvSpPr>
              <p:nvPr/>
            </p:nvSpPr>
            <p:spPr>
              <a:xfrm>
                <a:off x="5156345" y="1245296"/>
                <a:ext cx="388618" cy="400110"/>
              </a:xfrm>
              <a:prstGeom prst="rect">
                <a:avLst/>
              </a:prstGeom>
              <a:blipFill>
                <a:blip r:embed="rId7"/>
                <a:stretch>
                  <a:fillRect/>
                </a:stretch>
              </a:blipFill>
            </p:spPr>
            <p:txBody>
              <a:bodyPr/>
              <a:lstStyle/>
              <a:p>
                <a:r>
                  <a:rPr lang="en-GB">
                    <a:noFill/>
                  </a:rPr>
                  <a:t> </a:t>
                </a:r>
              </a:p>
            </p:txBody>
          </p:sp>
        </mc:Fallback>
      </mc:AlternateContent>
      <p:cxnSp>
        <p:nvCxnSpPr>
          <p:cNvPr id="18" name="Straight Connector 17">
            <a:extLst>
              <a:ext uri="{FF2B5EF4-FFF2-40B4-BE49-F238E27FC236}">
                <a16:creationId xmlns:a16="http://schemas.microsoft.com/office/drawing/2014/main" id="{3CA09DE0-A212-2413-E3FF-4971884FC5AE}"/>
              </a:ext>
            </a:extLst>
          </p:cNvPr>
          <p:cNvCxnSpPr>
            <a:cxnSpLocks/>
          </p:cNvCxnSpPr>
          <p:nvPr/>
        </p:nvCxnSpPr>
        <p:spPr>
          <a:xfrm flipV="1">
            <a:off x="5138125" y="3988653"/>
            <a:ext cx="1049611" cy="292322"/>
          </a:xfrm>
          <a:prstGeom prst="line">
            <a:avLst/>
          </a:prstGeom>
          <a:ln w="19050"/>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29931DF6-041B-2CA0-A8AD-E1952B1117A4}"/>
              </a:ext>
            </a:extLst>
          </p:cNvPr>
          <p:cNvCxnSpPr>
            <a:cxnSpLocks/>
          </p:cNvCxnSpPr>
          <p:nvPr/>
        </p:nvCxnSpPr>
        <p:spPr>
          <a:xfrm flipV="1">
            <a:off x="5067678" y="3752310"/>
            <a:ext cx="1084547" cy="302052"/>
          </a:xfrm>
          <a:prstGeom prst="line">
            <a:avLst/>
          </a:prstGeom>
          <a:ln w="19050">
            <a:solidFill>
              <a:srgbClr val="F55C8B"/>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DD0387DD-88C7-6379-478A-64F7307B8F98}"/>
              </a:ext>
            </a:extLst>
          </p:cNvPr>
          <p:cNvCxnSpPr>
            <a:cxnSpLocks/>
          </p:cNvCxnSpPr>
          <p:nvPr/>
        </p:nvCxnSpPr>
        <p:spPr>
          <a:xfrm flipV="1">
            <a:off x="5208572" y="4204626"/>
            <a:ext cx="1049611" cy="292323"/>
          </a:xfrm>
          <a:prstGeom prst="line">
            <a:avLst/>
          </a:prstGeom>
          <a:ln w="19050">
            <a:solidFill>
              <a:srgbClr val="F55C8B"/>
            </a:solidFill>
          </a:ln>
        </p:spPr>
        <p:style>
          <a:lnRef idx="1">
            <a:schemeClr val="dk1"/>
          </a:lnRef>
          <a:fillRef idx="0">
            <a:schemeClr val="dk1"/>
          </a:fillRef>
          <a:effectRef idx="0">
            <a:schemeClr val="dk1"/>
          </a:effectRef>
          <a:fontRef idx="minor">
            <a:schemeClr val="tx1"/>
          </a:fontRef>
        </p:style>
      </p:cxnSp>
      <p:grpSp>
        <p:nvGrpSpPr>
          <p:cNvPr id="33" name="Group 32">
            <a:extLst>
              <a:ext uri="{FF2B5EF4-FFF2-40B4-BE49-F238E27FC236}">
                <a16:creationId xmlns:a16="http://schemas.microsoft.com/office/drawing/2014/main" id="{71D004B3-BA7C-D313-C17F-98956E1DC322}"/>
              </a:ext>
            </a:extLst>
          </p:cNvPr>
          <p:cNvGrpSpPr/>
          <p:nvPr/>
        </p:nvGrpSpPr>
        <p:grpSpPr>
          <a:xfrm>
            <a:off x="4878918" y="2639541"/>
            <a:ext cx="1441040" cy="587492"/>
            <a:chOff x="1139367" y="3264731"/>
            <a:chExt cx="2662128" cy="1085313"/>
          </a:xfrm>
        </p:grpSpPr>
        <p:cxnSp>
          <p:nvCxnSpPr>
            <p:cNvPr id="31" name="Straight Connector 30">
              <a:extLst>
                <a:ext uri="{FF2B5EF4-FFF2-40B4-BE49-F238E27FC236}">
                  <a16:creationId xmlns:a16="http://schemas.microsoft.com/office/drawing/2014/main" id="{B078F291-31C6-82A7-C3D4-9707C698F3FB}"/>
                </a:ext>
              </a:extLst>
            </p:cNvPr>
            <p:cNvCxnSpPr/>
            <p:nvPr/>
          </p:nvCxnSpPr>
          <p:spPr>
            <a:xfrm flipV="1">
              <a:off x="1618218" y="3562060"/>
              <a:ext cx="1753188" cy="488272"/>
            </a:xfrm>
            <a:prstGeom prst="line">
              <a:avLst/>
            </a:prstGeom>
            <a:ln w="19050"/>
          </p:spPr>
          <p:style>
            <a:lnRef idx="1">
              <a:schemeClr val="dk1"/>
            </a:lnRef>
            <a:fillRef idx="0">
              <a:schemeClr val="dk1"/>
            </a:fillRef>
            <a:effectRef idx="0">
              <a:schemeClr val="dk1"/>
            </a:effectRef>
            <a:fontRef idx="minor">
              <a:schemeClr val="tx1"/>
            </a:fontRef>
          </p:style>
        </p:cxnSp>
        <p:sp>
          <p:nvSpPr>
            <p:cNvPr id="32" name="Oval 31">
              <a:extLst>
                <a:ext uri="{FF2B5EF4-FFF2-40B4-BE49-F238E27FC236}">
                  <a16:creationId xmlns:a16="http://schemas.microsoft.com/office/drawing/2014/main" id="{4FFAEE31-FE0C-B46B-4931-3AA2BAE2C319}"/>
                </a:ext>
              </a:extLst>
            </p:cNvPr>
            <p:cNvSpPr/>
            <p:nvPr/>
          </p:nvSpPr>
          <p:spPr>
            <a:xfrm rot="20718978">
              <a:off x="1139367" y="3264731"/>
              <a:ext cx="2662128" cy="1085313"/>
            </a:xfrm>
            <a:prstGeom prst="ellipse">
              <a:avLst/>
            </a:prstGeom>
            <a:noFill/>
            <a:ln w="12700">
              <a:solidFill>
                <a:srgbClr val="FF3F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36" name="Straight Connector 35">
            <a:extLst>
              <a:ext uri="{FF2B5EF4-FFF2-40B4-BE49-F238E27FC236}">
                <a16:creationId xmlns:a16="http://schemas.microsoft.com/office/drawing/2014/main" id="{8648904A-3B95-1082-5D44-B71D990DC3FC}"/>
              </a:ext>
            </a:extLst>
          </p:cNvPr>
          <p:cNvCxnSpPr/>
          <p:nvPr/>
        </p:nvCxnSpPr>
        <p:spPr>
          <a:xfrm flipV="1">
            <a:off x="846960" y="3964838"/>
            <a:ext cx="949020" cy="264307"/>
          </a:xfrm>
          <a:prstGeom prst="line">
            <a:avLst/>
          </a:prstGeom>
          <a:ln w="19050"/>
        </p:spPr>
        <p:style>
          <a:lnRef idx="1">
            <a:schemeClr val="dk1"/>
          </a:lnRef>
          <a:fillRef idx="0">
            <a:schemeClr val="dk1"/>
          </a:fillRef>
          <a:effectRef idx="0">
            <a:schemeClr val="dk1"/>
          </a:effectRef>
          <a:fontRef idx="minor">
            <a:schemeClr val="tx1"/>
          </a:fontRef>
        </p:style>
      </p:cxnSp>
      <p:sp>
        <p:nvSpPr>
          <p:cNvPr id="37" name="Rectangle: Rounded Corners 36">
            <a:extLst>
              <a:ext uri="{FF2B5EF4-FFF2-40B4-BE49-F238E27FC236}">
                <a16:creationId xmlns:a16="http://schemas.microsoft.com/office/drawing/2014/main" id="{53292298-45C1-C522-74A2-F9ECDE7A74EA}"/>
              </a:ext>
            </a:extLst>
          </p:cNvPr>
          <p:cNvSpPr/>
          <p:nvPr/>
        </p:nvSpPr>
        <p:spPr>
          <a:xfrm rot="20696249">
            <a:off x="548278" y="3797274"/>
            <a:ext cx="1572006" cy="592538"/>
          </a:xfrm>
          <a:prstGeom prst="roundRect">
            <a:avLst>
              <a:gd name="adj" fmla="val 50000"/>
            </a:avLst>
          </a:prstGeom>
          <a:noFill/>
          <a:ln w="12700">
            <a:solidFill>
              <a:srgbClr val="FF3F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2124544-C5B8-A29D-72DF-D7FECA4AA8F5}"/>
                  </a:ext>
                </a:extLst>
              </p:cNvPr>
              <p:cNvSpPr txBox="1"/>
              <p:nvPr/>
            </p:nvSpPr>
            <p:spPr>
              <a:xfrm>
                <a:off x="313788" y="2931972"/>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3" name="TextBox 2">
                <a:extLst>
                  <a:ext uri="{FF2B5EF4-FFF2-40B4-BE49-F238E27FC236}">
                    <a16:creationId xmlns:a16="http://schemas.microsoft.com/office/drawing/2014/main" id="{C2124544-C5B8-A29D-72DF-D7FECA4AA8F5}"/>
                  </a:ext>
                </a:extLst>
              </p:cNvPr>
              <p:cNvSpPr txBox="1">
                <a:spLocks noRot="1" noChangeAspect="1" noMove="1" noResize="1" noEditPoints="1" noAdjustHandles="1" noChangeArrowheads="1" noChangeShapeType="1" noTextEdit="1"/>
              </p:cNvSpPr>
              <p:nvPr/>
            </p:nvSpPr>
            <p:spPr>
              <a:xfrm>
                <a:off x="313788" y="2931972"/>
                <a:ext cx="388618" cy="276999"/>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30EDF1C-5E3B-ACEF-C29A-9C2899B6E328}"/>
                  </a:ext>
                </a:extLst>
              </p:cNvPr>
              <p:cNvSpPr txBox="1"/>
              <p:nvPr/>
            </p:nvSpPr>
            <p:spPr>
              <a:xfrm>
                <a:off x="1511624" y="2616518"/>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6" name="TextBox 5">
                <a:extLst>
                  <a:ext uri="{FF2B5EF4-FFF2-40B4-BE49-F238E27FC236}">
                    <a16:creationId xmlns:a16="http://schemas.microsoft.com/office/drawing/2014/main" id="{330EDF1C-5E3B-ACEF-C29A-9C2899B6E328}"/>
                  </a:ext>
                </a:extLst>
              </p:cNvPr>
              <p:cNvSpPr txBox="1">
                <a:spLocks noRot="1" noChangeAspect="1" noMove="1" noResize="1" noEditPoints="1" noAdjustHandles="1" noChangeArrowheads="1" noChangeShapeType="1" noTextEdit="1"/>
              </p:cNvSpPr>
              <p:nvPr/>
            </p:nvSpPr>
            <p:spPr>
              <a:xfrm>
                <a:off x="1511624" y="2616518"/>
                <a:ext cx="388618" cy="276999"/>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4E15182-F408-2BCF-9DA8-F102321EB15D}"/>
                  </a:ext>
                </a:extLst>
              </p:cNvPr>
              <p:cNvSpPr txBox="1"/>
              <p:nvPr/>
            </p:nvSpPr>
            <p:spPr>
              <a:xfrm>
                <a:off x="545700" y="4108104"/>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9" name="TextBox 8">
                <a:extLst>
                  <a:ext uri="{FF2B5EF4-FFF2-40B4-BE49-F238E27FC236}">
                    <a16:creationId xmlns:a16="http://schemas.microsoft.com/office/drawing/2014/main" id="{14E15182-F408-2BCF-9DA8-F102321EB15D}"/>
                  </a:ext>
                </a:extLst>
              </p:cNvPr>
              <p:cNvSpPr txBox="1">
                <a:spLocks noRot="1" noChangeAspect="1" noMove="1" noResize="1" noEditPoints="1" noAdjustHandles="1" noChangeArrowheads="1" noChangeShapeType="1" noTextEdit="1"/>
              </p:cNvSpPr>
              <p:nvPr/>
            </p:nvSpPr>
            <p:spPr>
              <a:xfrm>
                <a:off x="545700" y="4108104"/>
                <a:ext cx="388618" cy="276999"/>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2604243-406C-5243-D1B0-5A45F605D58A}"/>
                  </a:ext>
                </a:extLst>
              </p:cNvPr>
              <p:cNvSpPr txBox="1"/>
              <p:nvPr/>
            </p:nvSpPr>
            <p:spPr>
              <a:xfrm>
                <a:off x="1703780" y="3802589"/>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10" name="TextBox 9">
                <a:extLst>
                  <a:ext uri="{FF2B5EF4-FFF2-40B4-BE49-F238E27FC236}">
                    <a16:creationId xmlns:a16="http://schemas.microsoft.com/office/drawing/2014/main" id="{32604243-406C-5243-D1B0-5A45F605D58A}"/>
                  </a:ext>
                </a:extLst>
              </p:cNvPr>
              <p:cNvSpPr txBox="1">
                <a:spLocks noRot="1" noChangeAspect="1" noMove="1" noResize="1" noEditPoints="1" noAdjustHandles="1" noChangeArrowheads="1" noChangeShapeType="1" noTextEdit="1"/>
              </p:cNvSpPr>
              <p:nvPr/>
            </p:nvSpPr>
            <p:spPr>
              <a:xfrm>
                <a:off x="1703780" y="3802589"/>
                <a:ext cx="388618" cy="276999"/>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1F6CD98-F10F-DECF-49B3-5EDF48110DDD}"/>
                  </a:ext>
                </a:extLst>
              </p:cNvPr>
              <p:cNvSpPr txBox="1"/>
              <p:nvPr/>
            </p:nvSpPr>
            <p:spPr>
              <a:xfrm>
                <a:off x="4838842" y="2940158"/>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12" name="TextBox 11">
                <a:extLst>
                  <a:ext uri="{FF2B5EF4-FFF2-40B4-BE49-F238E27FC236}">
                    <a16:creationId xmlns:a16="http://schemas.microsoft.com/office/drawing/2014/main" id="{61F6CD98-F10F-DECF-49B3-5EDF48110DDD}"/>
                  </a:ext>
                </a:extLst>
              </p:cNvPr>
              <p:cNvSpPr txBox="1">
                <a:spLocks noRot="1" noChangeAspect="1" noMove="1" noResize="1" noEditPoints="1" noAdjustHandles="1" noChangeArrowheads="1" noChangeShapeType="1" noTextEdit="1"/>
              </p:cNvSpPr>
              <p:nvPr/>
            </p:nvSpPr>
            <p:spPr>
              <a:xfrm>
                <a:off x="4838842" y="2940158"/>
                <a:ext cx="388618" cy="276999"/>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A52E963-FEFF-0F2C-428E-25A71B93E691}"/>
                  </a:ext>
                </a:extLst>
              </p:cNvPr>
              <p:cNvSpPr txBox="1"/>
              <p:nvPr/>
            </p:nvSpPr>
            <p:spPr>
              <a:xfrm>
                <a:off x="5996922" y="2634643"/>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14" name="TextBox 13">
                <a:extLst>
                  <a:ext uri="{FF2B5EF4-FFF2-40B4-BE49-F238E27FC236}">
                    <a16:creationId xmlns:a16="http://schemas.microsoft.com/office/drawing/2014/main" id="{2A52E963-FEFF-0F2C-428E-25A71B93E691}"/>
                  </a:ext>
                </a:extLst>
              </p:cNvPr>
              <p:cNvSpPr txBox="1">
                <a:spLocks noRot="1" noChangeAspect="1" noMove="1" noResize="1" noEditPoints="1" noAdjustHandles="1" noChangeArrowheads="1" noChangeShapeType="1" noTextEdit="1"/>
              </p:cNvSpPr>
              <p:nvPr/>
            </p:nvSpPr>
            <p:spPr>
              <a:xfrm>
                <a:off x="5996922" y="2634643"/>
                <a:ext cx="388618" cy="276999"/>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5B79133-CFCE-7FD4-8307-8A9A9584EDD7}"/>
                  </a:ext>
                </a:extLst>
              </p:cNvPr>
              <p:cNvSpPr txBox="1"/>
              <p:nvPr/>
            </p:nvSpPr>
            <p:spPr>
              <a:xfrm>
                <a:off x="4853146" y="4152414"/>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15" name="TextBox 14">
                <a:extLst>
                  <a:ext uri="{FF2B5EF4-FFF2-40B4-BE49-F238E27FC236}">
                    <a16:creationId xmlns:a16="http://schemas.microsoft.com/office/drawing/2014/main" id="{05B79133-CFCE-7FD4-8307-8A9A9584EDD7}"/>
                  </a:ext>
                </a:extLst>
              </p:cNvPr>
              <p:cNvSpPr txBox="1">
                <a:spLocks noRot="1" noChangeAspect="1" noMove="1" noResize="1" noEditPoints="1" noAdjustHandles="1" noChangeArrowheads="1" noChangeShapeType="1" noTextEdit="1"/>
              </p:cNvSpPr>
              <p:nvPr/>
            </p:nvSpPr>
            <p:spPr>
              <a:xfrm>
                <a:off x="4853146" y="4152414"/>
                <a:ext cx="388618" cy="276999"/>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70453684-256A-CF4A-70C5-22C42CAC0644}"/>
                  </a:ext>
                </a:extLst>
              </p:cNvPr>
              <p:cNvSpPr txBox="1"/>
              <p:nvPr/>
            </p:nvSpPr>
            <p:spPr>
              <a:xfrm>
                <a:off x="6080799" y="3787265"/>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16" name="TextBox 15">
                <a:extLst>
                  <a:ext uri="{FF2B5EF4-FFF2-40B4-BE49-F238E27FC236}">
                    <a16:creationId xmlns:a16="http://schemas.microsoft.com/office/drawing/2014/main" id="{70453684-256A-CF4A-70C5-22C42CAC0644}"/>
                  </a:ext>
                </a:extLst>
              </p:cNvPr>
              <p:cNvSpPr txBox="1">
                <a:spLocks noRot="1" noChangeAspect="1" noMove="1" noResize="1" noEditPoints="1" noAdjustHandles="1" noChangeArrowheads="1" noChangeShapeType="1" noTextEdit="1"/>
              </p:cNvSpPr>
              <p:nvPr/>
            </p:nvSpPr>
            <p:spPr>
              <a:xfrm>
                <a:off x="6080799" y="3787265"/>
                <a:ext cx="388618" cy="276999"/>
              </a:xfrm>
              <a:prstGeom prst="rect">
                <a:avLst/>
              </a:prstGeom>
              <a:blipFill>
                <a:blip r:embed="rId1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502972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0" name="Google Shape;414;g21c43135d4d_0_150">
                <a:extLst>
                  <a:ext uri="{FF2B5EF4-FFF2-40B4-BE49-F238E27FC236}">
                    <a16:creationId xmlns:a16="http://schemas.microsoft.com/office/drawing/2014/main" id="{65F3EA8C-AB0D-A92A-B58E-69A5F84D4012}"/>
                  </a:ext>
                </a:extLst>
              </p:cNvPr>
              <p:cNvGraphicFramePr/>
              <p:nvPr>
                <p:extLst>
                  <p:ext uri="{D42A27DB-BD31-4B8C-83A1-F6EECF244321}">
                    <p14:modId xmlns:p14="http://schemas.microsoft.com/office/powerpoint/2010/main" val="3344446013"/>
                  </p:ext>
                </p:extLst>
              </p:nvPr>
            </p:nvGraphicFramePr>
            <p:xfrm>
              <a:off x="169850" y="2334816"/>
              <a:ext cx="8761086" cy="2369824"/>
            </p:xfrm>
            <a:graphic>
              <a:graphicData uri="http://schemas.openxmlformats.org/drawingml/2006/table">
                <a:tbl>
                  <a:tblPr>
                    <a:noFill/>
                    <a:tableStyleId>{0E87D864-1952-46A8-BDBF-DA085AF3DD8E}</a:tableStyleId>
                  </a:tblPr>
                  <a:tblGrid>
                    <a:gridCol w="1925280">
                      <a:extLst>
                        <a:ext uri="{9D8B030D-6E8A-4147-A177-3AD203B41FA5}">
                          <a16:colId xmlns:a16="http://schemas.microsoft.com/office/drawing/2014/main" val="20000"/>
                        </a:ext>
                      </a:extLst>
                    </a:gridCol>
                    <a:gridCol w="2459115">
                      <a:extLst>
                        <a:ext uri="{9D8B030D-6E8A-4147-A177-3AD203B41FA5}">
                          <a16:colId xmlns:a16="http://schemas.microsoft.com/office/drawing/2014/main" val="1525382621"/>
                        </a:ext>
                      </a:extLst>
                    </a:gridCol>
                    <a:gridCol w="1740023">
                      <a:extLst>
                        <a:ext uri="{9D8B030D-6E8A-4147-A177-3AD203B41FA5}">
                          <a16:colId xmlns:a16="http://schemas.microsoft.com/office/drawing/2014/main" val="20001"/>
                        </a:ext>
                      </a:extLst>
                    </a:gridCol>
                    <a:gridCol w="2636668">
                      <a:extLst>
                        <a:ext uri="{9D8B030D-6E8A-4147-A177-3AD203B41FA5}">
                          <a16:colId xmlns:a16="http://schemas.microsoft.com/office/drawing/2014/main" val="335187221"/>
                        </a:ext>
                      </a:extLst>
                    </a:gridCol>
                  </a:tblGrid>
                  <a:tr h="92859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constructed the shortest distance between the points</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drew the loci of points a fixed distance from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m:t>
                              </m:r>
                            </m:oMath>
                          </a14:m>
                          <a:r>
                            <a:rPr lang="en-US" sz="1400" dirty="0">
                              <a:solidFill>
                                <a:schemeClr val="dk1"/>
                              </a:solidFill>
                              <a:latin typeface="Nunito"/>
                              <a:ea typeface="Nunito"/>
                              <a:cs typeface="Nunito"/>
                              <a:sym typeface="Nunito"/>
                            </a:rPr>
                            <a:t> and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𝐵</m:t>
                              </m:r>
                            </m:oMath>
                          </a14:m>
                          <a:r>
                            <a:rPr lang="en-US" sz="1400" dirty="0">
                              <a:solidFill>
                                <a:schemeClr val="dk1"/>
                              </a:solidFill>
                              <a:latin typeface="Nunito"/>
                              <a:ea typeface="Nunito"/>
                              <a:cs typeface="Nunito"/>
                              <a:sym typeface="Nunito"/>
                            </a:rPr>
                            <a:t> individually</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649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used an ellipse,  which traces a locus using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A and B as foci</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0" name="Google Shape;414;g21c43135d4d_0_150">
                <a:extLst>
                  <a:ext uri="{FF2B5EF4-FFF2-40B4-BE49-F238E27FC236}">
                    <a16:creationId xmlns:a16="http://schemas.microsoft.com/office/drawing/2014/main" id="{65F3EA8C-AB0D-A92A-B58E-69A5F84D4012}"/>
                  </a:ext>
                </a:extLst>
              </p:cNvPr>
              <p:cNvGraphicFramePr/>
              <p:nvPr>
                <p:extLst>
                  <p:ext uri="{D42A27DB-BD31-4B8C-83A1-F6EECF244321}">
                    <p14:modId xmlns:p14="http://schemas.microsoft.com/office/powerpoint/2010/main" val="3344446013"/>
                  </p:ext>
                </p:extLst>
              </p:nvPr>
            </p:nvGraphicFramePr>
            <p:xfrm>
              <a:off x="169850" y="2334816"/>
              <a:ext cx="8761086" cy="2369824"/>
            </p:xfrm>
            <a:graphic>
              <a:graphicData uri="http://schemas.openxmlformats.org/drawingml/2006/table">
                <a:tbl>
                  <a:tblPr>
                    <a:noFill/>
                    <a:tableStyleId>{0E87D864-1952-46A8-BDBF-DA085AF3DD8E}</a:tableStyleId>
                  </a:tblPr>
                  <a:tblGrid>
                    <a:gridCol w="1925280">
                      <a:extLst>
                        <a:ext uri="{9D8B030D-6E8A-4147-A177-3AD203B41FA5}">
                          <a16:colId xmlns:a16="http://schemas.microsoft.com/office/drawing/2014/main" val="20000"/>
                        </a:ext>
                      </a:extLst>
                    </a:gridCol>
                    <a:gridCol w="2459115">
                      <a:extLst>
                        <a:ext uri="{9D8B030D-6E8A-4147-A177-3AD203B41FA5}">
                          <a16:colId xmlns:a16="http://schemas.microsoft.com/office/drawing/2014/main" val="1525382621"/>
                        </a:ext>
                      </a:extLst>
                    </a:gridCol>
                    <a:gridCol w="1740023">
                      <a:extLst>
                        <a:ext uri="{9D8B030D-6E8A-4147-A177-3AD203B41FA5}">
                          <a16:colId xmlns:a16="http://schemas.microsoft.com/office/drawing/2014/main" val="20001"/>
                        </a:ext>
                      </a:extLst>
                    </a:gridCol>
                    <a:gridCol w="2636668">
                      <a:extLst>
                        <a:ext uri="{9D8B030D-6E8A-4147-A177-3AD203B41FA5}">
                          <a16:colId xmlns:a16="http://schemas.microsoft.com/office/drawing/2014/main" val="335187221"/>
                        </a:ext>
                      </a:extLst>
                    </a:gridCol>
                  </a:tblGrid>
                  <a:tr h="119135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constructed the shortest distance between the points</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2"/>
                          <a:stretch>
                            <a:fillRect l="-232333" t="-510" r="-231" b="-99490"/>
                          </a:stretch>
                        </a:blipFill>
                      </a:tcPr>
                    </a:tc>
                    <a:extLst>
                      <a:ext uri="{0D108BD9-81ED-4DB2-BD59-A6C34878D82A}">
                        <a16:rowId xmlns:a16="http://schemas.microsoft.com/office/drawing/2014/main" val="10000"/>
                      </a:ext>
                    </a:extLst>
                  </a:tr>
                  <a:tr h="117846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used an ellipse,  which traces a locus using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A and B as foci</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255;g2191522ec10_0_108">
                <a:extLst>
                  <a:ext uri="{FF2B5EF4-FFF2-40B4-BE49-F238E27FC236}">
                    <a16:creationId xmlns:a16="http://schemas.microsoft.com/office/drawing/2014/main" id="{9579BF31-5F27-68A3-309A-18448852AEA8}"/>
                  </a:ext>
                </a:extLst>
              </p:cNvPr>
              <p:cNvGraphicFramePr/>
              <p:nvPr>
                <p:extLst>
                  <p:ext uri="{D42A27DB-BD31-4B8C-83A1-F6EECF244321}">
                    <p14:modId xmlns:p14="http://schemas.microsoft.com/office/powerpoint/2010/main" val="243480055"/>
                  </p:ext>
                </p:extLst>
              </p:nvPr>
            </p:nvGraphicFramePr>
            <p:xfrm>
              <a:off x="116924" y="862525"/>
              <a:ext cx="5598076" cy="669681"/>
            </p:xfrm>
            <a:graphic>
              <a:graphicData uri="http://schemas.openxmlformats.org/drawingml/2006/table">
                <a:tbl>
                  <a:tblPr firstRow="1" bandRow="1">
                    <a:noFill/>
                    <a:tableStyleId>{AC6F4E37-9273-47AE-8071-A6909A8A5743}</a:tableStyleId>
                  </a:tblPr>
                  <a:tblGrid>
                    <a:gridCol w="559807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pitchFamily="2" charset="0"/>
                              <a:ea typeface="Nunito"/>
                              <a:cs typeface="Nunito"/>
                              <a:sym typeface="Nunito"/>
                            </a:rPr>
                            <a:t>Draw the locus of points </a:t>
                          </a:r>
                          <a:r>
                            <a:rPr lang="en-GB" sz="1600" b="0" dirty="0">
                              <a:solidFill>
                                <a:schemeClr val="dk1"/>
                              </a:solidFill>
                              <a:latin typeface="Nunito Sans"/>
                              <a:ea typeface="Nunito Sans"/>
                              <a:cs typeface="Nunito Sans"/>
                              <a:sym typeface="Nunito Sans"/>
                            </a:rPr>
                            <a:t>equidistant f</a:t>
                          </a:r>
                          <a:r>
                            <a:rPr lang="en-US" sz="1600" b="0" u="none" strike="noStrike" cap="none" baseline="0" dirty="0">
                              <a:solidFill>
                                <a:schemeClr val="dk1"/>
                              </a:solidFill>
                              <a:latin typeface="Nunito Sans" pitchFamily="2" charset="0"/>
                              <a:ea typeface="Times New Roman"/>
                              <a:cs typeface="Times New Roman"/>
                              <a:sym typeface="Times New Roman"/>
                            </a:rPr>
                            <a:t>rom </a:t>
                          </a:r>
                          <a:r>
                            <a:rPr lang="en-GB" sz="1600" b="0" dirty="0">
                              <a:solidFill>
                                <a:schemeClr val="dk1"/>
                              </a:solidFill>
                              <a:latin typeface="Nunito Sans"/>
                              <a:ea typeface="Nunito Sans"/>
                              <a:cs typeface="Nunito Sans"/>
                              <a:sym typeface="Nunito Sans"/>
                            </a:rPr>
                            <a:t>the points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m:t>
                              </m:r>
                            </m:oMath>
                          </a14:m>
                          <a:endParaRPr lang="en-GB" sz="1600" b="0"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and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m:t>
                              </m:r>
                            </m:oMath>
                          </a14:m>
                          <a:r>
                            <a:rPr lang="en-GB" sz="1600" b="0" dirty="0">
                              <a:solidFill>
                                <a:schemeClr val="dk1"/>
                              </a:solidFill>
                              <a:latin typeface="Nunito Sans"/>
                              <a:ea typeface="Nunito Sans"/>
                              <a:cs typeface="Nunito Sans"/>
                              <a:sym typeface="Nunito Sans"/>
                            </a:rPr>
                            <a:t>:</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2" name="Google Shape;255;g2191522ec10_0_108">
                <a:extLst>
                  <a:ext uri="{FF2B5EF4-FFF2-40B4-BE49-F238E27FC236}">
                    <a16:creationId xmlns:a16="http://schemas.microsoft.com/office/drawing/2014/main" id="{9579BF31-5F27-68A3-309A-18448852AEA8}"/>
                  </a:ext>
                </a:extLst>
              </p:cNvPr>
              <p:cNvGraphicFramePr/>
              <p:nvPr>
                <p:extLst>
                  <p:ext uri="{D42A27DB-BD31-4B8C-83A1-F6EECF244321}">
                    <p14:modId xmlns:p14="http://schemas.microsoft.com/office/powerpoint/2010/main" val="243480055"/>
                  </p:ext>
                </p:extLst>
              </p:nvPr>
            </p:nvGraphicFramePr>
            <p:xfrm>
              <a:off x="116924" y="862525"/>
              <a:ext cx="5598076" cy="669681"/>
            </p:xfrm>
            <a:graphic>
              <a:graphicData uri="http://schemas.openxmlformats.org/drawingml/2006/table">
                <a:tbl>
                  <a:tblPr firstRow="1" bandRow="1">
                    <a:noFill/>
                    <a:tableStyleId>{AC6F4E37-9273-47AE-8071-A6909A8A5743}</a:tableStyleId>
                  </a:tblPr>
                  <a:tblGrid>
                    <a:gridCol w="5598076">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9" t="-1802" r="-218"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pSp>
        <p:nvGrpSpPr>
          <p:cNvPr id="21" name="Group 20">
            <a:extLst>
              <a:ext uri="{FF2B5EF4-FFF2-40B4-BE49-F238E27FC236}">
                <a16:creationId xmlns:a16="http://schemas.microsoft.com/office/drawing/2014/main" id="{692CBBBA-5FAA-99A6-DBB4-8717F6A0D243}"/>
              </a:ext>
            </a:extLst>
          </p:cNvPr>
          <p:cNvGrpSpPr/>
          <p:nvPr/>
        </p:nvGrpSpPr>
        <p:grpSpPr>
          <a:xfrm>
            <a:off x="6151872" y="662356"/>
            <a:ext cx="2109426" cy="1524988"/>
            <a:chOff x="3491774" y="1220744"/>
            <a:chExt cx="2061692" cy="1490479"/>
          </a:xfrm>
        </p:grpSpPr>
        <p:sp>
          <p:nvSpPr>
            <p:cNvPr id="3" name="Oval 2">
              <a:extLst>
                <a:ext uri="{FF2B5EF4-FFF2-40B4-BE49-F238E27FC236}">
                  <a16:creationId xmlns:a16="http://schemas.microsoft.com/office/drawing/2014/main" id="{9DAACB8F-0688-0F50-A86E-EA617086D80A}"/>
                </a:ext>
              </a:extLst>
            </p:cNvPr>
            <p:cNvSpPr/>
            <p:nvPr/>
          </p:nvSpPr>
          <p:spPr>
            <a:xfrm>
              <a:off x="4031473" y="1485066"/>
              <a:ext cx="170515" cy="170515"/>
            </a:xfrm>
            <a:prstGeom prst="ellipse">
              <a:avLst/>
            </a:prstGeom>
            <a:solidFill>
              <a:srgbClr val="EE5886"/>
            </a:solidFill>
            <a:ln>
              <a:solidFill>
                <a:srgbClr val="FACD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B8ED2FEB-E695-8A1F-9773-D0E30300519E}"/>
                </a:ext>
              </a:extLst>
            </p:cNvPr>
            <p:cNvSpPr/>
            <p:nvPr/>
          </p:nvSpPr>
          <p:spPr>
            <a:xfrm>
              <a:off x="4914584" y="2210347"/>
              <a:ext cx="170515" cy="170515"/>
            </a:xfrm>
            <a:prstGeom prst="ellipse">
              <a:avLst/>
            </a:prstGeom>
            <a:solidFill>
              <a:srgbClr val="EE5886"/>
            </a:solidFill>
            <a:ln>
              <a:solidFill>
                <a:srgbClr val="FACD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9A50AF9-7A70-4D2E-4B0A-AAA3CF90F347}"/>
                    </a:ext>
                  </a:extLst>
                </p:cNvPr>
                <p:cNvSpPr txBox="1"/>
                <p:nvPr/>
              </p:nvSpPr>
              <p:spPr>
                <a:xfrm>
                  <a:off x="3491774" y="1220744"/>
                  <a:ext cx="710214"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𝐴</m:t>
                        </m:r>
                      </m:oMath>
                    </m:oMathPara>
                  </a14:m>
                  <a:endParaRPr lang="en-GB" sz="2400" dirty="0"/>
                </a:p>
              </p:txBody>
            </p:sp>
          </mc:Choice>
          <mc:Fallback xmlns="">
            <p:sp>
              <p:nvSpPr>
                <p:cNvPr id="10" name="TextBox 9">
                  <a:extLst>
                    <a:ext uri="{FF2B5EF4-FFF2-40B4-BE49-F238E27FC236}">
                      <a16:creationId xmlns:a16="http://schemas.microsoft.com/office/drawing/2014/main" id="{99A50AF9-7A70-4D2E-4B0A-AAA3CF90F347}"/>
                    </a:ext>
                  </a:extLst>
                </p:cNvPr>
                <p:cNvSpPr txBox="1">
                  <a:spLocks noRot="1" noChangeAspect="1" noMove="1" noResize="1" noEditPoints="1" noAdjustHandles="1" noChangeArrowheads="1" noChangeShapeType="1" noTextEdit="1"/>
                </p:cNvSpPr>
                <p:nvPr/>
              </p:nvSpPr>
              <p:spPr>
                <a:xfrm>
                  <a:off x="3491774" y="1220744"/>
                  <a:ext cx="710214" cy="461665"/>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78B0B47-2F51-B00D-BE60-2E48E5E7760B}"/>
                    </a:ext>
                  </a:extLst>
                </p:cNvPr>
                <p:cNvSpPr txBox="1"/>
                <p:nvPr/>
              </p:nvSpPr>
              <p:spPr>
                <a:xfrm>
                  <a:off x="4843252" y="2249558"/>
                  <a:ext cx="710214"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𝐵</m:t>
                        </m:r>
                      </m:oMath>
                    </m:oMathPara>
                  </a14:m>
                  <a:endParaRPr lang="en-GB" sz="2400" dirty="0"/>
                </a:p>
              </p:txBody>
            </p:sp>
          </mc:Choice>
          <mc:Fallback xmlns="">
            <p:sp>
              <p:nvSpPr>
                <p:cNvPr id="11" name="TextBox 10">
                  <a:extLst>
                    <a:ext uri="{FF2B5EF4-FFF2-40B4-BE49-F238E27FC236}">
                      <a16:creationId xmlns:a16="http://schemas.microsoft.com/office/drawing/2014/main" id="{978B0B47-2F51-B00D-BE60-2E48E5E7760B}"/>
                    </a:ext>
                  </a:extLst>
                </p:cNvPr>
                <p:cNvSpPr txBox="1">
                  <a:spLocks noRot="1" noChangeAspect="1" noMove="1" noResize="1" noEditPoints="1" noAdjustHandles="1" noChangeArrowheads="1" noChangeShapeType="1" noTextEdit="1"/>
                </p:cNvSpPr>
                <p:nvPr/>
              </p:nvSpPr>
              <p:spPr>
                <a:xfrm>
                  <a:off x="4843252" y="2249558"/>
                  <a:ext cx="710214" cy="461665"/>
                </a:xfrm>
                <a:prstGeom prst="rect">
                  <a:avLst/>
                </a:prstGeom>
                <a:blipFill>
                  <a:blip r:embed="rId5"/>
                  <a:stretch>
                    <a:fillRect/>
                  </a:stretch>
                </a:blipFill>
              </p:spPr>
              <p:txBody>
                <a:bodyPr/>
                <a:lstStyle/>
                <a:p>
                  <a:r>
                    <a:rPr lang="en-GB">
                      <a:noFill/>
                    </a:rPr>
                    <a:t> </a:t>
                  </a:r>
                </a:p>
              </p:txBody>
            </p:sp>
          </mc:Fallback>
        </mc:AlternateContent>
      </p:grpSp>
      <p:pic>
        <p:nvPicPr>
          <p:cNvPr id="12" name="Picture 11">
            <a:extLst>
              <a:ext uri="{FF2B5EF4-FFF2-40B4-BE49-F238E27FC236}">
                <a16:creationId xmlns:a16="http://schemas.microsoft.com/office/drawing/2014/main" id="{BAA75CBE-AAC9-BFD6-D473-EF5C29686F73}"/>
              </a:ext>
            </a:extLst>
          </p:cNvPr>
          <p:cNvPicPr>
            <a:picLocks noChangeAspect="1"/>
          </p:cNvPicPr>
          <p:nvPr/>
        </p:nvPicPr>
        <p:blipFill>
          <a:blip r:embed="rId6"/>
          <a:stretch>
            <a:fillRect/>
          </a:stretch>
        </p:blipFill>
        <p:spPr>
          <a:xfrm>
            <a:off x="706341" y="2433107"/>
            <a:ext cx="1204386" cy="1060025"/>
          </a:xfrm>
          <a:prstGeom prst="rect">
            <a:avLst/>
          </a:prstGeom>
        </p:spPr>
      </p:pic>
      <p:pic>
        <p:nvPicPr>
          <p:cNvPr id="13" name="Picture 12">
            <a:extLst>
              <a:ext uri="{FF2B5EF4-FFF2-40B4-BE49-F238E27FC236}">
                <a16:creationId xmlns:a16="http://schemas.microsoft.com/office/drawing/2014/main" id="{E270EB60-E0E3-B356-7434-D111EC7BAD37}"/>
              </a:ext>
            </a:extLst>
          </p:cNvPr>
          <p:cNvPicPr>
            <a:picLocks noChangeAspect="1"/>
          </p:cNvPicPr>
          <p:nvPr/>
        </p:nvPicPr>
        <p:blipFill>
          <a:blip r:embed="rId7"/>
          <a:stretch>
            <a:fillRect/>
          </a:stretch>
        </p:blipFill>
        <p:spPr>
          <a:xfrm>
            <a:off x="4949394" y="2392603"/>
            <a:ext cx="1116331" cy="1060025"/>
          </a:xfrm>
          <a:prstGeom prst="rect">
            <a:avLst/>
          </a:prstGeom>
        </p:spPr>
      </p:pic>
      <p:pic>
        <p:nvPicPr>
          <p:cNvPr id="15" name="Picture 14">
            <a:extLst>
              <a:ext uri="{FF2B5EF4-FFF2-40B4-BE49-F238E27FC236}">
                <a16:creationId xmlns:a16="http://schemas.microsoft.com/office/drawing/2014/main" id="{07A8A52D-C919-E389-5ADB-90E8281344D1}"/>
              </a:ext>
            </a:extLst>
          </p:cNvPr>
          <p:cNvPicPr>
            <a:picLocks noChangeAspect="1"/>
          </p:cNvPicPr>
          <p:nvPr/>
        </p:nvPicPr>
        <p:blipFill rotWithShape="1">
          <a:blip r:embed="rId8"/>
          <a:srcRect l="7487" t="10217" r="7487" b="8259"/>
          <a:stretch/>
        </p:blipFill>
        <p:spPr>
          <a:xfrm>
            <a:off x="4895288" y="3564860"/>
            <a:ext cx="1256584" cy="1141032"/>
          </a:xfrm>
          <a:prstGeom prst="rect">
            <a:avLst/>
          </a:prstGeom>
        </p:spPr>
      </p:pic>
      <p:grpSp>
        <p:nvGrpSpPr>
          <p:cNvPr id="8" name="Group 7">
            <a:extLst>
              <a:ext uri="{FF2B5EF4-FFF2-40B4-BE49-F238E27FC236}">
                <a16:creationId xmlns:a16="http://schemas.microsoft.com/office/drawing/2014/main" id="{ED4F5574-52C4-3160-F191-C9E112C389B9}"/>
              </a:ext>
            </a:extLst>
          </p:cNvPr>
          <p:cNvGrpSpPr/>
          <p:nvPr/>
        </p:nvGrpSpPr>
        <p:grpSpPr>
          <a:xfrm>
            <a:off x="695647" y="3594669"/>
            <a:ext cx="1204387" cy="1060026"/>
            <a:chOff x="706341" y="3605363"/>
            <a:chExt cx="1204387" cy="1060026"/>
          </a:xfrm>
        </p:grpSpPr>
        <p:pic>
          <p:nvPicPr>
            <p:cNvPr id="14" name="Picture 13">
              <a:extLst>
                <a:ext uri="{FF2B5EF4-FFF2-40B4-BE49-F238E27FC236}">
                  <a16:creationId xmlns:a16="http://schemas.microsoft.com/office/drawing/2014/main" id="{F5FD6C06-45F1-F713-5C11-36988317C467}"/>
                </a:ext>
              </a:extLst>
            </p:cNvPr>
            <p:cNvPicPr>
              <a:picLocks noChangeAspect="1"/>
            </p:cNvPicPr>
            <p:nvPr/>
          </p:nvPicPr>
          <p:blipFill>
            <a:blip r:embed="rId9"/>
            <a:stretch>
              <a:fillRect/>
            </a:stretch>
          </p:blipFill>
          <p:spPr>
            <a:xfrm>
              <a:off x="706341" y="3605363"/>
              <a:ext cx="1204387" cy="1060026"/>
            </a:xfrm>
            <a:prstGeom prst="rect">
              <a:avLst/>
            </a:prstGeom>
          </p:spPr>
        </p:pic>
        <p:cxnSp>
          <p:nvCxnSpPr>
            <p:cNvPr id="7" name="Straight Connector 6">
              <a:extLst>
                <a:ext uri="{FF2B5EF4-FFF2-40B4-BE49-F238E27FC236}">
                  <a16:creationId xmlns:a16="http://schemas.microsoft.com/office/drawing/2014/main" id="{68E99A41-630B-69C0-6A1A-ECDDA94C2965}"/>
                </a:ext>
              </a:extLst>
            </p:cNvPr>
            <p:cNvCxnSpPr/>
            <p:nvPr/>
          </p:nvCxnSpPr>
          <p:spPr>
            <a:xfrm flipH="1">
              <a:off x="904435" y="3633780"/>
              <a:ext cx="785091" cy="974437"/>
            </a:xfrm>
            <a:prstGeom prst="line">
              <a:avLst/>
            </a:prstGeom>
            <a:ln w="28575">
              <a:solidFill>
                <a:srgbClr val="F55C8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6074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pSp>
        <p:nvGrpSpPr>
          <p:cNvPr id="22" name="Group 21">
            <a:extLst>
              <a:ext uri="{FF2B5EF4-FFF2-40B4-BE49-F238E27FC236}">
                <a16:creationId xmlns:a16="http://schemas.microsoft.com/office/drawing/2014/main" id="{942A1F94-F0BD-5ECA-F456-AEB96E0A8500}"/>
              </a:ext>
            </a:extLst>
          </p:cNvPr>
          <p:cNvGrpSpPr/>
          <p:nvPr/>
        </p:nvGrpSpPr>
        <p:grpSpPr>
          <a:xfrm>
            <a:off x="6028268" y="578139"/>
            <a:ext cx="2579419" cy="1435209"/>
            <a:chOff x="1020734" y="2182041"/>
            <a:chExt cx="2639114" cy="1468424"/>
          </a:xfrm>
        </p:grpSpPr>
        <p:sp>
          <p:nvSpPr>
            <p:cNvPr id="2" name="Isosceles Triangle 1">
              <a:extLst>
                <a:ext uri="{FF2B5EF4-FFF2-40B4-BE49-F238E27FC236}">
                  <a16:creationId xmlns:a16="http://schemas.microsoft.com/office/drawing/2014/main" id="{1D330F53-EE2C-75E3-188D-AA258301DD53}"/>
                </a:ext>
              </a:extLst>
            </p:cNvPr>
            <p:cNvSpPr/>
            <p:nvPr/>
          </p:nvSpPr>
          <p:spPr>
            <a:xfrm>
              <a:off x="1518082" y="2434247"/>
              <a:ext cx="1644418" cy="1016214"/>
            </a:xfrm>
            <a:prstGeom prst="triangle">
              <a:avLst>
                <a:gd name="adj" fmla="val 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A91A91E-C81D-B71D-D533-1665C00A9A16}"/>
                    </a:ext>
                  </a:extLst>
                </p:cNvPr>
                <p:cNvSpPr txBox="1"/>
                <p:nvPr/>
              </p:nvSpPr>
              <p:spPr>
                <a:xfrm>
                  <a:off x="1020734" y="218204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𝐵</m:t>
                        </m:r>
                      </m:oMath>
                    </m:oMathPara>
                  </a14:m>
                  <a:endParaRPr lang="en-GB" sz="1600" dirty="0"/>
                </a:p>
              </p:txBody>
            </p:sp>
          </mc:Choice>
          <mc:Fallback xmlns="">
            <p:sp>
              <p:nvSpPr>
                <p:cNvPr id="7" name="TextBox 6">
                  <a:extLst>
                    <a:ext uri="{FF2B5EF4-FFF2-40B4-BE49-F238E27FC236}">
                      <a16:creationId xmlns:a16="http://schemas.microsoft.com/office/drawing/2014/main" id="{6A91A91E-C81D-B71D-D533-1665C00A9A16}"/>
                    </a:ext>
                  </a:extLst>
                </p:cNvPr>
                <p:cNvSpPr txBox="1">
                  <a:spLocks noRot="1" noChangeAspect="1" noMove="1" noResize="1" noEditPoints="1" noAdjustHandles="1" noChangeArrowheads="1" noChangeShapeType="1" noTextEdit="1"/>
                </p:cNvSpPr>
                <p:nvPr/>
              </p:nvSpPr>
              <p:spPr>
                <a:xfrm>
                  <a:off x="1020734" y="2182041"/>
                  <a:ext cx="710214" cy="338554"/>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89C00F2-95FF-66AB-47DA-B8A522C93B99}"/>
                    </a:ext>
                  </a:extLst>
                </p:cNvPr>
                <p:cNvSpPr txBox="1"/>
                <p:nvPr/>
              </p:nvSpPr>
              <p:spPr>
                <a:xfrm>
                  <a:off x="2949634" y="331191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𝐶</m:t>
                        </m:r>
                      </m:oMath>
                    </m:oMathPara>
                  </a14:m>
                  <a:endParaRPr lang="en-GB" sz="1600" dirty="0"/>
                </a:p>
              </p:txBody>
            </p:sp>
          </mc:Choice>
          <mc:Fallback xmlns="">
            <p:sp>
              <p:nvSpPr>
                <p:cNvPr id="8" name="TextBox 7">
                  <a:extLst>
                    <a:ext uri="{FF2B5EF4-FFF2-40B4-BE49-F238E27FC236}">
                      <a16:creationId xmlns:a16="http://schemas.microsoft.com/office/drawing/2014/main" id="{089C00F2-95FF-66AB-47DA-B8A522C93B99}"/>
                    </a:ext>
                  </a:extLst>
                </p:cNvPr>
                <p:cNvSpPr txBox="1">
                  <a:spLocks noRot="1" noChangeAspect="1" noMove="1" noResize="1" noEditPoints="1" noAdjustHandles="1" noChangeArrowheads="1" noChangeShapeType="1" noTextEdit="1"/>
                </p:cNvSpPr>
                <p:nvPr/>
              </p:nvSpPr>
              <p:spPr>
                <a:xfrm>
                  <a:off x="2949634" y="3311911"/>
                  <a:ext cx="710214" cy="33855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5E3E16A-FF47-74F0-2895-A061CC7F71EE}"/>
                    </a:ext>
                  </a:extLst>
                </p:cNvPr>
                <p:cNvSpPr txBox="1"/>
                <p:nvPr/>
              </p:nvSpPr>
              <p:spPr>
                <a:xfrm>
                  <a:off x="1020734" y="331191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𝐴</m:t>
                        </m:r>
                      </m:oMath>
                    </m:oMathPara>
                  </a14:m>
                  <a:endParaRPr lang="en-GB" sz="1600" dirty="0"/>
                </a:p>
              </p:txBody>
            </p:sp>
          </mc:Choice>
          <mc:Fallback xmlns="">
            <p:sp>
              <p:nvSpPr>
                <p:cNvPr id="9" name="TextBox 8">
                  <a:extLst>
                    <a:ext uri="{FF2B5EF4-FFF2-40B4-BE49-F238E27FC236}">
                      <a16:creationId xmlns:a16="http://schemas.microsoft.com/office/drawing/2014/main" id="{15E3E16A-FF47-74F0-2895-A061CC7F71EE}"/>
                    </a:ext>
                  </a:extLst>
                </p:cNvPr>
                <p:cNvSpPr txBox="1">
                  <a:spLocks noRot="1" noChangeAspect="1" noMove="1" noResize="1" noEditPoints="1" noAdjustHandles="1" noChangeArrowheads="1" noChangeShapeType="1" noTextEdit="1"/>
                </p:cNvSpPr>
                <p:nvPr/>
              </p:nvSpPr>
              <p:spPr>
                <a:xfrm>
                  <a:off x="1020734" y="3311911"/>
                  <a:ext cx="710214" cy="338554"/>
                </a:xfrm>
                <a:prstGeom prst="rect">
                  <a:avLst/>
                </a:prstGeom>
                <a:blipFill>
                  <a:blip r:embed="rId6"/>
                  <a:stretch>
                    <a:fillRect/>
                  </a:stretch>
                </a:blipFill>
              </p:spPr>
              <p:txBody>
                <a:bodyPr/>
                <a:lstStyle/>
                <a:p>
                  <a:r>
                    <a:rPr lang="en-GB">
                      <a:noFill/>
                    </a:rPr>
                    <a:t> </a:t>
                  </a:r>
                </a:p>
              </p:txBody>
            </p:sp>
          </mc:Fallback>
        </mc:AlternateContent>
      </p:grpSp>
      <p:pic>
        <p:nvPicPr>
          <p:cNvPr id="18" name="Picture 17">
            <a:extLst>
              <a:ext uri="{FF2B5EF4-FFF2-40B4-BE49-F238E27FC236}">
                <a16:creationId xmlns:a16="http://schemas.microsoft.com/office/drawing/2014/main" id="{797BCD10-5589-09CD-E796-4A2FB631F44D}"/>
              </a:ext>
            </a:extLst>
          </p:cNvPr>
          <p:cNvPicPr>
            <a:picLocks noChangeAspect="1"/>
          </p:cNvPicPr>
          <p:nvPr/>
        </p:nvPicPr>
        <p:blipFill>
          <a:blip r:embed="rId7"/>
          <a:stretch>
            <a:fillRect/>
          </a:stretch>
        </p:blipFill>
        <p:spPr>
          <a:xfrm>
            <a:off x="655575" y="2326509"/>
            <a:ext cx="1683842" cy="1080000"/>
          </a:xfrm>
          <a:prstGeom prst="rect">
            <a:avLst/>
          </a:prstGeom>
        </p:spPr>
      </p:pic>
      <p:pic>
        <p:nvPicPr>
          <p:cNvPr id="19" name="Picture 18">
            <a:extLst>
              <a:ext uri="{FF2B5EF4-FFF2-40B4-BE49-F238E27FC236}">
                <a16:creationId xmlns:a16="http://schemas.microsoft.com/office/drawing/2014/main" id="{7A25E77F-C6D7-EBCB-0402-68E947737B04}"/>
              </a:ext>
            </a:extLst>
          </p:cNvPr>
          <p:cNvPicPr>
            <a:picLocks noChangeAspect="1"/>
          </p:cNvPicPr>
          <p:nvPr/>
        </p:nvPicPr>
        <p:blipFill>
          <a:blip r:embed="rId8"/>
          <a:stretch>
            <a:fillRect/>
          </a:stretch>
        </p:blipFill>
        <p:spPr>
          <a:xfrm>
            <a:off x="5055704" y="2475057"/>
            <a:ext cx="1360195" cy="931438"/>
          </a:xfrm>
          <a:prstGeom prst="rect">
            <a:avLst/>
          </a:prstGeom>
        </p:spPr>
      </p:pic>
      <p:pic>
        <p:nvPicPr>
          <p:cNvPr id="20" name="Picture 19">
            <a:extLst>
              <a:ext uri="{FF2B5EF4-FFF2-40B4-BE49-F238E27FC236}">
                <a16:creationId xmlns:a16="http://schemas.microsoft.com/office/drawing/2014/main" id="{D2C39913-8676-1EFE-36DA-5D836EADA12F}"/>
              </a:ext>
            </a:extLst>
          </p:cNvPr>
          <p:cNvPicPr>
            <a:picLocks noChangeAspect="1"/>
          </p:cNvPicPr>
          <p:nvPr/>
        </p:nvPicPr>
        <p:blipFill>
          <a:blip r:embed="rId9"/>
          <a:stretch>
            <a:fillRect/>
          </a:stretch>
        </p:blipFill>
        <p:spPr>
          <a:xfrm>
            <a:off x="716872" y="3685738"/>
            <a:ext cx="1355627" cy="928310"/>
          </a:xfrm>
          <a:prstGeom prst="rect">
            <a:avLst/>
          </a:prstGeom>
        </p:spPr>
      </p:pic>
      <p:pic>
        <p:nvPicPr>
          <p:cNvPr id="21" name="Picture 20">
            <a:extLst>
              <a:ext uri="{FF2B5EF4-FFF2-40B4-BE49-F238E27FC236}">
                <a16:creationId xmlns:a16="http://schemas.microsoft.com/office/drawing/2014/main" id="{6CE70F45-0C26-8122-B0AD-D09022FA2CA9}"/>
              </a:ext>
            </a:extLst>
          </p:cNvPr>
          <p:cNvPicPr>
            <a:picLocks noChangeAspect="1"/>
          </p:cNvPicPr>
          <p:nvPr/>
        </p:nvPicPr>
        <p:blipFill>
          <a:blip r:embed="rId10"/>
          <a:stretch>
            <a:fillRect/>
          </a:stretch>
        </p:blipFill>
        <p:spPr>
          <a:xfrm>
            <a:off x="4863474" y="3520710"/>
            <a:ext cx="1493628" cy="1244690"/>
          </a:xfrm>
          <a:prstGeom prst="rect">
            <a:avLst/>
          </a:prstGeom>
        </p:spPr>
      </p:pic>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C817615F-E732-F147-B538-A67ACC8ADED2}"/>
                  </a:ext>
                </a:extLst>
              </p:cNvPr>
              <p:cNvGraphicFramePr/>
              <p:nvPr>
                <p:extLst>
                  <p:ext uri="{D42A27DB-BD31-4B8C-83A1-F6EECF244321}">
                    <p14:modId xmlns:p14="http://schemas.microsoft.com/office/powerpoint/2010/main" val="2568036814"/>
                  </p:ext>
                </p:extLst>
              </p:nvPr>
            </p:nvGraphicFramePr>
            <p:xfrm>
              <a:off x="116924" y="862525"/>
              <a:ext cx="5623476" cy="669681"/>
            </p:xfrm>
            <a:graphic>
              <a:graphicData uri="http://schemas.openxmlformats.org/drawingml/2006/table">
                <a:tbl>
                  <a:tblPr firstRow="1" bandRow="1">
                    <a:noFill/>
                    <a:tableStyleId>{AC6F4E37-9273-47AE-8071-A6909A8A5743}</a:tableStyleId>
                  </a:tblPr>
                  <a:tblGrid>
                    <a:gridCol w="562347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Draw the locus of points at a fixed distance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𝑘</m:t>
                              </m:r>
                            </m:oMath>
                          </a14:m>
                          <a:r>
                            <a:rPr lang="en-GB" sz="1600" b="0" dirty="0">
                              <a:solidFill>
                                <a:schemeClr val="dk1"/>
                              </a:solidFill>
                              <a:latin typeface="Nunito Sans"/>
                              <a:ea typeface="Nunito Sans"/>
                              <a:cs typeface="Nunito Sans"/>
                              <a:sym typeface="Nunito Sans"/>
                            </a:rPr>
                            <a:t> from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perimeter of</a:t>
                          </a:r>
                          <a:r>
                            <a:rPr lang="en-GB" sz="1600" b="0" baseline="0" dirty="0">
                              <a:solidFill>
                                <a:schemeClr val="dk1"/>
                              </a:solidFill>
                              <a:latin typeface="Nunito Sans"/>
                              <a:ea typeface="Nunito Sans"/>
                              <a:cs typeface="Nunito Sans"/>
                              <a:sym typeface="Nunito Sans"/>
                            </a:rPr>
                            <a:t> </a:t>
                          </a:r>
                          <a14:m>
                            <m:oMath xmlns:m="http://schemas.openxmlformats.org/officeDocument/2006/math">
                              <m:r>
                                <m:rPr>
                                  <m:sty m:val="p"/>
                                </m:rPr>
                                <a:rPr lang="en-GB" sz="1600" b="0" i="0" smtClean="0">
                                  <a:solidFill>
                                    <a:schemeClr val="dk1"/>
                                  </a:solidFill>
                                  <a:latin typeface="Cambria Math" panose="02040503050406030204" pitchFamily="18" charset="0"/>
                                  <a:ea typeface="Nunito Sans"/>
                                  <a:cs typeface="Nunito Sans"/>
                                  <a:sym typeface="Nunito Sans"/>
                                </a:rPr>
                                <m:t>A</m:t>
                              </m:r>
                              <m:r>
                                <a:rPr lang="en-GB" sz="1600" b="0" i="1" smtClean="0">
                                  <a:solidFill>
                                    <a:schemeClr val="dk1"/>
                                  </a:solidFill>
                                  <a:latin typeface="Cambria Math" panose="02040503050406030204" pitchFamily="18" charset="0"/>
                                  <a:ea typeface="Nunito Sans"/>
                                  <a:cs typeface="Nunito Sans"/>
                                  <a:sym typeface="Nunito Sans"/>
                                </a:rPr>
                                <m:t>𝐵𝐶</m:t>
                              </m:r>
                            </m:oMath>
                          </a14:m>
                          <a:r>
                            <a:rPr lang="en-GB" sz="1600" b="0" dirty="0">
                              <a:solidFill>
                                <a:schemeClr val="dk1"/>
                              </a:solidFill>
                              <a:latin typeface="Nunito Sans"/>
                              <a:ea typeface="Nunito Sans"/>
                              <a:cs typeface="Nunito Sans"/>
                              <a:sym typeface="Nunito Sans"/>
                            </a:rPr>
                            <a:t> on the outside</a:t>
                          </a:r>
                          <a:r>
                            <a:rPr lang="en-GB" sz="1600" b="0" baseline="0" dirty="0">
                              <a:solidFill>
                                <a:schemeClr val="dk1"/>
                              </a:solidFill>
                              <a:latin typeface="Nunito Sans"/>
                              <a:ea typeface="Nunito Sans"/>
                              <a:cs typeface="Nunito Sans"/>
                              <a:sym typeface="Nunito Sans"/>
                            </a:rPr>
                            <a:t> of the triangle</a:t>
                          </a:r>
                          <a:r>
                            <a:rPr lang="en-GB" sz="1600" b="0" dirty="0">
                              <a:solidFill>
                                <a:schemeClr val="dk1"/>
                              </a:solidFill>
                              <a:latin typeface="Nunito Sans"/>
                              <a:ea typeface="Nunito Sans"/>
                              <a:cs typeface="Nunito Sans"/>
                              <a:sym typeface="Nunito Sans"/>
                            </a:rPr>
                            <a:t>:</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C817615F-E732-F147-B538-A67ACC8ADED2}"/>
                  </a:ext>
                </a:extLst>
              </p:cNvPr>
              <p:cNvGraphicFramePr/>
              <p:nvPr>
                <p:extLst>
                  <p:ext uri="{D42A27DB-BD31-4B8C-83A1-F6EECF244321}">
                    <p14:modId xmlns:p14="http://schemas.microsoft.com/office/powerpoint/2010/main" val="2568036814"/>
                  </p:ext>
                </p:extLst>
              </p:nvPr>
            </p:nvGraphicFramePr>
            <p:xfrm>
              <a:off x="116924" y="862525"/>
              <a:ext cx="5623476" cy="669681"/>
            </p:xfrm>
            <a:graphic>
              <a:graphicData uri="http://schemas.openxmlformats.org/drawingml/2006/table">
                <a:tbl>
                  <a:tblPr firstRow="1" bandRow="1">
                    <a:noFill/>
                    <a:tableStyleId>{AC6F4E37-9273-47AE-8071-A6909A8A5743}</a:tableStyleId>
                  </a:tblPr>
                  <a:tblGrid>
                    <a:gridCol w="5623476">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11"/>
                          <a:stretch>
                            <a:fillRect l="-108" t="-1802" r="-217" b="-11712"/>
                          </a:stretch>
                        </a:blipFill>
                      </a:tcPr>
                    </a:tc>
                    <a:extLst>
                      <a:ext uri="{0D108BD9-81ED-4DB2-BD59-A6C34878D82A}">
                        <a16:rowId xmlns:a16="http://schemas.microsoft.com/office/drawing/2014/main" val="10000"/>
                      </a:ext>
                    </a:extLst>
                  </a:tr>
                </a:tbl>
              </a:graphicData>
            </a:graphic>
          </p:graphicFrame>
        </mc:Fallback>
      </mc:AlternateContent>
      <p:graphicFrame>
        <p:nvGraphicFramePr>
          <p:cNvPr id="6" name="Google Shape;414;g21c43135d4d_0_150">
            <a:extLst>
              <a:ext uri="{FF2B5EF4-FFF2-40B4-BE49-F238E27FC236}">
                <a16:creationId xmlns:a16="http://schemas.microsoft.com/office/drawing/2014/main" id="{3CF59185-0A40-35D7-EA4D-C076DF1F5D33}"/>
              </a:ext>
            </a:extLst>
          </p:cNvPr>
          <p:cNvGraphicFramePr/>
          <p:nvPr>
            <p:extLst>
              <p:ext uri="{D42A27DB-BD31-4B8C-83A1-F6EECF244321}">
                <p14:modId xmlns:p14="http://schemas.microsoft.com/office/powerpoint/2010/main" val="1008021671"/>
              </p:ext>
            </p:extLst>
          </p:nvPr>
        </p:nvGraphicFramePr>
        <p:xfrm>
          <a:off x="169850" y="2334369"/>
          <a:ext cx="8761086" cy="2383475"/>
        </p:xfrm>
        <a:graphic>
          <a:graphicData uri="http://schemas.openxmlformats.org/drawingml/2006/table">
            <a:tbl>
              <a:tblPr>
                <a:noFill/>
                <a:tableStyleId>{0E87D864-1952-46A8-BDBF-DA085AF3DD8E}</a:tableStyleId>
              </a:tblPr>
              <a:tblGrid>
                <a:gridCol w="2048417">
                  <a:extLst>
                    <a:ext uri="{9D8B030D-6E8A-4147-A177-3AD203B41FA5}">
                      <a16:colId xmlns:a16="http://schemas.microsoft.com/office/drawing/2014/main" val="20000"/>
                    </a:ext>
                  </a:extLst>
                </a:gridCol>
                <a:gridCol w="2335978">
                  <a:extLst>
                    <a:ext uri="{9D8B030D-6E8A-4147-A177-3AD203B41FA5}">
                      <a16:colId xmlns:a16="http://schemas.microsoft.com/office/drawing/2014/main" val="1525382621"/>
                    </a:ext>
                  </a:extLst>
                </a:gridCol>
                <a:gridCol w="2007422">
                  <a:extLst>
                    <a:ext uri="{9D8B030D-6E8A-4147-A177-3AD203B41FA5}">
                      <a16:colId xmlns:a16="http://schemas.microsoft.com/office/drawing/2014/main" val="20001"/>
                    </a:ext>
                  </a:extLst>
                </a:gridCol>
                <a:gridCol w="2369269">
                  <a:extLst>
                    <a:ext uri="{9D8B030D-6E8A-4147-A177-3AD203B41FA5}">
                      <a16:colId xmlns:a16="http://schemas.microsoft.com/office/drawing/2014/main" val="335187221"/>
                    </a:ext>
                  </a:extLst>
                </a:gridCol>
              </a:tblGrid>
              <a:tr h="117815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A)</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pitchFamily="2" charset="0"/>
                          <a:ea typeface="Nunito"/>
                          <a:cs typeface="Nunito"/>
                          <a:sym typeface="Nunito"/>
                        </a:rPr>
                        <a:t>Student looked at the problem inside the triangle</a:t>
                      </a: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19211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Student did not consider the locus of points at each vertex</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sym typeface="Nunito"/>
                        </a:rPr>
                        <a:t>Student lacks understanding of loci</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417352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 name="Google Shape;414;g21c43135d4d_0_150">
                <a:extLst>
                  <a:ext uri="{FF2B5EF4-FFF2-40B4-BE49-F238E27FC236}">
                    <a16:creationId xmlns:a16="http://schemas.microsoft.com/office/drawing/2014/main" id="{E863C8C0-52A1-D93A-3992-73AAC854ECE0}"/>
                  </a:ext>
                </a:extLst>
              </p:cNvPr>
              <p:cNvGraphicFramePr/>
              <p:nvPr>
                <p:extLst>
                  <p:ext uri="{D42A27DB-BD31-4B8C-83A1-F6EECF244321}">
                    <p14:modId xmlns:p14="http://schemas.microsoft.com/office/powerpoint/2010/main" val="176267395"/>
                  </p:ext>
                </p:extLst>
              </p:nvPr>
            </p:nvGraphicFramePr>
            <p:xfrm>
              <a:off x="169850" y="2334816"/>
              <a:ext cx="8761086" cy="2404054"/>
            </p:xfrm>
            <a:graphic>
              <a:graphicData uri="http://schemas.openxmlformats.org/drawingml/2006/table">
                <a:tbl>
                  <a:tblPr>
                    <a:noFill/>
                    <a:tableStyleId>{0E87D864-1952-46A8-BDBF-DA085AF3DD8E}</a:tableStyleId>
                  </a:tblPr>
                  <a:tblGrid>
                    <a:gridCol w="1870617">
                      <a:extLst>
                        <a:ext uri="{9D8B030D-6E8A-4147-A177-3AD203B41FA5}">
                          <a16:colId xmlns:a16="http://schemas.microsoft.com/office/drawing/2014/main" val="20000"/>
                        </a:ext>
                      </a:extLst>
                    </a:gridCol>
                    <a:gridCol w="2513778">
                      <a:extLst>
                        <a:ext uri="{9D8B030D-6E8A-4147-A177-3AD203B41FA5}">
                          <a16:colId xmlns:a16="http://schemas.microsoft.com/office/drawing/2014/main" val="1525382621"/>
                        </a:ext>
                      </a:extLst>
                    </a:gridCol>
                    <a:gridCol w="2007422">
                      <a:extLst>
                        <a:ext uri="{9D8B030D-6E8A-4147-A177-3AD203B41FA5}">
                          <a16:colId xmlns:a16="http://schemas.microsoft.com/office/drawing/2014/main" val="20001"/>
                        </a:ext>
                      </a:extLst>
                    </a:gridCol>
                    <a:gridCol w="2369269">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a:t>
                          </a:r>
                          <a:r>
                            <a:rPr lang="en-US" sz="1400" dirty="0">
                              <a:solidFill>
                                <a:schemeClr val="tx1"/>
                              </a:solidFill>
                              <a:latin typeface="Nunito Sans" pitchFamily="2" charset="0"/>
                              <a:ea typeface="Nunito"/>
                              <a:cs typeface="Nunito"/>
                              <a:sym typeface="Nunito"/>
                            </a:rPr>
                            <a:t>tudent shaded the region more than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3 </m:t>
                              </m:r>
                              <m:r>
                                <a:rPr lang="en-US" sz="1400" i="1" dirty="0" smtClean="0">
                                  <a:solidFill>
                                    <a:schemeClr val="tx1"/>
                                  </a:solidFill>
                                  <a:latin typeface="Cambria Math" panose="02040503050406030204" pitchFamily="18" charset="0"/>
                                  <a:ea typeface="Nunito"/>
                                  <a:cs typeface="Nunito"/>
                                  <a:sym typeface="Nunito"/>
                                </a:rPr>
                                <m:t>𝑐𝑚</m:t>
                              </m:r>
                              <m:r>
                                <a:rPr lang="en-US" sz="1400" i="1" dirty="0" smtClean="0">
                                  <a:solidFill>
                                    <a:schemeClr val="tx1"/>
                                  </a:solidFill>
                                  <a:latin typeface="Cambria Math" panose="02040503050406030204" pitchFamily="18" charset="0"/>
                                  <a:ea typeface="Nunito"/>
                                  <a:cs typeface="Nunito"/>
                                  <a:sym typeface="Nunito"/>
                                </a:rPr>
                                <m:t> </m:t>
                              </m:r>
                            </m:oMath>
                          </a14:m>
                          <a:r>
                            <a:rPr lang="en-US" sz="1400" dirty="0">
                              <a:solidFill>
                                <a:schemeClr val="tx1"/>
                              </a:solidFill>
                              <a:latin typeface="Nunito Sans" pitchFamily="2" charset="0"/>
                              <a:ea typeface="Nunito"/>
                              <a:cs typeface="Nunito"/>
                              <a:sym typeface="Nunito"/>
                            </a:rPr>
                            <a:t>from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𝐶</m:t>
                              </m:r>
                            </m:oMath>
                          </a14:m>
                          <a:r>
                            <a:rPr lang="en-US" sz="1400" dirty="0">
                              <a:solidFill>
                                <a:schemeClr val="tx1"/>
                              </a:solidFill>
                              <a:latin typeface="Nunito Sans" pitchFamily="2" charset="0"/>
                              <a:ea typeface="Nunito"/>
                              <a:cs typeface="Nunito"/>
                              <a:sym typeface="Nunito"/>
                            </a:rPr>
                            <a:t>, inside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𝐴𝐵𝐶</m:t>
                              </m:r>
                              <m:r>
                                <a:rPr lang="en-GB" sz="1400" b="0" i="1" dirty="0" smtClean="0">
                                  <a:solidFill>
                                    <a:schemeClr val="tx1"/>
                                  </a:solidFill>
                                  <a:latin typeface="Cambria Math" panose="02040503050406030204" pitchFamily="18" charset="0"/>
                                  <a:ea typeface="Nunito"/>
                                  <a:cs typeface="Nunito"/>
                                  <a:sym typeface="Nunito"/>
                                </a:rPr>
                                <m:t>𝐷</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considered point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𝐶</m:t>
                              </m:r>
                            </m:oMath>
                          </a14:m>
                          <a:r>
                            <a:rPr lang="en-US" sz="1400" dirty="0">
                              <a:solidFill>
                                <a:schemeClr val="dk1"/>
                              </a:solidFill>
                              <a:latin typeface="Nunito"/>
                              <a:ea typeface="Nunito"/>
                              <a:cs typeface="Nunito"/>
                              <a:sym typeface="Nunito"/>
                            </a:rPr>
                            <a:t> independently of square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𝐴𝐵𝐶𝐷</m:t>
                              </m:r>
                            </m:oMath>
                          </a14:m>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attempted to form the region using straight lines only</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414;g21c43135d4d_0_150">
                <a:extLst>
                  <a:ext uri="{FF2B5EF4-FFF2-40B4-BE49-F238E27FC236}">
                    <a16:creationId xmlns:a16="http://schemas.microsoft.com/office/drawing/2014/main" id="{E863C8C0-52A1-D93A-3992-73AAC854ECE0}"/>
                  </a:ext>
                </a:extLst>
              </p:cNvPr>
              <p:cNvGraphicFramePr/>
              <p:nvPr>
                <p:extLst>
                  <p:ext uri="{D42A27DB-BD31-4B8C-83A1-F6EECF244321}">
                    <p14:modId xmlns:p14="http://schemas.microsoft.com/office/powerpoint/2010/main" val="176267395"/>
                  </p:ext>
                </p:extLst>
              </p:nvPr>
            </p:nvGraphicFramePr>
            <p:xfrm>
              <a:off x="169850" y="2334816"/>
              <a:ext cx="8761086" cy="2404054"/>
            </p:xfrm>
            <a:graphic>
              <a:graphicData uri="http://schemas.openxmlformats.org/drawingml/2006/table">
                <a:tbl>
                  <a:tblPr>
                    <a:noFill/>
                    <a:tableStyleId>{0E87D864-1952-46A8-BDBF-DA085AF3DD8E}</a:tableStyleId>
                  </a:tblPr>
                  <a:tblGrid>
                    <a:gridCol w="1870617">
                      <a:extLst>
                        <a:ext uri="{9D8B030D-6E8A-4147-A177-3AD203B41FA5}">
                          <a16:colId xmlns:a16="http://schemas.microsoft.com/office/drawing/2014/main" val="20000"/>
                        </a:ext>
                      </a:extLst>
                    </a:gridCol>
                    <a:gridCol w="2513778">
                      <a:extLst>
                        <a:ext uri="{9D8B030D-6E8A-4147-A177-3AD203B41FA5}">
                          <a16:colId xmlns:a16="http://schemas.microsoft.com/office/drawing/2014/main" val="1525382621"/>
                        </a:ext>
                      </a:extLst>
                    </a:gridCol>
                    <a:gridCol w="2007422">
                      <a:extLst>
                        <a:ext uri="{9D8B030D-6E8A-4147-A177-3AD203B41FA5}">
                          <a16:colId xmlns:a16="http://schemas.microsoft.com/office/drawing/2014/main" val="20001"/>
                        </a:ext>
                      </a:extLst>
                    </a:gridCol>
                    <a:gridCol w="2369269">
                      <a:extLst>
                        <a:ext uri="{9D8B030D-6E8A-4147-A177-3AD203B41FA5}">
                          <a16:colId xmlns:a16="http://schemas.microsoft.com/office/drawing/2014/main" val="335187221"/>
                        </a:ext>
                      </a:extLst>
                    </a:gridCol>
                  </a:tblGrid>
                  <a:tr h="119135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3"/>
                          <a:stretch>
                            <a:fillRect l="-74334" t="-510" r="-174334" b="-102551"/>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3"/>
                          <a:stretch>
                            <a:fillRect l="-269923" t="-510" r="-257" b="-102551"/>
                          </a:stretch>
                        </a:blipFill>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attempted to form the region using straight lines only</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sym typeface="Nunito"/>
                            </a:rPr>
                            <a:t> </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1012467909"/>
                  </p:ext>
                </p:extLst>
              </p:nvPr>
            </p:nvGraphicFramePr>
            <p:xfrm>
              <a:off x="108044" y="862525"/>
              <a:ext cx="5623889" cy="1179339"/>
            </p:xfrm>
            <a:graphic>
              <a:graphicData uri="http://schemas.openxmlformats.org/drawingml/2006/table">
                <a:tbl>
                  <a:tblPr firstRow="1" bandRow="1">
                    <a:noFill/>
                  </a:tblPr>
                  <a:tblGrid>
                    <a:gridCol w="5623889">
                      <a:extLst>
                        <a:ext uri="{9D8B030D-6E8A-4147-A177-3AD203B41FA5}">
                          <a16:colId xmlns:a16="http://schemas.microsoft.com/office/drawing/2014/main" val="20000"/>
                        </a:ext>
                      </a:extLst>
                    </a:gridCol>
                  </a:tblGrid>
                  <a:tr h="1179339">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8) </a:t>
                          </a:r>
                          <a:r>
                            <a:rPr lang="en-GB" sz="1600" b="0" dirty="0">
                              <a:solidFill>
                                <a:schemeClr val="dk1"/>
                              </a:solidFill>
                              <a:latin typeface="Nunito"/>
                              <a:ea typeface="Nunito"/>
                              <a:cs typeface="Nunito"/>
                              <a:sym typeface="Nunito"/>
                            </a:rPr>
                            <a:t>Square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has side length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6 </m:t>
                              </m:r>
                              <m:r>
                                <a:rPr lang="en-GB" sz="1600" b="0" i="1" dirty="0"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 Shade the region</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inside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that is less than </a:t>
                          </a:r>
                          <a14:m>
                            <m:oMath xmlns:m="http://schemas.openxmlformats.org/officeDocument/2006/math">
                              <m:r>
                                <a:rPr lang="en-GB" sz="1600" b="0" i="0" dirty="0" smtClean="0">
                                  <a:solidFill>
                                    <a:schemeClr val="dk1"/>
                                  </a:solidFill>
                                  <a:latin typeface="Cambria Math" panose="02040503050406030204" pitchFamily="18" charset="0"/>
                                  <a:ea typeface="Nunito"/>
                                  <a:cs typeface="Nunito"/>
                                  <a:sym typeface="Nunito"/>
                                </a:rPr>
                                <m:t>3</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𝑐𝑚</m:t>
                              </m:r>
                              <m:r>
                                <a:rPr lang="en-GB" sz="1600" b="0" i="1" dirty="0" smtClean="0">
                                  <a:solidFill>
                                    <a:schemeClr val="dk1"/>
                                  </a:solidFill>
                                  <a:latin typeface="Cambria Math" panose="02040503050406030204" pitchFamily="18" charset="0"/>
                                  <a:ea typeface="Nunito"/>
                                  <a:cs typeface="Nunito"/>
                                  <a:sym typeface="Nunito"/>
                                </a:rPr>
                                <m:t> </m:t>
                              </m:r>
                            </m:oMath>
                          </a14:m>
                          <a:r>
                            <a:rPr lang="en-GB" sz="1600" b="0" dirty="0">
                              <a:solidFill>
                                <a:schemeClr val="dk1"/>
                              </a:solidFill>
                              <a:latin typeface="Nunito"/>
                              <a:ea typeface="Nunito"/>
                              <a:cs typeface="Nunito"/>
                              <a:sym typeface="Nunito"/>
                            </a:rPr>
                            <a:t>from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𝐶</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1012467909"/>
                  </p:ext>
                </p:extLst>
              </p:nvPr>
            </p:nvGraphicFramePr>
            <p:xfrm>
              <a:off x="108044" y="862525"/>
              <a:ext cx="5623889" cy="1179339"/>
            </p:xfrm>
            <a:graphic>
              <a:graphicData uri="http://schemas.openxmlformats.org/drawingml/2006/table">
                <a:tbl>
                  <a:tblPr firstRow="1" bandRow="1">
                    <a:noFill/>
                  </a:tblPr>
                  <a:tblGrid>
                    <a:gridCol w="5623889">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108" t="-1031" r="-216" b="-1546"/>
                          </a:stretch>
                        </a:blipFill>
                      </a:tcPr>
                    </a:tc>
                    <a:extLst>
                      <a:ext uri="{0D108BD9-81ED-4DB2-BD59-A6C34878D82A}">
                        <a16:rowId xmlns:a16="http://schemas.microsoft.com/office/drawing/2014/main" val="10000"/>
                      </a:ext>
                    </a:extLst>
                  </a:tr>
                </a:tbl>
              </a:graphicData>
            </a:graphic>
          </p:graphicFrame>
        </mc:Fallback>
      </mc:AlternateContent>
      <p:grpSp>
        <p:nvGrpSpPr>
          <p:cNvPr id="12" name="Group 11">
            <a:extLst>
              <a:ext uri="{FF2B5EF4-FFF2-40B4-BE49-F238E27FC236}">
                <a16:creationId xmlns:a16="http://schemas.microsoft.com/office/drawing/2014/main" id="{CE669CAA-7208-82F9-D9A8-A37468114F72}"/>
              </a:ext>
            </a:extLst>
          </p:cNvPr>
          <p:cNvGrpSpPr/>
          <p:nvPr/>
        </p:nvGrpSpPr>
        <p:grpSpPr>
          <a:xfrm>
            <a:off x="6185281" y="559895"/>
            <a:ext cx="1799637" cy="1670154"/>
            <a:chOff x="564868" y="1727722"/>
            <a:chExt cx="3348079" cy="3107186"/>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9A50AF9-7A70-4D2E-4B0A-AAA3CF90F347}"/>
                    </a:ext>
                  </a:extLst>
                </p:cNvPr>
                <p:cNvSpPr txBox="1"/>
                <p:nvPr/>
              </p:nvSpPr>
              <p:spPr>
                <a:xfrm>
                  <a:off x="564868" y="4147796"/>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𝐴</m:t>
                        </m:r>
                      </m:oMath>
                    </m:oMathPara>
                  </a14:m>
                  <a:endParaRPr lang="en-GB" sz="1800" dirty="0"/>
                </a:p>
              </p:txBody>
            </p:sp>
          </mc:Choice>
          <mc:Fallback xmlns="">
            <p:sp>
              <p:nvSpPr>
                <p:cNvPr id="10" name="TextBox 9">
                  <a:extLst>
                    <a:ext uri="{FF2B5EF4-FFF2-40B4-BE49-F238E27FC236}">
                      <a16:creationId xmlns:a16="http://schemas.microsoft.com/office/drawing/2014/main" id="{99A50AF9-7A70-4D2E-4B0A-AAA3CF90F347}"/>
                    </a:ext>
                  </a:extLst>
                </p:cNvPr>
                <p:cNvSpPr txBox="1">
                  <a:spLocks noRot="1" noChangeAspect="1" noMove="1" noResize="1" noEditPoints="1" noAdjustHandles="1" noChangeArrowheads="1" noChangeShapeType="1" noTextEdit="1"/>
                </p:cNvSpPr>
                <p:nvPr/>
              </p:nvSpPr>
              <p:spPr>
                <a:xfrm>
                  <a:off x="564868" y="4147796"/>
                  <a:ext cx="710213" cy="687112"/>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78B0B47-2F51-B00D-BE60-2E48E5E7760B}"/>
                    </a:ext>
                  </a:extLst>
                </p:cNvPr>
                <p:cNvSpPr txBox="1"/>
                <p:nvPr/>
              </p:nvSpPr>
              <p:spPr>
                <a:xfrm>
                  <a:off x="615436" y="1759217"/>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𝐵</m:t>
                        </m:r>
                      </m:oMath>
                    </m:oMathPara>
                  </a14:m>
                  <a:endParaRPr lang="en-GB" sz="1800" dirty="0"/>
                </a:p>
              </p:txBody>
            </p:sp>
          </mc:Choice>
          <mc:Fallback xmlns="">
            <p:sp>
              <p:nvSpPr>
                <p:cNvPr id="11" name="TextBox 10">
                  <a:extLst>
                    <a:ext uri="{FF2B5EF4-FFF2-40B4-BE49-F238E27FC236}">
                      <a16:creationId xmlns:a16="http://schemas.microsoft.com/office/drawing/2014/main" id="{978B0B47-2F51-B00D-BE60-2E48E5E7760B}"/>
                    </a:ext>
                  </a:extLst>
                </p:cNvPr>
                <p:cNvSpPr txBox="1">
                  <a:spLocks noRot="1" noChangeAspect="1" noMove="1" noResize="1" noEditPoints="1" noAdjustHandles="1" noChangeArrowheads="1" noChangeShapeType="1" noTextEdit="1"/>
                </p:cNvSpPr>
                <p:nvPr/>
              </p:nvSpPr>
              <p:spPr>
                <a:xfrm>
                  <a:off x="615436" y="1759217"/>
                  <a:ext cx="710213" cy="687112"/>
                </a:xfrm>
                <a:prstGeom prst="rect">
                  <a:avLst/>
                </a:prstGeom>
                <a:blipFill>
                  <a:blip r:embed="rId6"/>
                  <a:stretch>
                    <a:fillRect/>
                  </a:stretch>
                </a:blipFill>
              </p:spPr>
              <p:txBody>
                <a:bodyPr/>
                <a:lstStyle/>
                <a:p>
                  <a:r>
                    <a:rPr lang="en-GB">
                      <a:noFill/>
                    </a:rPr>
                    <a:t> </a:t>
                  </a:r>
                </a:p>
              </p:txBody>
            </p:sp>
          </mc:Fallback>
        </mc:AlternateContent>
        <p:sp>
          <p:nvSpPr>
            <p:cNvPr id="2" name="Rectangle 1">
              <a:extLst>
                <a:ext uri="{FF2B5EF4-FFF2-40B4-BE49-F238E27FC236}">
                  <a16:creationId xmlns:a16="http://schemas.microsoft.com/office/drawing/2014/main" id="{509D5B95-3A8D-EB88-2235-C80EA21C5D01}"/>
                </a:ext>
              </a:extLst>
            </p:cNvPr>
            <p:cNvSpPr/>
            <p:nvPr/>
          </p:nvSpPr>
          <p:spPr>
            <a:xfrm>
              <a:off x="1162562" y="2218629"/>
              <a:ext cx="2160000" cy="2160000"/>
            </a:xfrm>
            <a:prstGeom prst="rect">
              <a:avLst/>
            </a:prstGeom>
            <a:noFill/>
            <a:ln>
              <a:solidFill>
                <a:srgbClr val="FF3F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10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E986D00-2C92-5763-6CC7-D1C767D1864A}"/>
                    </a:ext>
                  </a:extLst>
                </p:cNvPr>
                <p:cNvSpPr txBox="1"/>
                <p:nvPr/>
              </p:nvSpPr>
              <p:spPr>
                <a:xfrm>
                  <a:off x="3202734" y="1727722"/>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𝐶</m:t>
                        </m:r>
                      </m:oMath>
                    </m:oMathPara>
                  </a14:m>
                  <a:endParaRPr lang="en-GB" sz="1800" dirty="0"/>
                </a:p>
              </p:txBody>
            </p:sp>
          </mc:Choice>
          <mc:Fallback xmlns="">
            <p:sp>
              <p:nvSpPr>
                <p:cNvPr id="7" name="TextBox 6">
                  <a:extLst>
                    <a:ext uri="{FF2B5EF4-FFF2-40B4-BE49-F238E27FC236}">
                      <a16:creationId xmlns:a16="http://schemas.microsoft.com/office/drawing/2014/main" id="{EE986D00-2C92-5763-6CC7-D1C767D1864A}"/>
                    </a:ext>
                  </a:extLst>
                </p:cNvPr>
                <p:cNvSpPr txBox="1">
                  <a:spLocks noRot="1" noChangeAspect="1" noMove="1" noResize="1" noEditPoints="1" noAdjustHandles="1" noChangeArrowheads="1" noChangeShapeType="1" noTextEdit="1"/>
                </p:cNvSpPr>
                <p:nvPr/>
              </p:nvSpPr>
              <p:spPr>
                <a:xfrm>
                  <a:off x="3202734" y="1727722"/>
                  <a:ext cx="710213" cy="687112"/>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30FB908-CB46-D5A5-42BF-AFB92CE4371F}"/>
                    </a:ext>
                  </a:extLst>
                </p:cNvPr>
                <p:cNvSpPr txBox="1"/>
                <p:nvPr/>
              </p:nvSpPr>
              <p:spPr>
                <a:xfrm>
                  <a:off x="3171230" y="4147796"/>
                  <a:ext cx="710213" cy="6871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𝐷</m:t>
                        </m:r>
                      </m:oMath>
                    </m:oMathPara>
                  </a14:m>
                  <a:endParaRPr lang="en-GB" sz="1800" dirty="0"/>
                </a:p>
              </p:txBody>
            </p:sp>
          </mc:Choice>
          <mc:Fallback xmlns="">
            <p:sp>
              <p:nvSpPr>
                <p:cNvPr id="8" name="TextBox 7">
                  <a:extLst>
                    <a:ext uri="{FF2B5EF4-FFF2-40B4-BE49-F238E27FC236}">
                      <a16:creationId xmlns:a16="http://schemas.microsoft.com/office/drawing/2014/main" id="{A30FB908-CB46-D5A5-42BF-AFB92CE4371F}"/>
                    </a:ext>
                  </a:extLst>
                </p:cNvPr>
                <p:cNvSpPr txBox="1">
                  <a:spLocks noRot="1" noChangeAspect="1" noMove="1" noResize="1" noEditPoints="1" noAdjustHandles="1" noChangeArrowheads="1" noChangeShapeType="1" noTextEdit="1"/>
                </p:cNvSpPr>
                <p:nvPr/>
              </p:nvSpPr>
              <p:spPr>
                <a:xfrm>
                  <a:off x="3171230" y="4147796"/>
                  <a:ext cx="710213" cy="687112"/>
                </a:xfrm>
                <a:prstGeom prst="rect">
                  <a:avLst/>
                </a:prstGeom>
                <a:blipFill>
                  <a:blip r:embed="rId8"/>
                  <a:stretch>
                    <a:fillRect/>
                  </a:stretch>
                </a:blipFill>
              </p:spPr>
              <p:txBody>
                <a:bodyPr/>
                <a:lstStyle/>
                <a:p>
                  <a:r>
                    <a:rPr lang="en-GB">
                      <a:noFill/>
                    </a:rPr>
                    <a:t> </a:t>
                  </a:r>
                </a:p>
              </p:txBody>
            </p:sp>
          </mc:Fallback>
        </mc:AlternateContent>
      </p:grpSp>
      <p:pic>
        <p:nvPicPr>
          <p:cNvPr id="9" name="Picture 8">
            <a:extLst>
              <a:ext uri="{FF2B5EF4-FFF2-40B4-BE49-F238E27FC236}">
                <a16:creationId xmlns:a16="http://schemas.microsoft.com/office/drawing/2014/main" id="{6AD11100-99EA-7D20-FA66-1E1327E08D71}"/>
              </a:ext>
            </a:extLst>
          </p:cNvPr>
          <p:cNvPicPr>
            <a:picLocks noChangeAspect="1"/>
          </p:cNvPicPr>
          <p:nvPr/>
        </p:nvPicPr>
        <p:blipFill>
          <a:blip r:embed="rId9"/>
          <a:stretch>
            <a:fillRect/>
          </a:stretch>
        </p:blipFill>
        <p:spPr>
          <a:xfrm>
            <a:off x="561272" y="2386897"/>
            <a:ext cx="1301396" cy="1055912"/>
          </a:xfrm>
          <a:prstGeom prst="rect">
            <a:avLst/>
          </a:prstGeom>
        </p:spPr>
      </p:pic>
      <p:pic>
        <p:nvPicPr>
          <p:cNvPr id="19" name="Picture 18">
            <a:extLst>
              <a:ext uri="{FF2B5EF4-FFF2-40B4-BE49-F238E27FC236}">
                <a16:creationId xmlns:a16="http://schemas.microsoft.com/office/drawing/2014/main" id="{15334BA7-C9EF-073C-0258-306C69B272A2}"/>
              </a:ext>
            </a:extLst>
          </p:cNvPr>
          <p:cNvPicPr>
            <a:picLocks noChangeAspect="1"/>
          </p:cNvPicPr>
          <p:nvPr/>
        </p:nvPicPr>
        <p:blipFill>
          <a:blip r:embed="rId10"/>
          <a:stretch>
            <a:fillRect/>
          </a:stretch>
        </p:blipFill>
        <p:spPr>
          <a:xfrm>
            <a:off x="4909280" y="3594629"/>
            <a:ext cx="1358767" cy="1102461"/>
          </a:xfrm>
          <a:prstGeom prst="rect">
            <a:avLst/>
          </a:prstGeom>
        </p:spPr>
      </p:pic>
      <p:pic>
        <p:nvPicPr>
          <p:cNvPr id="3" name="Picture 2" descr="A white square with a pink circle and a black background&#10;&#10;Description automatically generated with low confidence">
            <a:extLst>
              <a:ext uri="{FF2B5EF4-FFF2-40B4-BE49-F238E27FC236}">
                <a16:creationId xmlns:a16="http://schemas.microsoft.com/office/drawing/2014/main" id="{29B6B0DA-D257-2A61-34AD-5772A539F2C0}"/>
              </a:ext>
            </a:extLst>
          </p:cNvPr>
          <p:cNvPicPr>
            <a:picLocks noChangeAspect="1"/>
          </p:cNvPicPr>
          <p:nvPr/>
        </p:nvPicPr>
        <p:blipFill>
          <a:blip r:embed="rId11"/>
          <a:stretch>
            <a:fillRect/>
          </a:stretch>
        </p:blipFill>
        <p:spPr>
          <a:xfrm>
            <a:off x="4909280" y="2391460"/>
            <a:ext cx="1149628" cy="1039087"/>
          </a:xfrm>
          <a:prstGeom prst="rect">
            <a:avLst/>
          </a:prstGeom>
        </p:spPr>
      </p:pic>
      <p:pic>
        <p:nvPicPr>
          <p:cNvPr id="13" name="Picture 12" descr="A picture containing rectangle, screenshot, square, line&#10;&#10;Description automatically generated">
            <a:extLst>
              <a:ext uri="{FF2B5EF4-FFF2-40B4-BE49-F238E27FC236}">
                <a16:creationId xmlns:a16="http://schemas.microsoft.com/office/drawing/2014/main" id="{E2EB2517-18D4-6FBE-A11F-E6101D17FA20}"/>
              </a:ext>
            </a:extLst>
          </p:cNvPr>
          <p:cNvPicPr>
            <a:picLocks noChangeAspect="1"/>
          </p:cNvPicPr>
          <p:nvPr/>
        </p:nvPicPr>
        <p:blipFill>
          <a:blip r:embed="rId12"/>
          <a:stretch>
            <a:fillRect/>
          </a:stretch>
        </p:blipFill>
        <p:spPr>
          <a:xfrm>
            <a:off x="633674" y="3696906"/>
            <a:ext cx="1163759" cy="944609"/>
          </a:xfrm>
          <a:prstGeom prst="rect">
            <a:avLst/>
          </a:prstGeom>
        </p:spPr>
      </p:pic>
    </p:spTree>
    <p:extLst>
      <p:ext uri="{BB962C8B-B14F-4D97-AF65-F5344CB8AC3E}">
        <p14:creationId xmlns:p14="http://schemas.microsoft.com/office/powerpoint/2010/main" val="1306990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Google Shape;414;g21c43135d4d_0_150">
                <a:extLst>
                  <a:ext uri="{FF2B5EF4-FFF2-40B4-BE49-F238E27FC236}">
                    <a16:creationId xmlns:a16="http://schemas.microsoft.com/office/drawing/2014/main" id="{D347FEA7-0525-5191-B5D1-2ED709CE798B}"/>
                  </a:ext>
                </a:extLst>
              </p:cNvPr>
              <p:cNvGraphicFramePr/>
              <p:nvPr>
                <p:extLst>
                  <p:ext uri="{D42A27DB-BD31-4B8C-83A1-F6EECF244321}">
                    <p14:modId xmlns:p14="http://schemas.microsoft.com/office/powerpoint/2010/main" val="2201863128"/>
                  </p:ext>
                </p:extLst>
              </p:nvPr>
            </p:nvGraphicFramePr>
            <p:xfrm>
              <a:off x="169850" y="2334816"/>
              <a:ext cx="8754018" cy="2404054"/>
            </p:xfrm>
            <a:graphic>
              <a:graphicData uri="http://schemas.openxmlformats.org/drawingml/2006/table">
                <a:tbl>
                  <a:tblPr>
                    <a:noFill/>
                    <a:tableStyleId>{0E87D864-1952-46A8-BDBF-DA085AF3DD8E}</a:tableStyleId>
                  </a:tblPr>
                  <a:tblGrid>
                    <a:gridCol w="2065102">
                      <a:extLst>
                        <a:ext uri="{9D8B030D-6E8A-4147-A177-3AD203B41FA5}">
                          <a16:colId xmlns:a16="http://schemas.microsoft.com/office/drawing/2014/main" val="20000"/>
                        </a:ext>
                      </a:extLst>
                    </a:gridCol>
                    <a:gridCol w="2319293">
                      <a:extLst>
                        <a:ext uri="{9D8B030D-6E8A-4147-A177-3AD203B41FA5}">
                          <a16:colId xmlns:a16="http://schemas.microsoft.com/office/drawing/2014/main" val="1525382621"/>
                        </a:ext>
                      </a:extLst>
                    </a:gridCol>
                    <a:gridCol w="2133230">
                      <a:extLst>
                        <a:ext uri="{9D8B030D-6E8A-4147-A177-3AD203B41FA5}">
                          <a16:colId xmlns:a16="http://schemas.microsoft.com/office/drawing/2014/main" val="20001"/>
                        </a:ext>
                      </a:extLst>
                    </a:gridCol>
                    <a:gridCol w="2236393">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used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diagonal, instead of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bisecting angle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𝐵𝐴𝐷</m:t>
                              </m:r>
                            </m:oMath>
                          </a14:m>
                          <a:endParaRPr lang="en-US"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rgbClr val="00BC89"/>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bisected angle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𝐵𝐴𝐷</m:t>
                              </m:r>
                            </m:oMath>
                          </a14:m>
                          <a:r>
                            <a:rPr lang="en-US" sz="1400" dirty="0">
                              <a:solidFill>
                                <a:schemeClr val="tx1"/>
                              </a:solidFill>
                              <a:latin typeface="Nunito"/>
                              <a:ea typeface="Nunito"/>
                              <a:cs typeface="Nunito"/>
                              <a:sym typeface="Nunito"/>
                            </a:rPr>
                            <a:t> but shaded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region nearer to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𝐴𝐵</m:t>
                              </m:r>
                            </m:oMath>
                          </a14:m>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shaded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region nearer to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𝐴𝐷</m:t>
                              </m:r>
                            </m:oMath>
                          </a14:m>
                          <a:r>
                            <a:rPr lang="en-US" sz="14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than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𝐵𝐶</m:t>
                              </m:r>
                            </m:oMath>
                          </a14:m>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414;g21c43135d4d_0_150">
                <a:extLst>
                  <a:ext uri="{FF2B5EF4-FFF2-40B4-BE49-F238E27FC236}">
                    <a16:creationId xmlns:a16="http://schemas.microsoft.com/office/drawing/2014/main" id="{D347FEA7-0525-5191-B5D1-2ED709CE798B}"/>
                  </a:ext>
                </a:extLst>
              </p:cNvPr>
              <p:cNvGraphicFramePr/>
              <p:nvPr>
                <p:extLst>
                  <p:ext uri="{D42A27DB-BD31-4B8C-83A1-F6EECF244321}">
                    <p14:modId xmlns:p14="http://schemas.microsoft.com/office/powerpoint/2010/main" val="2201863128"/>
                  </p:ext>
                </p:extLst>
              </p:nvPr>
            </p:nvGraphicFramePr>
            <p:xfrm>
              <a:off x="169850" y="2334816"/>
              <a:ext cx="8754018" cy="2404054"/>
            </p:xfrm>
            <a:graphic>
              <a:graphicData uri="http://schemas.openxmlformats.org/drawingml/2006/table">
                <a:tbl>
                  <a:tblPr>
                    <a:noFill/>
                    <a:tableStyleId>{0E87D864-1952-46A8-BDBF-DA085AF3DD8E}</a:tableStyleId>
                  </a:tblPr>
                  <a:tblGrid>
                    <a:gridCol w="2065102">
                      <a:extLst>
                        <a:ext uri="{9D8B030D-6E8A-4147-A177-3AD203B41FA5}">
                          <a16:colId xmlns:a16="http://schemas.microsoft.com/office/drawing/2014/main" val="20000"/>
                        </a:ext>
                      </a:extLst>
                    </a:gridCol>
                    <a:gridCol w="2319293">
                      <a:extLst>
                        <a:ext uri="{9D8B030D-6E8A-4147-A177-3AD203B41FA5}">
                          <a16:colId xmlns:a16="http://schemas.microsoft.com/office/drawing/2014/main" val="1525382621"/>
                        </a:ext>
                      </a:extLst>
                    </a:gridCol>
                    <a:gridCol w="2133230">
                      <a:extLst>
                        <a:ext uri="{9D8B030D-6E8A-4147-A177-3AD203B41FA5}">
                          <a16:colId xmlns:a16="http://schemas.microsoft.com/office/drawing/2014/main" val="20001"/>
                        </a:ext>
                      </a:extLst>
                    </a:gridCol>
                    <a:gridCol w="2236393">
                      <a:extLst>
                        <a:ext uri="{9D8B030D-6E8A-4147-A177-3AD203B41FA5}">
                          <a16:colId xmlns:a16="http://schemas.microsoft.com/office/drawing/2014/main" val="335187221"/>
                        </a:ext>
                      </a:extLst>
                    </a:gridCol>
                  </a:tblGrid>
                  <a:tr h="119135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2"/>
                          <a:stretch>
                            <a:fillRect l="-88976" t="-510" r="-188714" b="-102551"/>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rgbClr val="00BC89"/>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88976" t="-98995" r="-188714" b="-1005"/>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553" t="-98995" r="-545" b="-1005"/>
                          </a:stretch>
                        </a:blipFill>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2191213133"/>
                  </p:ext>
                </p:extLst>
              </p:nvPr>
            </p:nvGraphicFramePr>
            <p:xfrm>
              <a:off x="108044" y="862525"/>
              <a:ext cx="5598489" cy="1179339"/>
            </p:xfrm>
            <a:graphic>
              <a:graphicData uri="http://schemas.openxmlformats.org/drawingml/2006/table">
                <a:tbl>
                  <a:tblPr firstRow="1" bandRow="1">
                    <a:noFill/>
                  </a:tblPr>
                  <a:tblGrid>
                    <a:gridCol w="5598489">
                      <a:extLst>
                        <a:ext uri="{9D8B030D-6E8A-4147-A177-3AD203B41FA5}">
                          <a16:colId xmlns:a16="http://schemas.microsoft.com/office/drawing/2014/main" val="20000"/>
                        </a:ext>
                      </a:extLst>
                    </a:gridCol>
                  </a:tblGrid>
                  <a:tr h="1179339">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9) </a:t>
                          </a:r>
                          <a:r>
                            <a:rPr lang="en-GB" sz="1600" b="0" dirty="0">
                              <a:solidFill>
                                <a:schemeClr val="dk1"/>
                              </a:solidFill>
                              <a:latin typeface="Nunito"/>
                              <a:ea typeface="Nunito"/>
                              <a:cs typeface="Nunito"/>
                              <a:sym typeface="Nunito"/>
                            </a:rPr>
                            <a:t>Consider rectangle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Shade the region of the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rectangle that is closer to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𝐴𝐷</m:t>
                              </m:r>
                            </m:oMath>
                          </a14:m>
                          <a:r>
                            <a:rPr lang="en-GB" sz="1600" b="0" dirty="0">
                              <a:solidFill>
                                <a:schemeClr val="dk1"/>
                              </a:solidFill>
                              <a:latin typeface="Nunito"/>
                              <a:ea typeface="Nunito"/>
                              <a:cs typeface="Nunito"/>
                              <a:sym typeface="Nunito"/>
                            </a:rPr>
                            <a:t> than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2191213133"/>
                  </p:ext>
                </p:extLst>
              </p:nvPr>
            </p:nvGraphicFramePr>
            <p:xfrm>
              <a:off x="108044" y="862525"/>
              <a:ext cx="5598489" cy="1179339"/>
            </p:xfrm>
            <a:graphic>
              <a:graphicData uri="http://schemas.openxmlformats.org/drawingml/2006/table">
                <a:tbl>
                  <a:tblPr firstRow="1" bandRow="1">
                    <a:noFill/>
                  </a:tblPr>
                  <a:tblGrid>
                    <a:gridCol w="5598489">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9" t="-1031" r="-217" b="-1546"/>
                          </a:stretch>
                        </a:blip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C004A58E-F6F0-DBB2-79BA-C5CB1522D9BE}"/>
              </a:ext>
            </a:extLst>
          </p:cNvPr>
          <p:cNvPicPr>
            <a:picLocks noChangeAspect="1"/>
          </p:cNvPicPr>
          <p:nvPr/>
        </p:nvPicPr>
        <p:blipFill>
          <a:blip r:embed="rId4"/>
          <a:stretch>
            <a:fillRect/>
          </a:stretch>
        </p:blipFill>
        <p:spPr>
          <a:xfrm>
            <a:off x="547539" y="2390754"/>
            <a:ext cx="1700236" cy="1105154"/>
          </a:xfrm>
          <a:prstGeom prst="rect">
            <a:avLst/>
          </a:prstGeom>
        </p:spPr>
      </p:pic>
      <p:pic>
        <p:nvPicPr>
          <p:cNvPr id="12" name="Picture 11">
            <a:extLst>
              <a:ext uri="{FF2B5EF4-FFF2-40B4-BE49-F238E27FC236}">
                <a16:creationId xmlns:a16="http://schemas.microsoft.com/office/drawing/2014/main" id="{53548E58-C2AC-999E-4AFB-DF86240A83CE}"/>
              </a:ext>
            </a:extLst>
          </p:cNvPr>
          <p:cNvPicPr>
            <a:picLocks noChangeAspect="1"/>
          </p:cNvPicPr>
          <p:nvPr/>
        </p:nvPicPr>
        <p:blipFill>
          <a:blip r:embed="rId5"/>
          <a:stretch>
            <a:fillRect/>
          </a:stretch>
        </p:blipFill>
        <p:spPr>
          <a:xfrm>
            <a:off x="4872883" y="2375189"/>
            <a:ext cx="1700235" cy="1105153"/>
          </a:xfrm>
          <a:prstGeom prst="rect">
            <a:avLst/>
          </a:prstGeom>
        </p:spPr>
      </p:pic>
      <p:pic>
        <p:nvPicPr>
          <p:cNvPr id="13" name="Picture 12">
            <a:extLst>
              <a:ext uri="{FF2B5EF4-FFF2-40B4-BE49-F238E27FC236}">
                <a16:creationId xmlns:a16="http://schemas.microsoft.com/office/drawing/2014/main" id="{6D7394F1-D074-5D16-19FF-8DFACD98F276}"/>
              </a:ext>
            </a:extLst>
          </p:cNvPr>
          <p:cNvPicPr>
            <a:picLocks noChangeAspect="1"/>
          </p:cNvPicPr>
          <p:nvPr/>
        </p:nvPicPr>
        <p:blipFill>
          <a:blip r:embed="rId6"/>
          <a:stretch>
            <a:fillRect/>
          </a:stretch>
        </p:blipFill>
        <p:spPr>
          <a:xfrm>
            <a:off x="547539" y="3587953"/>
            <a:ext cx="1700237" cy="1105155"/>
          </a:xfrm>
          <a:prstGeom prst="rect">
            <a:avLst/>
          </a:prstGeom>
        </p:spPr>
      </p:pic>
      <p:pic>
        <p:nvPicPr>
          <p:cNvPr id="14" name="Picture 13">
            <a:extLst>
              <a:ext uri="{FF2B5EF4-FFF2-40B4-BE49-F238E27FC236}">
                <a16:creationId xmlns:a16="http://schemas.microsoft.com/office/drawing/2014/main" id="{5E120A01-673E-0485-4C18-9347AFDDC62A}"/>
              </a:ext>
            </a:extLst>
          </p:cNvPr>
          <p:cNvPicPr>
            <a:picLocks noChangeAspect="1"/>
          </p:cNvPicPr>
          <p:nvPr/>
        </p:nvPicPr>
        <p:blipFill>
          <a:blip r:embed="rId7"/>
          <a:stretch>
            <a:fillRect/>
          </a:stretch>
        </p:blipFill>
        <p:spPr>
          <a:xfrm>
            <a:off x="4912229" y="3619508"/>
            <a:ext cx="1700237" cy="1043494"/>
          </a:xfrm>
          <a:prstGeom prst="rect">
            <a:avLst/>
          </a:prstGeom>
        </p:spPr>
      </p:pic>
      <p:pic>
        <p:nvPicPr>
          <p:cNvPr id="8" name="Picture 7">
            <a:extLst>
              <a:ext uri="{FF2B5EF4-FFF2-40B4-BE49-F238E27FC236}">
                <a16:creationId xmlns:a16="http://schemas.microsoft.com/office/drawing/2014/main" id="{88677437-F8A1-032F-7FE1-AC8B63C37CD3}"/>
              </a:ext>
            </a:extLst>
          </p:cNvPr>
          <p:cNvPicPr>
            <a:picLocks noChangeAspect="1"/>
          </p:cNvPicPr>
          <p:nvPr/>
        </p:nvPicPr>
        <p:blipFill>
          <a:blip r:embed="rId8"/>
          <a:stretch>
            <a:fillRect/>
          </a:stretch>
        </p:blipFill>
        <p:spPr>
          <a:xfrm>
            <a:off x="6154975" y="714881"/>
            <a:ext cx="2278105" cy="1480769"/>
          </a:xfrm>
          <a:prstGeom prst="rect">
            <a:avLst/>
          </a:prstGeom>
        </p:spPr>
      </p:pic>
    </p:spTree>
    <p:extLst>
      <p:ext uri="{BB962C8B-B14F-4D97-AF65-F5344CB8AC3E}">
        <p14:creationId xmlns:p14="http://schemas.microsoft.com/office/powerpoint/2010/main" val="30209641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4007281048"/>
                  </p:ext>
                </p:extLst>
              </p:nvPr>
            </p:nvGraphicFramePr>
            <p:xfrm>
              <a:off x="108044" y="862525"/>
              <a:ext cx="5609175" cy="1179339"/>
            </p:xfrm>
            <a:graphic>
              <a:graphicData uri="http://schemas.openxmlformats.org/drawingml/2006/table">
                <a:tbl>
                  <a:tblPr firstRow="1" bandRow="1">
                    <a:noFill/>
                  </a:tblPr>
                  <a:tblGrid>
                    <a:gridCol w="5609175">
                      <a:extLst>
                        <a:ext uri="{9D8B030D-6E8A-4147-A177-3AD203B41FA5}">
                          <a16:colId xmlns:a16="http://schemas.microsoft.com/office/drawing/2014/main" val="20000"/>
                        </a:ext>
                      </a:extLst>
                    </a:gridCol>
                  </a:tblGrid>
                  <a:tr h="1179339">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10) </a:t>
                          </a:r>
                          <a:r>
                            <a:rPr lang="en-GB" sz="1600" b="0" dirty="0">
                              <a:solidFill>
                                <a:schemeClr val="dk1"/>
                              </a:solidFill>
                              <a:latin typeface="Nunito"/>
                              <a:ea typeface="Nunito"/>
                              <a:cs typeface="Nunito"/>
                              <a:sym typeface="Nunito"/>
                            </a:rPr>
                            <a:t>Consider rectangle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Shade the region that is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nearer to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𝐵𝐶</m:t>
                              </m:r>
                            </m:oMath>
                          </a14:m>
                          <a:r>
                            <a:rPr lang="en-GB" sz="1600" b="0" dirty="0">
                              <a:solidFill>
                                <a:schemeClr val="dk1"/>
                              </a:solidFill>
                              <a:latin typeface="Nunito"/>
                              <a:ea typeface="Nunito"/>
                              <a:cs typeface="Nunito"/>
                              <a:sym typeface="Nunito"/>
                            </a:rPr>
                            <a:t> than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𝐴𝐷</m:t>
                              </m:r>
                            </m:oMath>
                          </a14:m>
                          <a:r>
                            <a:rPr lang="en-GB" sz="1600" b="0" dirty="0">
                              <a:solidFill>
                                <a:schemeClr val="dk1"/>
                              </a:solidFill>
                              <a:latin typeface="Nunito"/>
                              <a:ea typeface="Nunito"/>
                              <a:cs typeface="Nunito"/>
                              <a:sym typeface="Nunito"/>
                            </a:rPr>
                            <a:t> and nearer to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𝐵𝐶</m:t>
                              </m:r>
                            </m:oMath>
                          </a14:m>
                          <a:r>
                            <a:rPr lang="en-GB" sz="1600" b="0" dirty="0">
                              <a:solidFill>
                                <a:schemeClr val="dk1"/>
                              </a:solidFill>
                              <a:latin typeface="Nunito"/>
                              <a:ea typeface="Nunito"/>
                              <a:cs typeface="Nunito"/>
                              <a:sym typeface="Nunito"/>
                            </a:rPr>
                            <a:t> than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m:t>
                              </m:r>
                            </m:oMath>
                          </a14:m>
                          <a:r>
                            <a:rPr lang="en-GB" sz="1600" b="0" dirty="0">
                              <a:solidFill>
                                <a:schemeClr val="dk1"/>
                              </a:solidFill>
                              <a:latin typeface="Nunito"/>
                              <a:ea typeface="Nunito"/>
                              <a:cs typeface="Nunito"/>
                              <a:sym typeface="Nunito"/>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4007281048"/>
                  </p:ext>
                </p:extLst>
              </p:nvPr>
            </p:nvGraphicFramePr>
            <p:xfrm>
              <a:off x="108044" y="862525"/>
              <a:ext cx="5609175" cy="1179339"/>
            </p:xfrm>
            <a:graphic>
              <a:graphicData uri="http://schemas.openxmlformats.org/drawingml/2006/table">
                <a:tbl>
                  <a:tblPr firstRow="1" bandRow="1">
                    <a:noFill/>
                  </a:tblPr>
                  <a:tblGrid>
                    <a:gridCol w="5609175">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09" t="-1031" r="-217" b="-1546"/>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7DFDA55E-C8F3-5F4E-0C2D-F502331BA6D2}"/>
              </a:ext>
            </a:extLst>
          </p:cNvPr>
          <p:cNvPicPr>
            <a:picLocks noChangeAspect="1"/>
          </p:cNvPicPr>
          <p:nvPr/>
        </p:nvPicPr>
        <p:blipFill>
          <a:blip r:embed="rId3"/>
          <a:stretch>
            <a:fillRect/>
          </a:stretch>
        </p:blipFill>
        <p:spPr>
          <a:xfrm>
            <a:off x="6004706" y="664303"/>
            <a:ext cx="2424278" cy="1575781"/>
          </a:xfrm>
          <a:prstGeom prst="rect">
            <a:avLst/>
          </a:prstGeom>
        </p:spPr>
      </p:pic>
      <p:pic>
        <p:nvPicPr>
          <p:cNvPr id="2" name="Picture 1">
            <a:extLst>
              <a:ext uri="{FF2B5EF4-FFF2-40B4-BE49-F238E27FC236}">
                <a16:creationId xmlns:a16="http://schemas.microsoft.com/office/drawing/2014/main" id="{EE02976D-1E43-F6A5-6BCD-4EFFF7AAE096}"/>
              </a:ext>
            </a:extLst>
          </p:cNvPr>
          <p:cNvPicPr>
            <a:picLocks noChangeAspect="1"/>
          </p:cNvPicPr>
          <p:nvPr/>
        </p:nvPicPr>
        <p:blipFill>
          <a:blip r:embed="rId4"/>
          <a:stretch>
            <a:fillRect/>
          </a:stretch>
        </p:blipFill>
        <p:spPr>
          <a:xfrm>
            <a:off x="610757" y="2432535"/>
            <a:ext cx="1573150" cy="1016662"/>
          </a:xfrm>
          <a:prstGeom prst="rect">
            <a:avLst/>
          </a:prstGeom>
        </p:spPr>
      </p:pic>
      <p:pic>
        <p:nvPicPr>
          <p:cNvPr id="7" name="Picture 6">
            <a:extLst>
              <a:ext uri="{FF2B5EF4-FFF2-40B4-BE49-F238E27FC236}">
                <a16:creationId xmlns:a16="http://schemas.microsoft.com/office/drawing/2014/main" id="{66115821-9FED-F6D9-7360-DE32EE59CDE5}"/>
              </a:ext>
            </a:extLst>
          </p:cNvPr>
          <p:cNvPicPr>
            <a:picLocks noChangeAspect="1"/>
          </p:cNvPicPr>
          <p:nvPr/>
        </p:nvPicPr>
        <p:blipFill>
          <a:blip r:embed="rId5"/>
          <a:stretch>
            <a:fillRect/>
          </a:stretch>
        </p:blipFill>
        <p:spPr>
          <a:xfrm>
            <a:off x="4926768" y="2432535"/>
            <a:ext cx="1567650" cy="1016662"/>
          </a:xfrm>
          <a:prstGeom prst="rect">
            <a:avLst/>
          </a:prstGeom>
        </p:spPr>
      </p:pic>
      <p:pic>
        <p:nvPicPr>
          <p:cNvPr id="8" name="Picture 7">
            <a:extLst>
              <a:ext uri="{FF2B5EF4-FFF2-40B4-BE49-F238E27FC236}">
                <a16:creationId xmlns:a16="http://schemas.microsoft.com/office/drawing/2014/main" id="{FECFA88B-C52A-1534-F4F6-5649E8670555}"/>
              </a:ext>
            </a:extLst>
          </p:cNvPr>
          <p:cNvPicPr>
            <a:picLocks noChangeAspect="1"/>
          </p:cNvPicPr>
          <p:nvPr/>
        </p:nvPicPr>
        <p:blipFill>
          <a:blip r:embed="rId6"/>
          <a:stretch>
            <a:fillRect/>
          </a:stretch>
        </p:blipFill>
        <p:spPr>
          <a:xfrm>
            <a:off x="610756" y="3621214"/>
            <a:ext cx="1573151" cy="1016662"/>
          </a:xfrm>
          <a:prstGeom prst="rect">
            <a:avLst/>
          </a:prstGeom>
        </p:spPr>
      </p:pic>
      <p:pic>
        <p:nvPicPr>
          <p:cNvPr id="9" name="Picture 8">
            <a:extLst>
              <a:ext uri="{FF2B5EF4-FFF2-40B4-BE49-F238E27FC236}">
                <a16:creationId xmlns:a16="http://schemas.microsoft.com/office/drawing/2014/main" id="{13037116-1720-2ADD-9283-A7C46A95292E}"/>
              </a:ext>
            </a:extLst>
          </p:cNvPr>
          <p:cNvPicPr>
            <a:picLocks noChangeAspect="1"/>
          </p:cNvPicPr>
          <p:nvPr/>
        </p:nvPicPr>
        <p:blipFill>
          <a:blip r:embed="rId7"/>
          <a:stretch>
            <a:fillRect/>
          </a:stretch>
        </p:blipFill>
        <p:spPr>
          <a:xfrm>
            <a:off x="4921703" y="3634807"/>
            <a:ext cx="1573151" cy="1016662"/>
          </a:xfrm>
          <a:prstGeom prst="rect">
            <a:avLst/>
          </a:prstGeom>
        </p:spPr>
      </p:pic>
      <mc:AlternateContent xmlns:mc="http://schemas.openxmlformats.org/markup-compatibility/2006" xmlns:a14="http://schemas.microsoft.com/office/drawing/2010/main">
        <mc:Choice Requires="a14">
          <p:graphicFrame>
            <p:nvGraphicFramePr>
              <p:cNvPr id="10" name="Google Shape;414;g21c43135d4d_0_150">
                <a:extLst>
                  <a:ext uri="{FF2B5EF4-FFF2-40B4-BE49-F238E27FC236}">
                    <a16:creationId xmlns:a16="http://schemas.microsoft.com/office/drawing/2014/main" id="{67913811-D012-0DE2-FE79-7AE02737CEF5}"/>
                  </a:ext>
                </a:extLst>
              </p:cNvPr>
              <p:cNvGraphicFramePr/>
              <p:nvPr>
                <p:extLst>
                  <p:ext uri="{D42A27DB-BD31-4B8C-83A1-F6EECF244321}">
                    <p14:modId xmlns:p14="http://schemas.microsoft.com/office/powerpoint/2010/main" val="1220591222"/>
                  </p:ext>
                </p:extLst>
              </p:nvPr>
            </p:nvGraphicFramePr>
            <p:xfrm>
              <a:off x="169850" y="2334816"/>
              <a:ext cx="8754018" cy="2404054"/>
            </p:xfrm>
            <a:graphic>
              <a:graphicData uri="http://schemas.openxmlformats.org/drawingml/2006/table">
                <a:tbl>
                  <a:tblPr>
                    <a:noFill/>
                    <a:tableStyleId>{0E87D864-1952-46A8-BDBF-DA085AF3DD8E}</a:tableStyleId>
                  </a:tblPr>
                  <a:tblGrid>
                    <a:gridCol w="2065102">
                      <a:extLst>
                        <a:ext uri="{9D8B030D-6E8A-4147-A177-3AD203B41FA5}">
                          <a16:colId xmlns:a16="http://schemas.microsoft.com/office/drawing/2014/main" val="20000"/>
                        </a:ext>
                      </a:extLst>
                    </a:gridCol>
                    <a:gridCol w="2320115">
                      <a:extLst>
                        <a:ext uri="{9D8B030D-6E8A-4147-A177-3AD203B41FA5}">
                          <a16:colId xmlns:a16="http://schemas.microsoft.com/office/drawing/2014/main" val="1525382621"/>
                        </a:ext>
                      </a:extLst>
                    </a:gridCol>
                    <a:gridCol w="2132408">
                      <a:extLst>
                        <a:ext uri="{9D8B030D-6E8A-4147-A177-3AD203B41FA5}">
                          <a16:colId xmlns:a16="http://schemas.microsoft.com/office/drawing/2014/main" val="20001"/>
                        </a:ext>
                      </a:extLst>
                    </a:gridCol>
                    <a:gridCol w="2236393">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A)</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shaded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region nearer to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𝐵𝐶</m:t>
                              </m:r>
                            </m:oMath>
                          </a14:m>
                          <a:r>
                            <a:rPr lang="en-US" sz="1400" dirty="0">
                              <a:solidFill>
                                <a:schemeClr val="tx1"/>
                              </a:solidFill>
                              <a:latin typeface="Nunito"/>
                              <a:ea typeface="Nunito"/>
                              <a:cs typeface="Nunito"/>
                              <a:sym typeface="Nunito"/>
                            </a:rPr>
                            <a:t> than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𝐴𝐷</m:t>
                              </m:r>
                            </m:oMath>
                          </a14:m>
                          <a:r>
                            <a:rPr lang="en-US" sz="1400" dirty="0">
                              <a:solidFill>
                                <a:schemeClr val="tx1"/>
                              </a:solidFill>
                              <a:latin typeface="Nunito"/>
                              <a:ea typeface="Nunito"/>
                              <a:cs typeface="Nunito"/>
                              <a:sym typeface="Nunito"/>
                            </a:rPr>
                            <a:t> only</a:t>
                          </a:r>
                          <a:endParaRPr lang="en-US" sz="14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did not bisect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angle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𝐴𝐵𝐶</m:t>
                              </m:r>
                            </m:oMath>
                          </a14:m>
                          <a:endParaRPr lang="en-US" sz="1400" u="none" strike="noStrike" cap="none" dirty="0">
                            <a:solidFill>
                              <a:schemeClr val="tx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shaded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region nearer to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𝐵𝐶</m:t>
                              </m:r>
                            </m:oMath>
                          </a14:m>
                          <a:r>
                            <a:rPr lang="en-US" sz="1400" dirty="0">
                              <a:solidFill>
                                <a:schemeClr val="tx1"/>
                              </a:solidFill>
                              <a:latin typeface="Nunito"/>
                              <a:ea typeface="Nunito"/>
                              <a:cs typeface="Nunito"/>
                              <a:sym typeface="Nunito"/>
                            </a:rPr>
                            <a:t> than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𝐴𝐷</m:t>
                              </m:r>
                            </m:oMath>
                          </a14:m>
                          <a:r>
                            <a:rPr lang="en-US" sz="1400" dirty="0">
                              <a:solidFill>
                                <a:schemeClr val="tx1"/>
                              </a:solidFill>
                              <a:latin typeface="Nunito"/>
                              <a:ea typeface="Nunito"/>
                              <a:cs typeface="Nunito"/>
                              <a:sym typeface="Nunito"/>
                            </a:rPr>
                            <a:t>, and nearer to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𝐴𝐵</m:t>
                              </m:r>
                            </m:oMath>
                          </a14:m>
                          <a:r>
                            <a:rPr lang="en-US" sz="1400" dirty="0">
                              <a:solidFill>
                                <a:schemeClr val="tx1"/>
                              </a:solidFill>
                              <a:latin typeface="Nunito"/>
                              <a:ea typeface="Nunito"/>
                              <a:cs typeface="Nunito"/>
                              <a:sym typeface="Nunito"/>
                            </a:rPr>
                            <a:t> than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𝐵𝐶</m:t>
                              </m:r>
                            </m:oMath>
                          </a14:m>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 name="Google Shape;414;g21c43135d4d_0_150">
                <a:extLst>
                  <a:ext uri="{FF2B5EF4-FFF2-40B4-BE49-F238E27FC236}">
                    <a16:creationId xmlns:a16="http://schemas.microsoft.com/office/drawing/2014/main" id="{67913811-D012-0DE2-FE79-7AE02737CEF5}"/>
                  </a:ext>
                </a:extLst>
              </p:cNvPr>
              <p:cNvGraphicFramePr/>
              <p:nvPr>
                <p:extLst>
                  <p:ext uri="{D42A27DB-BD31-4B8C-83A1-F6EECF244321}">
                    <p14:modId xmlns:p14="http://schemas.microsoft.com/office/powerpoint/2010/main" val="1220591222"/>
                  </p:ext>
                </p:extLst>
              </p:nvPr>
            </p:nvGraphicFramePr>
            <p:xfrm>
              <a:off x="169850" y="2334816"/>
              <a:ext cx="8754018" cy="2404054"/>
            </p:xfrm>
            <a:graphic>
              <a:graphicData uri="http://schemas.openxmlformats.org/drawingml/2006/table">
                <a:tbl>
                  <a:tblPr>
                    <a:noFill/>
                    <a:tableStyleId>{0E87D864-1952-46A8-BDBF-DA085AF3DD8E}</a:tableStyleId>
                  </a:tblPr>
                  <a:tblGrid>
                    <a:gridCol w="2065102">
                      <a:extLst>
                        <a:ext uri="{9D8B030D-6E8A-4147-A177-3AD203B41FA5}">
                          <a16:colId xmlns:a16="http://schemas.microsoft.com/office/drawing/2014/main" val="20000"/>
                        </a:ext>
                      </a:extLst>
                    </a:gridCol>
                    <a:gridCol w="2320115">
                      <a:extLst>
                        <a:ext uri="{9D8B030D-6E8A-4147-A177-3AD203B41FA5}">
                          <a16:colId xmlns:a16="http://schemas.microsoft.com/office/drawing/2014/main" val="1525382621"/>
                        </a:ext>
                      </a:extLst>
                    </a:gridCol>
                    <a:gridCol w="2132408">
                      <a:extLst>
                        <a:ext uri="{9D8B030D-6E8A-4147-A177-3AD203B41FA5}">
                          <a16:colId xmlns:a16="http://schemas.microsoft.com/office/drawing/2014/main" val="20001"/>
                        </a:ext>
                      </a:extLst>
                    </a:gridCol>
                    <a:gridCol w="2236393">
                      <a:extLst>
                        <a:ext uri="{9D8B030D-6E8A-4147-A177-3AD203B41FA5}">
                          <a16:colId xmlns:a16="http://schemas.microsoft.com/office/drawing/2014/main" val="335187221"/>
                        </a:ext>
                      </a:extLst>
                    </a:gridCol>
                  </a:tblGrid>
                  <a:tr h="119135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A)</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8"/>
                          <a:stretch>
                            <a:fillRect l="-291553" t="-510" r="-545" b="-102551"/>
                          </a:stretch>
                        </a:blipFill>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8"/>
                          <a:stretch>
                            <a:fillRect l="-88976" t="-98995" r="-188714" b="-1005"/>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8"/>
                          <a:stretch>
                            <a:fillRect l="-291553" t="-98995" r="-545" b="-1005"/>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803507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5885C614-DF6A-24E4-CBF2-674D4E386AFE}"/>
                  </a:ext>
                </a:extLst>
              </p:cNvPr>
              <p:cNvGraphicFramePr/>
              <p:nvPr>
                <p:extLst>
                  <p:ext uri="{D42A27DB-BD31-4B8C-83A1-F6EECF244321}">
                    <p14:modId xmlns:p14="http://schemas.microsoft.com/office/powerpoint/2010/main" val="3114522855"/>
                  </p:ext>
                </p:extLst>
              </p:nvPr>
            </p:nvGraphicFramePr>
            <p:xfrm>
              <a:off x="169850" y="2334816"/>
              <a:ext cx="8754018" cy="2404054"/>
            </p:xfrm>
            <a:graphic>
              <a:graphicData uri="http://schemas.openxmlformats.org/drawingml/2006/table">
                <a:tbl>
                  <a:tblPr>
                    <a:noFill/>
                    <a:tableStyleId>{0E87D864-1952-46A8-BDBF-DA085AF3DD8E}</a:tableStyleId>
                  </a:tblPr>
                  <a:tblGrid>
                    <a:gridCol w="1951913">
                      <a:extLst>
                        <a:ext uri="{9D8B030D-6E8A-4147-A177-3AD203B41FA5}">
                          <a16:colId xmlns:a16="http://schemas.microsoft.com/office/drawing/2014/main" val="20000"/>
                        </a:ext>
                      </a:extLst>
                    </a:gridCol>
                    <a:gridCol w="2441770">
                      <a:extLst>
                        <a:ext uri="{9D8B030D-6E8A-4147-A177-3AD203B41FA5}">
                          <a16:colId xmlns:a16="http://schemas.microsoft.com/office/drawing/2014/main" val="1525382621"/>
                        </a:ext>
                      </a:extLst>
                    </a:gridCol>
                    <a:gridCol w="1961554">
                      <a:extLst>
                        <a:ext uri="{9D8B030D-6E8A-4147-A177-3AD203B41FA5}">
                          <a16:colId xmlns:a16="http://schemas.microsoft.com/office/drawing/2014/main" val="20001"/>
                        </a:ext>
                      </a:extLst>
                    </a:gridCol>
                    <a:gridCol w="2398781">
                      <a:extLst>
                        <a:ext uri="{9D8B030D-6E8A-4147-A177-3AD203B41FA5}">
                          <a16:colId xmlns:a16="http://schemas.microsoft.com/office/drawing/2014/main" val="335187221"/>
                        </a:ext>
                      </a:extLst>
                    </a:gridCol>
                  </a:tblGrid>
                  <a:tr h="115712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partitioned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region using a straight-line joining points vertical / horizontal distance </a:t>
                          </a:r>
                          <a:r>
                            <a:rPr lang="en-US" sz="1400" i="1" dirty="0">
                              <a:solidFill>
                                <a:schemeClr val="tx1"/>
                              </a:solidFill>
                              <a:latin typeface="Times New Roman"/>
                              <a:ea typeface="Times New Roman"/>
                              <a:cs typeface="Times New Roman"/>
                              <a:sym typeface="Times New Roman"/>
                            </a:rPr>
                            <a:t>k</a:t>
                          </a:r>
                          <a:r>
                            <a:rPr lang="en-US" sz="1400" dirty="0">
                              <a:solidFill>
                                <a:schemeClr val="tx1"/>
                              </a:solidFill>
                              <a:latin typeface="Nunito"/>
                              <a:ea typeface="Nunito"/>
                              <a:cs typeface="Nunito"/>
                              <a:sym typeface="Nunito"/>
                            </a:rPr>
                            <a:t> from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𝐷</m:t>
                              </m:r>
                            </m:oMath>
                          </a14:m>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attempted to use straight lines only to form the region</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shaded the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region less than </a:t>
                          </a:r>
                          <a:r>
                            <a:rPr lang="en-US" sz="1400" i="1" dirty="0">
                              <a:solidFill>
                                <a:schemeClr val="tx1"/>
                              </a:solidFill>
                              <a:latin typeface="Times New Roman"/>
                              <a:ea typeface="Times New Roman"/>
                              <a:cs typeface="Times New Roman"/>
                              <a:sym typeface="Times New Roman"/>
                            </a:rPr>
                            <a:t>k</a:t>
                          </a:r>
                          <a:r>
                            <a:rPr lang="en-US" sz="1400" dirty="0">
                              <a:solidFill>
                                <a:schemeClr val="tx1"/>
                              </a:solidFill>
                              <a:latin typeface="Nunito"/>
                              <a:ea typeface="Nunito"/>
                              <a:cs typeface="Nunito"/>
                              <a:sym typeface="Nunito"/>
                            </a:rPr>
                            <a:t> units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from point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𝑂</m:t>
                              </m:r>
                            </m:oMath>
                          </a14:m>
                          <a:r>
                            <a:rPr lang="en-US" sz="1400" dirty="0">
                              <a:solidFill>
                                <a:schemeClr val="tx1"/>
                              </a:solidFill>
                              <a:latin typeface="Nunito"/>
                              <a:ea typeface="Nunito"/>
                              <a:cs typeface="Nunito"/>
                              <a:sym typeface="Nunito"/>
                            </a:rPr>
                            <a:t> and less than</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r>
                            <a:rPr lang="en-US" sz="1400" i="1" dirty="0">
                              <a:solidFill>
                                <a:schemeClr val="tx1"/>
                              </a:solidFill>
                              <a:latin typeface="Times New Roman"/>
                              <a:ea typeface="Times New Roman"/>
                              <a:cs typeface="Times New Roman"/>
                              <a:sym typeface="Times New Roman"/>
                            </a:rPr>
                            <a:t>k</a:t>
                          </a:r>
                          <a:r>
                            <a:rPr lang="en-US" sz="1400" dirty="0">
                              <a:solidFill>
                                <a:schemeClr val="tx1"/>
                              </a:solidFill>
                              <a:latin typeface="Nunito"/>
                              <a:ea typeface="Nunito"/>
                              <a:cs typeface="Nunito"/>
                              <a:sym typeface="Nunito"/>
                            </a:rPr>
                            <a:t> units from point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𝐷</m:t>
                              </m:r>
                            </m:oMath>
                          </a14:m>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 </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5885C614-DF6A-24E4-CBF2-674D4E386AFE}"/>
                  </a:ext>
                </a:extLst>
              </p:cNvPr>
              <p:cNvGraphicFramePr/>
              <p:nvPr>
                <p:extLst>
                  <p:ext uri="{D42A27DB-BD31-4B8C-83A1-F6EECF244321}">
                    <p14:modId xmlns:p14="http://schemas.microsoft.com/office/powerpoint/2010/main" val="3114522855"/>
                  </p:ext>
                </p:extLst>
              </p:nvPr>
            </p:nvGraphicFramePr>
            <p:xfrm>
              <a:off x="169850" y="2334816"/>
              <a:ext cx="8754018" cy="2404054"/>
            </p:xfrm>
            <a:graphic>
              <a:graphicData uri="http://schemas.openxmlformats.org/drawingml/2006/table">
                <a:tbl>
                  <a:tblPr>
                    <a:noFill/>
                    <a:tableStyleId>{0E87D864-1952-46A8-BDBF-DA085AF3DD8E}</a:tableStyleId>
                  </a:tblPr>
                  <a:tblGrid>
                    <a:gridCol w="1951913">
                      <a:extLst>
                        <a:ext uri="{9D8B030D-6E8A-4147-A177-3AD203B41FA5}">
                          <a16:colId xmlns:a16="http://schemas.microsoft.com/office/drawing/2014/main" val="20000"/>
                        </a:ext>
                      </a:extLst>
                    </a:gridCol>
                    <a:gridCol w="2441770">
                      <a:extLst>
                        <a:ext uri="{9D8B030D-6E8A-4147-A177-3AD203B41FA5}">
                          <a16:colId xmlns:a16="http://schemas.microsoft.com/office/drawing/2014/main" val="1525382621"/>
                        </a:ext>
                      </a:extLst>
                    </a:gridCol>
                    <a:gridCol w="1961554">
                      <a:extLst>
                        <a:ext uri="{9D8B030D-6E8A-4147-A177-3AD203B41FA5}">
                          <a16:colId xmlns:a16="http://schemas.microsoft.com/office/drawing/2014/main" val="20001"/>
                        </a:ext>
                      </a:extLst>
                    </a:gridCol>
                    <a:gridCol w="2398781">
                      <a:extLst>
                        <a:ext uri="{9D8B030D-6E8A-4147-A177-3AD203B41FA5}">
                          <a16:colId xmlns:a16="http://schemas.microsoft.com/office/drawing/2014/main" val="335187221"/>
                        </a:ext>
                      </a:extLst>
                    </a:gridCol>
                  </a:tblGrid>
                  <a:tr h="119135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2"/>
                          <a:stretch>
                            <a:fillRect l="-79800" t="-510" r="-179052" b="-102551"/>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attempted to use straight lines only to form the region</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12697">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79800" t="-98995" r="-179052" b="-1005"/>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 </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886949883"/>
                  </p:ext>
                </p:extLst>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pPr marL="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11) </a:t>
                          </a:r>
                          <a:r>
                            <a:rPr lang="en-GB" sz="1600" b="0" dirty="0">
                              <a:solidFill>
                                <a:schemeClr val="dk1"/>
                              </a:solidFill>
                              <a:latin typeface="Nunito"/>
                              <a:ea typeface="Nunito"/>
                              <a:cs typeface="Nunito"/>
                              <a:sym typeface="Nunito"/>
                            </a:rPr>
                            <a:t>Consider rectangle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𝐴𝐵𝐶𝐷</m:t>
                              </m:r>
                            </m:oMath>
                          </a14:m>
                          <a:r>
                            <a:rPr lang="en-GB" sz="1600" b="0" dirty="0">
                              <a:solidFill>
                                <a:schemeClr val="dk1"/>
                              </a:solidFill>
                              <a:latin typeface="Nunito"/>
                              <a:ea typeface="Nunito"/>
                              <a:cs typeface="Nunito"/>
                              <a:sym typeface="Nunito"/>
                            </a:rPr>
                            <a:t> with width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and length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2</m:t>
                              </m:r>
                              <m:r>
                                <a:rPr lang="en-GB" sz="1600" b="0" i="1"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Shade the region inside the rectangle that is less than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units</a:t>
                          </a:r>
                          <a:r>
                            <a:rPr lang="en-GB" sz="1600" b="0" baseline="0" dirty="0">
                              <a:solidFill>
                                <a:schemeClr val="dk1"/>
                              </a:solidFill>
                              <a:latin typeface="Nunito"/>
                              <a:ea typeface="Nunito"/>
                              <a:cs typeface="Nunito"/>
                              <a:sym typeface="Nunito"/>
                            </a:rPr>
                            <a:t> from point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𝑂</m:t>
                              </m:r>
                            </m:oMath>
                          </a14:m>
                          <a:r>
                            <a:rPr lang="en-GB" sz="1600" b="0" dirty="0">
                              <a:solidFill>
                                <a:schemeClr val="dk1"/>
                              </a:solidFill>
                              <a:latin typeface="Nunito"/>
                              <a:ea typeface="Nunito"/>
                              <a:cs typeface="Nunito"/>
                              <a:sym typeface="Nunito"/>
                            </a:rPr>
                            <a:t> and more</a:t>
                          </a:r>
                          <a:r>
                            <a:rPr lang="en-GB" sz="1600" b="0" baseline="0" dirty="0">
                              <a:solidFill>
                                <a:schemeClr val="dk1"/>
                              </a:solidFill>
                              <a:latin typeface="Nunito"/>
                              <a:ea typeface="Nunito"/>
                              <a:cs typeface="Nunito"/>
                              <a:sym typeface="Nunito"/>
                            </a:rPr>
                            <a:t> than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𝑘</m:t>
                              </m:r>
                            </m:oMath>
                          </a14:m>
                          <a:r>
                            <a:rPr lang="en-GB" sz="1600" b="0" dirty="0">
                              <a:solidFill>
                                <a:schemeClr val="dk1"/>
                              </a:solidFill>
                              <a:latin typeface="Nunito"/>
                              <a:ea typeface="Nunito"/>
                              <a:cs typeface="Nunito"/>
                              <a:sym typeface="Nunito"/>
                            </a:rPr>
                            <a:t> units</a:t>
                          </a:r>
                          <a:r>
                            <a:rPr lang="en-GB" sz="1600" b="0" baseline="0" dirty="0">
                              <a:solidFill>
                                <a:schemeClr val="dk1"/>
                              </a:solidFill>
                              <a:latin typeface="Nunito"/>
                              <a:ea typeface="Nunito"/>
                              <a:cs typeface="Nunito"/>
                              <a:sym typeface="Nunito"/>
                            </a:rPr>
                            <a:t> from point </a:t>
                          </a:r>
                          <a14:m>
                            <m:oMath xmlns:m="http://schemas.openxmlformats.org/officeDocument/2006/math">
                              <m:r>
                                <a:rPr lang="en-GB" sz="1600" b="0" i="1" baseline="0" dirty="0" smtClean="0">
                                  <a:solidFill>
                                    <a:schemeClr val="dk1"/>
                                  </a:solidFill>
                                  <a:latin typeface="Cambria Math" panose="02040503050406030204" pitchFamily="18" charset="0"/>
                                  <a:ea typeface="Nunito"/>
                                  <a:cs typeface="Nunito"/>
                                  <a:sym typeface="Nunito"/>
                                </a:rPr>
                                <m:t>𝐷</m:t>
                              </m:r>
                            </m:oMath>
                          </a14:m>
                          <a:r>
                            <a:rPr lang="en-GB" sz="1600" b="0" dirty="0">
                              <a:solidFill>
                                <a:schemeClr val="dk1"/>
                              </a:solidFill>
                              <a:latin typeface="Nunito"/>
                              <a:ea typeface="Nunito"/>
                              <a:cs typeface="Nunito"/>
                              <a:sym typeface="Nunito"/>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886949883"/>
                  </p:ext>
                </p:extLst>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7" t="-1031" r="-213" b="-1546"/>
                          </a:stretch>
                        </a:blip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24E72ADF-6804-C15A-6DFE-06C696B37AEB}"/>
              </a:ext>
            </a:extLst>
          </p:cNvPr>
          <p:cNvPicPr>
            <a:picLocks noChangeAspect="1"/>
          </p:cNvPicPr>
          <p:nvPr/>
        </p:nvPicPr>
        <p:blipFill>
          <a:blip r:embed="rId4"/>
          <a:stretch>
            <a:fillRect/>
          </a:stretch>
        </p:blipFill>
        <p:spPr>
          <a:xfrm>
            <a:off x="6084814" y="696346"/>
            <a:ext cx="2286831" cy="1514112"/>
          </a:xfrm>
          <a:prstGeom prst="rect">
            <a:avLst/>
          </a:prstGeom>
        </p:spPr>
      </p:pic>
      <p:pic>
        <p:nvPicPr>
          <p:cNvPr id="10" name="Picture 9">
            <a:extLst>
              <a:ext uri="{FF2B5EF4-FFF2-40B4-BE49-F238E27FC236}">
                <a16:creationId xmlns:a16="http://schemas.microsoft.com/office/drawing/2014/main" id="{CEC1735F-A11A-B68E-9006-3FA9C3C0A06C}"/>
              </a:ext>
            </a:extLst>
          </p:cNvPr>
          <p:cNvPicPr>
            <a:picLocks noChangeAspect="1"/>
          </p:cNvPicPr>
          <p:nvPr/>
        </p:nvPicPr>
        <p:blipFill>
          <a:blip r:embed="rId5"/>
          <a:stretch>
            <a:fillRect/>
          </a:stretch>
        </p:blipFill>
        <p:spPr>
          <a:xfrm>
            <a:off x="614098" y="2439973"/>
            <a:ext cx="1476164" cy="977369"/>
          </a:xfrm>
          <a:prstGeom prst="rect">
            <a:avLst/>
          </a:prstGeom>
        </p:spPr>
      </p:pic>
      <p:pic>
        <p:nvPicPr>
          <p:cNvPr id="11" name="Picture 10">
            <a:extLst>
              <a:ext uri="{FF2B5EF4-FFF2-40B4-BE49-F238E27FC236}">
                <a16:creationId xmlns:a16="http://schemas.microsoft.com/office/drawing/2014/main" id="{383FA638-F753-A99A-1208-83C2A1683644}"/>
              </a:ext>
            </a:extLst>
          </p:cNvPr>
          <p:cNvPicPr>
            <a:picLocks noChangeAspect="1"/>
          </p:cNvPicPr>
          <p:nvPr/>
        </p:nvPicPr>
        <p:blipFill>
          <a:blip r:embed="rId6"/>
          <a:stretch>
            <a:fillRect/>
          </a:stretch>
        </p:blipFill>
        <p:spPr>
          <a:xfrm>
            <a:off x="4917349" y="2439973"/>
            <a:ext cx="1476164" cy="977369"/>
          </a:xfrm>
          <a:prstGeom prst="rect">
            <a:avLst/>
          </a:prstGeom>
        </p:spPr>
      </p:pic>
      <p:pic>
        <p:nvPicPr>
          <p:cNvPr id="12" name="Picture 11">
            <a:extLst>
              <a:ext uri="{FF2B5EF4-FFF2-40B4-BE49-F238E27FC236}">
                <a16:creationId xmlns:a16="http://schemas.microsoft.com/office/drawing/2014/main" id="{9E485E5B-82BD-40BD-48B4-79D4E22AD8F4}"/>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14097" y="3532440"/>
            <a:ext cx="1476165" cy="1101704"/>
          </a:xfrm>
          <a:prstGeom prst="rect">
            <a:avLst/>
          </a:prstGeom>
        </p:spPr>
      </p:pic>
      <p:pic>
        <p:nvPicPr>
          <p:cNvPr id="13" name="Picture 12">
            <a:extLst>
              <a:ext uri="{FF2B5EF4-FFF2-40B4-BE49-F238E27FC236}">
                <a16:creationId xmlns:a16="http://schemas.microsoft.com/office/drawing/2014/main" id="{E1B69417-B10A-D451-3EEC-D87F77022B09}"/>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4917348" y="3532687"/>
            <a:ext cx="1476165" cy="1101704"/>
          </a:xfrm>
          <a:prstGeom prst="rect">
            <a:avLst/>
          </a:prstGeom>
        </p:spPr>
      </p:pic>
    </p:spTree>
    <p:extLst>
      <p:ext uri="{BB962C8B-B14F-4D97-AF65-F5344CB8AC3E}">
        <p14:creationId xmlns:p14="http://schemas.microsoft.com/office/powerpoint/2010/main" val="18761493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2509648792"/>
                  </p:ext>
                </p:extLst>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pPr marL="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12) </a:t>
                          </a:r>
                          <a:r>
                            <a:rPr lang="en-GB" sz="1600" b="0" dirty="0">
                              <a:solidFill>
                                <a:schemeClr val="dk1"/>
                              </a:solidFill>
                              <a:latin typeface="Nunito"/>
                              <a:ea typeface="Nunito"/>
                              <a:cs typeface="Nunito"/>
                              <a:sym typeface="Nunito"/>
                            </a:rPr>
                            <a:t>Given base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m:t>
                              </m:r>
                            </m:oMath>
                          </a14:m>
                          <a:r>
                            <a:rPr lang="en-GB" sz="1600" b="0" dirty="0">
                              <a:solidFill>
                                <a:schemeClr val="dk1"/>
                              </a:solidFill>
                              <a:latin typeface="Nunito"/>
                              <a:ea typeface="Nunito"/>
                              <a:cs typeface="Nunito"/>
                              <a:sym typeface="Nunito"/>
                            </a:rPr>
                            <a:t>, construct an equilateral triangle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𝐴𝐵𝐶</m:t>
                              </m:r>
                            </m:oMath>
                          </a14:m>
                          <a:endParaRPr lang="en-GB"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using a straight edge and a pair of compasses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2509648792"/>
                  </p:ext>
                </p:extLst>
              </p:nvPr>
            </p:nvGraphicFramePr>
            <p:xfrm>
              <a:off x="108044" y="862525"/>
              <a:ext cx="5706830" cy="1179339"/>
            </p:xfrm>
            <a:graphic>
              <a:graphicData uri="http://schemas.openxmlformats.org/drawingml/2006/table">
                <a:tbl>
                  <a:tblPr firstRow="1" bandRow="1">
                    <a:noFill/>
                  </a:tblPr>
                  <a:tblGrid>
                    <a:gridCol w="5706830">
                      <a:extLst>
                        <a:ext uri="{9D8B030D-6E8A-4147-A177-3AD203B41FA5}">
                          <a16:colId xmlns:a16="http://schemas.microsoft.com/office/drawing/2014/main" val="20000"/>
                        </a:ext>
                      </a:extLst>
                    </a:gridCol>
                  </a:tblGrid>
                  <a:tr h="117933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07" t="-1031" r="-213" b="-1546"/>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F829B5AB-FB12-D1A4-A3F6-DAF76623EAC1}"/>
              </a:ext>
            </a:extLst>
          </p:cNvPr>
          <p:cNvPicPr>
            <a:picLocks noChangeAspect="1"/>
          </p:cNvPicPr>
          <p:nvPr/>
        </p:nvPicPr>
        <p:blipFill>
          <a:blip r:embed="rId3"/>
          <a:stretch>
            <a:fillRect/>
          </a:stretch>
        </p:blipFill>
        <p:spPr>
          <a:xfrm>
            <a:off x="6205380" y="2007281"/>
            <a:ext cx="2052000" cy="120706"/>
          </a:xfrm>
          <a:prstGeom prst="rect">
            <a:avLst/>
          </a:prstGeom>
        </p:spPr>
      </p:pic>
      <p:pic>
        <p:nvPicPr>
          <p:cNvPr id="7" name="Picture 6">
            <a:extLst>
              <a:ext uri="{FF2B5EF4-FFF2-40B4-BE49-F238E27FC236}">
                <a16:creationId xmlns:a16="http://schemas.microsoft.com/office/drawing/2014/main" id="{C578C2B2-09E9-F1C0-863E-F7B39B92E1B8}"/>
              </a:ext>
            </a:extLst>
          </p:cNvPr>
          <p:cNvPicPr>
            <a:picLocks noChangeAspect="1"/>
          </p:cNvPicPr>
          <p:nvPr/>
        </p:nvPicPr>
        <p:blipFill>
          <a:blip r:embed="rId4"/>
          <a:stretch>
            <a:fillRect/>
          </a:stretch>
        </p:blipFill>
        <p:spPr>
          <a:xfrm>
            <a:off x="534861" y="2361450"/>
            <a:ext cx="1543671" cy="1189618"/>
          </a:xfrm>
          <a:prstGeom prst="rect">
            <a:avLst/>
          </a:prstGeom>
        </p:spPr>
      </p:pic>
      <p:pic>
        <p:nvPicPr>
          <p:cNvPr id="8" name="Picture 7">
            <a:extLst>
              <a:ext uri="{FF2B5EF4-FFF2-40B4-BE49-F238E27FC236}">
                <a16:creationId xmlns:a16="http://schemas.microsoft.com/office/drawing/2014/main" id="{4181C48C-83F9-DD09-99F3-310E62D9C948}"/>
              </a:ext>
            </a:extLst>
          </p:cNvPr>
          <p:cNvPicPr>
            <a:picLocks noChangeAspect="1"/>
          </p:cNvPicPr>
          <p:nvPr/>
        </p:nvPicPr>
        <p:blipFill>
          <a:blip r:embed="rId5"/>
          <a:stretch>
            <a:fillRect/>
          </a:stretch>
        </p:blipFill>
        <p:spPr>
          <a:xfrm>
            <a:off x="4779295" y="2583504"/>
            <a:ext cx="1721053" cy="900000"/>
          </a:xfrm>
          <a:prstGeom prst="rect">
            <a:avLst/>
          </a:prstGeom>
        </p:spPr>
      </p:pic>
      <p:pic>
        <p:nvPicPr>
          <p:cNvPr id="9" name="Picture 8">
            <a:extLst>
              <a:ext uri="{FF2B5EF4-FFF2-40B4-BE49-F238E27FC236}">
                <a16:creationId xmlns:a16="http://schemas.microsoft.com/office/drawing/2014/main" id="{F6475E78-0A5B-9C58-9C77-F65768844D9C}"/>
              </a:ext>
            </a:extLst>
          </p:cNvPr>
          <p:cNvPicPr>
            <a:picLocks noChangeAspect="1"/>
          </p:cNvPicPr>
          <p:nvPr/>
        </p:nvPicPr>
        <p:blipFill>
          <a:blip r:embed="rId6"/>
          <a:stretch>
            <a:fillRect/>
          </a:stretch>
        </p:blipFill>
        <p:spPr>
          <a:xfrm>
            <a:off x="534861" y="3757897"/>
            <a:ext cx="1513889" cy="900000"/>
          </a:xfrm>
          <a:prstGeom prst="rect">
            <a:avLst/>
          </a:prstGeom>
        </p:spPr>
      </p:pic>
      <p:pic>
        <p:nvPicPr>
          <p:cNvPr id="14" name="Picture 13">
            <a:extLst>
              <a:ext uri="{FF2B5EF4-FFF2-40B4-BE49-F238E27FC236}">
                <a16:creationId xmlns:a16="http://schemas.microsoft.com/office/drawing/2014/main" id="{237C8DB7-E4FC-6F55-20CC-E2CE75FA2631}"/>
              </a:ext>
            </a:extLst>
          </p:cNvPr>
          <p:cNvPicPr>
            <a:picLocks noChangeAspect="1"/>
          </p:cNvPicPr>
          <p:nvPr/>
        </p:nvPicPr>
        <p:blipFill rotWithShape="1">
          <a:blip r:embed="rId7"/>
          <a:srcRect b="25555"/>
          <a:stretch/>
        </p:blipFill>
        <p:spPr>
          <a:xfrm>
            <a:off x="4961148" y="3804341"/>
            <a:ext cx="1404141" cy="895706"/>
          </a:xfrm>
          <a:prstGeom prst="rect">
            <a:avLst/>
          </a:prstGeom>
        </p:spPr>
      </p:pic>
      <mc:AlternateContent xmlns:mc="http://schemas.openxmlformats.org/markup-compatibility/2006" xmlns:a14="http://schemas.microsoft.com/office/drawing/2010/main">
        <mc:Choice Requires="a14">
          <p:graphicFrame>
            <p:nvGraphicFramePr>
              <p:cNvPr id="16" name="Google Shape;414;g21c43135d4d_0_150">
                <a:extLst>
                  <a:ext uri="{FF2B5EF4-FFF2-40B4-BE49-F238E27FC236}">
                    <a16:creationId xmlns:a16="http://schemas.microsoft.com/office/drawing/2014/main" id="{370BD998-A2F5-21B0-2D06-B5600771BECE}"/>
                  </a:ext>
                </a:extLst>
              </p:cNvPr>
              <p:cNvGraphicFramePr/>
              <p:nvPr>
                <p:extLst>
                  <p:ext uri="{D42A27DB-BD31-4B8C-83A1-F6EECF244321}">
                    <p14:modId xmlns:p14="http://schemas.microsoft.com/office/powerpoint/2010/main" val="2178319608"/>
                  </p:ext>
                </p:extLst>
              </p:nvPr>
            </p:nvGraphicFramePr>
            <p:xfrm>
              <a:off x="169850" y="2334816"/>
              <a:ext cx="8754018" cy="2404054"/>
            </p:xfrm>
            <a:graphic>
              <a:graphicData uri="http://schemas.openxmlformats.org/drawingml/2006/table">
                <a:tbl>
                  <a:tblPr>
                    <a:noFill/>
                    <a:tableStyleId>{0E87D864-1952-46A8-BDBF-DA085AF3DD8E}</a:tableStyleId>
                  </a:tblPr>
                  <a:tblGrid>
                    <a:gridCol w="1951913">
                      <a:extLst>
                        <a:ext uri="{9D8B030D-6E8A-4147-A177-3AD203B41FA5}">
                          <a16:colId xmlns:a16="http://schemas.microsoft.com/office/drawing/2014/main" val="20000"/>
                        </a:ext>
                      </a:extLst>
                    </a:gridCol>
                    <a:gridCol w="2433304">
                      <a:extLst>
                        <a:ext uri="{9D8B030D-6E8A-4147-A177-3AD203B41FA5}">
                          <a16:colId xmlns:a16="http://schemas.microsoft.com/office/drawing/2014/main" val="1525382621"/>
                        </a:ext>
                      </a:extLst>
                    </a:gridCol>
                    <a:gridCol w="1970020">
                      <a:extLst>
                        <a:ext uri="{9D8B030D-6E8A-4147-A177-3AD203B41FA5}">
                          <a16:colId xmlns:a16="http://schemas.microsoft.com/office/drawing/2014/main" val="20001"/>
                        </a:ext>
                      </a:extLst>
                    </a:gridCol>
                    <a:gridCol w="2398781">
                      <a:extLst>
                        <a:ext uri="{9D8B030D-6E8A-4147-A177-3AD203B41FA5}">
                          <a16:colId xmlns:a16="http://schemas.microsoft.com/office/drawing/2014/main" val="335187221"/>
                        </a:ext>
                      </a:extLst>
                    </a:gridCol>
                  </a:tblGrid>
                  <a:tr h="130686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constructed a perpendicular bisector of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𝐴𝐵</m:t>
                              </m:r>
                            </m:oMath>
                          </a14:m>
                          <a:r>
                            <a:rPr lang="en-US" sz="1400" dirty="0">
                              <a:solidFill>
                                <a:schemeClr val="dk1"/>
                              </a:solidFill>
                              <a:latin typeface="Nunito"/>
                              <a:ea typeface="Nunito"/>
                              <a:cs typeface="Nunito"/>
                              <a:sym typeface="Nunito"/>
                            </a:rPr>
                            <a:t>, then formed an isosceles triangle</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attempted to use a straight edge without  compasses for construction lines</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971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a:ea typeface="Nunito"/>
                              <a:cs typeface="Nunito"/>
                              <a:sym typeface="Nunito"/>
                            </a:rPr>
                            <a:t>Student found the centre of AB then formed a right-angled isosceles triangle</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6" name="Google Shape;414;g21c43135d4d_0_150">
                <a:extLst>
                  <a:ext uri="{FF2B5EF4-FFF2-40B4-BE49-F238E27FC236}">
                    <a16:creationId xmlns:a16="http://schemas.microsoft.com/office/drawing/2014/main" id="{370BD998-A2F5-21B0-2D06-B5600771BECE}"/>
                  </a:ext>
                </a:extLst>
              </p:cNvPr>
              <p:cNvGraphicFramePr/>
              <p:nvPr>
                <p:extLst>
                  <p:ext uri="{D42A27DB-BD31-4B8C-83A1-F6EECF244321}">
                    <p14:modId xmlns:p14="http://schemas.microsoft.com/office/powerpoint/2010/main" val="2178319608"/>
                  </p:ext>
                </p:extLst>
              </p:nvPr>
            </p:nvGraphicFramePr>
            <p:xfrm>
              <a:off x="169850" y="2334816"/>
              <a:ext cx="8754018" cy="2404054"/>
            </p:xfrm>
            <a:graphic>
              <a:graphicData uri="http://schemas.openxmlformats.org/drawingml/2006/table">
                <a:tbl>
                  <a:tblPr>
                    <a:noFill/>
                    <a:tableStyleId>{0E87D864-1952-46A8-BDBF-DA085AF3DD8E}</a:tableStyleId>
                  </a:tblPr>
                  <a:tblGrid>
                    <a:gridCol w="1951913">
                      <a:extLst>
                        <a:ext uri="{9D8B030D-6E8A-4147-A177-3AD203B41FA5}">
                          <a16:colId xmlns:a16="http://schemas.microsoft.com/office/drawing/2014/main" val="20000"/>
                        </a:ext>
                      </a:extLst>
                    </a:gridCol>
                    <a:gridCol w="2433304">
                      <a:extLst>
                        <a:ext uri="{9D8B030D-6E8A-4147-A177-3AD203B41FA5}">
                          <a16:colId xmlns:a16="http://schemas.microsoft.com/office/drawing/2014/main" val="1525382621"/>
                        </a:ext>
                      </a:extLst>
                    </a:gridCol>
                    <a:gridCol w="1970020">
                      <a:extLst>
                        <a:ext uri="{9D8B030D-6E8A-4147-A177-3AD203B41FA5}">
                          <a16:colId xmlns:a16="http://schemas.microsoft.com/office/drawing/2014/main" val="20001"/>
                        </a:ext>
                      </a:extLst>
                    </a:gridCol>
                    <a:gridCol w="2398781">
                      <a:extLst>
                        <a:ext uri="{9D8B030D-6E8A-4147-A177-3AD203B41FA5}">
                          <a16:colId xmlns:a16="http://schemas.microsoft.com/office/drawing/2014/main" val="335187221"/>
                        </a:ext>
                      </a:extLst>
                    </a:gridCol>
                  </a:tblGrid>
                  <a:tr h="130686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8"/>
                          <a:stretch>
                            <a:fillRect l="-80000" t="-465" r="-179750" b="-84651"/>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attempted to use a straight edge without  compasses for construction lines</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971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a:ea typeface="Nunito"/>
                              <a:cs typeface="Nunito"/>
                              <a:sym typeface="Nunito"/>
                            </a:rPr>
                            <a:t>Student found the centre of AB then formed a right-angled isosceles triangle</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823438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12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constructions &amp; loci</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Incorrect / incomplete constructions, Shading regions, </a:t>
            </a:r>
            <a:r>
              <a:rPr lang="en-GB" sz="120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Loci at the end of a line.</a:t>
            </a:r>
            <a:endParaRPr sz="1400" b="1"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544631925"/>
                  </p:ext>
                </p:extLst>
              </p:nvPr>
            </p:nvGraphicFramePr>
            <p:xfrm>
              <a:off x="3994056" y="960582"/>
              <a:ext cx="4890422" cy="3665758"/>
            </p:xfrm>
            <a:graphic>
              <a:graphicData uri="http://schemas.openxmlformats.org/drawingml/2006/table">
                <a:tbl>
                  <a:tblPr>
                    <a:noFill/>
                    <a:tableStyleId>{0E87D864-1952-46A8-BDBF-DA085AF3DD8E}</a:tableStyleId>
                  </a:tblPr>
                  <a:tblGrid>
                    <a:gridCol w="2445211">
                      <a:extLst>
                        <a:ext uri="{9D8B030D-6E8A-4147-A177-3AD203B41FA5}">
                          <a16:colId xmlns:a16="http://schemas.microsoft.com/office/drawing/2014/main" val="20000"/>
                        </a:ext>
                      </a:extLst>
                    </a:gridCol>
                    <a:gridCol w="2445211">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544631925"/>
                  </p:ext>
                </p:extLst>
              </p:nvPr>
            </p:nvGraphicFramePr>
            <p:xfrm>
              <a:off x="3994056" y="960582"/>
              <a:ext cx="4890422" cy="3665758"/>
            </p:xfrm>
            <a:graphic>
              <a:graphicData uri="http://schemas.openxmlformats.org/drawingml/2006/table">
                <a:tbl>
                  <a:tblPr>
                    <a:noFill/>
                    <a:tableStyleId>{0E87D864-1952-46A8-BDBF-DA085AF3DD8E}</a:tableStyleId>
                  </a:tblPr>
                  <a:tblGrid>
                    <a:gridCol w="2445211">
                      <a:extLst>
                        <a:ext uri="{9D8B030D-6E8A-4147-A177-3AD203B41FA5}">
                          <a16:colId xmlns:a16="http://schemas.microsoft.com/office/drawing/2014/main" val="20000"/>
                        </a:ext>
                      </a:extLst>
                    </a:gridCol>
                    <a:gridCol w="2445211">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49"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499" t="-332" r="-249"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49"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499" t="-100332" r="-249"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3860274" cy="670570"/>
        </p:xfrm>
        <a:graphic>
          <a:graphicData uri="http://schemas.openxmlformats.org/drawingml/2006/table">
            <a:tbl>
              <a:tblPr firstRow="1" bandRow="1">
                <a:noFill/>
                <a:tableStyleId>{AC6F4E37-9273-47AE-8071-A6909A8A5743}</a:tableStyleId>
              </a:tblPr>
              <a:tblGrid>
                <a:gridCol w="386027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The diagram shows a construction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what size 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6470996D-0201-3102-8F41-D50DF11FA045}"/>
              </a:ext>
            </a:extLst>
          </p:cNvPr>
          <p:cNvPicPr>
            <a:picLocks noChangeAspect="1"/>
          </p:cNvPicPr>
          <p:nvPr/>
        </p:nvPicPr>
        <p:blipFill>
          <a:blip r:embed="rId3"/>
          <a:stretch>
            <a:fillRect/>
          </a:stretch>
        </p:blipFill>
        <p:spPr>
          <a:xfrm>
            <a:off x="703098" y="1855808"/>
            <a:ext cx="2596875" cy="2227920"/>
          </a:xfrm>
          <a:prstGeom prst="rect">
            <a:avLst/>
          </a:prstGeom>
        </p:spPr>
      </p:pic>
    </p:spTree>
    <p:extLst>
      <p:ext uri="{BB962C8B-B14F-4D97-AF65-F5344CB8AC3E}">
        <p14:creationId xmlns:p14="http://schemas.microsoft.com/office/powerpoint/2010/main" val="1832809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952330508"/>
                  </p:ext>
                </p:extLst>
              </p:nvPr>
            </p:nvGraphicFramePr>
            <p:xfrm>
              <a:off x="3994056" y="960582"/>
              <a:ext cx="4890422" cy="3665758"/>
            </p:xfrm>
            <a:graphic>
              <a:graphicData uri="http://schemas.openxmlformats.org/drawingml/2006/table">
                <a:tbl>
                  <a:tblPr>
                    <a:noFill/>
                    <a:tableStyleId>{0E87D864-1952-46A8-BDBF-DA085AF3DD8E}</a:tableStyleId>
                  </a:tblPr>
                  <a:tblGrid>
                    <a:gridCol w="2445211">
                      <a:extLst>
                        <a:ext uri="{9D8B030D-6E8A-4147-A177-3AD203B41FA5}">
                          <a16:colId xmlns:a16="http://schemas.microsoft.com/office/drawing/2014/main" val="20000"/>
                        </a:ext>
                      </a:extLst>
                    </a:gridCol>
                    <a:gridCol w="2445211">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baseline="0" dirty="0">
                              <a:solidFill>
                                <a:schemeClr val="tx1"/>
                              </a:solidFill>
                              <a:latin typeface="Nunito"/>
                              <a:ea typeface="Nunito"/>
                              <a:cs typeface="Nunito"/>
                              <a:sym typeface="Nunito"/>
                            </a:rPr>
                            <a:t> Angle bisector</a:t>
                          </a:r>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baseline="0" dirty="0">
                              <a:solidFill>
                                <a:schemeClr val="tx1"/>
                              </a:solidFill>
                              <a:latin typeface="Nunito"/>
                              <a:ea typeface="Nunito"/>
                              <a:cs typeface="Nunito"/>
                              <a:sym typeface="Nunito"/>
                            </a:rPr>
                            <a:t> Perpendicular bisector</a:t>
                          </a:r>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r>
                            <a:rPr lang="en-US" sz="1600" baseline="0" dirty="0">
                              <a:solidFill>
                                <a:schemeClr val="tx1"/>
                              </a:solidFill>
                              <a:latin typeface="Nunito"/>
                              <a:ea typeface="Nunito"/>
                              <a:cs typeface="Nunito"/>
                              <a:sym typeface="Nunito"/>
                            </a:rPr>
                            <a:t>angle</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angle</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952330508"/>
                  </p:ext>
                </p:extLst>
              </p:nvPr>
            </p:nvGraphicFramePr>
            <p:xfrm>
              <a:off x="3994056" y="960582"/>
              <a:ext cx="4890422" cy="3665758"/>
            </p:xfrm>
            <a:graphic>
              <a:graphicData uri="http://schemas.openxmlformats.org/drawingml/2006/table">
                <a:tbl>
                  <a:tblPr>
                    <a:noFill/>
                    <a:tableStyleId>{0E87D864-1952-46A8-BDBF-DA085AF3DD8E}</a:tableStyleId>
                  </a:tblPr>
                  <a:tblGrid>
                    <a:gridCol w="2445211">
                      <a:extLst>
                        <a:ext uri="{9D8B030D-6E8A-4147-A177-3AD203B41FA5}">
                          <a16:colId xmlns:a16="http://schemas.microsoft.com/office/drawing/2014/main" val="20000"/>
                        </a:ext>
                      </a:extLst>
                    </a:gridCol>
                    <a:gridCol w="2445211">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baseline="0" dirty="0">
                              <a:solidFill>
                                <a:schemeClr val="tx1"/>
                              </a:solidFill>
                              <a:latin typeface="Nunito"/>
                              <a:ea typeface="Nunito"/>
                              <a:cs typeface="Nunito"/>
                              <a:sym typeface="Nunito"/>
                            </a:rPr>
                            <a:t> Angle bisector</a:t>
                          </a:r>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baseline="0" dirty="0">
                              <a:solidFill>
                                <a:schemeClr val="tx1"/>
                              </a:solidFill>
                              <a:latin typeface="Nunito"/>
                              <a:ea typeface="Nunito"/>
                              <a:cs typeface="Nunito"/>
                              <a:sym typeface="Nunito"/>
                            </a:rPr>
                            <a:t> Perpendicular bisector</a:t>
                          </a:r>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49"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499" t="-100332" r="-249"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3" y="862525"/>
          <a:ext cx="3727109" cy="668983"/>
        </p:xfrm>
        <a:graphic>
          <a:graphicData uri="http://schemas.openxmlformats.org/drawingml/2006/table">
            <a:tbl>
              <a:tblPr firstRow="1" bandRow="1">
                <a:noFill/>
                <a:tableStyleId>{AC6F4E37-9273-47AE-8071-A6909A8A5743}</a:tableStyleId>
              </a:tblPr>
              <a:tblGrid>
                <a:gridCol w="3727109">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What type of construction is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u="none" strike="noStrike" cap="none" baseline="0" dirty="0">
                          <a:solidFill>
                            <a:schemeClr val="dk1"/>
                          </a:solidFill>
                          <a:latin typeface="Nunito Sans"/>
                          <a:ea typeface="Times New Roman"/>
                          <a:cs typeface="Times New Roman"/>
                          <a:sym typeface="Nunito Sans"/>
                        </a:rPr>
                        <a:t>     </a:t>
                      </a:r>
                      <a:r>
                        <a:rPr lang="en-GB" sz="1600" b="0" dirty="0">
                          <a:solidFill>
                            <a:schemeClr val="dk1"/>
                          </a:solidFill>
                          <a:latin typeface="Nunito Sans"/>
                          <a:ea typeface="Nunito Sans"/>
                          <a:cs typeface="Nunito Sans"/>
                          <a:sym typeface="Nunito Sans"/>
                        </a:rPr>
                        <a:t>pictured in the </a:t>
                      </a:r>
                      <a:r>
                        <a:rPr lang="en-GB" sz="1600" b="0" u="none" strike="noStrike" cap="none" baseline="0" dirty="0">
                          <a:solidFill>
                            <a:schemeClr val="dk1"/>
                          </a:solidFill>
                          <a:latin typeface="Nunito Sans"/>
                          <a:ea typeface="Times New Roman"/>
                          <a:cs typeface="Times New Roman"/>
                          <a:sym typeface="Nunito Sans"/>
                        </a:rPr>
                        <a:t>diagram?</a:t>
                      </a:r>
                      <a:endParaRPr lang="en-US" sz="2300" b="0" u="none" strike="noStrike" cap="none" baseline="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AE61C813-5036-7FF5-754C-2F0F18D57AF1}"/>
              </a:ext>
            </a:extLst>
          </p:cNvPr>
          <p:cNvPicPr>
            <a:picLocks noChangeAspect="1"/>
          </p:cNvPicPr>
          <p:nvPr/>
        </p:nvPicPr>
        <p:blipFill>
          <a:blip r:embed="rId3"/>
          <a:stretch>
            <a:fillRect/>
          </a:stretch>
        </p:blipFill>
        <p:spPr>
          <a:xfrm>
            <a:off x="361334" y="1995513"/>
            <a:ext cx="3220525" cy="1771935"/>
          </a:xfrm>
          <a:prstGeom prst="rect">
            <a:avLst/>
          </a:prstGeom>
        </p:spPr>
      </p:pic>
    </p:spTree>
    <p:extLst>
      <p:ext uri="{BB962C8B-B14F-4D97-AF65-F5344CB8AC3E}">
        <p14:creationId xmlns:p14="http://schemas.microsoft.com/office/powerpoint/2010/main" val="2905130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355924360"/>
              </p:ext>
            </p:extLst>
          </p:nvPr>
        </p:nvGraphicFramePr>
        <p:xfrm>
          <a:off x="3994059" y="960582"/>
          <a:ext cx="4890422" cy="3665758"/>
        </p:xfrm>
        <a:graphic>
          <a:graphicData uri="http://schemas.openxmlformats.org/drawingml/2006/table">
            <a:tbl>
              <a:tblPr>
                <a:noFill/>
                <a:tableStyleId>{0E87D864-1952-46A8-BDBF-DA085AF3DD8E}</a:tableStyleId>
              </a:tblPr>
              <a:tblGrid>
                <a:gridCol w="2445211">
                  <a:extLst>
                    <a:ext uri="{9D8B030D-6E8A-4147-A177-3AD203B41FA5}">
                      <a16:colId xmlns:a16="http://schemas.microsoft.com/office/drawing/2014/main" val="20000"/>
                    </a:ext>
                  </a:extLst>
                </a:gridCol>
                <a:gridCol w="2445211">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baseline="0" dirty="0">
                          <a:solidFill>
                            <a:schemeClr val="tx1"/>
                          </a:solidFill>
                          <a:latin typeface="Nunito"/>
                          <a:ea typeface="Nunito"/>
                          <a:cs typeface="Nunito"/>
                          <a:sym typeface="Nunito"/>
                        </a:rPr>
                        <a:t> Square</a:t>
                      </a:r>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baseline="0" dirty="0">
                          <a:solidFill>
                            <a:schemeClr val="tx1"/>
                          </a:solidFill>
                          <a:latin typeface="Nunito"/>
                          <a:ea typeface="Nunito"/>
                          <a:cs typeface="Nunito"/>
                          <a:sym typeface="Nunito"/>
                        </a:rPr>
                        <a:t> Regular octagon</a:t>
                      </a:r>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baseline="0" dirty="0">
                          <a:solidFill>
                            <a:schemeClr val="tx1"/>
                          </a:solidFill>
                          <a:latin typeface="Nunito"/>
                          <a:ea typeface="Nunito"/>
                          <a:cs typeface="Nunito"/>
                          <a:sym typeface="Nunito"/>
                        </a:rPr>
                        <a:t> Regular pentagon</a:t>
                      </a:r>
                      <a:endParaRPr lang="en-US" sz="1600" baseline="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 Regular hexagon</a:t>
                      </a:r>
                      <a:endParaRPr lang="en-US" sz="1600" u="none" strike="noStrike" cap="none" dirty="0">
                        <a:solidFill>
                          <a:schemeClr val="tx1"/>
                        </a:solidFill>
                        <a:latin typeface="Times New Roman"/>
                        <a:ea typeface="Nunito"/>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3718232" cy="1400185"/>
            </p:xfrm>
            <a:graphic>
              <a:graphicData uri="http://schemas.openxmlformats.org/drawingml/2006/table">
                <a:tbl>
                  <a:tblPr firstRow="1" bandRow="1">
                    <a:noFill/>
                    <a:tableStyleId>{AC6F4E37-9273-47AE-8071-A6909A8A5743}</a:tableStyleId>
                  </a:tblPr>
                  <a:tblGrid>
                    <a:gridCol w="3718232">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a:ea typeface="Nunito"/>
                              <a:cs typeface="Nunito"/>
                              <a:sym typeface="Nunito"/>
                            </a:rPr>
                            <a:t>With a pair of compasses fixed at a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ea typeface="Nunito"/>
                              <a:cs typeface="Nunito"/>
                              <a:sym typeface="Nunito"/>
                            </a:rPr>
                            <a: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𝑟</m:t>
                              </m:r>
                              <m:r>
                                <a:rPr lang="en-GB" sz="1600" b="0" i="1" smtClean="0">
                                  <a:solidFill>
                                    <a:schemeClr val="dk1"/>
                                  </a:solidFill>
                                  <a:latin typeface="Cambria Math" panose="02040503050406030204" pitchFamily="18" charset="0"/>
                                  <a:ea typeface="Nunito"/>
                                  <a:cs typeface="Nunito"/>
                                  <a:sym typeface="Nunito"/>
                                </a:rPr>
                                <m:t> </m:t>
                              </m:r>
                              <m:r>
                                <a:rPr lang="en-GB" sz="1600" b="0" i="1"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 and straight edge, which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construction is possible using the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diagram:</a:t>
                          </a:r>
                          <a:r>
                            <a:rPr lang="en-GB" sz="1600" b="0" dirty="0">
                              <a:solidFill>
                                <a:schemeClr val="dk1"/>
                              </a:solidFill>
                              <a:latin typeface="Arial"/>
                              <a:ea typeface="Arial"/>
                              <a:cs typeface="Arial"/>
                              <a:sym typeface="Arial"/>
                            </a:rPr>
                            <a:t> </a:t>
                          </a:r>
                          <a:endParaRPr lang="en-US" sz="2300" b="0" u="none" strike="noStrike" cap="none" baseline="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677960163"/>
                  </p:ext>
                </p:extLst>
              </p:nvPr>
            </p:nvGraphicFramePr>
            <p:xfrm>
              <a:off x="108044" y="862525"/>
              <a:ext cx="3718232" cy="1400185"/>
            </p:xfrm>
            <a:graphic>
              <a:graphicData uri="http://schemas.openxmlformats.org/drawingml/2006/table">
                <a:tbl>
                  <a:tblPr firstRow="1" bandRow="1">
                    <a:noFill/>
                    <a:tableStyleId>{AC6F4E37-9273-47AE-8071-A6909A8A5743}</a:tableStyleId>
                  </a:tblPr>
                  <a:tblGrid>
                    <a:gridCol w="3718232">
                      <a:extLst>
                        <a:ext uri="{9D8B030D-6E8A-4147-A177-3AD203B41FA5}">
                          <a16:colId xmlns:a16="http://schemas.microsoft.com/office/drawing/2014/main" val="20000"/>
                        </a:ext>
                      </a:extLst>
                    </a:gridCol>
                  </a:tblGrid>
                  <a:tr h="1400185">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2"/>
                          <a:stretch>
                            <a:fillRect t="-866" b="-5628"/>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696B9EE3-FA40-AB76-C9A8-C668374C6804}"/>
              </a:ext>
            </a:extLst>
          </p:cNvPr>
          <p:cNvPicPr>
            <a:picLocks noChangeAspect="1"/>
          </p:cNvPicPr>
          <p:nvPr/>
        </p:nvPicPr>
        <p:blipFill>
          <a:blip r:embed="rId3"/>
          <a:stretch>
            <a:fillRect/>
          </a:stretch>
        </p:blipFill>
        <p:spPr>
          <a:xfrm>
            <a:off x="863272" y="2347056"/>
            <a:ext cx="2207775" cy="2207775"/>
          </a:xfrm>
          <a:prstGeom prst="rect">
            <a:avLst/>
          </a:prstGeom>
        </p:spPr>
      </p:pic>
    </p:spTree>
    <p:extLst>
      <p:ext uri="{BB962C8B-B14F-4D97-AF65-F5344CB8AC3E}">
        <p14:creationId xmlns:p14="http://schemas.microsoft.com/office/powerpoint/2010/main" val="4062494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Google Shape;414;g21c43135d4d_0_150">
            <a:extLst>
              <a:ext uri="{FF2B5EF4-FFF2-40B4-BE49-F238E27FC236}">
                <a16:creationId xmlns:a16="http://schemas.microsoft.com/office/drawing/2014/main" id="{15FA686C-06E6-7ADE-46B3-2E3DA06CD286}"/>
              </a:ext>
            </a:extLst>
          </p:cNvPr>
          <p:cNvGraphicFramePr/>
          <p:nvPr>
            <p:extLst>
              <p:ext uri="{D42A27DB-BD31-4B8C-83A1-F6EECF244321}">
                <p14:modId xmlns:p14="http://schemas.microsoft.com/office/powerpoint/2010/main" val="1873798523"/>
              </p:ext>
            </p:extLst>
          </p:nvPr>
        </p:nvGraphicFramePr>
        <p:xfrm>
          <a:off x="169850" y="2334816"/>
          <a:ext cx="8761086" cy="2369824"/>
        </p:xfrm>
        <a:graphic>
          <a:graphicData uri="http://schemas.openxmlformats.org/drawingml/2006/table">
            <a:tbl>
              <a:tblPr>
                <a:noFill/>
                <a:tableStyleId>{0E87D864-1952-46A8-BDBF-DA085AF3DD8E}</a:tableStyleId>
              </a:tblPr>
              <a:tblGrid>
                <a:gridCol w="1528836">
                  <a:extLst>
                    <a:ext uri="{9D8B030D-6E8A-4147-A177-3AD203B41FA5}">
                      <a16:colId xmlns:a16="http://schemas.microsoft.com/office/drawing/2014/main" val="20000"/>
                    </a:ext>
                  </a:extLst>
                </a:gridCol>
                <a:gridCol w="2855559">
                  <a:extLst>
                    <a:ext uri="{9D8B030D-6E8A-4147-A177-3AD203B41FA5}">
                      <a16:colId xmlns:a16="http://schemas.microsoft.com/office/drawing/2014/main" val="1525382621"/>
                    </a:ext>
                  </a:extLst>
                </a:gridCol>
                <a:gridCol w="1490449">
                  <a:extLst>
                    <a:ext uri="{9D8B030D-6E8A-4147-A177-3AD203B41FA5}">
                      <a16:colId xmlns:a16="http://schemas.microsoft.com/office/drawing/2014/main" val="20001"/>
                    </a:ext>
                  </a:extLst>
                </a:gridCol>
                <a:gridCol w="2886242">
                  <a:extLst>
                    <a:ext uri="{9D8B030D-6E8A-4147-A177-3AD203B41FA5}">
                      <a16:colId xmlns:a16="http://schemas.microsoft.com/office/drawing/2014/main" val="335187221"/>
                    </a:ext>
                  </a:extLst>
                </a:gridCol>
              </a:tblGrid>
              <a:tr h="92859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 </a:t>
                      </a:r>
                      <a:endParaRPr lang="en-GB"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649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 </a:t>
                      </a:r>
                      <a:endParaRPr lang="en-US"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 </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p:pic>
        <p:nvPicPr>
          <p:cNvPr id="12" name="Picture 11">
            <a:extLst>
              <a:ext uri="{FF2B5EF4-FFF2-40B4-BE49-F238E27FC236}">
                <a16:creationId xmlns:a16="http://schemas.microsoft.com/office/drawing/2014/main" id="{18B3694D-5E46-24FF-E01D-54C2AF4EFD39}"/>
              </a:ext>
            </a:extLst>
          </p:cNvPr>
          <p:cNvPicPr>
            <a:picLocks noChangeAspect="1"/>
          </p:cNvPicPr>
          <p:nvPr/>
        </p:nvPicPr>
        <p:blipFill>
          <a:blip r:embed="rId2"/>
          <a:stretch>
            <a:fillRect/>
          </a:stretch>
        </p:blipFill>
        <p:spPr>
          <a:xfrm>
            <a:off x="626848" y="2416386"/>
            <a:ext cx="977309" cy="977309"/>
          </a:xfrm>
          <a:prstGeom prst="rect">
            <a:avLst/>
          </a:prstGeom>
        </p:spPr>
      </p:pic>
      <p:pic>
        <p:nvPicPr>
          <p:cNvPr id="13" name="Picture 12">
            <a:extLst>
              <a:ext uri="{FF2B5EF4-FFF2-40B4-BE49-F238E27FC236}">
                <a16:creationId xmlns:a16="http://schemas.microsoft.com/office/drawing/2014/main" id="{716335CE-3CC7-B2AA-554B-2BBD72A42176}"/>
              </a:ext>
            </a:extLst>
          </p:cNvPr>
          <p:cNvPicPr>
            <a:picLocks noChangeAspect="1"/>
          </p:cNvPicPr>
          <p:nvPr/>
        </p:nvPicPr>
        <p:blipFill>
          <a:blip r:embed="rId3"/>
          <a:stretch>
            <a:fillRect/>
          </a:stretch>
        </p:blipFill>
        <p:spPr>
          <a:xfrm>
            <a:off x="4900706" y="2419928"/>
            <a:ext cx="977309" cy="973767"/>
          </a:xfrm>
          <a:prstGeom prst="rect">
            <a:avLst/>
          </a:prstGeom>
        </p:spPr>
      </p:pic>
      <p:pic>
        <p:nvPicPr>
          <p:cNvPr id="14" name="Picture 13">
            <a:extLst>
              <a:ext uri="{FF2B5EF4-FFF2-40B4-BE49-F238E27FC236}">
                <a16:creationId xmlns:a16="http://schemas.microsoft.com/office/drawing/2014/main" id="{7D3DD3EB-652E-969C-7E22-C801DC3AF155}"/>
              </a:ext>
            </a:extLst>
          </p:cNvPr>
          <p:cNvPicPr>
            <a:picLocks noChangeAspect="1"/>
          </p:cNvPicPr>
          <p:nvPr/>
        </p:nvPicPr>
        <p:blipFill>
          <a:blip r:embed="rId4"/>
          <a:stretch>
            <a:fillRect/>
          </a:stretch>
        </p:blipFill>
        <p:spPr>
          <a:xfrm>
            <a:off x="626848" y="3656076"/>
            <a:ext cx="977308" cy="977308"/>
          </a:xfrm>
          <a:prstGeom prst="rect">
            <a:avLst/>
          </a:prstGeom>
        </p:spPr>
      </p:pic>
      <p:pic>
        <p:nvPicPr>
          <p:cNvPr id="15" name="Picture 14">
            <a:extLst>
              <a:ext uri="{FF2B5EF4-FFF2-40B4-BE49-F238E27FC236}">
                <a16:creationId xmlns:a16="http://schemas.microsoft.com/office/drawing/2014/main" id="{AEBF1F50-BBD3-C482-CDDF-E7BAE5459F35}"/>
              </a:ext>
            </a:extLst>
          </p:cNvPr>
          <p:cNvPicPr>
            <a:picLocks noChangeAspect="1"/>
          </p:cNvPicPr>
          <p:nvPr/>
        </p:nvPicPr>
        <p:blipFill>
          <a:blip r:embed="rId5"/>
          <a:stretch>
            <a:fillRect/>
          </a:stretch>
        </p:blipFill>
        <p:spPr>
          <a:xfrm>
            <a:off x="4911871" y="3620564"/>
            <a:ext cx="975114" cy="975114"/>
          </a:xfrm>
          <a:prstGeom prst="rect">
            <a:avLst/>
          </a:prstGeom>
        </p:spPr>
      </p:pic>
      <p:sp>
        <p:nvSpPr>
          <p:cNvPr id="17" name="TextBox 16">
            <a:extLst>
              <a:ext uri="{FF2B5EF4-FFF2-40B4-BE49-F238E27FC236}">
                <a16:creationId xmlns:a16="http://schemas.microsoft.com/office/drawing/2014/main" id="{6A3047C8-E1EA-76C4-9530-68F67FBAC611}"/>
              </a:ext>
            </a:extLst>
          </p:cNvPr>
          <p:cNvSpPr txBox="1"/>
          <p:nvPr/>
        </p:nvSpPr>
        <p:spPr>
          <a:xfrm>
            <a:off x="1115503" y="4228490"/>
            <a:ext cx="2025306" cy="320280"/>
          </a:xfrm>
          <a:prstGeom prst="rect">
            <a:avLst/>
          </a:prstGeom>
          <a:noFill/>
        </p:spPr>
        <p:txBody>
          <a:bodyPr wrap="square">
            <a:spAutoFit/>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Times New Roman"/>
              <a:ea typeface="Times New Roman"/>
              <a:cs typeface="Times New Roman"/>
              <a:sym typeface="Times New Roman"/>
            </a:endParaRPr>
          </a:p>
        </p:txBody>
      </p:sp>
      <p:sp>
        <p:nvSpPr>
          <p:cNvPr id="19" name="TextBox 18">
            <a:extLst>
              <a:ext uri="{FF2B5EF4-FFF2-40B4-BE49-F238E27FC236}">
                <a16:creationId xmlns:a16="http://schemas.microsoft.com/office/drawing/2014/main" id="{4EBFF235-A0FF-2F11-D3C2-70DA1A2C2D4D}"/>
              </a:ext>
            </a:extLst>
          </p:cNvPr>
          <p:cNvSpPr txBox="1"/>
          <p:nvPr/>
        </p:nvSpPr>
        <p:spPr>
          <a:xfrm>
            <a:off x="3218715" y="4969261"/>
            <a:ext cx="1596290" cy="307777"/>
          </a:xfrm>
          <a:prstGeom prst="rect">
            <a:avLst/>
          </a:prstGeom>
          <a:noFill/>
        </p:spPr>
        <p:txBody>
          <a:bodyPr wrap="square">
            <a:spAutoFit/>
          </a:bodyPr>
          <a:lstStyle/>
          <a:p>
            <a:endParaRPr lang="en-GB" dirty="0"/>
          </a:p>
        </p:txBody>
      </p:sp>
      <p:sp>
        <p:nvSpPr>
          <p:cNvPr id="24" name="Oval 23">
            <a:extLst>
              <a:ext uri="{FF2B5EF4-FFF2-40B4-BE49-F238E27FC236}">
                <a16:creationId xmlns:a16="http://schemas.microsoft.com/office/drawing/2014/main" id="{7096CC49-4F2A-0C7B-DAB5-1B12ECE2E7C2}"/>
              </a:ext>
            </a:extLst>
          </p:cNvPr>
          <p:cNvSpPr/>
          <p:nvPr/>
        </p:nvSpPr>
        <p:spPr>
          <a:xfrm>
            <a:off x="4533901" y="1596299"/>
            <a:ext cx="115862" cy="115862"/>
          </a:xfrm>
          <a:prstGeom prst="ellipse">
            <a:avLst/>
          </a:prstGeom>
          <a:solidFill>
            <a:srgbClr val="EE5886"/>
          </a:solidFill>
          <a:ln>
            <a:solidFill>
              <a:srgbClr val="FACD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AB2E5F49-849B-A613-2862-F96B113A5959}"/>
                  </a:ext>
                </a:extLst>
              </p:cNvPr>
              <p:cNvSpPr txBox="1"/>
              <p:nvPr/>
            </p:nvSpPr>
            <p:spPr>
              <a:xfrm>
                <a:off x="4388723" y="1336641"/>
                <a:ext cx="710214"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𝐴</m:t>
                      </m:r>
                    </m:oMath>
                  </m:oMathPara>
                </a14:m>
                <a:endParaRPr lang="en-GB" sz="1600" dirty="0"/>
              </a:p>
            </p:txBody>
          </p:sp>
        </mc:Choice>
        <mc:Fallback xmlns="">
          <p:sp>
            <p:nvSpPr>
              <p:cNvPr id="25" name="TextBox 24">
                <a:extLst>
                  <a:ext uri="{FF2B5EF4-FFF2-40B4-BE49-F238E27FC236}">
                    <a16:creationId xmlns:a16="http://schemas.microsoft.com/office/drawing/2014/main" id="{AB2E5F49-849B-A613-2862-F96B113A5959}"/>
                  </a:ext>
                </a:extLst>
              </p:cNvPr>
              <p:cNvSpPr txBox="1">
                <a:spLocks noRot="1" noChangeAspect="1" noMove="1" noResize="1" noEditPoints="1" noAdjustHandles="1" noChangeArrowheads="1" noChangeShapeType="1" noTextEdit="1"/>
              </p:cNvSpPr>
              <p:nvPr/>
            </p:nvSpPr>
            <p:spPr>
              <a:xfrm>
                <a:off x="4388723" y="1336641"/>
                <a:ext cx="710214" cy="338554"/>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DA6B05A7-F6DE-CA19-3496-D0E8F044FB07}"/>
                  </a:ext>
                </a:extLst>
              </p:cNvPr>
              <p:cNvGraphicFramePr/>
              <p:nvPr/>
            </p:nvGraphicFramePr>
            <p:xfrm>
              <a:off x="116926" y="862525"/>
              <a:ext cx="7304806" cy="335290"/>
            </p:xfrm>
            <a:graphic>
              <a:graphicData uri="http://schemas.openxmlformats.org/drawingml/2006/table">
                <a:tbl>
                  <a:tblPr firstRow="1" bandRow="1">
                    <a:noFill/>
                    <a:tableStyleId>{AC6F4E37-9273-47AE-8071-A6909A8A5743}</a:tableStyleId>
                  </a:tblPr>
                  <a:tblGrid>
                    <a:gridCol w="7304806">
                      <a:extLst>
                        <a:ext uri="{9D8B030D-6E8A-4147-A177-3AD203B41FA5}">
                          <a16:colId xmlns:a16="http://schemas.microsoft.com/office/drawing/2014/main" val="20000"/>
                        </a:ext>
                      </a:extLst>
                    </a:gridCol>
                  </a:tblGrid>
                  <a:tr h="239337">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pitchFamily="2" charset="0"/>
                              <a:ea typeface="Nunito"/>
                              <a:cs typeface="Nunito"/>
                              <a:sym typeface="Nunito"/>
                            </a:rPr>
                            <a:t>Draw the locus of points a fixed distance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US" sz="1600" b="0" u="none" strike="noStrike" cap="none" baseline="0" dirty="0">
                              <a:solidFill>
                                <a:schemeClr val="dk1"/>
                              </a:solidFill>
                              <a:latin typeface="Nunito Sans" pitchFamily="2" charset="0"/>
                              <a:ea typeface="Times New Roman"/>
                              <a:cs typeface="Times New Roman"/>
                              <a:sym typeface="Times New Roman"/>
                            </a:rPr>
                            <a:t> from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DA6B05A7-F6DE-CA19-3496-D0E8F044FB07}"/>
                  </a:ext>
                </a:extLst>
              </p:cNvPr>
              <p:cNvGraphicFramePr/>
              <p:nvPr>
                <p:extLst>
                  <p:ext uri="{D42A27DB-BD31-4B8C-83A1-F6EECF244321}">
                    <p14:modId xmlns:p14="http://schemas.microsoft.com/office/powerpoint/2010/main" val="2382593031"/>
                  </p:ext>
                </p:extLst>
              </p:nvPr>
            </p:nvGraphicFramePr>
            <p:xfrm>
              <a:off x="116926" y="862525"/>
              <a:ext cx="7304806" cy="335290"/>
            </p:xfrm>
            <a:graphic>
              <a:graphicData uri="http://schemas.openxmlformats.org/drawingml/2006/table">
                <a:tbl>
                  <a:tblPr firstRow="1" bandRow="1">
                    <a:noFill/>
                    <a:tableStyleId>{AC6F4E37-9273-47AE-8071-A6909A8A5743}</a:tableStyleId>
                  </a:tblPr>
                  <a:tblGrid>
                    <a:gridCol w="7304806">
                      <a:extLst>
                        <a:ext uri="{9D8B030D-6E8A-4147-A177-3AD203B41FA5}">
                          <a16:colId xmlns:a16="http://schemas.microsoft.com/office/drawing/2014/main" val="20000"/>
                        </a:ext>
                      </a:extLst>
                    </a:gridCol>
                  </a:tblGrid>
                  <a:tr h="3352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8"/>
                          <a:stretch>
                            <a:fillRect l="-83" t="-3571" r="-167" b="-2321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107850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oogle Shape;414;g21c43135d4d_0_150">
            <a:extLst>
              <a:ext uri="{FF2B5EF4-FFF2-40B4-BE49-F238E27FC236}">
                <a16:creationId xmlns:a16="http://schemas.microsoft.com/office/drawing/2014/main" id="{0E02DEDE-02A9-3276-0F39-C01E2928C2BF}"/>
              </a:ext>
            </a:extLst>
          </p:cNvPr>
          <p:cNvGraphicFramePr/>
          <p:nvPr>
            <p:extLst>
              <p:ext uri="{D42A27DB-BD31-4B8C-83A1-F6EECF244321}">
                <p14:modId xmlns:p14="http://schemas.microsoft.com/office/powerpoint/2010/main" val="3965536931"/>
              </p:ext>
            </p:extLst>
          </p:nvPr>
        </p:nvGraphicFramePr>
        <p:xfrm>
          <a:off x="169850" y="2336089"/>
          <a:ext cx="8761086" cy="2369824"/>
        </p:xfrm>
        <a:graphic>
          <a:graphicData uri="http://schemas.openxmlformats.org/drawingml/2006/table">
            <a:tbl>
              <a:tblPr>
                <a:noFill/>
                <a:tableStyleId>{0E87D864-1952-46A8-BDBF-DA085AF3DD8E}</a:tableStyleId>
              </a:tblPr>
              <a:tblGrid>
                <a:gridCol w="1997617">
                  <a:extLst>
                    <a:ext uri="{9D8B030D-6E8A-4147-A177-3AD203B41FA5}">
                      <a16:colId xmlns:a16="http://schemas.microsoft.com/office/drawing/2014/main" val="20000"/>
                    </a:ext>
                  </a:extLst>
                </a:gridCol>
                <a:gridCol w="2386778">
                  <a:extLst>
                    <a:ext uri="{9D8B030D-6E8A-4147-A177-3AD203B41FA5}">
                      <a16:colId xmlns:a16="http://schemas.microsoft.com/office/drawing/2014/main" val="1525382621"/>
                    </a:ext>
                  </a:extLst>
                </a:gridCol>
                <a:gridCol w="1899821">
                  <a:extLst>
                    <a:ext uri="{9D8B030D-6E8A-4147-A177-3AD203B41FA5}">
                      <a16:colId xmlns:a16="http://schemas.microsoft.com/office/drawing/2014/main" val="20001"/>
                    </a:ext>
                  </a:extLst>
                </a:gridCol>
                <a:gridCol w="2476870">
                  <a:extLst>
                    <a:ext uri="{9D8B030D-6E8A-4147-A177-3AD203B41FA5}">
                      <a16:colId xmlns:a16="http://schemas.microsoft.com/office/drawing/2014/main" val="335187221"/>
                    </a:ext>
                  </a:extLst>
                </a:gridCol>
              </a:tblGrid>
              <a:tr h="92859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649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1" name="Google Shape;255;g2191522ec10_0_108">
                <a:extLst>
                  <a:ext uri="{FF2B5EF4-FFF2-40B4-BE49-F238E27FC236}">
                    <a16:creationId xmlns:a16="http://schemas.microsoft.com/office/drawing/2014/main" id="{80AFFC4C-20C7-F133-F73E-8F6D4FA6BA4B}"/>
                  </a:ext>
                </a:extLst>
              </p:cNvPr>
              <p:cNvGraphicFramePr/>
              <p:nvPr/>
            </p:nvGraphicFramePr>
            <p:xfrm>
              <a:off x="116924" y="862525"/>
              <a:ext cx="8767554" cy="358219"/>
            </p:xfrm>
            <a:graphic>
              <a:graphicData uri="http://schemas.openxmlformats.org/drawingml/2006/table">
                <a:tbl>
                  <a:tblPr firstRow="1" bandRow="1">
                    <a:noFill/>
                    <a:tableStyleId>{AC6F4E37-9273-47AE-8071-A6909A8A5743}</a:tableStyleId>
                  </a:tblPr>
                  <a:tblGrid>
                    <a:gridCol w="876755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pitchFamily="2" charset="0"/>
                              <a:ea typeface="Nunito"/>
                              <a:cs typeface="Nunito"/>
                              <a:sym typeface="Nunito"/>
                            </a:rPr>
                            <a:t>Draw the locus of points a fixed distance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𝑘</m:t>
                              </m:r>
                            </m:oMath>
                          </a14:m>
                          <a:r>
                            <a:rPr lang="en-US" sz="1600" b="0" u="none" strike="noStrike" cap="none" baseline="0" dirty="0">
                              <a:solidFill>
                                <a:schemeClr val="dk1"/>
                              </a:solidFill>
                              <a:latin typeface="Nunito Sans" pitchFamily="2" charset="0"/>
                              <a:ea typeface="Times New Roman"/>
                              <a:cs typeface="Times New Roman"/>
                              <a:sym typeface="Times New Roman"/>
                            </a:rPr>
                            <a:t> from line segment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𝐴𝐵</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11" name="Google Shape;255;g2191522ec10_0_108">
                <a:extLst>
                  <a:ext uri="{FF2B5EF4-FFF2-40B4-BE49-F238E27FC236}">
                    <a16:creationId xmlns:a16="http://schemas.microsoft.com/office/drawing/2014/main" id="{80AFFC4C-20C7-F133-F73E-8F6D4FA6BA4B}"/>
                  </a:ext>
                </a:extLst>
              </p:cNvPr>
              <p:cNvGraphicFramePr/>
              <p:nvPr>
                <p:extLst>
                  <p:ext uri="{D42A27DB-BD31-4B8C-83A1-F6EECF244321}">
                    <p14:modId xmlns:p14="http://schemas.microsoft.com/office/powerpoint/2010/main" val="317697466"/>
                  </p:ext>
                </p:extLst>
              </p:nvPr>
            </p:nvGraphicFramePr>
            <p:xfrm>
              <a:off x="116924" y="862525"/>
              <a:ext cx="8767554" cy="358219"/>
            </p:xfrm>
            <a:graphic>
              <a:graphicData uri="http://schemas.openxmlformats.org/drawingml/2006/table">
                <a:tbl>
                  <a:tblPr firstRow="1" bandRow="1">
                    <a:noFill/>
                    <a:tableStyleId>{AC6F4E37-9273-47AE-8071-A6909A8A5743}</a:tableStyleId>
                  </a:tblPr>
                  <a:tblGrid>
                    <a:gridCol w="8767554">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3333" b="-15000"/>
                          </a:stretch>
                        </a:blipFill>
                      </a:tcPr>
                    </a:tc>
                    <a:extLst>
                      <a:ext uri="{0D108BD9-81ED-4DB2-BD59-A6C34878D82A}">
                        <a16:rowId xmlns:a16="http://schemas.microsoft.com/office/drawing/2014/main" val="10000"/>
                      </a:ext>
                    </a:extLst>
                  </a:tr>
                </a:tbl>
              </a:graphicData>
            </a:graphic>
          </p:graphicFrame>
        </mc:Fallback>
      </mc:AlternateContent>
      <p:pic>
        <p:nvPicPr>
          <p:cNvPr id="2" name="Picture 1">
            <a:extLst>
              <a:ext uri="{FF2B5EF4-FFF2-40B4-BE49-F238E27FC236}">
                <a16:creationId xmlns:a16="http://schemas.microsoft.com/office/drawing/2014/main" id="{B34A276E-4222-4A54-258C-A54E694F4379}"/>
              </a:ext>
            </a:extLst>
          </p:cNvPr>
          <p:cNvPicPr>
            <a:picLocks noChangeAspect="1"/>
          </p:cNvPicPr>
          <p:nvPr/>
        </p:nvPicPr>
        <p:blipFill>
          <a:blip r:embed="rId5"/>
          <a:stretch>
            <a:fillRect/>
          </a:stretch>
        </p:blipFill>
        <p:spPr>
          <a:xfrm>
            <a:off x="588226" y="2384127"/>
            <a:ext cx="1018631" cy="1098320"/>
          </a:xfrm>
          <a:prstGeom prst="rect">
            <a:avLst/>
          </a:prstGeom>
        </p:spPr>
      </p:pic>
      <p:cxnSp>
        <p:nvCxnSpPr>
          <p:cNvPr id="5" name="Straight Connector 4">
            <a:extLst>
              <a:ext uri="{FF2B5EF4-FFF2-40B4-BE49-F238E27FC236}">
                <a16:creationId xmlns:a16="http://schemas.microsoft.com/office/drawing/2014/main" id="{040E22FB-6730-66DF-68F2-5EA1FF594441}"/>
              </a:ext>
            </a:extLst>
          </p:cNvPr>
          <p:cNvCxnSpPr/>
          <p:nvPr/>
        </p:nvCxnSpPr>
        <p:spPr>
          <a:xfrm flipV="1">
            <a:off x="3468698" y="1506588"/>
            <a:ext cx="1753188" cy="488272"/>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E732A0B-F7E0-4F14-C714-DA56A022C349}"/>
                  </a:ext>
                </a:extLst>
              </p:cNvPr>
              <p:cNvSpPr txBox="1"/>
              <p:nvPr/>
            </p:nvSpPr>
            <p:spPr>
              <a:xfrm>
                <a:off x="3163378" y="1789349"/>
                <a:ext cx="388618"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rPr>
                        <m:t>𝐴</m:t>
                      </m:r>
                    </m:oMath>
                  </m:oMathPara>
                </a14:m>
                <a:endParaRPr lang="en-GB" sz="2000" dirty="0"/>
              </a:p>
            </p:txBody>
          </p:sp>
        </mc:Choice>
        <mc:Fallback xmlns="">
          <p:sp>
            <p:nvSpPr>
              <p:cNvPr id="7" name="TextBox 6">
                <a:extLst>
                  <a:ext uri="{FF2B5EF4-FFF2-40B4-BE49-F238E27FC236}">
                    <a16:creationId xmlns:a16="http://schemas.microsoft.com/office/drawing/2014/main" id="{3E732A0B-F7E0-4F14-C714-DA56A022C349}"/>
                  </a:ext>
                </a:extLst>
              </p:cNvPr>
              <p:cNvSpPr txBox="1">
                <a:spLocks noRot="1" noChangeAspect="1" noMove="1" noResize="1" noEditPoints="1" noAdjustHandles="1" noChangeArrowheads="1" noChangeShapeType="1" noTextEdit="1"/>
              </p:cNvSpPr>
              <p:nvPr/>
            </p:nvSpPr>
            <p:spPr>
              <a:xfrm>
                <a:off x="3163378" y="1789349"/>
                <a:ext cx="388618" cy="40011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E5EE81E-08DD-1489-2DE1-CE61CE3C938E}"/>
                  </a:ext>
                </a:extLst>
              </p:cNvPr>
              <p:cNvSpPr txBox="1"/>
              <p:nvPr/>
            </p:nvSpPr>
            <p:spPr>
              <a:xfrm>
                <a:off x="5156345" y="1245296"/>
                <a:ext cx="388618"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rPr>
                        <m:t>𝐵</m:t>
                      </m:r>
                    </m:oMath>
                  </m:oMathPara>
                </a14:m>
                <a:endParaRPr lang="en-GB" sz="2000" dirty="0"/>
              </a:p>
            </p:txBody>
          </p:sp>
        </mc:Choice>
        <mc:Fallback xmlns="">
          <p:sp>
            <p:nvSpPr>
              <p:cNvPr id="8" name="TextBox 7">
                <a:extLst>
                  <a:ext uri="{FF2B5EF4-FFF2-40B4-BE49-F238E27FC236}">
                    <a16:creationId xmlns:a16="http://schemas.microsoft.com/office/drawing/2014/main" id="{6E5EE81E-08DD-1489-2DE1-CE61CE3C938E}"/>
                  </a:ext>
                </a:extLst>
              </p:cNvPr>
              <p:cNvSpPr txBox="1">
                <a:spLocks noRot="1" noChangeAspect="1" noMove="1" noResize="1" noEditPoints="1" noAdjustHandles="1" noChangeArrowheads="1" noChangeShapeType="1" noTextEdit="1"/>
              </p:cNvSpPr>
              <p:nvPr/>
            </p:nvSpPr>
            <p:spPr>
              <a:xfrm>
                <a:off x="5156345" y="1245296"/>
                <a:ext cx="388618" cy="400110"/>
              </a:xfrm>
              <a:prstGeom prst="rect">
                <a:avLst/>
              </a:prstGeom>
              <a:blipFill>
                <a:blip r:embed="rId7"/>
                <a:stretch>
                  <a:fillRect/>
                </a:stretch>
              </a:blipFill>
            </p:spPr>
            <p:txBody>
              <a:bodyPr/>
              <a:lstStyle/>
              <a:p>
                <a:r>
                  <a:rPr lang="en-GB">
                    <a:noFill/>
                  </a:rPr>
                  <a:t> </a:t>
                </a:r>
              </a:p>
            </p:txBody>
          </p:sp>
        </mc:Fallback>
      </mc:AlternateContent>
      <p:cxnSp>
        <p:nvCxnSpPr>
          <p:cNvPr id="18" name="Straight Connector 17">
            <a:extLst>
              <a:ext uri="{FF2B5EF4-FFF2-40B4-BE49-F238E27FC236}">
                <a16:creationId xmlns:a16="http://schemas.microsoft.com/office/drawing/2014/main" id="{3CA09DE0-A212-2413-E3FF-4971884FC5AE}"/>
              </a:ext>
            </a:extLst>
          </p:cNvPr>
          <p:cNvCxnSpPr>
            <a:cxnSpLocks/>
          </p:cNvCxnSpPr>
          <p:nvPr/>
        </p:nvCxnSpPr>
        <p:spPr>
          <a:xfrm flipV="1">
            <a:off x="5138125" y="3988653"/>
            <a:ext cx="1049611" cy="292322"/>
          </a:xfrm>
          <a:prstGeom prst="line">
            <a:avLst/>
          </a:prstGeom>
          <a:ln w="19050"/>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29931DF6-041B-2CA0-A8AD-E1952B1117A4}"/>
              </a:ext>
            </a:extLst>
          </p:cNvPr>
          <p:cNvCxnSpPr>
            <a:cxnSpLocks/>
          </p:cNvCxnSpPr>
          <p:nvPr/>
        </p:nvCxnSpPr>
        <p:spPr>
          <a:xfrm flipV="1">
            <a:off x="5067678" y="3752310"/>
            <a:ext cx="1084547" cy="302052"/>
          </a:xfrm>
          <a:prstGeom prst="line">
            <a:avLst/>
          </a:prstGeom>
          <a:ln w="19050">
            <a:solidFill>
              <a:srgbClr val="F55C8B"/>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DD0387DD-88C7-6379-478A-64F7307B8F98}"/>
              </a:ext>
            </a:extLst>
          </p:cNvPr>
          <p:cNvCxnSpPr>
            <a:cxnSpLocks/>
          </p:cNvCxnSpPr>
          <p:nvPr/>
        </p:nvCxnSpPr>
        <p:spPr>
          <a:xfrm flipV="1">
            <a:off x="5208572" y="4204626"/>
            <a:ext cx="1049611" cy="292323"/>
          </a:xfrm>
          <a:prstGeom prst="line">
            <a:avLst/>
          </a:prstGeom>
          <a:ln w="19050">
            <a:solidFill>
              <a:srgbClr val="F55C8B"/>
            </a:solidFill>
          </a:ln>
        </p:spPr>
        <p:style>
          <a:lnRef idx="1">
            <a:schemeClr val="dk1"/>
          </a:lnRef>
          <a:fillRef idx="0">
            <a:schemeClr val="dk1"/>
          </a:fillRef>
          <a:effectRef idx="0">
            <a:schemeClr val="dk1"/>
          </a:effectRef>
          <a:fontRef idx="minor">
            <a:schemeClr val="tx1"/>
          </a:fontRef>
        </p:style>
      </p:cxnSp>
      <p:grpSp>
        <p:nvGrpSpPr>
          <p:cNvPr id="33" name="Group 32">
            <a:extLst>
              <a:ext uri="{FF2B5EF4-FFF2-40B4-BE49-F238E27FC236}">
                <a16:creationId xmlns:a16="http://schemas.microsoft.com/office/drawing/2014/main" id="{71D004B3-BA7C-D313-C17F-98956E1DC322}"/>
              </a:ext>
            </a:extLst>
          </p:cNvPr>
          <p:cNvGrpSpPr/>
          <p:nvPr/>
        </p:nvGrpSpPr>
        <p:grpSpPr>
          <a:xfrm>
            <a:off x="4878918" y="2639541"/>
            <a:ext cx="1441040" cy="587492"/>
            <a:chOff x="1139367" y="3264731"/>
            <a:chExt cx="2662128" cy="1085313"/>
          </a:xfrm>
        </p:grpSpPr>
        <p:cxnSp>
          <p:nvCxnSpPr>
            <p:cNvPr id="31" name="Straight Connector 30">
              <a:extLst>
                <a:ext uri="{FF2B5EF4-FFF2-40B4-BE49-F238E27FC236}">
                  <a16:creationId xmlns:a16="http://schemas.microsoft.com/office/drawing/2014/main" id="{B078F291-31C6-82A7-C3D4-9707C698F3FB}"/>
                </a:ext>
              </a:extLst>
            </p:cNvPr>
            <p:cNvCxnSpPr/>
            <p:nvPr/>
          </p:nvCxnSpPr>
          <p:spPr>
            <a:xfrm flipV="1">
              <a:off x="1618218" y="3562060"/>
              <a:ext cx="1753188" cy="488272"/>
            </a:xfrm>
            <a:prstGeom prst="line">
              <a:avLst/>
            </a:prstGeom>
            <a:ln w="19050"/>
          </p:spPr>
          <p:style>
            <a:lnRef idx="1">
              <a:schemeClr val="dk1"/>
            </a:lnRef>
            <a:fillRef idx="0">
              <a:schemeClr val="dk1"/>
            </a:fillRef>
            <a:effectRef idx="0">
              <a:schemeClr val="dk1"/>
            </a:effectRef>
            <a:fontRef idx="minor">
              <a:schemeClr val="tx1"/>
            </a:fontRef>
          </p:style>
        </p:cxnSp>
        <p:sp>
          <p:nvSpPr>
            <p:cNvPr id="32" name="Oval 31">
              <a:extLst>
                <a:ext uri="{FF2B5EF4-FFF2-40B4-BE49-F238E27FC236}">
                  <a16:creationId xmlns:a16="http://schemas.microsoft.com/office/drawing/2014/main" id="{4FFAEE31-FE0C-B46B-4931-3AA2BAE2C319}"/>
                </a:ext>
              </a:extLst>
            </p:cNvPr>
            <p:cNvSpPr/>
            <p:nvPr/>
          </p:nvSpPr>
          <p:spPr>
            <a:xfrm rot="20718978">
              <a:off x="1139367" y="3264731"/>
              <a:ext cx="2662128" cy="1085313"/>
            </a:xfrm>
            <a:prstGeom prst="ellipse">
              <a:avLst/>
            </a:prstGeom>
            <a:noFill/>
            <a:ln w="12700">
              <a:solidFill>
                <a:srgbClr val="FF3F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36" name="Straight Connector 35">
            <a:extLst>
              <a:ext uri="{FF2B5EF4-FFF2-40B4-BE49-F238E27FC236}">
                <a16:creationId xmlns:a16="http://schemas.microsoft.com/office/drawing/2014/main" id="{8648904A-3B95-1082-5D44-B71D990DC3FC}"/>
              </a:ext>
            </a:extLst>
          </p:cNvPr>
          <p:cNvCxnSpPr/>
          <p:nvPr/>
        </p:nvCxnSpPr>
        <p:spPr>
          <a:xfrm flipV="1">
            <a:off x="846960" y="3964838"/>
            <a:ext cx="949020" cy="264307"/>
          </a:xfrm>
          <a:prstGeom prst="line">
            <a:avLst/>
          </a:prstGeom>
          <a:ln w="19050"/>
        </p:spPr>
        <p:style>
          <a:lnRef idx="1">
            <a:schemeClr val="dk1"/>
          </a:lnRef>
          <a:fillRef idx="0">
            <a:schemeClr val="dk1"/>
          </a:fillRef>
          <a:effectRef idx="0">
            <a:schemeClr val="dk1"/>
          </a:effectRef>
          <a:fontRef idx="minor">
            <a:schemeClr val="tx1"/>
          </a:fontRef>
        </p:style>
      </p:cxnSp>
      <p:sp>
        <p:nvSpPr>
          <p:cNvPr id="37" name="Rectangle: Rounded Corners 36">
            <a:extLst>
              <a:ext uri="{FF2B5EF4-FFF2-40B4-BE49-F238E27FC236}">
                <a16:creationId xmlns:a16="http://schemas.microsoft.com/office/drawing/2014/main" id="{53292298-45C1-C522-74A2-F9ECDE7A74EA}"/>
              </a:ext>
            </a:extLst>
          </p:cNvPr>
          <p:cNvSpPr/>
          <p:nvPr/>
        </p:nvSpPr>
        <p:spPr>
          <a:xfrm rot="20696249">
            <a:off x="548278" y="3797274"/>
            <a:ext cx="1572006" cy="592538"/>
          </a:xfrm>
          <a:prstGeom prst="roundRect">
            <a:avLst>
              <a:gd name="adj" fmla="val 50000"/>
            </a:avLst>
          </a:prstGeom>
          <a:noFill/>
          <a:ln w="12700">
            <a:solidFill>
              <a:srgbClr val="FF3F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D177F94-7F5B-3A17-D736-07A9C59494DE}"/>
                  </a:ext>
                </a:extLst>
              </p:cNvPr>
              <p:cNvSpPr txBox="1"/>
              <p:nvPr/>
            </p:nvSpPr>
            <p:spPr>
              <a:xfrm>
                <a:off x="313788" y="2931972"/>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3" name="TextBox 2">
                <a:extLst>
                  <a:ext uri="{FF2B5EF4-FFF2-40B4-BE49-F238E27FC236}">
                    <a16:creationId xmlns:a16="http://schemas.microsoft.com/office/drawing/2014/main" id="{5D177F94-7F5B-3A17-D736-07A9C59494DE}"/>
                  </a:ext>
                </a:extLst>
              </p:cNvPr>
              <p:cNvSpPr txBox="1">
                <a:spLocks noRot="1" noChangeAspect="1" noMove="1" noResize="1" noEditPoints="1" noAdjustHandles="1" noChangeArrowheads="1" noChangeShapeType="1" noTextEdit="1"/>
              </p:cNvSpPr>
              <p:nvPr/>
            </p:nvSpPr>
            <p:spPr>
              <a:xfrm>
                <a:off x="313788" y="2931972"/>
                <a:ext cx="388618" cy="276999"/>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C760DAA-2834-446D-5ED6-573BBDA887F6}"/>
                  </a:ext>
                </a:extLst>
              </p:cNvPr>
              <p:cNvSpPr txBox="1"/>
              <p:nvPr/>
            </p:nvSpPr>
            <p:spPr>
              <a:xfrm>
                <a:off x="1511624" y="2616518"/>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6" name="TextBox 5">
                <a:extLst>
                  <a:ext uri="{FF2B5EF4-FFF2-40B4-BE49-F238E27FC236}">
                    <a16:creationId xmlns:a16="http://schemas.microsoft.com/office/drawing/2014/main" id="{5C760DAA-2834-446D-5ED6-573BBDA887F6}"/>
                  </a:ext>
                </a:extLst>
              </p:cNvPr>
              <p:cNvSpPr txBox="1">
                <a:spLocks noRot="1" noChangeAspect="1" noMove="1" noResize="1" noEditPoints="1" noAdjustHandles="1" noChangeArrowheads="1" noChangeShapeType="1" noTextEdit="1"/>
              </p:cNvSpPr>
              <p:nvPr/>
            </p:nvSpPr>
            <p:spPr>
              <a:xfrm>
                <a:off x="1511624" y="2616518"/>
                <a:ext cx="388618" cy="276999"/>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01AA042-BEDE-C599-EE90-7DF7AE14AA80}"/>
                  </a:ext>
                </a:extLst>
              </p:cNvPr>
              <p:cNvSpPr txBox="1"/>
              <p:nvPr/>
            </p:nvSpPr>
            <p:spPr>
              <a:xfrm>
                <a:off x="545700" y="4108104"/>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9" name="TextBox 8">
                <a:extLst>
                  <a:ext uri="{FF2B5EF4-FFF2-40B4-BE49-F238E27FC236}">
                    <a16:creationId xmlns:a16="http://schemas.microsoft.com/office/drawing/2014/main" id="{701AA042-BEDE-C599-EE90-7DF7AE14AA80}"/>
                  </a:ext>
                </a:extLst>
              </p:cNvPr>
              <p:cNvSpPr txBox="1">
                <a:spLocks noRot="1" noChangeAspect="1" noMove="1" noResize="1" noEditPoints="1" noAdjustHandles="1" noChangeArrowheads="1" noChangeShapeType="1" noTextEdit="1"/>
              </p:cNvSpPr>
              <p:nvPr/>
            </p:nvSpPr>
            <p:spPr>
              <a:xfrm>
                <a:off x="545700" y="4108104"/>
                <a:ext cx="388618" cy="276999"/>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EAD8AFA-D4A7-B09D-9992-D4B175A36C6A}"/>
                  </a:ext>
                </a:extLst>
              </p:cNvPr>
              <p:cNvSpPr txBox="1"/>
              <p:nvPr/>
            </p:nvSpPr>
            <p:spPr>
              <a:xfrm>
                <a:off x="1703780" y="3802589"/>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10" name="TextBox 9">
                <a:extLst>
                  <a:ext uri="{FF2B5EF4-FFF2-40B4-BE49-F238E27FC236}">
                    <a16:creationId xmlns:a16="http://schemas.microsoft.com/office/drawing/2014/main" id="{9EAD8AFA-D4A7-B09D-9992-D4B175A36C6A}"/>
                  </a:ext>
                </a:extLst>
              </p:cNvPr>
              <p:cNvSpPr txBox="1">
                <a:spLocks noRot="1" noChangeAspect="1" noMove="1" noResize="1" noEditPoints="1" noAdjustHandles="1" noChangeArrowheads="1" noChangeShapeType="1" noTextEdit="1"/>
              </p:cNvSpPr>
              <p:nvPr/>
            </p:nvSpPr>
            <p:spPr>
              <a:xfrm>
                <a:off x="1703780" y="3802589"/>
                <a:ext cx="388618" cy="276999"/>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791AA4A-544D-0DCD-F7AB-7F7DF1478B80}"/>
                  </a:ext>
                </a:extLst>
              </p:cNvPr>
              <p:cNvSpPr txBox="1"/>
              <p:nvPr/>
            </p:nvSpPr>
            <p:spPr>
              <a:xfrm>
                <a:off x="4838842" y="2940158"/>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12" name="TextBox 11">
                <a:extLst>
                  <a:ext uri="{FF2B5EF4-FFF2-40B4-BE49-F238E27FC236}">
                    <a16:creationId xmlns:a16="http://schemas.microsoft.com/office/drawing/2014/main" id="{A791AA4A-544D-0DCD-F7AB-7F7DF1478B80}"/>
                  </a:ext>
                </a:extLst>
              </p:cNvPr>
              <p:cNvSpPr txBox="1">
                <a:spLocks noRot="1" noChangeAspect="1" noMove="1" noResize="1" noEditPoints="1" noAdjustHandles="1" noChangeArrowheads="1" noChangeShapeType="1" noTextEdit="1"/>
              </p:cNvSpPr>
              <p:nvPr/>
            </p:nvSpPr>
            <p:spPr>
              <a:xfrm>
                <a:off x="4838842" y="2940158"/>
                <a:ext cx="388618" cy="276999"/>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04C27E4F-463D-07E1-B310-9546443EE770}"/>
                  </a:ext>
                </a:extLst>
              </p:cNvPr>
              <p:cNvSpPr txBox="1"/>
              <p:nvPr/>
            </p:nvSpPr>
            <p:spPr>
              <a:xfrm>
                <a:off x="5996922" y="2634643"/>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14" name="TextBox 13">
                <a:extLst>
                  <a:ext uri="{FF2B5EF4-FFF2-40B4-BE49-F238E27FC236}">
                    <a16:creationId xmlns:a16="http://schemas.microsoft.com/office/drawing/2014/main" id="{04C27E4F-463D-07E1-B310-9546443EE770}"/>
                  </a:ext>
                </a:extLst>
              </p:cNvPr>
              <p:cNvSpPr txBox="1">
                <a:spLocks noRot="1" noChangeAspect="1" noMove="1" noResize="1" noEditPoints="1" noAdjustHandles="1" noChangeArrowheads="1" noChangeShapeType="1" noTextEdit="1"/>
              </p:cNvSpPr>
              <p:nvPr/>
            </p:nvSpPr>
            <p:spPr>
              <a:xfrm>
                <a:off x="5996922" y="2634643"/>
                <a:ext cx="388618" cy="276999"/>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74F86B8A-A15D-6010-9425-BC82035EB4B1}"/>
                  </a:ext>
                </a:extLst>
              </p:cNvPr>
              <p:cNvSpPr txBox="1"/>
              <p:nvPr/>
            </p:nvSpPr>
            <p:spPr>
              <a:xfrm>
                <a:off x="4853146" y="4152414"/>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𝐴</m:t>
                      </m:r>
                    </m:oMath>
                  </m:oMathPara>
                </a14:m>
                <a:endParaRPr lang="en-GB" sz="1200" dirty="0"/>
              </a:p>
            </p:txBody>
          </p:sp>
        </mc:Choice>
        <mc:Fallback xmlns="">
          <p:sp>
            <p:nvSpPr>
              <p:cNvPr id="15" name="TextBox 14">
                <a:extLst>
                  <a:ext uri="{FF2B5EF4-FFF2-40B4-BE49-F238E27FC236}">
                    <a16:creationId xmlns:a16="http://schemas.microsoft.com/office/drawing/2014/main" id="{74F86B8A-A15D-6010-9425-BC82035EB4B1}"/>
                  </a:ext>
                </a:extLst>
              </p:cNvPr>
              <p:cNvSpPr txBox="1">
                <a:spLocks noRot="1" noChangeAspect="1" noMove="1" noResize="1" noEditPoints="1" noAdjustHandles="1" noChangeArrowheads="1" noChangeShapeType="1" noTextEdit="1"/>
              </p:cNvSpPr>
              <p:nvPr/>
            </p:nvSpPr>
            <p:spPr>
              <a:xfrm>
                <a:off x="4853146" y="4152414"/>
                <a:ext cx="388618" cy="276999"/>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09DD871-796C-44B4-A6B7-E85D2A06B9E9}"/>
                  </a:ext>
                </a:extLst>
              </p:cNvPr>
              <p:cNvSpPr txBox="1"/>
              <p:nvPr/>
            </p:nvSpPr>
            <p:spPr>
              <a:xfrm>
                <a:off x="6080799" y="3787265"/>
                <a:ext cx="388618" cy="2769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200" b="0" i="1" smtClean="0">
                          <a:latin typeface="Cambria Math" panose="02040503050406030204" pitchFamily="18" charset="0"/>
                        </a:rPr>
                        <m:t>𝐵</m:t>
                      </m:r>
                    </m:oMath>
                  </m:oMathPara>
                </a14:m>
                <a:endParaRPr lang="en-GB" sz="1200" dirty="0"/>
              </a:p>
            </p:txBody>
          </p:sp>
        </mc:Choice>
        <mc:Fallback xmlns="">
          <p:sp>
            <p:nvSpPr>
              <p:cNvPr id="16" name="TextBox 15">
                <a:extLst>
                  <a:ext uri="{FF2B5EF4-FFF2-40B4-BE49-F238E27FC236}">
                    <a16:creationId xmlns:a16="http://schemas.microsoft.com/office/drawing/2014/main" id="{D09DD871-796C-44B4-A6B7-E85D2A06B9E9}"/>
                  </a:ext>
                </a:extLst>
              </p:cNvPr>
              <p:cNvSpPr txBox="1">
                <a:spLocks noRot="1" noChangeAspect="1" noMove="1" noResize="1" noEditPoints="1" noAdjustHandles="1" noChangeArrowheads="1" noChangeShapeType="1" noTextEdit="1"/>
              </p:cNvSpPr>
              <p:nvPr/>
            </p:nvSpPr>
            <p:spPr>
              <a:xfrm>
                <a:off x="6080799" y="3787265"/>
                <a:ext cx="388618" cy="276999"/>
              </a:xfrm>
              <a:prstGeom prst="rect">
                <a:avLst/>
              </a:prstGeom>
              <a:blipFill>
                <a:blip r:embed="rId13"/>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489550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oogle Shape;414;g21c43135d4d_0_150">
            <a:extLst>
              <a:ext uri="{FF2B5EF4-FFF2-40B4-BE49-F238E27FC236}">
                <a16:creationId xmlns:a16="http://schemas.microsoft.com/office/drawing/2014/main" id="{65F3EA8C-AB0D-A92A-B58E-69A5F84D4012}"/>
              </a:ext>
            </a:extLst>
          </p:cNvPr>
          <p:cNvGraphicFramePr/>
          <p:nvPr>
            <p:extLst>
              <p:ext uri="{D42A27DB-BD31-4B8C-83A1-F6EECF244321}">
                <p14:modId xmlns:p14="http://schemas.microsoft.com/office/powerpoint/2010/main" val="3333234212"/>
              </p:ext>
            </p:extLst>
          </p:nvPr>
        </p:nvGraphicFramePr>
        <p:xfrm>
          <a:off x="169850" y="2334816"/>
          <a:ext cx="8761086" cy="2369824"/>
        </p:xfrm>
        <a:graphic>
          <a:graphicData uri="http://schemas.openxmlformats.org/drawingml/2006/table">
            <a:tbl>
              <a:tblPr>
                <a:noFill/>
                <a:tableStyleId>{0E87D864-1952-46A8-BDBF-DA085AF3DD8E}</a:tableStyleId>
              </a:tblPr>
              <a:tblGrid>
                <a:gridCol w="1925280">
                  <a:extLst>
                    <a:ext uri="{9D8B030D-6E8A-4147-A177-3AD203B41FA5}">
                      <a16:colId xmlns:a16="http://schemas.microsoft.com/office/drawing/2014/main" val="20000"/>
                    </a:ext>
                  </a:extLst>
                </a:gridCol>
                <a:gridCol w="2459115">
                  <a:extLst>
                    <a:ext uri="{9D8B030D-6E8A-4147-A177-3AD203B41FA5}">
                      <a16:colId xmlns:a16="http://schemas.microsoft.com/office/drawing/2014/main" val="1525382621"/>
                    </a:ext>
                  </a:extLst>
                </a:gridCol>
                <a:gridCol w="1740023">
                  <a:extLst>
                    <a:ext uri="{9D8B030D-6E8A-4147-A177-3AD203B41FA5}">
                      <a16:colId xmlns:a16="http://schemas.microsoft.com/office/drawing/2014/main" val="20001"/>
                    </a:ext>
                  </a:extLst>
                </a:gridCol>
                <a:gridCol w="2636668">
                  <a:extLst>
                    <a:ext uri="{9D8B030D-6E8A-4147-A177-3AD203B41FA5}">
                      <a16:colId xmlns:a16="http://schemas.microsoft.com/office/drawing/2014/main" val="335187221"/>
                    </a:ext>
                  </a:extLst>
                </a:gridCol>
              </a:tblGrid>
              <a:tr h="92859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A)</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 </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ysClr val="windowText" lastClr="000000"/>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649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lang="en-US"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2" name="Google Shape;255;g2191522ec10_0_108">
                <a:extLst>
                  <a:ext uri="{FF2B5EF4-FFF2-40B4-BE49-F238E27FC236}">
                    <a16:creationId xmlns:a16="http://schemas.microsoft.com/office/drawing/2014/main" id="{9579BF31-5F27-68A3-309A-18448852AEA8}"/>
                  </a:ext>
                </a:extLst>
              </p:cNvPr>
              <p:cNvGraphicFramePr/>
              <p:nvPr/>
            </p:nvGraphicFramePr>
            <p:xfrm>
              <a:off x="116924" y="862525"/>
              <a:ext cx="5598076" cy="669681"/>
            </p:xfrm>
            <a:graphic>
              <a:graphicData uri="http://schemas.openxmlformats.org/drawingml/2006/table">
                <a:tbl>
                  <a:tblPr firstRow="1" bandRow="1">
                    <a:noFill/>
                    <a:tableStyleId>{AC6F4E37-9273-47AE-8071-A6909A8A5743}</a:tableStyleId>
                  </a:tblPr>
                  <a:tblGrid>
                    <a:gridCol w="559807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pitchFamily="2" charset="0"/>
                              <a:ea typeface="Nunito"/>
                              <a:cs typeface="Nunito"/>
                              <a:sym typeface="Nunito"/>
                            </a:rPr>
                            <a:t>Draw the locus of points </a:t>
                          </a:r>
                          <a:r>
                            <a:rPr lang="en-GB" sz="1600" b="0" dirty="0">
                              <a:solidFill>
                                <a:schemeClr val="dk1"/>
                              </a:solidFill>
                              <a:latin typeface="Nunito Sans"/>
                              <a:ea typeface="Nunito Sans"/>
                              <a:cs typeface="Nunito Sans"/>
                              <a:sym typeface="Nunito Sans"/>
                            </a:rPr>
                            <a:t>equidistant f</a:t>
                          </a:r>
                          <a:r>
                            <a:rPr lang="en-US" sz="1600" b="0" u="none" strike="noStrike" cap="none" baseline="0" dirty="0">
                              <a:solidFill>
                                <a:schemeClr val="dk1"/>
                              </a:solidFill>
                              <a:latin typeface="Nunito Sans" pitchFamily="2" charset="0"/>
                              <a:ea typeface="Times New Roman"/>
                              <a:cs typeface="Times New Roman"/>
                              <a:sym typeface="Times New Roman"/>
                            </a:rPr>
                            <a:t>rom </a:t>
                          </a:r>
                          <a:r>
                            <a:rPr lang="en-GB" sz="1600" b="0" dirty="0">
                              <a:solidFill>
                                <a:schemeClr val="dk1"/>
                              </a:solidFill>
                              <a:latin typeface="Nunito Sans"/>
                              <a:ea typeface="Nunito Sans"/>
                              <a:cs typeface="Nunito Sans"/>
                              <a:sym typeface="Nunito Sans"/>
                            </a:rPr>
                            <a:t>the points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m:t>
                              </m:r>
                            </m:oMath>
                          </a14:m>
                          <a:endParaRPr lang="en-GB" sz="1600" b="0"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and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m:t>
                              </m:r>
                            </m:oMath>
                          </a14:m>
                          <a:r>
                            <a:rPr lang="en-GB" sz="1600" b="0" dirty="0">
                              <a:solidFill>
                                <a:schemeClr val="dk1"/>
                              </a:solidFill>
                              <a:latin typeface="Nunito Sans"/>
                              <a:ea typeface="Nunito Sans"/>
                              <a:cs typeface="Nunito Sans"/>
                              <a:sym typeface="Nunito Sans"/>
                            </a:rPr>
                            <a:t>:</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2" name="Google Shape;255;g2191522ec10_0_108">
                <a:extLst>
                  <a:ext uri="{FF2B5EF4-FFF2-40B4-BE49-F238E27FC236}">
                    <a16:creationId xmlns:a16="http://schemas.microsoft.com/office/drawing/2014/main" id="{9579BF31-5F27-68A3-309A-18448852AEA8}"/>
                  </a:ext>
                </a:extLst>
              </p:cNvPr>
              <p:cNvGraphicFramePr/>
              <p:nvPr>
                <p:extLst>
                  <p:ext uri="{D42A27DB-BD31-4B8C-83A1-F6EECF244321}">
                    <p14:modId xmlns:p14="http://schemas.microsoft.com/office/powerpoint/2010/main" val="243480055"/>
                  </p:ext>
                </p:extLst>
              </p:nvPr>
            </p:nvGraphicFramePr>
            <p:xfrm>
              <a:off x="116924" y="862525"/>
              <a:ext cx="5598076" cy="669681"/>
            </p:xfrm>
            <a:graphic>
              <a:graphicData uri="http://schemas.openxmlformats.org/drawingml/2006/table">
                <a:tbl>
                  <a:tblPr firstRow="1" bandRow="1">
                    <a:noFill/>
                    <a:tableStyleId>{AC6F4E37-9273-47AE-8071-A6909A8A5743}</a:tableStyleId>
                  </a:tblPr>
                  <a:tblGrid>
                    <a:gridCol w="5598076">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9" t="-1802" r="-218"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Constructions &amp; Loci</a:t>
            </a:r>
            <a:endParaRPr sz="1400" b="1" i="0" u="none" strike="noStrike" cap="none" dirty="0">
              <a:solidFill>
                <a:srgbClr val="FFFFFF"/>
              </a:solidFill>
              <a:latin typeface="Nunito Sans"/>
              <a:ea typeface="Nunito Sans"/>
              <a:cs typeface="Nunito Sans"/>
              <a:sym typeface="Nunito Sans"/>
            </a:endParaRPr>
          </a:p>
        </p:txBody>
      </p:sp>
      <p:grpSp>
        <p:nvGrpSpPr>
          <p:cNvPr id="21" name="Group 20">
            <a:extLst>
              <a:ext uri="{FF2B5EF4-FFF2-40B4-BE49-F238E27FC236}">
                <a16:creationId xmlns:a16="http://schemas.microsoft.com/office/drawing/2014/main" id="{692CBBBA-5FAA-99A6-DBB4-8717F6A0D243}"/>
              </a:ext>
            </a:extLst>
          </p:cNvPr>
          <p:cNvGrpSpPr/>
          <p:nvPr/>
        </p:nvGrpSpPr>
        <p:grpSpPr>
          <a:xfrm>
            <a:off x="6181689" y="692173"/>
            <a:ext cx="2109428" cy="1391189"/>
            <a:chOff x="3520916" y="1249886"/>
            <a:chExt cx="2061694" cy="1359707"/>
          </a:xfrm>
        </p:grpSpPr>
        <p:sp>
          <p:nvSpPr>
            <p:cNvPr id="3" name="Oval 2">
              <a:extLst>
                <a:ext uri="{FF2B5EF4-FFF2-40B4-BE49-F238E27FC236}">
                  <a16:creationId xmlns:a16="http://schemas.microsoft.com/office/drawing/2014/main" id="{9DAACB8F-0688-0F50-A86E-EA617086D80A}"/>
                </a:ext>
              </a:extLst>
            </p:cNvPr>
            <p:cNvSpPr/>
            <p:nvPr/>
          </p:nvSpPr>
          <p:spPr>
            <a:xfrm>
              <a:off x="4026713" y="1516627"/>
              <a:ext cx="117973" cy="117973"/>
            </a:xfrm>
            <a:prstGeom prst="ellipse">
              <a:avLst/>
            </a:prstGeom>
            <a:solidFill>
              <a:srgbClr val="EE5886"/>
            </a:solidFill>
            <a:ln>
              <a:solidFill>
                <a:srgbClr val="FACD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9A50AF9-7A70-4D2E-4B0A-AAA3CF90F347}"/>
                    </a:ext>
                  </a:extLst>
                </p:cNvPr>
                <p:cNvSpPr txBox="1"/>
                <p:nvPr/>
              </p:nvSpPr>
              <p:spPr>
                <a:xfrm>
                  <a:off x="3520916" y="1249886"/>
                  <a:ext cx="710214" cy="33089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𝐴</m:t>
                        </m:r>
                      </m:oMath>
                    </m:oMathPara>
                  </a14:m>
                  <a:endParaRPr lang="en-GB" sz="1600" dirty="0"/>
                </a:p>
              </p:txBody>
            </p:sp>
          </mc:Choice>
          <mc:Fallback xmlns="">
            <p:sp>
              <p:nvSpPr>
                <p:cNvPr id="10" name="TextBox 9">
                  <a:extLst>
                    <a:ext uri="{FF2B5EF4-FFF2-40B4-BE49-F238E27FC236}">
                      <a16:creationId xmlns:a16="http://schemas.microsoft.com/office/drawing/2014/main" id="{99A50AF9-7A70-4D2E-4B0A-AAA3CF90F347}"/>
                    </a:ext>
                  </a:extLst>
                </p:cNvPr>
                <p:cNvSpPr txBox="1">
                  <a:spLocks noRot="1" noChangeAspect="1" noMove="1" noResize="1" noEditPoints="1" noAdjustHandles="1" noChangeArrowheads="1" noChangeShapeType="1" noTextEdit="1"/>
                </p:cNvSpPr>
                <p:nvPr/>
              </p:nvSpPr>
              <p:spPr>
                <a:xfrm>
                  <a:off x="3520916" y="1249886"/>
                  <a:ext cx="710214" cy="330893"/>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78B0B47-2F51-B00D-BE60-2E48E5E7760B}"/>
                    </a:ext>
                  </a:extLst>
                </p:cNvPr>
                <p:cNvSpPr txBox="1"/>
                <p:nvPr/>
              </p:nvSpPr>
              <p:spPr>
                <a:xfrm>
                  <a:off x="4872396" y="2278700"/>
                  <a:ext cx="710214" cy="33089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𝐵</m:t>
                        </m:r>
                      </m:oMath>
                    </m:oMathPara>
                  </a14:m>
                  <a:endParaRPr lang="en-GB" sz="1600" dirty="0"/>
                </a:p>
              </p:txBody>
            </p:sp>
          </mc:Choice>
          <mc:Fallback xmlns="">
            <p:sp>
              <p:nvSpPr>
                <p:cNvPr id="11" name="TextBox 10">
                  <a:extLst>
                    <a:ext uri="{FF2B5EF4-FFF2-40B4-BE49-F238E27FC236}">
                      <a16:creationId xmlns:a16="http://schemas.microsoft.com/office/drawing/2014/main" id="{978B0B47-2F51-B00D-BE60-2E48E5E7760B}"/>
                    </a:ext>
                  </a:extLst>
                </p:cNvPr>
                <p:cNvSpPr txBox="1">
                  <a:spLocks noRot="1" noChangeAspect="1" noMove="1" noResize="1" noEditPoints="1" noAdjustHandles="1" noChangeArrowheads="1" noChangeShapeType="1" noTextEdit="1"/>
                </p:cNvSpPr>
                <p:nvPr/>
              </p:nvSpPr>
              <p:spPr>
                <a:xfrm>
                  <a:off x="4872396" y="2278700"/>
                  <a:ext cx="710214" cy="330893"/>
                </a:xfrm>
                <a:prstGeom prst="rect">
                  <a:avLst/>
                </a:prstGeom>
                <a:blipFill>
                  <a:blip r:embed="rId5"/>
                  <a:stretch>
                    <a:fillRect/>
                  </a:stretch>
                </a:blipFill>
              </p:spPr>
              <p:txBody>
                <a:bodyPr/>
                <a:lstStyle/>
                <a:p>
                  <a:r>
                    <a:rPr lang="en-GB">
                      <a:noFill/>
                    </a:rPr>
                    <a:t> </a:t>
                  </a:r>
                </a:p>
              </p:txBody>
            </p:sp>
          </mc:Fallback>
        </mc:AlternateContent>
      </p:grpSp>
      <p:pic>
        <p:nvPicPr>
          <p:cNvPr id="12" name="Picture 11">
            <a:extLst>
              <a:ext uri="{FF2B5EF4-FFF2-40B4-BE49-F238E27FC236}">
                <a16:creationId xmlns:a16="http://schemas.microsoft.com/office/drawing/2014/main" id="{BAA75CBE-AAC9-BFD6-D473-EF5C29686F73}"/>
              </a:ext>
            </a:extLst>
          </p:cNvPr>
          <p:cNvPicPr>
            <a:picLocks noChangeAspect="1"/>
          </p:cNvPicPr>
          <p:nvPr/>
        </p:nvPicPr>
        <p:blipFill>
          <a:blip r:embed="rId6"/>
          <a:stretch>
            <a:fillRect/>
          </a:stretch>
        </p:blipFill>
        <p:spPr>
          <a:xfrm>
            <a:off x="706341" y="2433107"/>
            <a:ext cx="1204386" cy="1060025"/>
          </a:xfrm>
          <a:prstGeom prst="rect">
            <a:avLst/>
          </a:prstGeom>
        </p:spPr>
      </p:pic>
      <p:pic>
        <p:nvPicPr>
          <p:cNvPr id="13" name="Picture 12">
            <a:extLst>
              <a:ext uri="{FF2B5EF4-FFF2-40B4-BE49-F238E27FC236}">
                <a16:creationId xmlns:a16="http://schemas.microsoft.com/office/drawing/2014/main" id="{E270EB60-E0E3-B356-7434-D111EC7BAD37}"/>
              </a:ext>
            </a:extLst>
          </p:cNvPr>
          <p:cNvPicPr>
            <a:picLocks noChangeAspect="1"/>
          </p:cNvPicPr>
          <p:nvPr/>
        </p:nvPicPr>
        <p:blipFill>
          <a:blip r:embed="rId7"/>
          <a:stretch>
            <a:fillRect/>
          </a:stretch>
        </p:blipFill>
        <p:spPr>
          <a:xfrm>
            <a:off x="4949394" y="2392603"/>
            <a:ext cx="1116331" cy="1060025"/>
          </a:xfrm>
          <a:prstGeom prst="rect">
            <a:avLst/>
          </a:prstGeom>
        </p:spPr>
      </p:pic>
      <p:pic>
        <p:nvPicPr>
          <p:cNvPr id="14" name="Picture 13">
            <a:extLst>
              <a:ext uri="{FF2B5EF4-FFF2-40B4-BE49-F238E27FC236}">
                <a16:creationId xmlns:a16="http://schemas.microsoft.com/office/drawing/2014/main" id="{F5FD6C06-45F1-F713-5C11-36988317C467}"/>
              </a:ext>
            </a:extLst>
          </p:cNvPr>
          <p:cNvPicPr>
            <a:picLocks noChangeAspect="1"/>
          </p:cNvPicPr>
          <p:nvPr/>
        </p:nvPicPr>
        <p:blipFill>
          <a:blip r:embed="rId8"/>
          <a:stretch>
            <a:fillRect/>
          </a:stretch>
        </p:blipFill>
        <p:spPr>
          <a:xfrm>
            <a:off x="690300" y="3600016"/>
            <a:ext cx="1204387" cy="1060026"/>
          </a:xfrm>
          <a:prstGeom prst="rect">
            <a:avLst/>
          </a:prstGeom>
        </p:spPr>
      </p:pic>
      <p:pic>
        <p:nvPicPr>
          <p:cNvPr id="15" name="Picture 14">
            <a:extLst>
              <a:ext uri="{FF2B5EF4-FFF2-40B4-BE49-F238E27FC236}">
                <a16:creationId xmlns:a16="http://schemas.microsoft.com/office/drawing/2014/main" id="{07A8A52D-C919-E389-5ADB-90E8281344D1}"/>
              </a:ext>
            </a:extLst>
          </p:cNvPr>
          <p:cNvPicPr>
            <a:picLocks noChangeAspect="1"/>
          </p:cNvPicPr>
          <p:nvPr/>
        </p:nvPicPr>
        <p:blipFill rotWithShape="1">
          <a:blip r:embed="rId9"/>
          <a:srcRect l="7487" t="10217" r="7487" b="8259"/>
          <a:stretch/>
        </p:blipFill>
        <p:spPr>
          <a:xfrm>
            <a:off x="4895288" y="3564860"/>
            <a:ext cx="1256584" cy="1141032"/>
          </a:xfrm>
          <a:prstGeom prst="rect">
            <a:avLst/>
          </a:prstGeom>
        </p:spPr>
      </p:pic>
      <p:cxnSp>
        <p:nvCxnSpPr>
          <p:cNvPr id="8" name="Straight Connector 7">
            <a:extLst>
              <a:ext uri="{FF2B5EF4-FFF2-40B4-BE49-F238E27FC236}">
                <a16:creationId xmlns:a16="http://schemas.microsoft.com/office/drawing/2014/main" id="{3E8AC681-9929-7E96-2428-9E4769F0E1A3}"/>
              </a:ext>
            </a:extLst>
          </p:cNvPr>
          <p:cNvCxnSpPr/>
          <p:nvPr/>
        </p:nvCxnSpPr>
        <p:spPr>
          <a:xfrm flipH="1">
            <a:off x="888394" y="3628433"/>
            <a:ext cx="785091" cy="974437"/>
          </a:xfrm>
          <a:prstGeom prst="line">
            <a:avLst/>
          </a:prstGeom>
          <a:ln w="28575">
            <a:solidFill>
              <a:srgbClr val="F55C8B"/>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2B612401-85B7-3C92-01CC-DDC7574FAA94}"/>
              </a:ext>
            </a:extLst>
          </p:cNvPr>
          <p:cNvSpPr/>
          <p:nvPr/>
        </p:nvSpPr>
        <p:spPr>
          <a:xfrm>
            <a:off x="7702545" y="1743556"/>
            <a:ext cx="120704" cy="120704"/>
          </a:xfrm>
          <a:prstGeom prst="ellipse">
            <a:avLst/>
          </a:prstGeom>
          <a:solidFill>
            <a:srgbClr val="EE5886"/>
          </a:solidFill>
          <a:ln>
            <a:solidFill>
              <a:srgbClr val="FACD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640924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
  <TotalTime>884</TotalTime>
  <Words>1673</Words>
  <Application>Microsoft Office PowerPoint</Application>
  <PresentationFormat>On-screen Show (16:9)</PresentationFormat>
  <Paragraphs>370</Paragraphs>
  <Slides>29</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Nunito Sans</vt:lpstr>
      <vt:lpstr>Times New Roman</vt:lpstr>
      <vt:lpstr>Arial</vt:lpstr>
      <vt:lpstr>Cambria Math</vt:lpstr>
      <vt:lpstr>Nunito</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7</cp:revision>
  <dcterms:modified xsi:type="dcterms:W3CDTF">2023-07-03T08:44:04Z</dcterms:modified>
</cp:coreProperties>
</file>