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iQTN2Pr1BNLgu1sYvZ8a+R6Y0D4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5BDEE-2ACC-4927-86C0-75DC12157533}" v="16" dt="2023-07-06T14:17:21.920"/>
  </p1510:revLst>
</p1510:revInfo>
</file>

<file path=ppt/tableStyles.xml><?xml version="1.0" encoding="utf-8"?>
<a:tblStyleLst xmlns:a="http://schemas.openxmlformats.org/drawingml/2006/main" def="{DF07FD94-1269-4E76-BFF8-4583B403C53D}">
  <a:tblStyle styleId="{DF07FD94-1269-4E76-BFF8-4583B403C53D}"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5CCA7E05-2391-45D1-91C0-F78C6A57EDE1}"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94650"/>
  </p:normalViewPr>
  <p:slideViewPr>
    <p:cSldViewPr snapToGrid="0">
      <p:cViewPr varScale="1">
        <p:scale>
          <a:sx n="67" d="100"/>
          <a:sy n="67" d="100"/>
        </p:scale>
        <p:origin x="32" y="1176"/>
      </p:cViewPr>
      <p:guideLst>
        <p:guide orient="horz" pos="1620"/>
        <p:guide pos="2880"/>
      </p:guideLst>
    </p:cSldViewPr>
  </p:slideViewPr>
  <p:notesTextViewPr>
    <p:cViewPr>
      <p:scale>
        <a:sx n="1" d="1"/>
        <a:sy n="1" d="1"/>
      </p:scale>
      <p:origin x="0" y="0"/>
    </p:cViewPr>
  </p:notesTextViewPr>
  <p:notesViewPr>
    <p:cSldViewPr snapToGrid="0">
      <p:cViewPr varScale="1">
        <p:scale>
          <a:sx n="86" d="100"/>
          <a:sy n="86" d="100"/>
        </p:scale>
        <p:origin x="3928"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bleStyles" Target="tableStyles.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2D15BDEE-2ACC-4927-86C0-75DC12157533}"/>
    <pc:docChg chg="custSel modSld">
      <pc:chgData name="Janette Warburton" userId="3e27661f259abf4c" providerId="LiveId" clId="{2D15BDEE-2ACC-4927-86C0-75DC12157533}" dt="2023-07-06T14:17:21.920" v="35"/>
      <pc:docMkLst>
        <pc:docMk/>
      </pc:docMkLst>
      <pc:sldChg chg="delCm">
        <pc:chgData name="Janette Warburton" userId="3e27661f259abf4c" providerId="LiveId" clId="{2D15BDEE-2ACC-4927-86C0-75DC12157533}" dt="2023-07-06T13:32:48.618" v="0" actId="1592"/>
        <pc:sldMkLst>
          <pc:docMk/>
          <pc:sldMk cId="0" sldId="257"/>
        </pc:sldMkLst>
      </pc:sldChg>
      <pc:sldChg chg="modSp mod">
        <pc:chgData name="Janette Warburton" userId="3e27661f259abf4c" providerId="LiveId" clId="{2D15BDEE-2ACC-4927-86C0-75DC12157533}" dt="2023-07-06T14:05:23.387" v="10" actId="20577"/>
        <pc:sldMkLst>
          <pc:docMk/>
          <pc:sldMk cId="0" sldId="281"/>
        </pc:sldMkLst>
        <pc:graphicFrameChg chg="modGraphic">
          <ac:chgData name="Janette Warburton" userId="3e27661f259abf4c" providerId="LiveId" clId="{2D15BDEE-2ACC-4927-86C0-75DC12157533}" dt="2023-07-06T14:05:23.387" v="10" actId="20577"/>
          <ac:graphicFrameMkLst>
            <pc:docMk/>
            <pc:sldMk cId="0" sldId="281"/>
            <ac:graphicFrameMk id="3" creationId="{26B52358-D0FC-37DC-D0BA-67B29E168B63}"/>
          </ac:graphicFrameMkLst>
        </pc:graphicFrameChg>
      </pc:sldChg>
      <pc:sldChg chg="modSp">
        <pc:chgData name="Janette Warburton" userId="3e27661f259abf4c" providerId="LiveId" clId="{2D15BDEE-2ACC-4927-86C0-75DC12157533}" dt="2023-07-06T14:07:59.101" v="14" actId="20577"/>
        <pc:sldMkLst>
          <pc:docMk/>
          <pc:sldMk cId="0" sldId="285"/>
        </pc:sldMkLst>
        <pc:graphicFrameChg chg="mod">
          <ac:chgData name="Janette Warburton" userId="3e27661f259abf4c" providerId="LiveId" clId="{2D15BDEE-2ACC-4927-86C0-75DC12157533}" dt="2023-07-06T14:07:59.101" v="14" actId="20577"/>
          <ac:graphicFrameMkLst>
            <pc:docMk/>
            <pc:sldMk cId="0" sldId="285"/>
            <ac:graphicFrameMk id="2" creationId="{1736AF58-FEE4-4D96-A24D-0D87135DDC07}"/>
          </ac:graphicFrameMkLst>
        </pc:graphicFrameChg>
      </pc:sldChg>
      <pc:sldChg chg="modSp">
        <pc:chgData name="Janette Warburton" userId="3e27661f259abf4c" providerId="LiveId" clId="{2D15BDEE-2ACC-4927-86C0-75DC12157533}" dt="2023-07-06T14:10:00.241" v="16" actId="20577"/>
        <pc:sldMkLst>
          <pc:docMk/>
          <pc:sldMk cId="0" sldId="288"/>
        </pc:sldMkLst>
        <pc:graphicFrameChg chg="mod">
          <ac:chgData name="Janette Warburton" userId="3e27661f259abf4c" providerId="LiveId" clId="{2D15BDEE-2ACC-4927-86C0-75DC12157533}" dt="2023-07-06T14:10:00.241" v="16" actId="20577"/>
          <ac:graphicFrameMkLst>
            <pc:docMk/>
            <pc:sldMk cId="0" sldId="288"/>
            <ac:graphicFrameMk id="2" creationId="{371AA67C-5190-E005-1B00-465F59EC56D1}"/>
          </ac:graphicFrameMkLst>
        </pc:graphicFrameChg>
      </pc:sldChg>
      <pc:sldChg chg="modSp mod">
        <pc:chgData name="Janette Warburton" userId="3e27661f259abf4c" providerId="LiveId" clId="{2D15BDEE-2ACC-4927-86C0-75DC12157533}" dt="2023-07-06T14:17:15.298" v="34" actId="2710"/>
        <pc:sldMkLst>
          <pc:docMk/>
          <pc:sldMk cId="0" sldId="294"/>
        </pc:sldMkLst>
        <pc:graphicFrameChg chg="mod modGraphic">
          <ac:chgData name="Janette Warburton" userId="3e27661f259abf4c" providerId="LiveId" clId="{2D15BDEE-2ACC-4927-86C0-75DC12157533}" dt="2023-07-06T14:17:15.298" v="34" actId="2710"/>
          <ac:graphicFrameMkLst>
            <pc:docMk/>
            <pc:sldMk cId="0" sldId="294"/>
            <ac:graphicFrameMk id="3" creationId="{852AF932-5E4F-CC9E-549F-0A527B14AE8A}"/>
          </ac:graphicFrameMkLst>
        </pc:graphicFrameChg>
      </pc:sldChg>
      <pc:sldChg chg="modSp">
        <pc:chgData name="Janette Warburton" userId="3e27661f259abf4c" providerId="LiveId" clId="{2D15BDEE-2ACC-4927-86C0-75DC12157533}" dt="2023-07-06T14:17:21.920" v="35"/>
        <pc:sldMkLst>
          <pc:docMk/>
          <pc:sldMk cId="4014442552" sldId="315"/>
        </pc:sldMkLst>
        <pc:graphicFrameChg chg="mod">
          <ac:chgData name="Janette Warburton" userId="3e27661f259abf4c" providerId="LiveId" clId="{2D15BDEE-2ACC-4927-86C0-75DC12157533}" dt="2023-07-06T14:17:21.920" v="35"/>
          <ac:graphicFrameMkLst>
            <pc:docMk/>
            <pc:sldMk cId="4014442552" sldId="315"/>
            <ac:graphicFrameMk id="3" creationId="{852AF932-5E4F-CC9E-549F-0A527B14AE8A}"/>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240699d7d99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2" name="Google Shape;362;g240699d7d99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25402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40699d7d99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240699d7d99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77678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40699d7d99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8" name="Google Shape;378;g240699d7d99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7977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240699d7d99_0_1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2" name="Google Shape;402;g240699d7d99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27689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240699d7d99_0_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0" name="Google Shape;410;g240699d7d99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9366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240699d7d99_0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8" name="Google Shape;418;g240699d7d99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6761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40699d7d99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g240699d7d99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92689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240699d7d99_0_1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4" name="Google Shape;434;g240699d7d99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4008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240699d7d99_0_1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2" name="Google Shape;442;g240699d7d99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46571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240699d7d99_0_1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0" name="Google Shape;450;g240699d7d99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95073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240699d7d99_0_1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8" name="Google Shape;458;g240699d7d99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70653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240699d7d99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6" name="Google Shape;466;g240699d7d99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93873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240699d7d99_0_1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8" name="Google Shape;478;g240699d7d99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77213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240699d7d99_0_1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6" name="Google Shape;486;g240699d7d99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64605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4" name="Google Shape;294;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40699d7d99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8" name="Google Shape;298;g240699d7d99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40699d7d99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g240699d7d99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240699d7d99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2" name="Google Shape;322;g240699d7d99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40699d7d99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4" name="Google Shape;334;g240699d7d99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240699d7d99_0_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6" name="Google Shape;346;g240699d7d99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40699d7d99_0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4" name="Google Shape;354;g240699d7d9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240699d7d99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2" name="Google Shape;362;g240699d7d99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40699d7d99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240699d7d99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40699d7d99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8" name="Google Shape;378;g240699d7d99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240699d7d99_0_1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2" name="Google Shape;402;g240699d7d99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240699d7d99_0_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0" name="Google Shape;410;g240699d7d99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240699d7d99_0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8" name="Google Shape;418;g240699d7d99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40699d7d99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g240699d7d99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240699d7d99_0_1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4" name="Google Shape;434;g240699d7d99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240699d7d99_0_1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2" name="Google Shape;442;g240699d7d99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40699d7d99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8" name="Google Shape;298;g240699d7d99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420725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240699d7d99_0_1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0" name="Google Shape;450;g240699d7d99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240699d7d99_0_1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8" name="Google Shape;458;g240699d7d99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240699d7d99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6" name="Google Shape;466;g240699d7d99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240699d7d99_0_1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8" name="Google Shape;478;g240699d7d99_0_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240699d7d99_0_1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6" name="Google Shape;486;g240699d7d99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4" name="Google Shape;494;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40699d7d99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g240699d7d99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3557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240699d7d99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2" name="Google Shape;322;g240699d7d99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7810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40699d7d99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4" name="Google Shape;334;g240699d7d99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6108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240699d7d99_0_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6" name="Google Shape;346;g240699d7d99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1748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40699d7d99_0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4" name="Google Shape;354;g240699d7d9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50580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49" y="2290450"/>
            <a:ext cx="58263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Congruence &amp; Similarity</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5106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a:t>
            </a:r>
            <a:r>
              <a:rPr lang="en-GB" sz="1000">
                <a:solidFill>
                  <a:srgbClr val="2779F5"/>
                </a:solidFill>
                <a:latin typeface="Nunito Sans"/>
                <a:ea typeface="Nunito Sans"/>
                <a:cs typeface="Nunito Sans"/>
                <a:sym typeface="Nunito Sans"/>
              </a:rPr>
              <a:t>Congruence &amp; Similarity</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50568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a:t>
            </a:r>
            <a:r>
              <a:rPr lang="en-GB" sz="1000">
                <a:solidFill>
                  <a:srgbClr val="2779F5"/>
                </a:solidFill>
                <a:latin typeface="Nunito Sans"/>
                <a:ea typeface="Nunito Sans"/>
                <a:cs typeface="Nunito Sans"/>
                <a:sym typeface="Nunito Sans"/>
              </a:rPr>
              <a:t>Congruence &amp; Similarity</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5" y="2290450"/>
            <a:ext cx="58458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Congruence &amp; Similarity</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4.tiff"/><Relationship Id="rId7" Type="http://schemas.openxmlformats.org/officeDocument/2006/relationships/image" Target="../media/image48.jp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s>
</file>

<file path=ppt/slides/_rels/slide22.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tiff"/><Relationship Id="rId7" Type="http://schemas.openxmlformats.org/officeDocument/2006/relationships/image" Target="../media/image15.tiff"/><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14.tiff"/><Relationship Id="rId5" Type="http://schemas.openxmlformats.org/officeDocument/2006/relationships/image" Target="../media/image13.tiff"/><Relationship Id="rId4" Type="http://schemas.openxmlformats.org/officeDocument/2006/relationships/image" Target="../media/image12.tiff"/></Relationships>
</file>

<file path=ppt/slides/_rels/slide26.xml.rels><?xml version="1.0" encoding="UTF-8" standalone="yes"?>
<Relationships xmlns="http://schemas.openxmlformats.org/package/2006/relationships"><Relationship Id="rId3" Type="http://schemas.openxmlformats.org/officeDocument/2006/relationships/image" Target="../media/image16.tiff"/><Relationship Id="rId7" Type="http://schemas.openxmlformats.org/officeDocument/2006/relationships/image" Target="../media/image20.tiff"/><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19.tiff"/><Relationship Id="rId5" Type="http://schemas.openxmlformats.org/officeDocument/2006/relationships/image" Target="../media/image18.tiff"/><Relationship Id="rId4" Type="http://schemas.openxmlformats.org/officeDocument/2006/relationships/image" Target="../media/image17.tiff"/></Relationships>
</file>

<file path=ppt/slides/_rels/slide27.xml.rels><?xml version="1.0" encoding="UTF-8" standalone="yes"?>
<Relationships xmlns="http://schemas.openxmlformats.org/package/2006/relationships"><Relationship Id="rId3" Type="http://schemas.openxmlformats.org/officeDocument/2006/relationships/image" Target="../media/image21.tiff"/><Relationship Id="rId7" Type="http://schemas.openxmlformats.org/officeDocument/2006/relationships/image" Target="../media/image25.tiff"/><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22.tiff"/></Relationships>
</file>

<file path=ppt/slides/_rels/slide28.xml.rels><?xml version="1.0" encoding="UTF-8" standalone="yes"?>
<Relationships xmlns="http://schemas.openxmlformats.org/package/2006/relationships"><Relationship Id="rId3" Type="http://schemas.openxmlformats.org/officeDocument/2006/relationships/image" Target="../media/image26.tiff"/><Relationship Id="rId7" Type="http://schemas.openxmlformats.org/officeDocument/2006/relationships/image" Target="../media/image30.tiff"/><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29.tiff"/><Relationship Id="rId5" Type="http://schemas.openxmlformats.org/officeDocument/2006/relationships/image" Target="../media/image28.tiff"/><Relationship Id="rId4" Type="http://schemas.openxmlformats.org/officeDocument/2006/relationships/image" Target="../media/image27.tiff"/></Relationships>
</file>

<file path=ppt/slides/_rels/slide29.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7" Type="http://schemas.openxmlformats.org/officeDocument/2006/relationships/image" Target="../media/image15.tiff"/><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4.tiff"/><Relationship Id="rId5" Type="http://schemas.openxmlformats.org/officeDocument/2006/relationships/image" Target="../media/image13.tiff"/><Relationship Id="rId4" Type="http://schemas.openxmlformats.org/officeDocument/2006/relationships/image" Target="../media/image12.tiff"/></Relationships>
</file>

<file path=ppt/slides/_rels/slide40.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4.tiff"/><Relationship Id="rId7" Type="http://schemas.openxmlformats.org/officeDocument/2006/relationships/image" Target="../media/image48.jp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s>
</file>

<file path=ppt/slides/_rels/slide43.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6.tiff"/><Relationship Id="rId7" Type="http://schemas.openxmlformats.org/officeDocument/2006/relationships/image" Target="../media/image20.tif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9.tiff"/><Relationship Id="rId5" Type="http://schemas.openxmlformats.org/officeDocument/2006/relationships/image" Target="../media/image18.tiff"/><Relationship Id="rId4" Type="http://schemas.openxmlformats.org/officeDocument/2006/relationships/image" Target="../media/image17.tiff"/></Relationships>
</file>

<file path=ppt/slides/_rels/slide6.xml.rels><?xml version="1.0" encoding="UTF-8" standalone="yes"?>
<Relationships xmlns="http://schemas.openxmlformats.org/package/2006/relationships"><Relationship Id="rId3" Type="http://schemas.openxmlformats.org/officeDocument/2006/relationships/image" Target="../media/image21.tiff"/><Relationship Id="rId7" Type="http://schemas.openxmlformats.org/officeDocument/2006/relationships/image" Target="../media/image25.tiff"/><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22.tiff"/></Relationships>
</file>

<file path=ppt/slides/_rels/slide7.xml.rels><?xml version="1.0" encoding="UTF-8" standalone="yes"?>
<Relationships xmlns="http://schemas.openxmlformats.org/package/2006/relationships"><Relationship Id="rId3" Type="http://schemas.openxmlformats.org/officeDocument/2006/relationships/image" Target="../media/image26.tiff"/><Relationship Id="rId7" Type="http://schemas.openxmlformats.org/officeDocument/2006/relationships/image" Target="../media/image30.tiff"/><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9.tiff"/><Relationship Id="rId5" Type="http://schemas.openxmlformats.org/officeDocument/2006/relationships/image" Target="../media/image28.tiff"/><Relationship Id="rId4" Type="http://schemas.openxmlformats.org/officeDocument/2006/relationships/image" Target="../media/image27.tiff"/></Relationships>
</file>

<file path=ppt/slides/_rels/slide8.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g240699d7d99_0_74"/>
          <p:cNvSpPr txBox="1"/>
          <p:nvPr/>
        </p:nvSpPr>
        <p:spPr>
          <a:xfrm>
            <a:off x="169849" y="378100"/>
            <a:ext cx="516043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C264155-78BE-FC4E-B419-882820CBB090}"/>
              </a:ext>
            </a:extLst>
          </p:cNvPr>
          <p:cNvPicPr>
            <a:picLocks noChangeAspect="1"/>
          </p:cNvPicPr>
          <p:nvPr/>
        </p:nvPicPr>
        <p:blipFill rotWithShape="1">
          <a:blip r:embed="rId3"/>
          <a:srcRect l="46448"/>
          <a:stretch/>
        </p:blipFill>
        <p:spPr>
          <a:xfrm>
            <a:off x="1834791" y="2512110"/>
            <a:ext cx="2659623" cy="201549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CB32E4D-7332-DEE3-884F-B92E1F0F5EE3}"/>
                  </a:ext>
                </a:extLst>
              </p:cNvPr>
              <p:cNvGraphicFramePr/>
              <p:nvPr>
                <p:extLst>
                  <p:ext uri="{D42A27DB-BD31-4B8C-83A1-F6EECF244321}">
                    <p14:modId xmlns:p14="http://schemas.microsoft.com/office/powerpoint/2010/main" val="16986187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0.75</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1.5</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1.33</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CB32E4D-7332-DEE3-884F-B92E1F0F5EE3}"/>
                  </a:ext>
                </a:extLst>
              </p:cNvPr>
              <p:cNvGraphicFramePr/>
              <p:nvPr>
                <p:extLst>
                  <p:ext uri="{D42A27DB-BD31-4B8C-83A1-F6EECF244321}">
                    <p14:modId xmlns:p14="http://schemas.microsoft.com/office/powerpoint/2010/main" val="16986187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0.75</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1.5</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1.33</m:t>
                              </m:r>
                            </m:oMath>
                          </a14:m>
                          <a:r>
                            <a:rPr lang="en-GB"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C7528EC-4B52-D976-CEAF-C366A2033520}"/>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These two triangles are similar.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linear scale factor from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C7528EC-4B52-D976-CEAF-C366A2033520}"/>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These two triangles are similar.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linear scale factor from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D823323-8EAF-FB1B-A942-26CB9F8A015A}"/>
              </a:ext>
            </a:extLst>
          </p:cNvPr>
          <p:cNvPicPr>
            <a:picLocks noChangeAspect="1"/>
          </p:cNvPicPr>
          <p:nvPr/>
        </p:nvPicPr>
        <p:blipFill rotWithShape="1">
          <a:blip r:embed="rId3"/>
          <a:srcRect t="28720" r="61078"/>
          <a:stretch/>
        </p:blipFill>
        <p:spPr>
          <a:xfrm>
            <a:off x="210489" y="1616552"/>
            <a:ext cx="1933075" cy="1436643"/>
          </a:xfrm>
          <a:prstGeom prst="rect">
            <a:avLst/>
          </a:prstGeom>
        </p:spPr>
      </p:pic>
    </p:spTree>
    <p:extLst>
      <p:ext uri="{BB962C8B-B14F-4D97-AF65-F5344CB8AC3E}">
        <p14:creationId xmlns:p14="http://schemas.microsoft.com/office/powerpoint/2010/main" val="4229778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240699d7d99_0_81"/>
          <p:cNvSpPr txBox="1"/>
          <p:nvPr/>
        </p:nvSpPr>
        <p:spPr>
          <a:xfrm>
            <a:off x="169850" y="378100"/>
            <a:ext cx="5026618"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8EF8D61-C03C-6946-8FCF-89A9F0428E5E}"/>
              </a:ext>
            </a:extLst>
          </p:cNvPr>
          <p:cNvPicPr>
            <a:picLocks noChangeAspect="1"/>
          </p:cNvPicPr>
          <p:nvPr/>
        </p:nvPicPr>
        <p:blipFill rotWithShape="1">
          <a:blip r:embed="rId3"/>
          <a:srcRect l="45549"/>
          <a:stretch/>
        </p:blipFill>
        <p:spPr>
          <a:xfrm>
            <a:off x="1271387" y="2885217"/>
            <a:ext cx="3083876" cy="165257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6B35945-0616-2FF6-236D-E5163E74D22E}"/>
                  </a:ext>
                </a:extLst>
              </p:cNvPr>
              <p:cNvGraphicFramePr/>
              <p:nvPr>
                <p:extLst>
                  <p:ext uri="{D42A27DB-BD31-4B8C-83A1-F6EECF244321}">
                    <p14:modId xmlns:p14="http://schemas.microsoft.com/office/powerpoint/2010/main" val="30061677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2.56</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3</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1.6</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6B35945-0616-2FF6-236D-E5163E74D22E}"/>
                  </a:ext>
                </a:extLst>
              </p:cNvPr>
              <p:cNvGraphicFramePr/>
              <p:nvPr>
                <p:extLst>
                  <p:ext uri="{D42A27DB-BD31-4B8C-83A1-F6EECF244321}">
                    <p14:modId xmlns:p14="http://schemas.microsoft.com/office/powerpoint/2010/main" val="30061677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2.56</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3</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1.6</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A1402B5-36C1-854C-FB16-BAB2309B102C}"/>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Given that shapes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area scale factor from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A1402B5-36C1-854C-FB16-BAB2309B102C}"/>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Given that shapes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area scale factor from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642FB1C-9F17-300F-EA82-C01483044CB2}"/>
              </a:ext>
            </a:extLst>
          </p:cNvPr>
          <p:cNvPicPr>
            <a:picLocks noChangeAspect="1"/>
          </p:cNvPicPr>
          <p:nvPr/>
        </p:nvPicPr>
        <p:blipFill rotWithShape="1">
          <a:blip r:embed="rId3"/>
          <a:srcRect t="36949" r="62525"/>
          <a:stretch/>
        </p:blipFill>
        <p:spPr>
          <a:xfrm>
            <a:off x="335475" y="1757623"/>
            <a:ext cx="2122440" cy="1041960"/>
          </a:xfrm>
          <a:prstGeom prst="rect">
            <a:avLst/>
          </a:prstGeom>
        </p:spPr>
      </p:pic>
    </p:spTree>
    <p:extLst>
      <p:ext uri="{BB962C8B-B14F-4D97-AF65-F5344CB8AC3E}">
        <p14:creationId xmlns:p14="http://schemas.microsoft.com/office/powerpoint/2010/main" val="3685612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40699d7d99_0_88"/>
          <p:cNvSpPr txBox="1"/>
          <p:nvPr/>
        </p:nvSpPr>
        <p:spPr>
          <a:xfrm>
            <a:off x="169849" y="378100"/>
            <a:ext cx="502950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22" name="Picture 21">
            <a:extLst>
              <a:ext uri="{FF2B5EF4-FFF2-40B4-BE49-F238E27FC236}">
                <a16:creationId xmlns:a16="http://schemas.microsoft.com/office/drawing/2014/main" id="{B7774227-8423-B140-B65D-3CF640B6C25A}"/>
              </a:ext>
            </a:extLst>
          </p:cNvPr>
          <p:cNvPicPr>
            <a:picLocks noChangeAspect="1"/>
          </p:cNvPicPr>
          <p:nvPr/>
        </p:nvPicPr>
        <p:blipFill rotWithShape="1">
          <a:blip r:embed="rId3"/>
          <a:srcRect t="24594" r="62382"/>
          <a:stretch/>
        </p:blipFill>
        <p:spPr>
          <a:xfrm>
            <a:off x="169849" y="1941470"/>
            <a:ext cx="2087438" cy="121855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71AA67C-5190-E005-1B00-465F59EC56D1}"/>
                  </a:ext>
                </a:extLst>
              </p:cNvPr>
              <p:cNvGraphicFramePr/>
              <p:nvPr>
                <p:extLst>
                  <p:ext uri="{D42A27DB-BD31-4B8C-83A1-F6EECF244321}">
                    <p14:modId xmlns:p14="http://schemas.microsoft.com/office/powerpoint/2010/main" val="5512587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US" sz="1600" b="0" i="1" u="none" strike="noStrike" cap="none" smtClean="0">
                                      <a:solidFill>
                                        <a:schemeClr val="tx1"/>
                                      </a:solidFill>
                                      <a:latin typeface="Cambria Math" panose="02040503050406030204" pitchFamily="18" charset="0"/>
                                      <a:ea typeface="Nunito"/>
                                      <a:cs typeface="Nunito"/>
                                      <a:sym typeface="Nunito"/>
                                    </a:rPr>
                                    <m:t>9</m:t>
                                  </m:r>
                                </m:num>
                                <m:den>
                                  <m:r>
                                    <a:rPr lang="en-GB" sz="1600" b="0" i="1" u="none" strike="noStrike" cap="none" smtClean="0">
                                      <a:solidFill>
                                        <a:schemeClr val="tx1"/>
                                      </a:solidFill>
                                      <a:latin typeface="Cambria Math" panose="02040503050406030204" pitchFamily="18" charset="0"/>
                                      <a:ea typeface="Nunito"/>
                                      <a:cs typeface="Nunito"/>
                                      <a:sym typeface="Nunito"/>
                                    </a:rPr>
                                    <m:t>4</m:t>
                                  </m:r>
                                </m:den>
                              </m:f>
                            </m:oMath>
                          </a14:m>
                          <a:endParaRPr lang="en-US" sz="16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GB" sz="1600" b="0" i="1" u="none" strike="noStrike" cap="none" smtClean="0">
                                      <a:solidFill>
                                        <a:schemeClr val="tx1"/>
                                      </a:solidFill>
                                      <a:latin typeface="Cambria Math" panose="02040503050406030204" pitchFamily="18" charset="0"/>
                                      <a:ea typeface="Nunito"/>
                                      <a:cs typeface="Nunito"/>
                                      <a:sym typeface="Nunito"/>
                                    </a:rPr>
                                    <m:t>27</m:t>
                                  </m:r>
                                </m:num>
                                <m:den>
                                  <m:r>
                                    <a:rPr lang="en-GB" sz="1600" b="0" i="1" u="none" strike="noStrike" cap="none" smtClean="0">
                                      <a:solidFill>
                                        <a:schemeClr val="tx1"/>
                                      </a:solidFill>
                                      <a:latin typeface="Cambria Math" panose="02040503050406030204" pitchFamily="18" charset="0"/>
                                      <a:ea typeface="Nunito"/>
                                      <a:cs typeface="Nunito"/>
                                      <a:sym typeface="Nunito"/>
                                    </a:rPr>
                                    <m:t>8</m:t>
                                  </m:r>
                                </m:den>
                              </m:f>
                            </m:oMath>
                          </a14:m>
                          <a:endParaRPr lang="en-GB" sz="16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US" sz="1600" b="0" i="1" u="none" strike="noStrike" cap="none" smtClean="0">
                                      <a:solidFill>
                                        <a:schemeClr val="tx1"/>
                                      </a:solidFill>
                                      <a:latin typeface="Cambria Math" panose="02040503050406030204" pitchFamily="18" charset="0"/>
                                      <a:ea typeface="Nunito"/>
                                      <a:cs typeface="Nunito"/>
                                      <a:sym typeface="Nunito"/>
                                    </a:rPr>
                                    <m:t>3</m:t>
                                  </m:r>
                                </m:num>
                                <m:den>
                                  <m:r>
                                    <a:rPr lang="en-GB" sz="1600" b="0" i="1" u="none" strike="noStrike" cap="none" smtClean="0">
                                      <a:solidFill>
                                        <a:schemeClr val="tx1"/>
                                      </a:solidFill>
                                      <a:latin typeface="Cambria Math" panose="02040503050406030204" pitchFamily="18" charset="0"/>
                                      <a:ea typeface="Nunito"/>
                                      <a:cs typeface="Nunito"/>
                                      <a:sym typeface="Nunito"/>
                                    </a:rPr>
                                    <m:t>2</m:t>
                                  </m:r>
                                </m:den>
                              </m:f>
                            </m:oMath>
                          </a14:m>
                          <a:endParaRPr lang="en-US" sz="16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GB" sz="1600" b="0" i="1" u="none" strike="noStrike" cap="none" smtClean="0">
                                      <a:solidFill>
                                        <a:schemeClr val="tx1"/>
                                      </a:solidFill>
                                      <a:latin typeface="Cambria Math" panose="02040503050406030204" pitchFamily="18" charset="0"/>
                                      <a:ea typeface="Nunito"/>
                                      <a:cs typeface="Nunito"/>
                                      <a:sym typeface="Nunito"/>
                                    </a:rPr>
                                    <m:t>81</m:t>
                                  </m:r>
                                </m:num>
                                <m:den>
                                  <m:r>
                                    <a:rPr lang="en-GB" sz="1600" b="0" i="1" u="none" strike="noStrike" cap="none" smtClean="0">
                                      <a:solidFill>
                                        <a:schemeClr val="tx1"/>
                                      </a:solidFill>
                                      <a:latin typeface="Cambria Math" panose="02040503050406030204" pitchFamily="18" charset="0"/>
                                      <a:ea typeface="Nunito"/>
                                      <a:cs typeface="Nunito"/>
                                      <a:sym typeface="Nunito"/>
                                    </a:rPr>
                                    <m:t>8</m:t>
                                  </m:r>
                                </m:den>
                              </m:f>
                            </m:oMath>
                          </a14:m>
                          <a:endParaRPr lang="en-US" sz="1600"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71AA67C-5190-E005-1B00-465F59EC56D1}"/>
                  </a:ext>
                </a:extLst>
              </p:cNvPr>
              <p:cNvGraphicFramePr/>
              <p:nvPr>
                <p:extLst>
                  <p:ext uri="{D42A27DB-BD31-4B8C-83A1-F6EECF244321}">
                    <p14:modId xmlns:p14="http://schemas.microsoft.com/office/powerpoint/2010/main" val="5512587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US" sz="1600" b="0" i="1" u="none" strike="noStrike" cap="none" smtClean="0">
                                      <a:solidFill>
                                        <a:schemeClr val="tx1"/>
                                      </a:solidFill>
                                      <a:latin typeface="Cambria Math" panose="02040503050406030204" pitchFamily="18" charset="0"/>
                                      <a:ea typeface="Nunito"/>
                                      <a:cs typeface="Nunito"/>
                                      <a:sym typeface="Nunito"/>
                                    </a:rPr>
                                    <m:t>9</m:t>
                                  </m:r>
                                </m:num>
                                <m:den>
                                  <m:r>
                                    <a:rPr lang="en-GB" sz="1600" b="0" i="1" u="none" strike="noStrike" cap="none" smtClean="0">
                                      <a:solidFill>
                                        <a:schemeClr val="tx1"/>
                                      </a:solidFill>
                                      <a:latin typeface="Cambria Math" panose="02040503050406030204" pitchFamily="18" charset="0"/>
                                      <a:ea typeface="Nunito"/>
                                      <a:cs typeface="Nunito"/>
                                      <a:sym typeface="Nunito"/>
                                    </a:rPr>
                                    <m:t>4</m:t>
                                  </m:r>
                                </m:den>
                              </m:f>
                            </m:oMath>
                          </a14:m>
                          <a:endParaRPr lang="en-US" sz="16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GB" sz="1600" b="0" i="1" u="none" strike="noStrike" cap="none" smtClean="0">
                                      <a:solidFill>
                                        <a:schemeClr val="tx1"/>
                                      </a:solidFill>
                                      <a:latin typeface="Cambria Math" panose="02040503050406030204" pitchFamily="18" charset="0"/>
                                      <a:ea typeface="Nunito"/>
                                      <a:cs typeface="Nunito"/>
                                      <a:sym typeface="Nunito"/>
                                    </a:rPr>
                                    <m:t>27</m:t>
                                  </m:r>
                                </m:num>
                                <m:den>
                                  <m:r>
                                    <a:rPr lang="en-GB" sz="1600" b="0" i="1" u="none" strike="noStrike" cap="none" smtClean="0">
                                      <a:solidFill>
                                        <a:schemeClr val="tx1"/>
                                      </a:solidFill>
                                      <a:latin typeface="Cambria Math" panose="02040503050406030204" pitchFamily="18" charset="0"/>
                                      <a:ea typeface="Nunito"/>
                                      <a:cs typeface="Nunito"/>
                                      <a:sym typeface="Nunito"/>
                                    </a:rPr>
                                    <m:t>8</m:t>
                                  </m:r>
                                </m:den>
                              </m:f>
                            </m:oMath>
                          </a14:m>
                          <a:endParaRPr lang="en-GB" sz="16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US" sz="1600" b="0" i="1" u="none" strike="noStrike" cap="none" smtClean="0">
                                      <a:solidFill>
                                        <a:schemeClr val="tx1"/>
                                      </a:solidFill>
                                      <a:latin typeface="Cambria Math" panose="02040503050406030204" pitchFamily="18" charset="0"/>
                                      <a:ea typeface="Nunito"/>
                                      <a:cs typeface="Nunito"/>
                                      <a:sym typeface="Nunito"/>
                                    </a:rPr>
                                    <m:t>3</m:t>
                                  </m:r>
                                </m:num>
                                <m:den>
                                  <m:r>
                                    <a:rPr lang="en-GB" sz="1600" b="0" i="1" u="none" strike="noStrike" cap="none" smtClean="0">
                                      <a:solidFill>
                                        <a:schemeClr val="tx1"/>
                                      </a:solidFill>
                                      <a:latin typeface="Cambria Math" panose="02040503050406030204" pitchFamily="18" charset="0"/>
                                      <a:ea typeface="Nunito"/>
                                      <a:cs typeface="Nunito"/>
                                      <a:sym typeface="Nunito"/>
                                    </a:rPr>
                                    <m:t>2</m:t>
                                  </m:r>
                                </m:den>
                              </m:f>
                            </m:oMath>
                          </a14:m>
                          <a:endParaRPr lang="en-US" sz="16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Nunito"/>
                                      <a:cs typeface="Nunito"/>
                                      <a:sym typeface="Nunito"/>
                                    </a:rPr>
                                  </m:ctrlPr>
                                </m:fPr>
                                <m:num>
                                  <m:r>
                                    <a:rPr lang="en-GB" sz="1600" b="0" i="1" u="none" strike="noStrike" cap="none" smtClean="0">
                                      <a:solidFill>
                                        <a:schemeClr val="tx1"/>
                                      </a:solidFill>
                                      <a:latin typeface="Cambria Math" panose="02040503050406030204" pitchFamily="18" charset="0"/>
                                      <a:ea typeface="Nunito"/>
                                      <a:cs typeface="Nunito"/>
                                      <a:sym typeface="Nunito"/>
                                    </a:rPr>
                                    <m:t>81</m:t>
                                  </m:r>
                                </m:num>
                                <m:den>
                                  <m:r>
                                    <a:rPr lang="en-GB" sz="1600" b="0" i="1" u="none" strike="noStrike" cap="none" smtClean="0">
                                      <a:solidFill>
                                        <a:schemeClr val="tx1"/>
                                      </a:solidFill>
                                      <a:latin typeface="Cambria Math" panose="02040503050406030204" pitchFamily="18" charset="0"/>
                                      <a:ea typeface="Nunito"/>
                                      <a:cs typeface="Nunito"/>
                                      <a:sym typeface="Nunito"/>
                                    </a:rPr>
                                    <m:t>8</m:t>
                                  </m:r>
                                </m:den>
                              </m:f>
                            </m:oMath>
                          </a14:m>
                          <a:endParaRPr lang="en-US" sz="1600"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90A9B78-6CD6-FA3A-3140-94CB427C201D}"/>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Determine the volume scale factor from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endParaRPr lang="en-GB"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giving your answer as an improper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fraction in its simplest form:</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90A9B78-6CD6-FA3A-3140-94CB427C201D}"/>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Determine the volume scale factor from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endParaRPr lang="en-GB"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giving your answer as an improper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fraction in its simplest form:</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F80B6802-EEDE-E418-1285-41AD870294A1}"/>
              </a:ext>
            </a:extLst>
          </p:cNvPr>
          <p:cNvPicPr>
            <a:picLocks noChangeAspect="1"/>
          </p:cNvPicPr>
          <p:nvPr/>
        </p:nvPicPr>
        <p:blipFill rotWithShape="1">
          <a:blip r:embed="rId3"/>
          <a:srcRect l="50404"/>
          <a:stretch/>
        </p:blipFill>
        <p:spPr>
          <a:xfrm>
            <a:off x="1714848" y="3058725"/>
            <a:ext cx="2752096" cy="1615991"/>
          </a:xfrm>
          <a:prstGeom prst="rect">
            <a:avLst/>
          </a:prstGeom>
        </p:spPr>
      </p:pic>
    </p:spTree>
    <p:extLst>
      <p:ext uri="{BB962C8B-B14F-4D97-AF65-F5344CB8AC3E}">
        <p14:creationId xmlns:p14="http://schemas.microsoft.com/office/powerpoint/2010/main" val="1483256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240699d7d99_0_111"/>
          <p:cNvSpPr txBox="1"/>
          <p:nvPr/>
        </p:nvSpPr>
        <p:spPr>
          <a:xfrm>
            <a:off x="169850" y="378100"/>
            <a:ext cx="509352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7BF9F71-3D36-AB45-B62E-C3EAAF520821}"/>
              </a:ext>
            </a:extLst>
          </p:cNvPr>
          <p:cNvPicPr>
            <a:picLocks noChangeAspect="1"/>
          </p:cNvPicPr>
          <p:nvPr/>
        </p:nvPicPr>
        <p:blipFill rotWithShape="1">
          <a:blip r:embed="rId3"/>
          <a:srcRect t="23144" r="60763"/>
          <a:stretch/>
        </p:blipFill>
        <p:spPr>
          <a:xfrm>
            <a:off x="259522" y="1568364"/>
            <a:ext cx="1979389" cy="151292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84CF288-1D05-122F-B177-A7E7BB8AC6D0}"/>
                  </a:ext>
                </a:extLst>
              </p:cNvPr>
              <p:cNvGraphicFramePr/>
              <p:nvPr>
                <p:extLst>
                  <p:ext uri="{D42A27DB-BD31-4B8C-83A1-F6EECF244321}">
                    <p14:modId xmlns:p14="http://schemas.microsoft.com/office/powerpoint/2010/main" val="62154425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28 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29 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16 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25</m:t>
                              </m:r>
                              <m:r>
                                <a:rPr lang="en-GB" sz="1600" i="1" dirty="0" smtClean="0">
                                  <a:solidFill>
                                    <a:schemeClr val="tx1"/>
                                  </a:solidFill>
                                  <a:latin typeface="Cambria Math" panose="02040503050406030204" pitchFamily="18" charset="0"/>
                                  <a:ea typeface="Nunito"/>
                                  <a:cs typeface="Nunito"/>
                                  <a:sym typeface="Nunito"/>
                                </a:rPr>
                                <m:t>𝑚𝑚</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84CF288-1D05-122F-B177-A7E7BB8AC6D0}"/>
                  </a:ext>
                </a:extLst>
              </p:cNvPr>
              <p:cNvGraphicFramePr/>
              <p:nvPr>
                <p:extLst>
                  <p:ext uri="{D42A27DB-BD31-4B8C-83A1-F6EECF244321}">
                    <p14:modId xmlns:p14="http://schemas.microsoft.com/office/powerpoint/2010/main" val="62154425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28 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29 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16 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25</m:t>
                              </m:r>
                              <m:r>
                                <a:rPr lang="en-GB" sz="1600" i="1" dirty="0" smtClean="0">
                                  <a:solidFill>
                                    <a:schemeClr val="tx1"/>
                                  </a:solidFill>
                                  <a:latin typeface="Cambria Math" panose="02040503050406030204" pitchFamily="18" charset="0"/>
                                  <a:ea typeface="Nunito"/>
                                  <a:cs typeface="Nunito"/>
                                  <a:sym typeface="Nunito"/>
                                </a:rPr>
                                <m:t>𝑚𝑚</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28CDECA-52EC-F918-4962-31EB755270E4}"/>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Trapezium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trapezium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𝑏</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28CDECA-52EC-F918-4962-31EB755270E4}"/>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Trapezium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trapezium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𝑏</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8E80697-92FD-D9C2-4924-4FE44EB850F0}"/>
              </a:ext>
            </a:extLst>
          </p:cNvPr>
          <p:cNvPicPr>
            <a:picLocks noChangeAspect="1"/>
          </p:cNvPicPr>
          <p:nvPr/>
        </p:nvPicPr>
        <p:blipFill rotWithShape="1">
          <a:blip r:embed="rId3"/>
          <a:srcRect l="52067"/>
          <a:stretch/>
        </p:blipFill>
        <p:spPr>
          <a:xfrm>
            <a:off x="1940560" y="2657817"/>
            <a:ext cx="2418080" cy="1968523"/>
          </a:xfrm>
          <a:prstGeom prst="rect">
            <a:avLst/>
          </a:prstGeom>
        </p:spPr>
      </p:pic>
    </p:spTree>
    <p:extLst>
      <p:ext uri="{BB962C8B-B14F-4D97-AF65-F5344CB8AC3E}">
        <p14:creationId xmlns:p14="http://schemas.microsoft.com/office/powerpoint/2010/main" val="296736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g240699d7d99_0_118"/>
          <p:cNvSpPr txBox="1"/>
          <p:nvPr/>
        </p:nvSpPr>
        <p:spPr>
          <a:xfrm>
            <a:off x="169850" y="378100"/>
            <a:ext cx="506007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2DAFF00-F342-FF4D-B293-9A00848E3D07}"/>
              </a:ext>
            </a:extLst>
          </p:cNvPr>
          <p:cNvPicPr>
            <a:picLocks noChangeAspect="1"/>
          </p:cNvPicPr>
          <p:nvPr/>
        </p:nvPicPr>
        <p:blipFill rotWithShape="1">
          <a:blip r:embed="rId3"/>
          <a:srcRect t="35212" r="67725"/>
          <a:stretch/>
        </p:blipFill>
        <p:spPr>
          <a:xfrm>
            <a:off x="259522" y="1983201"/>
            <a:ext cx="1660718" cy="149687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6F159DB-59CF-4217-3AA5-6688519595B1}"/>
                  </a:ext>
                </a:extLst>
              </p:cNvPr>
              <p:cNvGraphicFramePr/>
              <p:nvPr>
                <p:extLst>
                  <p:ext uri="{D42A27DB-BD31-4B8C-83A1-F6EECF244321}">
                    <p14:modId xmlns:p14="http://schemas.microsoft.com/office/powerpoint/2010/main" val="162533538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rPr>
                                <m:t>14.7 </m:t>
                              </m:r>
                              <m:r>
                                <a:rPr lang="en-GB" sz="1600" i="1" dirty="0" smtClean="0">
                                  <a:solidFill>
                                    <a:schemeClr val="tx1"/>
                                  </a:solidFill>
                                  <a:latin typeface="Cambria Math" panose="02040503050406030204" pitchFamily="18" charset="0"/>
                                </a:rPr>
                                <m:t>𝑐𝑚</m:t>
                              </m:r>
                              <m:r>
                                <a:rPr lang="en-GB" sz="1600" i="1" baseline="30000" dirty="0">
                                  <a:solidFill>
                                    <a:schemeClr val="tx1"/>
                                  </a:solidFill>
                                  <a:latin typeface="Cambria Math" panose="02040503050406030204" pitchFamily="18" charset="0"/>
                                </a:rPr>
                                <m:t>2</m:t>
                              </m:r>
                              <m:r>
                                <a:rPr lang="en-GB" sz="1600" i="1" dirty="0">
                                  <a:solidFill>
                                    <a:schemeClr val="tx1"/>
                                  </a:solidFill>
                                  <a:latin typeface="Cambria Math" panose="02040503050406030204" pitchFamily="18" charset="0"/>
                                </a:rPr>
                                <m:t> </m:t>
                              </m:r>
                            </m:oMath>
                          </a14:m>
                          <a:endParaRPr lang="en-GB" sz="1600"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rPr>
                                <m:t>10.5 </m:t>
                              </m:r>
                              <m:r>
                                <a:rPr lang="en-GB" sz="1600" i="1" dirty="0" smtClean="0">
                                  <a:solidFill>
                                    <a:schemeClr val="dk1"/>
                                  </a:solidFill>
                                  <a:latin typeface="Cambria Math" panose="02040503050406030204" pitchFamily="18" charset="0"/>
                                </a:rPr>
                                <m:t>𝑐𝑚</m:t>
                              </m:r>
                              <m:r>
                                <a:rPr lang="en-GB" sz="1600" i="1" baseline="30000" dirty="0">
                                  <a:solidFill>
                                    <a:schemeClr val="dk1"/>
                                  </a:solidFill>
                                  <a:latin typeface="Cambria Math" panose="02040503050406030204" pitchFamily="18" charset="0"/>
                                </a:rPr>
                                <m:t>2</m:t>
                              </m:r>
                              <m:r>
                                <a:rPr lang="en-GB" sz="1600" i="1" dirty="0">
                                  <a:solidFill>
                                    <a:schemeClr val="dk1"/>
                                  </a:solidFill>
                                  <a:latin typeface="Cambria Math" panose="02040503050406030204" pitchFamily="18" charset="0"/>
                                </a:rPr>
                                <m:t> </m:t>
                              </m:r>
                            </m:oMath>
                          </a14:m>
                          <a:endParaRPr sz="1600"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rPr>
                                <m:t>31.5 </m:t>
                              </m:r>
                              <m:r>
                                <a:rPr lang="en-GB" sz="1600" i="1" dirty="0" smtClean="0">
                                  <a:solidFill>
                                    <a:schemeClr val="tx1"/>
                                  </a:solidFill>
                                  <a:latin typeface="Cambria Math" panose="02040503050406030204" pitchFamily="18" charset="0"/>
                                </a:rPr>
                                <m:t>𝑐𝑚</m:t>
                              </m:r>
                              <m:r>
                                <a:rPr lang="en-GB" sz="1600" i="1" baseline="30000" dirty="0">
                                  <a:solidFill>
                                    <a:schemeClr val="tx1"/>
                                  </a:solidFill>
                                  <a:latin typeface="Cambria Math" panose="02040503050406030204" pitchFamily="18" charset="0"/>
                                </a:rPr>
                                <m:t>2</m:t>
                              </m:r>
                              <m:r>
                                <a:rPr lang="en-GB" sz="1600" i="1" dirty="0">
                                  <a:solidFill>
                                    <a:schemeClr val="tx1"/>
                                  </a:solidFill>
                                  <a:latin typeface="Cambria Math" panose="02040503050406030204" pitchFamily="18" charset="0"/>
                                </a:rPr>
                                <m:t> </m:t>
                              </m:r>
                            </m:oMath>
                          </a14:m>
                          <a:endParaRPr lang="en-GB" sz="1600"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rgbClr val="1C1C1C"/>
                                  </a:solidFill>
                                  <a:latin typeface="Cambria Math" panose="02040503050406030204" pitchFamily="18" charset="0"/>
                                </a:rPr>
                                <m:t>27.44 </m:t>
                              </m:r>
                              <m:r>
                                <a:rPr lang="en-GB" sz="1600" i="1" dirty="0" smtClean="0">
                                  <a:solidFill>
                                    <a:srgbClr val="1C1C1C"/>
                                  </a:solidFill>
                                  <a:latin typeface="Cambria Math" panose="02040503050406030204" pitchFamily="18" charset="0"/>
                                </a:rPr>
                                <m:t>𝑐𝑚</m:t>
                              </m:r>
                              <m:r>
                                <a:rPr lang="en-GB" sz="1600" i="1" baseline="30000" dirty="0">
                                  <a:solidFill>
                                    <a:srgbClr val="1C1C1C"/>
                                  </a:solidFill>
                                  <a:latin typeface="Cambria Math" panose="02040503050406030204" pitchFamily="18" charset="0"/>
                                </a:rPr>
                                <m:t>2</m:t>
                              </m:r>
                              <m:r>
                                <a:rPr lang="en-GB" sz="1600" i="1" dirty="0">
                                  <a:solidFill>
                                    <a:srgbClr val="1C1C1C"/>
                                  </a:solidFill>
                                  <a:latin typeface="Cambria Math" panose="02040503050406030204" pitchFamily="18" charset="0"/>
                                </a:rPr>
                                <m:t> </m:t>
                              </m:r>
                            </m:oMath>
                          </a14:m>
                          <a:endParaRPr sz="1600" dirty="0">
                            <a:solidFill>
                              <a:srgbClr val="1C1C1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6F159DB-59CF-4217-3AA5-6688519595B1}"/>
                  </a:ext>
                </a:extLst>
              </p:cNvPr>
              <p:cNvGraphicFramePr/>
              <p:nvPr>
                <p:extLst>
                  <p:ext uri="{D42A27DB-BD31-4B8C-83A1-F6EECF244321}">
                    <p14:modId xmlns:p14="http://schemas.microsoft.com/office/powerpoint/2010/main" val="162533538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rPr>
                                <m:t>14.7 </m:t>
                              </m:r>
                              <m:r>
                                <a:rPr lang="en-GB" sz="1600" i="1" dirty="0" smtClean="0">
                                  <a:solidFill>
                                    <a:schemeClr val="tx1"/>
                                  </a:solidFill>
                                  <a:latin typeface="Cambria Math" panose="02040503050406030204" pitchFamily="18" charset="0"/>
                                </a:rPr>
                                <m:t>𝑐𝑚</m:t>
                              </m:r>
                              <m:r>
                                <a:rPr lang="en-GB" sz="1600" i="1" baseline="30000" dirty="0">
                                  <a:solidFill>
                                    <a:schemeClr val="tx1"/>
                                  </a:solidFill>
                                  <a:latin typeface="Cambria Math" panose="02040503050406030204" pitchFamily="18" charset="0"/>
                                </a:rPr>
                                <m:t>2</m:t>
                              </m:r>
                              <m:r>
                                <a:rPr lang="en-GB" sz="1600" i="1" dirty="0">
                                  <a:solidFill>
                                    <a:schemeClr val="tx1"/>
                                  </a:solidFill>
                                  <a:latin typeface="Cambria Math" panose="02040503050406030204" pitchFamily="18" charset="0"/>
                                </a:rPr>
                                <m:t> </m:t>
                              </m:r>
                            </m:oMath>
                          </a14:m>
                          <a:endParaRPr lang="en-GB" sz="1600"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rPr>
                                <m:t>10.5 </m:t>
                              </m:r>
                              <m:r>
                                <a:rPr lang="en-GB" sz="1600" i="1" dirty="0" smtClean="0">
                                  <a:solidFill>
                                    <a:schemeClr val="dk1"/>
                                  </a:solidFill>
                                  <a:latin typeface="Cambria Math" panose="02040503050406030204" pitchFamily="18" charset="0"/>
                                </a:rPr>
                                <m:t>𝑐𝑚</m:t>
                              </m:r>
                              <m:r>
                                <a:rPr lang="en-GB" sz="1600" i="1" baseline="30000" dirty="0">
                                  <a:solidFill>
                                    <a:schemeClr val="dk1"/>
                                  </a:solidFill>
                                  <a:latin typeface="Cambria Math" panose="02040503050406030204" pitchFamily="18" charset="0"/>
                                </a:rPr>
                                <m:t>2</m:t>
                              </m:r>
                              <m:r>
                                <a:rPr lang="en-GB" sz="1600" i="1" dirty="0">
                                  <a:solidFill>
                                    <a:schemeClr val="dk1"/>
                                  </a:solidFill>
                                  <a:latin typeface="Cambria Math" panose="02040503050406030204" pitchFamily="18" charset="0"/>
                                </a:rPr>
                                <m:t> </m:t>
                              </m:r>
                            </m:oMath>
                          </a14:m>
                          <a:endParaRPr sz="1600"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rPr>
                                <m:t>31.5 </m:t>
                              </m:r>
                              <m:r>
                                <a:rPr lang="en-GB" sz="1600" i="1" dirty="0" smtClean="0">
                                  <a:solidFill>
                                    <a:schemeClr val="tx1"/>
                                  </a:solidFill>
                                  <a:latin typeface="Cambria Math" panose="02040503050406030204" pitchFamily="18" charset="0"/>
                                </a:rPr>
                                <m:t>𝑐𝑚</m:t>
                              </m:r>
                              <m:r>
                                <a:rPr lang="en-GB" sz="1600" i="1" baseline="30000" dirty="0">
                                  <a:solidFill>
                                    <a:schemeClr val="tx1"/>
                                  </a:solidFill>
                                  <a:latin typeface="Cambria Math" panose="02040503050406030204" pitchFamily="18" charset="0"/>
                                </a:rPr>
                                <m:t>2</m:t>
                              </m:r>
                              <m:r>
                                <a:rPr lang="en-GB" sz="1600" i="1" dirty="0">
                                  <a:solidFill>
                                    <a:schemeClr val="tx1"/>
                                  </a:solidFill>
                                  <a:latin typeface="Cambria Math" panose="02040503050406030204" pitchFamily="18" charset="0"/>
                                </a:rPr>
                                <m:t> </m:t>
                              </m:r>
                            </m:oMath>
                          </a14:m>
                          <a:endParaRPr lang="en-GB" sz="1600"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rPr>
                                <m:t>27.44 </m:t>
                              </m:r>
                              <m:r>
                                <a:rPr lang="en-GB" sz="1600" i="1" dirty="0" smtClean="0">
                                  <a:solidFill>
                                    <a:srgbClr val="1C1C1C"/>
                                  </a:solidFill>
                                  <a:latin typeface="Cambria Math" panose="02040503050406030204" pitchFamily="18" charset="0"/>
                                </a:rPr>
                                <m:t>𝑐𝑚</m:t>
                              </m:r>
                              <m:r>
                                <a:rPr lang="en-GB" sz="1600" i="1" baseline="30000" dirty="0">
                                  <a:solidFill>
                                    <a:srgbClr val="1C1C1C"/>
                                  </a:solidFill>
                                  <a:latin typeface="Cambria Math" panose="02040503050406030204" pitchFamily="18" charset="0"/>
                                </a:rPr>
                                <m:t>2</m:t>
                              </m:r>
                              <m:r>
                                <a:rPr lang="en-GB" sz="1600" i="1" dirty="0">
                                  <a:solidFill>
                                    <a:srgbClr val="1C1C1C"/>
                                  </a:solidFill>
                                  <a:latin typeface="Cambria Math" panose="02040503050406030204" pitchFamily="18" charset="0"/>
                                </a:rPr>
                                <m:t> </m:t>
                              </m:r>
                            </m:oMath>
                          </a14:m>
                          <a:endParaRPr sz="1600" dirty="0">
                            <a:solidFill>
                              <a:srgbClr val="1C1C1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9B94440-4B00-56B6-B518-BDE5601CFC6C}"/>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Given that these two pentagons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similar, determine the area of the larger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pentagon:</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46ADACB-58D1-6E89-BD07-AC440BDA7778}"/>
              </a:ext>
            </a:extLst>
          </p:cNvPr>
          <p:cNvPicPr>
            <a:picLocks noChangeAspect="1"/>
          </p:cNvPicPr>
          <p:nvPr/>
        </p:nvPicPr>
        <p:blipFill rotWithShape="1">
          <a:blip r:embed="rId3"/>
          <a:srcRect l="54736" b="6850"/>
          <a:stretch/>
        </p:blipFill>
        <p:spPr>
          <a:xfrm>
            <a:off x="2112516" y="2571750"/>
            <a:ext cx="2329107" cy="2152160"/>
          </a:xfrm>
          <a:prstGeom prst="rect">
            <a:avLst/>
          </a:prstGeom>
        </p:spPr>
      </p:pic>
    </p:spTree>
    <p:extLst>
      <p:ext uri="{BB962C8B-B14F-4D97-AF65-F5344CB8AC3E}">
        <p14:creationId xmlns:p14="http://schemas.microsoft.com/office/powerpoint/2010/main" val="3308374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g240699d7d99_0_125"/>
          <p:cNvSpPr txBox="1"/>
          <p:nvPr/>
        </p:nvSpPr>
        <p:spPr>
          <a:xfrm>
            <a:off x="169850" y="378100"/>
            <a:ext cx="506007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B65977A-EDD4-8747-8C1F-1BEA4C384212}"/>
              </a:ext>
            </a:extLst>
          </p:cNvPr>
          <p:cNvPicPr>
            <a:picLocks noChangeAspect="1"/>
          </p:cNvPicPr>
          <p:nvPr/>
        </p:nvPicPr>
        <p:blipFill rotWithShape="1">
          <a:blip r:embed="rId3"/>
          <a:srcRect t="16713" r="64793"/>
          <a:stretch/>
        </p:blipFill>
        <p:spPr>
          <a:xfrm>
            <a:off x="338360" y="1932987"/>
            <a:ext cx="1932400" cy="143842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2C33216-640E-530D-F583-62128BB09893}"/>
                  </a:ext>
                </a:extLst>
              </p:cNvPr>
              <p:cNvGraphicFramePr/>
              <p:nvPr>
                <p:extLst>
                  <p:ext uri="{D42A27DB-BD31-4B8C-83A1-F6EECF244321}">
                    <p14:modId xmlns:p14="http://schemas.microsoft.com/office/powerpoint/2010/main" val="250619683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1382</m:t>
                              </m:r>
                              <m:r>
                                <a:rPr lang="en-US" sz="1600" b="0" i="1" dirty="0" smtClean="0">
                                  <a:solidFill>
                                    <a:schemeClr val="tx1"/>
                                  </a:solidFill>
                                  <a:latin typeface="Cambria Math" panose="02040503050406030204" pitchFamily="18" charset="0"/>
                                  <a:ea typeface="Nunito"/>
                                  <a:cs typeface="Nunito"/>
                                  <a:sym typeface="Nunito"/>
                                </a:rPr>
                                <m:t>.4</m:t>
                              </m:r>
                              <m:r>
                                <a:rPr lang="en-US" sz="1600" i="1" dirty="0" smtClean="0">
                                  <a:solidFill>
                                    <a:schemeClr val="tx1"/>
                                  </a:solidFill>
                                  <a:latin typeface="Cambria Math" panose="02040503050406030204" pitchFamily="18" charset="0"/>
                                  <a:ea typeface="Nunito"/>
                                  <a:cs typeface="Nunito"/>
                                  <a:sym typeface="Nunito"/>
                                </a:rPr>
                                <m:t> </m:t>
                              </m:r>
                              <m:r>
                                <a:rPr lang="en-US" sz="1600" i="1" dirty="0" smtClean="0">
                                  <a:solidFill>
                                    <a:schemeClr val="tx1"/>
                                  </a:solidFill>
                                  <a:latin typeface="Cambria Math" panose="02040503050406030204" pitchFamily="18" charset="0"/>
                                  <a:ea typeface="Nunito"/>
                                  <a:cs typeface="Nunito"/>
                                  <a:sym typeface="Nunito"/>
                                </a:rPr>
                                <m:t>𝑐𝑚</m:t>
                              </m:r>
                              <m:r>
                                <a:rPr lang="en-US" sz="1600" i="1" baseline="30000" dirty="0">
                                  <a:solidFill>
                                    <a:schemeClr val="tx1"/>
                                  </a:solidFill>
                                  <a:latin typeface="Cambria Math" panose="02040503050406030204" pitchFamily="18" charset="0"/>
                                  <a:ea typeface="Nunito"/>
                                  <a:cs typeface="Nunito"/>
                                  <a:sym typeface="Nunito"/>
                                </a:rPr>
                                <m:t>3</m:t>
                              </m:r>
                              <m:r>
                                <a:rPr lang="en-US" sz="1600" i="1" dirty="0">
                                  <a:solidFill>
                                    <a:schemeClr val="tx1"/>
                                  </a:solidFill>
                                  <a:latin typeface="Cambria Math" panose="02040503050406030204" pitchFamily="18" charset="0"/>
                                  <a:ea typeface="Nunito"/>
                                  <a:cs typeface="Nunito"/>
                                  <a:sym typeface="Nunito"/>
                                </a:rPr>
                                <m:t>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6400 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3</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960 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3</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1152 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3</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2C33216-640E-530D-F583-62128BB09893}"/>
                  </a:ext>
                </a:extLst>
              </p:cNvPr>
              <p:cNvGraphicFramePr/>
              <p:nvPr>
                <p:extLst>
                  <p:ext uri="{D42A27DB-BD31-4B8C-83A1-F6EECF244321}">
                    <p14:modId xmlns:p14="http://schemas.microsoft.com/office/powerpoint/2010/main" val="250619683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1382</m:t>
                              </m:r>
                              <m:r>
                                <a:rPr lang="en-US" sz="1600" b="0" i="1" dirty="0" smtClean="0">
                                  <a:solidFill>
                                    <a:schemeClr val="tx1"/>
                                  </a:solidFill>
                                  <a:latin typeface="Cambria Math" panose="02040503050406030204" pitchFamily="18" charset="0"/>
                                  <a:ea typeface="Nunito"/>
                                  <a:cs typeface="Nunito"/>
                                  <a:sym typeface="Nunito"/>
                                </a:rPr>
                                <m:t>.4</m:t>
                              </m:r>
                              <m:r>
                                <a:rPr lang="en-US" sz="1600" i="1" dirty="0" smtClean="0">
                                  <a:solidFill>
                                    <a:schemeClr val="tx1"/>
                                  </a:solidFill>
                                  <a:latin typeface="Cambria Math" panose="02040503050406030204" pitchFamily="18" charset="0"/>
                                  <a:ea typeface="Nunito"/>
                                  <a:cs typeface="Nunito"/>
                                  <a:sym typeface="Nunito"/>
                                </a:rPr>
                                <m:t> </m:t>
                              </m:r>
                              <m:r>
                                <a:rPr lang="en-US" sz="1600" i="1" dirty="0" smtClean="0">
                                  <a:solidFill>
                                    <a:schemeClr val="tx1"/>
                                  </a:solidFill>
                                  <a:latin typeface="Cambria Math" panose="02040503050406030204" pitchFamily="18" charset="0"/>
                                  <a:ea typeface="Nunito"/>
                                  <a:cs typeface="Nunito"/>
                                  <a:sym typeface="Nunito"/>
                                </a:rPr>
                                <m:t>𝑐𝑚</m:t>
                              </m:r>
                              <m:r>
                                <a:rPr lang="en-US" sz="1600" i="1" baseline="30000" dirty="0">
                                  <a:solidFill>
                                    <a:schemeClr val="tx1"/>
                                  </a:solidFill>
                                  <a:latin typeface="Cambria Math" panose="02040503050406030204" pitchFamily="18" charset="0"/>
                                  <a:ea typeface="Nunito"/>
                                  <a:cs typeface="Nunito"/>
                                  <a:sym typeface="Nunito"/>
                                </a:rPr>
                                <m:t>3</m:t>
                              </m:r>
                              <m:r>
                                <a:rPr lang="en-US" sz="1600" i="1" dirty="0">
                                  <a:solidFill>
                                    <a:schemeClr val="tx1"/>
                                  </a:solidFill>
                                  <a:latin typeface="Cambria Math" panose="02040503050406030204" pitchFamily="18" charset="0"/>
                                  <a:ea typeface="Nunito"/>
                                  <a:cs typeface="Nunito"/>
                                  <a:sym typeface="Nunito"/>
                                </a:rPr>
                                <m:t>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6400 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3</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960 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3</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1152 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3</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10B7DEF-9717-18C3-1D15-1089E1F0D94F}"/>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Prisms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The volume of</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prism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is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800 </m:t>
                              </m:r>
                              <m:r>
                                <a:rPr lang="en-US" sz="1600" b="0" i="1" dirty="0" smtClean="0">
                                  <a:solidFill>
                                    <a:schemeClr val="dk1"/>
                                  </a:solidFill>
                                  <a:latin typeface="Cambria Math" panose="02040503050406030204" pitchFamily="18" charset="0"/>
                                  <a:ea typeface="Nunito"/>
                                  <a:cs typeface="Nunito"/>
                                  <a:sym typeface="Nunito"/>
                                </a:rPr>
                                <m:t>𝑐𝑚</m:t>
                              </m:r>
                              <m:r>
                                <a:rPr lang="en-US" sz="1600" b="0" i="1" baseline="30000"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Determine the volume</a:t>
                          </a:r>
                        </a:p>
                        <a:p>
                          <a:pPr marL="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 of prism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10B7DEF-9717-18C3-1D15-1089E1F0D94F}"/>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Prisms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The volume of</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prism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800 </m:t>
                              </m:r>
                              <m:r>
                                <a:rPr lang="en-US" sz="1600" b="0" i="1" dirty="0" smtClean="0">
                                  <a:solidFill>
                                    <a:schemeClr val="dk1"/>
                                  </a:solidFill>
                                  <a:latin typeface="Cambria Math" panose="02040503050406030204" pitchFamily="18" charset="0"/>
                                  <a:ea typeface="Nunito"/>
                                  <a:cs typeface="Nunito"/>
                                  <a:sym typeface="Nunito"/>
                                </a:rPr>
                                <m:t>𝑐𝑚</m:t>
                              </m:r>
                              <m:r>
                                <a:rPr lang="en-US" sz="1600" b="0" i="1" baseline="30000"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Determine the volume</a:t>
                          </a:r>
                        </a:p>
                        <a:p>
                          <a:pPr marL="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 of prism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E88618C5-A2D6-2FBA-9C69-7B32512D90E2}"/>
              </a:ext>
            </a:extLst>
          </p:cNvPr>
          <p:cNvPicPr>
            <a:picLocks noChangeAspect="1"/>
          </p:cNvPicPr>
          <p:nvPr/>
        </p:nvPicPr>
        <p:blipFill rotWithShape="1">
          <a:blip r:embed="rId3"/>
          <a:srcRect l="52201"/>
          <a:stretch/>
        </p:blipFill>
        <p:spPr>
          <a:xfrm>
            <a:off x="1737099" y="2899273"/>
            <a:ext cx="2623580" cy="1727067"/>
          </a:xfrm>
          <a:prstGeom prst="rect">
            <a:avLst/>
          </a:prstGeom>
        </p:spPr>
      </p:pic>
    </p:spTree>
    <p:extLst>
      <p:ext uri="{BB962C8B-B14F-4D97-AF65-F5344CB8AC3E}">
        <p14:creationId xmlns:p14="http://schemas.microsoft.com/office/powerpoint/2010/main" val="42328517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g240699d7d99_0_132"/>
          <p:cNvSpPr txBox="1"/>
          <p:nvPr/>
        </p:nvSpPr>
        <p:spPr>
          <a:xfrm>
            <a:off x="169849" y="378100"/>
            <a:ext cx="518273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4C94D27-7B53-4D4B-957E-1521D3F0D032}"/>
              </a:ext>
            </a:extLst>
          </p:cNvPr>
          <p:cNvPicPr>
            <a:picLocks noChangeAspect="1"/>
          </p:cNvPicPr>
          <p:nvPr/>
        </p:nvPicPr>
        <p:blipFill rotWithShape="1">
          <a:blip r:embed="rId3"/>
          <a:srcRect t="27571" r="65405"/>
          <a:stretch/>
        </p:blipFill>
        <p:spPr>
          <a:xfrm>
            <a:off x="330642" y="1616552"/>
            <a:ext cx="1736918" cy="185977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AE9448C-EB16-521A-D46B-22A6C6F0B586}"/>
                  </a:ext>
                </a:extLst>
              </p:cNvPr>
              <p:cNvGraphicFramePr/>
              <p:nvPr>
                <p:extLst>
                  <p:ext uri="{D42A27DB-BD31-4B8C-83A1-F6EECF244321}">
                    <p14:modId xmlns:p14="http://schemas.microsoft.com/office/powerpoint/2010/main" val="384429426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rPr>
                                <m:t>7.5 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rPr>
                                <m:t>10 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rPr>
                                <m:t>10.5 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rPr>
                                <m:t>50.6 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AE9448C-EB16-521A-D46B-22A6C6F0B586}"/>
                  </a:ext>
                </a:extLst>
              </p:cNvPr>
              <p:cNvGraphicFramePr/>
              <p:nvPr>
                <p:extLst>
                  <p:ext uri="{D42A27DB-BD31-4B8C-83A1-F6EECF244321}">
                    <p14:modId xmlns:p14="http://schemas.microsoft.com/office/powerpoint/2010/main" val="384429426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rPr>
                                <m:t>7.5 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rPr>
                                <m:t>10 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rPr>
                                <m:t>10.5 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rPr>
                                <m:t>50.6 </m:t>
                              </m:r>
                              <m:r>
                                <a:rPr lang="en-GB" sz="1600" i="1" dirty="0" smtClean="0">
                                  <a:solidFill>
                                    <a:schemeClr val="tx1"/>
                                  </a:solidFill>
                                  <a:latin typeface="Cambria Math" panose="02040503050406030204" pitchFamily="18" charset="0"/>
                                </a:rPr>
                                <m:t>𝑐𝑚</m:t>
                              </m:r>
                              <m:r>
                                <a:rPr lang="en-GB" sz="1600" i="1" dirty="0" smtClean="0">
                                  <a:solidFill>
                                    <a:schemeClr val="tx1"/>
                                  </a:solidFill>
                                  <a:latin typeface="Cambria Math" panose="02040503050406030204" pitchFamily="18" charset="0"/>
                                </a:rPr>
                                <m:t> </m:t>
                              </m:r>
                            </m:oMath>
                          </a14:m>
                          <a:endParaRPr lang="en-GB" sz="1600"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F1627A1-04AE-45F6-09DD-291D2B873BB4}"/>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Triangles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of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F1627A1-04AE-45F6-09DD-291D2B873BB4}"/>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Triangles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of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A3B5DA1-1DC3-C991-AD6F-D743BCAF4DB9}"/>
              </a:ext>
            </a:extLst>
          </p:cNvPr>
          <p:cNvPicPr>
            <a:picLocks noChangeAspect="1"/>
          </p:cNvPicPr>
          <p:nvPr/>
        </p:nvPicPr>
        <p:blipFill rotWithShape="1">
          <a:blip r:embed="rId3"/>
          <a:srcRect l="49059"/>
          <a:stretch/>
        </p:blipFill>
        <p:spPr>
          <a:xfrm>
            <a:off x="1884070" y="2108125"/>
            <a:ext cx="2557553" cy="2567705"/>
          </a:xfrm>
          <a:prstGeom prst="rect">
            <a:avLst/>
          </a:prstGeom>
        </p:spPr>
      </p:pic>
    </p:spTree>
    <p:extLst>
      <p:ext uri="{BB962C8B-B14F-4D97-AF65-F5344CB8AC3E}">
        <p14:creationId xmlns:p14="http://schemas.microsoft.com/office/powerpoint/2010/main" val="147211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pic>
        <p:nvPicPr>
          <p:cNvPr id="6" name="Picture 5">
            <a:extLst>
              <a:ext uri="{FF2B5EF4-FFF2-40B4-BE49-F238E27FC236}">
                <a16:creationId xmlns:a16="http://schemas.microsoft.com/office/drawing/2014/main" id="{3FCA1274-AC00-BE4A-86FD-20AA2B1AADCC}"/>
              </a:ext>
            </a:extLst>
          </p:cNvPr>
          <p:cNvPicPr>
            <a:picLocks noChangeAspect="1"/>
          </p:cNvPicPr>
          <p:nvPr/>
        </p:nvPicPr>
        <p:blipFill rotWithShape="1">
          <a:blip r:embed="rId3"/>
          <a:srcRect t="30944" r="69168"/>
          <a:stretch/>
        </p:blipFill>
        <p:spPr>
          <a:xfrm>
            <a:off x="259522" y="1580991"/>
            <a:ext cx="1562562" cy="171734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F08E262-FABF-B32C-C312-39BF14C86FB1}"/>
                  </a:ext>
                </a:extLst>
              </p:cNvPr>
              <p:cNvGraphicFramePr/>
              <p:nvPr>
                <p:extLst>
                  <p:ext uri="{D42A27DB-BD31-4B8C-83A1-F6EECF244321}">
                    <p14:modId xmlns:p14="http://schemas.microsoft.com/office/powerpoint/2010/main" val="10899431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20.25 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6.25 </m:t>
                              </m:r>
                              <m:r>
                                <a:rPr lang="en-GB" sz="1600" i="1" dirty="0" smtClean="0">
                                  <a:solidFill>
                                    <a:schemeClr val="tx1"/>
                                  </a:solidFill>
                                  <a:latin typeface="Cambria Math" panose="02040503050406030204" pitchFamily="18" charset="0"/>
                                  <a:ea typeface="Nunito"/>
                                  <a:cs typeface="Nunito"/>
                                  <a:sym typeface="Nunito"/>
                                </a:rPr>
                                <m:t>𝑐𝑚</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F08E262-FABF-B32C-C312-39BF14C86FB1}"/>
                  </a:ext>
                </a:extLst>
              </p:cNvPr>
              <p:cNvGraphicFramePr/>
              <p:nvPr>
                <p:extLst>
                  <p:ext uri="{D42A27DB-BD31-4B8C-83A1-F6EECF244321}">
                    <p14:modId xmlns:p14="http://schemas.microsoft.com/office/powerpoint/2010/main" val="10899431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20.25 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6.25 </m:t>
                              </m:r>
                              <m:r>
                                <a:rPr lang="en-GB" sz="1600" i="1" dirty="0" smtClean="0">
                                  <a:solidFill>
                                    <a:schemeClr val="tx1"/>
                                  </a:solidFill>
                                  <a:latin typeface="Cambria Math" panose="02040503050406030204" pitchFamily="18" charset="0"/>
                                  <a:ea typeface="Nunito"/>
                                  <a:cs typeface="Nunito"/>
                                  <a:sym typeface="Nunito"/>
                                </a:rPr>
                                <m:t>𝑐𝑚</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9920CCAE-FED0-68EC-346E-71AC0763A885}"/>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Given that these two heptagons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similar, determine the length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9920CCAE-FED0-68EC-346E-71AC0763A885}"/>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Given that these two heptagons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similar, determine the length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B929BB18-30D1-779E-28A1-BC4C2ECCA1C4}"/>
              </a:ext>
            </a:extLst>
          </p:cNvPr>
          <p:cNvPicPr>
            <a:picLocks noChangeAspect="1"/>
          </p:cNvPicPr>
          <p:nvPr/>
        </p:nvPicPr>
        <p:blipFill rotWithShape="1">
          <a:blip r:embed="rId3"/>
          <a:srcRect l="52587"/>
          <a:stretch/>
        </p:blipFill>
        <p:spPr>
          <a:xfrm>
            <a:off x="1822084" y="2111768"/>
            <a:ext cx="2563954" cy="2653632"/>
          </a:xfrm>
          <a:prstGeom prst="rect">
            <a:avLst/>
          </a:prstGeom>
        </p:spPr>
      </p:pic>
      <p:sp>
        <p:nvSpPr>
          <p:cNvPr id="5" name="Google Shape;412;g240699d7d99_0_118">
            <a:extLst>
              <a:ext uri="{FF2B5EF4-FFF2-40B4-BE49-F238E27FC236}">
                <a16:creationId xmlns:a16="http://schemas.microsoft.com/office/drawing/2014/main" id="{C2A018A1-3FF6-1F12-AB4E-D595F7028F60}"/>
              </a:ext>
            </a:extLst>
          </p:cNvPr>
          <p:cNvSpPr txBox="1"/>
          <p:nvPr/>
        </p:nvSpPr>
        <p:spPr>
          <a:xfrm>
            <a:off x="169850" y="378100"/>
            <a:ext cx="506007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338938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240699d7d99_0_146"/>
          <p:cNvSpPr txBox="1"/>
          <p:nvPr/>
        </p:nvSpPr>
        <p:spPr>
          <a:xfrm>
            <a:off x="169850" y="378100"/>
            <a:ext cx="50377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490F968-A31F-B747-884A-1403B57D5306}"/>
              </a:ext>
            </a:extLst>
          </p:cNvPr>
          <p:cNvPicPr>
            <a:picLocks noChangeAspect="1"/>
          </p:cNvPicPr>
          <p:nvPr/>
        </p:nvPicPr>
        <p:blipFill rotWithShape="1">
          <a:blip r:embed="rId3"/>
          <a:srcRect t="21274" r="63557"/>
          <a:stretch/>
        </p:blipFill>
        <p:spPr>
          <a:xfrm>
            <a:off x="259522" y="1469044"/>
            <a:ext cx="1920206" cy="189199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68CB153-6E10-6DC2-3F13-A915214CF3D3}"/>
                  </a:ext>
                </a:extLst>
              </p:cNvPr>
              <p:cNvGraphicFramePr/>
              <p:nvPr>
                <p:extLst>
                  <p:ext uri="{D42A27DB-BD31-4B8C-83A1-F6EECF244321}">
                    <p14:modId xmlns:p14="http://schemas.microsoft.com/office/powerpoint/2010/main" val="419684489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9.6 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13.0 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21.6 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11.8 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68CB153-6E10-6DC2-3F13-A915214CF3D3}"/>
                  </a:ext>
                </a:extLst>
              </p:cNvPr>
              <p:cNvGraphicFramePr/>
              <p:nvPr>
                <p:extLst>
                  <p:ext uri="{D42A27DB-BD31-4B8C-83A1-F6EECF244321}">
                    <p14:modId xmlns:p14="http://schemas.microsoft.com/office/powerpoint/2010/main" val="419684489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9.6 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13.0 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21.6 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11.8 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52AF932-5E4F-CC9E-549F-0A527B14AE8A}"/>
                  </a:ext>
                </a:extLst>
              </p:cNvPr>
              <p:cNvGraphicFramePr/>
              <p:nvPr>
                <p:extLst>
                  <p:ext uri="{D42A27DB-BD31-4B8C-83A1-F6EECF244321}">
                    <p14:modId xmlns:p14="http://schemas.microsoft.com/office/powerpoint/2010/main" val="313405707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t>
                          </a:r>
                          <a:r>
                            <a:rPr lang="en-US" sz="1600" b="0" dirty="0">
                              <a:solidFill>
                                <a:schemeClr val="dk1"/>
                              </a:solidFill>
                              <a:latin typeface="Nunito"/>
                              <a:ea typeface="Nunito"/>
                              <a:cs typeface="Nunito"/>
                              <a:sym typeface="Nunito"/>
                            </a:rPr>
                            <a:t>The two frustums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52AF932-5E4F-CC9E-549F-0A527B14AE8A}"/>
                  </a:ext>
                </a:extLst>
              </p:cNvPr>
              <p:cNvGraphicFramePr/>
              <p:nvPr>
                <p:extLst>
                  <p:ext uri="{D42A27DB-BD31-4B8C-83A1-F6EECF244321}">
                    <p14:modId xmlns:p14="http://schemas.microsoft.com/office/powerpoint/2010/main" val="313405707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t>
                          </a:r>
                          <a:r>
                            <a:rPr lang="en-US" sz="1600" b="0" dirty="0">
                              <a:solidFill>
                                <a:schemeClr val="dk1"/>
                              </a:solidFill>
                              <a:latin typeface="Nunito"/>
                              <a:ea typeface="Nunito"/>
                              <a:cs typeface="Nunito"/>
                              <a:sym typeface="Nunito"/>
                            </a:rPr>
                            <a:t>The two frustums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D0775A3B-E1F8-29D8-02A9-69882C0C89AD}"/>
              </a:ext>
            </a:extLst>
          </p:cNvPr>
          <p:cNvPicPr>
            <a:picLocks noChangeAspect="1"/>
          </p:cNvPicPr>
          <p:nvPr/>
        </p:nvPicPr>
        <p:blipFill rotWithShape="1">
          <a:blip r:embed="rId3"/>
          <a:srcRect l="52436"/>
          <a:stretch/>
        </p:blipFill>
        <p:spPr>
          <a:xfrm>
            <a:off x="1981199" y="2223071"/>
            <a:ext cx="2506143" cy="2403269"/>
          </a:xfrm>
          <a:prstGeom prst="rect">
            <a:avLst/>
          </a:prstGeom>
        </p:spPr>
      </p:pic>
    </p:spTree>
    <p:extLst>
      <p:ext uri="{BB962C8B-B14F-4D97-AF65-F5344CB8AC3E}">
        <p14:creationId xmlns:p14="http://schemas.microsoft.com/office/powerpoint/2010/main" val="4014442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g240699d7d99_0_153"/>
          <p:cNvSpPr txBox="1"/>
          <p:nvPr/>
        </p:nvSpPr>
        <p:spPr>
          <a:xfrm>
            <a:off x="169849" y="378100"/>
            <a:ext cx="5216189"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003037DA-911F-EFF0-E89C-CAB47599E1F0}"/>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 Which congruence condition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satisfied?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003037DA-911F-EFF0-E89C-CAB47599E1F0}"/>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 Which congruence condition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satisfied?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graphicFrame>
        <p:nvGraphicFramePr>
          <p:cNvPr id="4" name="Google Shape;414;g21c43135d4d_0_150">
            <a:extLst>
              <a:ext uri="{FF2B5EF4-FFF2-40B4-BE49-F238E27FC236}">
                <a16:creationId xmlns:a16="http://schemas.microsoft.com/office/drawing/2014/main" id="{9B621C60-B79F-DF98-B514-D9681DE6841A}"/>
              </a:ext>
            </a:extLst>
          </p:cNvPr>
          <p:cNvGraphicFramePr/>
          <p:nvPr>
            <p:extLst>
              <p:ext uri="{D42A27DB-BD31-4B8C-83A1-F6EECF244321}">
                <p14:modId xmlns:p14="http://schemas.microsoft.com/office/powerpoint/2010/main" val="358570372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dirty="0">
                          <a:solidFill>
                            <a:schemeClr val="tx1"/>
                          </a:solidFill>
                          <a:latin typeface="Nunito"/>
                          <a:ea typeface="Nunito"/>
                          <a:cs typeface="Nunito"/>
                          <a:sym typeface="Nunito"/>
                        </a:rPr>
                        <a:t>RHS </a:t>
                      </a:r>
                      <a:endParaRPr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r>
                        <a:rPr lang="en-GB" sz="1600" dirty="0">
                          <a:solidFill>
                            <a:schemeClr val="tx1"/>
                          </a:solidFill>
                          <a:latin typeface="Nunito"/>
                          <a:ea typeface="Nunito"/>
                          <a:cs typeface="Nunito"/>
                          <a:sym typeface="Nunito"/>
                        </a:rPr>
                        <a:t>SSS </a:t>
                      </a:r>
                      <a:endParaRPr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r>
                        <a:rPr lang="en-GB" sz="1600" dirty="0">
                          <a:solidFill>
                            <a:schemeClr val="tx1"/>
                          </a:solidFill>
                          <a:latin typeface="Nunito"/>
                          <a:ea typeface="Nunito"/>
                          <a:cs typeface="Nunito"/>
                          <a:sym typeface="Nunito"/>
                        </a:rPr>
                        <a:t>ASA </a:t>
                      </a:r>
                      <a:endParaRPr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r>
                        <a:rPr lang="en-GB" sz="1600" dirty="0">
                          <a:solidFill>
                            <a:schemeClr val="tx1"/>
                          </a:solidFill>
                          <a:latin typeface="Nunito"/>
                          <a:ea typeface="Nunito"/>
                          <a:cs typeface="Nunito"/>
                          <a:sym typeface="Nunito"/>
                        </a:rPr>
                        <a:t>SAS </a:t>
                      </a:r>
                      <a:endParaRPr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8" name="Group 7">
            <a:extLst>
              <a:ext uri="{FF2B5EF4-FFF2-40B4-BE49-F238E27FC236}">
                <a16:creationId xmlns:a16="http://schemas.microsoft.com/office/drawing/2014/main" id="{5F0BEC48-6634-2AA3-0132-0DCB59777DBC}"/>
              </a:ext>
            </a:extLst>
          </p:cNvPr>
          <p:cNvGrpSpPr/>
          <p:nvPr/>
        </p:nvGrpSpPr>
        <p:grpSpPr>
          <a:xfrm>
            <a:off x="169848" y="1967644"/>
            <a:ext cx="4191130" cy="2500160"/>
            <a:chOff x="169848" y="1967644"/>
            <a:chExt cx="4191130" cy="2500160"/>
          </a:xfrm>
        </p:grpSpPr>
        <p:pic>
          <p:nvPicPr>
            <p:cNvPr id="6" name="Picture 5">
              <a:extLst>
                <a:ext uri="{FF2B5EF4-FFF2-40B4-BE49-F238E27FC236}">
                  <a16:creationId xmlns:a16="http://schemas.microsoft.com/office/drawing/2014/main" id="{6CC04EFC-514E-C245-AF09-B20D2F9702DF}"/>
                </a:ext>
              </a:extLst>
            </p:cNvPr>
            <p:cNvPicPr>
              <a:picLocks noChangeAspect="1"/>
            </p:cNvPicPr>
            <p:nvPr/>
          </p:nvPicPr>
          <p:blipFill rotWithShape="1">
            <a:blip r:embed="rId3"/>
            <a:srcRect t="32684" r="43940"/>
            <a:stretch/>
          </p:blipFill>
          <p:spPr>
            <a:xfrm>
              <a:off x="169848" y="1967644"/>
              <a:ext cx="2634311" cy="1279682"/>
            </a:xfrm>
            <a:prstGeom prst="rect">
              <a:avLst/>
            </a:prstGeom>
          </p:spPr>
        </p:pic>
        <p:pic>
          <p:nvPicPr>
            <p:cNvPr id="5" name="Picture 4">
              <a:extLst>
                <a:ext uri="{FF2B5EF4-FFF2-40B4-BE49-F238E27FC236}">
                  <a16:creationId xmlns:a16="http://schemas.microsoft.com/office/drawing/2014/main" id="{93D9D473-7996-F60E-03F5-F531778E670E}"/>
                </a:ext>
              </a:extLst>
            </p:cNvPr>
            <p:cNvPicPr>
              <a:picLocks noChangeAspect="1"/>
            </p:cNvPicPr>
            <p:nvPr/>
          </p:nvPicPr>
          <p:blipFill rotWithShape="1">
            <a:blip r:embed="rId3"/>
            <a:srcRect l="46654" b="21319"/>
            <a:stretch/>
          </p:blipFill>
          <p:spPr>
            <a:xfrm>
              <a:off x="1854199" y="2972077"/>
              <a:ext cx="2506779" cy="1495727"/>
            </a:xfrm>
            <a:prstGeom prst="rect">
              <a:avLst/>
            </a:prstGeom>
          </p:spPr>
        </p:pic>
        <p:sp>
          <p:nvSpPr>
            <p:cNvPr id="7" name="Rectangle 6">
              <a:extLst>
                <a:ext uri="{FF2B5EF4-FFF2-40B4-BE49-F238E27FC236}">
                  <a16:creationId xmlns:a16="http://schemas.microsoft.com/office/drawing/2014/main" id="{4D3592EE-C2B6-AC84-39C4-CC89969ADCA9}"/>
                </a:ext>
              </a:extLst>
            </p:cNvPr>
            <p:cNvSpPr/>
            <p:nvPr/>
          </p:nvSpPr>
          <p:spPr>
            <a:xfrm>
              <a:off x="2336800" y="2255520"/>
              <a:ext cx="574040"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1030202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240699d7d99_0_160"/>
          <p:cNvSpPr txBox="1"/>
          <p:nvPr/>
        </p:nvSpPr>
        <p:spPr>
          <a:xfrm>
            <a:off x="169850" y="378100"/>
            <a:ext cx="500431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14;g21c43135d4d_0_150">
            <a:extLst>
              <a:ext uri="{FF2B5EF4-FFF2-40B4-BE49-F238E27FC236}">
                <a16:creationId xmlns:a16="http://schemas.microsoft.com/office/drawing/2014/main" id="{3EA1E46D-5082-DF8D-885F-F34BBC3E0205}"/>
              </a:ext>
            </a:extLst>
          </p:cNvPr>
          <p:cNvGraphicFramePr/>
          <p:nvPr>
            <p:extLst>
              <p:ext uri="{D42A27DB-BD31-4B8C-83A1-F6EECF244321}">
                <p14:modId xmlns:p14="http://schemas.microsoft.com/office/powerpoint/2010/main" val="329412371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r>
                        <a:rPr lang="en-GB" sz="1600" dirty="0">
                          <a:solidFill>
                            <a:schemeClr val="tx1"/>
                          </a:solidFill>
                        </a:rPr>
                        <a:t>ASA </a:t>
                      </a:r>
                      <a:endParaRPr sz="1600"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r>
                        <a:rPr lang="en-GB" sz="1600" dirty="0">
                          <a:solidFill>
                            <a:schemeClr val="tx1"/>
                          </a:solidFill>
                        </a:rPr>
                        <a:t>RHS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rPr>
                        <a:t>SSS </a:t>
                      </a:r>
                      <a:endParaRPr sz="1600"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rgbClr val="1C1C1C"/>
                          </a:solidFill>
                        </a:rPr>
                        <a:t>SAS </a:t>
                      </a:r>
                      <a:endParaRPr sz="1600" dirty="0">
                        <a:solidFill>
                          <a:srgbClr val="1C1C1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4" name="Google Shape;255;g2191522ec10_0_108">
            <a:extLst>
              <a:ext uri="{FF2B5EF4-FFF2-40B4-BE49-F238E27FC236}">
                <a16:creationId xmlns:a16="http://schemas.microsoft.com/office/drawing/2014/main" id="{9CEF5203-25E3-CC43-7607-52DF6EBB1619}"/>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17) </a:t>
                      </a:r>
                      <a:r>
                        <a:rPr lang="en-US" sz="1600" b="0" dirty="0">
                          <a:solidFill>
                            <a:schemeClr val="dk1"/>
                          </a:solidFill>
                          <a:latin typeface="Nunito"/>
                          <a:ea typeface="Nunito"/>
                          <a:cs typeface="Nunito"/>
                          <a:sym typeface="Nunito"/>
                        </a:rPr>
                        <a:t>Here is a pair of congruent triangles.</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Which congruence condition is satisfied?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grpSp>
        <p:nvGrpSpPr>
          <p:cNvPr id="8" name="Group 7">
            <a:extLst>
              <a:ext uri="{FF2B5EF4-FFF2-40B4-BE49-F238E27FC236}">
                <a16:creationId xmlns:a16="http://schemas.microsoft.com/office/drawing/2014/main" id="{DE5CC3B4-E445-5159-0421-901FBCF08046}"/>
              </a:ext>
            </a:extLst>
          </p:cNvPr>
          <p:cNvGrpSpPr/>
          <p:nvPr/>
        </p:nvGrpSpPr>
        <p:grpSpPr>
          <a:xfrm>
            <a:off x="259522" y="1700326"/>
            <a:ext cx="4028432" cy="2801516"/>
            <a:chOff x="259522" y="1735886"/>
            <a:chExt cx="4028432" cy="2801516"/>
          </a:xfrm>
        </p:grpSpPr>
        <p:pic>
          <p:nvPicPr>
            <p:cNvPr id="6" name="Picture 5">
              <a:extLst>
                <a:ext uri="{FF2B5EF4-FFF2-40B4-BE49-F238E27FC236}">
                  <a16:creationId xmlns:a16="http://schemas.microsoft.com/office/drawing/2014/main" id="{F19685E0-93EC-504D-BA17-DD5D0B7FF57A}"/>
                </a:ext>
              </a:extLst>
            </p:cNvPr>
            <p:cNvPicPr>
              <a:picLocks noChangeAspect="1"/>
            </p:cNvPicPr>
            <p:nvPr/>
          </p:nvPicPr>
          <p:blipFill rotWithShape="1">
            <a:blip r:embed="rId3"/>
            <a:srcRect t="34034" r="46007"/>
            <a:stretch/>
          </p:blipFill>
          <p:spPr>
            <a:xfrm>
              <a:off x="259522" y="3021126"/>
              <a:ext cx="2940878" cy="1516276"/>
            </a:xfrm>
            <a:prstGeom prst="rect">
              <a:avLst/>
            </a:prstGeom>
          </p:spPr>
        </p:pic>
        <p:sp>
          <p:nvSpPr>
            <p:cNvPr id="7" name="Rectangle 6">
              <a:extLst>
                <a:ext uri="{FF2B5EF4-FFF2-40B4-BE49-F238E27FC236}">
                  <a16:creationId xmlns:a16="http://schemas.microsoft.com/office/drawing/2014/main" id="{F730105A-7CDB-BF54-2FDE-A1649264825B}"/>
                </a:ext>
              </a:extLst>
            </p:cNvPr>
            <p:cNvSpPr/>
            <p:nvPr/>
          </p:nvSpPr>
          <p:spPr>
            <a:xfrm>
              <a:off x="2793684" y="3021126"/>
              <a:ext cx="574040"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706041F5-99A7-A9DD-FC9F-DCA953911E60}"/>
                </a:ext>
              </a:extLst>
            </p:cNvPr>
            <p:cNvPicPr>
              <a:picLocks noChangeAspect="1"/>
            </p:cNvPicPr>
            <p:nvPr/>
          </p:nvPicPr>
          <p:blipFill rotWithShape="1">
            <a:blip r:embed="rId3"/>
            <a:srcRect l="45132" b="40329"/>
            <a:stretch/>
          </p:blipFill>
          <p:spPr>
            <a:xfrm>
              <a:off x="1299414" y="1735886"/>
              <a:ext cx="2988540" cy="1371600"/>
            </a:xfrm>
            <a:prstGeom prst="rect">
              <a:avLst/>
            </a:prstGeom>
          </p:spPr>
        </p:pic>
      </p:grpSp>
    </p:spTree>
    <p:extLst>
      <p:ext uri="{BB962C8B-B14F-4D97-AF65-F5344CB8AC3E}">
        <p14:creationId xmlns:p14="http://schemas.microsoft.com/office/powerpoint/2010/main" val="2368363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g240699d7d99_0_167"/>
          <p:cNvSpPr txBox="1"/>
          <p:nvPr/>
        </p:nvSpPr>
        <p:spPr>
          <a:xfrm>
            <a:off x="169849" y="378100"/>
            <a:ext cx="490653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016208E7-1147-EF48-96A2-69AA3C57B811}"/>
              </a:ext>
            </a:extLst>
          </p:cNvPr>
          <p:cNvPicPr>
            <a:picLocks noChangeAspect="1"/>
          </p:cNvPicPr>
          <p:nvPr/>
        </p:nvPicPr>
        <p:blipFill rotWithShape="1">
          <a:blip r:embed="rId3"/>
          <a:srcRect l="55134" b="14502"/>
          <a:stretch/>
        </p:blipFill>
        <p:spPr>
          <a:xfrm>
            <a:off x="4687390" y="1155887"/>
            <a:ext cx="1828800" cy="1593008"/>
          </a:xfrm>
          <a:prstGeom prst="rect">
            <a:avLst/>
          </a:prstGeom>
        </p:spPr>
      </p:pic>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5A7065C5-7D28-242F-F1D7-E9D0CCA40100}"/>
                  </a:ext>
                </a:extLst>
              </p:cNvPr>
              <p:cNvGraphicFramePr/>
              <p:nvPr/>
            </p:nvGraphicFramePr>
            <p:xfrm>
              <a:off x="108044" y="862525"/>
              <a:ext cx="5568856" cy="335290"/>
            </p:xfrm>
            <a:graphic>
              <a:graphicData uri="http://schemas.openxmlformats.org/drawingml/2006/table">
                <a:tbl>
                  <a:tblPr firstRow="1" bandRow="1">
                    <a:noFill/>
                  </a:tblPr>
                  <a:tblGrid>
                    <a:gridCol w="55688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Prove that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a:t>
                          </a:r>
                          <a:endParaRPr lang="en-US" sz="1600" b="0" dirty="0">
                            <a:solidFill>
                              <a:schemeClr val="dk1"/>
                            </a:solidFill>
                            <a:latin typeface="+mn-lt"/>
                            <a:ea typeface="Arial"/>
                            <a:cs typeface="Arial"/>
                            <a:sym typeface="Arial"/>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5A7065C5-7D28-242F-F1D7-E9D0CCA40100}"/>
                  </a:ext>
                </a:extLst>
              </p:cNvPr>
              <p:cNvGraphicFramePr/>
              <p:nvPr/>
            </p:nvGraphicFramePr>
            <p:xfrm>
              <a:off x="108044" y="862525"/>
              <a:ext cx="5568856" cy="335290"/>
            </p:xfrm>
            <a:graphic>
              <a:graphicData uri="http://schemas.openxmlformats.org/drawingml/2006/table">
                <a:tbl>
                  <a:tblPr firstRow="1" bandRow="1">
                    <a:noFill/>
                  </a:tblPr>
                  <a:tblGrid>
                    <a:gridCol w="55688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Prove that 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a:t>
                          </a:r>
                          <a:endParaRPr lang="en-US" sz="1600" b="0" dirty="0">
                            <a:solidFill>
                              <a:schemeClr val="dk1"/>
                            </a:solidFill>
                            <a:latin typeface="+mn-lt"/>
                            <a:ea typeface="Arial"/>
                            <a:cs typeface="Arial"/>
                            <a:sym typeface="Arial"/>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1812DE88-7309-1702-39B7-FCF894A36D99}"/>
              </a:ext>
            </a:extLst>
          </p:cNvPr>
          <p:cNvPicPr>
            <a:picLocks noChangeAspect="1"/>
          </p:cNvPicPr>
          <p:nvPr/>
        </p:nvPicPr>
        <p:blipFill rotWithShape="1">
          <a:blip r:embed="rId3"/>
          <a:srcRect t="14502" r="55134"/>
          <a:stretch/>
        </p:blipFill>
        <p:spPr>
          <a:xfrm>
            <a:off x="2388055" y="1130978"/>
            <a:ext cx="1828800" cy="1593008"/>
          </a:xfrm>
          <a:prstGeom prst="rect">
            <a:avLst/>
          </a:prstGeom>
        </p:spPr>
      </p:pic>
      <p:graphicFrame>
        <p:nvGraphicFramePr>
          <p:cNvPr id="4" name="Google Shape;294;g21695fbacc7_0_52">
            <a:extLst>
              <a:ext uri="{FF2B5EF4-FFF2-40B4-BE49-F238E27FC236}">
                <a16:creationId xmlns:a16="http://schemas.microsoft.com/office/drawing/2014/main" id="{7E148364-86FA-7CEA-365F-8EEAF0A2D4F8}"/>
              </a:ext>
            </a:extLst>
          </p:cNvPr>
          <p:cNvGraphicFramePr/>
          <p:nvPr>
            <p:extLst>
              <p:ext uri="{D42A27DB-BD31-4B8C-83A1-F6EECF244321}">
                <p14:modId xmlns:p14="http://schemas.microsoft.com/office/powerpoint/2010/main" val="4004621338"/>
              </p:ext>
            </p:extLst>
          </p:nvPr>
        </p:nvGraphicFramePr>
        <p:xfrm>
          <a:off x="257452" y="2706695"/>
          <a:ext cx="8640000" cy="1965876"/>
        </p:xfrm>
        <a:graphic>
          <a:graphicData uri="http://schemas.openxmlformats.org/drawingml/2006/table">
            <a:tbl>
              <a:tblPr>
                <a:noFill/>
              </a:tblPr>
              <a:tblGrid>
                <a:gridCol w="1459588">
                  <a:extLst>
                    <a:ext uri="{9D8B030D-6E8A-4147-A177-3AD203B41FA5}">
                      <a16:colId xmlns:a16="http://schemas.microsoft.com/office/drawing/2014/main" val="20000"/>
                    </a:ext>
                  </a:extLst>
                </a:gridCol>
                <a:gridCol w="2860412">
                  <a:extLst>
                    <a:ext uri="{9D8B030D-6E8A-4147-A177-3AD203B41FA5}">
                      <a16:colId xmlns:a16="http://schemas.microsoft.com/office/drawing/2014/main" val="945406668"/>
                    </a:ext>
                  </a:extLst>
                </a:gridCol>
                <a:gridCol w="1401708">
                  <a:extLst>
                    <a:ext uri="{9D8B030D-6E8A-4147-A177-3AD203B41FA5}">
                      <a16:colId xmlns:a16="http://schemas.microsoft.com/office/drawing/2014/main" val="20001"/>
                    </a:ext>
                  </a:extLst>
                </a:gridCol>
                <a:gridCol w="291829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472" name="Google Shape;472;g240699d7d99_0_167"/>
          <p:cNvPicPr preferRelativeResize="0"/>
          <p:nvPr/>
        </p:nvPicPr>
        <p:blipFill>
          <a:blip r:embed="rId4">
            <a:alphaModFix/>
          </a:blip>
          <a:stretch>
            <a:fillRect/>
          </a:stretch>
        </p:blipFill>
        <p:spPr>
          <a:xfrm>
            <a:off x="605968" y="2727923"/>
            <a:ext cx="990375" cy="942454"/>
          </a:xfrm>
          <a:prstGeom prst="rect">
            <a:avLst/>
          </a:prstGeom>
          <a:noFill/>
          <a:ln>
            <a:noFill/>
          </a:ln>
        </p:spPr>
      </p:pic>
      <p:pic>
        <p:nvPicPr>
          <p:cNvPr id="473" name="Google Shape;473;g240699d7d99_0_167"/>
          <p:cNvPicPr preferRelativeResize="0"/>
          <p:nvPr/>
        </p:nvPicPr>
        <p:blipFill>
          <a:blip r:embed="rId5">
            <a:alphaModFix/>
          </a:blip>
          <a:stretch>
            <a:fillRect/>
          </a:stretch>
        </p:blipFill>
        <p:spPr>
          <a:xfrm>
            <a:off x="4916896" y="2740195"/>
            <a:ext cx="990375" cy="917909"/>
          </a:xfrm>
          <a:prstGeom prst="rect">
            <a:avLst/>
          </a:prstGeom>
          <a:noFill/>
          <a:ln>
            <a:noFill/>
          </a:ln>
        </p:spPr>
      </p:pic>
      <p:pic>
        <p:nvPicPr>
          <p:cNvPr id="474" name="Google Shape;474;g240699d7d99_0_167"/>
          <p:cNvPicPr preferRelativeResize="0"/>
          <p:nvPr/>
        </p:nvPicPr>
        <p:blipFill>
          <a:blip r:embed="rId6">
            <a:alphaModFix/>
          </a:blip>
          <a:stretch>
            <a:fillRect/>
          </a:stretch>
        </p:blipFill>
        <p:spPr>
          <a:xfrm>
            <a:off x="605969" y="3737344"/>
            <a:ext cx="990375" cy="903914"/>
          </a:xfrm>
          <a:prstGeom prst="rect">
            <a:avLst/>
          </a:prstGeom>
          <a:noFill/>
          <a:ln>
            <a:noFill/>
          </a:ln>
        </p:spPr>
      </p:pic>
      <p:pic>
        <p:nvPicPr>
          <p:cNvPr id="475" name="Google Shape;475;g240699d7d99_0_167"/>
          <p:cNvPicPr preferRelativeResize="0"/>
          <p:nvPr/>
        </p:nvPicPr>
        <p:blipFill>
          <a:blip r:embed="rId7">
            <a:alphaModFix/>
          </a:blip>
          <a:stretch>
            <a:fillRect/>
          </a:stretch>
        </p:blipFill>
        <p:spPr>
          <a:xfrm>
            <a:off x="4916897" y="3737344"/>
            <a:ext cx="990375" cy="925960"/>
          </a:xfrm>
          <a:prstGeom prst="rect">
            <a:avLst/>
          </a:prstGeom>
          <a:noFill/>
          <a:ln>
            <a:noFill/>
          </a:ln>
        </p:spPr>
      </p:pic>
    </p:spTree>
    <p:extLst>
      <p:ext uri="{BB962C8B-B14F-4D97-AF65-F5344CB8AC3E}">
        <p14:creationId xmlns:p14="http://schemas.microsoft.com/office/powerpoint/2010/main" val="18040869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g240699d7d99_0_178"/>
          <p:cNvSpPr txBox="1"/>
          <p:nvPr/>
        </p:nvSpPr>
        <p:spPr>
          <a:xfrm>
            <a:off x="169849" y="378100"/>
            <a:ext cx="499316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5156922-EB7A-9443-9DAC-4AB29BE49639}"/>
              </a:ext>
            </a:extLst>
          </p:cNvPr>
          <p:cNvPicPr>
            <a:picLocks noChangeAspect="1"/>
          </p:cNvPicPr>
          <p:nvPr/>
        </p:nvPicPr>
        <p:blipFill>
          <a:blip r:embed="rId3"/>
          <a:stretch>
            <a:fillRect/>
          </a:stretch>
        </p:blipFill>
        <p:spPr>
          <a:xfrm>
            <a:off x="506000" y="1549520"/>
            <a:ext cx="3817080" cy="204446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00EBCA4-73A1-6E2F-7E38-CC76BAF4B3BB}"/>
                  </a:ext>
                </a:extLst>
              </p:cNvPr>
              <p:cNvGraphicFramePr/>
              <p:nvPr>
                <p:extLst>
                  <p:ext uri="{D42A27DB-BD31-4B8C-83A1-F6EECF244321}">
                    <p14:modId xmlns:p14="http://schemas.microsoft.com/office/powerpoint/2010/main" val="95577447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𝑥</m:t>
                              </m:r>
                              <m:r>
                                <a:rPr lang="en-US" sz="1600" i="1" dirty="0">
                                  <a:solidFill>
                                    <a:schemeClr val="tx1"/>
                                  </a:solidFill>
                                  <a:latin typeface="Cambria Math" panose="02040503050406030204" pitchFamily="18" charset="0"/>
                                  <a:ea typeface="Nunito"/>
                                  <a:cs typeface="Nunito"/>
                                  <a:sym typeface="Nunito"/>
                                </a:rPr>
                                <m:t> = 2.5 </m:t>
                              </m:r>
                            </m:oMath>
                          </a14:m>
                          <a:endParaRPr lang="en-US"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Times New Roman"/>
                                  <a:cs typeface="Times New Roman"/>
                                  <a:sym typeface="Times New Roman"/>
                                </a:rPr>
                                <m:t>𝑥</m:t>
                              </m:r>
                              <m:r>
                                <a:rPr lang="en-GB" sz="1600" i="1" dirty="0">
                                  <a:solidFill>
                                    <a:schemeClr val="tx1"/>
                                  </a:solidFill>
                                  <a:latin typeface="Cambria Math" panose="02040503050406030204" pitchFamily="18" charset="0"/>
                                  <a:ea typeface="Nunito"/>
                                  <a:cs typeface="Nunito"/>
                                  <a:sym typeface="Nunito"/>
                                </a:rPr>
                                <m:t> = 1.5</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Times New Roman"/>
                                  <a:cs typeface="Times New Roman"/>
                                  <a:sym typeface="Times New Roman"/>
                                </a:rPr>
                                <m:t>𝑥</m:t>
                              </m:r>
                              <m:r>
                                <a:rPr lang="en-GB" sz="1600" i="1" dirty="0">
                                  <a:solidFill>
                                    <a:schemeClr val="tx1"/>
                                  </a:solidFill>
                                  <a:latin typeface="Cambria Math" panose="02040503050406030204" pitchFamily="18" charset="0"/>
                                  <a:ea typeface="Nunito"/>
                                  <a:cs typeface="Nunito"/>
                                  <a:sym typeface="Nunito"/>
                                </a:rPr>
                                <m:t> = 0.67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Times New Roman"/>
                                  <a:cs typeface="Times New Roman"/>
                                  <a:sym typeface="Times New Roman"/>
                                </a:rPr>
                                <m:t>𝑥</m:t>
                              </m:r>
                              <m:r>
                                <a:rPr lang="en-GB" sz="1600" i="1" dirty="0">
                                  <a:solidFill>
                                    <a:schemeClr val="tx1"/>
                                  </a:solidFill>
                                  <a:latin typeface="Cambria Math" panose="02040503050406030204" pitchFamily="18" charset="0"/>
                                  <a:ea typeface="Nunito"/>
                                  <a:cs typeface="Nunito"/>
                                  <a:sym typeface="Nunito"/>
                                </a:rPr>
                                <m:t> = 3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00EBCA4-73A1-6E2F-7E38-CC76BAF4B3BB}"/>
                  </a:ext>
                </a:extLst>
              </p:cNvPr>
              <p:cNvGraphicFramePr/>
              <p:nvPr>
                <p:extLst>
                  <p:ext uri="{D42A27DB-BD31-4B8C-83A1-F6EECF244321}">
                    <p14:modId xmlns:p14="http://schemas.microsoft.com/office/powerpoint/2010/main" val="95577447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𝑥</m:t>
                              </m:r>
                              <m:r>
                                <a:rPr lang="en-US" sz="1600" i="1" dirty="0">
                                  <a:solidFill>
                                    <a:schemeClr val="tx1"/>
                                  </a:solidFill>
                                  <a:latin typeface="Cambria Math" panose="02040503050406030204" pitchFamily="18" charset="0"/>
                                  <a:ea typeface="Nunito"/>
                                  <a:cs typeface="Nunito"/>
                                  <a:sym typeface="Nunito"/>
                                </a:rPr>
                                <m:t> = 2.5 </m:t>
                              </m:r>
                            </m:oMath>
                          </a14:m>
                          <a:endParaRPr lang="en-US"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Times New Roman"/>
                                  <a:cs typeface="Times New Roman"/>
                                  <a:sym typeface="Times New Roman"/>
                                </a:rPr>
                                <m:t>𝑥</m:t>
                              </m:r>
                              <m:r>
                                <a:rPr lang="en-GB" sz="1600" i="1" dirty="0">
                                  <a:solidFill>
                                    <a:schemeClr val="tx1"/>
                                  </a:solidFill>
                                  <a:latin typeface="Cambria Math" panose="02040503050406030204" pitchFamily="18" charset="0"/>
                                  <a:ea typeface="Nunito"/>
                                  <a:cs typeface="Nunito"/>
                                  <a:sym typeface="Nunito"/>
                                </a:rPr>
                                <m:t> = 1.5</m:t>
                              </m:r>
                            </m:oMath>
                          </a14:m>
                          <a:r>
                            <a:rPr lang="en-GB" sz="1600" dirty="0">
                              <a:solidFill>
                                <a:schemeClr val="tx1"/>
                              </a:solidFill>
                              <a:latin typeface="Nunito"/>
                              <a:ea typeface="Nunito"/>
                              <a:cs typeface="Nunito"/>
                              <a:sym typeface="Nunito"/>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Times New Roman"/>
                                  <a:cs typeface="Times New Roman"/>
                                  <a:sym typeface="Times New Roman"/>
                                </a:rPr>
                                <m:t>𝑥</m:t>
                              </m:r>
                              <m:r>
                                <a:rPr lang="en-GB" sz="1600" i="1" dirty="0">
                                  <a:solidFill>
                                    <a:schemeClr val="tx1"/>
                                  </a:solidFill>
                                  <a:latin typeface="Cambria Math" panose="02040503050406030204" pitchFamily="18" charset="0"/>
                                  <a:ea typeface="Nunito"/>
                                  <a:cs typeface="Nunito"/>
                                  <a:sym typeface="Nunito"/>
                                </a:rPr>
                                <m:t> = 0.67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Times New Roman"/>
                                  <a:cs typeface="Times New Roman"/>
                                  <a:sym typeface="Times New Roman"/>
                                </a:rPr>
                                <m:t>𝑥</m:t>
                              </m:r>
                              <m:r>
                                <a:rPr lang="en-GB" sz="1600" i="1" dirty="0">
                                  <a:solidFill>
                                    <a:schemeClr val="tx1"/>
                                  </a:solidFill>
                                  <a:latin typeface="Cambria Math" panose="02040503050406030204" pitchFamily="18" charset="0"/>
                                  <a:ea typeface="Nunito"/>
                                  <a:cs typeface="Nunito"/>
                                  <a:sym typeface="Nunito"/>
                                </a:rPr>
                                <m:t> = 3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C89A8FD-B98A-8E1B-B36E-D75D203C7995}"/>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19) </a:t>
                          </a:r>
                          <a:r>
                            <a:rPr lang="en-GB" sz="1600" b="0" dirty="0">
                              <a:solidFill>
                                <a:schemeClr val="dk1"/>
                              </a:solidFill>
                              <a:latin typeface="Nunito"/>
                              <a:ea typeface="Nunito"/>
                              <a:cs typeface="Nunito"/>
                              <a:sym typeface="Nunito"/>
                            </a:rPr>
                            <a:t>Solve for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a:ea typeface="Nunito"/>
                              <a:cs typeface="Nunito"/>
                              <a:sym typeface="Nunito"/>
                            </a:rPr>
                            <a:t>: </a:t>
                          </a:r>
                          <a:endParaRPr lang="en-GB"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C89A8FD-B98A-8E1B-B36E-D75D203C7995}"/>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19) </a:t>
                          </a:r>
                          <a:r>
                            <a:rPr lang="en-GB" sz="1600" b="0" dirty="0">
                              <a:solidFill>
                                <a:schemeClr val="dk1"/>
                              </a:solidFill>
                              <a:latin typeface="Nunito"/>
                              <a:ea typeface="Nunito"/>
                              <a:cs typeface="Nunito"/>
                              <a:sym typeface="Nunito"/>
                            </a:rPr>
                            <a:t>Solve for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a:ea typeface="Nunito"/>
                              <a:cs typeface="Nunito"/>
                              <a:sym typeface="Nunito"/>
                            </a:rPr>
                            <a:t>: </a:t>
                          </a:r>
                          <a:endParaRPr lang="en-GB"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8381463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g240699d7d99_0_185"/>
          <p:cNvSpPr txBox="1"/>
          <p:nvPr/>
        </p:nvSpPr>
        <p:spPr>
          <a:xfrm>
            <a:off x="169849" y="378100"/>
            <a:ext cx="492625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822150C-5DC0-4B45-BA87-4D9C71DA32F3}"/>
              </a:ext>
            </a:extLst>
          </p:cNvPr>
          <p:cNvPicPr>
            <a:picLocks noChangeAspect="1"/>
          </p:cNvPicPr>
          <p:nvPr/>
        </p:nvPicPr>
        <p:blipFill>
          <a:blip r:embed="rId3"/>
          <a:stretch>
            <a:fillRect/>
          </a:stretch>
        </p:blipFill>
        <p:spPr>
          <a:xfrm>
            <a:off x="141466" y="1649702"/>
            <a:ext cx="4320000" cy="263127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913D9B0-91FE-4B8E-91D3-C2CD01B3F3A2}"/>
                  </a:ext>
                </a:extLst>
              </p:cNvPr>
              <p:cNvGraphicFramePr/>
              <p:nvPr>
                <p:extLst>
                  <p:ext uri="{D42A27DB-BD31-4B8C-83A1-F6EECF244321}">
                    <p14:modId xmlns:p14="http://schemas.microsoft.com/office/powerpoint/2010/main" val="68976921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5.6 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1.75 </m:t>
                              </m:r>
                              <m:r>
                                <a:rPr lang="en-GB" sz="1600" i="1" dirty="0" smtClean="0">
                                  <a:solidFill>
                                    <a:schemeClr val="tx1"/>
                                  </a:solidFill>
                                  <a:latin typeface="Cambria Math" panose="02040503050406030204" pitchFamily="18" charset="0"/>
                                  <a:ea typeface="Nunito"/>
                                  <a:cs typeface="Nunito"/>
                                  <a:sym typeface="Nunito"/>
                                </a:rPr>
                                <m:t>𝑐𝑚</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8.75 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913D9B0-91FE-4B8E-91D3-C2CD01B3F3A2}"/>
                  </a:ext>
                </a:extLst>
              </p:cNvPr>
              <p:cNvGraphicFramePr/>
              <p:nvPr>
                <p:extLst>
                  <p:ext uri="{D42A27DB-BD31-4B8C-83A1-F6EECF244321}">
                    <p14:modId xmlns:p14="http://schemas.microsoft.com/office/powerpoint/2010/main" val="68976921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5.6 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1.75 </m:t>
                              </m:r>
                              <m:r>
                                <a:rPr lang="en-GB" sz="1600" i="1" dirty="0" smtClean="0">
                                  <a:solidFill>
                                    <a:schemeClr val="tx1"/>
                                  </a:solidFill>
                                  <a:latin typeface="Cambria Math" panose="02040503050406030204" pitchFamily="18" charset="0"/>
                                  <a:ea typeface="Nunito"/>
                                  <a:cs typeface="Nunito"/>
                                  <a:sym typeface="Nunito"/>
                                </a:rPr>
                                <m:t>𝑐𝑚</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8.75 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48FEA9C-535D-4D0E-BEE7-E53836F9C2CB}"/>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Given that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𝐵𝑁</m:t>
                              </m:r>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 calculate the length</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𝑁𝐶</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48FEA9C-535D-4D0E-BEE7-E53836F9C2CB}"/>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Given that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𝐵𝑁</m:t>
                              </m:r>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 calculate the length</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𝑁𝐶</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8366508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240699d7d99_0_16"/>
          <p:cNvSpPr txBox="1"/>
          <p:nvPr/>
        </p:nvSpPr>
        <p:spPr>
          <a:xfrm>
            <a:off x="169850" y="378100"/>
            <a:ext cx="509352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17" name="Picture 16">
            <a:extLst>
              <a:ext uri="{FF2B5EF4-FFF2-40B4-BE49-F238E27FC236}">
                <a16:creationId xmlns:a16="http://schemas.microsoft.com/office/drawing/2014/main" id="{C0F3E6CF-7677-7D4C-BF9C-BBF7563F5529}"/>
              </a:ext>
            </a:extLst>
          </p:cNvPr>
          <p:cNvPicPr>
            <a:picLocks noChangeAspect="1"/>
          </p:cNvPicPr>
          <p:nvPr/>
        </p:nvPicPr>
        <p:blipFill>
          <a:blip r:embed="rId3"/>
          <a:stretch>
            <a:fillRect/>
          </a:stretch>
        </p:blipFill>
        <p:spPr>
          <a:xfrm>
            <a:off x="3451683" y="1238910"/>
            <a:ext cx="1811693" cy="1363002"/>
          </a:xfrm>
          <a:prstGeom prst="rect">
            <a:avLst/>
          </a:prstGeom>
        </p:spPr>
      </p:pic>
      <p:graphicFrame>
        <p:nvGraphicFramePr>
          <p:cNvPr id="4" name="Google Shape;255;g2191522ec10_0_108">
            <a:extLst>
              <a:ext uri="{FF2B5EF4-FFF2-40B4-BE49-F238E27FC236}">
                <a16:creationId xmlns:a16="http://schemas.microsoft.com/office/drawing/2014/main" id="{FC139589-20B6-2A5D-C769-3D6157B7EAAD}"/>
              </a:ext>
            </a:extLst>
          </p:cNvPr>
          <p:cNvGraphicFramePr/>
          <p:nvPr>
            <p:extLst>
              <p:ext uri="{D42A27DB-BD31-4B8C-83A1-F6EECF244321}">
                <p14:modId xmlns:p14="http://schemas.microsoft.com/office/powerpoint/2010/main" val="3232959796"/>
              </p:ext>
            </p:extLst>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 1) </a:t>
                      </a:r>
                      <a:r>
                        <a:rPr lang="en-US" sz="1600" b="0" dirty="0">
                          <a:solidFill>
                            <a:schemeClr val="dk1"/>
                          </a:solidFill>
                          <a:latin typeface="Nunito"/>
                          <a:ea typeface="Nunito"/>
                          <a:cs typeface="Nunito"/>
                          <a:sym typeface="Nunito"/>
                        </a:rPr>
                        <a:t>Select the shape that is congruent to:</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graphicFrame>
        <p:nvGraphicFramePr>
          <p:cNvPr id="5" name="Google Shape;294;g21695fbacc7_0_52">
            <a:extLst>
              <a:ext uri="{FF2B5EF4-FFF2-40B4-BE49-F238E27FC236}">
                <a16:creationId xmlns:a16="http://schemas.microsoft.com/office/drawing/2014/main" id="{4A8F157B-BD3C-6B89-FF23-381A676DADBA}"/>
              </a:ext>
            </a:extLst>
          </p:cNvPr>
          <p:cNvGraphicFramePr/>
          <p:nvPr>
            <p:extLst>
              <p:ext uri="{D42A27DB-BD31-4B8C-83A1-F6EECF244321}">
                <p14:modId xmlns:p14="http://schemas.microsoft.com/office/powerpoint/2010/main" val="4105223085"/>
              </p:ext>
            </p:extLst>
          </p:nvPr>
        </p:nvGraphicFramePr>
        <p:xfrm>
          <a:off x="257452" y="2706695"/>
          <a:ext cx="8640000" cy="1965876"/>
        </p:xfrm>
        <a:graphic>
          <a:graphicData uri="http://schemas.openxmlformats.org/drawingml/2006/table">
            <a:tbl>
              <a:tblPr>
                <a:noFill/>
              </a:tblPr>
              <a:tblGrid>
                <a:gridCol w="1651476">
                  <a:extLst>
                    <a:ext uri="{9D8B030D-6E8A-4147-A177-3AD203B41FA5}">
                      <a16:colId xmlns:a16="http://schemas.microsoft.com/office/drawing/2014/main" val="20000"/>
                    </a:ext>
                  </a:extLst>
                </a:gridCol>
                <a:gridCol w="2668524">
                  <a:extLst>
                    <a:ext uri="{9D8B030D-6E8A-4147-A177-3AD203B41FA5}">
                      <a16:colId xmlns:a16="http://schemas.microsoft.com/office/drawing/2014/main" val="945406668"/>
                    </a:ext>
                  </a:extLst>
                </a:gridCol>
                <a:gridCol w="1540544">
                  <a:extLst>
                    <a:ext uri="{9D8B030D-6E8A-4147-A177-3AD203B41FA5}">
                      <a16:colId xmlns:a16="http://schemas.microsoft.com/office/drawing/2014/main" val="20001"/>
                    </a:ext>
                  </a:extLst>
                </a:gridCol>
                <a:gridCol w="2779456">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does not understand how to reflect compound shapes</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did not take account of the square in the lower right</a:t>
                      </a:r>
                      <a:endParaRPr lang="en-US" sz="1400" u="none" strike="noStrike" cap="none" dirty="0"/>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a:ea typeface="Nunito"/>
                          <a:cs typeface="Nunito"/>
                          <a:sym typeface="Nunito"/>
                        </a:rPr>
                        <a:t>Student </a:t>
                      </a:r>
                      <a:r>
                        <a:rPr lang="en-US" sz="1400" dirty="0">
                          <a:solidFill>
                            <a:schemeClr val="dk1"/>
                          </a:solidFill>
                          <a:latin typeface="Nunito"/>
                          <a:ea typeface="Nunito"/>
                          <a:cs typeface="Nunito"/>
                          <a:sym typeface="Nunito"/>
                        </a:rPr>
                        <a:t>did not take account of the square in the top of the image</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8" name="Picture 17">
            <a:extLst>
              <a:ext uri="{FF2B5EF4-FFF2-40B4-BE49-F238E27FC236}">
                <a16:creationId xmlns:a16="http://schemas.microsoft.com/office/drawing/2014/main" id="{C7DF2890-0F0E-CD45-A961-85B503599F1F}"/>
              </a:ext>
            </a:extLst>
          </p:cNvPr>
          <p:cNvPicPr>
            <a:picLocks noChangeAspect="1"/>
          </p:cNvPicPr>
          <p:nvPr/>
        </p:nvPicPr>
        <p:blipFill>
          <a:blip r:embed="rId4"/>
          <a:stretch>
            <a:fillRect/>
          </a:stretch>
        </p:blipFill>
        <p:spPr>
          <a:xfrm>
            <a:off x="631348" y="2755051"/>
            <a:ext cx="1175489" cy="884363"/>
          </a:xfrm>
          <a:prstGeom prst="rect">
            <a:avLst/>
          </a:prstGeom>
        </p:spPr>
      </p:pic>
      <p:pic>
        <p:nvPicPr>
          <p:cNvPr id="19" name="Picture 18">
            <a:extLst>
              <a:ext uri="{FF2B5EF4-FFF2-40B4-BE49-F238E27FC236}">
                <a16:creationId xmlns:a16="http://schemas.microsoft.com/office/drawing/2014/main" id="{BE36E1C5-778E-3F44-A08C-81C8842CC670}"/>
              </a:ext>
            </a:extLst>
          </p:cNvPr>
          <p:cNvPicPr>
            <a:picLocks noChangeAspect="1"/>
          </p:cNvPicPr>
          <p:nvPr/>
        </p:nvPicPr>
        <p:blipFill>
          <a:blip r:embed="rId5"/>
          <a:stretch>
            <a:fillRect/>
          </a:stretch>
        </p:blipFill>
        <p:spPr>
          <a:xfrm>
            <a:off x="4906632" y="2755051"/>
            <a:ext cx="1175489" cy="884363"/>
          </a:xfrm>
          <a:prstGeom prst="rect">
            <a:avLst/>
          </a:prstGeom>
        </p:spPr>
      </p:pic>
      <p:pic>
        <p:nvPicPr>
          <p:cNvPr id="20" name="Picture 19">
            <a:extLst>
              <a:ext uri="{FF2B5EF4-FFF2-40B4-BE49-F238E27FC236}">
                <a16:creationId xmlns:a16="http://schemas.microsoft.com/office/drawing/2014/main" id="{5BCB0DC8-2652-8643-837C-CB371A701A86}"/>
              </a:ext>
            </a:extLst>
          </p:cNvPr>
          <p:cNvPicPr>
            <a:picLocks noChangeAspect="1"/>
          </p:cNvPicPr>
          <p:nvPr/>
        </p:nvPicPr>
        <p:blipFill>
          <a:blip r:embed="rId6"/>
          <a:stretch>
            <a:fillRect/>
          </a:stretch>
        </p:blipFill>
        <p:spPr>
          <a:xfrm>
            <a:off x="631348" y="3744198"/>
            <a:ext cx="1175489" cy="884363"/>
          </a:xfrm>
          <a:prstGeom prst="rect">
            <a:avLst/>
          </a:prstGeom>
        </p:spPr>
      </p:pic>
      <p:pic>
        <p:nvPicPr>
          <p:cNvPr id="21" name="Picture 20">
            <a:extLst>
              <a:ext uri="{FF2B5EF4-FFF2-40B4-BE49-F238E27FC236}">
                <a16:creationId xmlns:a16="http://schemas.microsoft.com/office/drawing/2014/main" id="{7837F740-0161-8943-91C0-978AC198B47D}"/>
              </a:ext>
            </a:extLst>
          </p:cNvPr>
          <p:cNvPicPr>
            <a:picLocks noChangeAspect="1"/>
          </p:cNvPicPr>
          <p:nvPr/>
        </p:nvPicPr>
        <p:blipFill>
          <a:blip r:embed="rId7"/>
          <a:stretch>
            <a:fillRect/>
          </a:stretch>
        </p:blipFill>
        <p:spPr>
          <a:xfrm>
            <a:off x="4906631" y="3744197"/>
            <a:ext cx="1175489" cy="884363"/>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11" name="Picture 10">
            <a:extLst>
              <a:ext uri="{FF2B5EF4-FFF2-40B4-BE49-F238E27FC236}">
                <a16:creationId xmlns:a16="http://schemas.microsoft.com/office/drawing/2014/main" id="{F5B1E574-66B3-3D49-A622-FBF3362F3BE0}"/>
              </a:ext>
            </a:extLst>
          </p:cNvPr>
          <p:cNvPicPr>
            <a:picLocks noChangeAspect="1"/>
          </p:cNvPicPr>
          <p:nvPr/>
        </p:nvPicPr>
        <p:blipFill>
          <a:blip r:embed="rId3"/>
          <a:stretch>
            <a:fillRect/>
          </a:stretch>
        </p:blipFill>
        <p:spPr>
          <a:xfrm>
            <a:off x="583237" y="2791062"/>
            <a:ext cx="1789652" cy="827999"/>
          </a:xfrm>
          <a:prstGeom prst="rect">
            <a:avLst/>
          </a:prstGeom>
        </p:spPr>
      </p:pic>
      <p:pic>
        <p:nvPicPr>
          <p:cNvPr id="12" name="Picture 11">
            <a:extLst>
              <a:ext uri="{FF2B5EF4-FFF2-40B4-BE49-F238E27FC236}">
                <a16:creationId xmlns:a16="http://schemas.microsoft.com/office/drawing/2014/main" id="{57C08F27-0F9E-D549-8E57-164F55D55E00}"/>
              </a:ext>
            </a:extLst>
          </p:cNvPr>
          <p:cNvPicPr>
            <a:picLocks noChangeAspect="1"/>
          </p:cNvPicPr>
          <p:nvPr/>
        </p:nvPicPr>
        <p:blipFill>
          <a:blip r:embed="rId4"/>
          <a:stretch>
            <a:fillRect/>
          </a:stretch>
        </p:blipFill>
        <p:spPr>
          <a:xfrm>
            <a:off x="4925607" y="2791062"/>
            <a:ext cx="1597320" cy="827999"/>
          </a:xfrm>
          <a:prstGeom prst="rect">
            <a:avLst/>
          </a:prstGeom>
        </p:spPr>
      </p:pic>
      <p:pic>
        <p:nvPicPr>
          <p:cNvPr id="13" name="Picture 12">
            <a:extLst>
              <a:ext uri="{FF2B5EF4-FFF2-40B4-BE49-F238E27FC236}">
                <a16:creationId xmlns:a16="http://schemas.microsoft.com/office/drawing/2014/main" id="{248865CC-A723-8E4B-94BB-FF3AAD275D82}"/>
              </a:ext>
            </a:extLst>
          </p:cNvPr>
          <p:cNvPicPr>
            <a:picLocks noChangeAspect="1"/>
          </p:cNvPicPr>
          <p:nvPr/>
        </p:nvPicPr>
        <p:blipFill>
          <a:blip r:embed="rId5"/>
          <a:stretch>
            <a:fillRect/>
          </a:stretch>
        </p:blipFill>
        <p:spPr>
          <a:xfrm>
            <a:off x="597376" y="3789034"/>
            <a:ext cx="1597320" cy="827999"/>
          </a:xfrm>
          <a:prstGeom prst="rect">
            <a:avLst/>
          </a:prstGeom>
        </p:spPr>
      </p:pic>
      <p:pic>
        <p:nvPicPr>
          <p:cNvPr id="14" name="Picture 13">
            <a:extLst>
              <a:ext uri="{FF2B5EF4-FFF2-40B4-BE49-F238E27FC236}">
                <a16:creationId xmlns:a16="http://schemas.microsoft.com/office/drawing/2014/main" id="{11302CE8-3E00-054D-BADF-E55C6793DBC3}"/>
              </a:ext>
            </a:extLst>
          </p:cNvPr>
          <p:cNvPicPr>
            <a:picLocks noChangeAspect="1"/>
          </p:cNvPicPr>
          <p:nvPr/>
        </p:nvPicPr>
        <p:blipFill>
          <a:blip r:embed="rId6"/>
          <a:stretch>
            <a:fillRect/>
          </a:stretch>
        </p:blipFill>
        <p:spPr>
          <a:xfrm>
            <a:off x="4948425" y="3789033"/>
            <a:ext cx="1551683" cy="827999"/>
          </a:xfrm>
          <a:prstGeom prst="rect">
            <a:avLst/>
          </a:prstGeom>
        </p:spPr>
      </p:pic>
      <p:sp>
        <p:nvSpPr>
          <p:cNvPr id="312" name="Google Shape;312;g240699d7d99_0_27"/>
          <p:cNvSpPr txBox="1"/>
          <p:nvPr/>
        </p:nvSpPr>
        <p:spPr>
          <a:xfrm>
            <a:off x="169849" y="378100"/>
            <a:ext cx="492625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8C3D725E-5A08-F44D-8C9A-21A1DC3D49FC}"/>
              </a:ext>
            </a:extLst>
          </p:cNvPr>
          <p:cNvPicPr>
            <a:picLocks noChangeAspect="1"/>
          </p:cNvPicPr>
          <p:nvPr/>
        </p:nvPicPr>
        <p:blipFill>
          <a:blip r:embed="rId7"/>
          <a:stretch>
            <a:fillRect/>
          </a:stretch>
        </p:blipFill>
        <p:spPr>
          <a:xfrm>
            <a:off x="3120275" y="1263252"/>
            <a:ext cx="2658358" cy="1378006"/>
          </a:xfrm>
          <a:prstGeom prst="rect">
            <a:avLst/>
          </a:prstGeom>
        </p:spPr>
      </p:pic>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2152EA9E-43B1-FD7D-F19B-FB9432C252BC}"/>
                  </a:ext>
                </a:extLst>
              </p:cNvPr>
              <p:cNvGraphicFramePr/>
              <p:nvPr>
                <p:extLst>
                  <p:ext uri="{D42A27DB-BD31-4B8C-83A1-F6EECF244321}">
                    <p14:modId xmlns:p14="http://schemas.microsoft.com/office/powerpoint/2010/main" val="1609111084"/>
                  </p:ext>
                </p:extLst>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 2) </a:t>
                          </a:r>
                          <a:r>
                            <a:rPr lang="en-US" sz="1600" b="0" dirty="0">
                              <a:solidFill>
                                <a:schemeClr val="dk1"/>
                              </a:solidFill>
                              <a:latin typeface="Nunito"/>
                              <a:ea typeface="Nunito"/>
                              <a:cs typeface="Nunito"/>
                              <a:sym typeface="Nunito"/>
                            </a:rPr>
                            <a:t>Which shape is congruent to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2152EA9E-43B1-FD7D-F19B-FB9432C252BC}"/>
                  </a:ext>
                </a:extLst>
              </p:cNvPr>
              <p:cNvGraphicFramePr/>
              <p:nvPr>
                <p:extLst>
                  <p:ext uri="{D42A27DB-BD31-4B8C-83A1-F6EECF244321}">
                    <p14:modId xmlns:p14="http://schemas.microsoft.com/office/powerpoint/2010/main" val="1609111084"/>
                  </p:ext>
                </p:extLst>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 2) </a:t>
                          </a:r>
                          <a:r>
                            <a:rPr lang="en-US" sz="1600" b="0" dirty="0">
                              <a:solidFill>
                                <a:schemeClr val="dk1"/>
                              </a:solidFill>
                              <a:latin typeface="Nunito"/>
                              <a:ea typeface="Nunito"/>
                              <a:cs typeface="Nunito"/>
                              <a:sym typeface="Nunito"/>
                            </a:rPr>
                            <a:t>Which shape is congruent to shape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graphicFrame>
        <p:nvGraphicFramePr>
          <p:cNvPr id="3" name="Google Shape;294;g21695fbacc7_0_52">
            <a:extLst>
              <a:ext uri="{FF2B5EF4-FFF2-40B4-BE49-F238E27FC236}">
                <a16:creationId xmlns:a16="http://schemas.microsoft.com/office/drawing/2014/main" id="{26B52358-D0FC-37DC-D0BA-67B29E168B63}"/>
              </a:ext>
            </a:extLst>
          </p:cNvPr>
          <p:cNvGraphicFramePr/>
          <p:nvPr>
            <p:extLst>
              <p:ext uri="{D42A27DB-BD31-4B8C-83A1-F6EECF244321}">
                <p14:modId xmlns:p14="http://schemas.microsoft.com/office/powerpoint/2010/main" val="4088958562"/>
              </p:ext>
            </p:extLst>
          </p:nvPr>
        </p:nvGraphicFramePr>
        <p:xfrm>
          <a:off x="257452" y="2706695"/>
          <a:ext cx="8640000" cy="1965876"/>
        </p:xfrm>
        <a:graphic>
          <a:graphicData uri="http://schemas.openxmlformats.org/drawingml/2006/table">
            <a:tbl>
              <a:tblPr>
                <a:noFill/>
              </a:tblPr>
              <a:tblGrid>
                <a:gridCol w="2207657">
                  <a:extLst>
                    <a:ext uri="{9D8B030D-6E8A-4147-A177-3AD203B41FA5}">
                      <a16:colId xmlns:a16="http://schemas.microsoft.com/office/drawing/2014/main" val="20000"/>
                    </a:ext>
                  </a:extLst>
                </a:gridCol>
                <a:gridCol w="2112343">
                  <a:extLst>
                    <a:ext uri="{9D8B030D-6E8A-4147-A177-3AD203B41FA5}">
                      <a16:colId xmlns:a16="http://schemas.microsoft.com/office/drawing/2014/main" val="945406668"/>
                    </a:ext>
                  </a:extLst>
                </a:gridCol>
                <a:gridCol w="2030738">
                  <a:extLst>
                    <a:ext uri="{9D8B030D-6E8A-4147-A177-3AD203B41FA5}">
                      <a16:colId xmlns:a16="http://schemas.microsoft.com/office/drawing/2014/main" val="20001"/>
                    </a:ext>
                  </a:extLst>
                </a:gridCol>
                <a:gridCol w="228926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a:ea typeface="Nunito"/>
                          <a:cs typeface="Nunito"/>
                          <a:sym typeface="Nunito"/>
                        </a:rPr>
                        <a:t>Student did not check lengths of the vertical sides</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did not check lengths of the horizontal sides</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a:ea typeface="Nunito"/>
                          <a:cs typeface="Nunito"/>
                          <a:sym typeface="Nunito"/>
                        </a:rPr>
                        <a:t>Student did not check lengths of horizontal sides following rotation</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GB" sz="1400" u="none" strike="noStrike" cap="none" dirty="0">
                        <a:solidFill>
                          <a:srgbClr val="00BC89"/>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240699d7d99_0_38"/>
          <p:cNvSpPr txBox="1"/>
          <p:nvPr/>
        </p:nvSpPr>
        <p:spPr>
          <a:xfrm>
            <a:off x="169850" y="378100"/>
            <a:ext cx="503664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15" name="Picture 14">
            <a:extLst>
              <a:ext uri="{FF2B5EF4-FFF2-40B4-BE49-F238E27FC236}">
                <a16:creationId xmlns:a16="http://schemas.microsoft.com/office/drawing/2014/main" id="{DA5CFA07-6F0B-D64F-9372-61FDEC0A99E8}"/>
              </a:ext>
            </a:extLst>
          </p:cNvPr>
          <p:cNvPicPr>
            <a:picLocks noChangeAspect="1"/>
          </p:cNvPicPr>
          <p:nvPr/>
        </p:nvPicPr>
        <p:blipFill>
          <a:blip r:embed="rId3"/>
          <a:stretch>
            <a:fillRect/>
          </a:stretch>
        </p:blipFill>
        <p:spPr>
          <a:xfrm>
            <a:off x="3348626" y="1282161"/>
            <a:ext cx="2446747" cy="1294737"/>
          </a:xfrm>
          <a:prstGeom prst="rect">
            <a:avLst/>
          </a:prstGeom>
        </p:spPr>
      </p:pic>
      <p:graphicFrame>
        <p:nvGraphicFramePr>
          <p:cNvPr id="2" name="Google Shape;255;g2191522ec10_0_108">
            <a:extLst>
              <a:ext uri="{FF2B5EF4-FFF2-40B4-BE49-F238E27FC236}">
                <a16:creationId xmlns:a16="http://schemas.microsoft.com/office/drawing/2014/main" id="{BCABEA19-7E54-833C-A707-E32A872D8CE5}"/>
              </a:ext>
            </a:extLst>
          </p:cNvPr>
          <p:cNvGraphicFramePr/>
          <p:nvPr>
            <p:extLst>
              <p:ext uri="{D42A27DB-BD31-4B8C-83A1-F6EECF244321}">
                <p14:modId xmlns:p14="http://schemas.microsoft.com/office/powerpoint/2010/main" val="3276250048"/>
              </p:ext>
            </p:extLst>
          </p:nvPr>
        </p:nvGraphicFramePr>
        <p:xfrm>
          <a:off x="50893" y="862525"/>
          <a:ext cx="5647173" cy="335290"/>
        </p:xfrm>
        <a:graphic>
          <a:graphicData uri="http://schemas.openxmlformats.org/drawingml/2006/table">
            <a:tbl>
              <a:tblPr firstRow="1" bandRow="1">
                <a:noFill/>
              </a:tblPr>
              <a:tblGrid>
                <a:gridCol w="5647173">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 3) </a:t>
                      </a:r>
                      <a:r>
                        <a:rPr lang="en-US" sz="1600" b="0" dirty="0">
                          <a:solidFill>
                            <a:schemeClr val="dk1"/>
                          </a:solidFill>
                          <a:latin typeface="Nunito"/>
                          <a:ea typeface="Nunito"/>
                          <a:cs typeface="Nunito"/>
                          <a:sym typeface="Nunito"/>
                        </a:rPr>
                        <a:t>Choose the shape that is mathematically similar to:</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graphicFrame>
        <p:nvGraphicFramePr>
          <p:cNvPr id="3" name="Google Shape;294;g21695fbacc7_0_52">
            <a:extLst>
              <a:ext uri="{FF2B5EF4-FFF2-40B4-BE49-F238E27FC236}">
                <a16:creationId xmlns:a16="http://schemas.microsoft.com/office/drawing/2014/main" id="{386D3435-6FCC-D5DA-FA62-18F5BA1B603E}"/>
              </a:ext>
            </a:extLst>
          </p:cNvPr>
          <p:cNvGraphicFramePr/>
          <p:nvPr>
            <p:extLst>
              <p:ext uri="{D42A27DB-BD31-4B8C-83A1-F6EECF244321}">
                <p14:modId xmlns:p14="http://schemas.microsoft.com/office/powerpoint/2010/main" val="3809172144"/>
              </p:ext>
            </p:extLst>
          </p:nvPr>
        </p:nvGraphicFramePr>
        <p:xfrm>
          <a:off x="257452" y="2706695"/>
          <a:ext cx="8640000" cy="1965876"/>
        </p:xfrm>
        <a:graphic>
          <a:graphicData uri="http://schemas.openxmlformats.org/drawingml/2006/table">
            <a:tbl>
              <a:tblPr>
                <a:noFill/>
              </a:tblPr>
              <a:tblGrid>
                <a:gridCol w="1943881">
                  <a:extLst>
                    <a:ext uri="{9D8B030D-6E8A-4147-A177-3AD203B41FA5}">
                      <a16:colId xmlns:a16="http://schemas.microsoft.com/office/drawing/2014/main" val="20000"/>
                    </a:ext>
                  </a:extLst>
                </a:gridCol>
                <a:gridCol w="2376119">
                  <a:extLst>
                    <a:ext uri="{9D8B030D-6E8A-4147-A177-3AD203B41FA5}">
                      <a16:colId xmlns:a16="http://schemas.microsoft.com/office/drawing/2014/main" val="945406668"/>
                    </a:ext>
                  </a:extLst>
                </a:gridCol>
                <a:gridCol w="1950348">
                  <a:extLst>
                    <a:ext uri="{9D8B030D-6E8A-4147-A177-3AD203B41FA5}">
                      <a16:colId xmlns:a16="http://schemas.microsoft.com/office/drawing/2014/main" val="20001"/>
                    </a:ext>
                  </a:extLst>
                </a:gridCol>
                <a:gridCol w="236965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Sans"/>
                          <a:ea typeface="Nunito Sans"/>
                          <a:cs typeface="Nunito Sans"/>
                          <a:sym typeface="Nunito Sans"/>
                        </a:rPr>
                        <a:t>Student used an additive (not multiplicative relationship)</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a:ea typeface="Nunito Sans"/>
                          <a:cs typeface="Nunito Sans"/>
                          <a:sym typeface="Nunito Sans"/>
                        </a:rPr>
                        <a:t>Correct answer </a:t>
                      </a:r>
                      <a:endParaRPr lang="en-GB" sz="1400" u="none" strike="noStrike" cap="none" dirty="0">
                        <a:solidFill>
                          <a:srgbClr val="00BC89"/>
                        </a:solidFill>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Sans"/>
                          <a:ea typeface="Nunito Sans"/>
                          <a:cs typeface="Nunito Sans"/>
                          <a:sym typeface="Nunito Sans"/>
                        </a:rPr>
                        <a:t>Student did not fully consider the orientation of the shape</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tx1"/>
                          </a:solidFill>
                          <a:latin typeface="Nunito Sans"/>
                          <a:ea typeface="Nunito Sans"/>
                          <a:cs typeface="Nunito Sans"/>
                          <a:sym typeface="Nunito Sans"/>
                        </a:rPr>
                        <a:t>Student multiplied lengths by different scale factors </a:t>
                      </a: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6" name="Picture 15">
            <a:extLst>
              <a:ext uri="{FF2B5EF4-FFF2-40B4-BE49-F238E27FC236}">
                <a16:creationId xmlns:a16="http://schemas.microsoft.com/office/drawing/2014/main" id="{89F2EEB8-7506-7240-A5DA-6EA21D685B06}"/>
              </a:ext>
            </a:extLst>
          </p:cNvPr>
          <p:cNvPicPr>
            <a:picLocks noChangeAspect="1"/>
          </p:cNvPicPr>
          <p:nvPr/>
        </p:nvPicPr>
        <p:blipFill>
          <a:blip r:embed="rId4"/>
          <a:stretch>
            <a:fillRect/>
          </a:stretch>
        </p:blipFill>
        <p:spPr>
          <a:xfrm>
            <a:off x="576127" y="2785531"/>
            <a:ext cx="1498414" cy="792911"/>
          </a:xfrm>
          <a:prstGeom prst="rect">
            <a:avLst/>
          </a:prstGeom>
        </p:spPr>
      </p:pic>
      <p:pic>
        <p:nvPicPr>
          <p:cNvPr id="17" name="Picture 16">
            <a:extLst>
              <a:ext uri="{FF2B5EF4-FFF2-40B4-BE49-F238E27FC236}">
                <a16:creationId xmlns:a16="http://schemas.microsoft.com/office/drawing/2014/main" id="{32FDA43F-A8B8-7940-8A87-DBE64072B32A}"/>
              </a:ext>
            </a:extLst>
          </p:cNvPr>
          <p:cNvPicPr>
            <a:picLocks noChangeAspect="1"/>
          </p:cNvPicPr>
          <p:nvPr/>
        </p:nvPicPr>
        <p:blipFill>
          <a:blip r:embed="rId5"/>
          <a:stretch>
            <a:fillRect/>
          </a:stretch>
        </p:blipFill>
        <p:spPr>
          <a:xfrm>
            <a:off x="4901213" y="2781833"/>
            <a:ext cx="1542119" cy="792911"/>
          </a:xfrm>
          <a:prstGeom prst="rect">
            <a:avLst/>
          </a:prstGeom>
        </p:spPr>
      </p:pic>
      <p:pic>
        <p:nvPicPr>
          <p:cNvPr id="18" name="Picture 17">
            <a:extLst>
              <a:ext uri="{FF2B5EF4-FFF2-40B4-BE49-F238E27FC236}">
                <a16:creationId xmlns:a16="http://schemas.microsoft.com/office/drawing/2014/main" id="{2984DFBB-9BC3-D847-BD34-AEC9836A1AC2}"/>
              </a:ext>
            </a:extLst>
          </p:cNvPr>
          <p:cNvPicPr>
            <a:picLocks noChangeAspect="1"/>
          </p:cNvPicPr>
          <p:nvPr/>
        </p:nvPicPr>
        <p:blipFill>
          <a:blip r:embed="rId6"/>
          <a:stretch>
            <a:fillRect/>
          </a:stretch>
        </p:blipFill>
        <p:spPr>
          <a:xfrm>
            <a:off x="576127" y="3766041"/>
            <a:ext cx="1498414" cy="792911"/>
          </a:xfrm>
          <a:prstGeom prst="rect">
            <a:avLst/>
          </a:prstGeom>
        </p:spPr>
      </p:pic>
      <p:pic>
        <p:nvPicPr>
          <p:cNvPr id="19" name="Picture 18">
            <a:extLst>
              <a:ext uri="{FF2B5EF4-FFF2-40B4-BE49-F238E27FC236}">
                <a16:creationId xmlns:a16="http://schemas.microsoft.com/office/drawing/2014/main" id="{4BF80BD5-476B-374C-824D-29FBD8784A1E}"/>
              </a:ext>
            </a:extLst>
          </p:cNvPr>
          <p:cNvPicPr>
            <a:picLocks noChangeAspect="1"/>
          </p:cNvPicPr>
          <p:nvPr/>
        </p:nvPicPr>
        <p:blipFill>
          <a:blip r:embed="rId7"/>
          <a:stretch>
            <a:fillRect/>
          </a:stretch>
        </p:blipFill>
        <p:spPr>
          <a:xfrm>
            <a:off x="4901212" y="3766040"/>
            <a:ext cx="1542119" cy="79291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12" name="Picture 11">
            <a:extLst>
              <a:ext uri="{FF2B5EF4-FFF2-40B4-BE49-F238E27FC236}">
                <a16:creationId xmlns:a16="http://schemas.microsoft.com/office/drawing/2014/main" id="{23B47E8D-FBC5-C04A-BC51-31606A051C44}"/>
              </a:ext>
            </a:extLst>
          </p:cNvPr>
          <p:cNvPicPr>
            <a:picLocks noChangeAspect="1"/>
          </p:cNvPicPr>
          <p:nvPr/>
        </p:nvPicPr>
        <p:blipFill>
          <a:blip r:embed="rId3"/>
          <a:stretch>
            <a:fillRect/>
          </a:stretch>
        </p:blipFill>
        <p:spPr>
          <a:xfrm>
            <a:off x="4893633" y="2722350"/>
            <a:ext cx="1383873" cy="924753"/>
          </a:xfrm>
          <a:prstGeom prst="rect">
            <a:avLst/>
          </a:prstGeom>
        </p:spPr>
      </p:pic>
      <p:pic>
        <p:nvPicPr>
          <p:cNvPr id="11" name="Picture 10">
            <a:extLst>
              <a:ext uri="{FF2B5EF4-FFF2-40B4-BE49-F238E27FC236}">
                <a16:creationId xmlns:a16="http://schemas.microsoft.com/office/drawing/2014/main" id="{7DD73E79-E7C6-D74E-98CC-6A428874CB9E}"/>
              </a:ext>
            </a:extLst>
          </p:cNvPr>
          <p:cNvPicPr>
            <a:picLocks noChangeAspect="1"/>
          </p:cNvPicPr>
          <p:nvPr/>
        </p:nvPicPr>
        <p:blipFill>
          <a:blip r:embed="rId4"/>
          <a:stretch>
            <a:fillRect/>
          </a:stretch>
        </p:blipFill>
        <p:spPr>
          <a:xfrm>
            <a:off x="623662" y="2759642"/>
            <a:ext cx="1666960" cy="1023056"/>
          </a:xfrm>
          <a:prstGeom prst="rect">
            <a:avLst/>
          </a:prstGeom>
        </p:spPr>
      </p:pic>
      <p:sp>
        <p:nvSpPr>
          <p:cNvPr id="336" name="Google Shape;336;g240699d7d99_0_49"/>
          <p:cNvSpPr txBox="1"/>
          <p:nvPr/>
        </p:nvSpPr>
        <p:spPr>
          <a:xfrm>
            <a:off x="169850" y="378100"/>
            <a:ext cx="50377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E576A2E8-A609-4145-88C7-9D9089795622}"/>
              </a:ext>
            </a:extLst>
          </p:cNvPr>
          <p:cNvPicPr>
            <a:picLocks noChangeAspect="1"/>
          </p:cNvPicPr>
          <p:nvPr/>
        </p:nvPicPr>
        <p:blipFill>
          <a:blip r:embed="rId5"/>
          <a:stretch>
            <a:fillRect/>
          </a:stretch>
        </p:blipFill>
        <p:spPr>
          <a:xfrm>
            <a:off x="3640667" y="1274283"/>
            <a:ext cx="2232782" cy="1527694"/>
          </a:xfrm>
          <a:prstGeom prst="rect">
            <a:avLst/>
          </a:prstGeom>
        </p:spPr>
      </p:pic>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9A94D687-1124-71BC-3746-1601C4354022}"/>
                  </a:ext>
                </a:extLst>
              </p:cNvPr>
              <p:cNvGraphicFramePr/>
              <p:nvPr>
                <p:extLst>
                  <p:ext uri="{D42A27DB-BD31-4B8C-83A1-F6EECF244321}">
                    <p14:modId xmlns:p14="http://schemas.microsoft.com/office/powerpoint/2010/main" val="1847267021"/>
                  </p:ext>
                </p:extLst>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dirty="0">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Which triangle is similar to triangle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9A94D687-1124-71BC-3746-1601C4354022}"/>
                  </a:ext>
                </a:extLst>
              </p:cNvPr>
              <p:cNvGraphicFramePr/>
              <p:nvPr>
                <p:extLst>
                  <p:ext uri="{D42A27DB-BD31-4B8C-83A1-F6EECF244321}">
                    <p14:modId xmlns:p14="http://schemas.microsoft.com/office/powerpoint/2010/main" val="1847267021"/>
                  </p:ext>
                </p:extLst>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dirty="0">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Which triangle is similar to triangle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8" name="Google Shape;294;g21695fbacc7_0_52">
                <a:extLst>
                  <a:ext uri="{FF2B5EF4-FFF2-40B4-BE49-F238E27FC236}">
                    <a16:creationId xmlns:a16="http://schemas.microsoft.com/office/drawing/2014/main" id="{38D76C29-4DAF-DAA5-3DE2-FB73B18FC448}"/>
                  </a:ext>
                </a:extLst>
              </p:cNvPr>
              <p:cNvGraphicFramePr/>
              <p:nvPr>
                <p:extLst>
                  <p:ext uri="{D42A27DB-BD31-4B8C-83A1-F6EECF244321}">
                    <p14:modId xmlns:p14="http://schemas.microsoft.com/office/powerpoint/2010/main" val="4165092892"/>
                  </p:ext>
                </p:extLst>
              </p:nvPr>
            </p:nvGraphicFramePr>
            <p:xfrm>
              <a:off x="257452" y="2706695"/>
              <a:ext cx="8640000" cy="1965876"/>
            </p:xfrm>
            <a:graphic>
              <a:graphicData uri="http://schemas.openxmlformats.org/drawingml/2006/table">
                <a:tbl>
                  <a:tblPr>
                    <a:noFill/>
                  </a:tblPr>
                  <a:tblGrid>
                    <a:gridCol w="1926948">
                      <a:extLst>
                        <a:ext uri="{9D8B030D-6E8A-4147-A177-3AD203B41FA5}">
                          <a16:colId xmlns:a16="http://schemas.microsoft.com/office/drawing/2014/main" val="20000"/>
                        </a:ext>
                      </a:extLst>
                    </a:gridCol>
                    <a:gridCol w="2393052">
                      <a:extLst>
                        <a:ext uri="{9D8B030D-6E8A-4147-A177-3AD203B41FA5}">
                          <a16:colId xmlns:a16="http://schemas.microsoft.com/office/drawing/2014/main" val="945406668"/>
                        </a:ext>
                      </a:extLst>
                    </a:gridCol>
                    <a:gridCol w="1924948">
                      <a:extLst>
                        <a:ext uri="{9D8B030D-6E8A-4147-A177-3AD203B41FA5}">
                          <a16:colId xmlns:a16="http://schemas.microsoft.com/office/drawing/2014/main" val="20001"/>
                        </a:ext>
                      </a:extLst>
                    </a:gridCol>
                    <a:gridCol w="239505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did not check angles; angle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𝐴𝐶𝐵</m:t>
                              </m:r>
                            </m:oMath>
                          </a14:m>
                          <a:r>
                            <a:rPr lang="en-US" sz="1400" dirty="0">
                              <a:solidFill>
                                <a:schemeClr val="dk1"/>
                              </a:solidFill>
                              <a:latin typeface="Nunito"/>
                              <a:ea typeface="Nunito"/>
                              <a:cs typeface="Nunito"/>
                              <a:sym typeface="Nunito"/>
                            </a:rPr>
                            <a:t> is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28</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using trig (not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30</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did not check angles; angle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𝐴𝐶𝐵</m:t>
                              </m:r>
                            </m:oMath>
                          </a14:m>
                          <a:r>
                            <a:rPr lang="en-US" sz="1400" dirty="0">
                              <a:solidFill>
                                <a:schemeClr val="dk1"/>
                              </a:solidFill>
                              <a:latin typeface="Nunito"/>
                              <a:ea typeface="Nunito"/>
                              <a:cs typeface="Nunito"/>
                              <a:sym typeface="Nunito"/>
                            </a:rPr>
                            <a:t> is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25</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(not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30</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u="none" strike="noStrike" cap="none" dirty="0">
                              <a:solidFill>
                                <a:schemeClr val="tx1"/>
                              </a:solidFill>
                              <a:latin typeface="Nunito"/>
                              <a:ea typeface="Nunito"/>
                              <a:cs typeface="Nunito"/>
                              <a:sym typeface="Nunito"/>
                            </a:rPr>
                            <a:t>S</a:t>
                          </a:r>
                          <a:r>
                            <a:rPr lang="en-US" sz="1400" dirty="0">
                              <a:solidFill>
                                <a:schemeClr val="tx1"/>
                              </a:solidFill>
                              <a:latin typeface="Nunito"/>
                              <a:ea typeface="Nunito"/>
                              <a:cs typeface="Nunito"/>
                              <a:sym typeface="Nunito"/>
                            </a:rPr>
                            <a:t>tudent forgot to check angle </a:t>
                          </a:r>
                          <a14:m>
                            <m:oMath xmlns:m="http://schemas.openxmlformats.org/officeDocument/2006/math">
                              <m:r>
                                <a:rPr lang="en-US" sz="1400" i="1" smtClean="0">
                                  <a:solidFill>
                                    <a:schemeClr val="tx1"/>
                                  </a:solidFill>
                                  <a:latin typeface="Cambria Math" panose="02040503050406030204" pitchFamily="18" charset="0"/>
                                  <a:ea typeface="Nunito"/>
                                  <a:cs typeface="Nunito"/>
                                  <a:sym typeface="Nunito"/>
                                </a:rPr>
                                <m:t>𝐴𝐵𝐶</m:t>
                              </m:r>
                            </m:oMath>
                          </a14:m>
                          <a:r>
                            <a:rPr lang="en-US" sz="1400" dirty="0">
                              <a:solidFill>
                                <a:schemeClr val="tx1"/>
                              </a:solidFill>
                              <a:latin typeface="Nunito"/>
                              <a:ea typeface="Nunito"/>
                              <a:cs typeface="Nunito"/>
                              <a:sym typeface="Nunito"/>
                            </a:rPr>
                            <a:t>, which is not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90</m:t>
                              </m:r>
                              <m:r>
                                <a:rPr lang="en-US" sz="1400" i="1"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GB" sz="1400" u="none" strike="noStrike" cap="none" dirty="0">
                            <a:solidFill>
                              <a:srgbClr val="00BC89"/>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8" name="Google Shape;294;g21695fbacc7_0_52">
                <a:extLst>
                  <a:ext uri="{FF2B5EF4-FFF2-40B4-BE49-F238E27FC236}">
                    <a16:creationId xmlns:a16="http://schemas.microsoft.com/office/drawing/2014/main" id="{38D76C29-4DAF-DAA5-3DE2-FB73B18FC448}"/>
                  </a:ext>
                </a:extLst>
              </p:cNvPr>
              <p:cNvGraphicFramePr/>
              <p:nvPr>
                <p:extLst>
                  <p:ext uri="{D42A27DB-BD31-4B8C-83A1-F6EECF244321}">
                    <p14:modId xmlns:p14="http://schemas.microsoft.com/office/powerpoint/2010/main" val="4165092892"/>
                  </p:ext>
                </p:extLst>
              </p:nvPr>
            </p:nvGraphicFramePr>
            <p:xfrm>
              <a:off x="257452" y="2706695"/>
              <a:ext cx="8640000" cy="1965876"/>
            </p:xfrm>
            <a:graphic>
              <a:graphicData uri="http://schemas.openxmlformats.org/drawingml/2006/table">
                <a:tbl>
                  <a:tblPr>
                    <a:noFill/>
                  </a:tblPr>
                  <a:tblGrid>
                    <a:gridCol w="1926948">
                      <a:extLst>
                        <a:ext uri="{9D8B030D-6E8A-4147-A177-3AD203B41FA5}">
                          <a16:colId xmlns:a16="http://schemas.microsoft.com/office/drawing/2014/main" val="20000"/>
                        </a:ext>
                      </a:extLst>
                    </a:gridCol>
                    <a:gridCol w="2393052">
                      <a:extLst>
                        <a:ext uri="{9D8B030D-6E8A-4147-A177-3AD203B41FA5}">
                          <a16:colId xmlns:a16="http://schemas.microsoft.com/office/drawing/2014/main" val="945406668"/>
                        </a:ext>
                      </a:extLst>
                    </a:gridCol>
                    <a:gridCol w="1924948">
                      <a:extLst>
                        <a:ext uri="{9D8B030D-6E8A-4147-A177-3AD203B41FA5}">
                          <a16:colId xmlns:a16="http://schemas.microsoft.com/office/drawing/2014/main" val="20001"/>
                        </a:ext>
                      </a:extLst>
                    </a:gridCol>
                    <a:gridCol w="239505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did not check angles; angle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𝐴𝐶𝐵</m:t>
                              </m:r>
                            </m:oMath>
                          </a14:m>
                          <a:r>
                            <a:rPr lang="en-US" sz="1400" dirty="0">
                              <a:solidFill>
                                <a:schemeClr val="dk1"/>
                              </a:solidFill>
                              <a:latin typeface="Nunito"/>
                              <a:ea typeface="Nunito"/>
                              <a:cs typeface="Nunito"/>
                              <a:sym typeface="Nunito"/>
                            </a:rPr>
                            <a:t> is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28</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using trig (not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30</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did not check angles; angle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𝐴𝐶𝐵</m:t>
                              </m:r>
                            </m:oMath>
                          </a14:m>
                          <a:r>
                            <a:rPr lang="en-US" sz="1400" dirty="0">
                              <a:solidFill>
                                <a:schemeClr val="dk1"/>
                              </a:solidFill>
                              <a:latin typeface="Nunito"/>
                              <a:ea typeface="Nunito"/>
                              <a:cs typeface="Nunito"/>
                              <a:sym typeface="Nunito"/>
                            </a:rPr>
                            <a:t> is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25</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(not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30</m:t>
                              </m:r>
                              <m:r>
                                <a:rPr lang="en-US" sz="14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dk1"/>
                              </a:solidFill>
                              <a:latin typeface="Nunito"/>
                              <a:ea typeface="Nunito"/>
                              <a:cs typeface="Nunito"/>
                              <a:sym typeface="Nunito"/>
                            </a:rPr>
                            <a:t>)  </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u="none" strike="noStrike" cap="none" dirty="0">
                              <a:solidFill>
                                <a:schemeClr val="tx1"/>
                              </a:solidFill>
                              <a:latin typeface="Nunito"/>
                              <a:ea typeface="Nunito"/>
                              <a:cs typeface="Nunito"/>
                              <a:sym typeface="Nunito"/>
                            </a:rPr>
                            <a:t>S</a:t>
                          </a:r>
                          <a:r>
                            <a:rPr lang="en-US" sz="1400" dirty="0">
                              <a:solidFill>
                                <a:schemeClr val="tx1"/>
                              </a:solidFill>
                              <a:latin typeface="Nunito"/>
                              <a:ea typeface="Nunito"/>
                              <a:cs typeface="Nunito"/>
                              <a:sym typeface="Nunito"/>
                            </a:rPr>
                            <a:t>tudent forgot to check angle </a:t>
                          </a:r>
                          <a14:m xmlns:a14="http://schemas.microsoft.com/office/drawing/2010/main">
                            <m:oMath xmlns:m="http://schemas.openxmlformats.org/officeDocument/2006/math">
                              <m:r>
                                <a:rPr lang="en-US" sz="1400" i="1" smtClean="0">
                                  <a:solidFill>
                                    <a:schemeClr val="tx1"/>
                                  </a:solidFill>
                                  <a:latin typeface="Cambria Math" panose="02040503050406030204" pitchFamily="18" charset="0"/>
                                  <a:ea typeface="Nunito"/>
                                  <a:cs typeface="Nunito"/>
                                  <a:sym typeface="Nunito"/>
                                </a:rPr>
                                <m:t>𝐴𝐵𝐶</m:t>
                              </m:r>
                            </m:oMath>
                          </a14:m>
                          <a:r>
                            <a:rPr lang="en-US" sz="1400" dirty="0">
                              <a:solidFill>
                                <a:schemeClr val="tx1"/>
                              </a:solidFill>
                              <a:latin typeface="Nunito"/>
                              <a:ea typeface="Nunito"/>
                              <a:cs typeface="Nunito"/>
                              <a:sym typeface="Nunito"/>
                            </a:rPr>
                            <a:t>, which is not </a:t>
                          </a:r>
                          <a14:m xmlns:a14="http://schemas.microsoft.com/office/drawing/2010/main">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90</m:t>
                              </m:r>
                              <m:r>
                                <a:rPr lang="en-US" sz="1400" i="1"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GB" sz="1400" u="none" strike="noStrike" cap="none" dirty="0">
                            <a:solidFill>
                              <a:srgbClr val="00BC89"/>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13" name="Picture 12">
            <a:extLst>
              <a:ext uri="{FF2B5EF4-FFF2-40B4-BE49-F238E27FC236}">
                <a16:creationId xmlns:a16="http://schemas.microsoft.com/office/drawing/2014/main" id="{E4A91A41-65AD-9549-872E-524B3EE8FE05}"/>
              </a:ext>
            </a:extLst>
          </p:cNvPr>
          <p:cNvPicPr>
            <a:picLocks noChangeAspect="1"/>
          </p:cNvPicPr>
          <p:nvPr/>
        </p:nvPicPr>
        <p:blipFill>
          <a:blip r:embed="rId6"/>
          <a:stretch>
            <a:fillRect/>
          </a:stretch>
        </p:blipFill>
        <p:spPr>
          <a:xfrm>
            <a:off x="569010" y="3722495"/>
            <a:ext cx="1541255" cy="1069774"/>
          </a:xfrm>
          <a:prstGeom prst="rect">
            <a:avLst/>
          </a:prstGeom>
        </p:spPr>
      </p:pic>
      <p:pic>
        <p:nvPicPr>
          <p:cNvPr id="14" name="Picture 13">
            <a:extLst>
              <a:ext uri="{FF2B5EF4-FFF2-40B4-BE49-F238E27FC236}">
                <a16:creationId xmlns:a16="http://schemas.microsoft.com/office/drawing/2014/main" id="{B146DEAD-4A65-8A4F-A01B-FD96CDBBE8DA}"/>
              </a:ext>
            </a:extLst>
          </p:cNvPr>
          <p:cNvPicPr>
            <a:picLocks noChangeAspect="1"/>
          </p:cNvPicPr>
          <p:nvPr/>
        </p:nvPicPr>
        <p:blipFill>
          <a:blip r:embed="rId7"/>
          <a:stretch>
            <a:fillRect/>
          </a:stretch>
        </p:blipFill>
        <p:spPr>
          <a:xfrm>
            <a:off x="4893633" y="3747818"/>
            <a:ext cx="1541255" cy="88118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240699d7d99_0_60"/>
          <p:cNvSpPr txBox="1"/>
          <p:nvPr/>
        </p:nvSpPr>
        <p:spPr>
          <a:xfrm>
            <a:off x="169849" y="378100"/>
            <a:ext cx="507122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3DFA22B-6F0B-6D49-83E2-CBC05FFB063F}"/>
              </a:ext>
            </a:extLst>
          </p:cNvPr>
          <p:cNvPicPr>
            <a:picLocks noChangeAspect="1"/>
          </p:cNvPicPr>
          <p:nvPr/>
        </p:nvPicPr>
        <p:blipFill>
          <a:blip r:embed="rId3"/>
          <a:stretch>
            <a:fillRect/>
          </a:stretch>
        </p:blipFill>
        <p:spPr>
          <a:xfrm>
            <a:off x="661016" y="1206775"/>
            <a:ext cx="7776130" cy="1384024"/>
          </a:xfrm>
          <a:prstGeom prst="rect">
            <a:avLst/>
          </a:prstGeom>
        </p:spPr>
      </p:pic>
      <p:graphicFrame>
        <p:nvGraphicFramePr>
          <p:cNvPr id="2" name="Google Shape;255;g2191522ec10_0_108">
            <a:extLst>
              <a:ext uri="{FF2B5EF4-FFF2-40B4-BE49-F238E27FC236}">
                <a16:creationId xmlns:a16="http://schemas.microsoft.com/office/drawing/2014/main" id="{6278B9CE-D805-F249-4AEC-45F76039EEAB}"/>
              </a:ext>
            </a:extLst>
          </p:cNvPr>
          <p:cNvGraphicFramePr/>
          <p:nvPr>
            <p:extLst>
              <p:ext uri="{D42A27DB-BD31-4B8C-83A1-F6EECF244321}">
                <p14:modId xmlns:p14="http://schemas.microsoft.com/office/powerpoint/2010/main" val="3889196008"/>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Which two shapes are congruent?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3" name="Google Shape;294;g21695fbacc7_0_52">
                <a:extLst>
                  <a:ext uri="{FF2B5EF4-FFF2-40B4-BE49-F238E27FC236}">
                    <a16:creationId xmlns:a16="http://schemas.microsoft.com/office/drawing/2014/main" id="{790E0C88-D1CA-DAAF-57BD-805A758EFD0D}"/>
                  </a:ext>
                </a:extLst>
              </p:cNvPr>
              <p:cNvGraphicFramePr/>
              <p:nvPr>
                <p:extLst>
                  <p:ext uri="{D42A27DB-BD31-4B8C-83A1-F6EECF244321}">
                    <p14:modId xmlns:p14="http://schemas.microsoft.com/office/powerpoint/2010/main" val="2631294748"/>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i="1" dirty="0" smtClean="0">
                                  <a:solidFill>
                                    <a:srgbClr val="00BC89"/>
                                  </a:solidFill>
                                  <a:latin typeface="Cambria Math" panose="02040503050406030204" pitchFamily="18" charset="0"/>
                                  <a:ea typeface="Nunito Sans"/>
                                  <a:cs typeface="Nunito Sans"/>
                                  <a:sym typeface="Nunito Sans"/>
                                </a:rPr>
                                <m:t>𝐷</m:t>
                              </m:r>
                            </m:oMath>
                          </a14:m>
                          <a:r>
                            <a:rPr lang="en-US" sz="1600" dirty="0">
                              <a:solidFill>
                                <a:srgbClr val="00BC89"/>
                              </a:solidFill>
                              <a:latin typeface="Nunito Sans"/>
                              <a:ea typeface="Nunito Sans"/>
                              <a:cs typeface="Nunito Sans"/>
                              <a:sym typeface="Nunito Sans"/>
                            </a:rPr>
                            <a:t> and </a:t>
                          </a:r>
                          <a14:m>
                            <m:oMath xmlns:m="http://schemas.openxmlformats.org/officeDocument/2006/math">
                              <m:r>
                                <a:rPr lang="en-US" sz="1600" i="1" dirty="0" smtClean="0">
                                  <a:solidFill>
                                    <a:srgbClr val="00BC89"/>
                                  </a:solidFill>
                                  <a:latin typeface="Cambria Math" panose="02040503050406030204" pitchFamily="18" charset="0"/>
                                  <a:ea typeface="Nunito Sans"/>
                                  <a:cs typeface="Nunito Sans"/>
                                  <a:sym typeface="Nunito Sans"/>
                                </a:rPr>
                                <m:t>𝐹</m:t>
                              </m:r>
                            </m:oMath>
                          </a14:m>
                          <a:r>
                            <a:rPr lang="en-US" sz="1600"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Sans"/>
                              <a:ea typeface="Nunito Sans"/>
                              <a:cs typeface="Nunito Sans"/>
                              <a:sym typeface="Nunito Sans"/>
                            </a:rPr>
                            <a:t>Correct answer </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B)</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𝐴</m:t>
                              </m:r>
                            </m:oMath>
                          </a14:m>
                          <a:r>
                            <a:rPr lang="en-US" sz="1600" dirty="0">
                              <a:solidFill>
                                <a:schemeClr val="dk1"/>
                              </a:solidFill>
                              <a:latin typeface="Nunito Sans"/>
                              <a:ea typeface="Nunito Sans"/>
                              <a:cs typeface="Nunito Sans"/>
                              <a:sym typeface="Nunito Sans"/>
                            </a:rPr>
                            <a:t> and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𝐷</m:t>
                              </m:r>
                            </m:oMath>
                          </a14:m>
                          <a:r>
                            <a:rPr lang="en-US"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picked stars that do not have the same number of points</a:t>
                          </a:r>
                          <a:endParaRPr lang="en-US" sz="1400" u="none" strike="noStrike" cap="none" dirty="0"/>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C)</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𝐵</m:t>
                              </m:r>
                            </m:oMath>
                          </a14:m>
                          <a:r>
                            <a:rPr lang="en-US" sz="1600" dirty="0">
                              <a:solidFill>
                                <a:schemeClr val="dk1"/>
                              </a:solidFill>
                              <a:latin typeface="Nunito Sans"/>
                              <a:ea typeface="Nunito Sans"/>
                              <a:cs typeface="Nunito Sans"/>
                              <a:sym typeface="Nunito Sans"/>
                            </a:rPr>
                            <a:t> and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𝐶</m:t>
                              </m:r>
                            </m:oMath>
                          </a14:m>
                          <a:r>
                            <a:rPr lang="en-US"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picked quadrilaterals, but </a:t>
                          </a:r>
                          <a14:m>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𝐵</m:t>
                              </m:r>
                            </m:oMath>
                          </a14:m>
                          <a:r>
                            <a:rPr lang="en-US" sz="1400" dirty="0">
                              <a:solidFill>
                                <a:schemeClr val="dk1"/>
                              </a:solidFill>
                              <a:latin typeface="Nunito Sans"/>
                              <a:ea typeface="Nunito Sans"/>
                              <a:cs typeface="Nunito Sans"/>
                              <a:sym typeface="Nunito Sans"/>
                            </a:rPr>
                            <a:t> is a parallelogram and </a:t>
                          </a:r>
                          <a14:m>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𝐶</m:t>
                              </m:r>
                            </m:oMath>
                          </a14:m>
                          <a:r>
                            <a:rPr lang="en-US" sz="1400" dirty="0">
                              <a:solidFill>
                                <a:schemeClr val="dk1"/>
                              </a:solidFill>
                              <a:latin typeface="Nunito Sans"/>
                              <a:ea typeface="Nunito Sans"/>
                              <a:cs typeface="Nunito Sans"/>
                              <a:sym typeface="Nunito Sans"/>
                            </a:rPr>
                            <a:t> is a trapezium</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𝐴</m:t>
                              </m:r>
                            </m:oMath>
                          </a14:m>
                          <a:r>
                            <a:rPr lang="en-US" sz="1600" dirty="0">
                              <a:solidFill>
                                <a:srgbClr val="1C1C1C"/>
                              </a:solidFill>
                              <a:latin typeface="Nunito Sans"/>
                              <a:ea typeface="Nunito Sans"/>
                              <a:cs typeface="Nunito Sans"/>
                              <a:sym typeface="Nunito Sans"/>
                            </a:rPr>
                            <a:t> and </a:t>
                          </a:r>
                          <a14:m>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𝐸</m:t>
                              </m:r>
                            </m:oMath>
                          </a14:m>
                          <a:r>
                            <a:rPr lang="en-US" sz="1600" dirty="0">
                              <a:solidFill>
                                <a:srgbClr val="1C1C1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Sans"/>
                              <a:ea typeface="Nunito Sans"/>
                              <a:cs typeface="Nunito Sans"/>
                              <a:sym typeface="Nunito Sans"/>
                            </a:rPr>
                            <a:t>Student picked </a:t>
                          </a:r>
                          <a14:m>
                            <m:oMath xmlns:m="http://schemas.openxmlformats.org/officeDocument/2006/math">
                              <m:r>
                                <a:rPr lang="en-US" sz="1400" i="1" dirty="0" smtClean="0">
                                  <a:solidFill>
                                    <a:srgbClr val="1C1C1C"/>
                                  </a:solidFill>
                                  <a:latin typeface="Cambria Math" panose="02040503050406030204" pitchFamily="18" charset="0"/>
                                  <a:ea typeface="Nunito Sans"/>
                                  <a:cs typeface="Nunito Sans"/>
                                  <a:sym typeface="Nunito Sans"/>
                                </a:rPr>
                                <m:t>10</m:t>
                              </m:r>
                            </m:oMath>
                          </a14:m>
                          <a:r>
                            <a:rPr lang="en-US" sz="1400" dirty="0">
                              <a:solidFill>
                                <a:srgbClr val="1C1C1C"/>
                              </a:solidFill>
                              <a:latin typeface="Nunito Sans"/>
                              <a:ea typeface="Nunito Sans"/>
                              <a:cs typeface="Nunito Sans"/>
                              <a:sym typeface="Nunito Sans"/>
                            </a:rPr>
                            <a:t>-sided shapes, but the angle sizes are different</a:t>
                          </a:r>
                          <a:endParaRPr lang="en-US" sz="1400" u="none" strike="noStrike" cap="none" dirty="0"/>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294;g21695fbacc7_0_52">
                <a:extLst>
                  <a:ext uri="{FF2B5EF4-FFF2-40B4-BE49-F238E27FC236}">
                    <a16:creationId xmlns:a16="http://schemas.microsoft.com/office/drawing/2014/main" id="{790E0C88-D1CA-DAAF-57BD-805A758EFD0D}"/>
                  </a:ext>
                </a:extLst>
              </p:cNvPr>
              <p:cNvGraphicFramePr/>
              <p:nvPr>
                <p:extLst>
                  <p:ext uri="{D42A27DB-BD31-4B8C-83A1-F6EECF244321}">
                    <p14:modId xmlns:p14="http://schemas.microsoft.com/office/powerpoint/2010/main" val="2631294748"/>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rgbClr val="00BC89"/>
                                  </a:solidFill>
                                  <a:latin typeface="Cambria Math" panose="02040503050406030204" pitchFamily="18" charset="0"/>
                                  <a:ea typeface="Nunito Sans"/>
                                  <a:cs typeface="Nunito Sans"/>
                                  <a:sym typeface="Nunito Sans"/>
                                </a:rPr>
                                <m:t>𝐷</m:t>
                              </m:r>
                            </m:oMath>
                          </a14:m>
                          <a:r>
                            <a:rPr lang="en-US" sz="1600" dirty="0">
                              <a:solidFill>
                                <a:srgbClr val="00BC89"/>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rgbClr val="00BC89"/>
                                  </a:solidFill>
                                  <a:latin typeface="Cambria Math" panose="02040503050406030204" pitchFamily="18" charset="0"/>
                                  <a:ea typeface="Nunito Sans"/>
                                  <a:cs typeface="Nunito Sans"/>
                                  <a:sym typeface="Nunito Sans"/>
                                </a:rPr>
                                <m:t>𝐹</m:t>
                              </m:r>
                            </m:oMath>
                          </a14:m>
                          <a:r>
                            <a:rPr lang="en-US" sz="1600"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Sans"/>
                              <a:ea typeface="Nunito Sans"/>
                              <a:cs typeface="Nunito Sans"/>
                              <a:sym typeface="Nunito Sans"/>
                            </a:rPr>
                            <a:t>Correct answer </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B)</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𝐴</m:t>
                              </m:r>
                            </m:oMath>
                          </a14:m>
                          <a:r>
                            <a:rPr lang="en-US" sz="1600"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𝐷</m:t>
                              </m:r>
                            </m:oMath>
                          </a14:m>
                          <a:r>
                            <a:rPr lang="en-US"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picked stars that do not have the same number of points</a:t>
                          </a:r>
                          <a:endParaRPr lang="en-US" sz="1400" u="none" strike="noStrike" cap="none" dirty="0"/>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C)</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𝐵</m:t>
                              </m:r>
                            </m:oMath>
                          </a14:m>
                          <a:r>
                            <a:rPr lang="en-US" sz="1600"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𝐶</m:t>
                              </m:r>
                            </m:oMath>
                          </a14:m>
                          <a:r>
                            <a:rPr lang="en-US"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a:ea typeface="Nunito Sans"/>
                              <a:cs typeface="Nunito Sans"/>
                              <a:sym typeface="Nunito Sans"/>
                            </a:rPr>
                            <a:t>Student picked quadrilaterals, but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𝐵</m:t>
                              </m:r>
                            </m:oMath>
                          </a14:m>
                          <a:r>
                            <a:rPr lang="en-US" sz="1400" dirty="0">
                              <a:solidFill>
                                <a:schemeClr val="dk1"/>
                              </a:solidFill>
                              <a:latin typeface="Nunito Sans"/>
                              <a:ea typeface="Nunito Sans"/>
                              <a:cs typeface="Nunito Sans"/>
                              <a:sym typeface="Nunito Sans"/>
                            </a:rPr>
                            <a:t> is a parallelogram and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Sans"/>
                                  <a:cs typeface="Nunito Sans"/>
                                  <a:sym typeface="Nunito Sans"/>
                                </a:rPr>
                                <m:t>𝐶</m:t>
                              </m:r>
                            </m:oMath>
                          </a14:m>
                          <a:r>
                            <a:rPr lang="en-US" sz="1400" dirty="0">
                              <a:solidFill>
                                <a:schemeClr val="dk1"/>
                              </a:solidFill>
                              <a:latin typeface="Nunito Sans"/>
                              <a:ea typeface="Nunito Sans"/>
                              <a:cs typeface="Nunito Sans"/>
                              <a:sym typeface="Nunito Sans"/>
                            </a:rPr>
                            <a:t> is a trapezium</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𝐴</m:t>
                              </m:r>
                            </m:oMath>
                          </a14:m>
                          <a:r>
                            <a:rPr lang="en-US" sz="1600" dirty="0">
                              <a:solidFill>
                                <a:srgbClr val="1C1C1C"/>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𝐸</m:t>
                              </m:r>
                            </m:oMath>
                          </a14:m>
                          <a:r>
                            <a:rPr lang="en-US" sz="1600" dirty="0">
                              <a:solidFill>
                                <a:srgbClr val="1C1C1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Sans"/>
                              <a:ea typeface="Nunito Sans"/>
                              <a:cs typeface="Nunito Sans"/>
                              <a:sym typeface="Nunito Sans"/>
                            </a:rPr>
                            <a:t>Student picked </a:t>
                          </a:r>
                          <a14:m xmlns:a14="http://schemas.microsoft.com/office/drawing/2010/main">
                            <m:oMath xmlns:m="http://schemas.openxmlformats.org/officeDocument/2006/math">
                              <m:r>
                                <a:rPr lang="en-US" sz="1400" i="1" dirty="0" smtClean="0">
                                  <a:solidFill>
                                    <a:srgbClr val="1C1C1C"/>
                                  </a:solidFill>
                                  <a:latin typeface="Cambria Math" panose="02040503050406030204" pitchFamily="18" charset="0"/>
                                  <a:ea typeface="Nunito Sans"/>
                                  <a:cs typeface="Nunito Sans"/>
                                  <a:sym typeface="Nunito Sans"/>
                                </a:rPr>
                                <m:t>10</m:t>
                              </m:r>
                            </m:oMath>
                          </a14:m>
                          <a:r>
                            <a:rPr lang="en-US" sz="1400" dirty="0">
                              <a:solidFill>
                                <a:srgbClr val="1C1C1C"/>
                              </a:solidFill>
                              <a:latin typeface="Nunito Sans"/>
                              <a:ea typeface="Nunito Sans"/>
                              <a:cs typeface="Nunito Sans"/>
                              <a:sym typeface="Nunito Sans"/>
                            </a:rPr>
                            <a:t>-sided shapes, but the angle sizes are different</a:t>
                          </a:r>
                          <a:endParaRPr lang="en-US" sz="1400" u="none" strike="noStrike" cap="none" dirty="0"/>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congruence and similarity</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Congruence proof</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Multiplying and dividing by fractions and decimals</a:t>
            </a:r>
            <a:r>
              <a:rPr lang="en-GB" sz="1200" b="0" i="0" u="none" strike="noStrike" cap="none" dirty="0">
                <a:solidFill>
                  <a:srgbClr val="1C1C1C"/>
                </a:solidFill>
                <a:latin typeface="Nunito Sans"/>
                <a:ea typeface="Nunito Sans"/>
                <a:cs typeface="Nunito Sans"/>
                <a:sym typeface="Nunito Sans"/>
              </a:rPr>
              <a:t>, and </a:t>
            </a:r>
            <a:r>
              <a:rPr lang="en-GB" sz="1200" b="1" i="0" u="none" strike="noStrike" cap="none" dirty="0">
                <a:solidFill>
                  <a:srgbClr val="1C1C1C"/>
                </a:solidFill>
                <a:latin typeface="Nunito Sans"/>
                <a:ea typeface="Nunito Sans"/>
                <a:cs typeface="Nunito Sans"/>
                <a:sym typeface="Nunito Sans"/>
              </a:rPr>
              <a:t>Incorrect scale factors for length / area and volume</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dirty="0"/>
          </a:p>
          <a:p>
            <a:pPr marL="0" marR="0" lvl="0" indent="0" algn="l" rtl="0">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dirty="0"/>
          </a:p>
          <a:p>
            <a:pPr marL="0" marR="0" lvl="0" indent="0" algn="l" rtl="0">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240699d7d99_0_67"/>
          <p:cNvSpPr txBox="1"/>
          <p:nvPr/>
        </p:nvSpPr>
        <p:spPr>
          <a:xfrm>
            <a:off x="169850" y="378100"/>
            <a:ext cx="500431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EF70455-144B-EF4A-A05D-B1C5F92B95DA}"/>
              </a:ext>
            </a:extLst>
          </p:cNvPr>
          <p:cNvPicPr>
            <a:picLocks noChangeAspect="1"/>
          </p:cNvPicPr>
          <p:nvPr/>
        </p:nvPicPr>
        <p:blipFill rotWithShape="1">
          <a:blip r:embed="rId3"/>
          <a:srcRect t="19824" r="67126"/>
          <a:stretch/>
        </p:blipFill>
        <p:spPr>
          <a:xfrm>
            <a:off x="2453648" y="1532206"/>
            <a:ext cx="1664832" cy="149814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736AF58-FEE4-4D96-A24D-0D87135DDC07}"/>
                  </a:ext>
                </a:extLst>
              </p:cNvPr>
              <p:cNvGraphicFramePr/>
              <p:nvPr>
                <p:extLst>
                  <p:ext uri="{D42A27DB-BD31-4B8C-83A1-F6EECF244321}">
                    <p14:modId xmlns:p14="http://schemas.microsoft.com/office/powerpoint/2010/main" val="18604635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57 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sum of the given lengths of the smaller triangle</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B)</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dk1"/>
                                  </a:solidFill>
                                  <a:latin typeface="Cambria Math" panose="02040503050406030204" pitchFamily="18" charset="0"/>
                                  <a:ea typeface="Nunito"/>
                                  <a:cs typeface="Nunito"/>
                                  <a:sym typeface="Nunito"/>
                                </a:rPr>
                                <m:t>68 </m:t>
                              </m:r>
                              <m:r>
                                <a:rPr lang="en-US" sz="1600" i="1" dirty="0" smtClean="0">
                                  <a:solidFill>
                                    <a:schemeClr val="dk1"/>
                                  </a:solidFill>
                                  <a:latin typeface="Cambria Math" panose="02040503050406030204" pitchFamily="18" charset="0"/>
                                  <a:ea typeface="Nunito"/>
                                  <a:cs typeface="Nunito"/>
                                  <a:sym typeface="Nunito"/>
                                </a:rPr>
                                <m:t>𝑚𝑚</m:t>
                              </m:r>
                              <m:r>
                                <a:rPr lang="en-US" sz="1600" i="1" dirty="0" smtClean="0">
                                  <a:solidFill>
                                    <a:schemeClr val="dk1"/>
                                  </a:solidFill>
                                  <a:latin typeface="Cambria Math" panose="02040503050406030204" pitchFamily="18" charset="0"/>
                                  <a:ea typeface="Nunito"/>
                                  <a:cs typeface="Nunito"/>
                                  <a:sym typeface="Nunito"/>
                                </a:rPr>
                                <m:t> </m:t>
                              </m:r>
                            </m:oMath>
                          </a14:m>
                          <a:endParaRPr lang="en-US"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added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b="0" i="1" dirty="0" smtClean="0">
                                  <a:solidFill>
                                    <a:schemeClr val="dk1"/>
                                  </a:solidFill>
                                  <a:latin typeface="Cambria Math" panose="02040503050406030204" pitchFamily="18" charset="0"/>
                                  <a:ea typeface="Nunito"/>
                                  <a:cs typeface="Nunito"/>
                                  <a:sym typeface="Nunito"/>
                                </a:rPr>
                                <m:t>(</m:t>
                              </m:r>
                              <m:r>
                                <a:rPr lang="en-US" sz="1400" i="1" dirty="0" smtClean="0">
                                  <a:solidFill>
                                    <a:schemeClr val="dk1"/>
                                  </a:solidFill>
                                  <a:latin typeface="Cambria Math" panose="02040503050406030204" pitchFamily="18" charset="0"/>
                                  <a:ea typeface="Nunito"/>
                                  <a:cs typeface="Nunito"/>
                                  <a:sym typeface="Nunito"/>
                                </a:rPr>
                                <m:t>50 − 32</m:t>
                              </m:r>
                              <m:r>
                                <a:rPr lang="en-GB" sz="1400" b="0" i="1" dirty="0" smtClean="0">
                                  <a:solidFill>
                                    <a:schemeClr val="dk1"/>
                                  </a:solidFill>
                                  <a:latin typeface="Cambria Math" panose="02040503050406030204" pitchFamily="18" charset="0"/>
                                  <a:ea typeface="Nunito"/>
                                  <a:cs typeface="Nunito"/>
                                  <a:sym typeface="Nunito"/>
                                </a:rPr>
                                <m:t>)</m:t>
                              </m:r>
                              <m:r>
                                <a:rPr lang="en-US" sz="1400" b="0" i="0" dirty="0" smtClean="0">
                                  <a:solidFill>
                                    <a:schemeClr val="dk1"/>
                                  </a:solidFill>
                                  <a:latin typeface="Cambria Math" panose="02040503050406030204" pitchFamily="18" charset="0"/>
                                  <a:ea typeface="Nunito"/>
                                  <a:cs typeface="Nunito"/>
                                  <a:sym typeface="Nunito"/>
                                </a:rPr>
                                <m:t> </m:t>
                              </m:r>
                              <m:r>
                                <a:rPr lang="en-US" sz="1400" i="1" dirty="0" smtClean="0">
                                  <a:solidFill>
                                    <a:schemeClr val="dk1"/>
                                  </a:solidFill>
                                  <a:latin typeface="Cambria Math" panose="02040503050406030204" pitchFamily="18" charset="0"/>
                                  <a:ea typeface="Nunito"/>
                                  <a:cs typeface="Nunito"/>
                                  <a:sym typeface="Nunito"/>
                                </a:rPr>
                                <m:t>𝑚𝑚</m:t>
                              </m:r>
                            </m:oMath>
                          </a14:m>
                          <a:r>
                            <a:rPr lang="en-US" sz="1400" dirty="0">
                              <a:solidFill>
                                <a:schemeClr val="dk1"/>
                              </a:solidFill>
                              <a:latin typeface="Nunito"/>
                              <a:ea typeface="Nunito"/>
                              <a:cs typeface="Nunito"/>
                              <a:sym typeface="Nunito"/>
                            </a:rPr>
                            <a:t> to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50 </m:t>
                              </m:r>
                              <m:r>
                                <a:rPr lang="en-US" sz="1400" i="1" dirty="0" smtClean="0">
                                  <a:solidFill>
                                    <a:schemeClr val="dk1"/>
                                  </a:solidFill>
                                  <a:latin typeface="Cambria Math" panose="02040503050406030204" pitchFamily="18" charset="0"/>
                                  <a:ea typeface="Nunito"/>
                                  <a:cs typeface="Nunito"/>
                                  <a:sym typeface="Nunito"/>
                                </a:rPr>
                                <m:t>𝑚𝑚</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64 </m:t>
                              </m:r>
                              <m:r>
                                <a:rPr lang="en-GB" sz="1600" i="1" dirty="0" smtClean="0">
                                  <a:solidFill>
                                    <a:srgbClr val="00BC89"/>
                                  </a:solidFill>
                                  <a:latin typeface="Cambria Math" panose="02040503050406030204" pitchFamily="18" charset="0"/>
                                  <a:ea typeface="Nunito"/>
                                  <a:cs typeface="Nunito"/>
                                  <a:sym typeface="Nunito"/>
                                </a:rPr>
                                <m:t>𝑚𝑚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16 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divided by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r>
                            <a:rPr lang="en-GB" sz="1400" dirty="0">
                              <a:solidFill>
                                <a:schemeClr val="dk1"/>
                              </a:solidFill>
                              <a:latin typeface="Nunito"/>
                              <a:ea typeface="Nunito"/>
                              <a:cs typeface="Nunito"/>
                              <a:sym typeface="Nunito"/>
                            </a:rPr>
                            <a:t>, instead of multiplying by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736AF58-FEE4-4D96-A24D-0D87135DDC07}"/>
                  </a:ext>
                </a:extLst>
              </p:cNvPr>
              <p:cNvGraphicFramePr/>
              <p:nvPr>
                <p:extLst>
                  <p:ext uri="{D42A27DB-BD31-4B8C-83A1-F6EECF244321}">
                    <p14:modId xmlns:p14="http://schemas.microsoft.com/office/powerpoint/2010/main" val="18604635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57 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sum of the given lengths of the smaller triangle</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B)</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a:cs typeface="Nunito"/>
                                  <a:sym typeface="Nunito"/>
                                </a:rPr>
                                <m:t>68 </m:t>
                              </m:r>
                              <m:r>
                                <a:rPr lang="en-US" sz="1600" i="1" dirty="0" smtClean="0">
                                  <a:solidFill>
                                    <a:schemeClr val="dk1"/>
                                  </a:solidFill>
                                  <a:latin typeface="Cambria Math" panose="02040503050406030204" pitchFamily="18" charset="0"/>
                                  <a:ea typeface="Nunito"/>
                                  <a:cs typeface="Nunito"/>
                                  <a:sym typeface="Nunito"/>
                                </a:rPr>
                                <m:t>𝑚𝑚</m:t>
                              </m:r>
                              <m:r>
                                <a:rPr lang="en-US" sz="1600" i="1" dirty="0" smtClean="0">
                                  <a:solidFill>
                                    <a:schemeClr val="dk1"/>
                                  </a:solidFill>
                                  <a:latin typeface="Cambria Math" panose="02040503050406030204" pitchFamily="18" charset="0"/>
                                  <a:ea typeface="Nunito"/>
                                  <a:cs typeface="Nunito"/>
                                  <a:sym typeface="Nunito"/>
                                </a:rPr>
                                <m:t> </m:t>
                              </m:r>
                            </m:oMath>
                          </a14:m>
                          <a:endParaRPr lang="en-US"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added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 xmlns:m="http://schemas.openxmlformats.org/officeDocument/2006/math">
                              <m:r>
                                <a:rPr lang="en-GB" sz="1400" b="0" i="1" dirty="0" smtClean="0">
                                  <a:solidFill>
                                    <a:schemeClr val="dk1"/>
                                  </a:solidFill>
                                  <a:latin typeface="Cambria Math" panose="02040503050406030204" pitchFamily="18" charset="0"/>
                                  <a:ea typeface="Nunito"/>
                                  <a:cs typeface="Nunito"/>
                                  <a:sym typeface="Nunito"/>
                                </a:rPr>
                                <m:t>(</m:t>
                              </m:r>
                              <m:r>
                                <a:rPr lang="en-US" sz="1400" i="1" dirty="0" smtClean="0">
                                  <a:solidFill>
                                    <a:schemeClr val="dk1"/>
                                  </a:solidFill>
                                  <a:latin typeface="Cambria Math" panose="02040503050406030204" pitchFamily="18" charset="0"/>
                                  <a:ea typeface="Nunito"/>
                                  <a:cs typeface="Nunito"/>
                                  <a:sym typeface="Nunito"/>
                                </a:rPr>
                                <m:t>50 − 32</m:t>
                              </m:r>
                              <m:r>
                                <a:rPr lang="en-GB" sz="1400" b="0" i="1" dirty="0" smtClean="0">
                                  <a:solidFill>
                                    <a:schemeClr val="dk1"/>
                                  </a:solidFill>
                                  <a:latin typeface="Cambria Math" panose="02040503050406030204" pitchFamily="18" charset="0"/>
                                  <a:ea typeface="Nunito"/>
                                  <a:cs typeface="Nunito"/>
                                  <a:sym typeface="Nunito"/>
                                </a:rPr>
                                <m:t>)</m:t>
                              </m:r>
                              <m:r>
                                <a:rPr lang="en-US" sz="1400" b="0" i="0" dirty="0" smtClean="0">
                                  <a:solidFill>
                                    <a:schemeClr val="dk1"/>
                                  </a:solidFill>
                                  <a:latin typeface="Cambria Math" panose="02040503050406030204" pitchFamily="18" charset="0"/>
                                  <a:ea typeface="Nunito"/>
                                  <a:cs typeface="Nunito"/>
                                  <a:sym typeface="Nunito"/>
                                </a:rPr>
                                <m:t> </m:t>
                              </m:r>
                              <m:r>
                                <a:rPr lang="en-US" sz="1400" i="1" dirty="0" smtClean="0">
                                  <a:solidFill>
                                    <a:schemeClr val="dk1"/>
                                  </a:solidFill>
                                  <a:latin typeface="Cambria Math" panose="02040503050406030204" pitchFamily="18" charset="0"/>
                                  <a:ea typeface="Nunito"/>
                                  <a:cs typeface="Nunito"/>
                                  <a:sym typeface="Nunito"/>
                                </a:rPr>
                                <m:t>𝑚𝑚</m:t>
                              </m:r>
                            </m:oMath>
                          </a14:m>
                          <a:r>
                            <a:rPr lang="en-US" sz="1400"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50 </m:t>
                              </m:r>
                              <m:r>
                                <a:rPr lang="en-US" sz="1400" i="1" dirty="0" smtClean="0">
                                  <a:solidFill>
                                    <a:schemeClr val="dk1"/>
                                  </a:solidFill>
                                  <a:latin typeface="Cambria Math" panose="02040503050406030204" pitchFamily="18" charset="0"/>
                                  <a:ea typeface="Nunito"/>
                                  <a:cs typeface="Nunito"/>
                                  <a:sym typeface="Nunito"/>
                                </a:rPr>
                                <m:t>𝑚𝑚</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64 </m:t>
                              </m:r>
                              <m:r>
                                <a:rPr lang="en-GB" sz="1600" i="1" dirty="0" smtClean="0">
                                  <a:solidFill>
                                    <a:srgbClr val="00BC89"/>
                                  </a:solidFill>
                                  <a:latin typeface="Cambria Math" panose="02040503050406030204" pitchFamily="18" charset="0"/>
                                  <a:ea typeface="Nunito"/>
                                  <a:cs typeface="Nunito"/>
                                  <a:sym typeface="Nunito"/>
                                </a:rPr>
                                <m:t>𝑚𝑚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16 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divided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r>
                            <a:rPr lang="en-GB" sz="1400" dirty="0">
                              <a:solidFill>
                                <a:schemeClr val="dk1"/>
                              </a:solidFill>
                              <a:latin typeface="Nunito"/>
                              <a:ea typeface="Nunito"/>
                              <a:cs typeface="Nunito"/>
                              <a:sym typeface="Nunito"/>
                            </a:rPr>
                            <a:t>, instead of multiplying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30A7A8F-1778-EA33-760C-53E51848847D}"/>
                  </a:ext>
                </a:extLst>
              </p:cNvPr>
              <p:cNvGraphicFramePr/>
              <p:nvPr>
                <p:extLst>
                  <p:ext uri="{D42A27DB-BD31-4B8C-83A1-F6EECF244321}">
                    <p14:modId xmlns:p14="http://schemas.microsoft.com/office/powerpoint/2010/main" val="3366041188"/>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These two triangles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𝑝</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30A7A8F-1778-EA33-760C-53E51848847D}"/>
                  </a:ext>
                </a:extLst>
              </p:cNvPr>
              <p:cNvGraphicFramePr/>
              <p:nvPr>
                <p:extLst>
                  <p:ext uri="{D42A27DB-BD31-4B8C-83A1-F6EECF244321}">
                    <p14:modId xmlns:p14="http://schemas.microsoft.com/office/powerpoint/2010/main" val="3366041188"/>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These two triangles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𝑝</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D5F1AAD3-22C9-E1FF-85F3-EFB5364322DD}"/>
              </a:ext>
            </a:extLst>
          </p:cNvPr>
          <p:cNvPicPr>
            <a:picLocks noChangeAspect="1"/>
          </p:cNvPicPr>
          <p:nvPr/>
        </p:nvPicPr>
        <p:blipFill rotWithShape="1">
          <a:blip r:embed="rId3"/>
          <a:srcRect l="50513"/>
          <a:stretch/>
        </p:blipFill>
        <p:spPr>
          <a:xfrm>
            <a:off x="555737" y="2571750"/>
            <a:ext cx="2506105" cy="186857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g240699d7d99_0_74"/>
          <p:cNvSpPr txBox="1"/>
          <p:nvPr/>
        </p:nvSpPr>
        <p:spPr>
          <a:xfrm>
            <a:off x="169849" y="378100"/>
            <a:ext cx="516043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C264155-78BE-FC4E-B419-882820CBB090}"/>
              </a:ext>
            </a:extLst>
          </p:cNvPr>
          <p:cNvPicPr>
            <a:picLocks noChangeAspect="1"/>
          </p:cNvPicPr>
          <p:nvPr/>
        </p:nvPicPr>
        <p:blipFill rotWithShape="1">
          <a:blip r:embed="rId3"/>
          <a:srcRect l="46448"/>
          <a:stretch/>
        </p:blipFill>
        <p:spPr>
          <a:xfrm>
            <a:off x="1834791" y="2512110"/>
            <a:ext cx="2659623" cy="201549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CB32E4D-7332-DEE3-884F-B92E1F0F5EE3}"/>
                  </a:ext>
                </a:extLst>
              </p:cNvPr>
              <p:cNvGraphicFramePr/>
              <p:nvPr>
                <p:extLst>
                  <p:ext uri="{D42A27DB-BD31-4B8C-83A1-F6EECF244321}">
                    <p14:modId xmlns:p14="http://schemas.microsoft.com/office/powerpoint/2010/main" val="30259543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0.75</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divided length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𝐴𝐵</m:t>
                              </m:r>
                            </m:oMath>
                          </a14:m>
                          <a:r>
                            <a:rPr lang="en-GB" sz="1400" dirty="0">
                              <a:solidFill>
                                <a:schemeClr val="dk1"/>
                              </a:solidFill>
                              <a:latin typeface="Nunito Sans"/>
                              <a:ea typeface="Nunito Sans"/>
                              <a:cs typeface="Nunito Sans"/>
                              <a:sym typeface="Nunito Sans"/>
                            </a:rPr>
                            <a:t>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r>
                            <a:rPr lang="en-GB" sz="1400" dirty="0">
                              <a:solidFill>
                                <a:schemeClr val="dk1"/>
                              </a:solidFill>
                              <a:latin typeface="Nunito Sans"/>
                              <a:ea typeface="Nunito Sans"/>
                              <a:cs typeface="Nunito Sans"/>
                              <a:sym typeface="Nunito Sans"/>
                            </a:rPr>
                            <a:t> (or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𝐷𝐸</m:t>
                              </m:r>
                            </m:oMath>
                          </a14:m>
                          <a:r>
                            <a:rPr lang="en-GB" sz="1400" dirty="0">
                              <a:solidFill>
                                <a:schemeClr val="dk1"/>
                              </a:solidFill>
                              <a:latin typeface="Nunito Sans"/>
                              <a:ea typeface="Nunito Sans"/>
                              <a:cs typeface="Nunito Sans"/>
                              <a:sym typeface="Nunito Sans"/>
                            </a:rPr>
                            <a:t>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𝐷𝐹</m:t>
                              </m:r>
                            </m:oMath>
                          </a14:m>
                          <a:r>
                            <a:rPr lang="en-GB" sz="1400" dirty="0">
                              <a:solidFill>
                                <a:schemeClr val="dk1"/>
                              </a:solidFill>
                              <a:latin typeface="Nunito Sans"/>
                              <a:ea typeface="Nunito Sans"/>
                              <a:cs typeface="Nunito Sans"/>
                              <a:sym typeface="Nunito Sans"/>
                            </a:rPr>
                            <a:t>)</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sides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𝐴𝐵</m:t>
                              </m:r>
                            </m:oMath>
                          </a14:m>
                          <a:r>
                            <a:rPr lang="en-GB" sz="1400" dirty="0">
                              <a:solidFill>
                                <a:schemeClr val="dk1"/>
                              </a:solidFill>
                              <a:latin typeface="Nunito Sans"/>
                              <a:ea typeface="Nunito Sans"/>
                              <a:cs typeface="Nunito Sans"/>
                              <a:sym typeface="Nunito Sans"/>
                            </a:rPr>
                            <a:t> and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𝐷𝐹</m:t>
                              </m:r>
                            </m:oMath>
                          </a14:m>
                          <a:r>
                            <a:rPr lang="en-GB" sz="1400" dirty="0">
                              <a:solidFill>
                                <a:schemeClr val="dk1"/>
                              </a:solidFill>
                              <a:latin typeface="Nunito Sans"/>
                              <a:ea typeface="Nunito Sans"/>
                              <a:cs typeface="Nunito Sans"/>
                              <a:sym typeface="Nunito Sans"/>
                            </a:rPr>
                            <a:t> (not corresponding sides)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1.5</m:t>
                              </m:r>
                            </m:oMath>
                          </a14:m>
                          <a:r>
                            <a:rPr lang="en-GB" sz="1600" dirty="0">
                              <a:solidFill>
                                <a:srgbClr val="00BC89"/>
                              </a:solidFill>
                              <a:latin typeface="Nunito Sans"/>
                              <a:ea typeface="Nunito Sans"/>
                              <a:cs typeface="Nunito Sans"/>
                              <a:sym typeface="Nunito Sans"/>
                            </a:rPr>
                            <a:t>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1.33</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a:t>
                          </a:r>
                          <a:r>
                            <a:rPr lang="en-GB" sz="1400" dirty="0">
                              <a:solidFill>
                                <a:schemeClr val="dk1"/>
                              </a:solidFill>
                              <a:latin typeface="Nunito Sans"/>
                              <a:ea typeface="Nunito Sans"/>
                              <a:cs typeface="Nunito Sans"/>
                              <a:sym typeface="Nunito Sans"/>
                            </a:rPr>
                            <a:t>divided length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r>
                            <a:rPr lang="en-GB" sz="1400" dirty="0">
                              <a:solidFill>
                                <a:schemeClr val="dk1"/>
                              </a:solidFill>
                              <a:latin typeface="Nunito Sans"/>
                              <a:ea typeface="Nunito Sans"/>
                              <a:cs typeface="Nunito Sans"/>
                              <a:sym typeface="Nunito Sans"/>
                            </a:rPr>
                            <a:t>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𝐴𝐵</m:t>
                              </m:r>
                            </m:oMath>
                          </a14:m>
                          <a:r>
                            <a:rPr lang="en-GB" sz="1400" dirty="0">
                              <a:solidFill>
                                <a:schemeClr val="dk1"/>
                              </a:solidFill>
                              <a:latin typeface="Nunito Sans"/>
                              <a:ea typeface="Nunito Sans"/>
                              <a:cs typeface="Nunito Sans"/>
                              <a:sym typeface="Nunito Sans"/>
                            </a:rPr>
                            <a:t> (or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𝐷𝐹</m:t>
                              </m:r>
                            </m:oMath>
                          </a14:m>
                          <a:r>
                            <a:rPr lang="en-GB" sz="1400" dirty="0">
                              <a:solidFill>
                                <a:schemeClr val="dk1"/>
                              </a:solidFill>
                              <a:latin typeface="Nunito Sans"/>
                              <a:ea typeface="Nunito Sans"/>
                              <a:cs typeface="Nunito Sans"/>
                              <a:sym typeface="Nunito Sans"/>
                            </a:rPr>
                            <a:t> by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𝐷𝐸</m:t>
                              </m:r>
                            </m:oMath>
                          </a14:m>
                          <a:r>
                            <a:rPr lang="en-GB" sz="1400" dirty="0">
                              <a:solidFill>
                                <a:schemeClr val="dk1"/>
                              </a:solidFill>
                              <a:latin typeface="Nunito Sans"/>
                              <a:ea typeface="Nunito Sans"/>
                              <a:cs typeface="Nunito Sans"/>
                              <a:sym typeface="Nunito Sans"/>
                            </a:rPr>
                            <a:t>)</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CB32E4D-7332-DEE3-884F-B92E1F0F5EE3}"/>
                  </a:ext>
                </a:extLst>
              </p:cNvPr>
              <p:cNvGraphicFramePr/>
              <p:nvPr>
                <p:extLst>
                  <p:ext uri="{D42A27DB-BD31-4B8C-83A1-F6EECF244321}">
                    <p14:modId xmlns:p14="http://schemas.microsoft.com/office/powerpoint/2010/main" val="302595438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0.75</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divided length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𝐴𝐵</m:t>
                              </m:r>
                            </m:oMath>
                          </a14:m>
                          <a:r>
                            <a:rPr lang="en-GB" sz="1400" dirty="0">
                              <a:solidFill>
                                <a:schemeClr val="dk1"/>
                              </a:solidFill>
                              <a:latin typeface="Nunito Sans"/>
                              <a:ea typeface="Nunito Sans"/>
                              <a:cs typeface="Nunito Sans"/>
                              <a:sym typeface="Nunito Sans"/>
                            </a:rPr>
                            <a:t>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r>
                            <a:rPr lang="en-GB" sz="1400" dirty="0">
                              <a:solidFill>
                                <a:schemeClr val="dk1"/>
                              </a:solidFill>
                              <a:latin typeface="Nunito Sans"/>
                              <a:ea typeface="Nunito Sans"/>
                              <a:cs typeface="Nunito Sans"/>
                              <a:sym typeface="Nunito Sans"/>
                            </a:rPr>
                            <a:t> (or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𝐷𝐸</m:t>
                              </m:r>
                            </m:oMath>
                          </a14:m>
                          <a:r>
                            <a:rPr lang="en-GB" sz="1400" dirty="0">
                              <a:solidFill>
                                <a:schemeClr val="dk1"/>
                              </a:solidFill>
                              <a:latin typeface="Nunito Sans"/>
                              <a:ea typeface="Nunito Sans"/>
                              <a:cs typeface="Nunito Sans"/>
                              <a:sym typeface="Nunito Sans"/>
                            </a:rPr>
                            <a:t>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𝐷𝐹</m:t>
                              </m:r>
                            </m:oMath>
                          </a14:m>
                          <a:r>
                            <a:rPr lang="en-GB" sz="1400" dirty="0">
                              <a:solidFill>
                                <a:schemeClr val="dk1"/>
                              </a:solidFill>
                              <a:latin typeface="Nunito Sans"/>
                              <a:ea typeface="Nunito Sans"/>
                              <a:cs typeface="Nunito Sans"/>
                              <a:sym typeface="Nunito Sans"/>
                            </a:rPr>
                            <a:t>)</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sides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𝐴𝐵</m:t>
                              </m:r>
                            </m:oMath>
                          </a14:m>
                          <a:r>
                            <a:rPr lang="en-GB" sz="1400"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𝐷𝐹</m:t>
                              </m:r>
                            </m:oMath>
                          </a14:m>
                          <a:r>
                            <a:rPr lang="en-GB" sz="1400" dirty="0">
                              <a:solidFill>
                                <a:schemeClr val="dk1"/>
                              </a:solidFill>
                              <a:latin typeface="Nunito Sans"/>
                              <a:ea typeface="Nunito Sans"/>
                              <a:cs typeface="Nunito Sans"/>
                              <a:sym typeface="Nunito Sans"/>
                            </a:rPr>
                            <a:t> (not corresponding sides)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1.5</m:t>
                              </m:r>
                            </m:oMath>
                          </a14:m>
                          <a:r>
                            <a:rPr lang="en-GB" sz="1600" dirty="0">
                              <a:solidFill>
                                <a:srgbClr val="00BC89"/>
                              </a:solidFill>
                              <a:latin typeface="Nunito Sans"/>
                              <a:ea typeface="Nunito Sans"/>
                              <a:cs typeface="Nunito Sans"/>
                              <a:sym typeface="Nunito Sans"/>
                            </a:rPr>
                            <a:t>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1.33</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a:t>
                          </a:r>
                          <a:r>
                            <a:rPr lang="en-GB" sz="1400" dirty="0">
                              <a:solidFill>
                                <a:schemeClr val="dk1"/>
                              </a:solidFill>
                              <a:latin typeface="Nunito Sans"/>
                              <a:ea typeface="Nunito Sans"/>
                              <a:cs typeface="Nunito Sans"/>
                              <a:sym typeface="Nunito Sans"/>
                            </a:rPr>
                            <a:t>divided length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r>
                            <a:rPr lang="en-GB" sz="1400" dirty="0">
                              <a:solidFill>
                                <a:schemeClr val="dk1"/>
                              </a:solidFill>
                              <a:latin typeface="Nunito Sans"/>
                              <a:ea typeface="Nunito Sans"/>
                              <a:cs typeface="Nunito Sans"/>
                              <a:sym typeface="Nunito Sans"/>
                            </a:rPr>
                            <a:t>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𝐴𝐵</m:t>
                              </m:r>
                            </m:oMath>
                          </a14:m>
                          <a:r>
                            <a:rPr lang="en-GB" sz="1400" dirty="0">
                              <a:solidFill>
                                <a:schemeClr val="dk1"/>
                              </a:solidFill>
                              <a:latin typeface="Nunito Sans"/>
                              <a:ea typeface="Nunito Sans"/>
                              <a:cs typeface="Nunito Sans"/>
                              <a:sym typeface="Nunito Sans"/>
                            </a:rPr>
                            <a:t> (or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𝐷𝐹</m:t>
                              </m:r>
                            </m:oMath>
                          </a14:m>
                          <a:r>
                            <a:rPr lang="en-GB" sz="1400" dirty="0">
                              <a:solidFill>
                                <a:schemeClr val="dk1"/>
                              </a:solidFill>
                              <a:latin typeface="Nunito Sans"/>
                              <a:ea typeface="Nunito Sans"/>
                              <a:cs typeface="Nunito Sans"/>
                              <a:sym typeface="Nunito Sans"/>
                            </a:rPr>
                            <a:t>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𝐷𝐸</m:t>
                              </m:r>
                            </m:oMath>
                          </a14:m>
                          <a:r>
                            <a:rPr lang="en-GB" sz="1400" dirty="0">
                              <a:solidFill>
                                <a:schemeClr val="dk1"/>
                              </a:solidFill>
                              <a:latin typeface="Nunito Sans"/>
                              <a:ea typeface="Nunito Sans"/>
                              <a:cs typeface="Nunito Sans"/>
                              <a:sym typeface="Nunito Sans"/>
                            </a:rPr>
                            <a:t>)</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C7528EC-4B52-D976-CEAF-C366A2033520}"/>
                  </a:ext>
                </a:extLst>
              </p:cNvPr>
              <p:cNvGraphicFramePr/>
              <p:nvPr>
                <p:extLst>
                  <p:ext uri="{D42A27DB-BD31-4B8C-83A1-F6EECF244321}">
                    <p14:modId xmlns:p14="http://schemas.microsoft.com/office/powerpoint/2010/main" val="28110535"/>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These two triangles are similar.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linear scale factor from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C7528EC-4B52-D976-CEAF-C366A2033520}"/>
                  </a:ext>
                </a:extLst>
              </p:cNvPr>
              <p:cNvGraphicFramePr/>
              <p:nvPr>
                <p:extLst>
                  <p:ext uri="{D42A27DB-BD31-4B8C-83A1-F6EECF244321}">
                    <p14:modId xmlns:p14="http://schemas.microsoft.com/office/powerpoint/2010/main" val="28110535"/>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These two triangles are similar.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linear scale factor from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D823323-8EAF-FB1B-A942-26CB9F8A015A}"/>
              </a:ext>
            </a:extLst>
          </p:cNvPr>
          <p:cNvPicPr>
            <a:picLocks noChangeAspect="1"/>
          </p:cNvPicPr>
          <p:nvPr/>
        </p:nvPicPr>
        <p:blipFill rotWithShape="1">
          <a:blip r:embed="rId3"/>
          <a:srcRect t="28720" r="61078"/>
          <a:stretch/>
        </p:blipFill>
        <p:spPr>
          <a:xfrm>
            <a:off x="210489" y="1616552"/>
            <a:ext cx="1933075" cy="143664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240699d7d99_0_81"/>
          <p:cNvSpPr txBox="1"/>
          <p:nvPr/>
        </p:nvSpPr>
        <p:spPr>
          <a:xfrm>
            <a:off x="169850" y="378100"/>
            <a:ext cx="5026618"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8EF8D61-C03C-6946-8FCF-89A9F0428E5E}"/>
              </a:ext>
            </a:extLst>
          </p:cNvPr>
          <p:cNvPicPr>
            <a:picLocks noChangeAspect="1"/>
          </p:cNvPicPr>
          <p:nvPr/>
        </p:nvPicPr>
        <p:blipFill rotWithShape="1">
          <a:blip r:embed="rId3"/>
          <a:srcRect l="45549"/>
          <a:stretch/>
        </p:blipFill>
        <p:spPr>
          <a:xfrm>
            <a:off x="1271387" y="2885217"/>
            <a:ext cx="3083876" cy="1652571"/>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6B35945-0616-2FF6-236D-E5163E74D22E}"/>
                  </a:ext>
                </a:extLst>
              </p:cNvPr>
              <p:cNvGraphicFramePr/>
              <p:nvPr>
                <p:extLst>
                  <p:ext uri="{D42A27DB-BD31-4B8C-83A1-F6EECF244321}">
                    <p14:modId xmlns:p14="http://schemas.microsoft.com/office/powerpoint/2010/main" val="14144981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2.56</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difference in corresponding lengths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1.6</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forgot to square the linear scale factor</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squared the difference in corresponding lengths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6B35945-0616-2FF6-236D-E5163E74D22E}"/>
                  </a:ext>
                </a:extLst>
              </p:cNvPr>
              <p:cNvGraphicFramePr/>
              <p:nvPr>
                <p:extLst>
                  <p:ext uri="{D42A27DB-BD31-4B8C-83A1-F6EECF244321}">
                    <p14:modId xmlns:p14="http://schemas.microsoft.com/office/powerpoint/2010/main" val="141449819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2.56</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difference in corresponding lengths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1.6</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forgot to square the linear scale factor</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squared the difference in corresponding lengths</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A1402B5-36C1-854C-FB16-BAB2309B102C}"/>
                  </a:ext>
                </a:extLst>
              </p:cNvPr>
              <p:cNvGraphicFramePr/>
              <p:nvPr>
                <p:extLst>
                  <p:ext uri="{D42A27DB-BD31-4B8C-83A1-F6EECF244321}">
                    <p14:modId xmlns:p14="http://schemas.microsoft.com/office/powerpoint/2010/main" val="917915721"/>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Given that shapes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area scale factor from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A1402B5-36C1-854C-FB16-BAB2309B102C}"/>
                  </a:ext>
                </a:extLst>
              </p:cNvPr>
              <p:cNvGraphicFramePr/>
              <p:nvPr>
                <p:extLst>
                  <p:ext uri="{D42A27DB-BD31-4B8C-83A1-F6EECF244321}">
                    <p14:modId xmlns:p14="http://schemas.microsoft.com/office/powerpoint/2010/main" val="917915721"/>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Given that shapes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area scale factor from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642FB1C-9F17-300F-EA82-C01483044CB2}"/>
              </a:ext>
            </a:extLst>
          </p:cNvPr>
          <p:cNvPicPr>
            <a:picLocks noChangeAspect="1"/>
          </p:cNvPicPr>
          <p:nvPr/>
        </p:nvPicPr>
        <p:blipFill rotWithShape="1">
          <a:blip r:embed="rId3"/>
          <a:srcRect t="36949" r="62525"/>
          <a:stretch/>
        </p:blipFill>
        <p:spPr>
          <a:xfrm>
            <a:off x="335475" y="1757623"/>
            <a:ext cx="2122440" cy="104196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40699d7d99_0_88"/>
          <p:cNvSpPr txBox="1"/>
          <p:nvPr/>
        </p:nvSpPr>
        <p:spPr>
          <a:xfrm>
            <a:off x="169849" y="378100"/>
            <a:ext cx="502950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22" name="Picture 21">
            <a:extLst>
              <a:ext uri="{FF2B5EF4-FFF2-40B4-BE49-F238E27FC236}">
                <a16:creationId xmlns:a16="http://schemas.microsoft.com/office/drawing/2014/main" id="{B7774227-8423-B140-B65D-3CF640B6C25A}"/>
              </a:ext>
            </a:extLst>
          </p:cNvPr>
          <p:cNvPicPr>
            <a:picLocks noChangeAspect="1"/>
          </p:cNvPicPr>
          <p:nvPr/>
        </p:nvPicPr>
        <p:blipFill rotWithShape="1">
          <a:blip r:embed="rId3"/>
          <a:srcRect t="24594" r="62382"/>
          <a:stretch/>
        </p:blipFill>
        <p:spPr>
          <a:xfrm>
            <a:off x="169849" y="1941470"/>
            <a:ext cx="2087438" cy="121855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371AA67C-5190-E005-1B00-465F59EC56D1}"/>
                  </a:ext>
                </a:extLst>
              </p:cNvPr>
              <p:cNvGraphicFramePr/>
              <p:nvPr>
                <p:extLst>
                  <p:ext uri="{D42A27DB-BD31-4B8C-83A1-F6EECF244321}">
                    <p14:modId xmlns:p14="http://schemas.microsoft.com/office/powerpoint/2010/main" val="16816562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A)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a:cs typeface="Nunito"/>
                                      <a:sym typeface="Nunito"/>
                                    </a:rPr>
                                  </m:ctrlPr>
                                </m:fPr>
                                <m:num>
                                  <m:r>
                                    <a:rPr lang="en-US" sz="1600" b="0" i="1" u="none" strike="noStrike" cap="none" smtClean="0">
                                      <a:solidFill>
                                        <a:schemeClr val="dk1"/>
                                      </a:solidFill>
                                      <a:latin typeface="Cambria Math" panose="02040503050406030204" pitchFamily="18" charset="0"/>
                                      <a:ea typeface="Nunito"/>
                                      <a:cs typeface="Nunito"/>
                                      <a:sym typeface="Nunito"/>
                                    </a:rPr>
                                    <m:t>9</m:t>
                                  </m:r>
                                </m:num>
                                <m:den>
                                  <m:r>
                                    <a:rPr lang="en-GB" sz="1600" b="0" i="1" u="none" strike="noStrike" cap="none" smtClean="0">
                                      <a:solidFill>
                                        <a:schemeClr val="dk1"/>
                                      </a:solidFill>
                                      <a:latin typeface="Cambria Math" panose="02040503050406030204" pitchFamily="18" charset="0"/>
                                      <a:ea typeface="Nunito"/>
                                      <a:cs typeface="Nunito"/>
                                      <a:sym typeface="Nunito"/>
                                    </a:rPr>
                                    <m:t>4</m:t>
                                  </m:r>
                                </m:den>
                              </m:f>
                            </m:oMath>
                          </a14:m>
                          <a:endParaRPr lang="en-US"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squared the linear SF instead of cubing</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a:cs typeface="Nunito"/>
                                      <a:sym typeface="Nunito"/>
                                    </a:rPr>
                                  </m:ctrlPr>
                                </m:fPr>
                                <m:num>
                                  <m:r>
                                    <a:rPr lang="en-GB" sz="1600" b="0" i="1" u="none" strike="noStrike" cap="none" smtClean="0">
                                      <a:solidFill>
                                        <a:srgbClr val="00BC89"/>
                                      </a:solidFill>
                                      <a:latin typeface="Cambria Math" panose="02040503050406030204" pitchFamily="18" charset="0"/>
                                      <a:ea typeface="Nunito"/>
                                      <a:cs typeface="Nunito"/>
                                      <a:sym typeface="Nunito"/>
                                    </a:rPr>
                                    <m:t>27</m:t>
                                  </m:r>
                                </m:num>
                                <m:den>
                                  <m:r>
                                    <a:rPr lang="en-GB" sz="1600" b="0" i="1" u="none" strike="noStrike" cap="none" smtClean="0">
                                      <a:solidFill>
                                        <a:srgbClr val="00BC89"/>
                                      </a:solidFill>
                                      <a:latin typeface="Cambria Math" panose="02040503050406030204" pitchFamily="18" charset="0"/>
                                      <a:ea typeface="Nunito"/>
                                      <a:cs typeface="Nunito"/>
                                      <a:sym typeface="Nunito"/>
                                    </a:rPr>
                                    <m:t>8</m:t>
                                  </m:r>
                                </m:den>
                              </m:f>
                            </m:oMath>
                          </a14:m>
                          <a:endParaRPr lang="en-GB"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6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C)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a:cs typeface="Nunito"/>
                                      <a:sym typeface="Nunito"/>
                                    </a:rPr>
                                  </m:ctrlPr>
                                </m:fPr>
                                <m:num>
                                  <m:r>
                                    <a:rPr lang="en-US" sz="1600" b="0" i="1" u="none" strike="noStrike" cap="none" smtClean="0">
                                      <a:solidFill>
                                        <a:schemeClr val="dk1"/>
                                      </a:solidFill>
                                      <a:latin typeface="Cambria Math" panose="02040503050406030204" pitchFamily="18" charset="0"/>
                                      <a:ea typeface="Nunito"/>
                                      <a:cs typeface="Nunito"/>
                                      <a:sym typeface="Nunito"/>
                                    </a:rPr>
                                    <m:t>3</m:t>
                                  </m:r>
                                </m:num>
                                <m:den>
                                  <m:r>
                                    <a:rPr lang="en-GB" sz="1600" b="0" i="1" u="none" strike="noStrike" cap="none" smtClean="0">
                                      <a:solidFill>
                                        <a:schemeClr val="dk1"/>
                                      </a:solidFill>
                                      <a:latin typeface="Cambria Math" panose="02040503050406030204" pitchFamily="18" charset="0"/>
                                      <a:ea typeface="Nunito"/>
                                      <a:cs typeface="Nunito"/>
                                      <a:sym typeface="Nunito"/>
                                    </a:rPr>
                                    <m:t>2</m:t>
                                  </m:r>
                                </m:den>
                              </m:f>
                            </m:oMath>
                          </a14:m>
                          <a:endParaRPr lang="en-US"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forgot to cube the linear SF</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 </a:t>
                          </a:r>
                          <a14:m>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a:cs typeface="Nunito"/>
                                      <a:sym typeface="Nunito"/>
                                    </a:rPr>
                                  </m:ctrlPr>
                                </m:fPr>
                                <m:num>
                                  <m:r>
                                    <a:rPr lang="en-GB" sz="1600" b="0" i="1" u="none" strike="noStrike" cap="none" smtClean="0">
                                      <a:solidFill>
                                        <a:schemeClr val="dk1"/>
                                      </a:solidFill>
                                      <a:latin typeface="Cambria Math" panose="02040503050406030204" pitchFamily="18" charset="0"/>
                                      <a:ea typeface="Nunito"/>
                                      <a:cs typeface="Nunito"/>
                                      <a:sym typeface="Nunito"/>
                                    </a:rPr>
                                    <m:t>9</m:t>
                                  </m:r>
                                </m:num>
                                <m:den>
                                  <m:r>
                                    <a:rPr lang="en-GB" sz="1600" b="0" i="1" u="none" strike="noStrike" cap="none" smtClean="0">
                                      <a:solidFill>
                                        <a:schemeClr val="dk1"/>
                                      </a:solidFill>
                                      <a:latin typeface="Cambria Math" panose="02040503050406030204" pitchFamily="18" charset="0"/>
                                      <a:ea typeface="Nunito"/>
                                      <a:cs typeface="Nunito"/>
                                      <a:sym typeface="Nunito"/>
                                    </a:rPr>
                                    <m:t>2</m:t>
                                  </m:r>
                                </m:den>
                              </m:f>
                            </m:oMath>
                          </a14:m>
                          <a:endParaRPr lang="en-US" sz="1600"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a:ea typeface="Nunito"/>
                              <a:cs typeface="Nunito"/>
                              <a:sym typeface="Nunito"/>
                            </a:rPr>
                            <a:t>Student multiplied the linear SF by </a:t>
                          </a:r>
                          <a14:m>
                            <m:oMath xmlns:m="http://schemas.openxmlformats.org/officeDocument/2006/math">
                              <m:r>
                                <a:rPr lang="en-US" sz="1400" i="1" dirty="0" smtClean="0">
                                  <a:solidFill>
                                    <a:srgbClr val="1C1C1C"/>
                                  </a:solidFill>
                                  <a:latin typeface="Cambria Math" panose="02040503050406030204" pitchFamily="18" charset="0"/>
                                  <a:ea typeface="Nunito"/>
                                  <a:cs typeface="Nunito"/>
                                  <a:sym typeface="Nunito"/>
                                </a:rPr>
                                <m:t>3</m:t>
                              </m:r>
                            </m:oMath>
                          </a14:m>
                          <a:r>
                            <a:rPr lang="en-US" sz="1400" dirty="0">
                              <a:solidFill>
                                <a:srgbClr val="1C1C1C"/>
                              </a:solidFill>
                              <a:latin typeface="Nunito"/>
                              <a:ea typeface="Nunito"/>
                              <a:cs typeface="Nunito"/>
                              <a:sym typeface="Nunito"/>
                            </a:rPr>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371AA67C-5190-E005-1B00-465F59EC56D1}"/>
                  </a:ext>
                </a:extLst>
              </p:cNvPr>
              <p:cNvGraphicFramePr/>
              <p:nvPr>
                <p:extLst>
                  <p:ext uri="{D42A27DB-BD31-4B8C-83A1-F6EECF244321}">
                    <p14:modId xmlns:p14="http://schemas.microsoft.com/office/powerpoint/2010/main" val="16816562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A)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a:cs typeface="Nunito"/>
                                      <a:sym typeface="Nunito"/>
                                    </a:rPr>
                                  </m:ctrlPr>
                                </m:fPr>
                                <m:num>
                                  <m:r>
                                    <a:rPr lang="en-US" sz="1600" b="0" i="1" u="none" strike="noStrike" cap="none" smtClean="0">
                                      <a:solidFill>
                                        <a:schemeClr val="dk1"/>
                                      </a:solidFill>
                                      <a:latin typeface="Cambria Math" panose="02040503050406030204" pitchFamily="18" charset="0"/>
                                      <a:ea typeface="Nunito"/>
                                      <a:cs typeface="Nunito"/>
                                      <a:sym typeface="Nunito"/>
                                    </a:rPr>
                                    <m:t>9</m:t>
                                  </m:r>
                                </m:num>
                                <m:den>
                                  <m:r>
                                    <a:rPr lang="en-GB" sz="1600" b="0" i="1" u="none" strike="noStrike" cap="none" smtClean="0">
                                      <a:solidFill>
                                        <a:schemeClr val="dk1"/>
                                      </a:solidFill>
                                      <a:latin typeface="Cambria Math" panose="02040503050406030204" pitchFamily="18" charset="0"/>
                                      <a:ea typeface="Nunito"/>
                                      <a:cs typeface="Nunito"/>
                                      <a:sym typeface="Nunito"/>
                                    </a:rPr>
                                    <m:t>4</m:t>
                                  </m:r>
                                </m:den>
                              </m:f>
                            </m:oMath>
                          </a14:m>
                          <a:endParaRPr lang="en-US"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squared the linear SF instead of cubing</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xmlns:a14="http://schemas.microsoft.com/office/drawing/2010/main">
                            <m:oMath xmlns:m="http://schemas.openxmlformats.org/officeDocument/2006/math">
                              <m:f>
                                <m:fPr>
                                  <m:ctrlPr>
                                    <a:rPr lang="en-GB" sz="1600" b="0" i="1" u="none" strike="noStrike" cap="none" smtClean="0">
                                      <a:solidFill>
                                        <a:srgbClr val="00BC89"/>
                                      </a:solidFill>
                                      <a:latin typeface="Cambria Math" panose="02040503050406030204" pitchFamily="18" charset="0"/>
                                      <a:ea typeface="Nunito"/>
                                      <a:cs typeface="Nunito"/>
                                      <a:sym typeface="Nunito"/>
                                    </a:rPr>
                                  </m:ctrlPr>
                                </m:fPr>
                                <m:num>
                                  <m:r>
                                    <a:rPr lang="en-GB" sz="1600" b="0" i="1" u="none" strike="noStrike" cap="none" smtClean="0">
                                      <a:solidFill>
                                        <a:srgbClr val="00BC89"/>
                                      </a:solidFill>
                                      <a:latin typeface="Cambria Math" panose="02040503050406030204" pitchFamily="18" charset="0"/>
                                      <a:ea typeface="Nunito"/>
                                      <a:cs typeface="Nunito"/>
                                      <a:sym typeface="Nunito"/>
                                    </a:rPr>
                                    <m:t>27</m:t>
                                  </m:r>
                                </m:num>
                                <m:den>
                                  <m:r>
                                    <a:rPr lang="en-GB" sz="1600" b="0" i="1" u="none" strike="noStrike" cap="none" smtClean="0">
                                      <a:solidFill>
                                        <a:srgbClr val="00BC89"/>
                                      </a:solidFill>
                                      <a:latin typeface="Cambria Math" panose="02040503050406030204" pitchFamily="18" charset="0"/>
                                      <a:ea typeface="Nunito"/>
                                      <a:cs typeface="Nunito"/>
                                      <a:sym typeface="Nunito"/>
                                    </a:rPr>
                                    <m:t>8</m:t>
                                  </m:r>
                                </m:den>
                              </m:f>
                            </m:oMath>
                          </a14:m>
                          <a:endParaRPr lang="en-GB"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6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C)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a:cs typeface="Nunito"/>
                                      <a:sym typeface="Nunito"/>
                                    </a:rPr>
                                  </m:ctrlPr>
                                </m:fPr>
                                <m:num>
                                  <m:r>
                                    <a:rPr lang="en-US" sz="1600" b="0" i="1" u="none" strike="noStrike" cap="none" smtClean="0">
                                      <a:solidFill>
                                        <a:schemeClr val="dk1"/>
                                      </a:solidFill>
                                      <a:latin typeface="Cambria Math" panose="02040503050406030204" pitchFamily="18" charset="0"/>
                                      <a:ea typeface="Nunito"/>
                                      <a:cs typeface="Nunito"/>
                                      <a:sym typeface="Nunito"/>
                                    </a:rPr>
                                    <m:t>3</m:t>
                                  </m:r>
                                </m:num>
                                <m:den>
                                  <m:r>
                                    <a:rPr lang="en-GB" sz="1600" b="0" i="1" u="none" strike="noStrike" cap="none" smtClean="0">
                                      <a:solidFill>
                                        <a:schemeClr val="dk1"/>
                                      </a:solidFill>
                                      <a:latin typeface="Cambria Math" panose="02040503050406030204" pitchFamily="18" charset="0"/>
                                      <a:ea typeface="Nunito"/>
                                      <a:cs typeface="Nunito"/>
                                      <a:sym typeface="Nunito"/>
                                    </a:rPr>
                                    <m:t>2</m:t>
                                  </m:r>
                                </m:den>
                              </m:f>
                            </m:oMath>
                          </a14:m>
                          <a:endParaRPr lang="en-US"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forgot to cube the linear SF</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 </a:t>
                          </a:r>
                          <a14:m xmlns:a14="http://schemas.microsoft.com/office/drawing/2010/main">
                            <m:oMath xmlns:m="http://schemas.openxmlformats.org/officeDocument/2006/math">
                              <m:f>
                                <m:fPr>
                                  <m:ctrlPr>
                                    <a:rPr lang="en-GB" sz="1600" b="0" i="1" u="none" strike="noStrike" cap="none" smtClean="0">
                                      <a:solidFill>
                                        <a:schemeClr val="dk1"/>
                                      </a:solidFill>
                                      <a:latin typeface="Cambria Math" panose="02040503050406030204" pitchFamily="18" charset="0"/>
                                      <a:ea typeface="Nunito"/>
                                      <a:cs typeface="Nunito"/>
                                      <a:sym typeface="Nunito"/>
                                    </a:rPr>
                                  </m:ctrlPr>
                                </m:fPr>
                                <m:num>
                                  <m:r>
                                    <a:rPr lang="en-GB" sz="1600" b="0" i="1" u="none" strike="noStrike" cap="none" smtClean="0">
                                      <a:solidFill>
                                        <a:schemeClr val="dk1"/>
                                      </a:solidFill>
                                      <a:latin typeface="Cambria Math" panose="02040503050406030204" pitchFamily="18" charset="0"/>
                                      <a:ea typeface="Nunito"/>
                                      <a:cs typeface="Nunito"/>
                                      <a:sym typeface="Nunito"/>
                                    </a:rPr>
                                    <m:t>9</m:t>
                                  </m:r>
                                </m:num>
                                <m:den>
                                  <m:r>
                                    <a:rPr lang="en-GB" sz="1600" b="0" i="1" u="none" strike="noStrike" cap="none" smtClean="0">
                                      <a:solidFill>
                                        <a:schemeClr val="dk1"/>
                                      </a:solidFill>
                                      <a:latin typeface="Cambria Math" panose="02040503050406030204" pitchFamily="18" charset="0"/>
                                      <a:ea typeface="Nunito"/>
                                      <a:cs typeface="Nunito"/>
                                      <a:sym typeface="Nunito"/>
                                    </a:rPr>
                                    <m:t>2</m:t>
                                  </m:r>
                                </m:den>
                              </m:f>
                            </m:oMath>
                          </a14:m>
                          <a:endParaRPr lang="en-US" sz="1600"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1C1C1C"/>
                              </a:solidFill>
                              <a:latin typeface="Nunito"/>
                              <a:ea typeface="Nunito"/>
                              <a:cs typeface="Nunito"/>
                              <a:sym typeface="Nunito"/>
                            </a:rPr>
                            <a:t>Student multiplied the linear SF by </a:t>
                          </a:r>
                          <a14:m xmlns:a14="http://schemas.microsoft.com/office/drawing/2010/main">
                            <m:oMath xmlns:m="http://schemas.openxmlformats.org/officeDocument/2006/math">
                              <m:r>
                                <a:rPr lang="en-US" sz="1400" i="1" dirty="0" smtClean="0">
                                  <a:solidFill>
                                    <a:srgbClr val="1C1C1C"/>
                                  </a:solidFill>
                                  <a:latin typeface="Cambria Math" panose="02040503050406030204" pitchFamily="18" charset="0"/>
                                  <a:ea typeface="Nunito"/>
                                  <a:cs typeface="Nunito"/>
                                  <a:sym typeface="Nunito"/>
                                </a:rPr>
                                <m:t>3</m:t>
                              </m:r>
                            </m:oMath>
                          </a14:m>
                          <a:r>
                            <a:rPr lang="en-US" sz="1400" dirty="0">
                              <a:solidFill>
                                <a:srgbClr val="1C1C1C"/>
                              </a:solidFill>
                              <a:latin typeface="Nunito"/>
                              <a:ea typeface="Nunito"/>
                              <a:cs typeface="Nunito"/>
                              <a:sym typeface="Nunito"/>
                            </a:rPr>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90A9B78-6CD6-FA3A-3140-94CB427C201D}"/>
                  </a:ext>
                </a:extLst>
              </p:cNvPr>
              <p:cNvGraphicFramePr/>
              <p:nvPr>
                <p:extLst>
                  <p:ext uri="{D42A27DB-BD31-4B8C-83A1-F6EECF244321}">
                    <p14:modId xmlns:p14="http://schemas.microsoft.com/office/powerpoint/2010/main" val="1369687847"/>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Determine the volume scale factor from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endParaRPr lang="en-GB"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giving your answer as an improper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fraction in its simplest form:</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90A9B78-6CD6-FA3A-3140-94CB427C201D}"/>
                  </a:ext>
                </a:extLst>
              </p:cNvPr>
              <p:cNvGraphicFramePr/>
              <p:nvPr>
                <p:extLst>
                  <p:ext uri="{D42A27DB-BD31-4B8C-83A1-F6EECF244321}">
                    <p14:modId xmlns:p14="http://schemas.microsoft.com/office/powerpoint/2010/main" val="1369687847"/>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Determine the volume scale factor from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endParaRPr lang="en-GB" sz="1600" b="0" dirty="0">
                            <a:solidFill>
                              <a:schemeClr val="dk1"/>
                            </a:solidFill>
                            <a:latin typeface="Nunito"/>
                            <a:ea typeface="Nunito"/>
                            <a:cs typeface="Nunito"/>
                            <a:sym typeface="Nunito"/>
                          </a:endParaRP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to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giving your answer as an improper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fraction in its simplest form:</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F80B6802-EEDE-E418-1285-41AD870294A1}"/>
              </a:ext>
            </a:extLst>
          </p:cNvPr>
          <p:cNvPicPr>
            <a:picLocks noChangeAspect="1"/>
          </p:cNvPicPr>
          <p:nvPr/>
        </p:nvPicPr>
        <p:blipFill rotWithShape="1">
          <a:blip r:embed="rId3"/>
          <a:srcRect l="50404"/>
          <a:stretch/>
        </p:blipFill>
        <p:spPr>
          <a:xfrm>
            <a:off x="1714848" y="3058725"/>
            <a:ext cx="2752096" cy="1615991"/>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240699d7d99_0_111"/>
          <p:cNvSpPr txBox="1"/>
          <p:nvPr/>
        </p:nvSpPr>
        <p:spPr>
          <a:xfrm>
            <a:off x="169850" y="378100"/>
            <a:ext cx="509352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7BF9F71-3D36-AB45-B62E-C3EAAF520821}"/>
              </a:ext>
            </a:extLst>
          </p:cNvPr>
          <p:cNvPicPr>
            <a:picLocks noChangeAspect="1"/>
          </p:cNvPicPr>
          <p:nvPr/>
        </p:nvPicPr>
        <p:blipFill rotWithShape="1">
          <a:blip r:embed="rId3"/>
          <a:srcRect t="23144" r="60763"/>
          <a:stretch/>
        </p:blipFill>
        <p:spPr>
          <a:xfrm>
            <a:off x="259522" y="1568364"/>
            <a:ext cx="1979389" cy="1512925"/>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84CF288-1D05-122F-B177-A7E7BB8AC6D0}"/>
                  </a:ext>
                </a:extLst>
              </p:cNvPr>
              <p:cNvGraphicFramePr/>
              <p:nvPr>
                <p:extLst>
                  <p:ext uri="{D42A27DB-BD31-4B8C-83A1-F6EECF244321}">
                    <p14:modId xmlns:p14="http://schemas.microsoft.com/office/powerpoint/2010/main" val="27111124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28 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added parallel sides of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m:t>
                              </m:r>
                            </m:oMath>
                          </a14:m>
                          <a:r>
                            <a:rPr lang="en-GB" sz="1400" dirty="0">
                              <a:solidFill>
                                <a:schemeClr val="dk1"/>
                              </a:solidFill>
                              <a:latin typeface="Nunito"/>
                              <a:ea typeface="Nunito"/>
                              <a:cs typeface="Nunito"/>
                              <a:sym typeface="Nunito"/>
                            </a:rPr>
                            <a:t> and divided by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29 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added the difference of known sides to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16 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multiplied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20</m:t>
                              </m:r>
                            </m:oMath>
                          </a14:m>
                          <a:r>
                            <a:rPr lang="en-GB" sz="1400" dirty="0">
                              <a:solidFill>
                                <a:schemeClr val="dk1"/>
                              </a:solidFill>
                              <a:latin typeface="Nunito"/>
                              <a:ea typeface="Nunito"/>
                              <a:cs typeface="Nunito"/>
                              <a:sym typeface="Nunito"/>
                            </a:rPr>
                            <a:t> by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0.8</m:t>
                              </m:r>
                            </m:oMath>
                          </a14:m>
                          <a:r>
                            <a:rPr lang="en-GB" sz="1400" dirty="0">
                              <a:solidFill>
                                <a:schemeClr val="dk1"/>
                              </a:solidFill>
                              <a:latin typeface="Nunito"/>
                              <a:ea typeface="Nunito"/>
                              <a:cs typeface="Nunito"/>
                              <a:sym typeface="Nunito"/>
                            </a:rPr>
                            <a:t> (scale factor in wrong direction)</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25</m:t>
                              </m:r>
                              <m:r>
                                <a:rPr lang="en-GB" sz="1600" i="1" dirty="0" smtClean="0">
                                  <a:solidFill>
                                    <a:srgbClr val="00BC89"/>
                                  </a:solidFill>
                                  <a:latin typeface="Cambria Math" panose="02040503050406030204" pitchFamily="18" charset="0"/>
                                  <a:ea typeface="Nunito"/>
                                  <a:cs typeface="Nunito"/>
                                  <a:sym typeface="Nunito"/>
                                </a:rPr>
                                <m:t>𝑚𝑚</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84CF288-1D05-122F-B177-A7E7BB8AC6D0}"/>
                  </a:ext>
                </a:extLst>
              </p:cNvPr>
              <p:cNvGraphicFramePr/>
              <p:nvPr>
                <p:extLst>
                  <p:ext uri="{D42A27DB-BD31-4B8C-83A1-F6EECF244321}">
                    <p14:modId xmlns:p14="http://schemas.microsoft.com/office/powerpoint/2010/main" val="27111124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28 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added parallel sides of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m:t>
                              </m:r>
                            </m:oMath>
                          </a14:m>
                          <a:r>
                            <a:rPr lang="en-GB" sz="1400" dirty="0">
                              <a:solidFill>
                                <a:schemeClr val="dk1"/>
                              </a:solidFill>
                              <a:latin typeface="Nunito"/>
                              <a:ea typeface="Nunito"/>
                              <a:cs typeface="Nunito"/>
                              <a:sym typeface="Nunito"/>
                            </a:rPr>
                            <a:t> and divided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29 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added the difference of known sides to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16 </m:t>
                              </m:r>
                              <m:r>
                                <a:rPr lang="en-GB" sz="1600" i="1" dirty="0" smtClean="0">
                                  <a:solidFill>
                                    <a:schemeClr val="dk1"/>
                                  </a:solidFill>
                                  <a:latin typeface="Cambria Math" panose="02040503050406030204" pitchFamily="18" charset="0"/>
                                  <a:ea typeface="Nunito"/>
                                  <a:cs typeface="Nunito"/>
                                  <a:sym typeface="Nunito"/>
                                </a:rPr>
                                <m:t>𝑚𝑚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multiplied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20</m:t>
                              </m:r>
                            </m:oMath>
                          </a14:m>
                          <a:r>
                            <a:rPr lang="en-GB" sz="1400" dirty="0">
                              <a:solidFill>
                                <a:schemeClr val="dk1"/>
                              </a:solidFill>
                              <a:latin typeface="Nunito"/>
                              <a:ea typeface="Nunito"/>
                              <a:cs typeface="Nunito"/>
                              <a:sym typeface="Nunito"/>
                            </a:rPr>
                            <a:t> by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0.8</m:t>
                              </m:r>
                            </m:oMath>
                          </a14:m>
                          <a:r>
                            <a:rPr lang="en-GB" sz="1400" dirty="0">
                              <a:solidFill>
                                <a:schemeClr val="dk1"/>
                              </a:solidFill>
                              <a:latin typeface="Nunito"/>
                              <a:ea typeface="Nunito"/>
                              <a:cs typeface="Nunito"/>
                              <a:sym typeface="Nunito"/>
                            </a:rPr>
                            <a:t> (scale factor in wrong direction)</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25</m:t>
                              </m:r>
                              <m:r>
                                <a:rPr lang="en-GB" sz="1600" i="1" dirty="0" smtClean="0">
                                  <a:solidFill>
                                    <a:srgbClr val="00BC89"/>
                                  </a:solidFill>
                                  <a:latin typeface="Cambria Math" panose="02040503050406030204" pitchFamily="18" charset="0"/>
                                  <a:ea typeface="Nunito"/>
                                  <a:cs typeface="Nunito"/>
                                  <a:sym typeface="Nunito"/>
                                </a:rPr>
                                <m:t>𝑚𝑚</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28CDECA-52EC-F918-4962-31EB755270E4}"/>
                  </a:ext>
                </a:extLst>
              </p:cNvPr>
              <p:cNvGraphicFramePr/>
              <p:nvPr>
                <p:extLst>
                  <p:ext uri="{D42A27DB-BD31-4B8C-83A1-F6EECF244321}">
                    <p14:modId xmlns:p14="http://schemas.microsoft.com/office/powerpoint/2010/main" val="3455402064"/>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Trapezium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trapezium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𝑏</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28CDECA-52EC-F918-4962-31EB755270E4}"/>
                  </a:ext>
                </a:extLst>
              </p:cNvPr>
              <p:cNvGraphicFramePr/>
              <p:nvPr>
                <p:extLst>
                  <p:ext uri="{D42A27DB-BD31-4B8C-83A1-F6EECF244321}">
                    <p14:modId xmlns:p14="http://schemas.microsoft.com/office/powerpoint/2010/main" val="3455402064"/>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Trapezium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trapezium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𝑏</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8E80697-92FD-D9C2-4924-4FE44EB850F0}"/>
              </a:ext>
            </a:extLst>
          </p:cNvPr>
          <p:cNvPicPr>
            <a:picLocks noChangeAspect="1"/>
          </p:cNvPicPr>
          <p:nvPr/>
        </p:nvPicPr>
        <p:blipFill rotWithShape="1">
          <a:blip r:embed="rId3"/>
          <a:srcRect l="52067"/>
          <a:stretch/>
        </p:blipFill>
        <p:spPr>
          <a:xfrm>
            <a:off x="1940560" y="2657817"/>
            <a:ext cx="2418080" cy="1968523"/>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g240699d7d99_0_118"/>
          <p:cNvSpPr txBox="1"/>
          <p:nvPr/>
        </p:nvSpPr>
        <p:spPr>
          <a:xfrm>
            <a:off x="169850" y="378100"/>
            <a:ext cx="506007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2DAFF00-F342-FF4D-B293-9A00848E3D07}"/>
              </a:ext>
            </a:extLst>
          </p:cNvPr>
          <p:cNvPicPr>
            <a:picLocks noChangeAspect="1"/>
          </p:cNvPicPr>
          <p:nvPr/>
        </p:nvPicPr>
        <p:blipFill rotWithShape="1">
          <a:blip r:embed="rId3"/>
          <a:srcRect t="35212" r="67725"/>
          <a:stretch/>
        </p:blipFill>
        <p:spPr>
          <a:xfrm>
            <a:off x="259522" y="1983201"/>
            <a:ext cx="1660718" cy="149687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6F159DB-59CF-4217-3AA5-6688519595B1}"/>
                  </a:ext>
                </a:extLst>
              </p:cNvPr>
              <p:cNvGraphicFramePr/>
              <p:nvPr>
                <p:extLst>
                  <p:ext uri="{D42A27DB-BD31-4B8C-83A1-F6EECF244321}">
                    <p14:modId xmlns:p14="http://schemas.microsoft.com/office/powerpoint/2010/main" val="24455909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rPr>
                                <m:t>14.7 </m:t>
                              </m:r>
                              <m:r>
                                <a:rPr lang="en-GB" sz="1600" i="1" dirty="0" smtClean="0">
                                  <a:solidFill>
                                    <a:schemeClr val="dk1"/>
                                  </a:solidFill>
                                  <a:latin typeface="Cambria Math" panose="02040503050406030204" pitchFamily="18" charset="0"/>
                                </a:rPr>
                                <m:t>𝑐𝑚</m:t>
                              </m:r>
                              <m:r>
                                <a:rPr lang="en-GB" sz="1600" i="1" baseline="30000" dirty="0">
                                  <a:solidFill>
                                    <a:schemeClr val="dk1"/>
                                  </a:solidFill>
                                  <a:latin typeface="Cambria Math" panose="02040503050406030204" pitchFamily="18" charset="0"/>
                                </a:rPr>
                                <m:t>2</m:t>
                              </m:r>
                              <m:r>
                                <a:rPr lang="en-GB" sz="1600" i="1" dirty="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multiplied the known area by the length of the larger pentagon</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rPr>
                                <m:t>10.5 </m:t>
                              </m:r>
                              <m:r>
                                <a:rPr lang="en-GB" sz="1600" i="1" dirty="0" smtClean="0">
                                  <a:solidFill>
                                    <a:schemeClr val="dk1"/>
                                  </a:solidFill>
                                  <a:latin typeface="Cambria Math" panose="02040503050406030204" pitchFamily="18" charset="0"/>
                                </a:rPr>
                                <m:t>𝑐𝑚</m:t>
                              </m:r>
                              <m:r>
                                <a:rPr lang="en-GB" sz="1600" i="1" baseline="30000" dirty="0">
                                  <a:solidFill>
                                    <a:schemeClr val="dk1"/>
                                  </a:solidFill>
                                  <a:latin typeface="Cambria Math" panose="02040503050406030204" pitchFamily="18" charset="0"/>
                                </a:rPr>
                                <m:t>2</m:t>
                              </m:r>
                              <m:r>
                                <a:rPr lang="en-GB" sz="1600" i="1" dirty="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the linear scale factor without squaring</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rPr>
                                <m:t>31.5 </m:t>
                              </m:r>
                              <m:r>
                                <a:rPr lang="en-GB" sz="1600" i="1" dirty="0" smtClean="0">
                                  <a:solidFill>
                                    <a:srgbClr val="00BC89"/>
                                  </a:solidFill>
                                  <a:latin typeface="Cambria Math" panose="02040503050406030204" pitchFamily="18" charset="0"/>
                                </a:rPr>
                                <m:t>𝑐𝑚</m:t>
                              </m:r>
                              <m:r>
                                <a:rPr lang="en-GB" sz="1600" i="1" baseline="30000" dirty="0">
                                  <a:solidFill>
                                    <a:srgbClr val="00BC89"/>
                                  </a:solidFill>
                                  <a:latin typeface="Cambria Math" panose="02040503050406030204" pitchFamily="18" charset="0"/>
                                </a:rPr>
                                <m:t>2</m:t>
                              </m:r>
                              <m:r>
                                <a:rPr lang="en-GB" sz="1600" i="1" dirty="0">
                                  <a:solidFill>
                                    <a:srgbClr val="00BC89"/>
                                  </a:solidFill>
                                  <a:latin typeface="Cambria Math" panose="02040503050406030204" pitchFamily="18" charset="0"/>
                                </a:rPr>
                                <m:t> </m:t>
                              </m:r>
                            </m:oMath>
                          </a14:m>
                          <a:endParaRPr sz="1600" dirty="0">
                            <a:solidFill>
                              <a:srgbClr val="00BC89"/>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rgbClr val="1C1C1C"/>
                                  </a:solidFill>
                                  <a:latin typeface="Cambria Math" panose="02040503050406030204" pitchFamily="18" charset="0"/>
                                </a:rPr>
                                <m:t>27.44 </m:t>
                              </m:r>
                              <m:r>
                                <a:rPr lang="en-GB" sz="1600" i="1" dirty="0" smtClean="0">
                                  <a:solidFill>
                                    <a:srgbClr val="1C1C1C"/>
                                  </a:solidFill>
                                  <a:latin typeface="Cambria Math" panose="02040503050406030204" pitchFamily="18" charset="0"/>
                                </a:rPr>
                                <m:t>𝑐𝑚</m:t>
                              </m:r>
                              <m:r>
                                <a:rPr lang="en-GB" sz="1600" i="1" baseline="30000" dirty="0">
                                  <a:solidFill>
                                    <a:srgbClr val="1C1C1C"/>
                                  </a:solidFill>
                                  <a:latin typeface="Cambria Math" panose="02040503050406030204" pitchFamily="18" charset="0"/>
                                </a:rPr>
                                <m:t>2</m:t>
                              </m:r>
                              <m:r>
                                <a:rPr lang="en-GB" sz="1600" i="1" dirty="0">
                                  <a:solidFill>
                                    <a:srgbClr val="1C1C1C"/>
                                  </a:solidFill>
                                  <a:latin typeface="Cambria Math" panose="02040503050406030204" pitchFamily="18" charset="0"/>
                                </a:rPr>
                                <m:t> </m:t>
                              </m:r>
                            </m:oMath>
                          </a14:m>
                          <a:endParaRPr sz="1600" dirty="0">
                            <a:solidFill>
                              <a:srgbClr val="1C1C1C"/>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a:ea typeface="Nunito"/>
                              <a:cs typeface="Nunito"/>
                              <a:sym typeface="Nunito"/>
                            </a:rPr>
                            <a:t>Student incorrectly found the linear scale factor to be </a:t>
                          </a:r>
                          <a14:m>
                            <m:oMath xmlns:m="http://schemas.openxmlformats.org/officeDocument/2006/math">
                              <m:r>
                                <a:rPr lang="en-GB" sz="1400" i="1" dirty="0" smtClean="0">
                                  <a:solidFill>
                                    <a:srgbClr val="1C1C1C"/>
                                  </a:solidFill>
                                  <a:latin typeface="Cambria Math" panose="02040503050406030204" pitchFamily="18" charset="0"/>
                                  <a:ea typeface="Nunito"/>
                                  <a:cs typeface="Nunito"/>
                                  <a:sym typeface="Nunito"/>
                                </a:rPr>
                                <m:t>2.8</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6F159DB-59CF-4217-3AA5-6688519595B1}"/>
                  </a:ext>
                </a:extLst>
              </p:cNvPr>
              <p:cNvGraphicFramePr/>
              <p:nvPr>
                <p:extLst>
                  <p:ext uri="{D42A27DB-BD31-4B8C-83A1-F6EECF244321}">
                    <p14:modId xmlns:p14="http://schemas.microsoft.com/office/powerpoint/2010/main" val="24455909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rPr>
                                <m:t>14.7 </m:t>
                              </m:r>
                              <m:r>
                                <a:rPr lang="en-GB" sz="1600" i="1" dirty="0" smtClean="0">
                                  <a:solidFill>
                                    <a:schemeClr val="dk1"/>
                                  </a:solidFill>
                                  <a:latin typeface="Cambria Math" panose="02040503050406030204" pitchFamily="18" charset="0"/>
                                </a:rPr>
                                <m:t>𝑐𝑚</m:t>
                              </m:r>
                              <m:r>
                                <a:rPr lang="en-GB" sz="1600" i="1" baseline="30000" dirty="0">
                                  <a:solidFill>
                                    <a:schemeClr val="dk1"/>
                                  </a:solidFill>
                                  <a:latin typeface="Cambria Math" panose="02040503050406030204" pitchFamily="18" charset="0"/>
                                </a:rPr>
                                <m:t>2</m:t>
                              </m:r>
                              <m:r>
                                <a:rPr lang="en-GB" sz="1600" i="1" dirty="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multiplied the known area by the length of the larger pentagon</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rPr>
                                <m:t>10.5 </m:t>
                              </m:r>
                              <m:r>
                                <a:rPr lang="en-GB" sz="1600" i="1" dirty="0" smtClean="0">
                                  <a:solidFill>
                                    <a:schemeClr val="dk1"/>
                                  </a:solidFill>
                                  <a:latin typeface="Cambria Math" panose="02040503050406030204" pitchFamily="18" charset="0"/>
                                </a:rPr>
                                <m:t>𝑐𝑚</m:t>
                              </m:r>
                              <m:r>
                                <a:rPr lang="en-GB" sz="1600" i="1" baseline="30000" dirty="0">
                                  <a:solidFill>
                                    <a:schemeClr val="dk1"/>
                                  </a:solidFill>
                                  <a:latin typeface="Cambria Math" panose="02040503050406030204" pitchFamily="18" charset="0"/>
                                </a:rPr>
                                <m:t>2</m:t>
                              </m:r>
                              <m:r>
                                <a:rPr lang="en-GB" sz="1600" i="1" dirty="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the linear scale factor without squaring</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rPr>
                                <m:t>31.5 </m:t>
                              </m:r>
                              <m:r>
                                <a:rPr lang="en-GB" sz="1600" i="1" dirty="0" smtClean="0">
                                  <a:solidFill>
                                    <a:srgbClr val="00BC89"/>
                                  </a:solidFill>
                                  <a:latin typeface="Cambria Math" panose="02040503050406030204" pitchFamily="18" charset="0"/>
                                </a:rPr>
                                <m:t>𝑐𝑚</m:t>
                              </m:r>
                              <m:r>
                                <a:rPr lang="en-GB" sz="1600" i="1" baseline="30000" dirty="0">
                                  <a:solidFill>
                                    <a:srgbClr val="00BC89"/>
                                  </a:solidFill>
                                  <a:latin typeface="Cambria Math" panose="02040503050406030204" pitchFamily="18" charset="0"/>
                                </a:rPr>
                                <m:t>2</m:t>
                              </m:r>
                              <m:r>
                                <a:rPr lang="en-GB" sz="1600" i="1" dirty="0">
                                  <a:solidFill>
                                    <a:srgbClr val="00BC89"/>
                                  </a:solidFill>
                                  <a:latin typeface="Cambria Math" panose="02040503050406030204" pitchFamily="18" charset="0"/>
                                </a:rPr>
                                <m:t> </m:t>
                              </m:r>
                            </m:oMath>
                          </a14:m>
                          <a:endParaRPr sz="1600" dirty="0">
                            <a:solidFill>
                              <a:srgbClr val="00BC89"/>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rPr>
                                <m:t>27.44 </m:t>
                              </m:r>
                              <m:r>
                                <a:rPr lang="en-GB" sz="1600" i="1" dirty="0" smtClean="0">
                                  <a:solidFill>
                                    <a:srgbClr val="1C1C1C"/>
                                  </a:solidFill>
                                  <a:latin typeface="Cambria Math" panose="02040503050406030204" pitchFamily="18" charset="0"/>
                                </a:rPr>
                                <m:t>𝑐𝑚</m:t>
                              </m:r>
                              <m:r>
                                <a:rPr lang="en-GB" sz="1600" i="1" baseline="30000" dirty="0">
                                  <a:solidFill>
                                    <a:srgbClr val="1C1C1C"/>
                                  </a:solidFill>
                                  <a:latin typeface="Cambria Math" panose="02040503050406030204" pitchFamily="18" charset="0"/>
                                </a:rPr>
                                <m:t>2</m:t>
                              </m:r>
                              <m:r>
                                <a:rPr lang="en-GB" sz="1600" i="1" dirty="0">
                                  <a:solidFill>
                                    <a:srgbClr val="1C1C1C"/>
                                  </a:solidFill>
                                  <a:latin typeface="Cambria Math" panose="02040503050406030204" pitchFamily="18" charset="0"/>
                                </a:rPr>
                                <m:t> </m:t>
                              </m:r>
                            </m:oMath>
                          </a14:m>
                          <a:endParaRPr sz="1600" dirty="0">
                            <a:solidFill>
                              <a:srgbClr val="1C1C1C"/>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a:ea typeface="Nunito"/>
                              <a:cs typeface="Nunito"/>
                              <a:sym typeface="Nunito"/>
                            </a:rPr>
                            <a:t>Student incorrectly found the linear scale factor to be </a:t>
                          </a:r>
                          <a14:m xmlns:a14="http://schemas.microsoft.com/office/drawing/2010/main">
                            <m:oMath xmlns:m="http://schemas.openxmlformats.org/officeDocument/2006/math">
                              <m:r>
                                <a:rPr lang="en-GB" sz="1400" i="1" dirty="0" smtClean="0">
                                  <a:solidFill>
                                    <a:srgbClr val="1C1C1C"/>
                                  </a:solidFill>
                                  <a:latin typeface="Cambria Math" panose="02040503050406030204" pitchFamily="18" charset="0"/>
                                  <a:ea typeface="Nunito"/>
                                  <a:cs typeface="Nunito"/>
                                  <a:sym typeface="Nunito"/>
                                </a:rPr>
                                <m:t>2.8</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9B94440-4B00-56B6-B518-BDE5601CFC6C}"/>
              </a:ext>
            </a:extLst>
          </p:cNvPr>
          <p:cNvGraphicFramePr/>
          <p:nvPr>
            <p:extLst>
              <p:ext uri="{D42A27DB-BD31-4B8C-83A1-F6EECF244321}">
                <p14:modId xmlns:p14="http://schemas.microsoft.com/office/powerpoint/2010/main" val="1155675912"/>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Given that these two pentagons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similar, determine the area of the larger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pentagon:</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46ADACB-58D1-6E89-BD07-AC440BDA7778}"/>
              </a:ext>
            </a:extLst>
          </p:cNvPr>
          <p:cNvPicPr>
            <a:picLocks noChangeAspect="1"/>
          </p:cNvPicPr>
          <p:nvPr/>
        </p:nvPicPr>
        <p:blipFill rotWithShape="1">
          <a:blip r:embed="rId3"/>
          <a:srcRect l="54736" b="6850"/>
          <a:stretch/>
        </p:blipFill>
        <p:spPr>
          <a:xfrm>
            <a:off x="2112516" y="2571750"/>
            <a:ext cx="2329107" cy="215216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g240699d7d99_0_125"/>
          <p:cNvSpPr txBox="1"/>
          <p:nvPr/>
        </p:nvSpPr>
        <p:spPr>
          <a:xfrm>
            <a:off x="169850" y="378100"/>
            <a:ext cx="506007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B65977A-EDD4-8747-8C1F-1BEA4C384212}"/>
              </a:ext>
            </a:extLst>
          </p:cNvPr>
          <p:cNvPicPr>
            <a:picLocks noChangeAspect="1"/>
          </p:cNvPicPr>
          <p:nvPr/>
        </p:nvPicPr>
        <p:blipFill rotWithShape="1">
          <a:blip r:embed="rId3"/>
          <a:srcRect t="16713" r="64793"/>
          <a:stretch/>
        </p:blipFill>
        <p:spPr>
          <a:xfrm>
            <a:off x="338360" y="1932987"/>
            <a:ext cx="1932400" cy="143842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2C33216-640E-530D-F583-62128BB09893}"/>
                  </a:ext>
                </a:extLst>
              </p:cNvPr>
              <p:cNvGraphicFramePr/>
              <p:nvPr>
                <p:extLst>
                  <p:ext uri="{D42A27DB-BD31-4B8C-83A1-F6EECF244321}">
                    <p14:modId xmlns:p14="http://schemas.microsoft.com/office/powerpoint/2010/main" val="21278753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i="1" dirty="0" smtClean="0">
                                  <a:solidFill>
                                    <a:srgbClr val="00BC89"/>
                                  </a:solidFill>
                                  <a:latin typeface="Cambria Math" panose="02040503050406030204" pitchFamily="18" charset="0"/>
                                  <a:ea typeface="Nunito"/>
                                  <a:cs typeface="Nunito"/>
                                  <a:sym typeface="Nunito"/>
                                </a:rPr>
                                <m:t>1382</m:t>
                              </m:r>
                              <m:r>
                                <a:rPr lang="en-US" sz="1600" b="0" i="1" dirty="0" smtClean="0">
                                  <a:solidFill>
                                    <a:srgbClr val="00BC89"/>
                                  </a:solidFill>
                                  <a:latin typeface="Cambria Math" panose="02040503050406030204" pitchFamily="18" charset="0"/>
                                  <a:ea typeface="Nunito"/>
                                  <a:cs typeface="Nunito"/>
                                  <a:sym typeface="Nunito"/>
                                </a:rPr>
                                <m:t>.</m:t>
                              </m:r>
                              <m:r>
                                <a:rPr lang="en-GB" sz="1600" b="0" i="1" dirty="0" smtClean="0">
                                  <a:solidFill>
                                    <a:srgbClr val="00BC89"/>
                                  </a:solidFill>
                                  <a:latin typeface="Cambria Math" panose="02040503050406030204" pitchFamily="18" charset="0"/>
                                  <a:ea typeface="Nunito"/>
                                  <a:cs typeface="Nunito"/>
                                  <a:sym typeface="Nunito"/>
                                </a:rPr>
                                <m:t>4</m:t>
                              </m:r>
                              <m:r>
                                <a:rPr lang="en-US" sz="1600" i="1" dirty="0" smtClean="0">
                                  <a:solidFill>
                                    <a:srgbClr val="00BC89"/>
                                  </a:solidFill>
                                  <a:latin typeface="Cambria Math" panose="02040503050406030204" pitchFamily="18" charset="0"/>
                                  <a:ea typeface="Nunito"/>
                                  <a:cs typeface="Nunito"/>
                                  <a:sym typeface="Nunito"/>
                                </a:rPr>
                                <m:t> </m:t>
                              </m:r>
                              <m:r>
                                <a:rPr lang="en-US" sz="1600" i="1" dirty="0" smtClean="0">
                                  <a:solidFill>
                                    <a:srgbClr val="00BC89"/>
                                  </a:solidFill>
                                  <a:latin typeface="Cambria Math" panose="02040503050406030204" pitchFamily="18" charset="0"/>
                                  <a:ea typeface="Nunito"/>
                                  <a:cs typeface="Nunito"/>
                                  <a:sym typeface="Nunito"/>
                                </a:rPr>
                                <m:t>𝑐𝑚</m:t>
                              </m:r>
                              <m:r>
                                <a:rPr lang="en-US" sz="1600" i="1" baseline="30000" dirty="0">
                                  <a:solidFill>
                                    <a:srgbClr val="00BC89"/>
                                  </a:solidFill>
                                  <a:latin typeface="Cambria Math" panose="02040503050406030204" pitchFamily="18" charset="0"/>
                                  <a:ea typeface="Nunito"/>
                                  <a:cs typeface="Nunito"/>
                                  <a:sym typeface="Nunito"/>
                                </a:rPr>
                                <m:t>3</m:t>
                              </m:r>
                              <m:r>
                                <a:rPr lang="en-US" sz="1600" i="1" dirty="0">
                                  <a:solidFill>
                                    <a:srgbClr val="00BC89"/>
                                  </a:solidFill>
                                  <a:latin typeface="Cambria Math" panose="02040503050406030204" pitchFamily="18" charset="0"/>
                                  <a:ea typeface="Nunito"/>
                                  <a:cs typeface="Nunito"/>
                                  <a:sym typeface="Nunito"/>
                                </a:rPr>
                                <m:t> </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 </a:t>
                          </a:r>
                          <a:endParaRPr lang="en-US"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6400 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3</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linear SF as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r>
                            <a:rPr lang="en-GB" sz="1400" dirty="0">
                              <a:solidFill>
                                <a:schemeClr val="dk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12 − 10</m:t>
                              </m:r>
                            </m:oMath>
                          </a14:m>
                          <a:r>
                            <a:rPr lang="en-GB" sz="1400" dirty="0">
                              <a:solidFill>
                                <a:schemeClr val="dk1"/>
                              </a:solidFill>
                              <a:latin typeface="Nunito"/>
                              <a:ea typeface="Nunito"/>
                              <a:cs typeface="Nunito"/>
                              <a:sym typeface="Nunito"/>
                            </a:rPr>
                            <a:t>)</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960 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3</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multiplied by the linear SF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1.2</m:t>
                              </m:r>
                            </m:oMath>
                          </a14:m>
                          <a:r>
                            <a:rPr lang="en-GB" sz="1400" dirty="0">
                              <a:solidFill>
                                <a:schemeClr val="dk1"/>
                              </a:solidFill>
                              <a:latin typeface="Nunito"/>
                              <a:ea typeface="Nunito"/>
                              <a:cs typeface="Nunito"/>
                              <a:sym typeface="Nunito"/>
                            </a:rPr>
                            <a:t>)</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1152 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3</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squared the linear SF before multiplying</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2C33216-640E-530D-F583-62128BB09893}"/>
                  </a:ext>
                </a:extLst>
              </p:cNvPr>
              <p:cNvGraphicFramePr/>
              <p:nvPr>
                <p:extLst>
                  <p:ext uri="{D42A27DB-BD31-4B8C-83A1-F6EECF244321}">
                    <p14:modId xmlns:p14="http://schemas.microsoft.com/office/powerpoint/2010/main" val="21278753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rgbClr val="00BC89"/>
                                  </a:solidFill>
                                  <a:latin typeface="Cambria Math" panose="02040503050406030204" pitchFamily="18" charset="0"/>
                                  <a:ea typeface="Nunito"/>
                                  <a:cs typeface="Nunito"/>
                                  <a:sym typeface="Nunito"/>
                                </a:rPr>
                                <m:t>1382</m:t>
                              </m:r>
                              <m:r>
                                <a:rPr lang="en-US" sz="1600" b="0" i="1" dirty="0" smtClean="0">
                                  <a:solidFill>
                                    <a:srgbClr val="00BC89"/>
                                  </a:solidFill>
                                  <a:latin typeface="Cambria Math" panose="02040503050406030204" pitchFamily="18" charset="0"/>
                                  <a:ea typeface="Nunito"/>
                                  <a:cs typeface="Nunito"/>
                                  <a:sym typeface="Nunito"/>
                                </a:rPr>
                                <m:t>.</m:t>
                              </m:r>
                              <m:r>
                                <a:rPr lang="en-GB" sz="1600" b="0" i="1" dirty="0" smtClean="0">
                                  <a:solidFill>
                                    <a:srgbClr val="00BC89"/>
                                  </a:solidFill>
                                  <a:latin typeface="Cambria Math" panose="02040503050406030204" pitchFamily="18" charset="0"/>
                                  <a:ea typeface="Nunito"/>
                                  <a:cs typeface="Nunito"/>
                                  <a:sym typeface="Nunito"/>
                                </a:rPr>
                                <m:t>4</m:t>
                              </m:r>
                              <m:r>
                                <a:rPr lang="en-US" sz="1600" i="1" dirty="0" smtClean="0">
                                  <a:solidFill>
                                    <a:srgbClr val="00BC89"/>
                                  </a:solidFill>
                                  <a:latin typeface="Cambria Math" panose="02040503050406030204" pitchFamily="18" charset="0"/>
                                  <a:ea typeface="Nunito"/>
                                  <a:cs typeface="Nunito"/>
                                  <a:sym typeface="Nunito"/>
                                </a:rPr>
                                <m:t> </m:t>
                              </m:r>
                              <m:r>
                                <a:rPr lang="en-US" sz="1600" i="1" dirty="0" smtClean="0">
                                  <a:solidFill>
                                    <a:srgbClr val="00BC89"/>
                                  </a:solidFill>
                                  <a:latin typeface="Cambria Math" panose="02040503050406030204" pitchFamily="18" charset="0"/>
                                  <a:ea typeface="Nunito"/>
                                  <a:cs typeface="Nunito"/>
                                  <a:sym typeface="Nunito"/>
                                </a:rPr>
                                <m:t>𝑐𝑚</m:t>
                              </m:r>
                              <m:r>
                                <a:rPr lang="en-US" sz="1600" i="1" baseline="30000" dirty="0">
                                  <a:solidFill>
                                    <a:srgbClr val="00BC89"/>
                                  </a:solidFill>
                                  <a:latin typeface="Cambria Math" panose="02040503050406030204" pitchFamily="18" charset="0"/>
                                  <a:ea typeface="Nunito"/>
                                  <a:cs typeface="Nunito"/>
                                  <a:sym typeface="Nunito"/>
                                </a:rPr>
                                <m:t>3</m:t>
                              </m:r>
                              <m:r>
                                <a:rPr lang="en-US" sz="1600" i="1" dirty="0">
                                  <a:solidFill>
                                    <a:srgbClr val="00BC89"/>
                                  </a:solidFill>
                                  <a:latin typeface="Cambria Math" panose="02040503050406030204" pitchFamily="18" charset="0"/>
                                  <a:ea typeface="Nunito"/>
                                  <a:cs typeface="Nunito"/>
                                  <a:sym typeface="Nunito"/>
                                </a:rPr>
                                <m:t> </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 </a:t>
                          </a:r>
                          <a:endParaRPr lang="en-US" sz="140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6400 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3</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linear SF as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r>
                            <a:rPr lang="en-GB" sz="1400" dirty="0">
                              <a:solidFill>
                                <a:schemeClr val="dk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12 − 10</m:t>
                              </m:r>
                            </m:oMath>
                          </a14:m>
                          <a:r>
                            <a:rPr lang="en-GB" sz="1400" dirty="0">
                              <a:solidFill>
                                <a:schemeClr val="dk1"/>
                              </a:solidFill>
                              <a:latin typeface="Nunito"/>
                              <a:ea typeface="Nunito"/>
                              <a:cs typeface="Nunito"/>
                              <a:sym typeface="Nunito"/>
                            </a:rPr>
                            <a:t>)</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960 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3</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multiplied by the linear SF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1.2</m:t>
                              </m:r>
                            </m:oMath>
                          </a14:m>
                          <a:r>
                            <a:rPr lang="en-GB" sz="1400" dirty="0">
                              <a:solidFill>
                                <a:schemeClr val="dk1"/>
                              </a:solidFill>
                              <a:latin typeface="Nunito"/>
                              <a:ea typeface="Nunito"/>
                              <a:cs typeface="Nunito"/>
                              <a:sym typeface="Nunito"/>
                            </a:rPr>
                            <a:t>)</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1152 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3</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squared the linear SF before multiplying</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10B7DEF-9717-18C3-1D15-1089E1F0D94F}"/>
                  </a:ext>
                </a:extLst>
              </p:cNvPr>
              <p:cNvGraphicFramePr/>
              <p:nvPr>
                <p:extLst>
                  <p:ext uri="{D42A27DB-BD31-4B8C-83A1-F6EECF244321}">
                    <p14:modId xmlns:p14="http://schemas.microsoft.com/office/powerpoint/2010/main" val="4180668531"/>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Prisms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The volume of</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prism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is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800 </m:t>
                              </m:r>
                              <m:r>
                                <a:rPr lang="en-US" sz="1600" b="0" i="1" dirty="0" smtClean="0">
                                  <a:solidFill>
                                    <a:schemeClr val="dk1"/>
                                  </a:solidFill>
                                  <a:latin typeface="Cambria Math" panose="02040503050406030204" pitchFamily="18" charset="0"/>
                                  <a:ea typeface="Nunito"/>
                                  <a:cs typeface="Nunito"/>
                                  <a:sym typeface="Nunito"/>
                                </a:rPr>
                                <m:t>𝑐𝑚</m:t>
                              </m:r>
                              <m:r>
                                <a:rPr lang="en-US" sz="1600" b="0" i="1" baseline="30000"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Determine the volume</a:t>
                          </a:r>
                        </a:p>
                        <a:p>
                          <a:pPr marL="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 of prism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10B7DEF-9717-18C3-1D15-1089E1F0D94F}"/>
                  </a:ext>
                </a:extLst>
              </p:cNvPr>
              <p:cNvGraphicFramePr/>
              <p:nvPr>
                <p:extLst>
                  <p:ext uri="{D42A27DB-BD31-4B8C-83A1-F6EECF244321}">
                    <p14:modId xmlns:p14="http://schemas.microsoft.com/office/powerpoint/2010/main" val="4180668531"/>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Prisms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are similar. The volume of</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prism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800 </m:t>
                              </m:r>
                              <m:r>
                                <a:rPr lang="en-US" sz="1600" b="0" i="1" dirty="0" smtClean="0">
                                  <a:solidFill>
                                    <a:schemeClr val="dk1"/>
                                  </a:solidFill>
                                  <a:latin typeface="Cambria Math" panose="02040503050406030204" pitchFamily="18" charset="0"/>
                                  <a:ea typeface="Nunito"/>
                                  <a:cs typeface="Nunito"/>
                                  <a:sym typeface="Nunito"/>
                                </a:rPr>
                                <m:t>𝑐𝑚</m:t>
                              </m:r>
                              <m:r>
                                <a:rPr lang="en-US" sz="1600" b="0" i="1" baseline="30000"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Determine the volume</a:t>
                          </a:r>
                        </a:p>
                        <a:p>
                          <a:pPr marL="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 of prism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E88618C5-A2D6-2FBA-9C69-7B32512D90E2}"/>
              </a:ext>
            </a:extLst>
          </p:cNvPr>
          <p:cNvPicPr>
            <a:picLocks noChangeAspect="1"/>
          </p:cNvPicPr>
          <p:nvPr/>
        </p:nvPicPr>
        <p:blipFill rotWithShape="1">
          <a:blip r:embed="rId3"/>
          <a:srcRect l="52201"/>
          <a:stretch/>
        </p:blipFill>
        <p:spPr>
          <a:xfrm>
            <a:off x="1737099" y="2899273"/>
            <a:ext cx="2623580" cy="1727067"/>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g240699d7d99_0_132"/>
          <p:cNvSpPr txBox="1"/>
          <p:nvPr/>
        </p:nvSpPr>
        <p:spPr>
          <a:xfrm>
            <a:off x="169849" y="378100"/>
            <a:ext cx="518273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4C94D27-7B53-4D4B-957E-1521D3F0D032}"/>
              </a:ext>
            </a:extLst>
          </p:cNvPr>
          <p:cNvPicPr>
            <a:picLocks noChangeAspect="1"/>
          </p:cNvPicPr>
          <p:nvPr/>
        </p:nvPicPr>
        <p:blipFill rotWithShape="1">
          <a:blip r:embed="rId3"/>
          <a:srcRect t="27571" r="65405"/>
          <a:stretch/>
        </p:blipFill>
        <p:spPr>
          <a:xfrm>
            <a:off x="330642" y="1616552"/>
            <a:ext cx="1736918" cy="185977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AAE9448C-EB16-521A-D46B-22A6C6F0B586}"/>
                  </a:ext>
                </a:extLst>
              </p:cNvPr>
              <p:cNvGraphicFramePr/>
              <p:nvPr>
                <p:extLst>
                  <p:ext uri="{D42A27DB-BD31-4B8C-83A1-F6EECF244321}">
                    <p14:modId xmlns:p14="http://schemas.microsoft.com/office/powerpoint/2010/main" val="277958410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rPr>
                                <m:t>7.5 </m:t>
                              </m:r>
                              <m:r>
                                <a:rPr lang="en-GB" sz="1600" i="1" dirty="0" smtClean="0">
                                  <a:solidFill>
                                    <a:schemeClr val="dk1"/>
                                  </a:solidFill>
                                  <a:latin typeface="Cambria Math" panose="02040503050406030204" pitchFamily="18" charset="0"/>
                                </a:rPr>
                                <m:t>𝑐𝑚</m:t>
                              </m:r>
                              <m:r>
                                <a:rPr lang="en-GB" sz="1600" i="1" dirty="0" smtClean="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subtracted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𝐷𝐸</m:t>
                              </m:r>
                              <m:r>
                                <a:rPr lang="en-GB" sz="1400" i="1" dirty="0" smtClean="0">
                                  <a:solidFill>
                                    <a:schemeClr val="dk1"/>
                                  </a:solidFill>
                                  <a:latin typeface="Cambria Math" panose="02040503050406030204" pitchFamily="18" charset="0"/>
                                  <a:ea typeface="Nunito"/>
                                  <a:cs typeface="Nunito"/>
                                  <a:sym typeface="Nunito"/>
                                </a:rPr>
                                <m:t> − </m:t>
                              </m:r>
                              <m:r>
                                <a:rPr lang="en-GB" sz="1400" i="1" dirty="0" smtClean="0">
                                  <a:solidFill>
                                    <a:schemeClr val="dk1"/>
                                  </a:solidFill>
                                  <a:latin typeface="Cambria Math" panose="02040503050406030204" pitchFamily="18" charset="0"/>
                                  <a:ea typeface="Nunito"/>
                                  <a:cs typeface="Nunito"/>
                                  <a:sym typeface="Nunito"/>
                                </a:rPr>
                                <m:t>𝐴𝐵</m:t>
                              </m:r>
                            </m:oMath>
                          </a14:m>
                          <a:r>
                            <a:rPr lang="en-GB" sz="1400" dirty="0">
                              <a:solidFill>
                                <a:schemeClr val="dk1"/>
                              </a:solidFill>
                              <a:latin typeface="Nunito"/>
                              <a:ea typeface="Nunito"/>
                              <a:cs typeface="Nunito"/>
                              <a:sym typeface="Nunito"/>
                            </a:rPr>
                            <a:t>) from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𝐷𝐹</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rPr>
                                <m:t>10 </m:t>
                              </m:r>
                              <m:r>
                                <a:rPr lang="en-GB" sz="1600" i="1" dirty="0" smtClean="0">
                                  <a:solidFill>
                                    <a:srgbClr val="00BC89"/>
                                  </a:solidFill>
                                  <a:latin typeface="Cambria Math" panose="02040503050406030204" pitchFamily="18" charset="0"/>
                                </a:rPr>
                                <m:t>𝑐𝑚</m:t>
                              </m:r>
                              <m:r>
                                <a:rPr lang="en-GB" sz="1600" i="1" dirty="0" smtClean="0">
                                  <a:solidFill>
                                    <a:srgbClr val="00BC89"/>
                                  </a:solidFill>
                                  <a:latin typeface="Cambria Math" panose="02040503050406030204" pitchFamily="18" charset="0"/>
                                </a:rPr>
                                <m:t> </m:t>
                              </m:r>
                            </m:oMath>
                          </a14:m>
                          <a:endParaRPr sz="1600" dirty="0">
                            <a:solidFill>
                              <a:srgbClr val="00BC89"/>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rPr>
                                <m:t>10.5 </m:t>
                              </m:r>
                              <m:r>
                                <a:rPr lang="en-GB" sz="1600" i="1" dirty="0" smtClean="0">
                                  <a:solidFill>
                                    <a:schemeClr val="dk1"/>
                                  </a:solidFill>
                                  <a:latin typeface="Cambria Math" panose="02040503050406030204" pitchFamily="18" charset="0"/>
                                </a:rPr>
                                <m:t>𝑐𝑚</m:t>
                              </m:r>
                              <m:r>
                                <a:rPr lang="en-GB" sz="1600" i="1" dirty="0" smtClean="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subtracted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𝐴𝐵</m:t>
                              </m:r>
                              <m:r>
                                <a:rPr lang="en-GB" sz="1400" i="1" dirty="0" smtClean="0">
                                  <a:solidFill>
                                    <a:schemeClr val="dk1"/>
                                  </a:solidFill>
                                  <a:latin typeface="Cambria Math" panose="02040503050406030204" pitchFamily="18" charset="0"/>
                                  <a:ea typeface="Nunito"/>
                                  <a:cs typeface="Nunito"/>
                                  <a:sym typeface="Nunito"/>
                                </a:rPr>
                                <m:t> </m:t>
                              </m:r>
                            </m:oMath>
                          </a14:m>
                          <a:r>
                            <a:rPr lang="en-GB" sz="1400" dirty="0">
                              <a:solidFill>
                                <a:schemeClr val="dk1"/>
                              </a:solidFill>
                              <a:latin typeface="Nunito"/>
                              <a:ea typeface="Nunito"/>
                              <a:cs typeface="Nunito"/>
                              <a:sym typeface="Nunito"/>
                            </a:rPr>
                            <a:t>from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𝐷𝐹</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rgbClr val="1C1C1C"/>
                                  </a:solidFill>
                                  <a:latin typeface="Cambria Math" panose="02040503050406030204" pitchFamily="18" charset="0"/>
                                </a:rPr>
                                <m:t>50.6 </m:t>
                              </m:r>
                              <m:r>
                                <a:rPr lang="en-GB" sz="1600" i="1" dirty="0" smtClean="0">
                                  <a:solidFill>
                                    <a:srgbClr val="1C1C1C"/>
                                  </a:solidFill>
                                  <a:latin typeface="Cambria Math" panose="02040503050406030204" pitchFamily="18" charset="0"/>
                                </a:rPr>
                                <m:t>𝑐𝑚</m:t>
                              </m:r>
                              <m:r>
                                <a:rPr lang="en-GB" sz="1600" i="1" dirty="0" smtClean="0">
                                  <a:solidFill>
                                    <a:srgbClr val="1C1C1C"/>
                                  </a:solidFill>
                                  <a:latin typeface="Cambria Math" panose="02040503050406030204" pitchFamily="18" charset="0"/>
                                </a:rPr>
                                <m:t> </m:t>
                              </m:r>
                            </m:oMath>
                          </a14:m>
                          <a:endParaRPr sz="1600" dirty="0">
                            <a:solidFill>
                              <a:srgbClr val="1C1C1C"/>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a:ea typeface="Nunito"/>
                              <a:cs typeface="Nunito"/>
                              <a:sym typeface="Nunito"/>
                            </a:rPr>
                            <a:t>Student used SF in wrong direction</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AAE9448C-EB16-521A-D46B-22A6C6F0B586}"/>
                  </a:ext>
                </a:extLst>
              </p:cNvPr>
              <p:cNvGraphicFramePr/>
              <p:nvPr>
                <p:extLst>
                  <p:ext uri="{D42A27DB-BD31-4B8C-83A1-F6EECF244321}">
                    <p14:modId xmlns:p14="http://schemas.microsoft.com/office/powerpoint/2010/main" val="277958410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rPr>
                                <m:t>7.5 </m:t>
                              </m:r>
                              <m:r>
                                <a:rPr lang="en-GB" sz="1600" i="1" dirty="0" smtClean="0">
                                  <a:solidFill>
                                    <a:schemeClr val="dk1"/>
                                  </a:solidFill>
                                  <a:latin typeface="Cambria Math" panose="02040503050406030204" pitchFamily="18" charset="0"/>
                                </a:rPr>
                                <m:t>𝑐𝑚</m:t>
                              </m:r>
                              <m:r>
                                <a:rPr lang="en-GB" sz="1600" i="1" dirty="0" smtClean="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subtracted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𝐷𝐸</m:t>
                              </m:r>
                              <m:r>
                                <a:rPr lang="en-GB" sz="1400" i="1" dirty="0" smtClean="0">
                                  <a:solidFill>
                                    <a:schemeClr val="dk1"/>
                                  </a:solidFill>
                                  <a:latin typeface="Cambria Math" panose="02040503050406030204" pitchFamily="18" charset="0"/>
                                  <a:ea typeface="Nunito"/>
                                  <a:cs typeface="Nunito"/>
                                  <a:sym typeface="Nunito"/>
                                </a:rPr>
                                <m:t> − </m:t>
                              </m:r>
                              <m:r>
                                <a:rPr lang="en-GB" sz="1400" i="1" dirty="0" smtClean="0">
                                  <a:solidFill>
                                    <a:schemeClr val="dk1"/>
                                  </a:solidFill>
                                  <a:latin typeface="Cambria Math" panose="02040503050406030204" pitchFamily="18" charset="0"/>
                                  <a:ea typeface="Nunito"/>
                                  <a:cs typeface="Nunito"/>
                                  <a:sym typeface="Nunito"/>
                                </a:rPr>
                                <m:t>𝐴𝐵</m:t>
                              </m:r>
                            </m:oMath>
                          </a14:m>
                          <a:r>
                            <a:rPr lang="en-GB" sz="1400" dirty="0">
                              <a:solidFill>
                                <a:schemeClr val="dk1"/>
                              </a:solidFill>
                              <a:latin typeface="Nunito"/>
                              <a:ea typeface="Nunito"/>
                              <a:cs typeface="Nunito"/>
                              <a:sym typeface="Nunito"/>
                            </a:rPr>
                            <a:t>) from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𝐷𝐹</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rPr>
                                <m:t>10 </m:t>
                              </m:r>
                              <m:r>
                                <a:rPr lang="en-GB" sz="1600" i="1" dirty="0" smtClean="0">
                                  <a:solidFill>
                                    <a:srgbClr val="00BC89"/>
                                  </a:solidFill>
                                  <a:latin typeface="Cambria Math" panose="02040503050406030204" pitchFamily="18" charset="0"/>
                                </a:rPr>
                                <m:t>𝑐𝑚</m:t>
                              </m:r>
                              <m:r>
                                <a:rPr lang="en-GB" sz="1600" i="1" dirty="0" smtClean="0">
                                  <a:solidFill>
                                    <a:srgbClr val="00BC89"/>
                                  </a:solidFill>
                                  <a:latin typeface="Cambria Math" panose="02040503050406030204" pitchFamily="18" charset="0"/>
                                </a:rPr>
                                <m:t> </m:t>
                              </m:r>
                            </m:oMath>
                          </a14:m>
                          <a:endParaRPr sz="1600" dirty="0">
                            <a:solidFill>
                              <a:srgbClr val="00BC89"/>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rPr>
                                <m:t>10.5 </m:t>
                              </m:r>
                              <m:r>
                                <a:rPr lang="en-GB" sz="1600" i="1" dirty="0" smtClean="0">
                                  <a:solidFill>
                                    <a:schemeClr val="dk1"/>
                                  </a:solidFill>
                                  <a:latin typeface="Cambria Math" panose="02040503050406030204" pitchFamily="18" charset="0"/>
                                </a:rPr>
                                <m:t>𝑐𝑚</m:t>
                              </m:r>
                              <m:r>
                                <a:rPr lang="en-GB" sz="1600" i="1" dirty="0" smtClean="0">
                                  <a:solidFill>
                                    <a:schemeClr val="dk1"/>
                                  </a:solidFill>
                                  <a:latin typeface="Cambria Math" panose="02040503050406030204" pitchFamily="18" charset="0"/>
                                </a:rPr>
                                <m:t> </m:t>
                              </m:r>
                            </m:oMath>
                          </a14:m>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subtracted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𝐴𝐵</m:t>
                              </m:r>
                              <m:r>
                                <a:rPr lang="en-GB" sz="1400" i="1" dirty="0" smtClean="0">
                                  <a:solidFill>
                                    <a:schemeClr val="dk1"/>
                                  </a:solidFill>
                                  <a:latin typeface="Cambria Math" panose="02040503050406030204" pitchFamily="18" charset="0"/>
                                  <a:ea typeface="Nunito"/>
                                  <a:cs typeface="Nunito"/>
                                  <a:sym typeface="Nunito"/>
                                </a:rPr>
                                <m:t> </m:t>
                              </m:r>
                            </m:oMath>
                          </a14:m>
                          <a:r>
                            <a:rPr lang="en-GB" sz="1400" dirty="0">
                              <a:solidFill>
                                <a:schemeClr val="dk1"/>
                              </a:solidFill>
                              <a:latin typeface="Nunito"/>
                              <a:ea typeface="Nunito"/>
                              <a:cs typeface="Nunito"/>
                              <a:sym typeface="Nunito"/>
                            </a:rPr>
                            <a:t>from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𝐷𝐹</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rPr>
                                <m:t>50.6 </m:t>
                              </m:r>
                              <m:r>
                                <a:rPr lang="en-GB" sz="1600" i="1" dirty="0" smtClean="0">
                                  <a:solidFill>
                                    <a:srgbClr val="1C1C1C"/>
                                  </a:solidFill>
                                  <a:latin typeface="Cambria Math" panose="02040503050406030204" pitchFamily="18" charset="0"/>
                                </a:rPr>
                                <m:t>𝑐𝑚</m:t>
                              </m:r>
                              <m:r>
                                <a:rPr lang="en-GB" sz="1600" i="1" dirty="0" smtClean="0">
                                  <a:solidFill>
                                    <a:srgbClr val="1C1C1C"/>
                                  </a:solidFill>
                                  <a:latin typeface="Cambria Math" panose="02040503050406030204" pitchFamily="18" charset="0"/>
                                </a:rPr>
                                <m:t> </m:t>
                              </m:r>
                            </m:oMath>
                          </a14:m>
                          <a:endParaRPr sz="1600" dirty="0">
                            <a:solidFill>
                              <a:srgbClr val="1C1C1C"/>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a:ea typeface="Nunito"/>
                              <a:cs typeface="Nunito"/>
                              <a:sym typeface="Nunito"/>
                            </a:rPr>
                            <a:t>Student used SF in wrong direction</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F1627A1-04AE-45F6-09DD-291D2B873BB4}"/>
                  </a:ext>
                </a:extLst>
              </p:cNvPr>
              <p:cNvGraphicFramePr/>
              <p:nvPr>
                <p:extLst>
                  <p:ext uri="{D42A27DB-BD31-4B8C-83A1-F6EECF244321}">
                    <p14:modId xmlns:p14="http://schemas.microsoft.com/office/powerpoint/2010/main" val="47454996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Triangles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of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F1627A1-04AE-45F6-09DD-291D2B873BB4}"/>
                  </a:ext>
                </a:extLst>
              </p:cNvPr>
              <p:cNvGraphicFramePr/>
              <p:nvPr>
                <p:extLst>
                  <p:ext uri="{D42A27DB-BD31-4B8C-83A1-F6EECF244321}">
                    <p14:modId xmlns:p14="http://schemas.microsoft.com/office/powerpoint/2010/main" val="47454996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Triangles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𝐷𝐸𝐹</m:t>
                              </m:r>
                            </m:oMath>
                          </a14:m>
                          <a:r>
                            <a:rPr lang="en-US" sz="1600" b="0" dirty="0">
                              <a:solidFill>
                                <a:schemeClr val="dk1"/>
                              </a:solidFill>
                              <a:latin typeface="Nunito"/>
                              <a:ea typeface="Nunito"/>
                              <a:cs typeface="Nunito"/>
                              <a:sym typeface="Nunito"/>
                            </a:rPr>
                            <a:t> are similar.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the length of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CA3B5DA1-1DC3-C991-AD6F-D743BCAF4DB9}"/>
              </a:ext>
            </a:extLst>
          </p:cNvPr>
          <p:cNvPicPr>
            <a:picLocks noChangeAspect="1"/>
          </p:cNvPicPr>
          <p:nvPr/>
        </p:nvPicPr>
        <p:blipFill rotWithShape="1">
          <a:blip r:embed="rId3"/>
          <a:srcRect l="49059"/>
          <a:stretch/>
        </p:blipFill>
        <p:spPr>
          <a:xfrm>
            <a:off x="1884070" y="2108125"/>
            <a:ext cx="2557553" cy="256770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g240699d7d99_0_139"/>
          <p:cNvSpPr txBox="1"/>
          <p:nvPr/>
        </p:nvSpPr>
        <p:spPr>
          <a:xfrm>
            <a:off x="169849" y="378100"/>
            <a:ext cx="499316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FCA1274-AC00-BE4A-86FD-20AA2B1AADCC}"/>
              </a:ext>
            </a:extLst>
          </p:cNvPr>
          <p:cNvPicPr>
            <a:picLocks noChangeAspect="1"/>
          </p:cNvPicPr>
          <p:nvPr/>
        </p:nvPicPr>
        <p:blipFill rotWithShape="1">
          <a:blip r:embed="rId3"/>
          <a:srcRect t="30944" r="69168"/>
          <a:stretch/>
        </p:blipFill>
        <p:spPr>
          <a:xfrm>
            <a:off x="259522" y="1580991"/>
            <a:ext cx="1562562" cy="171734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F08E262-FABF-B32C-C312-39BF14C86FB1}"/>
                  </a:ext>
                </a:extLst>
              </p:cNvPr>
              <p:cNvGraphicFramePr/>
              <p:nvPr>
                <p:extLst>
                  <p:ext uri="{D42A27DB-BD31-4B8C-83A1-F6EECF244321}">
                    <p14:modId xmlns:p14="http://schemas.microsoft.com/office/powerpoint/2010/main" val="30093385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the area SF as a linear SF without square rooting</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20.25 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squared (instead of square rooting) the area SF</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6.25 </m:t>
                              </m:r>
                              <m:r>
                                <a:rPr lang="en-GB" sz="1600" i="1" dirty="0" smtClean="0">
                                  <a:solidFill>
                                    <a:schemeClr val="dk1"/>
                                  </a:solidFill>
                                  <a:latin typeface="Cambria Math" panose="02040503050406030204" pitchFamily="18" charset="0"/>
                                  <a:ea typeface="Nunito"/>
                                  <a:cs typeface="Nunito"/>
                                  <a:sym typeface="Nunito"/>
                                </a:rPr>
                                <m:t>𝑐𝑚</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added the area SF to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4 </m:t>
                              </m:r>
                              <m:r>
                                <a:rPr lang="en-GB" sz="1400" i="1" dirty="0" smtClean="0">
                                  <a:solidFill>
                                    <a:schemeClr val="dk1"/>
                                  </a:solidFill>
                                  <a:latin typeface="Cambria Math" panose="02040503050406030204" pitchFamily="18" charset="0"/>
                                  <a:ea typeface="Nunito"/>
                                  <a:cs typeface="Nunito"/>
                                  <a:sym typeface="Nunito"/>
                                </a:rPr>
                                <m:t>𝑐𝑚</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6 </m:t>
                              </m:r>
                              <m:r>
                                <a:rPr lang="en-GB" sz="1600" i="1" dirty="0" smtClean="0">
                                  <a:solidFill>
                                    <a:srgbClr val="00BC89"/>
                                  </a:solidFill>
                                  <a:latin typeface="Cambria Math" panose="02040503050406030204" pitchFamily="18" charset="0"/>
                                  <a:ea typeface="Nunito"/>
                                  <a:cs typeface="Nunito"/>
                                  <a:sym typeface="Nunito"/>
                                </a:rPr>
                                <m:t>𝑐𝑚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F08E262-FABF-B32C-C312-39BF14C86FB1}"/>
                  </a:ext>
                </a:extLst>
              </p:cNvPr>
              <p:cNvGraphicFramePr/>
              <p:nvPr>
                <p:extLst>
                  <p:ext uri="{D42A27DB-BD31-4B8C-83A1-F6EECF244321}">
                    <p14:modId xmlns:p14="http://schemas.microsoft.com/office/powerpoint/2010/main" val="30093385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the area SF as a linear SF without square rooting</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20.25 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squared (instead of square rooting) the area SF</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6.25 </m:t>
                              </m:r>
                              <m:r>
                                <a:rPr lang="en-GB" sz="1600" i="1" dirty="0" smtClean="0">
                                  <a:solidFill>
                                    <a:schemeClr val="dk1"/>
                                  </a:solidFill>
                                  <a:latin typeface="Cambria Math" panose="02040503050406030204" pitchFamily="18" charset="0"/>
                                  <a:ea typeface="Nunito"/>
                                  <a:cs typeface="Nunito"/>
                                  <a:sym typeface="Nunito"/>
                                </a:rPr>
                                <m:t>𝑐𝑚</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added the area SF to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4 </m:t>
                              </m:r>
                              <m:r>
                                <a:rPr lang="en-GB" sz="1400" i="1" dirty="0" smtClean="0">
                                  <a:solidFill>
                                    <a:schemeClr val="dk1"/>
                                  </a:solidFill>
                                  <a:latin typeface="Cambria Math" panose="02040503050406030204" pitchFamily="18" charset="0"/>
                                  <a:ea typeface="Nunito"/>
                                  <a:cs typeface="Nunito"/>
                                  <a:sym typeface="Nunito"/>
                                </a:rPr>
                                <m:t>𝑐𝑚</m:t>
                              </m:r>
                            </m:oMath>
                          </a14:m>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6 </m:t>
                              </m:r>
                              <m:r>
                                <a:rPr lang="en-GB" sz="1600" i="1" dirty="0" smtClean="0">
                                  <a:solidFill>
                                    <a:srgbClr val="00BC89"/>
                                  </a:solidFill>
                                  <a:latin typeface="Cambria Math" panose="02040503050406030204" pitchFamily="18" charset="0"/>
                                  <a:ea typeface="Nunito"/>
                                  <a:cs typeface="Nunito"/>
                                  <a:sym typeface="Nunito"/>
                                </a:rPr>
                                <m:t>𝑐𝑚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9920CCAE-FED0-68EC-346E-71AC0763A885}"/>
                  </a:ext>
                </a:extLst>
              </p:cNvPr>
              <p:cNvGraphicFramePr/>
              <p:nvPr>
                <p:extLst>
                  <p:ext uri="{D42A27DB-BD31-4B8C-83A1-F6EECF244321}">
                    <p14:modId xmlns:p14="http://schemas.microsoft.com/office/powerpoint/2010/main" val="199972610"/>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Given that these two heptagons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similar, determine the length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9920CCAE-FED0-68EC-346E-71AC0763A885}"/>
                  </a:ext>
                </a:extLst>
              </p:cNvPr>
              <p:cNvGraphicFramePr/>
              <p:nvPr>
                <p:extLst>
                  <p:ext uri="{D42A27DB-BD31-4B8C-83A1-F6EECF244321}">
                    <p14:modId xmlns:p14="http://schemas.microsoft.com/office/powerpoint/2010/main" val="199972610"/>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Given that these two heptagons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similar, determine the length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B929BB18-30D1-779E-28A1-BC4C2ECCA1C4}"/>
              </a:ext>
            </a:extLst>
          </p:cNvPr>
          <p:cNvPicPr>
            <a:picLocks noChangeAspect="1"/>
          </p:cNvPicPr>
          <p:nvPr/>
        </p:nvPicPr>
        <p:blipFill rotWithShape="1">
          <a:blip r:embed="rId3"/>
          <a:srcRect l="52587"/>
          <a:stretch/>
        </p:blipFill>
        <p:spPr>
          <a:xfrm>
            <a:off x="1822084" y="2111768"/>
            <a:ext cx="2563954" cy="2653632"/>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240699d7d99_0_146"/>
          <p:cNvSpPr txBox="1"/>
          <p:nvPr/>
        </p:nvSpPr>
        <p:spPr>
          <a:xfrm>
            <a:off x="169850" y="378100"/>
            <a:ext cx="50377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490F968-A31F-B747-884A-1403B57D5306}"/>
              </a:ext>
            </a:extLst>
          </p:cNvPr>
          <p:cNvPicPr>
            <a:picLocks noChangeAspect="1"/>
          </p:cNvPicPr>
          <p:nvPr/>
        </p:nvPicPr>
        <p:blipFill rotWithShape="1">
          <a:blip r:embed="rId3"/>
          <a:srcRect t="21274" r="63557"/>
          <a:stretch/>
        </p:blipFill>
        <p:spPr>
          <a:xfrm>
            <a:off x="259522" y="1469044"/>
            <a:ext cx="1920206" cy="189199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68CB153-6E10-6DC2-3F13-A915214CF3D3}"/>
                  </a:ext>
                </a:extLst>
              </p:cNvPr>
              <p:cNvGraphicFramePr/>
              <p:nvPr>
                <p:extLst>
                  <p:ext uri="{D42A27DB-BD31-4B8C-83A1-F6EECF244321}">
                    <p14:modId xmlns:p14="http://schemas.microsoft.com/office/powerpoint/2010/main" val="26101221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9.6 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13.0 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cube rooted the difference in volumes, then added to known length</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21.6 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cube root volume SF</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11.8 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square rooted volume SF</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68CB153-6E10-6DC2-3F13-A915214CF3D3}"/>
                  </a:ext>
                </a:extLst>
              </p:cNvPr>
              <p:cNvGraphicFramePr/>
              <p:nvPr>
                <p:extLst>
                  <p:ext uri="{D42A27DB-BD31-4B8C-83A1-F6EECF244321}">
                    <p14:modId xmlns:p14="http://schemas.microsoft.com/office/powerpoint/2010/main" val="26101221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9.6 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13.0 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cube rooted the difference in volumes, then added to known length</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21.6 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cube root volume SF</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11.8 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square rooted volume SF</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52AF932-5E4F-CC9E-549F-0A527B14AE8A}"/>
                  </a:ext>
                </a:extLst>
              </p:cNvPr>
              <p:cNvGraphicFramePr/>
              <p:nvPr>
                <p:extLst>
                  <p:ext uri="{D42A27DB-BD31-4B8C-83A1-F6EECF244321}">
                    <p14:modId xmlns:p14="http://schemas.microsoft.com/office/powerpoint/2010/main" val="395771343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t>
                          </a:r>
                          <a:r>
                            <a:rPr lang="en-US" sz="1600" b="0" dirty="0">
                              <a:solidFill>
                                <a:schemeClr val="dk1"/>
                              </a:solidFill>
                              <a:latin typeface="Nunito"/>
                              <a:ea typeface="Nunito"/>
                              <a:cs typeface="Nunito"/>
                              <a:sym typeface="Nunito"/>
                            </a:rPr>
                            <a:t>The two frustums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52AF932-5E4F-CC9E-549F-0A527B14AE8A}"/>
                  </a:ext>
                </a:extLst>
              </p:cNvPr>
              <p:cNvGraphicFramePr/>
              <p:nvPr>
                <p:extLst>
                  <p:ext uri="{D42A27DB-BD31-4B8C-83A1-F6EECF244321}">
                    <p14:modId xmlns:p14="http://schemas.microsoft.com/office/powerpoint/2010/main" val="395771343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t>
                          </a:r>
                          <a:r>
                            <a:rPr lang="en-US" sz="1600" b="0" dirty="0">
                              <a:solidFill>
                                <a:schemeClr val="dk1"/>
                              </a:solidFill>
                              <a:latin typeface="Nunito"/>
                              <a:ea typeface="Nunito"/>
                              <a:cs typeface="Nunito"/>
                              <a:sym typeface="Nunito"/>
                            </a:rPr>
                            <a:t>The two frustums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𝑘</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D0775A3B-E1F8-29D8-02A9-69882C0C89AD}"/>
              </a:ext>
            </a:extLst>
          </p:cNvPr>
          <p:cNvPicPr>
            <a:picLocks noChangeAspect="1"/>
          </p:cNvPicPr>
          <p:nvPr/>
        </p:nvPicPr>
        <p:blipFill rotWithShape="1">
          <a:blip r:embed="rId3"/>
          <a:srcRect l="52436"/>
          <a:stretch/>
        </p:blipFill>
        <p:spPr>
          <a:xfrm>
            <a:off x="1981199" y="2223071"/>
            <a:ext cx="2506143" cy="240326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240699d7d99_0_16"/>
          <p:cNvSpPr txBox="1"/>
          <p:nvPr/>
        </p:nvSpPr>
        <p:spPr>
          <a:xfrm>
            <a:off x="169850" y="378100"/>
            <a:ext cx="509352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17" name="Picture 16">
            <a:extLst>
              <a:ext uri="{FF2B5EF4-FFF2-40B4-BE49-F238E27FC236}">
                <a16:creationId xmlns:a16="http://schemas.microsoft.com/office/drawing/2014/main" id="{C0F3E6CF-7677-7D4C-BF9C-BBF7563F5529}"/>
              </a:ext>
            </a:extLst>
          </p:cNvPr>
          <p:cNvPicPr>
            <a:picLocks noChangeAspect="1"/>
          </p:cNvPicPr>
          <p:nvPr/>
        </p:nvPicPr>
        <p:blipFill>
          <a:blip r:embed="rId3"/>
          <a:stretch>
            <a:fillRect/>
          </a:stretch>
        </p:blipFill>
        <p:spPr>
          <a:xfrm>
            <a:off x="3451683" y="1238910"/>
            <a:ext cx="1811693" cy="1363002"/>
          </a:xfrm>
          <a:prstGeom prst="rect">
            <a:avLst/>
          </a:prstGeom>
        </p:spPr>
      </p:pic>
      <p:graphicFrame>
        <p:nvGraphicFramePr>
          <p:cNvPr id="4" name="Google Shape;255;g2191522ec10_0_108">
            <a:extLst>
              <a:ext uri="{FF2B5EF4-FFF2-40B4-BE49-F238E27FC236}">
                <a16:creationId xmlns:a16="http://schemas.microsoft.com/office/drawing/2014/main" id="{FC139589-20B6-2A5D-C769-3D6157B7EAAD}"/>
              </a:ext>
            </a:extLst>
          </p:cNvPr>
          <p:cNvGraphicFramePr/>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 1) </a:t>
                      </a:r>
                      <a:r>
                        <a:rPr lang="en-US" sz="1600" b="0" dirty="0">
                          <a:solidFill>
                            <a:schemeClr val="dk1"/>
                          </a:solidFill>
                          <a:latin typeface="Nunito"/>
                          <a:ea typeface="Nunito"/>
                          <a:cs typeface="Nunito"/>
                          <a:sym typeface="Nunito"/>
                        </a:rPr>
                        <a:t>Select the shape that is congruent to:</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graphicFrame>
        <p:nvGraphicFramePr>
          <p:cNvPr id="5" name="Google Shape;294;g21695fbacc7_0_52">
            <a:extLst>
              <a:ext uri="{FF2B5EF4-FFF2-40B4-BE49-F238E27FC236}">
                <a16:creationId xmlns:a16="http://schemas.microsoft.com/office/drawing/2014/main" id="{4A8F157B-BD3C-6B89-FF23-381A676DADBA}"/>
              </a:ext>
            </a:extLst>
          </p:cNvPr>
          <p:cNvGraphicFramePr/>
          <p:nvPr>
            <p:extLst>
              <p:ext uri="{D42A27DB-BD31-4B8C-83A1-F6EECF244321}">
                <p14:modId xmlns:p14="http://schemas.microsoft.com/office/powerpoint/2010/main" val="2909913362"/>
              </p:ext>
            </p:extLst>
          </p:nvPr>
        </p:nvGraphicFramePr>
        <p:xfrm>
          <a:off x="257452" y="2706695"/>
          <a:ext cx="8640000" cy="1965876"/>
        </p:xfrm>
        <a:graphic>
          <a:graphicData uri="http://schemas.openxmlformats.org/drawingml/2006/table">
            <a:tbl>
              <a:tblPr>
                <a:noFill/>
              </a:tblPr>
              <a:tblGrid>
                <a:gridCol w="1651476">
                  <a:extLst>
                    <a:ext uri="{9D8B030D-6E8A-4147-A177-3AD203B41FA5}">
                      <a16:colId xmlns:a16="http://schemas.microsoft.com/office/drawing/2014/main" val="20000"/>
                    </a:ext>
                  </a:extLst>
                </a:gridCol>
                <a:gridCol w="2668524">
                  <a:extLst>
                    <a:ext uri="{9D8B030D-6E8A-4147-A177-3AD203B41FA5}">
                      <a16:colId xmlns:a16="http://schemas.microsoft.com/office/drawing/2014/main" val="945406668"/>
                    </a:ext>
                  </a:extLst>
                </a:gridCol>
                <a:gridCol w="1540544">
                  <a:extLst>
                    <a:ext uri="{9D8B030D-6E8A-4147-A177-3AD203B41FA5}">
                      <a16:colId xmlns:a16="http://schemas.microsoft.com/office/drawing/2014/main" val="20001"/>
                    </a:ext>
                  </a:extLst>
                </a:gridCol>
                <a:gridCol w="2779456">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8" name="Picture 17">
            <a:extLst>
              <a:ext uri="{FF2B5EF4-FFF2-40B4-BE49-F238E27FC236}">
                <a16:creationId xmlns:a16="http://schemas.microsoft.com/office/drawing/2014/main" id="{C7DF2890-0F0E-CD45-A961-85B503599F1F}"/>
              </a:ext>
            </a:extLst>
          </p:cNvPr>
          <p:cNvPicPr>
            <a:picLocks noChangeAspect="1"/>
          </p:cNvPicPr>
          <p:nvPr/>
        </p:nvPicPr>
        <p:blipFill>
          <a:blip r:embed="rId4"/>
          <a:stretch>
            <a:fillRect/>
          </a:stretch>
        </p:blipFill>
        <p:spPr>
          <a:xfrm>
            <a:off x="631348" y="2755051"/>
            <a:ext cx="1175489" cy="884363"/>
          </a:xfrm>
          <a:prstGeom prst="rect">
            <a:avLst/>
          </a:prstGeom>
        </p:spPr>
      </p:pic>
      <p:pic>
        <p:nvPicPr>
          <p:cNvPr id="19" name="Picture 18">
            <a:extLst>
              <a:ext uri="{FF2B5EF4-FFF2-40B4-BE49-F238E27FC236}">
                <a16:creationId xmlns:a16="http://schemas.microsoft.com/office/drawing/2014/main" id="{BE36E1C5-778E-3F44-A08C-81C8842CC670}"/>
              </a:ext>
            </a:extLst>
          </p:cNvPr>
          <p:cNvPicPr>
            <a:picLocks noChangeAspect="1"/>
          </p:cNvPicPr>
          <p:nvPr/>
        </p:nvPicPr>
        <p:blipFill>
          <a:blip r:embed="rId5"/>
          <a:stretch>
            <a:fillRect/>
          </a:stretch>
        </p:blipFill>
        <p:spPr>
          <a:xfrm>
            <a:off x="4906632" y="2755051"/>
            <a:ext cx="1175489" cy="884363"/>
          </a:xfrm>
          <a:prstGeom prst="rect">
            <a:avLst/>
          </a:prstGeom>
        </p:spPr>
      </p:pic>
      <p:pic>
        <p:nvPicPr>
          <p:cNvPr id="20" name="Picture 19">
            <a:extLst>
              <a:ext uri="{FF2B5EF4-FFF2-40B4-BE49-F238E27FC236}">
                <a16:creationId xmlns:a16="http://schemas.microsoft.com/office/drawing/2014/main" id="{5BCB0DC8-2652-8643-837C-CB371A701A86}"/>
              </a:ext>
            </a:extLst>
          </p:cNvPr>
          <p:cNvPicPr>
            <a:picLocks noChangeAspect="1"/>
          </p:cNvPicPr>
          <p:nvPr/>
        </p:nvPicPr>
        <p:blipFill>
          <a:blip r:embed="rId6"/>
          <a:stretch>
            <a:fillRect/>
          </a:stretch>
        </p:blipFill>
        <p:spPr>
          <a:xfrm>
            <a:off x="631348" y="3744198"/>
            <a:ext cx="1175489" cy="884363"/>
          </a:xfrm>
          <a:prstGeom prst="rect">
            <a:avLst/>
          </a:prstGeom>
        </p:spPr>
      </p:pic>
      <p:pic>
        <p:nvPicPr>
          <p:cNvPr id="21" name="Picture 20">
            <a:extLst>
              <a:ext uri="{FF2B5EF4-FFF2-40B4-BE49-F238E27FC236}">
                <a16:creationId xmlns:a16="http://schemas.microsoft.com/office/drawing/2014/main" id="{7837F740-0161-8943-91C0-978AC198B47D}"/>
              </a:ext>
            </a:extLst>
          </p:cNvPr>
          <p:cNvPicPr>
            <a:picLocks noChangeAspect="1"/>
          </p:cNvPicPr>
          <p:nvPr/>
        </p:nvPicPr>
        <p:blipFill>
          <a:blip r:embed="rId7"/>
          <a:stretch>
            <a:fillRect/>
          </a:stretch>
        </p:blipFill>
        <p:spPr>
          <a:xfrm>
            <a:off x="4906631" y="3744197"/>
            <a:ext cx="1175489" cy="884363"/>
          </a:xfrm>
          <a:prstGeom prst="rect">
            <a:avLst/>
          </a:prstGeom>
        </p:spPr>
      </p:pic>
    </p:spTree>
    <p:extLst>
      <p:ext uri="{BB962C8B-B14F-4D97-AF65-F5344CB8AC3E}">
        <p14:creationId xmlns:p14="http://schemas.microsoft.com/office/powerpoint/2010/main" val="11767290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g240699d7d99_0_153"/>
          <p:cNvSpPr txBox="1"/>
          <p:nvPr/>
        </p:nvSpPr>
        <p:spPr>
          <a:xfrm>
            <a:off x="169849" y="378100"/>
            <a:ext cx="5216189"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003037DA-911F-EFF0-E89C-CAB47599E1F0}"/>
                  </a:ext>
                </a:extLst>
              </p:cNvPr>
              <p:cNvGraphicFramePr/>
              <p:nvPr>
                <p:extLst>
                  <p:ext uri="{D42A27DB-BD31-4B8C-83A1-F6EECF244321}">
                    <p14:modId xmlns:p14="http://schemas.microsoft.com/office/powerpoint/2010/main" val="4003281097"/>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 Which congruence condition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satisfied?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003037DA-911F-EFF0-E89C-CAB47599E1F0}"/>
                  </a:ext>
                </a:extLst>
              </p:cNvPr>
              <p:cNvGraphicFramePr/>
              <p:nvPr>
                <p:extLst>
                  <p:ext uri="{D42A27DB-BD31-4B8C-83A1-F6EECF244321}">
                    <p14:modId xmlns:p14="http://schemas.microsoft.com/office/powerpoint/2010/main" val="4003281097"/>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 Which congruence condition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satisfied?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414;g21c43135d4d_0_150">
                <a:extLst>
                  <a:ext uri="{FF2B5EF4-FFF2-40B4-BE49-F238E27FC236}">
                    <a16:creationId xmlns:a16="http://schemas.microsoft.com/office/drawing/2014/main" id="{9B621C60-B79F-DF98-B514-D9681DE6841A}"/>
                  </a:ext>
                </a:extLst>
              </p:cNvPr>
              <p:cNvGraphicFramePr/>
              <p:nvPr>
                <p:extLst>
                  <p:ext uri="{D42A27DB-BD31-4B8C-83A1-F6EECF244321}">
                    <p14:modId xmlns:p14="http://schemas.microsoft.com/office/powerpoint/2010/main" val="32112858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latin typeface="Nunito"/>
                              <a:ea typeface="Nunito"/>
                              <a:cs typeface="Nunito"/>
                              <a:sym typeface="Nunito"/>
                            </a:rPr>
                            <a:t>RHS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assumed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r>
                                <a:rPr lang="en-GB" sz="1400" i="1" dirty="0" smtClean="0">
                                  <a:solidFill>
                                    <a:schemeClr val="dk1"/>
                                  </a:solidFill>
                                  <a:latin typeface="Cambria Math" panose="02040503050406030204" pitchFamily="18" charset="0"/>
                                  <a:ea typeface="Nunito"/>
                                  <a:cs typeface="Nunito"/>
                                  <a:sym typeface="Nunito"/>
                                </a:rPr>
                                <m:t> </m:t>
                              </m:r>
                            </m:oMath>
                          </a14:m>
                          <a:r>
                            <a:rPr lang="en-GB" sz="1400" dirty="0">
                              <a:solidFill>
                                <a:schemeClr val="dk1"/>
                              </a:solidFill>
                              <a:latin typeface="Nunito"/>
                              <a:ea typeface="Nunito"/>
                              <a:cs typeface="Nunito"/>
                              <a:sym typeface="Nunito"/>
                            </a:rPr>
                            <a:t>and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𝑄𝑃</m:t>
                              </m:r>
                            </m:oMath>
                          </a14:m>
                          <a:r>
                            <a:rPr lang="en-GB" sz="1400" dirty="0">
                              <a:solidFill>
                                <a:schemeClr val="dk1"/>
                              </a:solidFill>
                              <a:latin typeface="Nunito"/>
                              <a:ea typeface="Nunito"/>
                              <a:cs typeface="Nunito"/>
                              <a:sym typeface="Nunito"/>
                            </a:rPr>
                            <a:t> were hypotenuse without checking </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latin typeface="Nunito"/>
                              <a:ea typeface="Nunito"/>
                              <a:cs typeface="Nunito"/>
                              <a:sym typeface="Nunito"/>
                            </a:rPr>
                            <a:t>SSS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would need to use cosine rule to use this condition</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latin typeface="Nunito"/>
                              <a:ea typeface="Nunito"/>
                              <a:cs typeface="Nunito"/>
                              <a:sym typeface="Nunito"/>
                            </a:rPr>
                            <a:t>ASA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confused criteria for sides and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r>
                            <a:rPr lang="en-GB" sz="1600" dirty="0">
                              <a:solidFill>
                                <a:srgbClr val="00BC89"/>
                              </a:solidFill>
                              <a:latin typeface="Nunito"/>
                              <a:ea typeface="Nunito"/>
                              <a:cs typeface="Nunito"/>
                              <a:sym typeface="Nunito"/>
                            </a:rPr>
                            <a:t>SAS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414;g21c43135d4d_0_150">
                <a:extLst>
                  <a:ext uri="{FF2B5EF4-FFF2-40B4-BE49-F238E27FC236}">
                    <a16:creationId xmlns:a16="http://schemas.microsoft.com/office/drawing/2014/main" id="{9B621C60-B79F-DF98-B514-D9681DE6841A}"/>
                  </a:ext>
                </a:extLst>
              </p:cNvPr>
              <p:cNvGraphicFramePr/>
              <p:nvPr>
                <p:extLst>
                  <p:ext uri="{D42A27DB-BD31-4B8C-83A1-F6EECF244321}">
                    <p14:modId xmlns:p14="http://schemas.microsoft.com/office/powerpoint/2010/main" val="321128589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latin typeface="Nunito"/>
                              <a:ea typeface="Nunito"/>
                              <a:cs typeface="Nunito"/>
                              <a:sym typeface="Nunito"/>
                            </a:rPr>
                            <a:t>RHS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assumed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r>
                                <a:rPr lang="en-GB" sz="1400" i="1" dirty="0" smtClean="0">
                                  <a:solidFill>
                                    <a:schemeClr val="dk1"/>
                                  </a:solidFill>
                                  <a:latin typeface="Cambria Math" panose="02040503050406030204" pitchFamily="18" charset="0"/>
                                  <a:ea typeface="Nunito"/>
                                  <a:cs typeface="Nunito"/>
                                  <a:sym typeface="Nunito"/>
                                </a:rPr>
                                <m:t> </m:t>
                              </m:r>
                            </m:oMath>
                          </a14:m>
                          <a:r>
                            <a:rPr lang="en-GB" sz="1400" dirty="0">
                              <a:solidFill>
                                <a:schemeClr val="dk1"/>
                              </a:solidFill>
                              <a:latin typeface="Nunito"/>
                              <a:ea typeface="Nunito"/>
                              <a:cs typeface="Nunito"/>
                              <a:sym typeface="Nunito"/>
                            </a:rPr>
                            <a:t>and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𝑄𝑃</m:t>
                              </m:r>
                            </m:oMath>
                          </a14:m>
                          <a:r>
                            <a:rPr lang="en-GB" sz="1400" dirty="0">
                              <a:solidFill>
                                <a:schemeClr val="dk1"/>
                              </a:solidFill>
                              <a:latin typeface="Nunito"/>
                              <a:ea typeface="Nunito"/>
                              <a:cs typeface="Nunito"/>
                              <a:sym typeface="Nunito"/>
                            </a:rPr>
                            <a:t> were hypotenuse without checking </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latin typeface="Nunito"/>
                              <a:ea typeface="Nunito"/>
                              <a:cs typeface="Nunito"/>
                              <a:sym typeface="Nunito"/>
                            </a:rPr>
                            <a:t>SSS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would need to use cosine rule to use this condition</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latin typeface="Nunito"/>
                              <a:ea typeface="Nunito"/>
                              <a:cs typeface="Nunito"/>
                              <a:sym typeface="Nunito"/>
                            </a:rPr>
                            <a:t>ASA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confused criteria for sides and angles</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r>
                            <a:rPr lang="en-GB" sz="1600" dirty="0">
                              <a:solidFill>
                                <a:srgbClr val="00BC89"/>
                              </a:solidFill>
                              <a:latin typeface="Nunito"/>
                              <a:ea typeface="Nunito"/>
                              <a:cs typeface="Nunito"/>
                              <a:sym typeface="Nunito"/>
                            </a:rPr>
                            <a:t>SAS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pSp>
        <p:nvGrpSpPr>
          <p:cNvPr id="8" name="Group 7">
            <a:extLst>
              <a:ext uri="{FF2B5EF4-FFF2-40B4-BE49-F238E27FC236}">
                <a16:creationId xmlns:a16="http://schemas.microsoft.com/office/drawing/2014/main" id="{5F0BEC48-6634-2AA3-0132-0DCB59777DBC}"/>
              </a:ext>
            </a:extLst>
          </p:cNvPr>
          <p:cNvGrpSpPr/>
          <p:nvPr/>
        </p:nvGrpSpPr>
        <p:grpSpPr>
          <a:xfrm>
            <a:off x="169848" y="1967644"/>
            <a:ext cx="4191130" cy="2500160"/>
            <a:chOff x="169848" y="1967644"/>
            <a:chExt cx="4191130" cy="2500160"/>
          </a:xfrm>
        </p:grpSpPr>
        <p:pic>
          <p:nvPicPr>
            <p:cNvPr id="6" name="Picture 5">
              <a:extLst>
                <a:ext uri="{FF2B5EF4-FFF2-40B4-BE49-F238E27FC236}">
                  <a16:creationId xmlns:a16="http://schemas.microsoft.com/office/drawing/2014/main" id="{6CC04EFC-514E-C245-AF09-B20D2F9702DF}"/>
                </a:ext>
              </a:extLst>
            </p:cNvPr>
            <p:cNvPicPr>
              <a:picLocks noChangeAspect="1"/>
            </p:cNvPicPr>
            <p:nvPr/>
          </p:nvPicPr>
          <p:blipFill rotWithShape="1">
            <a:blip r:embed="rId3"/>
            <a:srcRect t="32684" r="43940"/>
            <a:stretch/>
          </p:blipFill>
          <p:spPr>
            <a:xfrm>
              <a:off x="169848" y="1967644"/>
              <a:ext cx="2634311" cy="1279682"/>
            </a:xfrm>
            <a:prstGeom prst="rect">
              <a:avLst/>
            </a:prstGeom>
          </p:spPr>
        </p:pic>
        <p:pic>
          <p:nvPicPr>
            <p:cNvPr id="5" name="Picture 4">
              <a:extLst>
                <a:ext uri="{FF2B5EF4-FFF2-40B4-BE49-F238E27FC236}">
                  <a16:creationId xmlns:a16="http://schemas.microsoft.com/office/drawing/2014/main" id="{93D9D473-7996-F60E-03F5-F531778E670E}"/>
                </a:ext>
              </a:extLst>
            </p:cNvPr>
            <p:cNvPicPr>
              <a:picLocks noChangeAspect="1"/>
            </p:cNvPicPr>
            <p:nvPr/>
          </p:nvPicPr>
          <p:blipFill rotWithShape="1">
            <a:blip r:embed="rId3"/>
            <a:srcRect l="46654" b="21319"/>
            <a:stretch/>
          </p:blipFill>
          <p:spPr>
            <a:xfrm>
              <a:off x="1854199" y="2972077"/>
              <a:ext cx="2506779" cy="1495727"/>
            </a:xfrm>
            <a:prstGeom prst="rect">
              <a:avLst/>
            </a:prstGeom>
          </p:spPr>
        </p:pic>
        <p:sp>
          <p:nvSpPr>
            <p:cNvPr id="7" name="Rectangle 6">
              <a:extLst>
                <a:ext uri="{FF2B5EF4-FFF2-40B4-BE49-F238E27FC236}">
                  <a16:creationId xmlns:a16="http://schemas.microsoft.com/office/drawing/2014/main" id="{4D3592EE-C2B6-AC84-39C4-CC89969ADCA9}"/>
                </a:ext>
              </a:extLst>
            </p:cNvPr>
            <p:cNvSpPr/>
            <p:nvPr/>
          </p:nvSpPr>
          <p:spPr>
            <a:xfrm>
              <a:off x="2336800" y="2255520"/>
              <a:ext cx="574040"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240699d7d99_0_160"/>
          <p:cNvSpPr txBox="1"/>
          <p:nvPr/>
        </p:nvSpPr>
        <p:spPr>
          <a:xfrm>
            <a:off x="169850" y="378100"/>
            <a:ext cx="500431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14;g21c43135d4d_0_150">
            <a:extLst>
              <a:ext uri="{FF2B5EF4-FFF2-40B4-BE49-F238E27FC236}">
                <a16:creationId xmlns:a16="http://schemas.microsoft.com/office/drawing/2014/main" id="{3EA1E46D-5082-DF8D-885F-F34BBC3E0205}"/>
              </a:ext>
            </a:extLst>
          </p:cNvPr>
          <p:cNvGraphicFramePr/>
          <p:nvPr>
            <p:extLst>
              <p:ext uri="{D42A27DB-BD31-4B8C-83A1-F6EECF244321}">
                <p14:modId xmlns:p14="http://schemas.microsoft.com/office/powerpoint/2010/main" val="7416490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rPr>
                        <a:t>ASA </a:t>
                      </a:r>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would need to use trigonometry to calculate another angle for this condition</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r>
                        <a:rPr lang="en-GB" sz="1600" dirty="0">
                          <a:solidFill>
                            <a:srgbClr val="00BC89"/>
                          </a:solidFill>
                        </a:rPr>
                        <a:t>RHS </a:t>
                      </a: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chemeClr val="dk1"/>
                          </a:solidFill>
                        </a:rPr>
                        <a:t>SSS </a:t>
                      </a:r>
                      <a:endParaRPr sz="1600" dirty="0">
                        <a:solidFill>
                          <a:schemeClr val="dk1"/>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would need to use Pythagoras’ theorem to calculate another side length for this condition</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r>
                        <a:rPr lang="en-GB" sz="1600" dirty="0">
                          <a:solidFill>
                            <a:srgbClr val="1C1C1C"/>
                          </a:solidFill>
                        </a:rPr>
                        <a:t>SAS </a:t>
                      </a:r>
                      <a:endParaRPr sz="1600" dirty="0">
                        <a:solidFill>
                          <a:srgbClr val="1C1C1C"/>
                        </a:solidFill>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a:ea typeface="Nunito"/>
                          <a:cs typeface="Nunito"/>
                          <a:sym typeface="Nunito"/>
                        </a:rPr>
                        <a:t>Student assumed any two sides and any angle justify this condition</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4" name="Google Shape;255;g2191522ec10_0_108">
            <a:extLst>
              <a:ext uri="{FF2B5EF4-FFF2-40B4-BE49-F238E27FC236}">
                <a16:creationId xmlns:a16="http://schemas.microsoft.com/office/drawing/2014/main" id="{9CEF5203-25E3-CC43-7607-52DF6EBB1619}"/>
              </a:ext>
            </a:extLst>
          </p:cNvPr>
          <p:cNvGraphicFramePr/>
          <p:nvPr>
            <p:extLst>
              <p:ext uri="{D42A27DB-BD31-4B8C-83A1-F6EECF244321}">
                <p14:modId xmlns:p14="http://schemas.microsoft.com/office/powerpoint/2010/main" val="2977280506"/>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17) </a:t>
                      </a:r>
                      <a:r>
                        <a:rPr lang="en-US" sz="1600" b="0" dirty="0">
                          <a:solidFill>
                            <a:schemeClr val="dk1"/>
                          </a:solidFill>
                          <a:latin typeface="Nunito"/>
                          <a:ea typeface="Nunito"/>
                          <a:cs typeface="Nunito"/>
                          <a:sym typeface="Nunito"/>
                        </a:rPr>
                        <a:t>Here is a pair of congruent triangles.</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Which congruence condition is satisfied?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grpSp>
        <p:nvGrpSpPr>
          <p:cNvPr id="8" name="Group 7">
            <a:extLst>
              <a:ext uri="{FF2B5EF4-FFF2-40B4-BE49-F238E27FC236}">
                <a16:creationId xmlns:a16="http://schemas.microsoft.com/office/drawing/2014/main" id="{DE5CC3B4-E445-5159-0421-901FBCF08046}"/>
              </a:ext>
            </a:extLst>
          </p:cNvPr>
          <p:cNvGrpSpPr/>
          <p:nvPr/>
        </p:nvGrpSpPr>
        <p:grpSpPr>
          <a:xfrm>
            <a:off x="259522" y="1700326"/>
            <a:ext cx="4028432" cy="2801516"/>
            <a:chOff x="259522" y="1735886"/>
            <a:chExt cx="4028432" cy="2801516"/>
          </a:xfrm>
        </p:grpSpPr>
        <p:pic>
          <p:nvPicPr>
            <p:cNvPr id="6" name="Picture 5">
              <a:extLst>
                <a:ext uri="{FF2B5EF4-FFF2-40B4-BE49-F238E27FC236}">
                  <a16:creationId xmlns:a16="http://schemas.microsoft.com/office/drawing/2014/main" id="{F19685E0-93EC-504D-BA17-DD5D0B7FF57A}"/>
                </a:ext>
              </a:extLst>
            </p:cNvPr>
            <p:cNvPicPr>
              <a:picLocks noChangeAspect="1"/>
            </p:cNvPicPr>
            <p:nvPr/>
          </p:nvPicPr>
          <p:blipFill rotWithShape="1">
            <a:blip r:embed="rId3"/>
            <a:srcRect t="34034" r="46007"/>
            <a:stretch/>
          </p:blipFill>
          <p:spPr>
            <a:xfrm>
              <a:off x="259522" y="3021126"/>
              <a:ext cx="2940878" cy="1516276"/>
            </a:xfrm>
            <a:prstGeom prst="rect">
              <a:avLst/>
            </a:prstGeom>
          </p:spPr>
        </p:pic>
        <p:sp>
          <p:nvSpPr>
            <p:cNvPr id="7" name="Rectangle 6">
              <a:extLst>
                <a:ext uri="{FF2B5EF4-FFF2-40B4-BE49-F238E27FC236}">
                  <a16:creationId xmlns:a16="http://schemas.microsoft.com/office/drawing/2014/main" id="{F730105A-7CDB-BF54-2FDE-A1649264825B}"/>
                </a:ext>
              </a:extLst>
            </p:cNvPr>
            <p:cNvSpPr/>
            <p:nvPr/>
          </p:nvSpPr>
          <p:spPr>
            <a:xfrm>
              <a:off x="2793684" y="3021126"/>
              <a:ext cx="574040"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706041F5-99A7-A9DD-FC9F-DCA953911E60}"/>
                </a:ext>
              </a:extLst>
            </p:cNvPr>
            <p:cNvPicPr>
              <a:picLocks noChangeAspect="1"/>
            </p:cNvPicPr>
            <p:nvPr/>
          </p:nvPicPr>
          <p:blipFill rotWithShape="1">
            <a:blip r:embed="rId3"/>
            <a:srcRect l="45132" b="40329"/>
            <a:stretch/>
          </p:blipFill>
          <p:spPr>
            <a:xfrm>
              <a:off x="1299414" y="1735886"/>
              <a:ext cx="2988540" cy="1371600"/>
            </a:xfrm>
            <a:prstGeom prst="rect">
              <a:avLst/>
            </a:prstGeom>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g240699d7d99_0_167"/>
          <p:cNvSpPr txBox="1"/>
          <p:nvPr/>
        </p:nvSpPr>
        <p:spPr>
          <a:xfrm>
            <a:off x="169849" y="378100"/>
            <a:ext cx="4906531"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016208E7-1147-EF48-96A2-69AA3C57B811}"/>
              </a:ext>
            </a:extLst>
          </p:cNvPr>
          <p:cNvPicPr>
            <a:picLocks noChangeAspect="1"/>
          </p:cNvPicPr>
          <p:nvPr/>
        </p:nvPicPr>
        <p:blipFill rotWithShape="1">
          <a:blip r:embed="rId3"/>
          <a:srcRect l="55134" b="14502"/>
          <a:stretch/>
        </p:blipFill>
        <p:spPr>
          <a:xfrm>
            <a:off x="4687390" y="1155887"/>
            <a:ext cx="1828800" cy="1593008"/>
          </a:xfrm>
          <a:prstGeom prst="rect">
            <a:avLst/>
          </a:prstGeom>
        </p:spPr>
      </p:pic>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5A7065C5-7D28-242F-F1D7-E9D0CCA40100}"/>
                  </a:ext>
                </a:extLst>
              </p:cNvPr>
              <p:cNvGraphicFramePr/>
              <p:nvPr>
                <p:extLst>
                  <p:ext uri="{D42A27DB-BD31-4B8C-83A1-F6EECF244321}">
                    <p14:modId xmlns:p14="http://schemas.microsoft.com/office/powerpoint/2010/main" val="957555889"/>
                  </p:ext>
                </p:extLst>
              </p:nvPr>
            </p:nvGraphicFramePr>
            <p:xfrm>
              <a:off x="108044" y="862525"/>
              <a:ext cx="5568856" cy="335290"/>
            </p:xfrm>
            <a:graphic>
              <a:graphicData uri="http://schemas.openxmlformats.org/drawingml/2006/table">
                <a:tbl>
                  <a:tblPr firstRow="1" bandRow="1">
                    <a:noFill/>
                  </a:tblPr>
                  <a:tblGrid>
                    <a:gridCol w="55688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Prove that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a:t>
                          </a:r>
                          <a:endParaRPr lang="en-US" sz="1600" b="0" dirty="0">
                            <a:solidFill>
                              <a:schemeClr val="dk1"/>
                            </a:solidFill>
                            <a:latin typeface="+mn-lt"/>
                            <a:ea typeface="Arial"/>
                            <a:cs typeface="Arial"/>
                            <a:sym typeface="Arial"/>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5A7065C5-7D28-242F-F1D7-E9D0CCA40100}"/>
                  </a:ext>
                </a:extLst>
              </p:cNvPr>
              <p:cNvGraphicFramePr/>
              <p:nvPr>
                <p:extLst>
                  <p:ext uri="{D42A27DB-BD31-4B8C-83A1-F6EECF244321}">
                    <p14:modId xmlns:p14="http://schemas.microsoft.com/office/powerpoint/2010/main" val="957555889"/>
                  </p:ext>
                </p:extLst>
              </p:nvPr>
            </p:nvGraphicFramePr>
            <p:xfrm>
              <a:off x="108044" y="862525"/>
              <a:ext cx="5568856" cy="335290"/>
            </p:xfrm>
            <a:graphic>
              <a:graphicData uri="http://schemas.openxmlformats.org/drawingml/2006/table">
                <a:tbl>
                  <a:tblPr firstRow="1" bandRow="1">
                    <a:noFill/>
                  </a:tblPr>
                  <a:tblGrid>
                    <a:gridCol w="55688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Prove that 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congruent to 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𝑃𝑄𝑅</m:t>
                              </m:r>
                            </m:oMath>
                          </a14:m>
                          <a:r>
                            <a:rPr lang="en-US" sz="1600" b="0" dirty="0">
                              <a:solidFill>
                                <a:schemeClr val="dk1"/>
                              </a:solidFill>
                              <a:latin typeface="Nunito"/>
                              <a:ea typeface="Nunito"/>
                              <a:cs typeface="Nunito"/>
                              <a:sym typeface="Nunito"/>
                            </a:rPr>
                            <a:t>:</a:t>
                          </a:r>
                          <a:endParaRPr lang="en-US" sz="1600" b="0" dirty="0">
                            <a:solidFill>
                              <a:schemeClr val="dk1"/>
                            </a:solidFill>
                            <a:latin typeface="+mn-lt"/>
                            <a:ea typeface="Arial"/>
                            <a:cs typeface="Arial"/>
                            <a:sym typeface="Arial"/>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1812DE88-7309-1702-39B7-FCF894A36D99}"/>
              </a:ext>
            </a:extLst>
          </p:cNvPr>
          <p:cNvPicPr>
            <a:picLocks noChangeAspect="1"/>
          </p:cNvPicPr>
          <p:nvPr/>
        </p:nvPicPr>
        <p:blipFill rotWithShape="1">
          <a:blip r:embed="rId3"/>
          <a:srcRect t="14502" r="55134"/>
          <a:stretch/>
        </p:blipFill>
        <p:spPr>
          <a:xfrm>
            <a:off x="2388055" y="1130978"/>
            <a:ext cx="1828800" cy="1593008"/>
          </a:xfrm>
          <a:prstGeom prst="rect">
            <a:avLst/>
          </a:prstGeom>
        </p:spPr>
      </p:pic>
      <p:graphicFrame>
        <p:nvGraphicFramePr>
          <p:cNvPr id="4" name="Google Shape;294;g21695fbacc7_0_52">
            <a:extLst>
              <a:ext uri="{FF2B5EF4-FFF2-40B4-BE49-F238E27FC236}">
                <a16:creationId xmlns:a16="http://schemas.microsoft.com/office/drawing/2014/main" id="{7E148364-86FA-7CEA-365F-8EEAF0A2D4F8}"/>
              </a:ext>
            </a:extLst>
          </p:cNvPr>
          <p:cNvGraphicFramePr/>
          <p:nvPr>
            <p:extLst>
              <p:ext uri="{D42A27DB-BD31-4B8C-83A1-F6EECF244321}">
                <p14:modId xmlns:p14="http://schemas.microsoft.com/office/powerpoint/2010/main" val="2118445095"/>
              </p:ext>
            </p:extLst>
          </p:nvPr>
        </p:nvGraphicFramePr>
        <p:xfrm>
          <a:off x="257452" y="2706695"/>
          <a:ext cx="8640000" cy="1965876"/>
        </p:xfrm>
        <a:graphic>
          <a:graphicData uri="http://schemas.openxmlformats.org/drawingml/2006/table">
            <a:tbl>
              <a:tblPr>
                <a:noFill/>
              </a:tblPr>
              <a:tblGrid>
                <a:gridCol w="1459588">
                  <a:extLst>
                    <a:ext uri="{9D8B030D-6E8A-4147-A177-3AD203B41FA5}">
                      <a16:colId xmlns:a16="http://schemas.microsoft.com/office/drawing/2014/main" val="20000"/>
                    </a:ext>
                  </a:extLst>
                </a:gridCol>
                <a:gridCol w="2860412">
                  <a:extLst>
                    <a:ext uri="{9D8B030D-6E8A-4147-A177-3AD203B41FA5}">
                      <a16:colId xmlns:a16="http://schemas.microsoft.com/office/drawing/2014/main" val="945406668"/>
                    </a:ext>
                  </a:extLst>
                </a:gridCol>
                <a:gridCol w="1401708">
                  <a:extLst>
                    <a:ext uri="{9D8B030D-6E8A-4147-A177-3AD203B41FA5}">
                      <a16:colId xmlns:a16="http://schemas.microsoft.com/office/drawing/2014/main" val="20001"/>
                    </a:ext>
                  </a:extLst>
                </a:gridCol>
                <a:gridCol w="291829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got the angle equalities mixed up</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proved similarity, not congruence</a:t>
                      </a:r>
                      <a:endParaRPr lang="en-US" sz="1400" u="none" strike="noStrike" cap="none" dirty="0"/>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400" dirty="0">
                          <a:solidFill>
                            <a:schemeClr val="dk1"/>
                          </a:solidFill>
                          <a:latin typeface="Nunito"/>
                          <a:ea typeface="Nunito"/>
                          <a:cs typeface="Nunito"/>
                          <a:sym typeface="Nunito"/>
                        </a:rPr>
                        <a:t>Student made error equating angles</a:t>
                      </a:r>
                      <a:endParaRPr lang="en-US" sz="1400" u="none" strike="noStrike" cap="none" dirty="0">
                        <a:solidFill>
                          <a:schemeClr val="dk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a:ea typeface="Nunito"/>
                          <a:cs typeface="Nunito"/>
                          <a:sym typeface="Nunito"/>
                        </a:rPr>
                        <a:t>Correct answer</a:t>
                      </a:r>
                      <a:endParaRPr lang="en-GB" sz="1400" u="none" strike="noStrike" cap="none" dirty="0">
                        <a:solidFill>
                          <a:srgbClr val="00BC89"/>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472" name="Google Shape;472;g240699d7d99_0_167"/>
          <p:cNvPicPr preferRelativeResize="0"/>
          <p:nvPr/>
        </p:nvPicPr>
        <p:blipFill>
          <a:blip r:embed="rId4">
            <a:alphaModFix/>
          </a:blip>
          <a:stretch>
            <a:fillRect/>
          </a:stretch>
        </p:blipFill>
        <p:spPr>
          <a:xfrm>
            <a:off x="605968" y="2727923"/>
            <a:ext cx="990375" cy="942454"/>
          </a:xfrm>
          <a:prstGeom prst="rect">
            <a:avLst/>
          </a:prstGeom>
          <a:noFill/>
          <a:ln>
            <a:noFill/>
          </a:ln>
        </p:spPr>
      </p:pic>
      <p:pic>
        <p:nvPicPr>
          <p:cNvPr id="473" name="Google Shape;473;g240699d7d99_0_167"/>
          <p:cNvPicPr preferRelativeResize="0"/>
          <p:nvPr/>
        </p:nvPicPr>
        <p:blipFill>
          <a:blip r:embed="rId5">
            <a:alphaModFix/>
          </a:blip>
          <a:stretch>
            <a:fillRect/>
          </a:stretch>
        </p:blipFill>
        <p:spPr>
          <a:xfrm>
            <a:off x="4916896" y="2740195"/>
            <a:ext cx="990375" cy="917909"/>
          </a:xfrm>
          <a:prstGeom prst="rect">
            <a:avLst/>
          </a:prstGeom>
          <a:noFill/>
          <a:ln>
            <a:noFill/>
          </a:ln>
        </p:spPr>
      </p:pic>
      <p:pic>
        <p:nvPicPr>
          <p:cNvPr id="474" name="Google Shape;474;g240699d7d99_0_167"/>
          <p:cNvPicPr preferRelativeResize="0"/>
          <p:nvPr/>
        </p:nvPicPr>
        <p:blipFill>
          <a:blip r:embed="rId6">
            <a:alphaModFix/>
          </a:blip>
          <a:stretch>
            <a:fillRect/>
          </a:stretch>
        </p:blipFill>
        <p:spPr>
          <a:xfrm>
            <a:off x="605969" y="3737344"/>
            <a:ext cx="990375" cy="903914"/>
          </a:xfrm>
          <a:prstGeom prst="rect">
            <a:avLst/>
          </a:prstGeom>
          <a:noFill/>
          <a:ln>
            <a:noFill/>
          </a:ln>
        </p:spPr>
      </p:pic>
      <p:pic>
        <p:nvPicPr>
          <p:cNvPr id="475" name="Google Shape;475;g240699d7d99_0_167"/>
          <p:cNvPicPr preferRelativeResize="0"/>
          <p:nvPr/>
        </p:nvPicPr>
        <p:blipFill>
          <a:blip r:embed="rId7">
            <a:alphaModFix/>
          </a:blip>
          <a:stretch>
            <a:fillRect/>
          </a:stretch>
        </p:blipFill>
        <p:spPr>
          <a:xfrm>
            <a:off x="4916897" y="3737344"/>
            <a:ext cx="990375" cy="92596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g240699d7d99_0_178"/>
          <p:cNvSpPr txBox="1"/>
          <p:nvPr/>
        </p:nvSpPr>
        <p:spPr>
          <a:xfrm>
            <a:off x="169849" y="378100"/>
            <a:ext cx="499316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5156922-EB7A-9443-9DAC-4AB29BE49639}"/>
              </a:ext>
            </a:extLst>
          </p:cNvPr>
          <p:cNvPicPr>
            <a:picLocks noChangeAspect="1"/>
          </p:cNvPicPr>
          <p:nvPr/>
        </p:nvPicPr>
        <p:blipFill>
          <a:blip r:embed="rId3"/>
          <a:stretch>
            <a:fillRect/>
          </a:stretch>
        </p:blipFill>
        <p:spPr>
          <a:xfrm>
            <a:off x="506000" y="1549520"/>
            <a:ext cx="3817080" cy="204446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00EBCA4-73A1-6E2F-7E38-CC76BAF4B3BB}"/>
                  </a:ext>
                </a:extLst>
              </p:cNvPr>
              <p:cNvGraphicFramePr/>
              <p:nvPr>
                <p:extLst>
                  <p:ext uri="{D42A27DB-BD31-4B8C-83A1-F6EECF244321}">
                    <p14:modId xmlns:p14="http://schemas.microsoft.com/office/powerpoint/2010/main" val="13421678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A)</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𝑥</m:t>
                              </m:r>
                              <m:r>
                                <a:rPr lang="en-US" sz="1600" i="1" dirty="0">
                                  <a:solidFill>
                                    <a:schemeClr val="dk1"/>
                                  </a:solidFill>
                                  <a:latin typeface="Cambria Math" panose="02040503050406030204" pitchFamily="18" charset="0"/>
                                  <a:ea typeface="Nunito"/>
                                  <a:cs typeface="Nunito"/>
                                  <a:sym typeface="Nunito"/>
                                </a:rPr>
                                <m:t> = 2.5 </m:t>
                              </m:r>
                            </m:oMath>
                          </a14:m>
                          <a:endParaRPr lang="en-US"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equated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9</m:t>
                              </m:r>
                              <m:r>
                                <a:rPr lang="en-US" sz="1400" b="0" i="1" dirty="0" smtClean="0">
                                  <a:solidFill>
                                    <a:schemeClr val="dk1"/>
                                  </a:solidFill>
                                  <a:latin typeface="Cambria Math" panose="02040503050406030204" pitchFamily="18" charset="0"/>
                                  <a:ea typeface="Nunito"/>
                                  <a:cs typeface="Nunito"/>
                                  <a:sym typeface="Nunito"/>
                                </a:rPr>
                                <m:t>−</m:t>
                              </m:r>
                              <m:r>
                                <a:rPr lang="en-US" sz="1400" i="1" dirty="0" smtClean="0">
                                  <a:solidFill>
                                    <a:schemeClr val="dk1"/>
                                  </a:solidFill>
                                  <a:latin typeface="Cambria Math" panose="02040503050406030204" pitchFamily="18" charset="0"/>
                                  <a:ea typeface="Nunito"/>
                                  <a:cs typeface="Nunito"/>
                                  <a:sym typeface="Nunito"/>
                                </a:rPr>
                                <m:t>2</m:t>
                              </m:r>
                              <m:r>
                                <a:rPr lang="en-US" sz="1400" i="1" dirty="0">
                                  <a:solidFill>
                                    <a:schemeClr val="dk1"/>
                                  </a:solidFill>
                                  <a:latin typeface="Cambria Math" panose="02040503050406030204" pitchFamily="18" charset="0"/>
                                  <a:ea typeface="Times New Roman"/>
                                  <a:cs typeface="Times New Roman"/>
                                  <a:sym typeface="Times New Roman"/>
                                </a:rPr>
                                <m:t>𝑥</m:t>
                              </m:r>
                              <m:r>
                                <a:rPr lang="en-US" sz="1400" i="1" dirty="0">
                                  <a:solidFill>
                                    <a:schemeClr val="dk1"/>
                                  </a:solidFill>
                                  <a:latin typeface="Cambria Math" panose="02040503050406030204" pitchFamily="18" charset="0"/>
                                  <a:ea typeface="Nunito"/>
                                  <a:cs typeface="Nunito"/>
                                  <a:sym typeface="Nunito"/>
                                </a:rPr>
                                <m:t> </m:t>
                              </m:r>
                            </m:oMath>
                          </a14:m>
                          <a:r>
                            <a:rPr lang="en-US" sz="1400" dirty="0">
                              <a:solidFill>
                                <a:schemeClr val="dk1"/>
                              </a:solidFill>
                              <a:latin typeface="Nunito"/>
                              <a:ea typeface="Nunito"/>
                              <a:cs typeface="Nunito"/>
                              <a:sym typeface="Nunito"/>
                            </a:rPr>
                            <a:t>and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2</m:t>
                              </m:r>
                              <m:r>
                                <a:rPr lang="en-US" sz="1400" i="1" dirty="0">
                                  <a:solidFill>
                                    <a:schemeClr val="dk1"/>
                                  </a:solidFill>
                                  <a:latin typeface="Cambria Math" panose="02040503050406030204" pitchFamily="18" charset="0"/>
                                  <a:ea typeface="Times New Roman"/>
                                  <a:cs typeface="Times New Roman"/>
                                  <a:sym typeface="Times New Roman"/>
                                </a:rPr>
                                <m:t>𝑥</m:t>
                              </m:r>
                              <m:r>
                                <a:rPr lang="en-US" sz="1400" i="1" dirty="0">
                                  <a:solidFill>
                                    <a:schemeClr val="dk1"/>
                                  </a:solidFill>
                                  <a:latin typeface="Cambria Math" panose="02040503050406030204" pitchFamily="18" charset="0"/>
                                  <a:ea typeface="Nunito"/>
                                  <a:cs typeface="Nunito"/>
                                  <a:sym typeface="Nunito"/>
                                </a:rPr>
                                <m:t> −1</m:t>
                              </m:r>
                            </m:oMath>
                          </a14:m>
                          <a:r>
                            <a:rPr lang="en-US" sz="1400" dirty="0">
                              <a:solidFill>
                                <a:schemeClr val="dk1"/>
                              </a:solidFill>
                              <a:latin typeface="Nunito"/>
                              <a:ea typeface="Nunito"/>
                              <a:cs typeface="Nunito"/>
                              <a:sym typeface="Nunito"/>
                            </a:rPr>
                            <a:t>, without applying SF</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Times New Roman"/>
                                  <a:cs typeface="Times New Roman"/>
                                  <a:sym typeface="Times New Roman"/>
                                </a:rPr>
                                <m:t>𝑥</m:t>
                              </m:r>
                              <m:r>
                                <a:rPr lang="en-GB" sz="1600" i="1" dirty="0">
                                  <a:solidFill>
                                    <a:srgbClr val="00BC89"/>
                                  </a:solidFill>
                                  <a:latin typeface="Cambria Math" panose="02040503050406030204" pitchFamily="18" charset="0"/>
                                  <a:ea typeface="Nunito"/>
                                  <a:cs typeface="Nunito"/>
                                  <a:sym typeface="Nunito"/>
                                </a:rPr>
                                <m:t> = 1.5</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𝑥</m:t>
                              </m:r>
                              <m:r>
                                <a:rPr lang="en-GB" sz="1600" i="1" dirty="0">
                                  <a:solidFill>
                                    <a:schemeClr val="dk1"/>
                                  </a:solidFill>
                                  <a:latin typeface="Cambria Math" panose="02040503050406030204" pitchFamily="18" charset="0"/>
                                  <a:ea typeface="Nunito"/>
                                  <a:cs typeface="Nunito"/>
                                  <a:sym typeface="Nunito"/>
                                </a:rPr>
                                <m:t> = 0.67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set up equation correctly but made a mistake solving</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𝑥</m:t>
                              </m:r>
                              <m:r>
                                <a:rPr lang="en-GB" sz="1600" i="1" dirty="0">
                                  <a:solidFill>
                                    <a:schemeClr val="dk1"/>
                                  </a:solidFill>
                                  <a:latin typeface="Cambria Math" panose="02040503050406030204" pitchFamily="18" charset="0"/>
                                  <a:ea typeface="Nunito"/>
                                  <a:cs typeface="Nunito"/>
                                  <a:sym typeface="Nunito"/>
                                </a:rPr>
                                <m:t> = 3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gave the SF instead of solving for </a:t>
                          </a:r>
                          <a14:m>
                            <m:oMath xmlns:m="http://schemas.openxmlformats.org/officeDocument/2006/math">
                              <m:r>
                                <a:rPr lang="en-GB" sz="1400" i="1" dirty="0" smtClean="0">
                                  <a:solidFill>
                                    <a:schemeClr val="dk1"/>
                                  </a:solidFill>
                                  <a:latin typeface="Cambria Math" panose="02040503050406030204" pitchFamily="18" charset="0"/>
                                  <a:ea typeface="Times New Roman"/>
                                  <a:cs typeface="Times New Roman"/>
                                  <a:sym typeface="Times New Roman"/>
                                </a:rPr>
                                <m:t>𝑥</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00EBCA4-73A1-6E2F-7E38-CC76BAF4B3BB}"/>
                  </a:ext>
                </a:extLst>
              </p:cNvPr>
              <p:cNvGraphicFramePr/>
              <p:nvPr>
                <p:extLst>
                  <p:ext uri="{D42A27DB-BD31-4B8C-83A1-F6EECF244321}">
                    <p14:modId xmlns:p14="http://schemas.microsoft.com/office/powerpoint/2010/main" val="13421678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A)</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𝑥</m:t>
                              </m:r>
                              <m:r>
                                <a:rPr lang="en-US" sz="1600" i="1" dirty="0">
                                  <a:solidFill>
                                    <a:schemeClr val="dk1"/>
                                  </a:solidFill>
                                  <a:latin typeface="Cambria Math" panose="02040503050406030204" pitchFamily="18" charset="0"/>
                                  <a:ea typeface="Nunito"/>
                                  <a:cs typeface="Nunito"/>
                                  <a:sym typeface="Nunito"/>
                                </a:rPr>
                                <m:t> = 2.5 </m:t>
                              </m:r>
                            </m:oMath>
                          </a14:m>
                          <a:endParaRPr lang="en-US"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equated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9</m:t>
                              </m:r>
                              <m:r>
                                <a:rPr lang="en-US" sz="1400" b="0" i="1" dirty="0" smtClean="0">
                                  <a:solidFill>
                                    <a:schemeClr val="dk1"/>
                                  </a:solidFill>
                                  <a:latin typeface="Cambria Math" panose="02040503050406030204" pitchFamily="18" charset="0"/>
                                  <a:ea typeface="Nunito"/>
                                  <a:cs typeface="Nunito"/>
                                  <a:sym typeface="Nunito"/>
                                </a:rPr>
                                <m:t>−</m:t>
                              </m:r>
                              <m:r>
                                <a:rPr lang="en-US" sz="1400" i="1" dirty="0" smtClean="0">
                                  <a:solidFill>
                                    <a:schemeClr val="dk1"/>
                                  </a:solidFill>
                                  <a:latin typeface="Cambria Math" panose="02040503050406030204" pitchFamily="18" charset="0"/>
                                  <a:ea typeface="Nunito"/>
                                  <a:cs typeface="Nunito"/>
                                  <a:sym typeface="Nunito"/>
                                </a:rPr>
                                <m:t>2</m:t>
                              </m:r>
                              <m:r>
                                <a:rPr lang="en-US" sz="1400" i="1" dirty="0">
                                  <a:solidFill>
                                    <a:schemeClr val="dk1"/>
                                  </a:solidFill>
                                  <a:latin typeface="Cambria Math" panose="02040503050406030204" pitchFamily="18" charset="0"/>
                                  <a:ea typeface="Times New Roman"/>
                                  <a:cs typeface="Times New Roman"/>
                                  <a:sym typeface="Times New Roman"/>
                                </a:rPr>
                                <m:t>𝑥</m:t>
                              </m:r>
                              <m:r>
                                <a:rPr lang="en-US" sz="1400" i="1" dirty="0">
                                  <a:solidFill>
                                    <a:schemeClr val="dk1"/>
                                  </a:solidFill>
                                  <a:latin typeface="Cambria Math" panose="02040503050406030204" pitchFamily="18" charset="0"/>
                                  <a:ea typeface="Nunito"/>
                                  <a:cs typeface="Nunito"/>
                                  <a:sym typeface="Nunito"/>
                                </a:rPr>
                                <m:t> </m:t>
                              </m:r>
                            </m:oMath>
                          </a14:m>
                          <a:r>
                            <a:rPr lang="en-US" sz="1400" dirty="0">
                              <a:solidFill>
                                <a:schemeClr val="dk1"/>
                              </a:solidFill>
                              <a:latin typeface="Nunito"/>
                              <a:ea typeface="Nunito"/>
                              <a:cs typeface="Nunito"/>
                              <a:sym typeface="Nunito"/>
                            </a:rPr>
                            <a:t>and </a:t>
                          </a:r>
                          <a14:m xmlns:a14="http://schemas.microsoft.com/office/drawing/2010/main">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2</m:t>
                              </m:r>
                              <m:r>
                                <a:rPr lang="en-US" sz="1400" i="1" dirty="0">
                                  <a:solidFill>
                                    <a:schemeClr val="dk1"/>
                                  </a:solidFill>
                                  <a:latin typeface="Cambria Math" panose="02040503050406030204" pitchFamily="18" charset="0"/>
                                  <a:ea typeface="Times New Roman"/>
                                  <a:cs typeface="Times New Roman"/>
                                  <a:sym typeface="Times New Roman"/>
                                </a:rPr>
                                <m:t>𝑥</m:t>
                              </m:r>
                              <m:r>
                                <a:rPr lang="en-US" sz="1400" i="1" dirty="0">
                                  <a:solidFill>
                                    <a:schemeClr val="dk1"/>
                                  </a:solidFill>
                                  <a:latin typeface="Cambria Math" panose="02040503050406030204" pitchFamily="18" charset="0"/>
                                  <a:ea typeface="Nunito"/>
                                  <a:cs typeface="Nunito"/>
                                  <a:sym typeface="Nunito"/>
                                </a:rPr>
                                <m:t> −1</m:t>
                              </m:r>
                            </m:oMath>
                          </a14:m>
                          <a:r>
                            <a:rPr lang="en-US" sz="1400" dirty="0">
                              <a:solidFill>
                                <a:schemeClr val="dk1"/>
                              </a:solidFill>
                              <a:latin typeface="Nunito"/>
                              <a:ea typeface="Nunito"/>
                              <a:cs typeface="Nunito"/>
                              <a:sym typeface="Nunito"/>
                            </a:rPr>
                            <a:t>, without applying SF</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Times New Roman"/>
                                  <a:cs typeface="Times New Roman"/>
                                  <a:sym typeface="Times New Roman"/>
                                </a:rPr>
                                <m:t>𝑥</m:t>
                              </m:r>
                              <m:r>
                                <a:rPr lang="en-GB" sz="1600" i="1" dirty="0">
                                  <a:solidFill>
                                    <a:srgbClr val="00BC89"/>
                                  </a:solidFill>
                                  <a:latin typeface="Cambria Math" panose="02040503050406030204" pitchFamily="18" charset="0"/>
                                  <a:ea typeface="Nunito"/>
                                  <a:cs typeface="Nunito"/>
                                  <a:sym typeface="Nunito"/>
                                </a:rPr>
                                <m:t> = 1.5</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𝑥</m:t>
                              </m:r>
                              <m:r>
                                <a:rPr lang="en-GB" sz="1600" i="1" dirty="0">
                                  <a:solidFill>
                                    <a:schemeClr val="dk1"/>
                                  </a:solidFill>
                                  <a:latin typeface="Cambria Math" panose="02040503050406030204" pitchFamily="18" charset="0"/>
                                  <a:ea typeface="Nunito"/>
                                  <a:cs typeface="Nunito"/>
                                  <a:sym typeface="Nunito"/>
                                </a:rPr>
                                <m:t> = 0.67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set up equation correctly but made a mistake solving</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𝑥</m:t>
                              </m:r>
                              <m:r>
                                <a:rPr lang="en-GB" sz="1600" i="1" dirty="0">
                                  <a:solidFill>
                                    <a:schemeClr val="dk1"/>
                                  </a:solidFill>
                                  <a:latin typeface="Cambria Math" panose="02040503050406030204" pitchFamily="18" charset="0"/>
                                  <a:ea typeface="Nunito"/>
                                  <a:cs typeface="Nunito"/>
                                  <a:sym typeface="Nunito"/>
                                </a:rPr>
                                <m:t> = 3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gave the SF instead of solving for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Times New Roman"/>
                                  <a:cs typeface="Times New Roman"/>
                                  <a:sym typeface="Times New Roman"/>
                                </a:rPr>
                                <m:t>𝑥</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C89A8FD-B98A-8E1B-B36E-D75D203C7995}"/>
                  </a:ext>
                </a:extLst>
              </p:cNvPr>
              <p:cNvGraphicFramePr/>
              <p:nvPr>
                <p:extLst>
                  <p:ext uri="{D42A27DB-BD31-4B8C-83A1-F6EECF244321}">
                    <p14:modId xmlns:p14="http://schemas.microsoft.com/office/powerpoint/2010/main" val="4127997683"/>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19) </a:t>
                          </a:r>
                          <a:r>
                            <a:rPr lang="en-GB" sz="1600" b="0" dirty="0">
                              <a:solidFill>
                                <a:schemeClr val="dk1"/>
                              </a:solidFill>
                              <a:latin typeface="Nunito"/>
                              <a:ea typeface="Nunito"/>
                              <a:cs typeface="Nunito"/>
                              <a:sym typeface="Nunito"/>
                            </a:rPr>
                            <a:t>Solve for </a:t>
                          </a:r>
                          <a14:m>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a:ea typeface="Nunito"/>
                              <a:cs typeface="Nunito"/>
                              <a:sym typeface="Nunito"/>
                            </a:rPr>
                            <a:t>: </a:t>
                          </a:r>
                          <a:endParaRPr lang="en-GB"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C89A8FD-B98A-8E1B-B36E-D75D203C7995}"/>
                  </a:ext>
                </a:extLst>
              </p:cNvPr>
              <p:cNvGraphicFramePr/>
              <p:nvPr>
                <p:extLst>
                  <p:ext uri="{D42A27DB-BD31-4B8C-83A1-F6EECF244321}">
                    <p14:modId xmlns:p14="http://schemas.microsoft.com/office/powerpoint/2010/main" val="4127997683"/>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19) </a:t>
                          </a:r>
                          <a:r>
                            <a:rPr lang="en-GB" sz="1600" b="0" dirty="0">
                              <a:solidFill>
                                <a:schemeClr val="dk1"/>
                              </a:solidFill>
                              <a:latin typeface="Nunito"/>
                              <a:ea typeface="Nunito"/>
                              <a:cs typeface="Nunito"/>
                              <a:sym typeface="Nunito"/>
                            </a:rPr>
                            <a:t>Solve for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Times New Roman"/>
                                  <a:cs typeface="Times New Roman"/>
                                  <a:sym typeface="Times New Roman"/>
                                </a:rPr>
                                <m:t>𝑥</m:t>
                              </m:r>
                            </m:oMath>
                          </a14:m>
                          <a:r>
                            <a:rPr lang="en-GB" sz="1600" b="0" dirty="0">
                              <a:solidFill>
                                <a:schemeClr val="dk1"/>
                              </a:solidFill>
                              <a:latin typeface="Nunito"/>
                              <a:ea typeface="Nunito"/>
                              <a:cs typeface="Nunito"/>
                              <a:sym typeface="Nunito"/>
                            </a:rPr>
                            <a:t>: </a:t>
                          </a:r>
                          <a:endParaRPr lang="en-GB"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g240699d7d99_0_185"/>
          <p:cNvSpPr txBox="1"/>
          <p:nvPr/>
        </p:nvSpPr>
        <p:spPr>
          <a:xfrm>
            <a:off x="169849" y="378100"/>
            <a:ext cx="492625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822150C-5DC0-4B45-BA87-4D9C71DA32F3}"/>
              </a:ext>
            </a:extLst>
          </p:cNvPr>
          <p:cNvPicPr>
            <a:picLocks noChangeAspect="1"/>
          </p:cNvPicPr>
          <p:nvPr/>
        </p:nvPicPr>
        <p:blipFill>
          <a:blip r:embed="rId3"/>
          <a:stretch>
            <a:fillRect/>
          </a:stretch>
        </p:blipFill>
        <p:spPr>
          <a:xfrm>
            <a:off x="141466" y="1649702"/>
            <a:ext cx="4320000" cy="2631273"/>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913D9B0-91FE-4B8E-91D3-C2CD01B3F3A2}"/>
                  </a:ext>
                </a:extLst>
              </p:cNvPr>
              <p:cNvGraphicFramePr/>
              <p:nvPr>
                <p:extLst>
                  <p:ext uri="{D42A27DB-BD31-4B8C-83A1-F6EECF244321}">
                    <p14:modId xmlns:p14="http://schemas.microsoft.com/office/powerpoint/2010/main" val="400247314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5.6 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formed </a:t>
                          </a:r>
                          <a:r>
                            <a:rPr lang="en-GB" sz="1400" i="0" dirty="0">
                              <a:solidFill>
                                <a:schemeClr val="dk1"/>
                              </a:solidFill>
                              <a:latin typeface="+mj-lt"/>
                              <a:ea typeface="Nunito"/>
                              <a:cs typeface="Nunito"/>
                              <a:sym typeface="Nunito"/>
                            </a:rPr>
                            <a:t>SF</a:t>
                          </a:r>
                          <a:r>
                            <a:rPr lang="en-GB" sz="1400" dirty="0">
                              <a:solidFill>
                                <a:schemeClr val="dk1"/>
                              </a:solidFill>
                              <a:latin typeface="Nunito"/>
                              <a:ea typeface="Nunito"/>
                              <a:cs typeface="Nunito"/>
                              <a:sym typeface="Nunito"/>
                            </a:rPr>
                            <a:t> using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𝑀𝑁</m:t>
                              </m:r>
                            </m:oMath>
                          </a14:m>
                          <a:r>
                            <a:rPr lang="en-GB" sz="1400" dirty="0">
                              <a:solidFill>
                                <a:schemeClr val="dk1"/>
                              </a:solidFill>
                              <a:latin typeface="Nunito"/>
                              <a:ea typeface="Nunito"/>
                              <a:cs typeface="Nunito"/>
                              <a:sym typeface="Nunito"/>
                            </a:rPr>
                            <a:t> and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but used incorrectly</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difference between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and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𝑀𝑁</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1.75 </m:t>
                              </m:r>
                              <m:r>
                                <a:rPr lang="en-GB" sz="1600" i="1" dirty="0" smtClean="0">
                                  <a:solidFill>
                                    <a:srgbClr val="00BC89"/>
                                  </a:solidFill>
                                  <a:latin typeface="Cambria Math" panose="02040503050406030204" pitchFamily="18" charset="0"/>
                                  <a:ea typeface="Nunito"/>
                                  <a:cs typeface="Nunito"/>
                                  <a:sym typeface="Nunito"/>
                                </a:rPr>
                                <m:t>𝑐𝑚</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8.75 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𝐵𝐶</m:t>
                              </m:r>
                            </m:oMath>
                          </a14:m>
                          <a:r>
                            <a:rPr lang="en-GB" sz="1400" dirty="0">
                              <a:solidFill>
                                <a:schemeClr val="dk1"/>
                              </a:solidFill>
                              <a:latin typeface="Nunito"/>
                              <a:ea typeface="Nunito"/>
                              <a:cs typeface="Nunito"/>
                              <a:sym typeface="Nunito"/>
                            </a:rPr>
                            <a:t> but then forgot to subtract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𝐵𝑁</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913D9B0-91FE-4B8E-91D3-C2CD01B3F3A2}"/>
                  </a:ext>
                </a:extLst>
              </p:cNvPr>
              <p:cNvGraphicFramePr/>
              <p:nvPr>
                <p:extLst>
                  <p:ext uri="{D42A27DB-BD31-4B8C-83A1-F6EECF244321}">
                    <p14:modId xmlns:p14="http://schemas.microsoft.com/office/powerpoint/2010/main" val="400247314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5.6 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formed </a:t>
                          </a:r>
                          <a:r>
                            <a:rPr lang="en-GB" sz="1400" i="0" dirty="0">
                              <a:solidFill>
                                <a:schemeClr val="dk1"/>
                              </a:solidFill>
                              <a:latin typeface="+mj-lt"/>
                              <a:ea typeface="Nunito"/>
                              <a:cs typeface="Nunito"/>
                              <a:sym typeface="Nunito"/>
                            </a:rPr>
                            <a:t>SF</a:t>
                          </a:r>
                          <a:r>
                            <a:rPr lang="en-GB" sz="1400" dirty="0">
                              <a:solidFill>
                                <a:schemeClr val="dk1"/>
                              </a:solidFill>
                              <a:latin typeface="Nunito"/>
                              <a:ea typeface="Nunito"/>
                              <a:cs typeface="Nunito"/>
                              <a:sym typeface="Nunito"/>
                            </a:rPr>
                            <a:t> using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𝑀𝑁</m:t>
                              </m:r>
                            </m:oMath>
                          </a14:m>
                          <a:r>
                            <a:rPr lang="en-GB" sz="140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but used incorrectly</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difference between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𝑀𝑁</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1.75 </m:t>
                              </m:r>
                              <m:r>
                                <a:rPr lang="en-GB" sz="1600" i="1" dirty="0" smtClean="0">
                                  <a:solidFill>
                                    <a:srgbClr val="00BC89"/>
                                  </a:solidFill>
                                  <a:latin typeface="Cambria Math" panose="02040503050406030204" pitchFamily="18" charset="0"/>
                                  <a:ea typeface="Nunito"/>
                                  <a:cs typeface="Nunito"/>
                                  <a:sym typeface="Nunito"/>
                                </a:rPr>
                                <m:t>𝑐𝑚</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8.75 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𝐵𝐶</m:t>
                              </m:r>
                            </m:oMath>
                          </a14:m>
                          <a:r>
                            <a:rPr lang="en-GB" sz="1400" dirty="0">
                              <a:solidFill>
                                <a:schemeClr val="dk1"/>
                              </a:solidFill>
                              <a:latin typeface="Nunito"/>
                              <a:ea typeface="Nunito"/>
                              <a:cs typeface="Nunito"/>
                              <a:sym typeface="Nunito"/>
                            </a:rPr>
                            <a:t> but then forgot to subtract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𝐵𝑁</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48FEA9C-535D-4D0E-BEE7-E53836F9C2CB}"/>
                  </a:ext>
                </a:extLst>
              </p:cNvPr>
              <p:cNvGraphicFramePr/>
              <p:nvPr>
                <p:extLst>
                  <p:ext uri="{D42A27DB-BD31-4B8C-83A1-F6EECF244321}">
                    <p14:modId xmlns:p14="http://schemas.microsoft.com/office/powerpoint/2010/main" val="2191432129"/>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Given that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𝐵𝑁</m:t>
                              </m:r>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 calculate the length</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𝑁𝐶</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48FEA9C-535D-4D0E-BEE7-E53836F9C2CB}"/>
                  </a:ext>
                </a:extLst>
              </p:cNvPr>
              <p:cNvGraphicFramePr/>
              <p:nvPr>
                <p:extLst>
                  <p:ext uri="{D42A27DB-BD31-4B8C-83A1-F6EECF244321}">
                    <p14:modId xmlns:p14="http://schemas.microsoft.com/office/powerpoint/2010/main" val="2191432129"/>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Given that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𝐵𝑁</m:t>
                              </m:r>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 calculate the length</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𝑁𝐶</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11" name="Picture 10">
            <a:extLst>
              <a:ext uri="{FF2B5EF4-FFF2-40B4-BE49-F238E27FC236}">
                <a16:creationId xmlns:a16="http://schemas.microsoft.com/office/drawing/2014/main" id="{F5B1E574-66B3-3D49-A622-FBF3362F3BE0}"/>
              </a:ext>
            </a:extLst>
          </p:cNvPr>
          <p:cNvPicPr>
            <a:picLocks noChangeAspect="1"/>
          </p:cNvPicPr>
          <p:nvPr/>
        </p:nvPicPr>
        <p:blipFill>
          <a:blip r:embed="rId3"/>
          <a:stretch>
            <a:fillRect/>
          </a:stretch>
        </p:blipFill>
        <p:spPr>
          <a:xfrm>
            <a:off x="583237" y="2791062"/>
            <a:ext cx="1789652" cy="827999"/>
          </a:xfrm>
          <a:prstGeom prst="rect">
            <a:avLst/>
          </a:prstGeom>
        </p:spPr>
      </p:pic>
      <p:pic>
        <p:nvPicPr>
          <p:cNvPr id="12" name="Picture 11">
            <a:extLst>
              <a:ext uri="{FF2B5EF4-FFF2-40B4-BE49-F238E27FC236}">
                <a16:creationId xmlns:a16="http://schemas.microsoft.com/office/drawing/2014/main" id="{57C08F27-0F9E-D549-8E57-164F55D55E00}"/>
              </a:ext>
            </a:extLst>
          </p:cNvPr>
          <p:cNvPicPr>
            <a:picLocks noChangeAspect="1"/>
          </p:cNvPicPr>
          <p:nvPr/>
        </p:nvPicPr>
        <p:blipFill>
          <a:blip r:embed="rId4"/>
          <a:stretch>
            <a:fillRect/>
          </a:stretch>
        </p:blipFill>
        <p:spPr>
          <a:xfrm>
            <a:off x="4925607" y="2791062"/>
            <a:ext cx="1597320" cy="827999"/>
          </a:xfrm>
          <a:prstGeom prst="rect">
            <a:avLst/>
          </a:prstGeom>
        </p:spPr>
      </p:pic>
      <p:pic>
        <p:nvPicPr>
          <p:cNvPr id="13" name="Picture 12">
            <a:extLst>
              <a:ext uri="{FF2B5EF4-FFF2-40B4-BE49-F238E27FC236}">
                <a16:creationId xmlns:a16="http://schemas.microsoft.com/office/drawing/2014/main" id="{248865CC-A723-8E4B-94BB-FF3AAD275D82}"/>
              </a:ext>
            </a:extLst>
          </p:cNvPr>
          <p:cNvPicPr>
            <a:picLocks noChangeAspect="1"/>
          </p:cNvPicPr>
          <p:nvPr/>
        </p:nvPicPr>
        <p:blipFill>
          <a:blip r:embed="rId5"/>
          <a:stretch>
            <a:fillRect/>
          </a:stretch>
        </p:blipFill>
        <p:spPr>
          <a:xfrm>
            <a:off x="597376" y="3789034"/>
            <a:ext cx="1597320" cy="827999"/>
          </a:xfrm>
          <a:prstGeom prst="rect">
            <a:avLst/>
          </a:prstGeom>
        </p:spPr>
      </p:pic>
      <p:pic>
        <p:nvPicPr>
          <p:cNvPr id="14" name="Picture 13">
            <a:extLst>
              <a:ext uri="{FF2B5EF4-FFF2-40B4-BE49-F238E27FC236}">
                <a16:creationId xmlns:a16="http://schemas.microsoft.com/office/drawing/2014/main" id="{11302CE8-3E00-054D-BADF-E55C6793DBC3}"/>
              </a:ext>
            </a:extLst>
          </p:cNvPr>
          <p:cNvPicPr>
            <a:picLocks noChangeAspect="1"/>
          </p:cNvPicPr>
          <p:nvPr/>
        </p:nvPicPr>
        <p:blipFill>
          <a:blip r:embed="rId6"/>
          <a:stretch>
            <a:fillRect/>
          </a:stretch>
        </p:blipFill>
        <p:spPr>
          <a:xfrm>
            <a:off x="4948425" y="3789033"/>
            <a:ext cx="1551683" cy="827999"/>
          </a:xfrm>
          <a:prstGeom prst="rect">
            <a:avLst/>
          </a:prstGeom>
        </p:spPr>
      </p:pic>
      <p:sp>
        <p:nvSpPr>
          <p:cNvPr id="312" name="Google Shape;312;g240699d7d99_0_27"/>
          <p:cNvSpPr txBox="1"/>
          <p:nvPr/>
        </p:nvSpPr>
        <p:spPr>
          <a:xfrm>
            <a:off x="169849" y="378100"/>
            <a:ext cx="492625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8C3D725E-5A08-F44D-8C9A-21A1DC3D49FC}"/>
              </a:ext>
            </a:extLst>
          </p:cNvPr>
          <p:cNvPicPr>
            <a:picLocks noChangeAspect="1"/>
          </p:cNvPicPr>
          <p:nvPr/>
        </p:nvPicPr>
        <p:blipFill>
          <a:blip r:embed="rId7"/>
          <a:stretch>
            <a:fillRect/>
          </a:stretch>
        </p:blipFill>
        <p:spPr>
          <a:xfrm>
            <a:off x="3120275" y="1263252"/>
            <a:ext cx="2658358" cy="1378006"/>
          </a:xfrm>
          <a:prstGeom prst="rect">
            <a:avLst/>
          </a:prstGeom>
        </p:spPr>
      </p:pic>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2152EA9E-43B1-FD7D-F19B-FB9432C252BC}"/>
                  </a:ext>
                </a:extLst>
              </p:cNvPr>
              <p:cNvGraphicFramePr/>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 2) </a:t>
                          </a:r>
                          <a:r>
                            <a:rPr lang="en-US" sz="1600" b="0" dirty="0">
                              <a:solidFill>
                                <a:schemeClr val="dk1"/>
                              </a:solidFill>
                              <a:latin typeface="Nunito"/>
                              <a:ea typeface="Nunito"/>
                              <a:cs typeface="Nunito"/>
                              <a:sym typeface="Nunito"/>
                            </a:rPr>
                            <a:t>Which shape is congruent to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2152EA9E-43B1-FD7D-F19B-FB9432C252BC}"/>
                  </a:ext>
                </a:extLst>
              </p:cNvPr>
              <p:cNvGraphicFramePr/>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 2) </a:t>
                          </a:r>
                          <a:r>
                            <a:rPr lang="en-US" sz="1600" b="0" dirty="0">
                              <a:solidFill>
                                <a:schemeClr val="dk1"/>
                              </a:solidFill>
                              <a:latin typeface="Nunito"/>
                              <a:ea typeface="Nunito"/>
                              <a:cs typeface="Nunito"/>
                              <a:sym typeface="Nunito"/>
                            </a:rPr>
                            <a:t>Which shape is congruent to shape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𝑃</m:t>
                              </m:r>
                            </m:oMath>
                          </a14:m>
                          <a:r>
                            <a:rPr lang="en-US" sz="1600" b="0" dirty="0">
                              <a:solidFill>
                                <a:schemeClr val="dk1"/>
                              </a:solidFill>
                              <a:latin typeface="Nunito"/>
                              <a:ea typeface="Nunito"/>
                              <a:cs typeface="Nunito"/>
                              <a:sym typeface="Nunito"/>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graphicFrame>
        <p:nvGraphicFramePr>
          <p:cNvPr id="3" name="Google Shape;294;g21695fbacc7_0_52">
            <a:extLst>
              <a:ext uri="{FF2B5EF4-FFF2-40B4-BE49-F238E27FC236}">
                <a16:creationId xmlns:a16="http://schemas.microsoft.com/office/drawing/2014/main" id="{26B52358-D0FC-37DC-D0BA-67B29E168B63}"/>
              </a:ext>
            </a:extLst>
          </p:cNvPr>
          <p:cNvGraphicFramePr/>
          <p:nvPr>
            <p:extLst>
              <p:ext uri="{D42A27DB-BD31-4B8C-83A1-F6EECF244321}">
                <p14:modId xmlns:p14="http://schemas.microsoft.com/office/powerpoint/2010/main" val="1314993157"/>
              </p:ext>
            </p:extLst>
          </p:nvPr>
        </p:nvGraphicFramePr>
        <p:xfrm>
          <a:off x="257452" y="2706695"/>
          <a:ext cx="8640000" cy="1965876"/>
        </p:xfrm>
        <a:graphic>
          <a:graphicData uri="http://schemas.openxmlformats.org/drawingml/2006/table">
            <a:tbl>
              <a:tblPr>
                <a:noFill/>
              </a:tblPr>
              <a:tblGrid>
                <a:gridCol w="2207657">
                  <a:extLst>
                    <a:ext uri="{9D8B030D-6E8A-4147-A177-3AD203B41FA5}">
                      <a16:colId xmlns:a16="http://schemas.microsoft.com/office/drawing/2014/main" val="20000"/>
                    </a:ext>
                  </a:extLst>
                </a:gridCol>
                <a:gridCol w="2112343">
                  <a:extLst>
                    <a:ext uri="{9D8B030D-6E8A-4147-A177-3AD203B41FA5}">
                      <a16:colId xmlns:a16="http://schemas.microsoft.com/office/drawing/2014/main" val="945406668"/>
                    </a:ext>
                  </a:extLst>
                </a:gridCol>
                <a:gridCol w="2030738">
                  <a:extLst>
                    <a:ext uri="{9D8B030D-6E8A-4147-A177-3AD203B41FA5}">
                      <a16:colId xmlns:a16="http://schemas.microsoft.com/office/drawing/2014/main" val="20001"/>
                    </a:ext>
                  </a:extLst>
                </a:gridCol>
                <a:gridCol w="228926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74133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240699d7d99_0_38"/>
          <p:cNvSpPr txBox="1"/>
          <p:nvPr/>
        </p:nvSpPr>
        <p:spPr>
          <a:xfrm>
            <a:off x="169850" y="378100"/>
            <a:ext cx="5036644"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15" name="Picture 14">
            <a:extLst>
              <a:ext uri="{FF2B5EF4-FFF2-40B4-BE49-F238E27FC236}">
                <a16:creationId xmlns:a16="http://schemas.microsoft.com/office/drawing/2014/main" id="{DA5CFA07-6F0B-D64F-9372-61FDEC0A99E8}"/>
              </a:ext>
            </a:extLst>
          </p:cNvPr>
          <p:cNvPicPr>
            <a:picLocks noChangeAspect="1"/>
          </p:cNvPicPr>
          <p:nvPr/>
        </p:nvPicPr>
        <p:blipFill>
          <a:blip r:embed="rId3"/>
          <a:stretch>
            <a:fillRect/>
          </a:stretch>
        </p:blipFill>
        <p:spPr>
          <a:xfrm>
            <a:off x="3348626" y="1282161"/>
            <a:ext cx="2446747" cy="1294737"/>
          </a:xfrm>
          <a:prstGeom prst="rect">
            <a:avLst/>
          </a:prstGeom>
        </p:spPr>
      </p:pic>
      <p:graphicFrame>
        <p:nvGraphicFramePr>
          <p:cNvPr id="2" name="Google Shape;255;g2191522ec10_0_108">
            <a:extLst>
              <a:ext uri="{FF2B5EF4-FFF2-40B4-BE49-F238E27FC236}">
                <a16:creationId xmlns:a16="http://schemas.microsoft.com/office/drawing/2014/main" id="{BCABEA19-7E54-833C-A707-E32A872D8CE5}"/>
              </a:ext>
            </a:extLst>
          </p:cNvPr>
          <p:cNvGraphicFramePr/>
          <p:nvPr/>
        </p:nvGraphicFramePr>
        <p:xfrm>
          <a:off x="50893" y="862525"/>
          <a:ext cx="5647173" cy="335290"/>
        </p:xfrm>
        <a:graphic>
          <a:graphicData uri="http://schemas.openxmlformats.org/drawingml/2006/table">
            <a:tbl>
              <a:tblPr firstRow="1" bandRow="1">
                <a:noFill/>
              </a:tblPr>
              <a:tblGrid>
                <a:gridCol w="5647173">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 3) </a:t>
                      </a:r>
                      <a:r>
                        <a:rPr lang="en-US" sz="1600" b="0" dirty="0">
                          <a:solidFill>
                            <a:schemeClr val="dk1"/>
                          </a:solidFill>
                          <a:latin typeface="Nunito"/>
                          <a:ea typeface="Nunito"/>
                          <a:cs typeface="Nunito"/>
                          <a:sym typeface="Nunito"/>
                        </a:rPr>
                        <a:t>Choose the shape that is mathematically similar to:</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graphicFrame>
        <p:nvGraphicFramePr>
          <p:cNvPr id="3" name="Google Shape;294;g21695fbacc7_0_52">
            <a:extLst>
              <a:ext uri="{FF2B5EF4-FFF2-40B4-BE49-F238E27FC236}">
                <a16:creationId xmlns:a16="http://schemas.microsoft.com/office/drawing/2014/main" id="{386D3435-6FCC-D5DA-FA62-18F5BA1B603E}"/>
              </a:ext>
            </a:extLst>
          </p:cNvPr>
          <p:cNvGraphicFramePr/>
          <p:nvPr>
            <p:extLst>
              <p:ext uri="{D42A27DB-BD31-4B8C-83A1-F6EECF244321}">
                <p14:modId xmlns:p14="http://schemas.microsoft.com/office/powerpoint/2010/main" val="2900930622"/>
              </p:ext>
            </p:extLst>
          </p:nvPr>
        </p:nvGraphicFramePr>
        <p:xfrm>
          <a:off x="257452" y="2706695"/>
          <a:ext cx="8640000" cy="1965876"/>
        </p:xfrm>
        <a:graphic>
          <a:graphicData uri="http://schemas.openxmlformats.org/drawingml/2006/table">
            <a:tbl>
              <a:tblPr>
                <a:noFill/>
              </a:tblPr>
              <a:tblGrid>
                <a:gridCol w="1943881">
                  <a:extLst>
                    <a:ext uri="{9D8B030D-6E8A-4147-A177-3AD203B41FA5}">
                      <a16:colId xmlns:a16="http://schemas.microsoft.com/office/drawing/2014/main" val="20000"/>
                    </a:ext>
                  </a:extLst>
                </a:gridCol>
                <a:gridCol w="2376119">
                  <a:extLst>
                    <a:ext uri="{9D8B030D-6E8A-4147-A177-3AD203B41FA5}">
                      <a16:colId xmlns:a16="http://schemas.microsoft.com/office/drawing/2014/main" val="945406668"/>
                    </a:ext>
                  </a:extLst>
                </a:gridCol>
                <a:gridCol w="1950348">
                  <a:extLst>
                    <a:ext uri="{9D8B030D-6E8A-4147-A177-3AD203B41FA5}">
                      <a16:colId xmlns:a16="http://schemas.microsoft.com/office/drawing/2014/main" val="20001"/>
                    </a:ext>
                  </a:extLst>
                </a:gridCol>
                <a:gridCol w="236965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6" name="Picture 15">
            <a:extLst>
              <a:ext uri="{FF2B5EF4-FFF2-40B4-BE49-F238E27FC236}">
                <a16:creationId xmlns:a16="http://schemas.microsoft.com/office/drawing/2014/main" id="{89F2EEB8-7506-7240-A5DA-6EA21D685B06}"/>
              </a:ext>
            </a:extLst>
          </p:cNvPr>
          <p:cNvPicPr>
            <a:picLocks noChangeAspect="1"/>
          </p:cNvPicPr>
          <p:nvPr/>
        </p:nvPicPr>
        <p:blipFill>
          <a:blip r:embed="rId4"/>
          <a:stretch>
            <a:fillRect/>
          </a:stretch>
        </p:blipFill>
        <p:spPr>
          <a:xfrm>
            <a:off x="576127" y="2785531"/>
            <a:ext cx="1498414" cy="792911"/>
          </a:xfrm>
          <a:prstGeom prst="rect">
            <a:avLst/>
          </a:prstGeom>
        </p:spPr>
      </p:pic>
      <p:pic>
        <p:nvPicPr>
          <p:cNvPr id="17" name="Picture 16">
            <a:extLst>
              <a:ext uri="{FF2B5EF4-FFF2-40B4-BE49-F238E27FC236}">
                <a16:creationId xmlns:a16="http://schemas.microsoft.com/office/drawing/2014/main" id="{32FDA43F-A8B8-7940-8A87-DBE64072B32A}"/>
              </a:ext>
            </a:extLst>
          </p:cNvPr>
          <p:cNvPicPr>
            <a:picLocks noChangeAspect="1"/>
          </p:cNvPicPr>
          <p:nvPr/>
        </p:nvPicPr>
        <p:blipFill>
          <a:blip r:embed="rId5"/>
          <a:stretch>
            <a:fillRect/>
          </a:stretch>
        </p:blipFill>
        <p:spPr>
          <a:xfrm>
            <a:off x="4901213" y="2781833"/>
            <a:ext cx="1542119" cy="792911"/>
          </a:xfrm>
          <a:prstGeom prst="rect">
            <a:avLst/>
          </a:prstGeom>
        </p:spPr>
      </p:pic>
      <p:pic>
        <p:nvPicPr>
          <p:cNvPr id="18" name="Picture 17">
            <a:extLst>
              <a:ext uri="{FF2B5EF4-FFF2-40B4-BE49-F238E27FC236}">
                <a16:creationId xmlns:a16="http://schemas.microsoft.com/office/drawing/2014/main" id="{2984DFBB-9BC3-D847-BD34-AEC9836A1AC2}"/>
              </a:ext>
            </a:extLst>
          </p:cNvPr>
          <p:cNvPicPr>
            <a:picLocks noChangeAspect="1"/>
          </p:cNvPicPr>
          <p:nvPr/>
        </p:nvPicPr>
        <p:blipFill>
          <a:blip r:embed="rId6"/>
          <a:stretch>
            <a:fillRect/>
          </a:stretch>
        </p:blipFill>
        <p:spPr>
          <a:xfrm>
            <a:off x="576127" y="3766041"/>
            <a:ext cx="1498414" cy="792911"/>
          </a:xfrm>
          <a:prstGeom prst="rect">
            <a:avLst/>
          </a:prstGeom>
        </p:spPr>
      </p:pic>
      <p:pic>
        <p:nvPicPr>
          <p:cNvPr id="19" name="Picture 18">
            <a:extLst>
              <a:ext uri="{FF2B5EF4-FFF2-40B4-BE49-F238E27FC236}">
                <a16:creationId xmlns:a16="http://schemas.microsoft.com/office/drawing/2014/main" id="{4BF80BD5-476B-374C-824D-29FBD8784A1E}"/>
              </a:ext>
            </a:extLst>
          </p:cNvPr>
          <p:cNvPicPr>
            <a:picLocks noChangeAspect="1"/>
          </p:cNvPicPr>
          <p:nvPr/>
        </p:nvPicPr>
        <p:blipFill>
          <a:blip r:embed="rId7"/>
          <a:stretch>
            <a:fillRect/>
          </a:stretch>
        </p:blipFill>
        <p:spPr>
          <a:xfrm>
            <a:off x="4901212" y="3766040"/>
            <a:ext cx="1542119" cy="792911"/>
          </a:xfrm>
          <a:prstGeom prst="rect">
            <a:avLst/>
          </a:prstGeom>
        </p:spPr>
      </p:pic>
    </p:spTree>
    <p:extLst>
      <p:ext uri="{BB962C8B-B14F-4D97-AF65-F5344CB8AC3E}">
        <p14:creationId xmlns:p14="http://schemas.microsoft.com/office/powerpoint/2010/main" val="3051440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12" name="Picture 11">
            <a:extLst>
              <a:ext uri="{FF2B5EF4-FFF2-40B4-BE49-F238E27FC236}">
                <a16:creationId xmlns:a16="http://schemas.microsoft.com/office/drawing/2014/main" id="{23B47E8D-FBC5-C04A-BC51-31606A051C44}"/>
              </a:ext>
            </a:extLst>
          </p:cNvPr>
          <p:cNvPicPr>
            <a:picLocks noChangeAspect="1"/>
          </p:cNvPicPr>
          <p:nvPr/>
        </p:nvPicPr>
        <p:blipFill>
          <a:blip r:embed="rId3"/>
          <a:stretch>
            <a:fillRect/>
          </a:stretch>
        </p:blipFill>
        <p:spPr>
          <a:xfrm>
            <a:off x="4893633" y="2722350"/>
            <a:ext cx="1383873" cy="924753"/>
          </a:xfrm>
          <a:prstGeom prst="rect">
            <a:avLst/>
          </a:prstGeom>
        </p:spPr>
      </p:pic>
      <p:pic>
        <p:nvPicPr>
          <p:cNvPr id="11" name="Picture 10">
            <a:extLst>
              <a:ext uri="{FF2B5EF4-FFF2-40B4-BE49-F238E27FC236}">
                <a16:creationId xmlns:a16="http://schemas.microsoft.com/office/drawing/2014/main" id="{7DD73E79-E7C6-D74E-98CC-6A428874CB9E}"/>
              </a:ext>
            </a:extLst>
          </p:cNvPr>
          <p:cNvPicPr>
            <a:picLocks noChangeAspect="1"/>
          </p:cNvPicPr>
          <p:nvPr/>
        </p:nvPicPr>
        <p:blipFill>
          <a:blip r:embed="rId4"/>
          <a:stretch>
            <a:fillRect/>
          </a:stretch>
        </p:blipFill>
        <p:spPr>
          <a:xfrm>
            <a:off x="623662" y="2759642"/>
            <a:ext cx="1666960" cy="1023056"/>
          </a:xfrm>
          <a:prstGeom prst="rect">
            <a:avLst/>
          </a:prstGeom>
        </p:spPr>
      </p:pic>
      <p:sp>
        <p:nvSpPr>
          <p:cNvPr id="336" name="Google Shape;336;g240699d7d99_0_49"/>
          <p:cNvSpPr txBox="1"/>
          <p:nvPr/>
        </p:nvSpPr>
        <p:spPr>
          <a:xfrm>
            <a:off x="169850" y="378100"/>
            <a:ext cx="503777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E576A2E8-A609-4145-88C7-9D9089795622}"/>
              </a:ext>
            </a:extLst>
          </p:cNvPr>
          <p:cNvPicPr>
            <a:picLocks noChangeAspect="1"/>
          </p:cNvPicPr>
          <p:nvPr/>
        </p:nvPicPr>
        <p:blipFill>
          <a:blip r:embed="rId5"/>
          <a:stretch>
            <a:fillRect/>
          </a:stretch>
        </p:blipFill>
        <p:spPr>
          <a:xfrm>
            <a:off x="3640667" y="1274283"/>
            <a:ext cx="2232782" cy="1527694"/>
          </a:xfrm>
          <a:prstGeom prst="rect">
            <a:avLst/>
          </a:prstGeom>
        </p:spPr>
      </p:pic>
      <mc:AlternateContent xmlns:mc="http://schemas.openxmlformats.org/markup-compatibility/2006">
        <mc:Choice xmlns:a14="http://schemas.microsoft.com/office/drawing/2010/main" Requires="a14">
          <p:graphicFrame>
            <p:nvGraphicFramePr>
              <p:cNvPr id="5" name="Google Shape;255;g2191522ec10_0_108">
                <a:extLst>
                  <a:ext uri="{FF2B5EF4-FFF2-40B4-BE49-F238E27FC236}">
                    <a16:creationId xmlns:a16="http://schemas.microsoft.com/office/drawing/2014/main" id="{9A94D687-1124-71BC-3746-1601C4354022}"/>
                  </a:ext>
                </a:extLst>
              </p:cNvPr>
              <p:cNvGraphicFramePr/>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dirty="0">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Which triangle is similar to triangle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5" name="Google Shape;255;g2191522ec10_0_108">
                <a:extLst>
                  <a:ext uri="{FF2B5EF4-FFF2-40B4-BE49-F238E27FC236}">
                    <a16:creationId xmlns:a16="http://schemas.microsoft.com/office/drawing/2014/main" id="{9A94D687-1124-71BC-3746-1601C4354022}"/>
                  </a:ext>
                </a:extLst>
              </p:cNvPr>
              <p:cNvGraphicFramePr/>
              <p:nvPr/>
            </p:nvGraphicFramePr>
            <p:xfrm>
              <a:off x="5089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600" b="0" dirty="0">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Which triangle is similar to triangle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graphicFrame>
        <p:nvGraphicFramePr>
          <p:cNvPr id="8" name="Google Shape;294;g21695fbacc7_0_52">
            <a:extLst>
              <a:ext uri="{FF2B5EF4-FFF2-40B4-BE49-F238E27FC236}">
                <a16:creationId xmlns:a16="http://schemas.microsoft.com/office/drawing/2014/main" id="{38D76C29-4DAF-DAA5-3DE2-FB73B18FC448}"/>
              </a:ext>
            </a:extLst>
          </p:cNvPr>
          <p:cNvGraphicFramePr/>
          <p:nvPr>
            <p:extLst>
              <p:ext uri="{D42A27DB-BD31-4B8C-83A1-F6EECF244321}">
                <p14:modId xmlns:p14="http://schemas.microsoft.com/office/powerpoint/2010/main" val="2265144928"/>
              </p:ext>
            </p:extLst>
          </p:nvPr>
        </p:nvGraphicFramePr>
        <p:xfrm>
          <a:off x="257452" y="2706695"/>
          <a:ext cx="8640000" cy="1965876"/>
        </p:xfrm>
        <a:graphic>
          <a:graphicData uri="http://schemas.openxmlformats.org/drawingml/2006/table">
            <a:tbl>
              <a:tblPr>
                <a:noFill/>
              </a:tblPr>
              <a:tblGrid>
                <a:gridCol w="1926948">
                  <a:extLst>
                    <a:ext uri="{9D8B030D-6E8A-4147-A177-3AD203B41FA5}">
                      <a16:colId xmlns:a16="http://schemas.microsoft.com/office/drawing/2014/main" val="20000"/>
                    </a:ext>
                  </a:extLst>
                </a:gridCol>
                <a:gridCol w="2393052">
                  <a:extLst>
                    <a:ext uri="{9D8B030D-6E8A-4147-A177-3AD203B41FA5}">
                      <a16:colId xmlns:a16="http://schemas.microsoft.com/office/drawing/2014/main" val="945406668"/>
                    </a:ext>
                  </a:extLst>
                </a:gridCol>
                <a:gridCol w="1924948">
                  <a:extLst>
                    <a:ext uri="{9D8B030D-6E8A-4147-A177-3AD203B41FA5}">
                      <a16:colId xmlns:a16="http://schemas.microsoft.com/office/drawing/2014/main" val="20001"/>
                    </a:ext>
                  </a:extLst>
                </a:gridCol>
                <a:gridCol w="2395052">
                  <a:extLst>
                    <a:ext uri="{9D8B030D-6E8A-4147-A177-3AD203B41FA5}">
                      <a16:colId xmlns:a16="http://schemas.microsoft.com/office/drawing/2014/main" val="1801825155"/>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sz="1400" u="none" strike="noStrike" cap="none" dirty="0">
                        <a:solidFill>
                          <a:schemeClr val="tx1"/>
                        </a:solidFill>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3" name="Picture 12">
            <a:extLst>
              <a:ext uri="{FF2B5EF4-FFF2-40B4-BE49-F238E27FC236}">
                <a16:creationId xmlns:a16="http://schemas.microsoft.com/office/drawing/2014/main" id="{E4A91A41-65AD-9549-872E-524B3EE8FE05}"/>
              </a:ext>
            </a:extLst>
          </p:cNvPr>
          <p:cNvPicPr>
            <a:picLocks noChangeAspect="1"/>
          </p:cNvPicPr>
          <p:nvPr/>
        </p:nvPicPr>
        <p:blipFill>
          <a:blip r:embed="rId6"/>
          <a:stretch>
            <a:fillRect/>
          </a:stretch>
        </p:blipFill>
        <p:spPr>
          <a:xfrm>
            <a:off x="569010" y="3722495"/>
            <a:ext cx="1541255" cy="1069774"/>
          </a:xfrm>
          <a:prstGeom prst="rect">
            <a:avLst/>
          </a:prstGeom>
        </p:spPr>
      </p:pic>
      <p:pic>
        <p:nvPicPr>
          <p:cNvPr id="14" name="Picture 13">
            <a:extLst>
              <a:ext uri="{FF2B5EF4-FFF2-40B4-BE49-F238E27FC236}">
                <a16:creationId xmlns:a16="http://schemas.microsoft.com/office/drawing/2014/main" id="{B146DEAD-4A65-8A4F-A01B-FD96CDBBE8DA}"/>
              </a:ext>
            </a:extLst>
          </p:cNvPr>
          <p:cNvPicPr>
            <a:picLocks noChangeAspect="1"/>
          </p:cNvPicPr>
          <p:nvPr/>
        </p:nvPicPr>
        <p:blipFill>
          <a:blip r:embed="rId7"/>
          <a:stretch>
            <a:fillRect/>
          </a:stretch>
        </p:blipFill>
        <p:spPr>
          <a:xfrm>
            <a:off x="4893633" y="3747818"/>
            <a:ext cx="1541255" cy="881189"/>
          </a:xfrm>
          <a:prstGeom prst="rect">
            <a:avLst/>
          </a:prstGeom>
        </p:spPr>
      </p:pic>
    </p:spTree>
    <p:extLst>
      <p:ext uri="{BB962C8B-B14F-4D97-AF65-F5344CB8AC3E}">
        <p14:creationId xmlns:p14="http://schemas.microsoft.com/office/powerpoint/2010/main" val="2252673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240699d7d99_0_60"/>
          <p:cNvSpPr txBox="1"/>
          <p:nvPr/>
        </p:nvSpPr>
        <p:spPr>
          <a:xfrm>
            <a:off x="169849" y="378100"/>
            <a:ext cx="507122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93DFA22B-6F0B-6D49-83E2-CBC05FFB063F}"/>
              </a:ext>
            </a:extLst>
          </p:cNvPr>
          <p:cNvPicPr>
            <a:picLocks noChangeAspect="1"/>
          </p:cNvPicPr>
          <p:nvPr/>
        </p:nvPicPr>
        <p:blipFill>
          <a:blip r:embed="rId3"/>
          <a:stretch>
            <a:fillRect/>
          </a:stretch>
        </p:blipFill>
        <p:spPr>
          <a:xfrm>
            <a:off x="661016" y="1206775"/>
            <a:ext cx="7776130" cy="1384024"/>
          </a:xfrm>
          <a:prstGeom prst="rect">
            <a:avLst/>
          </a:prstGeom>
        </p:spPr>
      </p:pic>
      <p:graphicFrame>
        <p:nvGraphicFramePr>
          <p:cNvPr id="2" name="Google Shape;255;g2191522ec10_0_108">
            <a:extLst>
              <a:ext uri="{FF2B5EF4-FFF2-40B4-BE49-F238E27FC236}">
                <a16:creationId xmlns:a16="http://schemas.microsoft.com/office/drawing/2014/main" id="{6278B9CE-D805-F249-4AEC-45F76039EEAB}"/>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Which two shapes are congruent?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AlternateContent xmlns:mc="http://schemas.openxmlformats.org/markup-compatibility/2006">
        <mc:Choice xmlns:a14="http://schemas.microsoft.com/office/drawing/2010/main" Requires="a14">
          <p:graphicFrame>
            <p:nvGraphicFramePr>
              <p:cNvPr id="3" name="Google Shape;294;g21695fbacc7_0_52">
                <a:extLst>
                  <a:ext uri="{FF2B5EF4-FFF2-40B4-BE49-F238E27FC236}">
                    <a16:creationId xmlns:a16="http://schemas.microsoft.com/office/drawing/2014/main" id="{790E0C88-D1CA-DAAF-57BD-805A758EFD0D}"/>
                  </a:ext>
                </a:extLst>
              </p:cNvPr>
              <p:cNvGraphicFramePr/>
              <p:nvPr>
                <p:extLst>
                  <p:ext uri="{D42A27DB-BD31-4B8C-83A1-F6EECF244321}">
                    <p14:modId xmlns:p14="http://schemas.microsoft.com/office/powerpoint/2010/main" val="1846976465"/>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𝐷</m:t>
                              </m:r>
                            </m:oMath>
                          </a14:m>
                          <a:r>
                            <a:rPr lang="en-US" sz="1600" dirty="0">
                              <a:solidFill>
                                <a:schemeClr val="tx1"/>
                              </a:solidFill>
                              <a:latin typeface="Nunito Sans"/>
                              <a:ea typeface="Nunito Sans"/>
                              <a:cs typeface="Nunito Sans"/>
                              <a:sym typeface="Nunito Sans"/>
                            </a:rPr>
                            <a:t> and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𝐹</m:t>
                              </m:r>
                            </m:oMath>
                          </a14:m>
                          <a:r>
                            <a:rPr lang="en-US"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B)</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𝐴</m:t>
                              </m:r>
                            </m:oMath>
                          </a14:m>
                          <a:r>
                            <a:rPr lang="en-US" sz="1600" dirty="0">
                              <a:solidFill>
                                <a:schemeClr val="dk1"/>
                              </a:solidFill>
                              <a:latin typeface="Nunito Sans"/>
                              <a:ea typeface="Nunito Sans"/>
                              <a:cs typeface="Nunito Sans"/>
                              <a:sym typeface="Nunito Sans"/>
                            </a:rPr>
                            <a:t> and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𝐷</m:t>
                              </m:r>
                            </m:oMath>
                          </a14:m>
                          <a:r>
                            <a:rPr lang="en-US" sz="1600" dirty="0">
                              <a:solidFill>
                                <a:schemeClr val="dk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C)</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𝐵</m:t>
                              </m:r>
                            </m:oMath>
                          </a14:m>
                          <a:r>
                            <a:rPr lang="en-US" sz="1600" dirty="0">
                              <a:solidFill>
                                <a:schemeClr val="dk1"/>
                              </a:solidFill>
                              <a:latin typeface="Nunito Sans"/>
                              <a:ea typeface="Nunito Sans"/>
                              <a:cs typeface="Nunito Sans"/>
                              <a:sym typeface="Nunito Sans"/>
                            </a:rPr>
                            <a:t> and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𝐶</m:t>
                              </m:r>
                            </m:oMath>
                          </a14:m>
                          <a:r>
                            <a:rPr lang="en-US" sz="1600" dirty="0">
                              <a:solidFill>
                                <a:schemeClr val="dk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𝐴</m:t>
                              </m:r>
                            </m:oMath>
                          </a14:m>
                          <a:r>
                            <a:rPr lang="en-US" sz="1600" dirty="0">
                              <a:solidFill>
                                <a:srgbClr val="1C1C1C"/>
                              </a:solidFill>
                              <a:latin typeface="Nunito Sans"/>
                              <a:ea typeface="Nunito Sans"/>
                              <a:cs typeface="Nunito Sans"/>
                              <a:sym typeface="Nunito Sans"/>
                            </a:rPr>
                            <a:t> and </a:t>
                          </a:r>
                          <a14:m>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𝐸</m:t>
                              </m:r>
                            </m:oMath>
                          </a14:m>
                          <a:r>
                            <a:rPr lang="en-US" sz="1600" dirty="0">
                              <a:solidFill>
                                <a:srgbClr val="1C1C1C"/>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294;g21695fbacc7_0_52">
                <a:extLst>
                  <a:ext uri="{FF2B5EF4-FFF2-40B4-BE49-F238E27FC236}">
                    <a16:creationId xmlns:a16="http://schemas.microsoft.com/office/drawing/2014/main" id="{790E0C88-D1CA-DAAF-57BD-805A758EFD0D}"/>
                  </a:ext>
                </a:extLst>
              </p:cNvPr>
              <p:cNvGraphicFramePr/>
              <p:nvPr>
                <p:extLst>
                  <p:ext uri="{D42A27DB-BD31-4B8C-83A1-F6EECF244321}">
                    <p14:modId xmlns:p14="http://schemas.microsoft.com/office/powerpoint/2010/main" val="1846976465"/>
                  </p:ext>
                </p:extLst>
              </p:nvPr>
            </p:nvGraphicFramePr>
            <p:xfrm>
              <a:off x="257452" y="2706695"/>
              <a:ext cx="8640000" cy="1965876"/>
            </p:xfrm>
            <a:graphic>
              <a:graphicData uri="http://schemas.openxmlformats.org/drawingml/2006/table">
                <a:tbl>
                  <a:tblPr>
                    <a:noFill/>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𝐷</m:t>
                              </m:r>
                            </m:oMath>
                          </a14:m>
                          <a:r>
                            <a:rPr lang="en-US" sz="1600" dirty="0">
                              <a:solidFill>
                                <a:schemeClr val="tx1"/>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𝐹</m:t>
                              </m:r>
                            </m:oMath>
                          </a14:m>
                          <a:r>
                            <a:rPr lang="en-US" sz="16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B)</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𝐴</m:t>
                              </m:r>
                            </m:oMath>
                          </a14:m>
                          <a:r>
                            <a:rPr lang="en-US" sz="1600"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𝐷</m:t>
                              </m:r>
                            </m:oMath>
                          </a14:m>
                          <a:r>
                            <a:rPr lang="en-US" sz="1600" dirty="0">
                              <a:solidFill>
                                <a:schemeClr val="dk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938">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C)</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𝐵</m:t>
                              </m:r>
                            </m:oMath>
                          </a14:m>
                          <a:r>
                            <a:rPr lang="en-US" sz="1600" dirty="0">
                              <a:solidFill>
                                <a:schemeClr val="dk1"/>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𝐶</m:t>
                              </m:r>
                            </m:oMath>
                          </a14:m>
                          <a:r>
                            <a:rPr lang="en-US" sz="1600" dirty="0">
                              <a:solidFill>
                                <a:schemeClr val="dk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a:t>
                          </a:r>
                          <a:r>
                            <a:rPr lang="en-US"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𝐴</m:t>
                              </m:r>
                            </m:oMath>
                          </a14:m>
                          <a:r>
                            <a:rPr lang="en-US" sz="1600" dirty="0">
                              <a:solidFill>
                                <a:srgbClr val="1C1C1C"/>
                              </a:solidFill>
                              <a:latin typeface="Nunito Sans"/>
                              <a:ea typeface="Nunito Sans"/>
                              <a:cs typeface="Nunito Sans"/>
                              <a:sym typeface="Nunito Sans"/>
                            </a:rPr>
                            <a:t> and </a:t>
                          </a:r>
                          <a14:m xmlns:a14="http://schemas.microsoft.com/office/drawing/2010/main">
                            <m:oMath xmlns:m="http://schemas.openxmlformats.org/officeDocument/2006/math">
                              <m:r>
                                <a:rPr lang="en-US" sz="1600" i="1" dirty="0" smtClean="0">
                                  <a:solidFill>
                                    <a:srgbClr val="1C1C1C"/>
                                  </a:solidFill>
                                  <a:latin typeface="Cambria Math" panose="02040503050406030204" pitchFamily="18" charset="0"/>
                                  <a:ea typeface="Nunito Sans"/>
                                  <a:cs typeface="Nunito Sans"/>
                                  <a:sym typeface="Nunito Sans"/>
                                </a:rPr>
                                <m:t>𝐸</m:t>
                              </m:r>
                            </m:oMath>
                          </a14:m>
                          <a:r>
                            <a:rPr lang="en-US" sz="1600" dirty="0">
                              <a:solidFill>
                                <a:srgbClr val="1C1C1C"/>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241404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240699d7d99_0_67"/>
          <p:cNvSpPr txBox="1"/>
          <p:nvPr/>
        </p:nvSpPr>
        <p:spPr>
          <a:xfrm>
            <a:off x="169850" y="378100"/>
            <a:ext cx="5004316"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Congruence &amp; Similarity</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EF70455-144B-EF4A-A05D-B1C5F92B95DA}"/>
              </a:ext>
            </a:extLst>
          </p:cNvPr>
          <p:cNvPicPr>
            <a:picLocks noChangeAspect="1"/>
          </p:cNvPicPr>
          <p:nvPr/>
        </p:nvPicPr>
        <p:blipFill rotWithShape="1">
          <a:blip r:embed="rId3"/>
          <a:srcRect t="19824" r="67126"/>
          <a:stretch/>
        </p:blipFill>
        <p:spPr>
          <a:xfrm>
            <a:off x="2453648" y="1532206"/>
            <a:ext cx="1664832" cy="1498147"/>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736AF58-FEE4-4D96-A24D-0D87135DDC07}"/>
                  </a:ext>
                </a:extLst>
              </p:cNvPr>
              <p:cNvGraphicFramePr/>
              <p:nvPr>
                <p:extLst>
                  <p:ext uri="{D42A27DB-BD31-4B8C-83A1-F6EECF244321}">
                    <p14:modId xmlns:p14="http://schemas.microsoft.com/office/powerpoint/2010/main" val="29269574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57 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B)</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68 </m:t>
                              </m:r>
                              <m:r>
                                <a:rPr lang="en-US" sz="1600" i="1" dirty="0" smtClean="0">
                                  <a:solidFill>
                                    <a:schemeClr val="tx1"/>
                                  </a:solidFill>
                                  <a:latin typeface="Cambria Math" panose="02040503050406030204" pitchFamily="18" charset="0"/>
                                  <a:ea typeface="Nunito"/>
                                  <a:cs typeface="Nunito"/>
                                  <a:sym typeface="Nunito"/>
                                </a:rPr>
                                <m:t>𝑚𝑚</m:t>
                              </m:r>
                              <m:r>
                                <a:rPr lang="en-US" sz="1600" i="1" dirty="0" smtClean="0">
                                  <a:solidFill>
                                    <a:schemeClr val="tx1"/>
                                  </a:solidFill>
                                  <a:latin typeface="Cambria Math" panose="02040503050406030204" pitchFamily="18" charset="0"/>
                                  <a:ea typeface="Nunito"/>
                                  <a:cs typeface="Nunito"/>
                                  <a:sym typeface="Nunito"/>
                                </a:rPr>
                                <m:t> </m:t>
                              </m:r>
                            </m:oMath>
                          </a14:m>
                          <a:endParaRPr lang="en-US"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64 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16 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736AF58-FEE4-4D96-A24D-0D87135DDC07}"/>
                  </a:ext>
                </a:extLst>
              </p:cNvPr>
              <p:cNvGraphicFramePr/>
              <p:nvPr>
                <p:extLst>
                  <p:ext uri="{D42A27DB-BD31-4B8C-83A1-F6EECF244321}">
                    <p14:modId xmlns:p14="http://schemas.microsoft.com/office/powerpoint/2010/main" val="292695742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57 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B)</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68 </m:t>
                              </m:r>
                              <m:r>
                                <a:rPr lang="en-US" sz="1600" i="1" dirty="0" smtClean="0">
                                  <a:solidFill>
                                    <a:schemeClr val="tx1"/>
                                  </a:solidFill>
                                  <a:latin typeface="Cambria Math" panose="02040503050406030204" pitchFamily="18" charset="0"/>
                                  <a:ea typeface="Nunito"/>
                                  <a:cs typeface="Nunito"/>
                                  <a:sym typeface="Nunito"/>
                                </a:rPr>
                                <m:t>𝑚𝑚</m:t>
                              </m:r>
                              <m:r>
                                <a:rPr lang="en-US" sz="1600" i="1" dirty="0" smtClean="0">
                                  <a:solidFill>
                                    <a:schemeClr val="tx1"/>
                                  </a:solidFill>
                                  <a:latin typeface="Cambria Math" panose="02040503050406030204" pitchFamily="18" charset="0"/>
                                  <a:ea typeface="Nunito"/>
                                  <a:cs typeface="Nunito"/>
                                  <a:sym typeface="Nunito"/>
                                </a:rPr>
                                <m:t> </m:t>
                              </m:r>
                            </m:oMath>
                          </a14:m>
                          <a:endParaRPr lang="en-US"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64 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16 </m:t>
                              </m:r>
                              <m:r>
                                <a:rPr lang="en-GB" sz="1600" i="1" dirty="0" smtClean="0">
                                  <a:solidFill>
                                    <a:schemeClr val="tx1"/>
                                  </a:solidFill>
                                  <a:latin typeface="Cambria Math" panose="02040503050406030204" pitchFamily="18" charset="0"/>
                                  <a:ea typeface="Nunito"/>
                                  <a:cs typeface="Nunito"/>
                                  <a:sym typeface="Nunito"/>
                                </a:rPr>
                                <m:t>𝑚𝑚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30A7A8F-1778-EA33-760C-53E51848847D}"/>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These two triangles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𝑝</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30A7A8F-1778-EA33-760C-53E51848847D}"/>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These two triangles are similar.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Determine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𝑝</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D5F1AAD3-22C9-E1FF-85F3-EFB5364322DD}"/>
              </a:ext>
            </a:extLst>
          </p:cNvPr>
          <p:cNvPicPr>
            <a:picLocks noChangeAspect="1"/>
          </p:cNvPicPr>
          <p:nvPr/>
        </p:nvPicPr>
        <p:blipFill rotWithShape="1">
          <a:blip r:embed="rId3"/>
          <a:srcRect l="50513"/>
          <a:stretch/>
        </p:blipFill>
        <p:spPr>
          <a:xfrm>
            <a:off x="555737" y="2571750"/>
            <a:ext cx="2506105" cy="1868570"/>
          </a:xfrm>
          <a:prstGeom prst="rect">
            <a:avLst/>
          </a:prstGeom>
        </p:spPr>
      </p:pic>
    </p:spTree>
    <p:extLst>
      <p:ext uri="{BB962C8B-B14F-4D97-AF65-F5344CB8AC3E}">
        <p14:creationId xmlns:p14="http://schemas.microsoft.com/office/powerpoint/2010/main" val="101806346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TotalTime>
  <Words>2358</Words>
  <Application>Microsoft Office PowerPoint</Application>
  <PresentationFormat>On-screen Show (16:9)</PresentationFormat>
  <Paragraphs>376</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Times New Roman</vt:lpstr>
      <vt:lpstr>Cambria Math</vt:lpstr>
      <vt:lpstr>Calibri</vt:lpstr>
      <vt:lpstr>Nunito Sans</vt:lpstr>
      <vt:lpstr>Arial</vt:lpstr>
      <vt:lpstr>Nunito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cp:revision>
  <dcterms:modified xsi:type="dcterms:W3CDTF">2023-07-06T14:17:32Z</dcterms:modified>
</cp:coreProperties>
</file>