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7"/>
  </p:notesMasterIdLst>
  <p:sldIdLst>
    <p:sldId id="256" r:id="rId2"/>
    <p:sldId id="257" r:id="rId3"/>
    <p:sldId id="258" r:id="rId4"/>
    <p:sldId id="281" r:id="rId5"/>
    <p:sldId id="282" r:id="rId6"/>
    <p:sldId id="283" r:id="rId7"/>
    <p:sldId id="284" r:id="rId8"/>
    <p:sldId id="285" r:id="rId9"/>
    <p:sldId id="286" r:id="rId10"/>
    <p:sldId id="287" r:id="rId11"/>
    <p:sldId id="288" r:id="rId12"/>
    <p:sldId id="289" r:id="rId13"/>
    <p:sldId id="290"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9144000" cy="5143500" type="screen16x9"/>
  <p:notesSz cx="6858000" cy="9144000"/>
  <p:embeddedFontLst>
    <p:embeddedFont>
      <p:font typeface="Calibri" panose="020F0502020204030204" pitchFamily="34" charset="0"/>
      <p:regular r:id="rId28"/>
      <p:bold r:id="rId29"/>
      <p:italic r:id="rId30"/>
      <p:boldItalic r:id="rId31"/>
    </p:embeddedFont>
    <p:embeddedFont>
      <p:font typeface="Cambria Math" panose="02040503050406030204" pitchFamily="18" charset="0"/>
      <p:regular r:id="rId32"/>
    </p:embeddedFont>
    <p:embeddedFont>
      <p:font typeface="Nunito" pitchFamily="2" charset="0"/>
      <p:regular r:id="rId33"/>
      <p:bold r:id="rId34"/>
      <p:italic r:id="rId35"/>
      <p:boldItalic r:id="rId36"/>
    </p:embeddedFont>
    <p:embeddedFont>
      <p:font typeface="Nunito Sans" pitchFamily="2" charset="0"/>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1" roundtripDataSignature="AMtx7mhU+4oZpGFpq6iodQqQGcZfveHFb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aul Coffey"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8B17C7-822E-4342-9830-7E1A07E9B26D}" v="385" dt="2023-07-10T11:23:54.981"/>
  </p1510:revLst>
</p1510:revInfo>
</file>

<file path=ppt/tableStyles.xml><?xml version="1.0" encoding="utf-8"?>
<a:tblStyleLst xmlns:a="http://schemas.openxmlformats.org/drawingml/2006/main" def="{AD53301B-15D8-45D5-B580-323E5BA72A3A}">
  <a:tblStyle styleId="{AD53301B-15D8-45D5-B580-323E5BA72A3A}"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Calibri"/>
          <a:ea typeface="Calibri"/>
          <a:cs typeface="Calibri"/>
        </a:font>
        <a:srgbClr val="FFFFFF"/>
      </a:tcTxStyle>
      <a:tcStyle>
        <a:tcBdr/>
        <a:fill>
          <a:solidFill>
            <a:srgbClr val="4472C4"/>
          </a:solidFill>
        </a:fill>
      </a:tcStyle>
    </a:lastCol>
    <a:firstCol>
      <a:tcTxStyle b="on" i="off">
        <a:font>
          <a:latin typeface="Calibri"/>
          <a:ea typeface="Calibri"/>
          <a:cs typeface="Calibri"/>
        </a:font>
        <a:srgbClr val="FFFFFF"/>
      </a:tcTxStyle>
      <a:tcStyle>
        <a:tcBdr/>
        <a:fill>
          <a:solidFill>
            <a:srgbClr val="4472C4"/>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4472C4"/>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4472C4"/>
          </a:solidFill>
        </a:fill>
      </a:tcStyle>
    </a:firstRow>
    <a:neCell>
      <a:tcTxStyle b="off" i="off"/>
      <a:tcStyle>
        <a:tcBdr/>
      </a:tcStyle>
    </a:neCell>
    <a:nwCell>
      <a:tcTxStyle b="off" i="off"/>
      <a:tcStyle>
        <a:tcBdr/>
      </a:tcStyle>
    </a:nwCell>
  </a:tblStyle>
  <a:tblStyle styleId="{4E17C38F-3C43-4526-9ACF-3701A6FE60CF}" styleName="Table_1">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56"/>
  </p:normalViewPr>
  <p:slideViewPr>
    <p:cSldViewPr snapToGrid="0">
      <p:cViewPr varScale="1">
        <p:scale>
          <a:sx n="66" d="100"/>
          <a:sy n="66" d="100"/>
        </p:scale>
        <p:origin x="44" y="1172"/>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2.fntdata"/><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commentAuthors" Target="commentAuthors.xml"/><Relationship Id="rId47"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tableStyles" Target="tableStyles.xml"/><Relationship Id="rId20" Type="http://schemas.openxmlformats.org/officeDocument/2006/relationships/slide" Target="slides/slide19.xml"/><Relationship Id="rId41"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0" name="Google Shape;80;p1: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g2531dd14429_0_26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35" name="Google Shape;435;g2531dd14429_0_2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166681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2531dd14429_0_27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43" name="Google Shape;443;g2531dd14429_0_2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289669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g2531dd14429_0_27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51" name="Google Shape;451;g2531dd14429_0_2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423996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g2531dd14429_0_30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74" name="Google Shape;474;g2531dd14429_0_3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08889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9" name="Google Shape;299;p6: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2531dd14429_0_1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3" name="Google Shape;303;g2531dd14429_0_1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2531dd14429_0_1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6" name="Google Shape;326;g2531dd14429_0_1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g2531dd14429_0_17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8" name="Google Shape;348;g2531dd14429_0_1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2531dd14429_0_19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0" name="Google Shape;370;g2531dd14429_0_1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g2531dd14429_0_2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3" name="Google Shape;393;g2531dd14429_0_2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 name="Google Shape;8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g2531dd14429_0_2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2" name="Google Shape;412;g2531dd14429_0_2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g2531dd14429_0_26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35" name="Google Shape;435;g2531dd14429_0_2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2531dd14429_0_27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43" name="Google Shape;443;g2531dd14429_0_2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g2531dd14429_0_27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51" name="Google Shape;451;g2531dd14429_0_2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g2531dd14429_0_30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74" name="Google Shape;474;g2531dd14429_0_3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96" name="Google Shape;496;p8: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 name="Google Shape;9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2531dd14429_0_1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3" name="Google Shape;303;g2531dd14429_0_1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780969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2531dd14429_0_1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6" name="Google Shape;326;g2531dd14429_0_1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714656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g2531dd14429_0_17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8" name="Google Shape;348;g2531dd14429_0_1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272777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2531dd14429_0_19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0" name="Google Shape;370;g2531dd14429_0_1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114246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g2531dd14429_0_2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3" name="Google Shape;393;g2531dd14429_0_2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433479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g2531dd14429_0_2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2" name="Google Shape;412;g2531dd14429_0_2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394778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hyperlink" Target="https://thirdspacelearning.com/" TargetMode="External"/><Relationship Id="rId3" Type="http://schemas.openxmlformats.org/officeDocument/2006/relationships/image" Target="../media/image5.png"/><Relationship Id="rId7" Type="http://schemas.openxmlformats.org/officeDocument/2006/relationships/hyperlink" Target="https://thirdspacelearning.com/gcse-maths/"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11" name="Google Shape;11;p10"/>
          <p:cNvSpPr txBox="1"/>
          <p:nvPr/>
        </p:nvSpPr>
        <p:spPr>
          <a:xfrm>
            <a:off x="393193" y="1333192"/>
            <a:ext cx="6510528" cy="790800"/>
          </a:xfrm>
          <a:prstGeom prst="rect">
            <a:avLst/>
          </a:prstGeom>
          <a:noFill/>
          <a:ln>
            <a:noFill/>
          </a:ln>
        </p:spPr>
        <p:txBody>
          <a:bodyPr spcFirstLastPara="1" wrap="square" lIns="68575" tIns="34275" rIns="68575" bIns="34275" anchor="b" anchorCtr="0">
            <a:normAutofit/>
          </a:bodyPr>
          <a:lstStyle/>
          <a:p>
            <a:pPr marL="0" marR="0" lvl="0" indent="0" algn="ctr" rtl="0">
              <a:lnSpc>
                <a:spcPct val="90000"/>
              </a:lnSpc>
              <a:spcBef>
                <a:spcPts val="0"/>
              </a:spcBef>
              <a:spcAft>
                <a:spcPts val="0"/>
              </a:spcAft>
              <a:buClr>
                <a:schemeClr val="dk1"/>
              </a:buClr>
              <a:buSzPts val="4500"/>
              <a:buFont typeface="Calibri"/>
              <a:buNone/>
            </a:pPr>
            <a:r>
              <a:rPr lang="en-GB" sz="5000" b="1" i="0" u="none" strike="noStrike" cap="none">
                <a:solidFill>
                  <a:schemeClr val="dk1"/>
                </a:solidFill>
                <a:latin typeface="Nunito Sans"/>
                <a:ea typeface="Nunito Sans"/>
                <a:cs typeface="Nunito Sans"/>
                <a:sym typeface="Nunito Sans"/>
              </a:rPr>
              <a:t>Diagnostic Questions</a:t>
            </a:r>
            <a:endParaRPr sz="5000" b="1" i="0" u="none" strike="noStrike" cap="none">
              <a:solidFill>
                <a:schemeClr val="dk1"/>
              </a:solidFill>
              <a:latin typeface="Nunito Sans"/>
              <a:ea typeface="Nunito Sans"/>
              <a:cs typeface="Nunito Sans"/>
              <a:sym typeface="Nunito Sans"/>
            </a:endParaRPr>
          </a:p>
        </p:txBody>
      </p:sp>
      <p:pic>
        <p:nvPicPr>
          <p:cNvPr id="12" name="Google Shape;12;p10"/>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13" name="Google Shape;13;p10">
            <a:hlinkClick r:id="" action="ppaction://hlinkshowjump?jump=firstslide"/>
          </p:cNvPr>
          <p:cNvSpPr txBox="1"/>
          <p:nvPr/>
        </p:nvSpPr>
        <p:spPr>
          <a:xfrm>
            <a:off x="445150" y="2290450"/>
            <a:ext cx="4268700" cy="49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a:solidFill>
                  <a:schemeClr val="accent2"/>
                </a:solidFill>
                <a:latin typeface="Nunito Sans"/>
                <a:ea typeface="Nunito Sans"/>
                <a:cs typeface="Nunito Sans"/>
                <a:sym typeface="Nunito Sans"/>
              </a:rPr>
              <a:t>Conditional Probability</a:t>
            </a:r>
            <a:r>
              <a:rPr lang="en-GB" sz="2000" b="0" i="0" u="none" strike="noStrike" cap="none">
                <a:solidFill>
                  <a:schemeClr val="accent2"/>
                </a:solidFill>
                <a:latin typeface="Nunito Sans"/>
                <a:ea typeface="Nunito Sans"/>
                <a:cs typeface="Nunito Sans"/>
                <a:sym typeface="Nunito Sans"/>
              </a:rPr>
              <a:t> | Probability</a:t>
            </a:r>
            <a:endParaRPr sz="2000" b="0" i="0" u="none" strike="noStrike" cap="none">
              <a:solidFill>
                <a:schemeClr val="accent2"/>
              </a:solidFill>
              <a:latin typeface="Nunito Sans"/>
              <a:ea typeface="Nunito Sans"/>
              <a:cs typeface="Nunito Sans"/>
              <a:sym typeface="Nunito Sans"/>
            </a:endParaRPr>
          </a:p>
        </p:txBody>
      </p:sp>
      <p:pic>
        <p:nvPicPr>
          <p:cNvPr id="14" name="Google Shape;14;p10" descr="Background pattern&#10;&#10;Description automatically generated"/>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7"/>
        <p:cNvGrpSpPr/>
        <p:nvPr/>
      </p:nvGrpSpPr>
      <p:grpSpPr>
        <a:xfrm>
          <a:off x="0" y="0"/>
          <a:ext cx="0" cy="0"/>
          <a:chOff x="0" y="0"/>
          <a:chExt cx="0" cy="0"/>
        </a:xfrm>
      </p:grpSpPr>
      <p:sp>
        <p:nvSpPr>
          <p:cNvPr id="58" name="Google Shape;58;p1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 name="Google Shape;59;p1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60" name="Google Shape;60;p1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61" name="Google Shape;61;p1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62" name="Google Shape;62;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3"/>
        <p:cNvGrpSpPr/>
        <p:nvPr/>
      </p:nvGrpSpPr>
      <p:grpSpPr>
        <a:xfrm>
          <a:off x="0" y="0"/>
          <a:ext cx="0" cy="0"/>
          <a:chOff x="0" y="0"/>
          <a:chExt cx="0" cy="0"/>
        </a:xfrm>
      </p:grpSpPr>
      <p:sp>
        <p:nvSpPr>
          <p:cNvPr id="64" name="Google Shape;64;p2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65" name="Google Shape;65;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66"/>
        <p:cNvGrpSpPr/>
        <p:nvPr/>
      </p:nvGrpSpPr>
      <p:grpSpPr>
        <a:xfrm>
          <a:off x="0" y="0"/>
          <a:ext cx="0" cy="0"/>
          <a:chOff x="0" y="0"/>
          <a:chExt cx="0" cy="0"/>
        </a:xfrm>
      </p:grpSpPr>
      <p:sp>
        <p:nvSpPr>
          <p:cNvPr id="67" name="Google Shape;67;p21"/>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68" name="Google Shape;68;p2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69" name="Google Shape;69;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0"/>
        <p:cNvGrpSpPr/>
        <p:nvPr/>
      </p:nvGrpSpPr>
      <p:grpSpPr>
        <a:xfrm>
          <a:off x="0" y="0"/>
          <a:ext cx="0" cy="0"/>
          <a:chOff x="0" y="0"/>
          <a:chExt cx="0" cy="0"/>
        </a:xfrm>
      </p:grpSpPr>
      <p:sp>
        <p:nvSpPr>
          <p:cNvPr id="71" name="Google Shape;71;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Google Shape;73;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74" name="Google Shape;74;p2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1200"/>
              </a:spcBef>
              <a:spcAft>
                <a:spcPts val="0"/>
              </a:spcAft>
              <a:buClr>
                <a:schemeClr val="dk1"/>
              </a:buClr>
              <a:buSzPts val="1400"/>
              <a:buChar char="○"/>
              <a:defRPr/>
            </a:lvl2pPr>
            <a:lvl3pPr marL="1371600" lvl="2" indent="-317500" algn="l">
              <a:lnSpc>
                <a:spcPct val="90000"/>
              </a:lnSpc>
              <a:spcBef>
                <a:spcPts val="1200"/>
              </a:spcBef>
              <a:spcAft>
                <a:spcPts val="0"/>
              </a:spcAft>
              <a:buClr>
                <a:schemeClr val="dk1"/>
              </a:buClr>
              <a:buSzPts val="1400"/>
              <a:buChar char="■"/>
              <a:defRPr/>
            </a:lvl3pPr>
            <a:lvl4pPr marL="1828800" lvl="3" indent="-317500" algn="l">
              <a:lnSpc>
                <a:spcPct val="90000"/>
              </a:lnSpc>
              <a:spcBef>
                <a:spcPts val="1200"/>
              </a:spcBef>
              <a:spcAft>
                <a:spcPts val="0"/>
              </a:spcAft>
              <a:buClr>
                <a:schemeClr val="dk1"/>
              </a:buClr>
              <a:buSzPts val="1400"/>
              <a:buChar char="●"/>
              <a:defRPr/>
            </a:lvl4pPr>
            <a:lvl5pPr marL="2286000" lvl="4" indent="-317500" algn="l">
              <a:lnSpc>
                <a:spcPct val="90000"/>
              </a:lnSpc>
              <a:spcBef>
                <a:spcPts val="1200"/>
              </a:spcBef>
              <a:spcAft>
                <a:spcPts val="0"/>
              </a:spcAft>
              <a:buClr>
                <a:schemeClr val="dk1"/>
              </a:buClr>
              <a:buSzPts val="1400"/>
              <a:buChar char="○"/>
              <a:defRPr/>
            </a:lvl5pPr>
            <a:lvl6pPr marL="2743200" lvl="5" indent="-317500" algn="l">
              <a:lnSpc>
                <a:spcPct val="90000"/>
              </a:lnSpc>
              <a:spcBef>
                <a:spcPts val="1200"/>
              </a:spcBef>
              <a:spcAft>
                <a:spcPts val="0"/>
              </a:spcAft>
              <a:buClr>
                <a:schemeClr val="dk1"/>
              </a:buClr>
              <a:buSzPts val="1400"/>
              <a:buChar char="■"/>
              <a:defRPr/>
            </a:lvl6pPr>
            <a:lvl7pPr marL="3200400" lvl="6" indent="-317500" algn="l">
              <a:lnSpc>
                <a:spcPct val="90000"/>
              </a:lnSpc>
              <a:spcBef>
                <a:spcPts val="1200"/>
              </a:spcBef>
              <a:spcAft>
                <a:spcPts val="0"/>
              </a:spcAft>
              <a:buClr>
                <a:schemeClr val="dk1"/>
              </a:buClr>
              <a:buSzPts val="1400"/>
              <a:buChar char="●"/>
              <a:defRPr/>
            </a:lvl7pPr>
            <a:lvl8pPr marL="3657600" lvl="7" indent="-317500" algn="l">
              <a:lnSpc>
                <a:spcPct val="90000"/>
              </a:lnSpc>
              <a:spcBef>
                <a:spcPts val="1200"/>
              </a:spcBef>
              <a:spcAft>
                <a:spcPts val="0"/>
              </a:spcAft>
              <a:buClr>
                <a:schemeClr val="dk1"/>
              </a:buClr>
              <a:buSzPts val="1400"/>
              <a:buChar char="○"/>
              <a:defRPr/>
            </a:lvl8pPr>
            <a:lvl9pPr marL="4114800" lvl="8" indent="-317500" algn="l">
              <a:lnSpc>
                <a:spcPct val="90000"/>
              </a:lnSpc>
              <a:spcBef>
                <a:spcPts val="1200"/>
              </a:spcBef>
              <a:spcAft>
                <a:spcPts val="1200"/>
              </a:spcAft>
              <a:buClr>
                <a:schemeClr val="dk1"/>
              </a:buClr>
              <a:buSzPts val="1400"/>
              <a:buChar char="■"/>
              <a:defRPr/>
            </a:lvl9pPr>
          </a:lstStyle>
          <a:p>
            <a:endParaRPr/>
          </a:p>
        </p:txBody>
      </p:sp>
      <p:sp>
        <p:nvSpPr>
          <p:cNvPr id="75" name="Google Shape;75;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6" name="Google Shape;76;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7" name="Google Shape;77;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11"/>
          <p:cNvSpPr txBox="1"/>
          <p:nvPr/>
        </p:nvSpPr>
        <p:spPr>
          <a:xfrm>
            <a:off x="0" y="0"/>
            <a:ext cx="3955500"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a:solidFill>
                  <a:srgbClr val="2779F5"/>
                </a:solidFill>
                <a:latin typeface="Nunito Sans"/>
                <a:ea typeface="Nunito Sans"/>
                <a:cs typeface="Nunito Sans"/>
                <a:sym typeface="Nunito Sans"/>
              </a:rPr>
              <a:t>  GCSE Probability | Diagnostic Questions | </a:t>
            </a:r>
            <a:r>
              <a:rPr lang="en-GB" sz="1000">
                <a:solidFill>
                  <a:srgbClr val="2779F5"/>
                </a:solidFill>
                <a:latin typeface="Nunito Sans"/>
                <a:ea typeface="Nunito Sans"/>
                <a:cs typeface="Nunito Sans"/>
                <a:sym typeface="Nunito Sans"/>
              </a:rPr>
              <a:t>Conditional Probability</a:t>
            </a:r>
            <a:endParaRPr sz="1200" b="0" i="0" u="none" strike="noStrike" cap="none">
              <a:solidFill>
                <a:srgbClr val="000000"/>
              </a:solidFill>
              <a:latin typeface="Arial"/>
              <a:ea typeface="Arial"/>
              <a:cs typeface="Arial"/>
              <a:sym typeface="Arial"/>
            </a:endParaRPr>
          </a:p>
        </p:txBody>
      </p:sp>
      <p:pic>
        <p:nvPicPr>
          <p:cNvPr id="17" name="Google Shape;17;p11"/>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18" name="Google Shape;18;p11"/>
          <p:cNvSpPr/>
          <p:nvPr/>
        </p:nvSpPr>
        <p:spPr>
          <a:xfrm>
            <a:off x="0" y="369300"/>
            <a:ext cx="5696712" cy="396200"/>
          </a:xfrm>
          <a:prstGeom prst="rect">
            <a:avLst/>
          </a:prstGeom>
          <a:solidFill>
            <a:srgbClr val="1088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chemeClr val="lt1"/>
              </a:solidFill>
              <a:latin typeface="Nunito Sans"/>
              <a:ea typeface="Nunito Sans"/>
              <a:cs typeface="Nunito Sans"/>
              <a:sym typeface="Nunito San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1">
  <p:cSld name="TITLE_AND_BODY_1">
    <p:spTree>
      <p:nvGrpSpPr>
        <p:cNvPr id="1" name="Shape 19"/>
        <p:cNvGrpSpPr/>
        <p:nvPr/>
      </p:nvGrpSpPr>
      <p:grpSpPr>
        <a:xfrm>
          <a:off x="0" y="0"/>
          <a:ext cx="0" cy="0"/>
          <a:chOff x="0" y="0"/>
          <a:chExt cx="0" cy="0"/>
        </a:xfrm>
      </p:grpSpPr>
      <p:sp>
        <p:nvSpPr>
          <p:cNvPr id="20" name="Google Shape;20;p12"/>
          <p:cNvSpPr txBox="1"/>
          <p:nvPr/>
        </p:nvSpPr>
        <p:spPr>
          <a:xfrm>
            <a:off x="0" y="0"/>
            <a:ext cx="4018800"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a:solidFill>
                  <a:srgbClr val="2779F5"/>
                </a:solidFill>
                <a:latin typeface="Nunito Sans"/>
                <a:ea typeface="Nunito Sans"/>
                <a:cs typeface="Nunito Sans"/>
                <a:sym typeface="Nunito Sans"/>
              </a:rPr>
              <a:t>  GCSE Probability | Diagnostic Questions | </a:t>
            </a:r>
            <a:r>
              <a:rPr lang="en-GB" sz="1000">
                <a:solidFill>
                  <a:srgbClr val="2779F5"/>
                </a:solidFill>
                <a:latin typeface="Nunito Sans"/>
                <a:ea typeface="Nunito Sans"/>
                <a:cs typeface="Nunito Sans"/>
                <a:sym typeface="Nunito Sans"/>
              </a:rPr>
              <a:t>Conditional Probability</a:t>
            </a:r>
            <a:endParaRPr sz="1200" b="0" i="0" u="none" strike="noStrike" cap="none">
              <a:solidFill>
                <a:srgbClr val="000000"/>
              </a:solidFill>
              <a:latin typeface="Arial"/>
              <a:ea typeface="Arial"/>
              <a:cs typeface="Arial"/>
              <a:sym typeface="Arial"/>
            </a:endParaRPr>
          </a:p>
        </p:txBody>
      </p:sp>
      <p:sp>
        <p:nvSpPr>
          <p:cNvPr id="21" name="Google Shape;21;p12"/>
          <p:cNvSpPr/>
          <p:nvPr/>
        </p:nvSpPr>
        <p:spPr>
          <a:xfrm>
            <a:off x="0" y="4863725"/>
            <a:ext cx="9144000" cy="279900"/>
          </a:xfrm>
          <a:prstGeom prst="rect">
            <a:avLst/>
          </a:prstGeom>
          <a:solidFill>
            <a:srgbClr val="09217B"/>
          </a:solidFill>
          <a:ln w="9525" cap="flat" cmpd="sng">
            <a:solidFill>
              <a:srgbClr val="09217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p12"/>
          <p:cNvSpPr txBox="1"/>
          <p:nvPr/>
        </p:nvSpPr>
        <p:spPr>
          <a:xfrm>
            <a:off x="2023325" y="4842125"/>
            <a:ext cx="7380000" cy="323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GB" sz="900" b="1" i="0" u="none" strike="noStrike" cap="none">
                <a:solidFill>
                  <a:srgbClr val="FFFFFF"/>
                </a:solidFill>
                <a:latin typeface="Nunito Sans"/>
                <a:ea typeface="Nunito Sans"/>
                <a:cs typeface="Nunito Sans"/>
                <a:sym typeface="Nunito Sans"/>
              </a:rPr>
              <a:t>   thirdspacelearning.com </a:t>
            </a:r>
            <a:r>
              <a:rPr lang="en-GB" sz="900" b="0" i="0" u="none" strike="noStrike" cap="none">
                <a:solidFill>
                  <a:srgbClr val="FFFFFF"/>
                </a:solidFill>
                <a:latin typeface="Nunito Sans"/>
                <a:ea typeface="Nunito Sans"/>
                <a:cs typeface="Nunito Sans"/>
                <a:sym typeface="Nunito Sans"/>
              </a:rPr>
              <a:t>| Helping schools close the maths attainment gap through targeted one to one teaching and flexible resources</a:t>
            </a:r>
            <a:endParaRPr sz="900" b="0" i="0" u="none" strike="noStrike" cap="none">
              <a:solidFill>
                <a:srgbClr val="FFFFFF"/>
              </a:solidFill>
              <a:latin typeface="Nunito Sans"/>
              <a:ea typeface="Nunito Sans"/>
              <a:cs typeface="Nunito Sans"/>
              <a:sym typeface="Nunito Sans"/>
            </a:endParaRPr>
          </a:p>
        </p:txBody>
      </p:sp>
      <p:pic>
        <p:nvPicPr>
          <p:cNvPr id="23" name="Google Shape;23;p12"/>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24" name="Google Shape;24;p12"/>
          <p:cNvSpPr/>
          <p:nvPr/>
        </p:nvSpPr>
        <p:spPr>
          <a:xfrm>
            <a:off x="0" y="369300"/>
            <a:ext cx="5696712" cy="396200"/>
          </a:xfrm>
          <a:prstGeom prst="rect">
            <a:avLst/>
          </a:prstGeom>
          <a:solidFill>
            <a:srgbClr val="1088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chemeClr val="lt1"/>
              </a:solidFill>
              <a:latin typeface="Nunito Sans"/>
              <a:ea typeface="Nunito Sans"/>
              <a:cs typeface="Nunito Sans"/>
              <a:sym typeface="Nunito San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cSld name="1_Title slide">
    <p:spTree>
      <p:nvGrpSpPr>
        <p:cNvPr id="1" name="Shape 25"/>
        <p:cNvGrpSpPr/>
        <p:nvPr/>
      </p:nvGrpSpPr>
      <p:grpSpPr>
        <a:xfrm>
          <a:off x="0" y="0"/>
          <a:ext cx="0" cy="0"/>
          <a:chOff x="0" y="0"/>
          <a:chExt cx="0" cy="0"/>
        </a:xfrm>
      </p:grpSpPr>
      <p:sp>
        <p:nvSpPr>
          <p:cNvPr id="26" name="Google Shape;26;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7" name="Google Shape;27;p13"/>
          <p:cNvSpPr txBox="1"/>
          <p:nvPr/>
        </p:nvSpPr>
        <p:spPr>
          <a:xfrm>
            <a:off x="475489" y="1333192"/>
            <a:ext cx="6510528" cy="790800"/>
          </a:xfrm>
          <a:prstGeom prst="rect">
            <a:avLst/>
          </a:prstGeom>
          <a:noFill/>
          <a:ln>
            <a:noFill/>
          </a:ln>
        </p:spPr>
        <p:txBody>
          <a:bodyPr spcFirstLastPara="1" wrap="square" lIns="68575" tIns="34275" rIns="68575" bIns="34275" anchor="b" anchorCtr="0">
            <a:normAutofit fontScale="70000" lnSpcReduction="20000"/>
          </a:bodyPr>
          <a:lstStyle/>
          <a:p>
            <a:pPr marL="0" marR="0" lvl="0" indent="0" algn="l" rtl="0">
              <a:lnSpc>
                <a:spcPct val="90000"/>
              </a:lnSpc>
              <a:spcBef>
                <a:spcPts val="0"/>
              </a:spcBef>
              <a:spcAft>
                <a:spcPts val="0"/>
              </a:spcAft>
              <a:buClr>
                <a:schemeClr val="dk1"/>
              </a:buClr>
              <a:buSzPct val="128571"/>
              <a:buFont typeface="Calibri"/>
              <a:buNone/>
            </a:pPr>
            <a:r>
              <a:rPr lang="en-GB" sz="5000" b="1" i="0" u="none" strike="noStrike" cap="none">
                <a:solidFill>
                  <a:schemeClr val="dk1"/>
                </a:solidFill>
                <a:latin typeface="Nunito Sans"/>
                <a:ea typeface="Nunito Sans"/>
                <a:cs typeface="Nunito Sans"/>
                <a:sym typeface="Nunito Sans"/>
              </a:rPr>
              <a:t>Diagnostic Questions Answers</a:t>
            </a:r>
            <a:endParaRPr sz="5000" b="1" i="0" u="none" strike="noStrike" cap="none">
              <a:solidFill>
                <a:schemeClr val="dk1"/>
              </a:solidFill>
              <a:latin typeface="Nunito Sans"/>
              <a:ea typeface="Nunito Sans"/>
              <a:cs typeface="Nunito Sans"/>
              <a:sym typeface="Nunito Sans"/>
            </a:endParaRPr>
          </a:p>
        </p:txBody>
      </p:sp>
      <p:pic>
        <p:nvPicPr>
          <p:cNvPr id="28" name="Google Shape;28;p13"/>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29" name="Google Shape;29;p13">
            <a:hlinkClick r:id="" action="ppaction://hlinkshowjump?jump=firstslide"/>
          </p:cNvPr>
          <p:cNvSpPr txBox="1"/>
          <p:nvPr/>
        </p:nvSpPr>
        <p:spPr>
          <a:xfrm>
            <a:off x="500025" y="2290450"/>
            <a:ext cx="4428600" cy="49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a:solidFill>
                  <a:schemeClr val="accent2"/>
                </a:solidFill>
                <a:latin typeface="Nunito Sans"/>
                <a:ea typeface="Nunito Sans"/>
                <a:cs typeface="Nunito Sans"/>
                <a:sym typeface="Nunito Sans"/>
              </a:rPr>
              <a:t>Conditional Probability</a:t>
            </a:r>
            <a:r>
              <a:rPr lang="en-GB" sz="2000" b="0" i="0" u="none" strike="noStrike" cap="none">
                <a:solidFill>
                  <a:schemeClr val="accent2"/>
                </a:solidFill>
                <a:latin typeface="Nunito Sans"/>
                <a:ea typeface="Nunito Sans"/>
                <a:cs typeface="Nunito Sans"/>
                <a:sym typeface="Nunito Sans"/>
              </a:rPr>
              <a:t> | Probability</a:t>
            </a:r>
            <a:endParaRPr sz="2000" b="0" i="0" u="none" strike="noStrike" cap="none">
              <a:solidFill>
                <a:schemeClr val="accent2"/>
              </a:solidFill>
              <a:latin typeface="Nunito Sans"/>
              <a:ea typeface="Nunito Sans"/>
              <a:cs typeface="Nunito Sans"/>
              <a:sym typeface="Nunito Sans"/>
            </a:endParaRPr>
          </a:p>
        </p:txBody>
      </p:sp>
      <p:pic>
        <p:nvPicPr>
          <p:cNvPr id="30" name="Google Shape;30;p13" descr="Background pattern&#10;&#10;Description automatically generated"/>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1">
  <p:cSld name="1_Title slide 1">
    <p:spTree>
      <p:nvGrpSpPr>
        <p:cNvPr id="1" name="Shape 31"/>
        <p:cNvGrpSpPr/>
        <p:nvPr/>
      </p:nvGrpSpPr>
      <p:grpSpPr>
        <a:xfrm>
          <a:off x="0" y="0"/>
          <a:ext cx="0" cy="0"/>
          <a:chOff x="0" y="0"/>
          <a:chExt cx="0" cy="0"/>
        </a:xfrm>
      </p:grpSpPr>
      <p:pic>
        <p:nvPicPr>
          <p:cNvPr id="32" name="Google Shape;32;p14" descr="Shape&#10;&#10;Description automatically generated"/>
          <p:cNvPicPr preferRelativeResize="0"/>
          <p:nvPr/>
        </p:nvPicPr>
        <p:blipFill rotWithShape="1">
          <a:blip r:embed="rId2">
            <a:alphaModFix/>
          </a:blip>
          <a:srcRect/>
          <a:stretch/>
        </p:blipFill>
        <p:spPr>
          <a:xfrm>
            <a:off x="7320978" y="-16695"/>
            <a:ext cx="1804307" cy="2715106"/>
          </a:xfrm>
          <a:prstGeom prst="rect">
            <a:avLst/>
          </a:prstGeom>
          <a:noFill/>
          <a:ln>
            <a:noFill/>
          </a:ln>
        </p:spPr>
      </p:pic>
      <p:sp>
        <p:nvSpPr>
          <p:cNvPr id="33" name="Google Shape;3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34" name="Google Shape;34;p14" descr="Logo, icon&#10;&#10;Description automatically generated"/>
          <p:cNvPicPr preferRelativeResize="0"/>
          <p:nvPr/>
        </p:nvPicPr>
        <p:blipFill rotWithShape="1">
          <a:blip r:embed="rId3">
            <a:alphaModFix/>
          </a:blip>
          <a:srcRect/>
          <a:stretch/>
        </p:blipFill>
        <p:spPr>
          <a:xfrm>
            <a:off x="8342890" y="4382586"/>
            <a:ext cx="678268" cy="674231"/>
          </a:xfrm>
          <a:prstGeom prst="rect">
            <a:avLst/>
          </a:prstGeom>
          <a:noFill/>
          <a:ln>
            <a:noFill/>
          </a:ln>
        </p:spPr>
      </p:pic>
      <p:pic>
        <p:nvPicPr>
          <p:cNvPr id="35" name="Google Shape;35;p14" descr="Shape, logo&#10;&#10;Description automatically generated"/>
          <p:cNvPicPr preferRelativeResize="0"/>
          <p:nvPr/>
        </p:nvPicPr>
        <p:blipFill rotWithShape="1">
          <a:blip r:embed="rId4">
            <a:alphaModFix/>
          </a:blip>
          <a:srcRect/>
          <a:stretch/>
        </p:blipFill>
        <p:spPr>
          <a:xfrm>
            <a:off x="4971095" y="2477912"/>
            <a:ext cx="4164096" cy="2666971"/>
          </a:xfrm>
          <a:prstGeom prst="rect">
            <a:avLst/>
          </a:prstGeom>
          <a:noFill/>
          <a:ln>
            <a:noFill/>
          </a:ln>
        </p:spPr>
      </p:pic>
      <p:sp>
        <p:nvSpPr>
          <p:cNvPr id="36" name="Google Shape;36;p14"/>
          <p:cNvSpPr txBox="1"/>
          <p:nvPr/>
        </p:nvSpPr>
        <p:spPr>
          <a:xfrm>
            <a:off x="122842" y="294891"/>
            <a:ext cx="6907794"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GB" sz="3200" b="0" i="0" u="none" strike="noStrike" cap="none">
                <a:solidFill>
                  <a:schemeClr val="accent1"/>
                </a:solidFill>
                <a:latin typeface="Nunito Sans"/>
                <a:ea typeface="Nunito Sans"/>
                <a:cs typeface="Nunito Sans"/>
                <a:sym typeface="Nunito Sans"/>
              </a:rPr>
              <a:t>Where to go next?</a:t>
            </a:r>
            <a:endParaRPr sz="1400" b="0" i="0" u="none" strike="noStrike" cap="none">
              <a:solidFill>
                <a:srgbClr val="000000"/>
              </a:solidFill>
              <a:latin typeface="Nunito Sans"/>
              <a:ea typeface="Nunito Sans"/>
              <a:cs typeface="Nunito Sans"/>
              <a:sym typeface="Nunito Sans"/>
            </a:endParaRPr>
          </a:p>
        </p:txBody>
      </p:sp>
      <p:pic>
        <p:nvPicPr>
          <p:cNvPr id="37" name="Google Shape;37;p14" descr="Qr code&#10;&#10;Description automatically generated"/>
          <p:cNvPicPr preferRelativeResize="0"/>
          <p:nvPr/>
        </p:nvPicPr>
        <p:blipFill rotWithShape="1">
          <a:blip r:embed="rId5">
            <a:alphaModFix/>
          </a:blip>
          <a:srcRect/>
          <a:stretch/>
        </p:blipFill>
        <p:spPr>
          <a:xfrm>
            <a:off x="7292046" y="1963243"/>
            <a:ext cx="1180412" cy="1172040"/>
          </a:xfrm>
          <a:prstGeom prst="rect">
            <a:avLst/>
          </a:prstGeom>
          <a:noFill/>
          <a:ln>
            <a:noFill/>
          </a:ln>
        </p:spPr>
      </p:pic>
      <p:pic>
        <p:nvPicPr>
          <p:cNvPr id="38" name="Google Shape;38;p14" descr="Shape&#10;&#10;Description automatically generated with medium confidence"/>
          <p:cNvPicPr preferRelativeResize="0"/>
          <p:nvPr/>
        </p:nvPicPr>
        <p:blipFill rotWithShape="1">
          <a:blip r:embed="rId6">
            <a:alphaModFix/>
          </a:blip>
          <a:srcRect/>
          <a:stretch/>
        </p:blipFill>
        <p:spPr>
          <a:xfrm rot="2266813">
            <a:off x="6665551" y="1337996"/>
            <a:ext cx="775185" cy="486975"/>
          </a:xfrm>
          <a:prstGeom prst="rect">
            <a:avLst/>
          </a:prstGeom>
          <a:noFill/>
          <a:ln>
            <a:noFill/>
          </a:ln>
        </p:spPr>
      </p:pic>
      <p:sp>
        <p:nvSpPr>
          <p:cNvPr id="39" name="Google Shape;39;p14"/>
          <p:cNvSpPr txBox="1"/>
          <p:nvPr/>
        </p:nvSpPr>
        <p:spPr>
          <a:xfrm>
            <a:off x="141557" y="881819"/>
            <a:ext cx="6918011"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C1C1C"/>
                </a:solidFill>
                <a:latin typeface="Nunito Sans"/>
                <a:ea typeface="Nunito Sans"/>
                <a:cs typeface="Nunito Sans"/>
                <a:sym typeface="Nunito Sans"/>
              </a:rPr>
              <a:t>For more diagnostic questions, and GCSE maths revision resources and worksheets to support students in fixing any misconceptions take a look at the free Third Space Learning </a:t>
            </a:r>
            <a:r>
              <a:rPr lang="en-GB" sz="1400" b="0" i="0" u="sng" strike="noStrike" cap="none">
                <a:solidFill>
                  <a:schemeClr val="accent1"/>
                </a:solidFill>
                <a:latin typeface="Nunito Sans"/>
                <a:ea typeface="Nunito Sans"/>
                <a:cs typeface="Nunito Sans"/>
                <a:sym typeface="Nunito Sans"/>
                <a:hlinkClick r:id="rId7">
                  <a:extLst>
                    <a:ext uri="{A12FA001-AC4F-418D-AE19-62706E023703}">
                      <ahyp:hlinkClr xmlns:ahyp="http://schemas.microsoft.com/office/drawing/2018/hyperlinkcolor" val="tx"/>
                    </a:ext>
                  </a:extLst>
                </a:hlinkClick>
              </a:rPr>
              <a:t>GCSE maths revision</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pages.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Nunito Sans"/>
                <a:ea typeface="Nunito Sans"/>
                <a:cs typeface="Nunito Sans"/>
                <a:sym typeface="Nunito Sans"/>
              </a:rPr>
              <a:t>Scan the QR code to discover our library of FREE GCSE maths revision resources. </a:t>
            </a:r>
            <a:endParaRPr sz="1400" b="0" i="0" u="none" strike="noStrike" cap="none">
              <a:solidFill>
                <a:srgbClr val="000000"/>
              </a:solidFill>
              <a:latin typeface="Nunito Sans"/>
              <a:ea typeface="Nunito Sans"/>
              <a:cs typeface="Nunito Sans"/>
              <a:sym typeface="Nunito Sans"/>
            </a:endParaRPr>
          </a:p>
        </p:txBody>
      </p:sp>
      <p:sp>
        <p:nvSpPr>
          <p:cNvPr id="40" name="Google Shape;40;p14"/>
          <p:cNvSpPr txBox="1"/>
          <p:nvPr/>
        </p:nvSpPr>
        <p:spPr>
          <a:xfrm>
            <a:off x="122842" y="2371384"/>
            <a:ext cx="8494349" cy="10772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GB" sz="3200" b="0" i="0" u="none" strike="noStrike" cap="none">
                <a:solidFill>
                  <a:schemeClr val="accent1"/>
                </a:solidFill>
                <a:latin typeface="Nunito Sans"/>
                <a:ea typeface="Nunito Sans"/>
                <a:cs typeface="Nunito Sans"/>
                <a:sym typeface="Nunito Sans"/>
              </a:rPr>
              <a:t>Do you have KS4 students who need additional support in maths?</a:t>
            </a:r>
            <a:endParaRPr sz="1400" b="0" i="0" u="none" strike="noStrike" cap="none">
              <a:solidFill>
                <a:srgbClr val="000000"/>
              </a:solidFill>
              <a:latin typeface="Nunito Sans"/>
              <a:ea typeface="Nunito Sans"/>
              <a:cs typeface="Nunito Sans"/>
              <a:sym typeface="Nunito Sans"/>
            </a:endParaRPr>
          </a:p>
        </p:txBody>
      </p:sp>
      <p:sp>
        <p:nvSpPr>
          <p:cNvPr id="41" name="Google Shape;41;p14"/>
          <p:cNvSpPr txBox="1"/>
          <p:nvPr/>
        </p:nvSpPr>
        <p:spPr>
          <a:xfrm>
            <a:off x="122842" y="3501701"/>
            <a:ext cx="5568270"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C1C1C"/>
                </a:solidFill>
                <a:latin typeface="Nunito Sans"/>
                <a:ea typeface="Nunito Sans"/>
                <a:cs typeface="Nunito Sans"/>
                <a:sym typeface="Nunito Sans"/>
              </a:rPr>
              <a:t>Our specialist tutors will help students to develop the skills they need to succeed at GCSE in weekly one to one online revision lessons. Trusted by secondary schools across the UK.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C1C1C"/>
                </a:solidFill>
                <a:latin typeface="Nunito Sans"/>
                <a:ea typeface="Nunito Sans"/>
                <a:cs typeface="Nunito Sans"/>
                <a:sym typeface="Nunito Sans"/>
              </a:rPr>
              <a:t>Visit </a:t>
            </a:r>
            <a:r>
              <a:rPr lang="en-GB" sz="1400" b="0" i="0" u="sng" strike="noStrike" cap="none">
                <a:solidFill>
                  <a:schemeClr val="accent1"/>
                </a:solidFill>
                <a:latin typeface="Nunito Sans"/>
                <a:ea typeface="Nunito Sans"/>
                <a:cs typeface="Nunito Sans"/>
                <a:sym typeface="Nunito Sans"/>
                <a:hlinkClick r:id="rId8">
                  <a:extLst>
                    <a:ext uri="{A12FA001-AC4F-418D-AE19-62706E023703}">
                      <ahyp:hlinkClr xmlns:ahyp="http://schemas.microsoft.com/office/drawing/2018/hyperlinkcolor" val="tx"/>
                    </a:ext>
                  </a:extLst>
                </a:hlinkClick>
              </a:rPr>
              <a:t>thirdspacelearning.com</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to find out more.</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2"/>
        <p:cNvGrpSpPr/>
        <p:nvPr/>
      </p:nvGrpSpPr>
      <p:grpSpPr>
        <a:xfrm>
          <a:off x="0" y="0"/>
          <a:ext cx="0" cy="0"/>
          <a:chOff x="0" y="0"/>
          <a:chExt cx="0" cy="0"/>
        </a:xfrm>
      </p:grpSpPr>
      <p:sp>
        <p:nvSpPr>
          <p:cNvPr id="43" name="Google Shape;43;p1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4" name="Google Shape;44;p1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5" name="Google Shape;45;p1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6" name="Google Shape;46;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7"/>
        <p:cNvGrpSpPr/>
        <p:nvPr/>
      </p:nvGrpSpPr>
      <p:grpSpPr>
        <a:xfrm>
          <a:off x="0" y="0"/>
          <a:ext cx="0" cy="0"/>
          <a:chOff x="0" y="0"/>
          <a:chExt cx="0" cy="0"/>
        </a:xfrm>
      </p:grpSpPr>
      <p:sp>
        <p:nvSpPr>
          <p:cNvPr id="48" name="Google Shape;48;p1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9" name="Google Shape;49;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50"/>
        <p:cNvGrpSpPr/>
        <p:nvPr/>
      </p:nvGrpSpPr>
      <p:grpSpPr>
        <a:xfrm>
          <a:off x="0" y="0"/>
          <a:ext cx="0" cy="0"/>
          <a:chOff x="0" y="0"/>
          <a:chExt cx="0" cy="0"/>
        </a:xfrm>
      </p:grpSpPr>
      <p:sp>
        <p:nvSpPr>
          <p:cNvPr id="51" name="Google Shape;51;p1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52" name="Google Shape;52;p1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53" name="Google Shape;53;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4"/>
        <p:cNvGrpSpPr/>
        <p:nvPr/>
      </p:nvGrpSpPr>
      <p:grpSpPr>
        <a:xfrm>
          <a:off x="0" y="0"/>
          <a:ext cx="0" cy="0"/>
          <a:chOff x="0" y="0"/>
          <a:chExt cx="0" cy="0"/>
        </a:xfrm>
      </p:grpSpPr>
      <p:sp>
        <p:nvSpPr>
          <p:cNvPr id="55" name="Google Shape;55;p1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56" name="Google Shape;56;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37" name="Google Shape;437;g2531dd14429_0_263"/>
          <p:cNvSpPr txBox="1"/>
          <p:nvPr/>
        </p:nvSpPr>
        <p:spPr>
          <a:xfrm>
            <a:off x="169849" y="378100"/>
            <a:ext cx="4942477"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Conditional Probability</a:t>
            </a:r>
            <a:endParaRPr sz="1400" b="1" i="0" u="none" strike="noStrike" cap="none" dirty="0">
              <a:solidFill>
                <a:srgbClr val="FFFFFF"/>
              </a:solidFill>
              <a:latin typeface="Nunito Sans"/>
              <a:ea typeface="Nunito Sans"/>
              <a:cs typeface="Nunito Sans"/>
              <a:sym typeface="Nunito Sans"/>
            </a:endParaRPr>
          </a:p>
        </p:txBody>
      </p:sp>
      <p:graphicFrame>
        <p:nvGraphicFramePr>
          <p:cNvPr id="2" name="Google Shape;291;g2045eb4a8d4_0_177">
            <a:extLst>
              <a:ext uri="{FF2B5EF4-FFF2-40B4-BE49-F238E27FC236}">
                <a16:creationId xmlns:a16="http://schemas.microsoft.com/office/drawing/2014/main" id="{0B366EC2-3091-7AE0-ECD0-E4E50B23B120}"/>
              </a:ext>
            </a:extLst>
          </p:cNvPr>
          <p:cNvGraphicFramePr/>
          <p:nvPr/>
        </p:nvGraphicFramePr>
        <p:xfrm>
          <a:off x="108045" y="862525"/>
          <a:ext cx="5665226" cy="1767850"/>
        </p:xfrm>
        <a:graphic>
          <a:graphicData uri="http://schemas.openxmlformats.org/drawingml/2006/table">
            <a:tbl>
              <a:tblPr firstRow="1" bandRow="1">
                <a:noFill/>
              </a:tblPr>
              <a:tblGrid>
                <a:gridCol w="5665226">
                  <a:extLst>
                    <a:ext uri="{9D8B030D-6E8A-4147-A177-3AD203B41FA5}">
                      <a16:colId xmlns:a16="http://schemas.microsoft.com/office/drawing/2014/main" val="20000"/>
                    </a:ext>
                  </a:extLst>
                </a:gridCol>
              </a:tblGrid>
              <a:tr h="357925">
                <a:tc>
                  <a:txBody>
                    <a:bodyPr/>
                    <a:lstStyle/>
                    <a:p>
                      <a:pPr marL="0" marR="0" lvl="0" indent="0" algn="l" rtl="0">
                        <a:lnSpc>
                          <a:spcPct val="100000"/>
                        </a:lnSpc>
                        <a:spcBef>
                          <a:spcPts val="0"/>
                        </a:spcBef>
                        <a:spcAft>
                          <a:spcPts val="0"/>
                        </a:spcAft>
                        <a:buClr>
                          <a:srgbClr val="000000"/>
                        </a:buClr>
                        <a:buSzPts val="1600"/>
                        <a:buFont typeface="Arial"/>
                        <a:buNone/>
                      </a:pPr>
                      <a:r>
                        <a:rPr lang="en-GB" sz="1600" b="0" dirty="0">
                          <a:solidFill>
                            <a:schemeClr val="dk1"/>
                          </a:solidFill>
                          <a:latin typeface="Nunito Sans"/>
                          <a:ea typeface="Nunito Sans"/>
                          <a:cs typeface="Nunito Sans"/>
                          <a:sym typeface="Nunito Sans"/>
                        </a:rPr>
                        <a:t>7) </a:t>
                      </a:r>
                      <a:r>
                        <a:rPr lang="en-US" sz="1600" b="0" dirty="0">
                          <a:solidFill>
                            <a:schemeClr val="dk1"/>
                          </a:solidFill>
                          <a:latin typeface="Nunito Sans"/>
                          <a:ea typeface="Nunito Sans"/>
                          <a:cs typeface="Nunito Sans"/>
                          <a:sym typeface="Nunito Sans"/>
                        </a:rPr>
                        <a:t>A survey is conducted at a hotel to find out which</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     languages guests can speak. The results are given as</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     proportions in a Venn diagram. What is the probability</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     that a guest can speak French and German given that</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     they can speak at least one of these languages?</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pic>
        <p:nvPicPr>
          <p:cNvPr id="6" name="Picture 5" descr="A diagram of a number and a number&#10;&#10;Description automatically generated">
            <a:extLst>
              <a:ext uri="{FF2B5EF4-FFF2-40B4-BE49-F238E27FC236}">
                <a16:creationId xmlns:a16="http://schemas.microsoft.com/office/drawing/2014/main" id="{D17E53FD-452C-D70E-BE3F-57C8CE3959C1}"/>
              </a:ext>
            </a:extLst>
          </p:cNvPr>
          <p:cNvPicPr>
            <a:picLocks noChangeAspect="1"/>
          </p:cNvPicPr>
          <p:nvPr/>
        </p:nvPicPr>
        <p:blipFill>
          <a:blip r:embed="rId3"/>
          <a:stretch>
            <a:fillRect/>
          </a:stretch>
        </p:blipFill>
        <p:spPr>
          <a:xfrm>
            <a:off x="5925669" y="704157"/>
            <a:ext cx="2886637" cy="1868775"/>
          </a:xfrm>
          <a:prstGeom prst="rect">
            <a:avLst/>
          </a:prstGeom>
        </p:spPr>
      </p:pic>
      <mc:AlternateContent xmlns:mc="http://schemas.openxmlformats.org/markup-compatibility/2006">
        <mc:Choice xmlns:a14="http://schemas.microsoft.com/office/drawing/2010/main" Requires="a14">
          <p:graphicFrame>
            <p:nvGraphicFramePr>
              <p:cNvPr id="7" name="Google Shape;294;g21695fbacc7_0_52">
                <a:extLst>
                  <a:ext uri="{FF2B5EF4-FFF2-40B4-BE49-F238E27FC236}">
                    <a16:creationId xmlns:a16="http://schemas.microsoft.com/office/drawing/2014/main" id="{DAA1A424-E1A8-1D3A-B0A9-61A21A2BF6B4}"/>
                  </a:ext>
                </a:extLst>
              </p:cNvPr>
              <p:cNvGraphicFramePr/>
              <p:nvPr>
                <p:extLst>
                  <p:ext uri="{D42A27DB-BD31-4B8C-83A1-F6EECF244321}">
                    <p14:modId xmlns:p14="http://schemas.microsoft.com/office/powerpoint/2010/main" val="1190304737"/>
                  </p:ext>
                </p:extLst>
              </p:nvPr>
            </p:nvGraphicFramePr>
            <p:xfrm>
              <a:off x="257452" y="2706695"/>
              <a:ext cx="8640000" cy="1965876"/>
            </p:xfrm>
            <a:graphic>
              <a:graphicData uri="http://schemas.openxmlformats.org/drawingml/2006/table">
                <a:tbl>
                  <a:tblPr>
                    <a:noFill/>
                  </a:tblPr>
                  <a:tblGrid>
                    <a:gridCol w="4320000">
                      <a:extLst>
                        <a:ext uri="{9D8B030D-6E8A-4147-A177-3AD203B41FA5}">
                          <a16:colId xmlns:a16="http://schemas.microsoft.com/office/drawing/2014/main" val="20000"/>
                        </a:ext>
                      </a:extLst>
                    </a:gridCol>
                    <a:gridCol w="4320000">
                      <a:extLst>
                        <a:ext uri="{9D8B030D-6E8A-4147-A177-3AD203B41FA5}">
                          <a16:colId xmlns:a16="http://schemas.microsoft.com/office/drawing/2014/main" val="20001"/>
                        </a:ext>
                      </a:extLst>
                    </a:gridCol>
                  </a:tblGrid>
                  <a:tr h="982938">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0.26 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0.481 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938">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0.28 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0.325 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7" name="Google Shape;294;g21695fbacc7_0_52">
                <a:extLst>
                  <a:ext uri="{FF2B5EF4-FFF2-40B4-BE49-F238E27FC236}">
                    <a16:creationId xmlns:a16="http://schemas.microsoft.com/office/drawing/2014/main" id="{DAA1A424-E1A8-1D3A-B0A9-61A21A2BF6B4}"/>
                  </a:ext>
                </a:extLst>
              </p:cNvPr>
              <p:cNvGraphicFramePr/>
              <p:nvPr>
                <p:extLst>
                  <p:ext uri="{D42A27DB-BD31-4B8C-83A1-F6EECF244321}">
                    <p14:modId xmlns:p14="http://schemas.microsoft.com/office/powerpoint/2010/main" val="1190304737"/>
                  </p:ext>
                </p:extLst>
              </p:nvPr>
            </p:nvGraphicFramePr>
            <p:xfrm>
              <a:off x="257452" y="2706695"/>
              <a:ext cx="8640000" cy="1965876"/>
            </p:xfrm>
            <a:graphic>
              <a:graphicData uri="http://schemas.openxmlformats.org/drawingml/2006/table">
                <a:tbl>
                  <a:tblPr>
                    <a:noFill/>
                  </a:tblPr>
                  <a:tblGrid>
                    <a:gridCol w="4320000">
                      <a:extLst>
                        <a:ext uri="{9D8B030D-6E8A-4147-A177-3AD203B41FA5}">
                          <a16:colId xmlns:a16="http://schemas.microsoft.com/office/drawing/2014/main" val="20000"/>
                        </a:ext>
                      </a:extLst>
                    </a:gridCol>
                    <a:gridCol w="4320000">
                      <a:extLst>
                        <a:ext uri="{9D8B030D-6E8A-4147-A177-3AD203B41FA5}">
                          <a16:colId xmlns:a16="http://schemas.microsoft.com/office/drawing/2014/main" val="20001"/>
                        </a:ext>
                      </a:extLst>
                    </a:gridCol>
                  </a:tblGrid>
                  <a:tr h="982938">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0.26 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0.481 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938">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0.28 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0.325 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37365926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g2531dd14429_0_270"/>
          <p:cNvSpPr txBox="1"/>
          <p:nvPr/>
        </p:nvSpPr>
        <p:spPr>
          <a:xfrm>
            <a:off x="169849" y="378100"/>
            <a:ext cx="4928623"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Conditional Probability</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A3BFFC93-8C65-4580-C7C1-2B534B1DBB5E}"/>
                  </a:ext>
                </a:extLst>
              </p:cNvPr>
              <p:cNvGraphicFramePr/>
              <p:nvPr>
                <p:extLst>
                  <p:ext uri="{D42A27DB-BD31-4B8C-83A1-F6EECF244321}">
                    <p14:modId xmlns:p14="http://schemas.microsoft.com/office/powerpoint/2010/main" val="233499608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 </m:t>
                              </m:r>
                              <m:r>
                                <a:rPr lang="en-GB" sz="1600" i="1" dirty="0">
                                  <a:solidFill>
                                    <a:schemeClr val="tx1"/>
                                  </a:solidFill>
                                  <a:latin typeface="Cambria Math" panose="02040503050406030204" pitchFamily="18" charset="0"/>
                                  <a:ea typeface="Nunito"/>
                                  <a:cs typeface="Nunito"/>
                                  <a:sym typeface="Nunito"/>
                                </a:rPr>
                                <m:t>85%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74%</m:t>
                              </m:r>
                            </m:oMath>
                          </a14:m>
                          <a:r>
                            <a:rPr lang="en-GB" sz="1600" dirty="0">
                              <a:solidFill>
                                <a:schemeClr val="dk1"/>
                              </a:solidFill>
                              <a:latin typeface="Nunito"/>
                              <a:ea typeface="Nunito"/>
                              <a:cs typeface="Nunito"/>
                              <a:sym typeface="Nunito"/>
                            </a:rPr>
                            <a:t> </a:t>
                          </a:r>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dirty="0" smtClean="0">
                                  <a:solidFill>
                                    <a:schemeClr val="tx1"/>
                                  </a:solidFill>
                                  <a:latin typeface="Cambria Math" panose="02040503050406030204" pitchFamily="18" charset="0"/>
                                  <a:ea typeface="Nunito"/>
                                  <a:cs typeface="Nunito"/>
                                  <a:sym typeface="Nunito"/>
                                </a:rPr>
                                <m:t>60%</m:t>
                              </m:r>
                            </m:oMath>
                          </a14:m>
                          <a:r>
                            <a:rPr lang="en-US"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53%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A3BFFC93-8C65-4580-C7C1-2B534B1DBB5E}"/>
                  </a:ext>
                </a:extLst>
              </p:cNvPr>
              <p:cNvGraphicFramePr/>
              <p:nvPr>
                <p:extLst>
                  <p:ext uri="{D42A27DB-BD31-4B8C-83A1-F6EECF244321}">
                    <p14:modId xmlns:p14="http://schemas.microsoft.com/office/powerpoint/2010/main" val="233499608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 </m:t>
                              </m:r>
                              <m:r>
                                <a:rPr lang="en-GB" sz="1600" i="1" dirty="0">
                                  <a:solidFill>
                                    <a:schemeClr val="tx1"/>
                                  </a:solidFill>
                                  <a:latin typeface="Cambria Math" panose="02040503050406030204" pitchFamily="18" charset="0"/>
                                  <a:ea typeface="Nunito"/>
                                  <a:cs typeface="Nunito"/>
                                  <a:sym typeface="Nunito"/>
                                </a:rPr>
                                <m:t>85%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74%</m:t>
                              </m:r>
                            </m:oMath>
                          </a14:m>
                          <a:r>
                            <a:rPr lang="en-GB" sz="1600" dirty="0">
                              <a:solidFill>
                                <a:schemeClr val="dk1"/>
                              </a:solidFill>
                              <a:latin typeface="Nunito"/>
                              <a:ea typeface="Nunito"/>
                              <a:cs typeface="Nunito"/>
                              <a:sym typeface="Nunito"/>
                            </a:rPr>
                            <a:t> </a:t>
                          </a:r>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US" sz="1600" i="1" dirty="0" smtClean="0">
                                  <a:solidFill>
                                    <a:schemeClr val="tx1"/>
                                  </a:solidFill>
                                  <a:latin typeface="Cambria Math" panose="02040503050406030204" pitchFamily="18" charset="0"/>
                                  <a:ea typeface="Nunito"/>
                                  <a:cs typeface="Nunito"/>
                                  <a:sym typeface="Nunito"/>
                                </a:rPr>
                                <m:t>60%</m:t>
                              </m:r>
                            </m:oMath>
                          </a14:m>
                          <a:r>
                            <a:rPr lang="en-US"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53%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C2C9BCE1-69E1-5CD1-4979-1C8424F6BE07}"/>
              </a:ext>
            </a:extLst>
          </p:cNvPr>
          <p:cNvGraphicFramePr/>
          <p:nvPr/>
        </p:nvGraphicFramePr>
        <p:xfrm>
          <a:off x="108044" y="862525"/>
          <a:ext cx="4427010" cy="176785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b="0" dirty="0">
                          <a:solidFill>
                            <a:schemeClr val="dk1"/>
                          </a:solidFill>
                          <a:latin typeface="Nunito Sans"/>
                          <a:ea typeface="Nunito Sans"/>
                          <a:cs typeface="Nunito Sans"/>
                          <a:sym typeface="Nunito Sans"/>
                        </a:rPr>
                        <a:t>8) </a:t>
                      </a:r>
                      <a:r>
                        <a:rPr lang="en-GB" sz="1600" b="0" dirty="0">
                          <a:solidFill>
                            <a:schemeClr val="dk1"/>
                          </a:solidFill>
                          <a:latin typeface="Nunito"/>
                          <a:ea typeface="Nunito"/>
                          <a:cs typeface="Nunito"/>
                          <a:sym typeface="Nunito"/>
                        </a:rPr>
                        <a:t>The probability that a particular bus is late</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GB" sz="1600" b="0" dirty="0">
                          <a:solidFill>
                            <a:schemeClr val="dk1"/>
                          </a:solidFill>
                          <a:latin typeface="Nunito"/>
                          <a:ea typeface="Nunito"/>
                          <a:cs typeface="Nunito"/>
                          <a:sym typeface="Nunito"/>
                        </a:rPr>
                        <a:t>     changes depending on whether it is raining</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GB" sz="1600" b="0" dirty="0">
                          <a:solidFill>
                            <a:schemeClr val="dk1"/>
                          </a:solidFill>
                          <a:latin typeface="Nunito"/>
                          <a:ea typeface="Nunito"/>
                          <a:cs typeface="Nunito"/>
                          <a:sym typeface="Nunito"/>
                        </a:rPr>
                        <a:t>     or not. By using this tree diagram,</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GB" sz="1600" b="0" dirty="0">
                          <a:solidFill>
                            <a:schemeClr val="dk1"/>
                          </a:solidFill>
                          <a:latin typeface="Nunito"/>
                          <a:ea typeface="Nunito"/>
                          <a:cs typeface="Nunito"/>
                          <a:sym typeface="Nunito"/>
                        </a:rPr>
                        <a:t>     determine the percentage of journeys that</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GB" sz="1600" b="0" dirty="0">
                          <a:solidFill>
                            <a:schemeClr val="dk1"/>
                          </a:solidFill>
                          <a:latin typeface="Nunito"/>
                          <a:ea typeface="Nunito"/>
                          <a:cs typeface="Nunito"/>
                          <a:sym typeface="Nunito"/>
                        </a:rPr>
                        <a:t>     are expected to be on time:</a:t>
                      </a:r>
                      <a:r>
                        <a:rPr lang="en-GB" sz="1600" b="0" u="none" strike="noStrike" cap="none" dirty="0">
                          <a:solidFill>
                            <a:schemeClr val="dk1"/>
                          </a:solidFill>
                          <a:latin typeface="Nunito Sans"/>
                          <a:ea typeface="Nunito Sans"/>
                          <a:cs typeface="Nunito Sans"/>
                          <a:sym typeface="Nunito Sans"/>
                        </a:rPr>
                        <a:t> </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pic>
        <p:nvPicPr>
          <p:cNvPr id="5" name="Picture 4" descr="A black background with blue lines&#10;&#10;Description automatically generated">
            <a:extLst>
              <a:ext uri="{FF2B5EF4-FFF2-40B4-BE49-F238E27FC236}">
                <a16:creationId xmlns:a16="http://schemas.microsoft.com/office/drawing/2014/main" id="{7C02595C-33A1-4B8F-C544-5FD2D8E3096E}"/>
              </a:ext>
            </a:extLst>
          </p:cNvPr>
          <p:cNvPicPr>
            <a:picLocks noChangeAspect="1"/>
          </p:cNvPicPr>
          <p:nvPr/>
        </p:nvPicPr>
        <p:blipFill>
          <a:blip r:embed="rId3"/>
          <a:stretch>
            <a:fillRect/>
          </a:stretch>
        </p:blipFill>
        <p:spPr>
          <a:xfrm>
            <a:off x="396790" y="2669896"/>
            <a:ext cx="3849518" cy="2095504"/>
          </a:xfrm>
          <a:prstGeom prst="rect">
            <a:avLst/>
          </a:prstGeom>
        </p:spPr>
      </p:pic>
    </p:spTree>
    <p:extLst>
      <p:ext uri="{BB962C8B-B14F-4D97-AF65-F5344CB8AC3E}">
        <p14:creationId xmlns:p14="http://schemas.microsoft.com/office/powerpoint/2010/main" val="20091234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g2531dd14429_0_277"/>
          <p:cNvSpPr txBox="1"/>
          <p:nvPr/>
        </p:nvSpPr>
        <p:spPr>
          <a:xfrm>
            <a:off x="169849" y="378100"/>
            <a:ext cx="484549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Conditional Probability</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001C1BEB-B9B5-4FC9-F646-C12182105EBB}"/>
                  </a:ext>
                </a:extLst>
              </p:cNvPr>
              <p:cNvGraphicFramePr/>
              <p:nvPr>
                <p:extLst>
                  <p:ext uri="{D42A27DB-BD31-4B8C-83A1-F6EECF244321}">
                    <p14:modId xmlns:p14="http://schemas.microsoft.com/office/powerpoint/2010/main" val="361193646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2</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3</m:t>
                                  </m:r>
                                </m:den>
                              </m:f>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2</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5</m:t>
                                  </m:r>
                                </m:den>
                              </m:f>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C)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r>
                                    <a:rPr lang="en-GB" sz="1600" b="0" i="1" u="none" strike="noStrike" cap="none" smtClean="0">
                                      <a:solidFill>
                                        <a:schemeClr val="dk1"/>
                                      </a:solidFill>
                                      <a:latin typeface="Cambria Math" panose="02040503050406030204" pitchFamily="18" charset="0"/>
                                      <a:ea typeface="Nunito Sans"/>
                                      <a:cs typeface="Nunito Sans"/>
                                      <a:sym typeface="Nunito Sans"/>
                                    </a:rPr>
                                    <m:t>9</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35</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D)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r>
                                    <a:rPr lang="en-GB" sz="1600" b="0" i="1" u="none" strike="noStrike" cap="none" smtClean="0">
                                      <a:solidFill>
                                        <a:schemeClr val="dk1"/>
                                      </a:solidFill>
                                      <a:latin typeface="Cambria Math" panose="02040503050406030204" pitchFamily="18" charset="0"/>
                                      <a:ea typeface="Nunito Sans"/>
                                      <a:cs typeface="Nunito Sans"/>
                                      <a:sym typeface="Nunito Sans"/>
                                    </a:rPr>
                                    <m:t>4</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19</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001C1BEB-B9B5-4FC9-F646-C12182105EBB}"/>
                  </a:ext>
                </a:extLst>
              </p:cNvPr>
              <p:cNvGraphicFramePr/>
              <p:nvPr>
                <p:extLst>
                  <p:ext uri="{D42A27DB-BD31-4B8C-83A1-F6EECF244321}">
                    <p14:modId xmlns:p14="http://schemas.microsoft.com/office/powerpoint/2010/main" val="361193646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2</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3</m:t>
                                  </m:r>
                                </m:den>
                              </m:f>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2</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5</m:t>
                                  </m:r>
                                </m:den>
                              </m:f>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r>
                                    <a:rPr lang="en-GB" sz="1600" b="0" i="1" u="none" strike="noStrike" cap="none" smtClean="0">
                                      <a:solidFill>
                                        <a:schemeClr val="dk1"/>
                                      </a:solidFill>
                                      <a:latin typeface="Cambria Math" panose="02040503050406030204" pitchFamily="18" charset="0"/>
                                      <a:ea typeface="Nunito Sans"/>
                                      <a:cs typeface="Nunito Sans"/>
                                      <a:sym typeface="Nunito Sans"/>
                                    </a:rPr>
                                    <m:t>9</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35</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r>
                                    <a:rPr lang="en-GB" sz="1600" b="0" i="1" u="none" strike="noStrike" cap="none" smtClean="0">
                                      <a:solidFill>
                                        <a:schemeClr val="dk1"/>
                                      </a:solidFill>
                                      <a:latin typeface="Cambria Math" panose="02040503050406030204" pitchFamily="18" charset="0"/>
                                      <a:ea typeface="Nunito Sans"/>
                                      <a:cs typeface="Nunito Sans"/>
                                      <a:sym typeface="Nunito Sans"/>
                                    </a:rPr>
                                    <m:t>4</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19</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CF66E511-DBAE-5441-23D7-5F12EB01FDBB}"/>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9) </a:t>
                          </a:r>
                          <a:r>
                            <a:rPr lang="en-GB" sz="1600" b="0" dirty="0">
                              <a:solidFill>
                                <a:schemeClr val="dk1"/>
                              </a:solidFill>
                              <a:latin typeface="Nunito"/>
                              <a:ea typeface="Nunito"/>
                              <a:cs typeface="Nunito"/>
                              <a:sym typeface="Nunito"/>
                            </a:rPr>
                            <a:t>Calculate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𝑃</m:t>
                              </m:r>
                              <m:r>
                                <a:rPr lang="en-GB" sz="1600" b="0" i="1" dirty="0" smtClean="0">
                                  <a:solidFill>
                                    <a:schemeClr val="dk1"/>
                                  </a:solidFill>
                                  <a:latin typeface="Cambria Math" panose="02040503050406030204" pitchFamily="18" charset="0"/>
                                  <a:ea typeface="Nunito"/>
                                  <a:cs typeface="Nunito"/>
                                  <a:sym typeface="Nunito"/>
                                </a:rPr>
                                <m:t>(</m:t>
                              </m:r>
                              <m:r>
                                <a:rPr lang="en-GB" sz="1600" b="0" i="1" dirty="0" smtClean="0">
                                  <a:solidFill>
                                    <a:schemeClr val="dk1"/>
                                  </a:solidFill>
                                  <a:latin typeface="Cambria Math" panose="02040503050406030204" pitchFamily="18" charset="0"/>
                                  <a:ea typeface="Times New Roman"/>
                                  <a:cs typeface="Times New Roman"/>
                                  <a:sym typeface="Times New Roman"/>
                                </a:rPr>
                                <m:t>𝐵</m:t>
                              </m:r>
                              <m:r>
                                <a:rPr lang="en-GB" sz="1600" b="0" i="1" dirty="0" smtClean="0">
                                  <a:solidFill>
                                    <a:schemeClr val="dk1"/>
                                  </a:solidFill>
                                  <a:latin typeface="Cambria Math" panose="02040503050406030204" pitchFamily="18" charset="0"/>
                                  <a:ea typeface="Nunito"/>
                                  <a:cs typeface="Nunito"/>
                                  <a:sym typeface="Nunito"/>
                                </a:rPr>
                                <m:t>|</m:t>
                              </m:r>
                              <m:r>
                                <a:rPr lang="en-GB" sz="1600" b="0" i="1" dirty="0" smtClean="0">
                                  <a:solidFill>
                                    <a:schemeClr val="dk1"/>
                                  </a:solidFill>
                                  <a:latin typeface="Cambria Math" panose="02040503050406030204" pitchFamily="18" charset="0"/>
                                  <a:ea typeface="Times New Roman"/>
                                  <a:cs typeface="Times New Roman"/>
                                  <a:sym typeface="Times New Roman"/>
                                </a:rPr>
                                <m:t>𝐴</m:t>
                              </m:r>
                              <m:r>
                                <a:rPr lang="en-GB" sz="1600" b="0" i="1" dirty="0" smtClean="0">
                                  <a:solidFill>
                                    <a:schemeClr val="dk1"/>
                                  </a:solidFill>
                                  <a:latin typeface="Cambria Math" panose="02040503050406030204" pitchFamily="18" charset="0"/>
                                  <a:ea typeface="Times New Roman"/>
                                  <a:cs typeface="Times New Roman"/>
                                  <a:sym typeface="Nunito"/>
                                </a:rPr>
                                <m:t>∪</m:t>
                              </m:r>
                              <m:r>
                                <a:rPr lang="en-GB" sz="1600" b="0" i="1" dirty="0" smtClean="0">
                                  <a:solidFill>
                                    <a:schemeClr val="dk1"/>
                                  </a:solidFill>
                                  <a:latin typeface="Cambria Math" panose="02040503050406030204" pitchFamily="18" charset="0"/>
                                  <a:ea typeface="Times New Roman"/>
                                  <a:cs typeface="Times New Roman"/>
                                  <a:sym typeface="Times New Roman"/>
                                </a:rPr>
                                <m:t>𝐶</m:t>
                              </m:r>
                              <m:r>
                                <a:rPr lang="en-GB" sz="1600" b="0" i="1" dirty="0" smtClean="0">
                                  <a:solidFill>
                                    <a:schemeClr val="dk1"/>
                                  </a:solidFill>
                                  <a:latin typeface="Cambria Math" panose="02040503050406030204" pitchFamily="18" charset="0"/>
                                  <a:ea typeface="Nunito"/>
                                  <a:cs typeface="Nunito"/>
                                  <a:sym typeface="Nunito"/>
                                </a:rPr>
                                <m:t>)</m:t>
                              </m:r>
                            </m:oMath>
                          </a14:m>
                          <a:endParaRPr lang="en-GB"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CF66E511-DBAE-5441-23D7-5F12EB01FDBB}"/>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9) </a:t>
                          </a:r>
                          <a:r>
                            <a:rPr lang="en-GB" sz="1600" b="0" dirty="0">
                              <a:solidFill>
                                <a:schemeClr val="dk1"/>
                              </a:solidFill>
                              <a:latin typeface="Nunito"/>
                              <a:ea typeface="Nunito"/>
                              <a:cs typeface="Nunito"/>
                              <a:sym typeface="Nunito"/>
                            </a:rPr>
                            <a:t>Calculate </a:t>
                          </a:r>
                          <a14:m xmlns:a14="http://schemas.microsoft.com/office/drawing/2010/main">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𝑃</m:t>
                              </m:r>
                              <m:r>
                                <a:rPr lang="en-GB" sz="1600" b="0" i="1" dirty="0" smtClean="0">
                                  <a:solidFill>
                                    <a:schemeClr val="dk1"/>
                                  </a:solidFill>
                                  <a:latin typeface="Cambria Math" panose="02040503050406030204" pitchFamily="18" charset="0"/>
                                  <a:ea typeface="Nunito"/>
                                  <a:cs typeface="Nunito"/>
                                  <a:sym typeface="Nunito"/>
                                </a:rPr>
                                <m:t>(</m:t>
                              </m:r>
                              <m:r>
                                <a:rPr lang="en-GB" sz="1600" b="0" i="1" dirty="0" smtClean="0">
                                  <a:solidFill>
                                    <a:schemeClr val="dk1"/>
                                  </a:solidFill>
                                  <a:latin typeface="Cambria Math" panose="02040503050406030204" pitchFamily="18" charset="0"/>
                                  <a:ea typeface="Times New Roman"/>
                                  <a:cs typeface="Times New Roman"/>
                                  <a:sym typeface="Times New Roman"/>
                                </a:rPr>
                                <m:t>𝐵</m:t>
                              </m:r>
                              <m:r>
                                <a:rPr lang="en-GB" sz="1600" b="0" i="1" dirty="0" smtClean="0">
                                  <a:solidFill>
                                    <a:schemeClr val="dk1"/>
                                  </a:solidFill>
                                  <a:latin typeface="Cambria Math" panose="02040503050406030204" pitchFamily="18" charset="0"/>
                                  <a:ea typeface="Nunito"/>
                                  <a:cs typeface="Nunito"/>
                                  <a:sym typeface="Nunito"/>
                                </a:rPr>
                                <m:t>|</m:t>
                              </m:r>
                              <m:r>
                                <a:rPr lang="en-GB" sz="1600" b="0" i="1" dirty="0" smtClean="0">
                                  <a:solidFill>
                                    <a:schemeClr val="dk1"/>
                                  </a:solidFill>
                                  <a:latin typeface="Cambria Math" panose="02040503050406030204" pitchFamily="18" charset="0"/>
                                  <a:ea typeface="Times New Roman"/>
                                  <a:cs typeface="Times New Roman"/>
                                  <a:sym typeface="Times New Roman"/>
                                </a:rPr>
                                <m:t>𝐴</m:t>
                              </m:r>
                              <m:r>
                                <a:rPr lang="en-GB" sz="1600" b="0" i="1" dirty="0" smtClean="0">
                                  <a:solidFill>
                                    <a:schemeClr val="dk1"/>
                                  </a:solidFill>
                                  <a:latin typeface="Cambria Math" panose="02040503050406030204" pitchFamily="18" charset="0"/>
                                  <a:ea typeface="Times New Roman"/>
                                  <a:cs typeface="Times New Roman"/>
                                  <a:sym typeface="Nunito"/>
                                </a:rPr>
                                <m:t>∪</m:t>
                              </m:r>
                              <m:r>
                                <a:rPr lang="en-GB" sz="1600" b="0" i="1" dirty="0" smtClean="0">
                                  <a:solidFill>
                                    <a:schemeClr val="dk1"/>
                                  </a:solidFill>
                                  <a:latin typeface="Cambria Math" panose="02040503050406030204" pitchFamily="18" charset="0"/>
                                  <a:ea typeface="Times New Roman"/>
                                  <a:cs typeface="Times New Roman"/>
                                  <a:sym typeface="Times New Roman"/>
                                </a:rPr>
                                <m:t>𝐶</m:t>
                              </m:r>
                              <m:r>
                                <a:rPr lang="en-GB" sz="1600" b="0" i="1" dirty="0" smtClean="0">
                                  <a:solidFill>
                                    <a:schemeClr val="dk1"/>
                                  </a:solidFill>
                                  <a:latin typeface="Cambria Math" panose="02040503050406030204" pitchFamily="18" charset="0"/>
                                  <a:ea typeface="Nunito"/>
                                  <a:cs typeface="Nunito"/>
                                  <a:sym typeface="Nunito"/>
                                </a:rPr>
                                <m:t>)</m:t>
                              </m:r>
                            </m:oMath>
                          </a14:m>
                          <a:endParaRPr lang="en-GB"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pic>
        <p:nvPicPr>
          <p:cNvPr id="5" name="Picture 4" descr="A diagram of a number&#10;&#10;Description automatically generated">
            <a:extLst>
              <a:ext uri="{FF2B5EF4-FFF2-40B4-BE49-F238E27FC236}">
                <a16:creationId xmlns:a16="http://schemas.microsoft.com/office/drawing/2014/main" id="{80AD3D55-5024-3179-E120-E86B11759C3F}"/>
              </a:ext>
            </a:extLst>
          </p:cNvPr>
          <p:cNvPicPr>
            <a:picLocks noChangeAspect="1"/>
          </p:cNvPicPr>
          <p:nvPr/>
        </p:nvPicPr>
        <p:blipFill>
          <a:blip r:embed="rId3"/>
          <a:stretch>
            <a:fillRect/>
          </a:stretch>
        </p:blipFill>
        <p:spPr>
          <a:xfrm>
            <a:off x="549761" y="1365437"/>
            <a:ext cx="3538146" cy="3260903"/>
          </a:xfrm>
          <a:prstGeom prst="rect">
            <a:avLst/>
          </a:prstGeom>
        </p:spPr>
      </p:pic>
    </p:spTree>
    <p:extLst>
      <p:ext uri="{BB962C8B-B14F-4D97-AF65-F5344CB8AC3E}">
        <p14:creationId xmlns:p14="http://schemas.microsoft.com/office/powerpoint/2010/main" val="35067221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g2531dd14429_0_300"/>
          <p:cNvSpPr txBox="1"/>
          <p:nvPr/>
        </p:nvSpPr>
        <p:spPr>
          <a:xfrm>
            <a:off x="169850" y="378100"/>
            <a:ext cx="4873996"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Conditional Probability</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291;g2045eb4a8d4_0_177">
                <a:extLst>
                  <a:ext uri="{FF2B5EF4-FFF2-40B4-BE49-F238E27FC236}">
                    <a16:creationId xmlns:a16="http://schemas.microsoft.com/office/drawing/2014/main" id="{5D56F6B0-A701-E341-14F1-8E66F785D441}"/>
                  </a:ext>
                </a:extLst>
              </p:cNvPr>
              <p:cNvGraphicFramePr/>
              <p:nvPr/>
            </p:nvGraphicFramePr>
            <p:xfrm>
              <a:off x="108044" y="862525"/>
              <a:ext cx="8882075" cy="1036330"/>
            </p:xfrm>
            <a:graphic>
              <a:graphicData uri="http://schemas.openxmlformats.org/drawingml/2006/table">
                <a:tbl>
                  <a:tblPr firstRow="1" bandRow="1">
                    <a:noFill/>
                  </a:tblPr>
                  <a:tblGrid>
                    <a:gridCol w="8882075">
                      <a:extLst>
                        <a:ext uri="{9D8B030D-6E8A-4147-A177-3AD203B41FA5}">
                          <a16:colId xmlns:a16="http://schemas.microsoft.com/office/drawing/2014/main" val="20000"/>
                        </a:ext>
                      </a:extLst>
                    </a:gridCol>
                  </a:tblGrid>
                  <a:tr h="357925">
                    <a:tc>
                      <a:txBody>
                        <a:bodyPr/>
                        <a:lstStyle/>
                        <a:p>
                          <a:pPr marL="0" marR="0" lvl="0" indent="0" algn="l" rtl="0">
                            <a:lnSpc>
                              <a:spcPct val="100000"/>
                            </a:lnSpc>
                            <a:spcBef>
                              <a:spcPts val="0"/>
                            </a:spcBef>
                            <a:spcAft>
                              <a:spcPts val="0"/>
                            </a:spcAft>
                            <a:buClr>
                              <a:srgbClr val="000000"/>
                            </a:buClr>
                            <a:buSzPts val="1600"/>
                            <a:buFont typeface="Arial"/>
                            <a:buNone/>
                          </a:pPr>
                          <a:r>
                            <a:rPr lang="en-GB" sz="1600" b="0" dirty="0">
                              <a:solidFill>
                                <a:schemeClr val="dk1"/>
                              </a:solidFill>
                              <a:latin typeface="Nunito Sans"/>
                              <a:ea typeface="Nunito Sans"/>
                              <a:cs typeface="Nunito Sans"/>
                              <a:sym typeface="Nunito Sans"/>
                            </a:rPr>
                            <a:t>10) </a:t>
                          </a:r>
                          <a:r>
                            <a:rPr lang="en-US" sz="1600" b="0" dirty="0">
                              <a:solidFill>
                                <a:schemeClr val="dk1"/>
                              </a:solidFill>
                              <a:latin typeface="Nunito"/>
                              <a:ea typeface="Nunito"/>
                              <a:cs typeface="Nunito"/>
                              <a:sym typeface="Nunito"/>
                            </a:rPr>
                            <a:t>A bag contains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15</m:t>
                              </m:r>
                            </m:oMath>
                          </a14:m>
                          <a:r>
                            <a:rPr lang="en-US" sz="1600" b="0" dirty="0">
                              <a:solidFill>
                                <a:schemeClr val="dk1"/>
                              </a:solidFill>
                              <a:latin typeface="Nunito"/>
                              <a:ea typeface="Nunito"/>
                              <a:cs typeface="Nunito"/>
                              <a:sym typeface="Nunito"/>
                            </a:rPr>
                            <a:t> blue balls and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9</m:t>
                              </m:r>
                            </m:oMath>
                          </a14:m>
                          <a:r>
                            <a:rPr lang="en-US" sz="1600" b="0" dirty="0">
                              <a:solidFill>
                                <a:schemeClr val="dk1"/>
                              </a:solidFill>
                              <a:latin typeface="Nunito"/>
                              <a:ea typeface="Nunito"/>
                              <a:cs typeface="Nunito"/>
                              <a:sym typeface="Nunito"/>
                            </a:rPr>
                            <a:t> red balls. A ball is taken from the bag at random and</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a:ea typeface="Nunito"/>
                              <a:cs typeface="Nunito"/>
                              <a:sym typeface="Nunito"/>
                            </a:rPr>
                            <a:t>       placed on a table, then a second ball is taken from the bag and placed next to the first ball.</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a:ea typeface="Nunito"/>
                              <a:cs typeface="Nunito"/>
                              <a:sym typeface="Nunito"/>
                            </a:rPr>
                            <a:t>       What is the probability that the balls are different colours?</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p:graphicFrame>
            <p:nvGraphicFramePr>
              <p:cNvPr id="2" name="Google Shape;291;g2045eb4a8d4_0_177">
                <a:extLst>
                  <a:ext uri="{FF2B5EF4-FFF2-40B4-BE49-F238E27FC236}">
                    <a16:creationId xmlns:a16="http://schemas.microsoft.com/office/drawing/2014/main" id="{5D56F6B0-A701-E341-14F1-8E66F785D441}"/>
                  </a:ext>
                </a:extLst>
              </p:cNvPr>
              <p:cNvGraphicFramePr/>
              <p:nvPr/>
            </p:nvGraphicFramePr>
            <p:xfrm>
              <a:off x="108044" y="862525"/>
              <a:ext cx="8882075" cy="1036330"/>
            </p:xfrm>
            <a:graphic>
              <a:graphicData uri="http://schemas.openxmlformats.org/drawingml/2006/table">
                <a:tbl>
                  <a:tblPr firstRow="1" bandRow="1">
                    <a:noFill/>
                  </a:tblPr>
                  <a:tblGrid>
                    <a:gridCol w="8882075">
                      <a:extLst>
                        <a:ext uri="{9D8B030D-6E8A-4147-A177-3AD203B41FA5}">
                          <a16:colId xmlns:a16="http://schemas.microsoft.com/office/drawing/2014/main" val="20000"/>
                        </a:ext>
                      </a:extLst>
                    </a:gridCol>
                  </a:tblGrid>
                  <a:tr h="357925">
                    <a:tc>
                      <a:txBody>
                        <a:bodyPr/>
                        <a:lstStyle/>
                        <a:p>
                          <a:pPr marL="0" marR="0" lvl="0" indent="0" algn="l" rtl="0">
                            <a:lnSpc>
                              <a:spcPct val="100000"/>
                            </a:lnSpc>
                            <a:spcBef>
                              <a:spcPts val="0"/>
                            </a:spcBef>
                            <a:spcAft>
                              <a:spcPts val="0"/>
                            </a:spcAft>
                            <a:buClr>
                              <a:srgbClr val="000000"/>
                            </a:buClr>
                            <a:buSzPts val="1600"/>
                            <a:buFont typeface="Arial"/>
                            <a:buNone/>
                          </a:pPr>
                          <a:r>
                            <a:rPr lang="en-GB" sz="1600" b="0" dirty="0">
                              <a:solidFill>
                                <a:schemeClr val="dk1"/>
                              </a:solidFill>
                              <a:latin typeface="Nunito Sans"/>
                              <a:ea typeface="Nunito Sans"/>
                              <a:cs typeface="Nunito Sans"/>
                              <a:sym typeface="Nunito Sans"/>
                            </a:rPr>
                            <a:t>10) </a:t>
                          </a:r>
                          <a:r>
                            <a:rPr lang="en-US" sz="1600" b="0" dirty="0">
                              <a:solidFill>
                                <a:schemeClr val="dk1"/>
                              </a:solidFill>
                              <a:latin typeface="Nunito"/>
                              <a:ea typeface="Nunito"/>
                              <a:cs typeface="Nunito"/>
                              <a:sym typeface="Nunito"/>
                            </a:rPr>
                            <a:t>A bag contains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15</m:t>
                              </m:r>
                            </m:oMath>
                          </a14:m>
                          <a:r>
                            <a:rPr lang="en-US" sz="1600" b="0" dirty="0">
                              <a:solidFill>
                                <a:schemeClr val="dk1"/>
                              </a:solidFill>
                              <a:latin typeface="Nunito"/>
                              <a:ea typeface="Nunito"/>
                              <a:cs typeface="Nunito"/>
                              <a:sym typeface="Nunito"/>
                            </a:rPr>
                            <a:t> blue balls and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9</m:t>
                              </m:r>
                            </m:oMath>
                          </a14:m>
                          <a:r>
                            <a:rPr lang="en-US" sz="1600" b="0" dirty="0">
                              <a:solidFill>
                                <a:schemeClr val="dk1"/>
                              </a:solidFill>
                              <a:latin typeface="Nunito"/>
                              <a:ea typeface="Nunito"/>
                              <a:cs typeface="Nunito"/>
                              <a:sym typeface="Nunito"/>
                            </a:rPr>
                            <a:t> red balls. A ball is taken from the bag at random and</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a:ea typeface="Nunito"/>
                              <a:cs typeface="Nunito"/>
                              <a:sym typeface="Nunito"/>
                            </a:rPr>
                            <a:t>       placed on a table, then a second ball is taken from the bag and placed next to the first ball.</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a:ea typeface="Nunito"/>
                              <a:cs typeface="Nunito"/>
                              <a:sym typeface="Nunito"/>
                            </a:rPr>
                            <a:t>       What is the probability that the balls are different colours?</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92;g2045eb4a8d4_0_177">
                <a:extLst>
                  <a:ext uri="{FF2B5EF4-FFF2-40B4-BE49-F238E27FC236}">
                    <a16:creationId xmlns:a16="http://schemas.microsoft.com/office/drawing/2014/main" id="{FBE30BB7-C3FF-EFAC-B72A-C30B17DAD774}"/>
                  </a:ext>
                </a:extLst>
              </p:cNvPr>
              <p:cNvGraphicFramePr/>
              <p:nvPr>
                <p:extLst>
                  <p:ext uri="{D42A27DB-BD31-4B8C-83A1-F6EECF244321}">
                    <p14:modId xmlns:p14="http://schemas.microsoft.com/office/powerpoint/2010/main" val="694823090"/>
                  </p:ext>
                </p:extLst>
              </p:nvPr>
            </p:nvGraphicFramePr>
            <p:xfrm>
              <a:off x="952500" y="2190750"/>
              <a:ext cx="7239000" cy="1769476"/>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45</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184</m:t>
                                  </m:r>
                                </m:den>
                              </m:f>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B)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r>
                                    <a:rPr lang="en-GB" sz="1600" b="0" i="1" u="none" strike="noStrike" cap="none" smtClean="0">
                                      <a:solidFill>
                                        <a:schemeClr val="dk1"/>
                                      </a:solidFill>
                                      <a:latin typeface="Cambria Math" panose="02040503050406030204" pitchFamily="18" charset="0"/>
                                      <a:ea typeface="Nunito Sans"/>
                                      <a:cs typeface="Nunito Sans"/>
                                      <a:sym typeface="Nunito Sans"/>
                                    </a:rPr>
                                    <m:t>5</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32</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46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45</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92</m:t>
                                  </m:r>
                                </m:den>
                              </m:f>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D)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3</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8</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292;g2045eb4a8d4_0_177">
                <a:extLst>
                  <a:ext uri="{FF2B5EF4-FFF2-40B4-BE49-F238E27FC236}">
                    <a16:creationId xmlns:a16="http://schemas.microsoft.com/office/drawing/2014/main" id="{FBE30BB7-C3FF-EFAC-B72A-C30B17DAD774}"/>
                  </a:ext>
                </a:extLst>
              </p:cNvPr>
              <p:cNvGraphicFramePr/>
              <p:nvPr>
                <p:extLst>
                  <p:ext uri="{D42A27DB-BD31-4B8C-83A1-F6EECF244321}">
                    <p14:modId xmlns:p14="http://schemas.microsoft.com/office/powerpoint/2010/main" val="694823090"/>
                  </p:ext>
                </p:extLst>
              </p:nvPr>
            </p:nvGraphicFramePr>
            <p:xfrm>
              <a:off x="952500" y="2190750"/>
              <a:ext cx="7239000" cy="1769476"/>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45</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184</m:t>
                                  </m:r>
                                </m:den>
                              </m:f>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r>
                                    <a:rPr lang="en-GB" sz="1600" b="0" i="1" u="none" strike="noStrike" cap="none" smtClean="0">
                                      <a:solidFill>
                                        <a:schemeClr val="dk1"/>
                                      </a:solidFill>
                                      <a:latin typeface="Cambria Math" panose="02040503050406030204" pitchFamily="18" charset="0"/>
                                      <a:ea typeface="Nunito Sans"/>
                                      <a:cs typeface="Nunito Sans"/>
                                      <a:sym typeface="Nunito Sans"/>
                                    </a:rPr>
                                    <m:t>5</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32</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46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45</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92</m:t>
                                  </m:r>
                                </m:den>
                              </m:f>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3</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8</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27686919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g2531dd14429_0_131"/>
          <p:cNvSpPr txBox="1"/>
          <p:nvPr/>
        </p:nvSpPr>
        <p:spPr>
          <a:xfrm>
            <a:off x="169849" y="378100"/>
            <a:ext cx="4928623"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Conditional Probability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58E96461-64C4-F496-61B1-109C5C1725B0}"/>
                  </a:ext>
                </a:extLst>
              </p:cNvPr>
              <p:cNvGraphicFramePr/>
              <p:nvPr>
                <p:extLst>
                  <p:ext uri="{D42A27DB-BD31-4B8C-83A1-F6EECF244321}">
                    <p14:modId xmlns:p14="http://schemas.microsoft.com/office/powerpoint/2010/main" val="227680973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A)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3</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20</m:t>
                                  </m:r>
                                </m:den>
                              </m:f>
                            </m:oMath>
                          </a14:m>
                          <a:r>
                            <a:rPr lang="en-US" sz="1600" u="none" strike="noStrike" cap="none" dirty="0">
                              <a:solidFill>
                                <a:schemeClr val="dk1"/>
                              </a:solidFill>
                              <a:latin typeface="Nunito Sans"/>
                              <a:ea typeface="Nunito Sans"/>
                              <a:cs typeface="Nunito Sans"/>
                              <a:sym typeface="Nunito Sans"/>
                            </a:rPr>
                            <a:t> </a:t>
                          </a:r>
                        </a:p>
                        <a:p>
                          <a:pPr marL="0" lvl="0" indent="0" algn="l" rtl="0">
                            <a:lnSpc>
                              <a:spcPct val="115000"/>
                            </a:lnSpc>
                            <a:spcBef>
                              <a:spcPts val="0"/>
                            </a:spcBef>
                            <a:spcAft>
                              <a:spcPts val="0"/>
                            </a:spcAft>
                            <a:buNone/>
                          </a:pPr>
                          <a:r>
                            <a:rPr lang="en-US" sz="1400" dirty="0">
                              <a:solidFill>
                                <a:schemeClr val="dk1"/>
                              </a:solidFill>
                              <a:latin typeface="Nunito"/>
                              <a:ea typeface="Nunito"/>
                              <a:cs typeface="Nunito"/>
                              <a:sym typeface="Nunito"/>
                            </a:rPr>
                            <a:t>Student determined </a:t>
                          </a:r>
                        </a:p>
                        <a:p>
                          <a:pPr marL="0" lvl="0" indent="0" algn="l" rtl="0">
                            <a:lnSpc>
                              <a:spcPct val="115000"/>
                            </a:lnSpc>
                            <a:spcBef>
                              <a:spcPts val="0"/>
                            </a:spcBef>
                            <a:spcAft>
                              <a:spcPts val="0"/>
                            </a:spcAft>
                            <a:buNone/>
                          </a:pPr>
                          <a14:m>
                            <m:oMath xmlns:m="http://schemas.openxmlformats.org/officeDocument/2006/math">
                              <m:r>
                                <a:rPr lang="en-US" sz="1400" i="1" dirty="0" smtClean="0">
                                  <a:solidFill>
                                    <a:schemeClr val="dk1"/>
                                  </a:solidFill>
                                  <a:latin typeface="Cambria Math" panose="02040503050406030204" pitchFamily="18" charset="0"/>
                                  <a:ea typeface="Nunito"/>
                                  <a:cs typeface="Nunito"/>
                                  <a:sym typeface="Nunito"/>
                                </a:rPr>
                                <m:t>𝑃</m:t>
                              </m:r>
                              <m:r>
                                <a:rPr lang="en-US" sz="1400" i="1" dirty="0" smtClean="0">
                                  <a:solidFill>
                                    <a:schemeClr val="dk1"/>
                                  </a:solidFill>
                                  <a:latin typeface="Cambria Math" panose="02040503050406030204" pitchFamily="18" charset="0"/>
                                  <a:ea typeface="Nunito"/>
                                  <a:cs typeface="Nunito"/>
                                  <a:sym typeface="Nunito"/>
                                </a:rPr>
                                <m:t>(</m:t>
                              </m:r>
                              <m:r>
                                <a:rPr lang="en-US" sz="1400" i="1" dirty="0">
                                  <a:solidFill>
                                    <a:schemeClr val="dk1"/>
                                  </a:solidFill>
                                  <a:latin typeface="Cambria Math" panose="02040503050406030204" pitchFamily="18" charset="0"/>
                                  <a:ea typeface="Times New Roman"/>
                                  <a:cs typeface="Times New Roman"/>
                                  <a:sym typeface="Times New Roman"/>
                                </a:rPr>
                                <m:t>𝐴</m:t>
                              </m:r>
                              <m:r>
                                <a:rPr lang="en-US" sz="1400" i="1" dirty="0">
                                  <a:solidFill>
                                    <a:schemeClr val="dk1"/>
                                  </a:solidFill>
                                  <a:latin typeface="Cambria Math" panose="02040503050406030204" pitchFamily="18" charset="0"/>
                                  <a:ea typeface="Nunito"/>
                                  <a:cs typeface="Nunito"/>
                                  <a:sym typeface="Nunito"/>
                                </a:rPr>
                                <m:t>∩</m:t>
                              </m:r>
                              <m:r>
                                <a:rPr lang="en-US" sz="1400" i="1" dirty="0">
                                  <a:solidFill>
                                    <a:schemeClr val="dk1"/>
                                  </a:solidFill>
                                  <a:latin typeface="Cambria Math" panose="02040503050406030204" pitchFamily="18" charset="0"/>
                                  <a:ea typeface="Times New Roman"/>
                                  <a:cs typeface="Times New Roman"/>
                                  <a:sym typeface="Times New Roman"/>
                                </a:rPr>
                                <m:t>𝐵</m:t>
                              </m:r>
                              <m:r>
                                <a:rPr lang="en-US" sz="1400" i="1" dirty="0">
                                  <a:solidFill>
                                    <a:schemeClr val="dk1"/>
                                  </a:solidFill>
                                  <a:latin typeface="Cambria Math" panose="02040503050406030204" pitchFamily="18" charset="0"/>
                                  <a:ea typeface="Nunito"/>
                                  <a:cs typeface="Nunito"/>
                                  <a:sym typeface="Nunito"/>
                                </a:rPr>
                                <m:t>)</m:t>
                              </m:r>
                            </m:oMath>
                          </a14:m>
                          <a:r>
                            <a:rPr lang="en-GB" sz="1400" dirty="0">
                              <a:solidFill>
                                <a:schemeClr val="dk1"/>
                              </a:solidFill>
                              <a:latin typeface="Nunito Sans"/>
                              <a:ea typeface="Nunito Sans"/>
                              <a:cs typeface="Nunito Sans"/>
                              <a:sym typeface="Nunito Sans"/>
                            </a:rPr>
                            <a:t> </a:t>
                          </a:r>
                          <a:endParaRPr sz="1400"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m:oMath xmlns:m="http://schemas.openxmlformats.org/officeDocument/2006/math">
                              <m:f>
                                <m:fPr>
                                  <m:ctrlPr>
                                    <a:rPr lang="en-GB" sz="1600" b="0" i="1" u="none" strike="noStrike" cap="none" smtClean="0">
                                      <a:solidFill>
                                        <a:srgbClr val="00BC89"/>
                                      </a:solidFill>
                                      <a:latin typeface="Cambria Math" panose="02040503050406030204" pitchFamily="18" charset="0"/>
                                      <a:ea typeface="Nunito Sans"/>
                                      <a:cs typeface="Nunito Sans"/>
                                      <a:sym typeface="Nunito Sans"/>
                                    </a:rPr>
                                  </m:ctrlPr>
                                </m:fPr>
                                <m:num>
                                  <m:r>
                                    <a:rPr lang="en-GB" sz="1600" b="0" i="1" u="none" strike="noStrike" cap="none" smtClean="0">
                                      <a:solidFill>
                                        <a:srgbClr val="00BC89"/>
                                      </a:solidFill>
                                      <a:latin typeface="Cambria Math" panose="02040503050406030204" pitchFamily="18" charset="0"/>
                                      <a:ea typeface="Nunito Sans"/>
                                      <a:cs typeface="Nunito Sans"/>
                                      <a:sym typeface="Nunito Sans"/>
                                    </a:rPr>
                                    <m:t>2</m:t>
                                  </m:r>
                                </m:num>
                                <m:den>
                                  <m:r>
                                    <a:rPr lang="en-GB" sz="1600" b="0" i="1" u="none" strike="noStrike" cap="none" smtClean="0">
                                      <a:solidFill>
                                        <a:srgbClr val="00BC89"/>
                                      </a:solidFill>
                                      <a:latin typeface="Cambria Math" panose="02040503050406030204" pitchFamily="18" charset="0"/>
                                      <a:ea typeface="Nunito Sans"/>
                                      <a:cs typeface="Nunito Sans"/>
                                      <a:sym typeface="Nunito Sans"/>
                                    </a:rPr>
                                    <m:t>7</m:t>
                                  </m:r>
                                </m:den>
                              </m:f>
                            </m:oMath>
                          </a14:m>
                          <a:endParaRPr lang="en-GB"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C)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2</m:t>
                                  </m:r>
                                  <m:r>
                                    <a:rPr lang="en-GB" sz="1600" b="0" i="1" u="none" strike="noStrike" cap="none" smtClean="0">
                                      <a:solidFill>
                                        <a:schemeClr val="dk1"/>
                                      </a:solidFill>
                                      <a:latin typeface="Cambria Math" panose="02040503050406030204" pitchFamily="18" charset="0"/>
                                      <a:ea typeface="Nunito Sans"/>
                                      <a:cs typeface="Nunito Sans"/>
                                      <a:sym typeface="Nunito Sans"/>
                                    </a:rPr>
                                    <m:t>9</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40</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determined </a:t>
                          </a:r>
                        </a:p>
                        <a:p>
                          <a:pPr marL="0" lvl="0" indent="0" algn="l" rtl="0">
                            <a:lnSpc>
                              <a:spcPct val="115000"/>
                            </a:lnSpc>
                            <a:spcBef>
                              <a:spcPts val="0"/>
                            </a:spcBef>
                            <a:spcAft>
                              <a:spcPts val="0"/>
                            </a:spcAft>
                            <a:buNone/>
                          </a:pPr>
                          <a14:m>
                            <m:oMath xmlns:m="http://schemas.openxmlformats.org/officeDocument/2006/math">
                              <m:r>
                                <a:rPr lang="en-US" sz="1400" i="1" dirty="0" smtClean="0">
                                  <a:solidFill>
                                    <a:schemeClr val="dk1"/>
                                  </a:solidFill>
                                  <a:latin typeface="Cambria Math" panose="02040503050406030204" pitchFamily="18" charset="0"/>
                                  <a:ea typeface="Nunito"/>
                                  <a:cs typeface="Nunito"/>
                                  <a:sym typeface="Nunito"/>
                                </a:rPr>
                                <m:t>𝑃</m:t>
                              </m:r>
                              <m:r>
                                <a:rPr lang="en-US" sz="1400" i="1" dirty="0" smtClean="0">
                                  <a:solidFill>
                                    <a:schemeClr val="dk1"/>
                                  </a:solidFill>
                                  <a:latin typeface="Cambria Math" panose="02040503050406030204" pitchFamily="18" charset="0"/>
                                  <a:ea typeface="Nunito"/>
                                  <a:cs typeface="Nunito"/>
                                  <a:sym typeface="Nunito"/>
                                </a:rPr>
                                <m:t>(</m:t>
                              </m:r>
                              <m:r>
                                <a:rPr lang="en-US" sz="1400" i="1" dirty="0">
                                  <a:solidFill>
                                    <a:schemeClr val="dk1"/>
                                  </a:solidFill>
                                  <a:latin typeface="Cambria Math" panose="02040503050406030204" pitchFamily="18" charset="0"/>
                                  <a:ea typeface="Times New Roman"/>
                                  <a:cs typeface="Times New Roman"/>
                                  <a:sym typeface="Times New Roman"/>
                                </a:rPr>
                                <m:t>𝐴</m:t>
                              </m:r>
                              <m:r>
                                <a:rPr lang="en-US" sz="1400" i="1" dirty="0">
                                  <a:solidFill>
                                    <a:schemeClr val="dk1"/>
                                  </a:solidFill>
                                  <a:latin typeface="Cambria Math" panose="02040503050406030204" pitchFamily="18" charset="0"/>
                                  <a:ea typeface="Nunito"/>
                                  <a:cs typeface="Nunito"/>
                                  <a:sym typeface="Nunito"/>
                                </a:rPr>
                                <m:t>∪</m:t>
                              </m:r>
                              <m:r>
                                <a:rPr lang="en-US" sz="1400" i="1" dirty="0">
                                  <a:solidFill>
                                    <a:schemeClr val="dk1"/>
                                  </a:solidFill>
                                  <a:latin typeface="Cambria Math" panose="02040503050406030204" pitchFamily="18" charset="0"/>
                                  <a:ea typeface="Times New Roman"/>
                                  <a:cs typeface="Times New Roman"/>
                                  <a:sym typeface="Times New Roman"/>
                                </a:rPr>
                                <m:t>𝐵</m:t>
                              </m:r>
                              <m:r>
                                <a:rPr lang="en-US" sz="1400" i="1" dirty="0">
                                  <a:solidFill>
                                    <a:schemeClr val="dk1"/>
                                  </a:solidFill>
                                  <a:latin typeface="Cambria Math" panose="02040503050406030204" pitchFamily="18" charset="0"/>
                                  <a:ea typeface="Nunito"/>
                                  <a:cs typeface="Nunito"/>
                                  <a:sym typeface="Nunito"/>
                                </a:rPr>
                                <m:t>)</m:t>
                              </m:r>
                            </m:oMath>
                          </a14:m>
                          <a:r>
                            <a:rPr lang="en-US" sz="1400"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D)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r>
                                    <a:rPr lang="en-GB" sz="1600" b="0" i="1" u="none" strike="noStrike" cap="none" smtClean="0">
                                      <a:solidFill>
                                        <a:schemeClr val="dk1"/>
                                      </a:solidFill>
                                      <a:latin typeface="Cambria Math" panose="02040503050406030204" pitchFamily="18" charset="0"/>
                                      <a:ea typeface="Nunito Sans"/>
                                      <a:cs typeface="Nunito Sans"/>
                                      <a:sym typeface="Nunito Sans"/>
                                    </a:rPr>
                                    <m:t>4</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29</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rgbClr val="1C1C1C"/>
                              </a:solidFill>
                              <a:latin typeface="Nunito"/>
                              <a:ea typeface="Nunito"/>
                              <a:cs typeface="Nunito"/>
                              <a:sym typeface="Nunito"/>
                            </a:rPr>
                            <a:t>Student </a:t>
                          </a:r>
                          <a:r>
                            <a:rPr lang="en-US" sz="1400" dirty="0">
                              <a:solidFill>
                                <a:schemeClr val="dk1"/>
                              </a:solidFill>
                              <a:latin typeface="Nunito"/>
                              <a:ea typeface="Nunito"/>
                              <a:cs typeface="Nunito"/>
                              <a:sym typeface="Nunito"/>
                            </a:rPr>
                            <a:t>determined </a:t>
                          </a:r>
                          <a:endParaRPr lang="en-US" sz="1400" dirty="0">
                            <a:solidFill>
                              <a:srgbClr val="1C1C1C"/>
                            </a:solidFill>
                            <a:latin typeface="Nunito"/>
                            <a:ea typeface="Nunito"/>
                            <a:cs typeface="Nunito"/>
                            <a:sym typeface="Nunito"/>
                          </a:endParaRPr>
                        </a:p>
                        <a:p>
                          <a:pPr marL="0" lvl="0" indent="0" algn="l" rtl="0">
                            <a:lnSpc>
                              <a:spcPct val="115000"/>
                            </a:lnSpc>
                            <a:spcBef>
                              <a:spcPts val="0"/>
                            </a:spcBef>
                            <a:spcAft>
                              <a:spcPts val="0"/>
                            </a:spcAft>
                            <a:buNone/>
                          </a:pPr>
                          <a14:m>
                            <m:oMath xmlns:m="http://schemas.openxmlformats.org/officeDocument/2006/math">
                              <m:r>
                                <a:rPr lang="en-US" sz="1400" i="1" dirty="0" smtClean="0">
                                  <a:solidFill>
                                    <a:srgbClr val="1C1C1C"/>
                                  </a:solidFill>
                                  <a:latin typeface="Cambria Math" panose="02040503050406030204" pitchFamily="18" charset="0"/>
                                  <a:ea typeface="Nunito"/>
                                  <a:cs typeface="Nunito"/>
                                  <a:sym typeface="Nunito"/>
                                </a:rPr>
                                <m:t>𝑃</m:t>
                              </m:r>
                              <m:r>
                                <a:rPr lang="en-US" sz="1400" i="1" dirty="0" smtClean="0">
                                  <a:solidFill>
                                    <a:srgbClr val="1C1C1C"/>
                                  </a:solidFill>
                                  <a:latin typeface="Cambria Math" panose="02040503050406030204" pitchFamily="18" charset="0"/>
                                  <a:ea typeface="Nunito"/>
                                  <a:cs typeface="Nunito"/>
                                  <a:sym typeface="Nunito"/>
                                </a:rPr>
                                <m:t>(</m:t>
                              </m:r>
                              <m:r>
                                <a:rPr lang="en-US" sz="1400" i="1" dirty="0">
                                  <a:solidFill>
                                    <a:srgbClr val="1C1C1C"/>
                                  </a:solidFill>
                                  <a:latin typeface="Cambria Math" panose="02040503050406030204" pitchFamily="18" charset="0"/>
                                  <a:ea typeface="Times New Roman"/>
                                  <a:cs typeface="Times New Roman"/>
                                  <a:sym typeface="Times New Roman"/>
                                </a:rPr>
                                <m:t>𝐴</m:t>
                              </m:r>
                              <m:r>
                                <a:rPr lang="en-US" sz="1400" i="1" dirty="0">
                                  <a:solidFill>
                                    <a:srgbClr val="1C1C1C"/>
                                  </a:solidFill>
                                  <a:latin typeface="Cambria Math" panose="02040503050406030204" pitchFamily="18" charset="0"/>
                                  <a:ea typeface="Nunito"/>
                                  <a:cs typeface="Nunito"/>
                                  <a:sym typeface="Nunito"/>
                                </a:rPr>
                                <m:t>|</m:t>
                              </m:r>
                              <m:r>
                                <a:rPr lang="en-US" sz="1400" i="1" dirty="0">
                                  <a:solidFill>
                                    <a:srgbClr val="1C1C1C"/>
                                  </a:solidFill>
                                  <a:latin typeface="Cambria Math" panose="02040503050406030204" pitchFamily="18" charset="0"/>
                                  <a:ea typeface="Times New Roman"/>
                                  <a:cs typeface="Times New Roman"/>
                                  <a:sym typeface="Times New Roman"/>
                                </a:rPr>
                                <m:t>𝐴</m:t>
                              </m:r>
                              <m:r>
                                <a:rPr lang="en-US" sz="1400" i="1" dirty="0">
                                  <a:solidFill>
                                    <a:schemeClr val="dk1"/>
                                  </a:solidFill>
                                  <a:latin typeface="Cambria Math" panose="02040503050406030204" pitchFamily="18" charset="0"/>
                                  <a:ea typeface="Nunito"/>
                                  <a:cs typeface="Nunito"/>
                                  <a:sym typeface="Nunito"/>
                                </a:rPr>
                                <m:t>∪</m:t>
                              </m:r>
                              <m:r>
                                <a:rPr lang="en-US" sz="1400" i="1" dirty="0">
                                  <a:solidFill>
                                    <a:srgbClr val="1C1C1C"/>
                                  </a:solidFill>
                                  <a:latin typeface="Cambria Math" panose="02040503050406030204" pitchFamily="18" charset="0"/>
                                  <a:ea typeface="Times New Roman"/>
                                  <a:cs typeface="Times New Roman"/>
                                  <a:sym typeface="Times New Roman"/>
                                </a:rPr>
                                <m:t>𝐵</m:t>
                              </m:r>
                              <m:r>
                                <a:rPr lang="en-US" sz="1400" i="1" dirty="0">
                                  <a:solidFill>
                                    <a:srgbClr val="1C1C1C"/>
                                  </a:solidFill>
                                  <a:latin typeface="Cambria Math" panose="02040503050406030204" pitchFamily="18" charset="0"/>
                                  <a:ea typeface="Nunito"/>
                                  <a:cs typeface="Nunito"/>
                                  <a:sym typeface="Nunito"/>
                                </a:rPr>
                                <m:t>)</m:t>
                              </m:r>
                            </m:oMath>
                          </a14:m>
                          <a:r>
                            <a:rPr lang="en-GB" sz="1400" dirty="0">
                              <a:solidFill>
                                <a:schemeClr val="dk1"/>
                              </a:solidFill>
                              <a:latin typeface="Nunito Sans"/>
                              <a:ea typeface="Nunito Sans"/>
                              <a:cs typeface="Nunito Sans"/>
                              <a:sym typeface="Nunito Sans"/>
                            </a:rPr>
                            <a:t> </a:t>
                          </a:r>
                          <a:endParaRPr sz="1400"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58E96461-64C4-F496-61B1-109C5C1725B0}"/>
                  </a:ext>
                </a:extLst>
              </p:cNvPr>
              <p:cNvGraphicFramePr/>
              <p:nvPr>
                <p:extLst>
                  <p:ext uri="{D42A27DB-BD31-4B8C-83A1-F6EECF244321}">
                    <p14:modId xmlns:p14="http://schemas.microsoft.com/office/powerpoint/2010/main" val="227680973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3</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20</m:t>
                                  </m:r>
                                </m:den>
                              </m:f>
                            </m:oMath>
                          </a14:m>
                          <a:r>
                            <a:rPr lang="en-US" sz="1600" u="none" strike="noStrike" cap="none" dirty="0">
                              <a:solidFill>
                                <a:schemeClr val="dk1"/>
                              </a:solidFill>
                              <a:latin typeface="Nunito Sans"/>
                              <a:ea typeface="Nunito Sans"/>
                              <a:cs typeface="Nunito Sans"/>
                              <a:sym typeface="Nunito Sans"/>
                            </a:rPr>
                            <a:t> </a:t>
                          </a:r>
                        </a:p>
                        <a:p>
                          <a:pPr marL="0" lvl="0" indent="0" algn="l" rtl="0">
                            <a:lnSpc>
                              <a:spcPct val="115000"/>
                            </a:lnSpc>
                            <a:spcBef>
                              <a:spcPts val="0"/>
                            </a:spcBef>
                            <a:spcAft>
                              <a:spcPts val="0"/>
                            </a:spcAft>
                            <a:buNone/>
                          </a:pPr>
                          <a:r>
                            <a:rPr lang="en-US" sz="1400" dirty="0">
                              <a:solidFill>
                                <a:schemeClr val="dk1"/>
                              </a:solidFill>
                              <a:latin typeface="Nunito"/>
                              <a:ea typeface="Nunito"/>
                              <a:cs typeface="Nunito"/>
                              <a:sym typeface="Nunito"/>
                            </a:rPr>
                            <a:t>Student determined </a:t>
                          </a:r>
                        </a:p>
                        <a:p>
                          <a:pPr marL="0" lvl="0" indent="0" algn="l" rtl="0">
                            <a:lnSpc>
                              <a:spcPct val="115000"/>
                            </a:lnSpc>
                            <a:spcBef>
                              <a:spcPts val="0"/>
                            </a:spcBef>
                            <a:spcAft>
                              <a:spcPts val="0"/>
                            </a:spcAft>
                            <a:buNone/>
                          </a:pPr>
                          <a14:m xmlns:a14="http://schemas.microsoft.com/office/drawing/2010/main">
                            <m:oMath xmlns:m="http://schemas.openxmlformats.org/officeDocument/2006/math">
                              <m:r>
                                <a:rPr lang="en-US" sz="1400" i="1" dirty="0" smtClean="0">
                                  <a:solidFill>
                                    <a:schemeClr val="dk1"/>
                                  </a:solidFill>
                                  <a:latin typeface="Cambria Math" panose="02040503050406030204" pitchFamily="18" charset="0"/>
                                  <a:ea typeface="Nunito"/>
                                  <a:cs typeface="Nunito"/>
                                  <a:sym typeface="Nunito"/>
                                </a:rPr>
                                <m:t>𝑃</m:t>
                              </m:r>
                              <m:r>
                                <a:rPr lang="en-US" sz="1400" i="1" dirty="0" smtClean="0">
                                  <a:solidFill>
                                    <a:schemeClr val="dk1"/>
                                  </a:solidFill>
                                  <a:latin typeface="Cambria Math" panose="02040503050406030204" pitchFamily="18" charset="0"/>
                                  <a:ea typeface="Nunito"/>
                                  <a:cs typeface="Nunito"/>
                                  <a:sym typeface="Nunito"/>
                                </a:rPr>
                                <m:t>(</m:t>
                              </m:r>
                              <m:r>
                                <a:rPr lang="en-US" sz="1400" i="1" dirty="0">
                                  <a:solidFill>
                                    <a:schemeClr val="dk1"/>
                                  </a:solidFill>
                                  <a:latin typeface="Cambria Math" panose="02040503050406030204" pitchFamily="18" charset="0"/>
                                  <a:ea typeface="Times New Roman"/>
                                  <a:cs typeface="Times New Roman"/>
                                  <a:sym typeface="Times New Roman"/>
                                </a:rPr>
                                <m:t>𝐴</m:t>
                              </m:r>
                              <m:r>
                                <a:rPr lang="en-US" sz="1400" i="1" dirty="0">
                                  <a:solidFill>
                                    <a:schemeClr val="dk1"/>
                                  </a:solidFill>
                                  <a:latin typeface="Cambria Math" panose="02040503050406030204" pitchFamily="18" charset="0"/>
                                  <a:ea typeface="Nunito"/>
                                  <a:cs typeface="Nunito"/>
                                  <a:sym typeface="Nunito"/>
                                </a:rPr>
                                <m:t>∩</m:t>
                              </m:r>
                              <m:r>
                                <a:rPr lang="en-US" sz="1400" i="1" dirty="0">
                                  <a:solidFill>
                                    <a:schemeClr val="dk1"/>
                                  </a:solidFill>
                                  <a:latin typeface="Cambria Math" panose="02040503050406030204" pitchFamily="18" charset="0"/>
                                  <a:ea typeface="Times New Roman"/>
                                  <a:cs typeface="Times New Roman"/>
                                  <a:sym typeface="Times New Roman"/>
                                </a:rPr>
                                <m:t>𝐵</m:t>
                              </m:r>
                              <m:r>
                                <a:rPr lang="en-US" sz="1400" i="1" dirty="0">
                                  <a:solidFill>
                                    <a:schemeClr val="dk1"/>
                                  </a:solidFill>
                                  <a:latin typeface="Cambria Math" panose="02040503050406030204" pitchFamily="18" charset="0"/>
                                  <a:ea typeface="Nunito"/>
                                  <a:cs typeface="Nunito"/>
                                  <a:sym typeface="Nunito"/>
                                </a:rPr>
                                <m:t>)</m:t>
                              </m:r>
                            </m:oMath>
                          </a14:m>
                          <a:r>
                            <a:rPr lang="en-GB" sz="1400" dirty="0">
                              <a:solidFill>
                                <a:schemeClr val="dk1"/>
                              </a:solidFill>
                              <a:latin typeface="Nunito Sans"/>
                              <a:ea typeface="Nunito Sans"/>
                              <a:cs typeface="Nunito Sans"/>
                              <a:sym typeface="Nunito Sans"/>
                            </a:rPr>
                            <a:t> </a:t>
                          </a:r>
                          <a:endParaRPr sz="1400"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xmlns:a14="http://schemas.microsoft.com/office/drawing/2010/main">
                            <m:oMath xmlns:m="http://schemas.openxmlformats.org/officeDocument/2006/math">
                              <m:f>
                                <m:fPr>
                                  <m:ctrlPr>
                                    <a:rPr lang="en-GB" sz="1600" b="0" i="1" u="none" strike="noStrike" cap="none" smtClean="0">
                                      <a:solidFill>
                                        <a:srgbClr val="00BC89"/>
                                      </a:solidFill>
                                      <a:latin typeface="Cambria Math" panose="02040503050406030204" pitchFamily="18" charset="0"/>
                                      <a:ea typeface="Nunito Sans"/>
                                      <a:cs typeface="Nunito Sans"/>
                                      <a:sym typeface="Nunito Sans"/>
                                    </a:rPr>
                                  </m:ctrlPr>
                                </m:fPr>
                                <m:num>
                                  <m:r>
                                    <a:rPr lang="en-GB" sz="1600" b="0" i="1" u="none" strike="noStrike" cap="none" smtClean="0">
                                      <a:solidFill>
                                        <a:srgbClr val="00BC89"/>
                                      </a:solidFill>
                                      <a:latin typeface="Cambria Math" panose="02040503050406030204" pitchFamily="18" charset="0"/>
                                      <a:ea typeface="Nunito Sans"/>
                                      <a:cs typeface="Nunito Sans"/>
                                      <a:sym typeface="Nunito Sans"/>
                                    </a:rPr>
                                    <m:t>2</m:t>
                                  </m:r>
                                </m:num>
                                <m:den>
                                  <m:r>
                                    <a:rPr lang="en-GB" sz="1600" b="0" i="1" u="none" strike="noStrike" cap="none" smtClean="0">
                                      <a:solidFill>
                                        <a:srgbClr val="00BC89"/>
                                      </a:solidFill>
                                      <a:latin typeface="Cambria Math" panose="02040503050406030204" pitchFamily="18" charset="0"/>
                                      <a:ea typeface="Nunito Sans"/>
                                      <a:cs typeface="Nunito Sans"/>
                                      <a:sym typeface="Nunito Sans"/>
                                    </a:rPr>
                                    <m:t>7</m:t>
                                  </m:r>
                                </m:den>
                              </m:f>
                            </m:oMath>
                          </a14:m>
                          <a:endParaRPr lang="en-GB"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2</m:t>
                                  </m:r>
                                  <m:r>
                                    <a:rPr lang="en-GB" sz="1600" b="0" i="1" u="none" strike="noStrike" cap="none" smtClean="0">
                                      <a:solidFill>
                                        <a:schemeClr val="dk1"/>
                                      </a:solidFill>
                                      <a:latin typeface="Cambria Math" panose="02040503050406030204" pitchFamily="18" charset="0"/>
                                      <a:ea typeface="Nunito Sans"/>
                                      <a:cs typeface="Nunito Sans"/>
                                      <a:sym typeface="Nunito Sans"/>
                                    </a:rPr>
                                    <m:t>9</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40</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determined </a:t>
                          </a:r>
                        </a:p>
                        <a:p>
                          <a:pPr marL="0" lvl="0" indent="0" algn="l" rtl="0">
                            <a:lnSpc>
                              <a:spcPct val="115000"/>
                            </a:lnSpc>
                            <a:spcBef>
                              <a:spcPts val="0"/>
                            </a:spcBef>
                            <a:spcAft>
                              <a:spcPts val="0"/>
                            </a:spcAft>
                            <a:buNone/>
                          </a:pPr>
                          <a14:m xmlns:a14="http://schemas.microsoft.com/office/drawing/2010/main">
                            <m:oMath xmlns:m="http://schemas.openxmlformats.org/officeDocument/2006/math">
                              <m:r>
                                <a:rPr lang="en-US" sz="1400" i="1" dirty="0" smtClean="0">
                                  <a:solidFill>
                                    <a:schemeClr val="dk1"/>
                                  </a:solidFill>
                                  <a:latin typeface="Cambria Math" panose="02040503050406030204" pitchFamily="18" charset="0"/>
                                  <a:ea typeface="Nunito"/>
                                  <a:cs typeface="Nunito"/>
                                  <a:sym typeface="Nunito"/>
                                </a:rPr>
                                <m:t>𝑃</m:t>
                              </m:r>
                              <m:r>
                                <a:rPr lang="en-US" sz="1400" i="1" dirty="0" smtClean="0">
                                  <a:solidFill>
                                    <a:schemeClr val="dk1"/>
                                  </a:solidFill>
                                  <a:latin typeface="Cambria Math" panose="02040503050406030204" pitchFamily="18" charset="0"/>
                                  <a:ea typeface="Nunito"/>
                                  <a:cs typeface="Nunito"/>
                                  <a:sym typeface="Nunito"/>
                                </a:rPr>
                                <m:t>(</m:t>
                              </m:r>
                              <m:r>
                                <a:rPr lang="en-US" sz="1400" i="1" dirty="0">
                                  <a:solidFill>
                                    <a:schemeClr val="dk1"/>
                                  </a:solidFill>
                                  <a:latin typeface="Cambria Math" panose="02040503050406030204" pitchFamily="18" charset="0"/>
                                  <a:ea typeface="Times New Roman"/>
                                  <a:cs typeface="Times New Roman"/>
                                  <a:sym typeface="Times New Roman"/>
                                </a:rPr>
                                <m:t>𝐴</m:t>
                              </m:r>
                              <m:r>
                                <a:rPr lang="en-US" sz="1400" i="1" dirty="0">
                                  <a:solidFill>
                                    <a:schemeClr val="dk1"/>
                                  </a:solidFill>
                                  <a:latin typeface="Cambria Math" panose="02040503050406030204" pitchFamily="18" charset="0"/>
                                  <a:ea typeface="Nunito"/>
                                  <a:cs typeface="Nunito"/>
                                  <a:sym typeface="Nunito"/>
                                </a:rPr>
                                <m:t>∪</m:t>
                              </m:r>
                              <m:r>
                                <a:rPr lang="en-US" sz="1400" i="1" dirty="0">
                                  <a:solidFill>
                                    <a:schemeClr val="dk1"/>
                                  </a:solidFill>
                                  <a:latin typeface="Cambria Math" panose="02040503050406030204" pitchFamily="18" charset="0"/>
                                  <a:ea typeface="Times New Roman"/>
                                  <a:cs typeface="Times New Roman"/>
                                  <a:sym typeface="Times New Roman"/>
                                </a:rPr>
                                <m:t>𝐵</m:t>
                              </m:r>
                              <m:r>
                                <a:rPr lang="en-US" sz="1400" i="1" dirty="0">
                                  <a:solidFill>
                                    <a:schemeClr val="dk1"/>
                                  </a:solidFill>
                                  <a:latin typeface="Cambria Math" panose="02040503050406030204" pitchFamily="18" charset="0"/>
                                  <a:ea typeface="Nunito"/>
                                  <a:cs typeface="Nunito"/>
                                  <a:sym typeface="Nunito"/>
                                </a:rPr>
                                <m:t>)</m:t>
                              </m:r>
                            </m:oMath>
                          </a14:m>
                          <a:r>
                            <a:rPr lang="en-US" sz="1400"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r>
                                    <a:rPr lang="en-GB" sz="1600" b="0" i="1" u="none" strike="noStrike" cap="none" smtClean="0">
                                      <a:solidFill>
                                        <a:schemeClr val="dk1"/>
                                      </a:solidFill>
                                      <a:latin typeface="Cambria Math" panose="02040503050406030204" pitchFamily="18" charset="0"/>
                                      <a:ea typeface="Nunito Sans"/>
                                      <a:cs typeface="Nunito Sans"/>
                                      <a:sym typeface="Nunito Sans"/>
                                    </a:rPr>
                                    <m:t>4</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29</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rgbClr val="1C1C1C"/>
                              </a:solidFill>
                              <a:latin typeface="Nunito"/>
                              <a:ea typeface="Nunito"/>
                              <a:cs typeface="Nunito"/>
                              <a:sym typeface="Nunito"/>
                            </a:rPr>
                            <a:t>Student </a:t>
                          </a:r>
                          <a:r>
                            <a:rPr lang="en-US" sz="1400" dirty="0">
                              <a:solidFill>
                                <a:schemeClr val="dk1"/>
                              </a:solidFill>
                              <a:latin typeface="Nunito"/>
                              <a:ea typeface="Nunito"/>
                              <a:cs typeface="Nunito"/>
                              <a:sym typeface="Nunito"/>
                            </a:rPr>
                            <a:t>determined </a:t>
                          </a:r>
                          <a:endParaRPr lang="en-US" sz="1400" dirty="0">
                            <a:solidFill>
                              <a:srgbClr val="1C1C1C"/>
                            </a:solidFill>
                            <a:latin typeface="Nunito"/>
                            <a:ea typeface="Nunito"/>
                            <a:cs typeface="Nunito"/>
                            <a:sym typeface="Nunito"/>
                          </a:endParaRPr>
                        </a:p>
                        <a:p>
                          <a:pPr marL="0" lvl="0" indent="0" algn="l" rtl="0">
                            <a:lnSpc>
                              <a:spcPct val="115000"/>
                            </a:lnSpc>
                            <a:spcBef>
                              <a:spcPts val="0"/>
                            </a:spcBef>
                            <a:spcAft>
                              <a:spcPts val="0"/>
                            </a:spcAft>
                            <a:buNone/>
                          </a:pPr>
                          <a14:m xmlns:a14="http://schemas.microsoft.com/office/drawing/2010/main">
                            <m:oMath xmlns:m="http://schemas.openxmlformats.org/officeDocument/2006/math">
                              <m:r>
                                <a:rPr lang="en-US" sz="1400" i="1" dirty="0" smtClean="0">
                                  <a:solidFill>
                                    <a:srgbClr val="1C1C1C"/>
                                  </a:solidFill>
                                  <a:latin typeface="Cambria Math" panose="02040503050406030204" pitchFamily="18" charset="0"/>
                                  <a:ea typeface="Nunito"/>
                                  <a:cs typeface="Nunito"/>
                                  <a:sym typeface="Nunito"/>
                                </a:rPr>
                                <m:t>𝑃</m:t>
                              </m:r>
                              <m:r>
                                <a:rPr lang="en-US" sz="1400" i="1" dirty="0" smtClean="0">
                                  <a:solidFill>
                                    <a:srgbClr val="1C1C1C"/>
                                  </a:solidFill>
                                  <a:latin typeface="Cambria Math" panose="02040503050406030204" pitchFamily="18" charset="0"/>
                                  <a:ea typeface="Nunito"/>
                                  <a:cs typeface="Nunito"/>
                                  <a:sym typeface="Nunito"/>
                                </a:rPr>
                                <m:t>(</m:t>
                              </m:r>
                              <m:r>
                                <a:rPr lang="en-US" sz="1400" i="1" dirty="0">
                                  <a:solidFill>
                                    <a:srgbClr val="1C1C1C"/>
                                  </a:solidFill>
                                  <a:latin typeface="Cambria Math" panose="02040503050406030204" pitchFamily="18" charset="0"/>
                                  <a:ea typeface="Times New Roman"/>
                                  <a:cs typeface="Times New Roman"/>
                                  <a:sym typeface="Times New Roman"/>
                                </a:rPr>
                                <m:t>𝐴</m:t>
                              </m:r>
                              <m:r>
                                <a:rPr lang="en-US" sz="1400" i="1" dirty="0">
                                  <a:solidFill>
                                    <a:srgbClr val="1C1C1C"/>
                                  </a:solidFill>
                                  <a:latin typeface="Cambria Math" panose="02040503050406030204" pitchFamily="18" charset="0"/>
                                  <a:ea typeface="Nunito"/>
                                  <a:cs typeface="Nunito"/>
                                  <a:sym typeface="Nunito"/>
                                </a:rPr>
                                <m:t>|</m:t>
                              </m:r>
                              <m:r>
                                <a:rPr lang="en-US" sz="1400" i="1" dirty="0">
                                  <a:solidFill>
                                    <a:srgbClr val="1C1C1C"/>
                                  </a:solidFill>
                                  <a:latin typeface="Cambria Math" panose="02040503050406030204" pitchFamily="18" charset="0"/>
                                  <a:ea typeface="Times New Roman"/>
                                  <a:cs typeface="Times New Roman"/>
                                  <a:sym typeface="Times New Roman"/>
                                </a:rPr>
                                <m:t>𝐴</m:t>
                              </m:r>
                              <m:r>
                                <a:rPr lang="en-US" sz="1400" i="1" dirty="0">
                                  <a:solidFill>
                                    <a:schemeClr val="dk1"/>
                                  </a:solidFill>
                                  <a:latin typeface="Cambria Math" panose="02040503050406030204" pitchFamily="18" charset="0"/>
                                  <a:ea typeface="Nunito"/>
                                  <a:cs typeface="Nunito"/>
                                  <a:sym typeface="Nunito"/>
                                </a:rPr>
                                <m:t>∪</m:t>
                              </m:r>
                              <m:r>
                                <a:rPr lang="en-US" sz="1400" i="1" dirty="0">
                                  <a:solidFill>
                                    <a:srgbClr val="1C1C1C"/>
                                  </a:solidFill>
                                  <a:latin typeface="Cambria Math" panose="02040503050406030204" pitchFamily="18" charset="0"/>
                                  <a:ea typeface="Times New Roman"/>
                                  <a:cs typeface="Times New Roman"/>
                                  <a:sym typeface="Times New Roman"/>
                                </a:rPr>
                                <m:t>𝐵</m:t>
                              </m:r>
                              <m:r>
                                <a:rPr lang="en-US" sz="1400" i="1" dirty="0">
                                  <a:solidFill>
                                    <a:srgbClr val="1C1C1C"/>
                                  </a:solidFill>
                                  <a:latin typeface="Cambria Math" panose="02040503050406030204" pitchFamily="18" charset="0"/>
                                  <a:ea typeface="Nunito"/>
                                  <a:cs typeface="Nunito"/>
                                  <a:sym typeface="Nunito"/>
                                </a:rPr>
                                <m:t>)</m:t>
                              </m:r>
                            </m:oMath>
                          </a14:m>
                          <a:r>
                            <a:rPr lang="en-GB" sz="1400" dirty="0">
                              <a:solidFill>
                                <a:schemeClr val="dk1"/>
                              </a:solidFill>
                              <a:latin typeface="Nunito Sans"/>
                              <a:ea typeface="Nunito Sans"/>
                              <a:cs typeface="Nunito Sans"/>
                              <a:sym typeface="Nunito Sans"/>
                            </a:rPr>
                            <a:t> </a:t>
                          </a:r>
                          <a:endParaRPr sz="1400"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CB873955-651D-2C93-C22B-4452C1B9FA1D}"/>
                  </a:ext>
                </a:extLst>
              </p:cNvPr>
              <p:cNvGraphicFramePr/>
              <p:nvPr>
                <p:extLst>
                  <p:ext uri="{D42A27DB-BD31-4B8C-83A1-F6EECF244321}">
                    <p14:modId xmlns:p14="http://schemas.microsoft.com/office/powerpoint/2010/main" val="3917345239"/>
                  </p:ext>
                </p:extLst>
              </p:nvPr>
            </p:nvGraphicFramePr>
            <p:xfrm>
              <a:off x="108044" y="862525"/>
              <a:ext cx="4427010" cy="9347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b="0" dirty="0">
                              <a:solidFill>
                                <a:schemeClr val="dk1"/>
                              </a:solidFill>
                              <a:latin typeface="Nunito Sans"/>
                              <a:ea typeface="Nunito Sans"/>
                              <a:cs typeface="Nunito Sans"/>
                              <a:sym typeface="Nunito Sans"/>
                            </a:rPr>
                            <a:t>1) </a:t>
                          </a:r>
                          <a:r>
                            <a:rPr lang="en-US" sz="1600" b="0" dirty="0">
                              <a:solidFill>
                                <a:schemeClr val="dk1"/>
                              </a:solidFill>
                              <a:latin typeface="Nunito"/>
                              <a:ea typeface="Nunito"/>
                              <a:cs typeface="Nunito"/>
                              <a:sym typeface="Nunito"/>
                            </a:rPr>
                            <a:t>Use the information presented in this Venn</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US" sz="1600" b="0" dirty="0">
                              <a:solidFill>
                                <a:schemeClr val="dk1"/>
                              </a:solidFill>
                              <a:latin typeface="Nunito"/>
                              <a:ea typeface="Nunito"/>
                              <a:cs typeface="Nunito"/>
                              <a:sym typeface="Nunito"/>
                            </a:rPr>
                            <a:t>    diagram to determine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𝑃</m:t>
                              </m:r>
                              <m:r>
                                <a:rPr lang="en-GB" sz="1600" b="0" i="1" dirty="0" smtClean="0">
                                  <a:solidFill>
                                    <a:schemeClr val="dk1"/>
                                  </a:solidFill>
                                  <a:latin typeface="Cambria Math" panose="02040503050406030204" pitchFamily="18" charset="0"/>
                                  <a:ea typeface="Nunito"/>
                                  <a:cs typeface="Nunito"/>
                                  <a:sym typeface="Nunito"/>
                                </a:rPr>
                                <m:t>(</m:t>
                              </m:r>
                              <m:r>
                                <a:rPr lang="en-GB" sz="1600" b="0" i="1" dirty="0" smtClean="0">
                                  <a:solidFill>
                                    <a:schemeClr val="dk1"/>
                                  </a:solidFill>
                                  <a:latin typeface="Cambria Math" panose="02040503050406030204" pitchFamily="18" charset="0"/>
                                  <a:ea typeface="Nunito"/>
                                  <a:cs typeface="Nunito"/>
                                  <a:sym typeface="Nunito"/>
                                </a:rPr>
                                <m:t>𝐴</m:t>
                              </m:r>
                              <m:r>
                                <a:rPr lang="en-GB" sz="1600" b="0" i="1" dirty="0" smtClean="0">
                                  <a:solidFill>
                                    <a:schemeClr val="dk1"/>
                                  </a:solidFill>
                                  <a:latin typeface="Cambria Math" panose="02040503050406030204" pitchFamily="18" charset="0"/>
                                  <a:ea typeface="Nunito"/>
                                  <a:cs typeface="Nunito"/>
                                  <a:sym typeface="Nunito"/>
                                </a:rPr>
                                <m:t>|</m:t>
                              </m:r>
                              <m:r>
                                <a:rPr lang="en-GB" sz="1600" b="0" i="1" dirty="0" smtClean="0">
                                  <a:solidFill>
                                    <a:schemeClr val="dk1"/>
                                  </a:solidFill>
                                  <a:latin typeface="Cambria Math" panose="02040503050406030204" pitchFamily="18" charset="0"/>
                                  <a:ea typeface="Nunito"/>
                                  <a:cs typeface="Nunito"/>
                                  <a:sym typeface="Nunito"/>
                                </a:rPr>
                                <m:t>𝐵</m:t>
                              </m:r>
                              <m:r>
                                <a:rPr lang="en-GB" sz="1600" b="0" i="1" dirty="0" smtClean="0">
                                  <a:solidFill>
                                    <a:schemeClr val="dk1"/>
                                  </a:solidFill>
                                  <a:latin typeface="Cambria Math" panose="02040503050406030204" pitchFamily="18" charset="0"/>
                                  <a:ea typeface="Nunito"/>
                                  <a:cs typeface="Nunito"/>
                                  <a:sym typeface="Nunito"/>
                                </a:rPr>
                                <m:t>)</m:t>
                              </m:r>
                            </m:oMath>
                          </a14:m>
                          <a:r>
                            <a:rPr lang="en-US" sz="1600" b="0" dirty="0">
                              <a:solidFill>
                                <a:schemeClr val="dk1"/>
                              </a:solidFill>
                              <a:latin typeface="Nunito"/>
                              <a:ea typeface="Nunito"/>
                              <a:cs typeface="Nunito"/>
                              <a:sym typeface="Nunito"/>
                            </a:rPr>
                            <a:t>:</a:t>
                          </a:r>
                          <a:r>
                            <a:rPr lang="en-US" sz="1600" b="0" dirty="0">
                              <a:solidFill>
                                <a:schemeClr val="dk1"/>
                              </a:solidFill>
                              <a:latin typeface="+mn-lt"/>
                              <a:ea typeface="Arial"/>
                              <a:cs typeface="Arial"/>
                              <a:sym typeface="Arial"/>
                            </a:rPr>
                            <a:t> </a:t>
                          </a:r>
                          <a:endParaRPr lang="en-US" sz="1600" b="0" u="none" strike="noStrike" cap="none" dirty="0">
                            <a:solidFill>
                              <a:schemeClr val="dk1"/>
                            </a:solidFill>
                            <a:latin typeface="Nunito Sans"/>
                            <a:ea typeface="Nunito Sans"/>
                            <a:cs typeface="Nunito Sans"/>
                            <a:sym typeface="Nunito Sans"/>
                          </a:endParaRP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CB873955-651D-2C93-C22B-4452C1B9FA1D}"/>
                  </a:ext>
                </a:extLst>
              </p:cNvPr>
              <p:cNvGraphicFramePr/>
              <p:nvPr>
                <p:extLst>
                  <p:ext uri="{D42A27DB-BD31-4B8C-83A1-F6EECF244321}">
                    <p14:modId xmlns:p14="http://schemas.microsoft.com/office/powerpoint/2010/main" val="3917345239"/>
                  </p:ext>
                </p:extLst>
              </p:nvPr>
            </p:nvGraphicFramePr>
            <p:xfrm>
              <a:off x="108044" y="862525"/>
              <a:ext cx="4427010" cy="9347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b="0" dirty="0">
                              <a:solidFill>
                                <a:schemeClr val="dk1"/>
                              </a:solidFill>
                              <a:latin typeface="Nunito Sans"/>
                              <a:ea typeface="Nunito Sans"/>
                              <a:cs typeface="Nunito Sans"/>
                              <a:sym typeface="Nunito Sans"/>
                            </a:rPr>
                            <a:t>1) </a:t>
                          </a:r>
                          <a:r>
                            <a:rPr lang="en-US" sz="1600" b="0" dirty="0">
                              <a:solidFill>
                                <a:schemeClr val="dk1"/>
                              </a:solidFill>
                              <a:latin typeface="Nunito"/>
                              <a:ea typeface="Nunito"/>
                              <a:cs typeface="Nunito"/>
                              <a:sym typeface="Nunito"/>
                            </a:rPr>
                            <a:t>Use the information presented in this Venn</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US" sz="1600" b="0" dirty="0">
                              <a:solidFill>
                                <a:schemeClr val="dk1"/>
                              </a:solidFill>
                              <a:latin typeface="Nunito"/>
                              <a:ea typeface="Nunito"/>
                              <a:cs typeface="Nunito"/>
                              <a:sym typeface="Nunito"/>
                            </a:rPr>
                            <a:t>    diagram to determine </a:t>
                          </a:r>
                          <a14:m xmlns:a14="http://schemas.microsoft.com/office/drawing/2010/main">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𝑃</m:t>
                              </m:r>
                              <m:r>
                                <a:rPr lang="en-GB" sz="1600" b="0" i="1" dirty="0" smtClean="0">
                                  <a:solidFill>
                                    <a:schemeClr val="dk1"/>
                                  </a:solidFill>
                                  <a:latin typeface="Cambria Math" panose="02040503050406030204" pitchFamily="18" charset="0"/>
                                  <a:ea typeface="Nunito"/>
                                  <a:cs typeface="Nunito"/>
                                  <a:sym typeface="Nunito"/>
                                </a:rPr>
                                <m:t>(</m:t>
                              </m:r>
                              <m:r>
                                <a:rPr lang="en-GB" sz="1600" b="0" i="1" dirty="0" smtClean="0">
                                  <a:solidFill>
                                    <a:schemeClr val="dk1"/>
                                  </a:solidFill>
                                  <a:latin typeface="Cambria Math" panose="02040503050406030204" pitchFamily="18" charset="0"/>
                                  <a:ea typeface="Nunito"/>
                                  <a:cs typeface="Nunito"/>
                                  <a:sym typeface="Nunito"/>
                                </a:rPr>
                                <m:t>𝐴</m:t>
                              </m:r>
                              <m:r>
                                <a:rPr lang="en-GB" sz="1600" b="0" i="1" dirty="0" smtClean="0">
                                  <a:solidFill>
                                    <a:schemeClr val="dk1"/>
                                  </a:solidFill>
                                  <a:latin typeface="Cambria Math" panose="02040503050406030204" pitchFamily="18" charset="0"/>
                                  <a:ea typeface="Nunito"/>
                                  <a:cs typeface="Nunito"/>
                                  <a:sym typeface="Nunito"/>
                                </a:rPr>
                                <m:t>|</m:t>
                              </m:r>
                              <m:r>
                                <a:rPr lang="en-GB" sz="1600" b="0" i="1" dirty="0" smtClean="0">
                                  <a:solidFill>
                                    <a:schemeClr val="dk1"/>
                                  </a:solidFill>
                                  <a:latin typeface="Cambria Math" panose="02040503050406030204" pitchFamily="18" charset="0"/>
                                  <a:ea typeface="Nunito"/>
                                  <a:cs typeface="Nunito"/>
                                  <a:sym typeface="Nunito"/>
                                </a:rPr>
                                <m:t>𝐵</m:t>
                              </m:r>
                              <m:r>
                                <a:rPr lang="en-GB" sz="1600" b="0" i="1" dirty="0" smtClean="0">
                                  <a:solidFill>
                                    <a:schemeClr val="dk1"/>
                                  </a:solidFill>
                                  <a:latin typeface="Cambria Math" panose="02040503050406030204" pitchFamily="18" charset="0"/>
                                  <a:ea typeface="Nunito"/>
                                  <a:cs typeface="Nunito"/>
                                  <a:sym typeface="Nunito"/>
                                </a:rPr>
                                <m:t>)</m:t>
                              </m:r>
                            </m:oMath>
                          </a14:m>
                          <a:r>
                            <a:rPr lang="en-US" sz="1600" b="0" dirty="0">
                              <a:solidFill>
                                <a:schemeClr val="dk1"/>
                              </a:solidFill>
                              <a:latin typeface="Nunito"/>
                              <a:ea typeface="Nunito"/>
                              <a:cs typeface="Nunito"/>
                              <a:sym typeface="Nunito"/>
                            </a:rPr>
                            <a:t>:</a:t>
                          </a:r>
                          <a:r>
                            <a:rPr lang="en-US" sz="1600" b="0" dirty="0">
                              <a:solidFill>
                                <a:schemeClr val="dk1"/>
                              </a:solidFill>
                              <a:latin typeface="+mn-lt"/>
                              <a:ea typeface="Arial"/>
                              <a:cs typeface="Arial"/>
                              <a:sym typeface="Arial"/>
                            </a:rPr>
                            <a:t> </a:t>
                          </a:r>
                          <a:endParaRPr lang="en-US" sz="1600" b="0" u="none" strike="noStrike" cap="none" dirty="0">
                            <a:solidFill>
                              <a:schemeClr val="dk1"/>
                            </a:solidFill>
                            <a:latin typeface="Nunito Sans"/>
                            <a:ea typeface="Nunito Sans"/>
                            <a:cs typeface="Nunito Sans"/>
                            <a:sym typeface="Nunito Sans"/>
                          </a:endParaRP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pic>
        <p:nvPicPr>
          <p:cNvPr id="5" name="Picture 4" descr="A diagram of a number and a circle&#10;&#10;Description automatically generated">
            <a:extLst>
              <a:ext uri="{FF2B5EF4-FFF2-40B4-BE49-F238E27FC236}">
                <a16:creationId xmlns:a16="http://schemas.microsoft.com/office/drawing/2014/main" id="{719B9559-1285-1198-F113-7E8C2DD9C5E3}"/>
              </a:ext>
            </a:extLst>
          </p:cNvPr>
          <p:cNvPicPr>
            <a:picLocks noChangeAspect="1"/>
          </p:cNvPicPr>
          <p:nvPr/>
        </p:nvPicPr>
        <p:blipFill>
          <a:blip r:embed="rId3"/>
          <a:stretch>
            <a:fillRect/>
          </a:stretch>
        </p:blipFill>
        <p:spPr>
          <a:xfrm>
            <a:off x="452180" y="1860561"/>
            <a:ext cx="3738737" cy="2420414"/>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g2531dd14429_0_154"/>
          <p:cNvSpPr txBox="1"/>
          <p:nvPr/>
        </p:nvSpPr>
        <p:spPr>
          <a:xfrm>
            <a:off x="169850" y="378100"/>
            <a:ext cx="4873996"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Conditional Probability</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329" name="Google Shape;329;g2531dd14429_0_154"/>
          <p:cNvGraphicFramePr/>
          <p:nvPr>
            <p:extLst>
              <p:ext uri="{D42A27DB-BD31-4B8C-83A1-F6EECF244321}">
                <p14:modId xmlns:p14="http://schemas.microsoft.com/office/powerpoint/2010/main" val="2810916557"/>
              </p:ext>
            </p:extLst>
          </p:nvPr>
        </p:nvGraphicFramePr>
        <p:xfrm>
          <a:off x="108044" y="862525"/>
          <a:ext cx="8882075" cy="813875"/>
        </p:xfrm>
        <a:graphic>
          <a:graphicData uri="http://schemas.openxmlformats.org/drawingml/2006/table">
            <a:tbl>
              <a:tblPr firstRow="1" bandRow="1">
                <a:noFill/>
                <a:tableStyleId>{AD53301B-15D8-45D5-B580-323E5BA72A3A}</a:tableStyleId>
              </a:tblPr>
              <a:tblGrid>
                <a:gridCol w="8882075">
                  <a:extLst>
                    <a:ext uri="{9D8B030D-6E8A-4147-A177-3AD203B41FA5}">
                      <a16:colId xmlns:a16="http://schemas.microsoft.com/office/drawing/2014/main" val="20000"/>
                    </a:ext>
                  </a:extLst>
                </a:gridCol>
              </a:tblGrid>
              <a:tr h="813875">
                <a:tc>
                  <a:txBody>
                    <a:bodyPr/>
                    <a:lstStyle/>
                    <a:p>
                      <a:pPr marL="0" marR="0" lvl="0" indent="0" algn="l" rtl="0">
                        <a:lnSpc>
                          <a:spcPct val="100000"/>
                        </a:lnSpc>
                        <a:spcBef>
                          <a:spcPts val="0"/>
                        </a:spcBef>
                        <a:spcAft>
                          <a:spcPts val="0"/>
                        </a:spcAft>
                        <a:buClr>
                          <a:srgbClr val="000000"/>
                        </a:buClr>
                        <a:buSzPts val="1600"/>
                        <a:buFont typeface="Arial"/>
                        <a:buNone/>
                      </a:pPr>
                      <a:r>
                        <a:rPr lang="en-GB" sz="1600" b="0" u="none" strike="noStrike" cap="none" dirty="0">
                          <a:solidFill>
                            <a:schemeClr val="dk1"/>
                          </a:solidFill>
                          <a:latin typeface="Nunito Sans"/>
                          <a:ea typeface="Nunito Sans"/>
                          <a:cs typeface="Nunito Sans"/>
                          <a:sym typeface="Nunito Sans"/>
                        </a:rPr>
                        <a:t>2) </a:t>
                      </a:r>
                      <a:r>
                        <a:rPr lang="en-GB" sz="1600" b="0" dirty="0">
                          <a:solidFill>
                            <a:schemeClr val="dk1"/>
                          </a:solidFill>
                          <a:latin typeface="Nunito"/>
                          <a:ea typeface="Nunito"/>
                          <a:cs typeface="Nunito"/>
                          <a:sym typeface="Nunito"/>
                        </a:rPr>
                        <a:t>A bag of sweets contains 8 mints, 7 toffees and 5 chocolates. </a:t>
                      </a:r>
                      <a:endParaRPr sz="1600" b="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Clr>
                          <a:srgbClr val="000000"/>
                        </a:buClr>
                        <a:buSzPts val="1600"/>
                        <a:buFont typeface="Arial"/>
                        <a:buNone/>
                      </a:pPr>
                      <a:r>
                        <a:rPr lang="en-GB" sz="1600" b="0" dirty="0">
                          <a:solidFill>
                            <a:schemeClr val="dk1"/>
                          </a:solidFill>
                          <a:latin typeface="Nunito"/>
                          <a:ea typeface="Nunito"/>
                          <a:cs typeface="Nunito"/>
                          <a:sym typeface="Nunito"/>
                        </a:rPr>
                        <a:t>    What is the probability that the first three sweets eaten from the bag are chocolates?</a:t>
                      </a:r>
                      <a:endParaRPr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mc:Choice xmlns:a14="http://schemas.microsoft.com/office/drawing/2010/main" Requires="a14">
          <p:graphicFrame>
            <p:nvGraphicFramePr>
              <p:cNvPr id="2" name="Google Shape;292;g2045eb4a8d4_0_177">
                <a:extLst>
                  <a:ext uri="{FF2B5EF4-FFF2-40B4-BE49-F238E27FC236}">
                    <a16:creationId xmlns:a16="http://schemas.microsoft.com/office/drawing/2014/main" id="{8A3778B9-F287-D57B-9F2E-F0CFE7992FEE}"/>
                  </a:ext>
                </a:extLst>
              </p:cNvPr>
              <p:cNvGraphicFramePr/>
              <p:nvPr>
                <p:extLst>
                  <p:ext uri="{D42A27DB-BD31-4B8C-83A1-F6EECF244321}">
                    <p14:modId xmlns:p14="http://schemas.microsoft.com/office/powerpoint/2010/main" val="16502529"/>
                  </p:ext>
                </p:extLst>
              </p:nvPr>
            </p:nvGraphicFramePr>
            <p:xfrm>
              <a:off x="952500" y="2190750"/>
              <a:ext cx="7239000" cy="2127254"/>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A)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24</m:t>
                                  </m:r>
                                </m:den>
                              </m:f>
                            </m:oMath>
                          </a14:m>
                          <a:endParaRPr lang="en-US" sz="1600" u="none" strike="noStrike" cap="none"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dirty="0">
                              <a:solidFill>
                                <a:schemeClr val="dk1"/>
                              </a:solidFill>
                              <a:latin typeface="Nunito"/>
                              <a:ea typeface="Nunito"/>
                              <a:cs typeface="Nunito"/>
                              <a:sym typeface="Nunito"/>
                            </a:rPr>
                            <a:t>Student simplified first probability and adjusted only the</a:t>
                          </a:r>
                          <a:r>
                            <a:rPr lang="en-US" sz="1400" dirty="0">
                              <a:solidFill>
                                <a:schemeClr val="dk1"/>
                              </a:solidFill>
                              <a:latin typeface="Nunito Sans"/>
                              <a:ea typeface="Nunito Sans"/>
                              <a:cs typeface="Nunito Sans"/>
                              <a:sym typeface="Nunito Sans"/>
                            </a:rPr>
                            <a:t> </a:t>
                          </a:r>
                          <a:r>
                            <a:rPr lang="en-US" sz="1400" dirty="0">
                              <a:solidFill>
                                <a:schemeClr val="dk1"/>
                              </a:solidFill>
                              <a:latin typeface="Nunito"/>
                              <a:ea typeface="Nunito"/>
                              <a:cs typeface="Nunito"/>
                              <a:sym typeface="Nunito"/>
                            </a:rPr>
                            <a:t>denominator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B)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64</m:t>
                                  </m:r>
                                </m:den>
                              </m:f>
                            </m:oMath>
                          </a14:m>
                          <a:endParaRPr lang="en-US" sz="1600" u="none" strike="noStrike" cap="none"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dirty="0">
                              <a:solidFill>
                                <a:schemeClr val="dk1"/>
                              </a:solidFill>
                              <a:latin typeface="Nunito"/>
                              <a:ea typeface="Nunito"/>
                              <a:cs typeface="Nunito"/>
                              <a:sym typeface="Nunito"/>
                            </a:rPr>
                            <a:t>Student did not alter the probability for successive trials</a:t>
                          </a:r>
                          <a:endParaRPr sz="1400"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C)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r>
                                    <a:rPr lang="en-GB" sz="1600" b="0" i="1" u="none" strike="noStrike" cap="none" smtClean="0">
                                      <a:solidFill>
                                        <a:schemeClr val="dk1"/>
                                      </a:solidFill>
                                      <a:latin typeface="Cambria Math" panose="02040503050406030204" pitchFamily="18" charset="0"/>
                                      <a:ea typeface="Nunito Sans"/>
                                      <a:cs typeface="Nunito Sans"/>
                                      <a:sym typeface="Nunito Sans"/>
                                    </a:rPr>
                                    <m:t>43</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228</m:t>
                                  </m:r>
                                </m:den>
                              </m:f>
                            </m:oMath>
                          </a14:m>
                          <a:endParaRPr lang="en-US" sz="1600" u="none" strike="noStrike" cap="none"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dirty="0">
                              <a:solidFill>
                                <a:schemeClr val="dk1"/>
                              </a:solidFill>
                              <a:latin typeface="Nunito"/>
                              <a:ea typeface="Nunito"/>
                              <a:cs typeface="Nunito"/>
                              <a:sym typeface="Nunito"/>
                            </a:rPr>
                            <a:t>Student found sum (not product) of correct probabilities</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D) </a:t>
                          </a:r>
                          <a14:m>
                            <m:oMath xmlns:m="http://schemas.openxmlformats.org/officeDocument/2006/math">
                              <m:f>
                                <m:fPr>
                                  <m:ctrlPr>
                                    <a:rPr lang="en-GB" sz="1600" b="0" i="1" u="none" strike="noStrike" cap="none" smtClean="0">
                                      <a:solidFill>
                                        <a:srgbClr val="00BC89"/>
                                      </a:solidFill>
                                      <a:latin typeface="Cambria Math" panose="02040503050406030204" pitchFamily="18" charset="0"/>
                                      <a:ea typeface="Nunito Sans"/>
                                      <a:cs typeface="Nunito Sans"/>
                                      <a:sym typeface="Nunito Sans"/>
                                    </a:rPr>
                                  </m:ctrlPr>
                                </m:fPr>
                                <m:num>
                                  <m:r>
                                    <a:rPr lang="en-GB" sz="1600" b="0" i="1" u="none" strike="noStrike" cap="none" smtClean="0">
                                      <a:solidFill>
                                        <a:srgbClr val="00BC89"/>
                                      </a:solidFill>
                                      <a:latin typeface="Cambria Math" panose="02040503050406030204" pitchFamily="18" charset="0"/>
                                      <a:ea typeface="Nunito Sans"/>
                                      <a:cs typeface="Nunito Sans"/>
                                      <a:sym typeface="Nunito Sans"/>
                                    </a:rPr>
                                    <m:t>1</m:t>
                                  </m:r>
                                </m:num>
                                <m:den>
                                  <m:r>
                                    <a:rPr lang="en-GB" sz="1600" b="0" i="1" u="none" strike="noStrike" cap="none" smtClean="0">
                                      <a:solidFill>
                                        <a:srgbClr val="00BC89"/>
                                      </a:solidFill>
                                      <a:latin typeface="Cambria Math" panose="02040503050406030204" pitchFamily="18" charset="0"/>
                                      <a:ea typeface="Nunito Sans"/>
                                      <a:cs typeface="Nunito Sans"/>
                                      <a:sym typeface="Nunito Sans"/>
                                    </a:rPr>
                                    <m:t>114</m:t>
                                  </m:r>
                                </m:den>
                              </m:f>
                            </m:oMath>
                          </a14:m>
                          <a:endParaRPr lang="en-GB" sz="1600" u="none" strike="noStrike" cap="none" dirty="0">
                            <a:solidFill>
                              <a:srgbClr val="00BC89"/>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dirty="0">
                              <a:solidFill>
                                <a:srgbClr val="00BC89"/>
                              </a:solidFill>
                              <a:latin typeface="Nunito"/>
                              <a:ea typeface="Nunito"/>
                              <a:cs typeface="Nunito"/>
                              <a:sym typeface="Nunito"/>
                            </a:rPr>
                            <a:t>Correct answer</a:t>
                          </a:r>
                          <a:endParaRPr sz="1400"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292;g2045eb4a8d4_0_177">
                <a:extLst>
                  <a:ext uri="{FF2B5EF4-FFF2-40B4-BE49-F238E27FC236}">
                    <a16:creationId xmlns:a16="http://schemas.microsoft.com/office/drawing/2014/main" id="{8A3778B9-F287-D57B-9F2E-F0CFE7992FEE}"/>
                  </a:ext>
                </a:extLst>
              </p:cNvPr>
              <p:cNvGraphicFramePr/>
              <p:nvPr>
                <p:extLst>
                  <p:ext uri="{D42A27DB-BD31-4B8C-83A1-F6EECF244321}">
                    <p14:modId xmlns:p14="http://schemas.microsoft.com/office/powerpoint/2010/main" val="16502529"/>
                  </p:ext>
                </p:extLst>
              </p:nvPr>
            </p:nvGraphicFramePr>
            <p:xfrm>
              <a:off x="952500" y="2190750"/>
              <a:ext cx="7239000" cy="2127254"/>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24</m:t>
                                  </m:r>
                                </m:den>
                              </m:f>
                            </m:oMath>
                          </a14:m>
                          <a:endParaRPr lang="en-US" sz="1600" u="none" strike="noStrike" cap="none"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dirty="0">
                              <a:solidFill>
                                <a:schemeClr val="dk1"/>
                              </a:solidFill>
                              <a:latin typeface="Nunito"/>
                              <a:ea typeface="Nunito"/>
                              <a:cs typeface="Nunito"/>
                              <a:sym typeface="Nunito"/>
                            </a:rPr>
                            <a:t>Student simplified first probability and adjusted only the</a:t>
                          </a:r>
                          <a:r>
                            <a:rPr lang="en-US" sz="1400" dirty="0">
                              <a:solidFill>
                                <a:schemeClr val="dk1"/>
                              </a:solidFill>
                              <a:latin typeface="Nunito Sans"/>
                              <a:ea typeface="Nunito Sans"/>
                              <a:cs typeface="Nunito Sans"/>
                              <a:sym typeface="Nunito Sans"/>
                            </a:rPr>
                            <a:t> </a:t>
                          </a:r>
                          <a:r>
                            <a:rPr lang="en-US" sz="1400" dirty="0">
                              <a:solidFill>
                                <a:schemeClr val="dk1"/>
                              </a:solidFill>
                              <a:latin typeface="Nunito"/>
                              <a:ea typeface="Nunito"/>
                              <a:cs typeface="Nunito"/>
                              <a:sym typeface="Nunito"/>
                            </a:rPr>
                            <a:t>denominator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64</m:t>
                                  </m:r>
                                </m:den>
                              </m:f>
                            </m:oMath>
                          </a14:m>
                          <a:endParaRPr lang="en-US" sz="1600" u="none" strike="noStrike" cap="none"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dirty="0">
                              <a:solidFill>
                                <a:schemeClr val="dk1"/>
                              </a:solidFill>
                              <a:latin typeface="Nunito"/>
                              <a:ea typeface="Nunito"/>
                              <a:cs typeface="Nunito"/>
                              <a:sym typeface="Nunito"/>
                            </a:rPr>
                            <a:t>Student did not alter the probability for successive trials</a:t>
                          </a:r>
                          <a:endParaRPr sz="1400"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r>
                                    <a:rPr lang="en-GB" sz="1600" b="0" i="1" u="none" strike="noStrike" cap="none" smtClean="0">
                                      <a:solidFill>
                                        <a:schemeClr val="dk1"/>
                                      </a:solidFill>
                                      <a:latin typeface="Cambria Math" panose="02040503050406030204" pitchFamily="18" charset="0"/>
                                      <a:ea typeface="Nunito Sans"/>
                                      <a:cs typeface="Nunito Sans"/>
                                      <a:sym typeface="Nunito Sans"/>
                                    </a:rPr>
                                    <m:t>43</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228</m:t>
                                  </m:r>
                                </m:den>
                              </m:f>
                            </m:oMath>
                          </a14:m>
                          <a:endParaRPr lang="en-US" sz="1600" u="none" strike="noStrike" cap="none"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dirty="0">
                              <a:solidFill>
                                <a:schemeClr val="dk1"/>
                              </a:solidFill>
                              <a:latin typeface="Nunito"/>
                              <a:ea typeface="Nunito"/>
                              <a:cs typeface="Nunito"/>
                              <a:sym typeface="Nunito"/>
                            </a:rPr>
                            <a:t>Student found sum (not product) of correct probabilities</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D) </a:t>
                          </a:r>
                          <a14:m xmlns:a14="http://schemas.microsoft.com/office/drawing/2010/main">
                            <m:oMath xmlns:m="http://schemas.openxmlformats.org/officeDocument/2006/math">
                              <m:f>
                                <m:fPr>
                                  <m:ctrlPr>
                                    <a:rPr lang="en-GB" sz="1600" b="0" i="1" u="none" strike="noStrike" cap="none" smtClean="0">
                                      <a:solidFill>
                                        <a:srgbClr val="00BC89"/>
                                      </a:solidFill>
                                      <a:latin typeface="Cambria Math" panose="02040503050406030204" pitchFamily="18" charset="0"/>
                                      <a:ea typeface="Nunito Sans"/>
                                      <a:cs typeface="Nunito Sans"/>
                                      <a:sym typeface="Nunito Sans"/>
                                    </a:rPr>
                                  </m:ctrlPr>
                                </m:fPr>
                                <m:num>
                                  <m:r>
                                    <a:rPr lang="en-GB" sz="1600" b="0" i="1" u="none" strike="noStrike" cap="none" smtClean="0">
                                      <a:solidFill>
                                        <a:srgbClr val="00BC89"/>
                                      </a:solidFill>
                                      <a:latin typeface="Cambria Math" panose="02040503050406030204" pitchFamily="18" charset="0"/>
                                      <a:ea typeface="Nunito Sans"/>
                                      <a:cs typeface="Nunito Sans"/>
                                      <a:sym typeface="Nunito Sans"/>
                                    </a:rPr>
                                    <m:t>1</m:t>
                                  </m:r>
                                </m:num>
                                <m:den>
                                  <m:r>
                                    <a:rPr lang="en-GB" sz="1600" b="0" i="1" u="none" strike="noStrike" cap="none" smtClean="0">
                                      <a:solidFill>
                                        <a:srgbClr val="00BC89"/>
                                      </a:solidFill>
                                      <a:latin typeface="Cambria Math" panose="02040503050406030204" pitchFamily="18" charset="0"/>
                                      <a:ea typeface="Nunito Sans"/>
                                      <a:cs typeface="Nunito Sans"/>
                                      <a:sym typeface="Nunito Sans"/>
                                    </a:rPr>
                                    <m:t>114</m:t>
                                  </m:r>
                                </m:den>
                              </m:f>
                            </m:oMath>
                          </a14:m>
                          <a:endParaRPr lang="en-GB" sz="1600" u="none" strike="noStrike" cap="none" dirty="0">
                            <a:solidFill>
                              <a:srgbClr val="00BC89"/>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dirty="0">
                              <a:solidFill>
                                <a:srgbClr val="00BC89"/>
                              </a:solidFill>
                              <a:latin typeface="Nunito"/>
                              <a:ea typeface="Nunito"/>
                              <a:cs typeface="Nunito"/>
                              <a:sym typeface="Nunito"/>
                            </a:rPr>
                            <a:t>Correct answer</a:t>
                          </a:r>
                          <a:endParaRPr sz="1400"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g2531dd14429_0_176"/>
          <p:cNvSpPr txBox="1"/>
          <p:nvPr/>
        </p:nvSpPr>
        <p:spPr>
          <a:xfrm>
            <a:off x="169849" y="378100"/>
            <a:ext cx="4844821"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Conditional Probability</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57671184-669A-DE8A-7BCE-5BDEE2C52D4F}"/>
                  </a:ext>
                </a:extLst>
              </p:cNvPr>
              <p:cNvGraphicFramePr/>
              <p:nvPr>
                <p:extLst>
                  <p:ext uri="{D42A27DB-BD31-4B8C-83A1-F6EECF244321}">
                    <p14:modId xmlns:p14="http://schemas.microsoft.com/office/powerpoint/2010/main" val="39046897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A)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4</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Sans"/>
                              <a:ea typeface="Nunito Sans"/>
                              <a:cs typeface="Nunito Sans"/>
                              <a:sym typeface="Nunito Sans"/>
                            </a:rPr>
                            <a:t>Student determined </a:t>
                          </a:r>
                          <a14:m>
                            <m:oMath xmlns:m="http://schemas.openxmlformats.org/officeDocument/2006/math">
                              <m:r>
                                <a:rPr lang="en-US" sz="1400" i="1" dirty="0" smtClean="0">
                                  <a:solidFill>
                                    <a:schemeClr val="dk1"/>
                                  </a:solidFill>
                                  <a:latin typeface="Cambria Math" panose="02040503050406030204" pitchFamily="18" charset="0"/>
                                  <a:ea typeface="Nunito Sans"/>
                                  <a:cs typeface="Nunito Sans"/>
                                  <a:sym typeface="Nunito Sans"/>
                                </a:rPr>
                                <m:t>𝑃</m:t>
                              </m:r>
                              <m:r>
                                <a:rPr lang="en-US" sz="1400" i="1" dirty="0" smtClean="0">
                                  <a:solidFill>
                                    <a:schemeClr val="dk1"/>
                                  </a:solidFill>
                                  <a:latin typeface="Cambria Math" panose="02040503050406030204" pitchFamily="18" charset="0"/>
                                  <a:ea typeface="Nunito Sans"/>
                                  <a:cs typeface="Nunito Sans"/>
                                  <a:sym typeface="Nunito Sans"/>
                                </a:rPr>
                                <m:t>(</m:t>
                              </m:r>
                              <m:r>
                                <a:rPr lang="en-US" sz="1400" i="1" dirty="0">
                                  <a:solidFill>
                                    <a:schemeClr val="dk1"/>
                                  </a:solidFill>
                                  <a:latin typeface="Cambria Math" panose="02040503050406030204" pitchFamily="18" charset="0"/>
                                  <a:ea typeface="Times New Roman"/>
                                  <a:cs typeface="Times New Roman"/>
                                  <a:sym typeface="Times New Roman"/>
                                </a:rPr>
                                <m:t>𝐹</m:t>
                              </m:r>
                              <m:r>
                                <a:rPr lang="en-US" sz="1400" i="1" dirty="0">
                                  <a:solidFill>
                                    <a:schemeClr val="dk1"/>
                                  </a:solidFill>
                                  <a:latin typeface="Cambria Math" panose="02040503050406030204" pitchFamily="18" charset="0"/>
                                  <a:ea typeface="Nunito Sans"/>
                                  <a:cs typeface="Nunito Sans"/>
                                  <a:sym typeface="Nunito Sans"/>
                                </a:rPr>
                                <m:t>)</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B)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2</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Sans"/>
                              <a:ea typeface="Nunito Sans"/>
                              <a:cs typeface="Nunito Sans"/>
                              <a:sym typeface="Nunito Sans"/>
                            </a:rPr>
                            <a:t>Student confused the intersection / union of </a:t>
                          </a:r>
                          <a14:m>
                            <m:oMath xmlns:m="http://schemas.openxmlformats.org/officeDocument/2006/math">
                              <m:r>
                                <a:rPr lang="en-US" sz="1400" i="1" dirty="0" smtClean="0">
                                  <a:solidFill>
                                    <a:schemeClr val="dk1"/>
                                  </a:solidFill>
                                  <a:latin typeface="Cambria Math" panose="02040503050406030204" pitchFamily="18" charset="0"/>
                                  <a:ea typeface="Times New Roman"/>
                                  <a:cs typeface="Times New Roman"/>
                                  <a:sym typeface="Times New Roman"/>
                                </a:rPr>
                                <m:t>𝐸</m:t>
                              </m:r>
                            </m:oMath>
                          </a14:m>
                          <a:r>
                            <a:rPr lang="en-US" sz="1400" dirty="0">
                              <a:solidFill>
                                <a:schemeClr val="dk1"/>
                              </a:solidFill>
                              <a:latin typeface="Nunito Sans"/>
                              <a:ea typeface="Nunito Sans"/>
                              <a:cs typeface="Nunito Sans"/>
                              <a:sym typeface="Nunito Sans"/>
                            </a:rPr>
                            <a:t> and </a:t>
                          </a:r>
                          <a14:m>
                            <m:oMath xmlns:m="http://schemas.openxmlformats.org/officeDocument/2006/math">
                              <m:r>
                                <a:rPr lang="en-US" sz="1400" i="1" dirty="0" smtClean="0">
                                  <a:solidFill>
                                    <a:schemeClr val="dk1"/>
                                  </a:solidFill>
                                  <a:latin typeface="Cambria Math" panose="02040503050406030204" pitchFamily="18" charset="0"/>
                                  <a:ea typeface="Times New Roman"/>
                                  <a:cs typeface="Times New Roman"/>
                                  <a:sym typeface="Times New Roman"/>
                                </a:rPr>
                                <m:t>𝑇</m:t>
                              </m:r>
                              <m:r>
                                <a:rPr lang="en-US" sz="1400" i="1" dirty="0">
                                  <a:solidFill>
                                    <a:schemeClr val="dk1"/>
                                  </a:solidFill>
                                  <a:latin typeface="Cambria Math" panose="02040503050406030204" pitchFamily="18" charset="0"/>
                                  <a:ea typeface="Nunito Sans"/>
                                  <a:cs typeface="Nunito Sans"/>
                                  <a:sym typeface="Nunito Sans"/>
                                </a:rPr>
                                <m:t> </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m:oMath xmlns:m="http://schemas.openxmlformats.org/officeDocument/2006/math">
                              <m:f>
                                <m:fPr>
                                  <m:ctrlPr>
                                    <a:rPr lang="en-GB" sz="1600" b="0" i="1" u="none" strike="noStrike" cap="none" smtClean="0">
                                      <a:solidFill>
                                        <a:srgbClr val="00BC89"/>
                                      </a:solidFill>
                                      <a:latin typeface="Cambria Math" panose="02040503050406030204" pitchFamily="18" charset="0"/>
                                      <a:ea typeface="Nunito Sans"/>
                                      <a:cs typeface="Nunito Sans"/>
                                      <a:sym typeface="Nunito Sans"/>
                                    </a:rPr>
                                  </m:ctrlPr>
                                </m:fPr>
                                <m:num>
                                  <m:r>
                                    <a:rPr lang="en-GB" sz="1600" b="0" i="1" u="none" strike="noStrike" cap="none" smtClean="0">
                                      <a:solidFill>
                                        <a:srgbClr val="00BC89"/>
                                      </a:solidFill>
                                      <a:latin typeface="Cambria Math" panose="02040503050406030204" pitchFamily="18" charset="0"/>
                                      <a:ea typeface="Nunito Sans"/>
                                      <a:cs typeface="Nunito Sans"/>
                                      <a:sym typeface="Nunito Sans"/>
                                    </a:rPr>
                                    <m:t>3</m:t>
                                  </m:r>
                                </m:num>
                                <m:den>
                                  <m:r>
                                    <a:rPr lang="en-GB" sz="1600" b="0" i="1" u="none" strike="noStrike" cap="none" smtClean="0">
                                      <a:solidFill>
                                        <a:srgbClr val="00BC89"/>
                                      </a:solidFill>
                                      <a:latin typeface="Cambria Math" panose="02040503050406030204" pitchFamily="18" charset="0"/>
                                      <a:ea typeface="Nunito Sans"/>
                                      <a:cs typeface="Nunito Sans"/>
                                      <a:sym typeface="Nunito Sans"/>
                                    </a:rPr>
                                    <m:t>8</m:t>
                                  </m:r>
                                </m:den>
                              </m:f>
                            </m:oMath>
                          </a14:m>
                          <a:endParaRPr lang="en-GB"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de-DE" sz="1600" u="none" strike="noStrike" cap="none" dirty="0">
                              <a:solidFill>
                                <a:schemeClr val="dk1"/>
                              </a:solidFill>
                              <a:latin typeface="Nunito Sans"/>
                              <a:ea typeface="Nunito Sans"/>
                              <a:cs typeface="Nunito Sans"/>
                              <a:sym typeface="Nunito Sans"/>
                            </a:rPr>
                            <a:t>D)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de-DE" sz="1600" b="0" i="1" u="none" strike="noStrike" cap="none" smtClean="0">
                                      <a:solidFill>
                                        <a:schemeClr val="dk1"/>
                                      </a:solidFill>
                                      <a:latin typeface="Cambria Math" panose="02040503050406030204" pitchFamily="18" charset="0"/>
                                      <a:ea typeface="Nunito Sans"/>
                                      <a:cs typeface="Nunito Sans"/>
                                      <a:sym typeface="Nunito Sans"/>
                                    </a:rPr>
                                    <m:t>2</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m:t>
                                  </m:r>
                                </m:den>
                              </m:f>
                            </m:oMath>
                          </a14:m>
                          <a:endParaRPr lang="de-DE"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de-DE" sz="1400" dirty="0">
                              <a:solidFill>
                                <a:srgbClr val="1C1C1C"/>
                              </a:solidFill>
                              <a:latin typeface="Nunito Sans"/>
                              <a:ea typeface="Nunito Sans"/>
                              <a:cs typeface="Nunito Sans"/>
                              <a:sym typeface="Nunito Sans"/>
                            </a:rPr>
                            <a:t>Student </a:t>
                          </a:r>
                          <a:r>
                            <a:rPr lang="de-DE" sz="1400" dirty="0">
                              <a:solidFill>
                                <a:schemeClr val="dk1"/>
                              </a:solidFill>
                              <a:latin typeface="Nunito Sans"/>
                              <a:ea typeface="Nunito Sans"/>
                              <a:cs typeface="Nunito Sans"/>
                              <a:sym typeface="Nunito Sans"/>
                            </a:rPr>
                            <a:t>determined</a:t>
                          </a:r>
                          <a:r>
                            <a:rPr lang="de-DE" sz="1400" baseline="0" dirty="0">
                              <a:solidFill>
                                <a:schemeClr val="dk1"/>
                              </a:solidFill>
                              <a:latin typeface="Nunito Sans"/>
                              <a:ea typeface="Nunito Sans"/>
                              <a:cs typeface="Nunito Sans"/>
                              <a:sym typeface="Nunito Sans"/>
                            </a:rPr>
                            <a:t> </a:t>
                          </a:r>
                          <a14:m>
                            <m:oMath xmlns:m="http://schemas.openxmlformats.org/officeDocument/2006/math">
                              <m:r>
                                <a:rPr lang="de-DE" sz="1400" i="1" dirty="0" smtClean="0">
                                  <a:solidFill>
                                    <a:srgbClr val="1C1C1C"/>
                                  </a:solidFill>
                                  <a:latin typeface="Cambria Math" panose="02040503050406030204" pitchFamily="18" charset="0"/>
                                  <a:ea typeface="Nunito Sans"/>
                                  <a:cs typeface="Nunito Sans"/>
                                  <a:sym typeface="Nunito Sans"/>
                                </a:rPr>
                                <m:t>𝑃</m:t>
                              </m:r>
                              <m:r>
                                <a:rPr lang="de-DE" sz="1400" i="1" dirty="0" smtClean="0">
                                  <a:solidFill>
                                    <a:srgbClr val="1C1C1C"/>
                                  </a:solidFill>
                                  <a:latin typeface="Cambria Math" panose="02040503050406030204" pitchFamily="18" charset="0"/>
                                  <a:ea typeface="Nunito Sans"/>
                                  <a:cs typeface="Nunito Sans"/>
                                  <a:sym typeface="Nunito Sans"/>
                                </a:rPr>
                                <m:t>(</m:t>
                              </m:r>
                              <m:r>
                                <a:rPr lang="de-DE" sz="1400" i="1" dirty="0">
                                  <a:solidFill>
                                    <a:srgbClr val="1C1C1C"/>
                                  </a:solidFill>
                                  <a:latin typeface="Cambria Math" panose="02040503050406030204" pitchFamily="18" charset="0"/>
                                  <a:ea typeface="Times New Roman"/>
                                  <a:cs typeface="Times New Roman"/>
                                  <a:sym typeface="Times New Roman"/>
                                </a:rPr>
                                <m:t>𝐸</m:t>
                              </m:r>
                              <m:r>
                                <a:rPr lang="de-DE" sz="1400" i="1" dirty="0">
                                  <a:solidFill>
                                    <a:srgbClr val="1C1C1C"/>
                                  </a:solidFill>
                                  <a:latin typeface="Cambria Math" panose="02040503050406030204" pitchFamily="18" charset="0"/>
                                  <a:ea typeface="Times New Roman"/>
                                  <a:cs typeface="Times New Roman"/>
                                  <a:sym typeface="Nunito Sans"/>
                                </a:rPr>
                                <m:t>∪</m:t>
                              </m:r>
                              <m:r>
                                <a:rPr lang="de-DE" sz="1400" i="1" dirty="0">
                                  <a:solidFill>
                                    <a:srgbClr val="1C1C1C"/>
                                  </a:solidFill>
                                  <a:latin typeface="Cambria Math" panose="02040503050406030204" pitchFamily="18" charset="0"/>
                                  <a:ea typeface="Times New Roman"/>
                                  <a:cs typeface="Times New Roman"/>
                                  <a:sym typeface="Times New Roman"/>
                                </a:rPr>
                                <m:t>𝑇</m:t>
                              </m:r>
                              <m:r>
                                <a:rPr lang="de-DE" sz="1400" i="1" dirty="0">
                                  <a:solidFill>
                                    <a:srgbClr val="1C1C1C"/>
                                  </a:solidFill>
                                  <a:latin typeface="Cambria Math" panose="02040503050406030204" pitchFamily="18" charset="0"/>
                                  <a:ea typeface="Nunito Sans"/>
                                  <a:cs typeface="Nunito Sans"/>
                                  <a:sym typeface="Nunito Sans"/>
                                </a:rPr>
                                <m:t>)</m:t>
                              </m:r>
                            </m:oMath>
                          </a14:m>
                          <a:endParaRPr sz="1400"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57671184-669A-DE8A-7BCE-5BDEE2C52D4F}"/>
                  </a:ext>
                </a:extLst>
              </p:cNvPr>
              <p:cNvGraphicFramePr/>
              <p:nvPr>
                <p:extLst>
                  <p:ext uri="{D42A27DB-BD31-4B8C-83A1-F6EECF244321}">
                    <p14:modId xmlns:p14="http://schemas.microsoft.com/office/powerpoint/2010/main" val="39046897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4</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Sans"/>
                              <a:ea typeface="Nunito Sans"/>
                              <a:cs typeface="Nunito Sans"/>
                              <a:sym typeface="Nunito Sans"/>
                            </a:rPr>
                            <a:t>Student determined </a:t>
                          </a:r>
                          <a14:m xmlns:a14="http://schemas.microsoft.com/office/drawing/2010/main">
                            <m:oMath xmlns:m="http://schemas.openxmlformats.org/officeDocument/2006/math">
                              <m:r>
                                <a:rPr lang="en-US" sz="1400" i="1" dirty="0" smtClean="0">
                                  <a:solidFill>
                                    <a:schemeClr val="dk1"/>
                                  </a:solidFill>
                                  <a:latin typeface="Cambria Math" panose="02040503050406030204" pitchFamily="18" charset="0"/>
                                  <a:ea typeface="Nunito Sans"/>
                                  <a:cs typeface="Nunito Sans"/>
                                  <a:sym typeface="Nunito Sans"/>
                                </a:rPr>
                                <m:t>𝑃</m:t>
                              </m:r>
                              <m:r>
                                <a:rPr lang="en-US" sz="1400" i="1" dirty="0" smtClean="0">
                                  <a:solidFill>
                                    <a:schemeClr val="dk1"/>
                                  </a:solidFill>
                                  <a:latin typeface="Cambria Math" panose="02040503050406030204" pitchFamily="18" charset="0"/>
                                  <a:ea typeface="Nunito Sans"/>
                                  <a:cs typeface="Nunito Sans"/>
                                  <a:sym typeface="Nunito Sans"/>
                                </a:rPr>
                                <m:t>(</m:t>
                              </m:r>
                              <m:r>
                                <a:rPr lang="en-US" sz="1400" i="1" dirty="0">
                                  <a:solidFill>
                                    <a:schemeClr val="dk1"/>
                                  </a:solidFill>
                                  <a:latin typeface="Cambria Math" panose="02040503050406030204" pitchFamily="18" charset="0"/>
                                  <a:ea typeface="Times New Roman"/>
                                  <a:cs typeface="Times New Roman"/>
                                  <a:sym typeface="Times New Roman"/>
                                </a:rPr>
                                <m:t>𝐹</m:t>
                              </m:r>
                              <m:r>
                                <a:rPr lang="en-US" sz="1400" i="1" dirty="0">
                                  <a:solidFill>
                                    <a:schemeClr val="dk1"/>
                                  </a:solidFill>
                                  <a:latin typeface="Cambria Math" panose="02040503050406030204" pitchFamily="18" charset="0"/>
                                  <a:ea typeface="Nunito Sans"/>
                                  <a:cs typeface="Nunito Sans"/>
                                  <a:sym typeface="Nunito Sans"/>
                                </a:rPr>
                                <m:t>)</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2</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Sans"/>
                              <a:ea typeface="Nunito Sans"/>
                              <a:cs typeface="Nunito Sans"/>
                              <a:sym typeface="Nunito Sans"/>
                            </a:rPr>
                            <a:t>Student confused the intersection / union of </a:t>
                          </a:r>
                          <a14:m xmlns:a14="http://schemas.microsoft.com/office/drawing/2010/main">
                            <m:oMath xmlns:m="http://schemas.openxmlformats.org/officeDocument/2006/math">
                              <m:r>
                                <a:rPr lang="en-US" sz="1400" i="1" dirty="0" smtClean="0">
                                  <a:solidFill>
                                    <a:schemeClr val="dk1"/>
                                  </a:solidFill>
                                  <a:latin typeface="Cambria Math" panose="02040503050406030204" pitchFamily="18" charset="0"/>
                                  <a:ea typeface="Times New Roman"/>
                                  <a:cs typeface="Times New Roman"/>
                                  <a:sym typeface="Times New Roman"/>
                                </a:rPr>
                                <m:t>𝐸</m:t>
                              </m:r>
                            </m:oMath>
                          </a14:m>
                          <a:r>
                            <a:rPr lang="en-US" sz="1400" dirty="0">
                              <a:solidFill>
                                <a:schemeClr val="dk1"/>
                              </a:solidFill>
                              <a:latin typeface="Nunito Sans"/>
                              <a:ea typeface="Nunito Sans"/>
                              <a:cs typeface="Nunito Sans"/>
                              <a:sym typeface="Nunito Sans"/>
                            </a:rPr>
                            <a:t> and </a:t>
                          </a:r>
                          <a14:m xmlns:a14="http://schemas.microsoft.com/office/drawing/2010/main">
                            <m:oMath xmlns:m="http://schemas.openxmlformats.org/officeDocument/2006/math">
                              <m:r>
                                <a:rPr lang="en-US" sz="1400" i="1" dirty="0" smtClean="0">
                                  <a:solidFill>
                                    <a:schemeClr val="dk1"/>
                                  </a:solidFill>
                                  <a:latin typeface="Cambria Math" panose="02040503050406030204" pitchFamily="18" charset="0"/>
                                  <a:ea typeface="Times New Roman"/>
                                  <a:cs typeface="Times New Roman"/>
                                  <a:sym typeface="Times New Roman"/>
                                </a:rPr>
                                <m:t>𝑇</m:t>
                              </m:r>
                              <m:r>
                                <a:rPr lang="en-US" sz="1400" i="1" dirty="0">
                                  <a:solidFill>
                                    <a:schemeClr val="dk1"/>
                                  </a:solidFill>
                                  <a:latin typeface="Cambria Math" panose="02040503050406030204" pitchFamily="18" charset="0"/>
                                  <a:ea typeface="Nunito Sans"/>
                                  <a:cs typeface="Nunito Sans"/>
                                  <a:sym typeface="Nunito Sans"/>
                                </a:rPr>
                                <m:t> </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xmlns:a14="http://schemas.microsoft.com/office/drawing/2010/main">
                            <m:oMath xmlns:m="http://schemas.openxmlformats.org/officeDocument/2006/math">
                              <m:f>
                                <m:fPr>
                                  <m:ctrlPr>
                                    <a:rPr lang="en-GB" sz="1600" b="0" i="1" u="none" strike="noStrike" cap="none" smtClean="0">
                                      <a:solidFill>
                                        <a:srgbClr val="00BC89"/>
                                      </a:solidFill>
                                      <a:latin typeface="Cambria Math" panose="02040503050406030204" pitchFamily="18" charset="0"/>
                                      <a:ea typeface="Nunito Sans"/>
                                      <a:cs typeface="Nunito Sans"/>
                                      <a:sym typeface="Nunito Sans"/>
                                    </a:rPr>
                                  </m:ctrlPr>
                                </m:fPr>
                                <m:num>
                                  <m:r>
                                    <a:rPr lang="en-GB" sz="1600" b="0" i="1" u="none" strike="noStrike" cap="none" smtClean="0">
                                      <a:solidFill>
                                        <a:srgbClr val="00BC89"/>
                                      </a:solidFill>
                                      <a:latin typeface="Cambria Math" panose="02040503050406030204" pitchFamily="18" charset="0"/>
                                      <a:ea typeface="Nunito Sans"/>
                                      <a:cs typeface="Nunito Sans"/>
                                      <a:sym typeface="Nunito Sans"/>
                                    </a:rPr>
                                    <m:t>3</m:t>
                                  </m:r>
                                </m:num>
                                <m:den>
                                  <m:r>
                                    <a:rPr lang="en-GB" sz="1600" b="0" i="1" u="none" strike="noStrike" cap="none" smtClean="0">
                                      <a:solidFill>
                                        <a:srgbClr val="00BC89"/>
                                      </a:solidFill>
                                      <a:latin typeface="Cambria Math" panose="02040503050406030204" pitchFamily="18" charset="0"/>
                                      <a:ea typeface="Nunito Sans"/>
                                      <a:cs typeface="Nunito Sans"/>
                                      <a:sym typeface="Nunito Sans"/>
                                    </a:rPr>
                                    <m:t>8</m:t>
                                  </m:r>
                                </m:den>
                              </m:f>
                            </m:oMath>
                          </a14:m>
                          <a:endParaRPr lang="en-GB"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de-DE"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de-DE" sz="1600" b="0" i="1" u="none" strike="noStrike" cap="none" smtClean="0">
                                      <a:solidFill>
                                        <a:schemeClr val="dk1"/>
                                      </a:solidFill>
                                      <a:latin typeface="Cambria Math" panose="02040503050406030204" pitchFamily="18" charset="0"/>
                                      <a:ea typeface="Nunito Sans"/>
                                      <a:cs typeface="Nunito Sans"/>
                                      <a:sym typeface="Nunito Sans"/>
                                    </a:rPr>
                                    <m:t>2</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m:t>
                                  </m:r>
                                </m:den>
                              </m:f>
                            </m:oMath>
                          </a14:m>
                          <a:endParaRPr lang="de-DE"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de-DE" sz="1400" dirty="0">
                              <a:solidFill>
                                <a:srgbClr val="1C1C1C"/>
                              </a:solidFill>
                              <a:latin typeface="Nunito Sans"/>
                              <a:ea typeface="Nunito Sans"/>
                              <a:cs typeface="Nunito Sans"/>
                              <a:sym typeface="Nunito Sans"/>
                            </a:rPr>
                            <a:t>Student </a:t>
                          </a:r>
                          <a:r>
                            <a:rPr lang="de-DE" sz="1400" dirty="0">
                              <a:solidFill>
                                <a:schemeClr val="dk1"/>
                              </a:solidFill>
                              <a:latin typeface="Nunito Sans"/>
                              <a:ea typeface="Nunito Sans"/>
                              <a:cs typeface="Nunito Sans"/>
                              <a:sym typeface="Nunito Sans"/>
                            </a:rPr>
                            <a:t>determined</a:t>
                          </a:r>
                          <a:r>
                            <a:rPr lang="de-DE" sz="1400" baseline="0" dirty="0">
                              <a:solidFill>
                                <a:schemeClr val="dk1"/>
                              </a:solidFill>
                              <a:latin typeface="Nunito Sans"/>
                              <a:ea typeface="Nunito Sans"/>
                              <a:cs typeface="Nunito Sans"/>
                              <a:sym typeface="Nunito Sans"/>
                            </a:rPr>
                            <a:t> </a:t>
                          </a:r>
                          <a14:m xmlns:a14="http://schemas.microsoft.com/office/drawing/2010/main">
                            <m:oMath xmlns:m="http://schemas.openxmlformats.org/officeDocument/2006/math">
                              <m:r>
                                <a:rPr lang="de-DE" sz="1400" i="1" dirty="0" smtClean="0">
                                  <a:solidFill>
                                    <a:srgbClr val="1C1C1C"/>
                                  </a:solidFill>
                                  <a:latin typeface="Cambria Math" panose="02040503050406030204" pitchFamily="18" charset="0"/>
                                  <a:ea typeface="Nunito Sans"/>
                                  <a:cs typeface="Nunito Sans"/>
                                  <a:sym typeface="Nunito Sans"/>
                                </a:rPr>
                                <m:t>𝑃</m:t>
                              </m:r>
                              <m:r>
                                <a:rPr lang="de-DE" sz="1400" i="1" dirty="0" smtClean="0">
                                  <a:solidFill>
                                    <a:srgbClr val="1C1C1C"/>
                                  </a:solidFill>
                                  <a:latin typeface="Cambria Math" panose="02040503050406030204" pitchFamily="18" charset="0"/>
                                  <a:ea typeface="Nunito Sans"/>
                                  <a:cs typeface="Nunito Sans"/>
                                  <a:sym typeface="Nunito Sans"/>
                                </a:rPr>
                                <m:t>(</m:t>
                              </m:r>
                              <m:r>
                                <a:rPr lang="de-DE" sz="1400" i="1" dirty="0">
                                  <a:solidFill>
                                    <a:srgbClr val="1C1C1C"/>
                                  </a:solidFill>
                                  <a:latin typeface="Cambria Math" panose="02040503050406030204" pitchFamily="18" charset="0"/>
                                  <a:ea typeface="Times New Roman"/>
                                  <a:cs typeface="Times New Roman"/>
                                  <a:sym typeface="Times New Roman"/>
                                </a:rPr>
                                <m:t>𝐸</m:t>
                              </m:r>
                              <m:r>
                                <a:rPr lang="de-DE" sz="1400" i="1" dirty="0">
                                  <a:solidFill>
                                    <a:srgbClr val="1C1C1C"/>
                                  </a:solidFill>
                                  <a:latin typeface="Cambria Math" panose="02040503050406030204" pitchFamily="18" charset="0"/>
                                  <a:ea typeface="Times New Roman"/>
                                  <a:cs typeface="Times New Roman"/>
                                  <a:sym typeface="Nunito Sans"/>
                                </a:rPr>
                                <m:t>∪</m:t>
                              </m:r>
                              <m:r>
                                <a:rPr lang="de-DE" sz="1400" i="1" dirty="0">
                                  <a:solidFill>
                                    <a:srgbClr val="1C1C1C"/>
                                  </a:solidFill>
                                  <a:latin typeface="Cambria Math" panose="02040503050406030204" pitchFamily="18" charset="0"/>
                                  <a:ea typeface="Times New Roman"/>
                                  <a:cs typeface="Times New Roman"/>
                                  <a:sym typeface="Times New Roman"/>
                                </a:rPr>
                                <m:t>𝑇</m:t>
                              </m:r>
                              <m:r>
                                <a:rPr lang="de-DE" sz="1400" i="1" dirty="0">
                                  <a:solidFill>
                                    <a:srgbClr val="1C1C1C"/>
                                  </a:solidFill>
                                  <a:latin typeface="Cambria Math" panose="02040503050406030204" pitchFamily="18" charset="0"/>
                                  <a:ea typeface="Nunito Sans"/>
                                  <a:cs typeface="Nunito Sans"/>
                                  <a:sym typeface="Nunito Sans"/>
                                </a:rPr>
                                <m:t>)</m:t>
                              </m:r>
                            </m:oMath>
                          </a14:m>
                          <a:endParaRPr sz="1400"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C9B4A88E-761E-C6F2-3A2B-526F2B3D150F}"/>
                  </a:ext>
                </a:extLst>
              </p:cNvPr>
              <p:cNvGraphicFramePr/>
              <p:nvPr>
                <p:extLst>
                  <p:ext uri="{D42A27DB-BD31-4B8C-83A1-F6EECF244321}">
                    <p14:modId xmlns:p14="http://schemas.microsoft.com/office/powerpoint/2010/main" val="3643978378"/>
                  </p:ext>
                </p:extLst>
              </p:nvPr>
            </p:nvGraphicFramePr>
            <p:xfrm>
              <a:off x="108044" y="862525"/>
              <a:ext cx="4427010" cy="176696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3) </a:t>
                          </a:r>
                          <a:r>
                            <a:rPr lang="en-US" sz="1600" b="0" dirty="0">
                              <a:solidFill>
                                <a:schemeClr val="dk1"/>
                              </a:solidFill>
                              <a:latin typeface="Nunito"/>
                              <a:ea typeface="Nunito"/>
                              <a:cs typeface="Nunito"/>
                              <a:sym typeface="Nunito"/>
                            </a:rPr>
                            <a:t>Let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𝛏</m:t>
                              </m:r>
                              <m:r>
                                <a:rPr lang="en-US" sz="1600" b="0" i="1" dirty="0" smtClean="0">
                                  <a:solidFill>
                                    <a:schemeClr val="dk1"/>
                                  </a:solidFill>
                                  <a:latin typeface="Cambria Math" panose="02040503050406030204" pitchFamily="18" charset="0"/>
                                  <a:ea typeface="Nunito"/>
                                  <a:cs typeface="Nunito"/>
                                  <a:sym typeface="Nunito"/>
                                </a:rPr>
                                <m:t> = {1, 2, 3, 4, 5, 6, 7, 8, 9, 10, 11, 12}</m:t>
                              </m:r>
                            </m:oMath>
                          </a14:m>
                          <a:endParaRPr lang="en-US" sz="1600" b="0" dirty="0">
                            <a:solidFill>
                              <a:schemeClr val="dk1"/>
                            </a:solidFill>
                            <a:latin typeface="Nunito"/>
                            <a:ea typeface="Nunito"/>
                            <a:cs typeface="Nunito"/>
                            <a:sym typeface="Nunito"/>
                          </a:endParaRPr>
                        </a:p>
                        <a:p>
                          <a:pPr marL="0" lvl="0" indent="0" algn="l" rtl="0">
                            <a:lnSpc>
                              <a:spcPct val="150000"/>
                            </a:lnSpc>
                            <a:spcBef>
                              <a:spcPts val="0"/>
                            </a:spcBef>
                            <a:spcAft>
                              <a:spcPts val="0"/>
                            </a:spcAft>
                            <a:buClr>
                              <a:schemeClr val="dk1"/>
                            </a:buClr>
                            <a:buSzPts val="1100"/>
                            <a:buFont typeface="Arial"/>
                            <a:buNone/>
                          </a:pPr>
                          <a:r>
                            <a:rPr lang="en-US" sz="1600" b="0" i="1" dirty="0">
                              <a:solidFill>
                                <a:schemeClr val="dk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𝐸</m:t>
                              </m:r>
                            </m:oMath>
                          </a14:m>
                          <a:r>
                            <a:rPr lang="en-US" sz="1600" b="0" dirty="0">
                              <a:solidFill>
                                <a:schemeClr val="dk1"/>
                              </a:solidFill>
                              <a:latin typeface="Nunito"/>
                              <a:ea typeface="Nunito"/>
                              <a:cs typeface="Nunito"/>
                              <a:sym typeface="Nunito"/>
                            </a:rPr>
                            <a:t> is the set of numbers of the form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2</m:t>
                              </m:r>
                              <m:r>
                                <a:rPr lang="en-US" sz="1600" b="0" i="1" dirty="0" smtClean="0">
                                  <a:solidFill>
                                    <a:schemeClr val="dk1"/>
                                  </a:solidFill>
                                  <a:latin typeface="Cambria Math" panose="02040503050406030204" pitchFamily="18" charset="0"/>
                                  <a:ea typeface="Times New Roman"/>
                                  <a:cs typeface="Times New Roman"/>
                                  <a:sym typeface="Times New Roman"/>
                                </a:rPr>
                                <m:t>𝑛</m:t>
                              </m:r>
                            </m:oMath>
                          </a14:m>
                          <a:endParaRPr lang="en-US" sz="1600" b="0" i="1" dirty="0">
                            <a:solidFill>
                              <a:schemeClr val="dk1"/>
                            </a:solidFill>
                            <a:latin typeface="Times New Roman"/>
                            <a:ea typeface="Times New Roman"/>
                            <a:cs typeface="Times New Roman"/>
                            <a:sym typeface="Times New Roman"/>
                          </a:endParaRPr>
                        </a:p>
                        <a:p>
                          <a:pPr marL="0" lvl="0" indent="0" algn="l" rtl="0">
                            <a:lnSpc>
                              <a:spcPct val="150000"/>
                            </a:lnSpc>
                            <a:spcBef>
                              <a:spcPts val="0"/>
                            </a:spcBef>
                            <a:spcAft>
                              <a:spcPts val="0"/>
                            </a:spcAft>
                            <a:buClr>
                              <a:schemeClr val="dk1"/>
                            </a:buClr>
                            <a:buSzPts val="1100"/>
                            <a:buFont typeface="Arial"/>
                            <a:buNone/>
                          </a:pPr>
                          <a:r>
                            <a:rPr lang="en-US" sz="1600" b="0" i="1" dirty="0">
                              <a:solidFill>
                                <a:schemeClr val="dk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𝑇</m:t>
                              </m:r>
                            </m:oMath>
                          </a14:m>
                          <a:r>
                            <a:rPr lang="en-US" sz="1600" b="0" dirty="0">
                              <a:solidFill>
                                <a:schemeClr val="dk1"/>
                              </a:solidFill>
                              <a:latin typeface="Nunito"/>
                              <a:ea typeface="Nunito"/>
                              <a:cs typeface="Nunito"/>
                              <a:sym typeface="Nunito"/>
                            </a:rPr>
                            <a:t> is the set of numbers of the form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3</m:t>
                              </m:r>
                              <m:r>
                                <a:rPr lang="en-US" sz="1600" b="0" i="1" dirty="0" smtClean="0">
                                  <a:solidFill>
                                    <a:schemeClr val="dk1"/>
                                  </a:solidFill>
                                  <a:latin typeface="Cambria Math" panose="02040503050406030204" pitchFamily="18" charset="0"/>
                                  <a:ea typeface="Times New Roman"/>
                                  <a:cs typeface="Times New Roman"/>
                                  <a:sym typeface="Times New Roman"/>
                                </a:rPr>
                                <m:t>𝑚</m:t>
                              </m:r>
                            </m:oMath>
                          </a14:m>
                          <a:endParaRPr lang="en-US" sz="1600" b="0" i="1" dirty="0">
                            <a:solidFill>
                              <a:schemeClr val="dk1"/>
                            </a:solidFill>
                            <a:latin typeface="Times New Roman"/>
                            <a:ea typeface="Times New Roman"/>
                            <a:cs typeface="Times New Roman"/>
                            <a:sym typeface="Times New Roman"/>
                          </a:endParaRPr>
                        </a:p>
                        <a:p>
                          <a:pPr marL="0" lvl="0" indent="0" algn="l" rtl="0">
                            <a:lnSpc>
                              <a:spcPct val="150000"/>
                            </a:lnSpc>
                            <a:spcBef>
                              <a:spcPts val="0"/>
                            </a:spcBef>
                            <a:spcAft>
                              <a:spcPts val="0"/>
                            </a:spcAft>
                            <a:buClr>
                              <a:schemeClr val="dk1"/>
                            </a:buClr>
                            <a:buSzPts val="1100"/>
                            <a:buFont typeface="Arial"/>
                            <a:buNone/>
                          </a:pPr>
                          <a:r>
                            <a:rPr lang="en-US" sz="1600" b="0" i="1" dirty="0">
                              <a:solidFill>
                                <a:schemeClr val="dk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𝐹</m:t>
                              </m:r>
                            </m:oMath>
                          </a14:m>
                          <a:r>
                            <a:rPr lang="en-US" sz="1600" b="0" dirty="0">
                              <a:solidFill>
                                <a:schemeClr val="dk1"/>
                              </a:solidFill>
                              <a:latin typeface="Nunito"/>
                              <a:ea typeface="Nunito"/>
                              <a:cs typeface="Nunito"/>
                              <a:sym typeface="Nunito"/>
                            </a:rPr>
                            <a:t> is the set of numbers of the form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4</m:t>
                              </m:r>
                              <m:r>
                                <a:rPr lang="en-US" sz="1600" b="0" i="1" dirty="0" smtClean="0">
                                  <a:solidFill>
                                    <a:schemeClr val="dk1"/>
                                  </a:solidFill>
                                  <a:latin typeface="Cambria Math" panose="02040503050406030204" pitchFamily="18" charset="0"/>
                                  <a:ea typeface="Times New Roman"/>
                                  <a:cs typeface="Times New Roman"/>
                                  <a:sym typeface="Times New Roman"/>
                                </a:rPr>
                                <m:t>𝑘</m:t>
                              </m:r>
                            </m:oMath>
                          </a14:m>
                          <a:endParaRPr lang="en-US" sz="1600" b="0" i="1" dirty="0">
                            <a:solidFill>
                              <a:schemeClr val="dk1"/>
                            </a:solidFill>
                            <a:latin typeface="Times New Roman"/>
                            <a:ea typeface="Times New Roman"/>
                            <a:cs typeface="Times New Roman"/>
                            <a:sym typeface="Times New Roman"/>
                          </a:endParaRPr>
                        </a:p>
                        <a:p>
                          <a:pPr marL="0" lvl="0" indent="0" algn="l" rtl="0">
                            <a:lnSpc>
                              <a:spcPct val="150000"/>
                            </a:lnSpc>
                            <a:spcBef>
                              <a:spcPts val="0"/>
                            </a:spcBef>
                            <a:spcAft>
                              <a:spcPts val="0"/>
                            </a:spcAft>
                            <a:buClr>
                              <a:schemeClr val="dk1"/>
                            </a:buClr>
                            <a:buSzPts val="1100"/>
                            <a:buFont typeface="Arial"/>
                            <a:buNone/>
                          </a:pPr>
                          <a:r>
                            <a:rPr lang="en-US" sz="1600" b="0" dirty="0">
                              <a:solidFill>
                                <a:schemeClr val="dk1"/>
                              </a:solidFill>
                              <a:latin typeface="Nunito"/>
                              <a:ea typeface="Nunito"/>
                              <a:cs typeface="Nunito"/>
                              <a:sym typeface="Nunito"/>
                            </a:rPr>
                            <a:t>      Determine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𝑃</m:t>
                              </m:r>
                              <m:r>
                                <a:rPr lang="en-US" sz="1600" b="0" i="1" dirty="0" smtClean="0">
                                  <a:solidFill>
                                    <a:schemeClr val="dk1"/>
                                  </a:solidFill>
                                  <a:latin typeface="Cambria Math" panose="02040503050406030204" pitchFamily="18" charset="0"/>
                                  <a:ea typeface="Nunito"/>
                                  <a:cs typeface="Nunito"/>
                                  <a:sym typeface="Nunito"/>
                                </a:rPr>
                                <m:t>(</m:t>
                              </m:r>
                              <m:r>
                                <a:rPr lang="en-US" sz="1600" b="0" i="1" dirty="0" smtClean="0">
                                  <a:solidFill>
                                    <a:schemeClr val="dk1"/>
                                  </a:solidFill>
                                  <a:latin typeface="Cambria Math" panose="02040503050406030204" pitchFamily="18" charset="0"/>
                                  <a:ea typeface="Times New Roman"/>
                                  <a:cs typeface="Times New Roman"/>
                                  <a:sym typeface="Times New Roman"/>
                                </a:rPr>
                                <m:t>𝐹</m:t>
                              </m:r>
                              <m:r>
                                <a:rPr lang="en-US" sz="1600" b="0" i="1" dirty="0" smtClean="0">
                                  <a:solidFill>
                                    <a:schemeClr val="dk1"/>
                                  </a:solidFill>
                                  <a:latin typeface="Cambria Math" panose="02040503050406030204" pitchFamily="18" charset="0"/>
                                  <a:ea typeface="Nunito"/>
                                  <a:cs typeface="Nunito"/>
                                  <a:sym typeface="Nunito"/>
                                </a:rPr>
                                <m:t>|</m:t>
                              </m:r>
                              <m:r>
                                <a:rPr lang="en-US" sz="1600" b="0" i="1" dirty="0" smtClean="0">
                                  <a:solidFill>
                                    <a:schemeClr val="dk1"/>
                                  </a:solidFill>
                                  <a:latin typeface="Cambria Math" panose="02040503050406030204" pitchFamily="18" charset="0"/>
                                  <a:ea typeface="Times New Roman"/>
                                  <a:cs typeface="Times New Roman"/>
                                  <a:sym typeface="Times New Roman"/>
                                </a:rPr>
                                <m:t>𝐸</m:t>
                              </m:r>
                              <m:r>
                                <a:rPr lang="en-US" sz="1600" b="0" i="1" dirty="0" smtClean="0">
                                  <a:solidFill>
                                    <a:schemeClr val="dk1"/>
                                  </a:solidFill>
                                  <a:latin typeface="Cambria Math" panose="02040503050406030204" pitchFamily="18" charset="0"/>
                                  <a:ea typeface="Times New Roman"/>
                                  <a:cs typeface="Times New Roman"/>
                                  <a:sym typeface="Nunito"/>
                                </a:rPr>
                                <m:t>∪</m:t>
                              </m:r>
                              <m:r>
                                <a:rPr lang="en-US" sz="1600" b="0" i="1" dirty="0" smtClean="0">
                                  <a:solidFill>
                                    <a:schemeClr val="dk1"/>
                                  </a:solidFill>
                                  <a:latin typeface="Cambria Math" panose="02040503050406030204" pitchFamily="18" charset="0"/>
                                  <a:ea typeface="Times New Roman"/>
                                  <a:cs typeface="Times New Roman"/>
                                  <a:sym typeface="Times New Roman"/>
                                </a:rPr>
                                <m:t>𝑇</m:t>
                              </m:r>
                              <m:r>
                                <a:rPr lang="en-US" sz="1600" b="0" i="1" dirty="0" smtClean="0">
                                  <a:solidFill>
                                    <a:schemeClr val="dk1"/>
                                  </a:solidFill>
                                  <a:latin typeface="Cambria Math" panose="02040503050406030204" pitchFamily="18" charset="0"/>
                                  <a:ea typeface="Nunito"/>
                                  <a:cs typeface="Nunito"/>
                                  <a:sym typeface="Nunito"/>
                                </a:rPr>
                                <m:t>)</m:t>
                              </m:r>
                            </m:oMath>
                          </a14:m>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C9B4A88E-761E-C6F2-3A2B-526F2B3D150F}"/>
                  </a:ext>
                </a:extLst>
              </p:cNvPr>
              <p:cNvGraphicFramePr/>
              <p:nvPr>
                <p:extLst>
                  <p:ext uri="{D42A27DB-BD31-4B8C-83A1-F6EECF244321}">
                    <p14:modId xmlns:p14="http://schemas.microsoft.com/office/powerpoint/2010/main" val="3643978378"/>
                  </p:ext>
                </p:extLst>
              </p:nvPr>
            </p:nvGraphicFramePr>
            <p:xfrm>
              <a:off x="108044" y="862525"/>
              <a:ext cx="4427010" cy="176696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3) </a:t>
                          </a:r>
                          <a:r>
                            <a:rPr lang="en-US" sz="1600" b="0" dirty="0">
                              <a:solidFill>
                                <a:schemeClr val="dk1"/>
                              </a:solidFill>
                              <a:latin typeface="Nunito"/>
                              <a:ea typeface="Nunito"/>
                              <a:cs typeface="Nunito"/>
                              <a:sym typeface="Nunito"/>
                            </a:rPr>
                            <a:t>Let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𝛏</m:t>
                              </m:r>
                              <m:r>
                                <a:rPr lang="en-US" sz="1600" b="0" i="1" dirty="0" smtClean="0">
                                  <a:solidFill>
                                    <a:schemeClr val="dk1"/>
                                  </a:solidFill>
                                  <a:latin typeface="Cambria Math" panose="02040503050406030204" pitchFamily="18" charset="0"/>
                                  <a:ea typeface="Nunito"/>
                                  <a:cs typeface="Nunito"/>
                                  <a:sym typeface="Nunito"/>
                                </a:rPr>
                                <m:t> = {1, 2, 3, 4, 5, 6, 7, 8, 9, 10, 11, 12}</m:t>
                              </m:r>
                            </m:oMath>
                          </a14:m>
                          <a:endParaRPr lang="en-US" sz="1600" b="0" dirty="0">
                            <a:solidFill>
                              <a:schemeClr val="dk1"/>
                            </a:solidFill>
                            <a:latin typeface="Nunito"/>
                            <a:ea typeface="Nunito"/>
                            <a:cs typeface="Nunito"/>
                            <a:sym typeface="Nunito"/>
                          </a:endParaRPr>
                        </a:p>
                        <a:p>
                          <a:pPr marL="0" lvl="0" indent="0" algn="l" rtl="0">
                            <a:lnSpc>
                              <a:spcPct val="150000"/>
                            </a:lnSpc>
                            <a:spcBef>
                              <a:spcPts val="0"/>
                            </a:spcBef>
                            <a:spcAft>
                              <a:spcPts val="0"/>
                            </a:spcAft>
                            <a:buClr>
                              <a:schemeClr val="dk1"/>
                            </a:buClr>
                            <a:buSzPts val="1100"/>
                            <a:buFont typeface="Arial"/>
                            <a:buNone/>
                          </a:pPr>
                          <a:r>
                            <a:rPr lang="en-US" sz="1600" b="0" i="1"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𝐸</m:t>
                              </m:r>
                            </m:oMath>
                          </a14:m>
                          <a:r>
                            <a:rPr lang="en-US" sz="1600" b="0" dirty="0">
                              <a:solidFill>
                                <a:schemeClr val="dk1"/>
                              </a:solidFill>
                              <a:latin typeface="Nunito"/>
                              <a:ea typeface="Nunito"/>
                              <a:cs typeface="Nunito"/>
                              <a:sym typeface="Nunito"/>
                            </a:rPr>
                            <a:t> is the set of numbers of the form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2</m:t>
                              </m:r>
                              <m:r>
                                <a:rPr lang="en-US" sz="1600" b="0" i="1" dirty="0" smtClean="0">
                                  <a:solidFill>
                                    <a:schemeClr val="dk1"/>
                                  </a:solidFill>
                                  <a:latin typeface="Cambria Math" panose="02040503050406030204" pitchFamily="18" charset="0"/>
                                  <a:ea typeface="Times New Roman"/>
                                  <a:cs typeface="Times New Roman"/>
                                  <a:sym typeface="Times New Roman"/>
                                </a:rPr>
                                <m:t>𝑛</m:t>
                              </m:r>
                            </m:oMath>
                          </a14:m>
                          <a:endParaRPr lang="en-US" sz="1600" b="0" i="1" dirty="0">
                            <a:solidFill>
                              <a:schemeClr val="dk1"/>
                            </a:solidFill>
                            <a:latin typeface="Times New Roman"/>
                            <a:ea typeface="Times New Roman"/>
                            <a:cs typeface="Times New Roman"/>
                            <a:sym typeface="Times New Roman"/>
                          </a:endParaRPr>
                        </a:p>
                        <a:p>
                          <a:pPr marL="0" lvl="0" indent="0" algn="l" rtl="0">
                            <a:lnSpc>
                              <a:spcPct val="150000"/>
                            </a:lnSpc>
                            <a:spcBef>
                              <a:spcPts val="0"/>
                            </a:spcBef>
                            <a:spcAft>
                              <a:spcPts val="0"/>
                            </a:spcAft>
                            <a:buClr>
                              <a:schemeClr val="dk1"/>
                            </a:buClr>
                            <a:buSzPts val="1100"/>
                            <a:buFont typeface="Arial"/>
                            <a:buNone/>
                          </a:pPr>
                          <a:r>
                            <a:rPr lang="en-US" sz="1600" b="0" i="1"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𝑇</m:t>
                              </m:r>
                            </m:oMath>
                          </a14:m>
                          <a:r>
                            <a:rPr lang="en-US" sz="1600" b="0" dirty="0">
                              <a:solidFill>
                                <a:schemeClr val="dk1"/>
                              </a:solidFill>
                              <a:latin typeface="Nunito"/>
                              <a:ea typeface="Nunito"/>
                              <a:cs typeface="Nunito"/>
                              <a:sym typeface="Nunito"/>
                            </a:rPr>
                            <a:t> is the set of numbers of the form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3</m:t>
                              </m:r>
                              <m:r>
                                <a:rPr lang="en-US" sz="1600" b="0" i="1" dirty="0" smtClean="0">
                                  <a:solidFill>
                                    <a:schemeClr val="dk1"/>
                                  </a:solidFill>
                                  <a:latin typeface="Cambria Math" panose="02040503050406030204" pitchFamily="18" charset="0"/>
                                  <a:ea typeface="Times New Roman"/>
                                  <a:cs typeface="Times New Roman"/>
                                  <a:sym typeface="Times New Roman"/>
                                </a:rPr>
                                <m:t>𝑚</m:t>
                              </m:r>
                            </m:oMath>
                          </a14:m>
                          <a:endParaRPr lang="en-US" sz="1600" b="0" i="1" dirty="0">
                            <a:solidFill>
                              <a:schemeClr val="dk1"/>
                            </a:solidFill>
                            <a:latin typeface="Times New Roman"/>
                            <a:ea typeface="Times New Roman"/>
                            <a:cs typeface="Times New Roman"/>
                            <a:sym typeface="Times New Roman"/>
                          </a:endParaRPr>
                        </a:p>
                        <a:p>
                          <a:pPr marL="0" lvl="0" indent="0" algn="l" rtl="0">
                            <a:lnSpc>
                              <a:spcPct val="150000"/>
                            </a:lnSpc>
                            <a:spcBef>
                              <a:spcPts val="0"/>
                            </a:spcBef>
                            <a:spcAft>
                              <a:spcPts val="0"/>
                            </a:spcAft>
                            <a:buClr>
                              <a:schemeClr val="dk1"/>
                            </a:buClr>
                            <a:buSzPts val="1100"/>
                            <a:buFont typeface="Arial"/>
                            <a:buNone/>
                          </a:pPr>
                          <a:r>
                            <a:rPr lang="en-US" sz="1600" b="0" i="1"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𝐹</m:t>
                              </m:r>
                            </m:oMath>
                          </a14:m>
                          <a:r>
                            <a:rPr lang="en-US" sz="1600" b="0" dirty="0">
                              <a:solidFill>
                                <a:schemeClr val="dk1"/>
                              </a:solidFill>
                              <a:latin typeface="Nunito"/>
                              <a:ea typeface="Nunito"/>
                              <a:cs typeface="Nunito"/>
                              <a:sym typeface="Nunito"/>
                            </a:rPr>
                            <a:t> is the set of numbers of the form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4</m:t>
                              </m:r>
                              <m:r>
                                <a:rPr lang="en-US" sz="1600" b="0" i="1" dirty="0" smtClean="0">
                                  <a:solidFill>
                                    <a:schemeClr val="dk1"/>
                                  </a:solidFill>
                                  <a:latin typeface="Cambria Math" panose="02040503050406030204" pitchFamily="18" charset="0"/>
                                  <a:ea typeface="Times New Roman"/>
                                  <a:cs typeface="Times New Roman"/>
                                  <a:sym typeface="Times New Roman"/>
                                </a:rPr>
                                <m:t>𝑘</m:t>
                              </m:r>
                            </m:oMath>
                          </a14:m>
                          <a:endParaRPr lang="en-US" sz="1600" b="0" i="1" dirty="0">
                            <a:solidFill>
                              <a:schemeClr val="dk1"/>
                            </a:solidFill>
                            <a:latin typeface="Times New Roman"/>
                            <a:ea typeface="Times New Roman"/>
                            <a:cs typeface="Times New Roman"/>
                            <a:sym typeface="Times New Roman"/>
                          </a:endParaRPr>
                        </a:p>
                        <a:p>
                          <a:pPr marL="0" lvl="0" indent="0" algn="l" rtl="0">
                            <a:lnSpc>
                              <a:spcPct val="150000"/>
                            </a:lnSpc>
                            <a:spcBef>
                              <a:spcPts val="0"/>
                            </a:spcBef>
                            <a:spcAft>
                              <a:spcPts val="0"/>
                            </a:spcAft>
                            <a:buClr>
                              <a:schemeClr val="dk1"/>
                            </a:buClr>
                            <a:buSzPts val="1100"/>
                            <a:buFont typeface="Arial"/>
                            <a:buNone/>
                          </a:pPr>
                          <a:r>
                            <a:rPr lang="en-US" sz="1600" b="0" dirty="0">
                              <a:solidFill>
                                <a:schemeClr val="dk1"/>
                              </a:solidFill>
                              <a:latin typeface="Nunito"/>
                              <a:ea typeface="Nunito"/>
                              <a:cs typeface="Nunito"/>
                              <a:sym typeface="Nunito"/>
                            </a:rPr>
                            <a:t>      Determine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𝑃</m:t>
                              </m:r>
                              <m:r>
                                <a:rPr lang="en-US" sz="1600" b="0" i="1" dirty="0" smtClean="0">
                                  <a:solidFill>
                                    <a:schemeClr val="dk1"/>
                                  </a:solidFill>
                                  <a:latin typeface="Cambria Math" panose="02040503050406030204" pitchFamily="18" charset="0"/>
                                  <a:ea typeface="Nunito"/>
                                  <a:cs typeface="Nunito"/>
                                  <a:sym typeface="Nunito"/>
                                </a:rPr>
                                <m:t>(</m:t>
                              </m:r>
                              <m:r>
                                <a:rPr lang="en-US" sz="1600" b="0" i="1" dirty="0" smtClean="0">
                                  <a:solidFill>
                                    <a:schemeClr val="dk1"/>
                                  </a:solidFill>
                                  <a:latin typeface="Cambria Math" panose="02040503050406030204" pitchFamily="18" charset="0"/>
                                  <a:ea typeface="Times New Roman"/>
                                  <a:cs typeface="Times New Roman"/>
                                  <a:sym typeface="Times New Roman"/>
                                </a:rPr>
                                <m:t>𝐹</m:t>
                              </m:r>
                              <m:r>
                                <a:rPr lang="en-US" sz="1600" b="0" i="1" dirty="0" smtClean="0">
                                  <a:solidFill>
                                    <a:schemeClr val="dk1"/>
                                  </a:solidFill>
                                  <a:latin typeface="Cambria Math" panose="02040503050406030204" pitchFamily="18" charset="0"/>
                                  <a:ea typeface="Nunito"/>
                                  <a:cs typeface="Nunito"/>
                                  <a:sym typeface="Nunito"/>
                                </a:rPr>
                                <m:t>|</m:t>
                              </m:r>
                              <m:r>
                                <a:rPr lang="en-US" sz="1600" b="0" i="1" dirty="0" smtClean="0">
                                  <a:solidFill>
                                    <a:schemeClr val="dk1"/>
                                  </a:solidFill>
                                  <a:latin typeface="Cambria Math" panose="02040503050406030204" pitchFamily="18" charset="0"/>
                                  <a:ea typeface="Times New Roman"/>
                                  <a:cs typeface="Times New Roman"/>
                                  <a:sym typeface="Times New Roman"/>
                                </a:rPr>
                                <m:t>𝐸</m:t>
                              </m:r>
                              <m:r>
                                <a:rPr lang="en-US" sz="1600" b="0" i="1" dirty="0" smtClean="0">
                                  <a:solidFill>
                                    <a:schemeClr val="dk1"/>
                                  </a:solidFill>
                                  <a:latin typeface="Cambria Math" panose="02040503050406030204" pitchFamily="18" charset="0"/>
                                  <a:ea typeface="Times New Roman"/>
                                  <a:cs typeface="Times New Roman"/>
                                  <a:sym typeface="Nunito"/>
                                </a:rPr>
                                <m:t>∪</m:t>
                              </m:r>
                              <m:r>
                                <a:rPr lang="en-US" sz="1600" b="0" i="1" dirty="0" smtClean="0">
                                  <a:solidFill>
                                    <a:schemeClr val="dk1"/>
                                  </a:solidFill>
                                  <a:latin typeface="Cambria Math" panose="02040503050406030204" pitchFamily="18" charset="0"/>
                                  <a:ea typeface="Times New Roman"/>
                                  <a:cs typeface="Times New Roman"/>
                                  <a:sym typeface="Times New Roman"/>
                                </a:rPr>
                                <m:t>𝑇</m:t>
                              </m:r>
                              <m:r>
                                <a:rPr lang="en-US" sz="1600" b="0" i="1" dirty="0" smtClean="0">
                                  <a:solidFill>
                                    <a:schemeClr val="dk1"/>
                                  </a:solidFill>
                                  <a:latin typeface="Cambria Math" panose="02040503050406030204" pitchFamily="18" charset="0"/>
                                  <a:ea typeface="Nunito"/>
                                  <a:cs typeface="Nunito"/>
                                  <a:sym typeface="Nunito"/>
                                </a:rPr>
                                <m:t>)</m:t>
                              </m:r>
                            </m:oMath>
                          </a14:m>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g2531dd14429_0_198"/>
          <p:cNvSpPr txBox="1"/>
          <p:nvPr/>
        </p:nvSpPr>
        <p:spPr>
          <a:xfrm>
            <a:off x="169850" y="378100"/>
            <a:ext cx="4970186"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Conditional Probability</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A0A5F4C4-3604-EF5C-8EA4-4C1CEC8C7F4B}"/>
                  </a:ext>
                </a:extLst>
              </p:cNvPr>
              <p:cNvGraphicFramePr/>
              <p:nvPr>
                <p:extLst>
                  <p:ext uri="{D42A27DB-BD31-4B8C-83A1-F6EECF244321}">
                    <p14:modId xmlns:p14="http://schemas.microsoft.com/office/powerpoint/2010/main" val="417093903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A) </a:t>
                          </a:r>
                          <a14:m>
                            <m:oMath xmlns:m="http://schemas.openxmlformats.org/officeDocument/2006/math">
                              <m:f>
                                <m:fPr>
                                  <m:ctrlPr>
                                    <a:rPr lang="en-GB" sz="1600" b="0" i="1" u="none" strike="noStrike" cap="none" smtClean="0">
                                      <a:solidFill>
                                        <a:srgbClr val="00BC89"/>
                                      </a:solidFill>
                                      <a:latin typeface="Cambria Math" panose="02040503050406030204" pitchFamily="18" charset="0"/>
                                      <a:ea typeface="Nunito Sans"/>
                                      <a:cs typeface="Nunito Sans"/>
                                      <a:sym typeface="Nunito Sans"/>
                                    </a:rPr>
                                  </m:ctrlPr>
                                </m:fPr>
                                <m:num>
                                  <m:r>
                                    <a:rPr lang="en-GB" sz="1600" b="0" i="1" u="none" strike="noStrike" cap="none" smtClean="0">
                                      <a:solidFill>
                                        <a:srgbClr val="00BC89"/>
                                      </a:solidFill>
                                      <a:latin typeface="Cambria Math" panose="02040503050406030204" pitchFamily="18" charset="0"/>
                                      <a:ea typeface="Nunito Sans"/>
                                      <a:cs typeface="Nunito Sans"/>
                                      <a:sym typeface="Nunito Sans"/>
                                    </a:rPr>
                                    <m:t>3</m:t>
                                  </m:r>
                                </m:num>
                                <m:den>
                                  <m:r>
                                    <a:rPr lang="en-GB" sz="1600" b="0" i="1" u="none" strike="noStrike" cap="none" smtClean="0">
                                      <a:solidFill>
                                        <a:srgbClr val="00BC89"/>
                                      </a:solidFill>
                                      <a:latin typeface="Cambria Math" panose="02040503050406030204" pitchFamily="18" charset="0"/>
                                      <a:ea typeface="Nunito Sans"/>
                                      <a:cs typeface="Nunito Sans"/>
                                      <a:sym typeface="Nunito Sans"/>
                                    </a:rPr>
                                    <m:t>8</m:t>
                                  </m:r>
                                </m:den>
                              </m:f>
                            </m:oMath>
                          </a14:m>
                          <a:endParaRPr lang="en-GB" sz="1600" u="none" strike="noStrike" cap="none" dirty="0">
                            <a:solidFill>
                              <a:srgbClr val="00BC89"/>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dirty="0">
                              <a:solidFill>
                                <a:srgbClr val="00BC89"/>
                              </a:solidFill>
                              <a:latin typeface="Nunito"/>
                              <a:ea typeface="Nunito"/>
                              <a:cs typeface="Nunito"/>
                              <a:sym typeface="Nunito"/>
                            </a:rPr>
                            <a:t>Correct answer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B)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5</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6</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found the probability that a person eating pasta was a pupil</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C)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2</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5</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found the probability that a canteen attendee chose pasta</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D)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found the probability that a canteen attendee was a pupil who chose pasta</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A0A5F4C4-3604-EF5C-8EA4-4C1CEC8C7F4B}"/>
                  </a:ext>
                </a:extLst>
              </p:cNvPr>
              <p:cNvGraphicFramePr/>
              <p:nvPr>
                <p:extLst>
                  <p:ext uri="{D42A27DB-BD31-4B8C-83A1-F6EECF244321}">
                    <p14:modId xmlns:p14="http://schemas.microsoft.com/office/powerpoint/2010/main" val="417093903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A) </a:t>
                          </a:r>
                          <a14:m xmlns:a14="http://schemas.microsoft.com/office/drawing/2010/main">
                            <m:oMath xmlns:m="http://schemas.openxmlformats.org/officeDocument/2006/math">
                              <m:f>
                                <m:fPr>
                                  <m:ctrlPr>
                                    <a:rPr lang="en-GB" sz="1600" b="0" i="1" u="none" strike="noStrike" cap="none" smtClean="0">
                                      <a:solidFill>
                                        <a:srgbClr val="00BC89"/>
                                      </a:solidFill>
                                      <a:latin typeface="Cambria Math" panose="02040503050406030204" pitchFamily="18" charset="0"/>
                                      <a:ea typeface="Nunito Sans"/>
                                      <a:cs typeface="Nunito Sans"/>
                                      <a:sym typeface="Nunito Sans"/>
                                    </a:rPr>
                                  </m:ctrlPr>
                                </m:fPr>
                                <m:num>
                                  <m:r>
                                    <a:rPr lang="en-GB" sz="1600" b="0" i="1" u="none" strike="noStrike" cap="none" smtClean="0">
                                      <a:solidFill>
                                        <a:srgbClr val="00BC89"/>
                                      </a:solidFill>
                                      <a:latin typeface="Cambria Math" panose="02040503050406030204" pitchFamily="18" charset="0"/>
                                      <a:ea typeface="Nunito Sans"/>
                                      <a:cs typeface="Nunito Sans"/>
                                      <a:sym typeface="Nunito Sans"/>
                                    </a:rPr>
                                    <m:t>3</m:t>
                                  </m:r>
                                </m:num>
                                <m:den>
                                  <m:r>
                                    <a:rPr lang="en-GB" sz="1600" b="0" i="1" u="none" strike="noStrike" cap="none" smtClean="0">
                                      <a:solidFill>
                                        <a:srgbClr val="00BC89"/>
                                      </a:solidFill>
                                      <a:latin typeface="Cambria Math" panose="02040503050406030204" pitchFamily="18" charset="0"/>
                                      <a:ea typeface="Nunito Sans"/>
                                      <a:cs typeface="Nunito Sans"/>
                                      <a:sym typeface="Nunito Sans"/>
                                    </a:rPr>
                                    <m:t>8</m:t>
                                  </m:r>
                                </m:den>
                              </m:f>
                            </m:oMath>
                          </a14:m>
                          <a:endParaRPr lang="en-GB" sz="1600" u="none" strike="noStrike" cap="none" dirty="0">
                            <a:solidFill>
                              <a:srgbClr val="00BC89"/>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dirty="0">
                              <a:solidFill>
                                <a:srgbClr val="00BC89"/>
                              </a:solidFill>
                              <a:latin typeface="Nunito"/>
                              <a:ea typeface="Nunito"/>
                              <a:cs typeface="Nunito"/>
                              <a:sym typeface="Nunito"/>
                            </a:rPr>
                            <a:t>Correct answer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5</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6</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found the probability that a person eating pasta was a pupil</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2</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5</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found the probability that a canteen attendee chose pasta</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found the probability that a canteen attendee was a pupil who chose pasta</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1343C127-0FC1-6C5D-04CB-795B1E88ACC6}"/>
              </a:ext>
            </a:extLst>
          </p:cNvPr>
          <p:cNvGraphicFramePr/>
          <p:nvPr>
            <p:extLst>
              <p:ext uri="{D42A27DB-BD31-4B8C-83A1-F6EECF244321}">
                <p14:modId xmlns:p14="http://schemas.microsoft.com/office/powerpoint/2010/main" val="318691736"/>
              </p:ext>
            </p:extLst>
          </p:nvPr>
        </p:nvGraphicFramePr>
        <p:xfrm>
          <a:off x="108044" y="862525"/>
          <a:ext cx="4427010" cy="176785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4) </a:t>
                      </a:r>
                      <a:r>
                        <a:rPr lang="en-US" sz="1600" b="0" dirty="0">
                          <a:solidFill>
                            <a:schemeClr val="dk1"/>
                          </a:solidFill>
                          <a:latin typeface="Nunito"/>
                          <a:ea typeface="Nunito"/>
                          <a:cs typeface="Nunito"/>
                          <a:sym typeface="Nunito"/>
                        </a:rPr>
                        <a:t>The meals selected by canteen attendees</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a:ea typeface="Nunito"/>
                          <a:cs typeface="Nunito"/>
                          <a:sym typeface="Nunito"/>
                        </a:rPr>
                        <a:t>     at a primary school at lunchtime are</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a:ea typeface="Nunito"/>
                          <a:cs typeface="Nunito"/>
                          <a:sym typeface="Nunito"/>
                        </a:rPr>
                        <a:t>     recorded in this two-way table. What is the</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a:ea typeface="Nunito"/>
                          <a:cs typeface="Nunito"/>
                          <a:sym typeface="Nunito"/>
                        </a:rPr>
                        <a:t>     probability that a pupil selected at random</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a:ea typeface="Nunito"/>
                          <a:cs typeface="Nunito"/>
                          <a:sym typeface="Nunito"/>
                        </a:rPr>
                        <a:t>     chose pasta?</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pic>
        <p:nvPicPr>
          <p:cNvPr id="5" name="Picture 4" descr="A black and blue grid with black text&#10;&#10;Description automatically generated">
            <a:extLst>
              <a:ext uri="{FF2B5EF4-FFF2-40B4-BE49-F238E27FC236}">
                <a16:creationId xmlns:a16="http://schemas.microsoft.com/office/drawing/2014/main" id="{AF772A12-7134-67BE-93E1-E305E07B8D91}"/>
              </a:ext>
            </a:extLst>
          </p:cNvPr>
          <p:cNvPicPr>
            <a:picLocks noChangeAspect="1"/>
          </p:cNvPicPr>
          <p:nvPr/>
        </p:nvPicPr>
        <p:blipFill>
          <a:blip r:embed="rId3"/>
          <a:stretch>
            <a:fillRect/>
          </a:stretch>
        </p:blipFill>
        <p:spPr>
          <a:xfrm>
            <a:off x="230499" y="2863606"/>
            <a:ext cx="4182100" cy="1156644"/>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g2531dd14429_0_221"/>
          <p:cNvSpPr txBox="1"/>
          <p:nvPr/>
        </p:nvSpPr>
        <p:spPr>
          <a:xfrm>
            <a:off x="169850" y="378100"/>
            <a:ext cx="484565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Conditional Probability</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2BDB8F55-CF06-61C0-D1E1-FA2C1D231840}"/>
                  </a:ext>
                </a:extLst>
              </p:cNvPr>
              <p:cNvGraphicFramePr/>
              <p:nvPr>
                <p:extLst>
                  <p:ext uri="{D42A27DB-BD31-4B8C-83A1-F6EECF244321}">
                    <p14:modId xmlns:p14="http://schemas.microsoft.com/office/powerpoint/2010/main" val="24335963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A)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2</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Sans"/>
                              <a:ea typeface="Nunito Sans"/>
                              <a:cs typeface="Nunito Sans"/>
                              <a:sym typeface="Nunito Sans"/>
                            </a:rPr>
                            <a:t>Student used the set totals for </a:t>
                          </a:r>
                          <a14:m>
                            <m:oMath xmlns:m="http://schemas.openxmlformats.org/officeDocument/2006/math">
                              <m:r>
                                <a:rPr lang="en-US" sz="1400" i="1" dirty="0" smtClean="0">
                                  <a:solidFill>
                                    <a:schemeClr val="dk1"/>
                                  </a:solidFill>
                                  <a:latin typeface="Cambria Math" panose="02040503050406030204" pitchFamily="18" charset="0"/>
                                  <a:ea typeface="Times New Roman"/>
                                  <a:cs typeface="Times New Roman"/>
                                  <a:sym typeface="Times New Roman"/>
                                </a:rPr>
                                <m:t>𝐴</m:t>
                              </m:r>
                              <m:r>
                                <a:rPr lang="en-US" sz="1400" i="1" dirty="0">
                                  <a:solidFill>
                                    <a:schemeClr val="dk1"/>
                                  </a:solidFill>
                                  <a:latin typeface="Cambria Math" panose="02040503050406030204" pitchFamily="18" charset="0"/>
                                  <a:ea typeface="Nunito Sans"/>
                                  <a:cs typeface="Nunito Sans"/>
                                  <a:sym typeface="Nunito Sans"/>
                                </a:rPr>
                                <m:t>, </m:t>
                              </m:r>
                              <m:r>
                                <a:rPr lang="en-US" sz="1400" i="1" dirty="0">
                                  <a:solidFill>
                                    <a:schemeClr val="dk1"/>
                                  </a:solidFill>
                                  <a:latin typeface="Cambria Math" panose="02040503050406030204" pitchFamily="18" charset="0"/>
                                  <a:ea typeface="Times New Roman"/>
                                  <a:cs typeface="Times New Roman"/>
                                  <a:sym typeface="Times New Roman"/>
                                </a:rPr>
                                <m:t>𝐵</m:t>
                              </m:r>
                              <m:r>
                                <a:rPr lang="en-US" sz="1400" i="1" dirty="0">
                                  <a:solidFill>
                                    <a:schemeClr val="dk1"/>
                                  </a:solidFill>
                                  <a:latin typeface="Cambria Math" panose="02040503050406030204" pitchFamily="18" charset="0"/>
                                  <a:ea typeface="Nunito Sans"/>
                                  <a:cs typeface="Nunito Sans"/>
                                  <a:sym typeface="Nunito Sans"/>
                                </a:rPr>
                                <m:t> </m:t>
                              </m:r>
                            </m:oMath>
                          </a14:m>
                          <a:r>
                            <a:rPr lang="en-US" sz="1400" dirty="0">
                              <a:solidFill>
                                <a:schemeClr val="dk1"/>
                              </a:solidFill>
                              <a:latin typeface="Nunito Sans"/>
                              <a:ea typeface="Nunito Sans"/>
                              <a:cs typeface="Nunito Sans"/>
                              <a:sym typeface="Nunito Sans"/>
                            </a:rPr>
                            <a:t>and </a:t>
                          </a:r>
                          <a14:m>
                            <m:oMath xmlns:m="http://schemas.openxmlformats.org/officeDocument/2006/math">
                              <m:r>
                                <a:rPr lang="en-US" sz="1400" i="1" dirty="0" smtClean="0">
                                  <a:solidFill>
                                    <a:schemeClr val="dk1"/>
                                  </a:solidFill>
                                  <a:latin typeface="Cambria Math" panose="02040503050406030204" pitchFamily="18" charset="0"/>
                                  <a:ea typeface="Times New Roman"/>
                                  <a:cs typeface="Times New Roman"/>
                                  <a:sym typeface="Times New Roman"/>
                                </a:rPr>
                                <m:t>𝐶</m:t>
                              </m:r>
                            </m:oMath>
                          </a14:m>
                          <a:r>
                            <a:rPr lang="en-US" sz="1400" dirty="0">
                              <a:solidFill>
                                <a:schemeClr val="dk1"/>
                              </a:solidFill>
                              <a:latin typeface="Nunito Sans"/>
                              <a:ea typeface="Nunito Sans"/>
                              <a:cs typeface="Nunito Sans"/>
                              <a:sym typeface="Nunito Sans"/>
                            </a:rPr>
                            <a:t> incorrectly</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0</m:t>
                              </m:r>
                            </m:oMath>
                          </a14:m>
                          <a:r>
                            <a:rPr lang="en-GB" sz="1600" dirty="0">
                              <a:solidFill>
                                <a:schemeClr val="dk1"/>
                              </a:solidFill>
                              <a:latin typeface="Nunito Sans"/>
                              <a:ea typeface="Nunito Sans"/>
                              <a:cs typeface="Nunito Sans"/>
                              <a:sym typeface="Nunito Sans"/>
                            </a:rPr>
                            <a:t>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confused intersection and union</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m:oMath xmlns:m="http://schemas.openxmlformats.org/officeDocument/2006/math">
                              <m:f>
                                <m:fPr>
                                  <m:ctrlPr>
                                    <a:rPr lang="en-GB" sz="1600" b="0" i="1" u="none" strike="noStrike" cap="none" smtClean="0">
                                      <a:solidFill>
                                        <a:srgbClr val="00BC89"/>
                                      </a:solidFill>
                                      <a:latin typeface="Cambria Math" panose="02040503050406030204" pitchFamily="18" charset="0"/>
                                      <a:ea typeface="Nunito Sans"/>
                                      <a:cs typeface="Nunito Sans"/>
                                      <a:sym typeface="Nunito Sans"/>
                                    </a:rPr>
                                  </m:ctrlPr>
                                </m:fPr>
                                <m:num>
                                  <m:r>
                                    <a:rPr lang="en-GB" sz="1600" b="0" i="1" u="none" strike="noStrike" cap="none" smtClean="0">
                                      <a:solidFill>
                                        <a:srgbClr val="00BC89"/>
                                      </a:solidFill>
                                      <a:latin typeface="Cambria Math" panose="02040503050406030204" pitchFamily="18" charset="0"/>
                                      <a:ea typeface="Nunito Sans"/>
                                      <a:cs typeface="Nunito Sans"/>
                                      <a:sym typeface="Nunito Sans"/>
                                    </a:rPr>
                                    <m:t>3</m:t>
                                  </m:r>
                                </m:num>
                                <m:den>
                                  <m:r>
                                    <a:rPr lang="en-GB" sz="1600" b="0" i="1" u="none" strike="noStrike" cap="none" smtClean="0">
                                      <a:solidFill>
                                        <a:srgbClr val="00BC89"/>
                                      </a:solidFill>
                                      <a:latin typeface="Cambria Math" panose="02040503050406030204" pitchFamily="18" charset="0"/>
                                      <a:ea typeface="Nunito Sans"/>
                                      <a:cs typeface="Nunito Sans"/>
                                      <a:sym typeface="Nunito Sans"/>
                                    </a:rPr>
                                    <m:t>7</m:t>
                                  </m:r>
                                </m:den>
                              </m:f>
                            </m:oMath>
                          </a14:m>
                          <a:endParaRPr lang="en-GB"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D)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14</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rgbClr val="1C1C1C"/>
                              </a:solidFill>
                              <a:latin typeface="Nunito Sans"/>
                              <a:ea typeface="Nunito Sans"/>
                              <a:cs typeface="Nunito Sans"/>
                              <a:sym typeface="Nunito Sans"/>
                            </a:rPr>
                            <a:t>Student used the frequency only in </a:t>
                          </a:r>
                          <a14:m>
                            <m:oMath xmlns:m="http://schemas.openxmlformats.org/officeDocument/2006/math">
                              <m:r>
                                <a:rPr lang="en-US" sz="1400" i="1" dirty="0" smtClean="0">
                                  <a:solidFill>
                                    <a:srgbClr val="1C1C1C"/>
                                  </a:solidFill>
                                  <a:latin typeface="Cambria Math" panose="02040503050406030204" pitchFamily="18" charset="0"/>
                                  <a:ea typeface="Times New Roman"/>
                                  <a:cs typeface="Times New Roman"/>
                                  <a:sym typeface="Times New Roman"/>
                                </a:rPr>
                                <m:t>𝐵</m:t>
                              </m:r>
                            </m:oMath>
                          </a14:m>
                          <a:r>
                            <a:rPr lang="en-US" sz="1400" dirty="0">
                              <a:solidFill>
                                <a:srgbClr val="1C1C1C"/>
                              </a:solidFill>
                              <a:latin typeface="Nunito Sans"/>
                              <a:ea typeface="Nunito Sans"/>
                              <a:cs typeface="Nunito Sans"/>
                              <a:sym typeface="Nunito Sans"/>
                            </a:rPr>
                            <a:t>, not the frequencies in </a:t>
                          </a:r>
                          <a14:m>
                            <m:oMath xmlns:m="http://schemas.openxmlformats.org/officeDocument/2006/math">
                              <m:r>
                                <a:rPr lang="en-US" sz="1400" i="1" dirty="0" smtClean="0">
                                  <a:solidFill>
                                    <a:srgbClr val="1C1C1C"/>
                                  </a:solidFill>
                                  <a:latin typeface="Cambria Math" panose="02040503050406030204" pitchFamily="18" charset="0"/>
                                  <a:ea typeface="Times New Roman"/>
                                  <a:cs typeface="Times New Roman"/>
                                  <a:sym typeface="Times New Roman"/>
                                </a:rPr>
                                <m:t>𝐴</m:t>
                              </m:r>
                            </m:oMath>
                          </a14:m>
                          <a:r>
                            <a:rPr lang="en-US" sz="1400" dirty="0">
                              <a:solidFill>
                                <a:srgbClr val="1C1C1C"/>
                              </a:solidFill>
                              <a:latin typeface="Nunito Sans"/>
                              <a:ea typeface="Nunito Sans"/>
                              <a:cs typeface="Nunito Sans"/>
                              <a:sym typeface="Nunito Sans"/>
                            </a:rPr>
                            <a:t> or </a:t>
                          </a:r>
                          <a14:m>
                            <m:oMath xmlns:m="http://schemas.openxmlformats.org/officeDocument/2006/math">
                              <m:r>
                                <a:rPr lang="en-US" sz="1400" i="1" dirty="0" smtClean="0">
                                  <a:solidFill>
                                    <a:srgbClr val="1C1C1C"/>
                                  </a:solidFill>
                                  <a:latin typeface="Cambria Math" panose="02040503050406030204" pitchFamily="18" charset="0"/>
                                  <a:ea typeface="Times New Roman"/>
                                  <a:cs typeface="Times New Roman"/>
                                  <a:sym typeface="Times New Roman"/>
                                </a:rPr>
                                <m:t>𝐶</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2BDB8F55-CF06-61C0-D1E1-FA2C1D231840}"/>
                  </a:ext>
                </a:extLst>
              </p:cNvPr>
              <p:cNvGraphicFramePr/>
              <p:nvPr>
                <p:extLst>
                  <p:ext uri="{D42A27DB-BD31-4B8C-83A1-F6EECF244321}">
                    <p14:modId xmlns:p14="http://schemas.microsoft.com/office/powerpoint/2010/main" val="24335963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2</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Sans"/>
                              <a:ea typeface="Nunito Sans"/>
                              <a:cs typeface="Nunito Sans"/>
                              <a:sym typeface="Nunito Sans"/>
                            </a:rPr>
                            <a:t>Student used the set totals for </a:t>
                          </a:r>
                          <a14:m xmlns:a14="http://schemas.microsoft.com/office/drawing/2010/main">
                            <m:oMath xmlns:m="http://schemas.openxmlformats.org/officeDocument/2006/math">
                              <m:r>
                                <a:rPr lang="en-US" sz="1400" i="1" dirty="0" smtClean="0">
                                  <a:solidFill>
                                    <a:schemeClr val="dk1"/>
                                  </a:solidFill>
                                  <a:latin typeface="Cambria Math" panose="02040503050406030204" pitchFamily="18" charset="0"/>
                                  <a:ea typeface="Times New Roman"/>
                                  <a:cs typeface="Times New Roman"/>
                                  <a:sym typeface="Times New Roman"/>
                                </a:rPr>
                                <m:t>𝐴</m:t>
                              </m:r>
                              <m:r>
                                <a:rPr lang="en-US" sz="1400" i="1" dirty="0">
                                  <a:solidFill>
                                    <a:schemeClr val="dk1"/>
                                  </a:solidFill>
                                  <a:latin typeface="Cambria Math" panose="02040503050406030204" pitchFamily="18" charset="0"/>
                                  <a:ea typeface="Nunito Sans"/>
                                  <a:cs typeface="Nunito Sans"/>
                                  <a:sym typeface="Nunito Sans"/>
                                </a:rPr>
                                <m:t>, </m:t>
                              </m:r>
                              <m:r>
                                <a:rPr lang="en-US" sz="1400" i="1" dirty="0">
                                  <a:solidFill>
                                    <a:schemeClr val="dk1"/>
                                  </a:solidFill>
                                  <a:latin typeface="Cambria Math" panose="02040503050406030204" pitchFamily="18" charset="0"/>
                                  <a:ea typeface="Times New Roman"/>
                                  <a:cs typeface="Times New Roman"/>
                                  <a:sym typeface="Times New Roman"/>
                                </a:rPr>
                                <m:t>𝐵</m:t>
                              </m:r>
                              <m:r>
                                <a:rPr lang="en-US" sz="1400" i="1" dirty="0">
                                  <a:solidFill>
                                    <a:schemeClr val="dk1"/>
                                  </a:solidFill>
                                  <a:latin typeface="Cambria Math" panose="02040503050406030204" pitchFamily="18" charset="0"/>
                                  <a:ea typeface="Nunito Sans"/>
                                  <a:cs typeface="Nunito Sans"/>
                                  <a:sym typeface="Nunito Sans"/>
                                </a:rPr>
                                <m:t> </m:t>
                              </m:r>
                            </m:oMath>
                          </a14:m>
                          <a:r>
                            <a:rPr lang="en-US" sz="1400" dirty="0">
                              <a:solidFill>
                                <a:schemeClr val="dk1"/>
                              </a:solidFill>
                              <a:latin typeface="Nunito Sans"/>
                              <a:ea typeface="Nunito Sans"/>
                              <a:cs typeface="Nunito Sans"/>
                              <a:sym typeface="Nunito Sans"/>
                            </a:rPr>
                            <a:t>and </a:t>
                          </a:r>
                          <a14:m xmlns:a14="http://schemas.microsoft.com/office/drawing/2010/main">
                            <m:oMath xmlns:m="http://schemas.openxmlformats.org/officeDocument/2006/math">
                              <m:r>
                                <a:rPr lang="en-US" sz="1400" i="1" dirty="0" smtClean="0">
                                  <a:solidFill>
                                    <a:schemeClr val="dk1"/>
                                  </a:solidFill>
                                  <a:latin typeface="Cambria Math" panose="02040503050406030204" pitchFamily="18" charset="0"/>
                                  <a:ea typeface="Times New Roman"/>
                                  <a:cs typeface="Times New Roman"/>
                                  <a:sym typeface="Times New Roman"/>
                                </a:rPr>
                                <m:t>𝐶</m:t>
                              </m:r>
                            </m:oMath>
                          </a14:m>
                          <a:r>
                            <a:rPr lang="en-US" sz="1400" dirty="0">
                              <a:solidFill>
                                <a:schemeClr val="dk1"/>
                              </a:solidFill>
                              <a:latin typeface="Nunito Sans"/>
                              <a:ea typeface="Nunito Sans"/>
                              <a:cs typeface="Nunito Sans"/>
                              <a:sym typeface="Nunito Sans"/>
                            </a:rPr>
                            <a:t> incorrectly</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0</m:t>
                              </m:r>
                            </m:oMath>
                          </a14:m>
                          <a:r>
                            <a:rPr lang="en-GB" sz="1600" dirty="0">
                              <a:solidFill>
                                <a:schemeClr val="dk1"/>
                              </a:solidFill>
                              <a:latin typeface="Nunito Sans"/>
                              <a:ea typeface="Nunito Sans"/>
                              <a:cs typeface="Nunito Sans"/>
                              <a:sym typeface="Nunito Sans"/>
                            </a:rPr>
                            <a:t>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confused intersection and union</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xmlns:a14="http://schemas.microsoft.com/office/drawing/2010/main">
                            <m:oMath xmlns:m="http://schemas.openxmlformats.org/officeDocument/2006/math">
                              <m:f>
                                <m:fPr>
                                  <m:ctrlPr>
                                    <a:rPr lang="en-GB" sz="1600" b="0" i="1" u="none" strike="noStrike" cap="none" smtClean="0">
                                      <a:solidFill>
                                        <a:srgbClr val="00BC89"/>
                                      </a:solidFill>
                                      <a:latin typeface="Cambria Math" panose="02040503050406030204" pitchFamily="18" charset="0"/>
                                      <a:ea typeface="Nunito Sans"/>
                                      <a:cs typeface="Nunito Sans"/>
                                      <a:sym typeface="Nunito Sans"/>
                                    </a:rPr>
                                  </m:ctrlPr>
                                </m:fPr>
                                <m:num>
                                  <m:r>
                                    <a:rPr lang="en-GB" sz="1600" b="0" i="1" u="none" strike="noStrike" cap="none" smtClean="0">
                                      <a:solidFill>
                                        <a:srgbClr val="00BC89"/>
                                      </a:solidFill>
                                      <a:latin typeface="Cambria Math" panose="02040503050406030204" pitchFamily="18" charset="0"/>
                                      <a:ea typeface="Nunito Sans"/>
                                      <a:cs typeface="Nunito Sans"/>
                                      <a:sym typeface="Nunito Sans"/>
                                    </a:rPr>
                                    <m:t>3</m:t>
                                  </m:r>
                                </m:num>
                                <m:den>
                                  <m:r>
                                    <a:rPr lang="en-GB" sz="1600" b="0" i="1" u="none" strike="noStrike" cap="none" smtClean="0">
                                      <a:solidFill>
                                        <a:srgbClr val="00BC89"/>
                                      </a:solidFill>
                                      <a:latin typeface="Cambria Math" panose="02040503050406030204" pitchFamily="18" charset="0"/>
                                      <a:ea typeface="Nunito Sans"/>
                                      <a:cs typeface="Nunito Sans"/>
                                      <a:sym typeface="Nunito Sans"/>
                                    </a:rPr>
                                    <m:t>7</m:t>
                                  </m:r>
                                </m:den>
                              </m:f>
                            </m:oMath>
                          </a14:m>
                          <a:endParaRPr lang="en-GB"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14</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rgbClr val="1C1C1C"/>
                              </a:solidFill>
                              <a:latin typeface="Nunito Sans"/>
                              <a:ea typeface="Nunito Sans"/>
                              <a:cs typeface="Nunito Sans"/>
                              <a:sym typeface="Nunito Sans"/>
                            </a:rPr>
                            <a:t>Student used the frequency only in </a:t>
                          </a:r>
                          <a14:m xmlns:a14="http://schemas.microsoft.com/office/drawing/2010/main">
                            <m:oMath xmlns:m="http://schemas.openxmlformats.org/officeDocument/2006/math">
                              <m:r>
                                <a:rPr lang="en-US" sz="1400" i="1" dirty="0" smtClean="0">
                                  <a:solidFill>
                                    <a:srgbClr val="1C1C1C"/>
                                  </a:solidFill>
                                  <a:latin typeface="Cambria Math" panose="02040503050406030204" pitchFamily="18" charset="0"/>
                                  <a:ea typeface="Times New Roman"/>
                                  <a:cs typeface="Times New Roman"/>
                                  <a:sym typeface="Times New Roman"/>
                                </a:rPr>
                                <m:t>𝐵</m:t>
                              </m:r>
                            </m:oMath>
                          </a14:m>
                          <a:r>
                            <a:rPr lang="en-US" sz="1400" dirty="0">
                              <a:solidFill>
                                <a:srgbClr val="1C1C1C"/>
                              </a:solidFill>
                              <a:latin typeface="Nunito Sans"/>
                              <a:ea typeface="Nunito Sans"/>
                              <a:cs typeface="Nunito Sans"/>
                              <a:sym typeface="Nunito Sans"/>
                            </a:rPr>
                            <a:t>, not the frequencies in </a:t>
                          </a:r>
                          <a14:m xmlns:a14="http://schemas.microsoft.com/office/drawing/2010/main">
                            <m:oMath xmlns:m="http://schemas.openxmlformats.org/officeDocument/2006/math">
                              <m:r>
                                <a:rPr lang="en-US" sz="1400" i="1" dirty="0" smtClean="0">
                                  <a:solidFill>
                                    <a:srgbClr val="1C1C1C"/>
                                  </a:solidFill>
                                  <a:latin typeface="Cambria Math" panose="02040503050406030204" pitchFamily="18" charset="0"/>
                                  <a:ea typeface="Times New Roman"/>
                                  <a:cs typeface="Times New Roman"/>
                                  <a:sym typeface="Times New Roman"/>
                                </a:rPr>
                                <m:t>𝐴</m:t>
                              </m:r>
                            </m:oMath>
                          </a14:m>
                          <a:r>
                            <a:rPr lang="en-US" sz="1400" dirty="0">
                              <a:solidFill>
                                <a:srgbClr val="1C1C1C"/>
                              </a:solidFill>
                              <a:latin typeface="Nunito Sans"/>
                              <a:ea typeface="Nunito Sans"/>
                              <a:cs typeface="Nunito Sans"/>
                              <a:sym typeface="Nunito Sans"/>
                            </a:rPr>
                            <a:t> or </a:t>
                          </a:r>
                          <a14:m xmlns:a14="http://schemas.microsoft.com/office/drawing/2010/main">
                            <m:oMath xmlns:m="http://schemas.openxmlformats.org/officeDocument/2006/math">
                              <m:r>
                                <a:rPr lang="en-US" sz="1400" i="1" dirty="0" smtClean="0">
                                  <a:solidFill>
                                    <a:srgbClr val="1C1C1C"/>
                                  </a:solidFill>
                                  <a:latin typeface="Cambria Math" panose="02040503050406030204" pitchFamily="18" charset="0"/>
                                  <a:ea typeface="Times New Roman"/>
                                  <a:cs typeface="Times New Roman"/>
                                  <a:sym typeface="Times New Roman"/>
                                </a:rPr>
                                <m:t>𝐶</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9E6080B-FB91-A5DE-F001-B976EE7460D8}"/>
                  </a:ext>
                </a:extLst>
              </p:cNvPr>
              <p:cNvGraphicFramePr/>
              <p:nvPr>
                <p:extLst>
                  <p:ext uri="{D42A27DB-BD31-4B8C-83A1-F6EECF244321}">
                    <p14:modId xmlns:p14="http://schemas.microsoft.com/office/powerpoint/2010/main" val="2432041650"/>
                  </p:ext>
                </p:extLst>
              </p:nvPr>
            </p:nvGraphicFramePr>
            <p:xfrm>
              <a:off x="108044" y="862525"/>
              <a:ext cx="4427010" cy="13004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5) </a:t>
                          </a:r>
                          <a:r>
                            <a:rPr lang="en-US" sz="1600" b="0" dirty="0">
                              <a:solidFill>
                                <a:schemeClr val="dk1"/>
                              </a:solidFill>
                              <a:latin typeface="Nunito"/>
                              <a:ea typeface="Nunito"/>
                              <a:cs typeface="Nunito"/>
                              <a:sym typeface="Nunito"/>
                            </a:rPr>
                            <a:t>With respect to the frequencies in the</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a:ea typeface="Nunito"/>
                              <a:cs typeface="Nunito"/>
                              <a:sym typeface="Nunito"/>
                            </a:rPr>
                            <a:t>     following Venn diagram, determine</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a:ea typeface="Nunito"/>
                              <a:cs typeface="Nunito"/>
                              <a:sym typeface="Nunito"/>
                            </a:rPr>
                            <a:t>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𝑃</m:t>
                              </m:r>
                              <m:d>
                                <m:dPr>
                                  <m:endChr m:val="|"/>
                                  <m:ctrlPr>
                                    <a:rPr lang="en-US" sz="1600" b="0" i="1" dirty="0" smtClean="0">
                                      <a:solidFill>
                                        <a:schemeClr val="dk1"/>
                                      </a:solidFill>
                                      <a:latin typeface="Cambria Math" panose="02040503050406030204" pitchFamily="18" charset="0"/>
                                      <a:ea typeface="Nunito"/>
                                      <a:cs typeface="Nunito"/>
                                      <a:sym typeface="Nunito"/>
                                    </a:rPr>
                                  </m:ctrlPr>
                                </m:dPr>
                                <m:e>
                                  <m:r>
                                    <a:rPr lang="en-US" sz="1600" b="0" i="1" dirty="0" smtClean="0">
                                      <a:solidFill>
                                        <a:schemeClr val="dk1"/>
                                      </a:solidFill>
                                      <a:latin typeface="Cambria Math" panose="02040503050406030204" pitchFamily="18" charset="0"/>
                                      <a:ea typeface="Times New Roman"/>
                                      <a:cs typeface="Times New Roman"/>
                                      <a:sym typeface="Times New Roman"/>
                                    </a:rPr>
                                    <m:t>𝐵</m:t>
                                  </m:r>
                                </m:e>
                              </m:d>
                              <m:r>
                                <a:rPr lang="en-US" sz="1600" b="0" i="1" dirty="0" smtClean="0">
                                  <a:solidFill>
                                    <a:schemeClr val="dk1"/>
                                  </a:solidFill>
                                  <a:latin typeface="Cambria Math" panose="02040503050406030204" pitchFamily="18" charset="0"/>
                                  <a:ea typeface="Times New Roman"/>
                                  <a:cs typeface="Times New Roman"/>
                                  <a:sym typeface="Times New Roman"/>
                                </a:rPr>
                                <m:t>𝐴</m:t>
                              </m:r>
                              <m:r>
                                <a:rPr lang="en-GB" sz="1600" b="0" i="1" dirty="0" smtClean="0">
                                  <a:solidFill>
                                    <a:schemeClr val="dk1"/>
                                  </a:solidFill>
                                  <a:latin typeface="Cambria Math" panose="02040503050406030204" pitchFamily="18" charset="0"/>
                                  <a:ea typeface="Times New Roman"/>
                                  <a:cs typeface="Times New Roman"/>
                                  <a:sym typeface="Times New Roman"/>
                                </a:rPr>
                                <m:t>∪</m:t>
                              </m:r>
                              <m:r>
                                <a:rPr lang="en-US" sz="1600" b="0" i="1" dirty="0" smtClean="0">
                                  <a:solidFill>
                                    <a:schemeClr val="dk1"/>
                                  </a:solidFill>
                                  <a:latin typeface="Cambria Math" panose="02040503050406030204" pitchFamily="18" charset="0"/>
                                  <a:ea typeface="Times New Roman"/>
                                  <a:cs typeface="Times New Roman"/>
                                  <a:sym typeface="Times New Roman"/>
                                </a:rPr>
                                <m:t>𝐶</m:t>
                              </m:r>
                              <m:r>
                                <a:rPr lang="en-US" sz="1600" b="0" i="1" dirty="0" smtClean="0">
                                  <a:solidFill>
                                    <a:schemeClr val="dk1"/>
                                  </a:solidFill>
                                  <a:latin typeface="Cambria Math" panose="02040503050406030204" pitchFamily="18" charset="0"/>
                                  <a:ea typeface="Nunito"/>
                                  <a:cs typeface="Nunito"/>
                                  <a:sym typeface="Nunito"/>
                                </a:rPr>
                                <m:t>)</m:t>
                              </m:r>
                            </m:oMath>
                          </a14:m>
                          <a:r>
                            <a:rPr lang="en-US" sz="1600" b="0" dirty="0">
                              <a:solidFill>
                                <a:schemeClr val="dk1"/>
                              </a:solidFill>
                              <a:latin typeface="+mn-lt"/>
                              <a:ea typeface="Arial"/>
                              <a:cs typeface="Arial"/>
                              <a:sym typeface="Arial"/>
                            </a:rPr>
                            <a:t>:</a:t>
                          </a:r>
                          <a:endParaRPr lang="en-US" sz="1600" b="0" u="none" strike="noStrike" cap="none" dirty="0">
                            <a:solidFill>
                              <a:schemeClr val="dk1"/>
                            </a:solidFill>
                            <a:latin typeface="Nunito Sans"/>
                            <a:ea typeface="Nunito Sans"/>
                            <a:cs typeface="Nunito Sans"/>
                            <a:sym typeface="Nunito Sans"/>
                          </a:endParaRP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9E6080B-FB91-A5DE-F001-B976EE7460D8}"/>
                  </a:ext>
                </a:extLst>
              </p:cNvPr>
              <p:cNvGraphicFramePr/>
              <p:nvPr>
                <p:extLst>
                  <p:ext uri="{D42A27DB-BD31-4B8C-83A1-F6EECF244321}">
                    <p14:modId xmlns:p14="http://schemas.microsoft.com/office/powerpoint/2010/main" val="2432041650"/>
                  </p:ext>
                </p:extLst>
              </p:nvPr>
            </p:nvGraphicFramePr>
            <p:xfrm>
              <a:off x="108044" y="862525"/>
              <a:ext cx="4427010" cy="13004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5) </a:t>
                          </a:r>
                          <a:r>
                            <a:rPr lang="en-US" sz="1600" b="0" dirty="0">
                              <a:solidFill>
                                <a:schemeClr val="dk1"/>
                              </a:solidFill>
                              <a:latin typeface="Nunito"/>
                              <a:ea typeface="Nunito"/>
                              <a:cs typeface="Nunito"/>
                              <a:sym typeface="Nunito"/>
                            </a:rPr>
                            <a:t>With respect to the frequencies in the</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a:ea typeface="Nunito"/>
                              <a:cs typeface="Nunito"/>
                              <a:sym typeface="Nunito"/>
                            </a:rPr>
                            <a:t>     following Venn diagram, determine</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a:ea typeface="Nunito"/>
                              <a:cs typeface="Nunito"/>
                              <a:sym typeface="Nunito"/>
                            </a:rPr>
                            <a:t>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𝑃</m:t>
                              </m:r>
                              <m:d>
                                <m:dPr>
                                  <m:endChr m:val="|"/>
                                  <m:ctrlPr>
                                    <a:rPr lang="en-US" sz="1600" b="0" i="1" dirty="0" smtClean="0">
                                      <a:solidFill>
                                        <a:schemeClr val="dk1"/>
                                      </a:solidFill>
                                      <a:latin typeface="Cambria Math" panose="02040503050406030204" pitchFamily="18" charset="0"/>
                                      <a:ea typeface="Nunito"/>
                                      <a:cs typeface="Nunito"/>
                                      <a:sym typeface="Nunito"/>
                                    </a:rPr>
                                  </m:ctrlPr>
                                </m:dPr>
                                <m:e>
                                  <m:r>
                                    <a:rPr lang="en-US" sz="1600" b="0" i="1" dirty="0" smtClean="0">
                                      <a:solidFill>
                                        <a:schemeClr val="dk1"/>
                                      </a:solidFill>
                                      <a:latin typeface="Cambria Math" panose="02040503050406030204" pitchFamily="18" charset="0"/>
                                      <a:ea typeface="Times New Roman"/>
                                      <a:cs typeface="Times New Roman"/>
                                      <a:sym typeface="Times New Roman"/>
                                    </a:rPr>
                                    <m:t>𝐵</m:t>
                                  </m:r>
                                </m:e>
                              </m:d>
                              <m:r>
                                <a:rPr lang="en-US" sz="1600" b="0" i="1" dirty="0" smtClean="0">
                                  <a:solidFill>
                                    <a:schemeClr val="dk1"/>
                                  </a:solidFill>
                                  <a:latin typeface="Cambria Math" panose="02040503050406030204" pitchFamily="18" charset="0"/>
                                  <a:ea typeface="Times New Roman"/>
                                  <a:cs typeface="Times New Roman"/>
                                  <a:sym typeface="Times New Roman"/>
                                </a:rPr>
                                <m:t>𝐴</m:t>
                              </m:r>
                              <m:r>
                                <a:rPr lang="en-GB" sz="1600" b="0" i="1" dirty="0" smtClean="0">
                                  <a:solidFill>
                                    <a:schemeClr val="dk1"/>
                                  </a:solidFill>
                                  <a:latin typeface="Cambria Math" panose="02040503050406030204" pitchFamily="18" charset="0"/>
                                  <a:ea typeface="Times New Roman"/>
                                  <a:cs typeface="Times New Roman"/>
                                  <a:sym typeface="Times New Roman"/>
                                </a:rPr>
                                <m:t>∪</m:t>
                              </m:r>
                              <m:r>
                                <a:rPr lang="en-US" sz="1600" b="0" i="1" dirty="0" smtClean="0">
                                  <a:solidFill>
                                    <a:schemeClr val="dk1"/>
                                  </a:solidFill>
                                  <a:latin typeface="Cambria Math" panose="02040503050406030204" pitchFamily="18" charset="0"/>
                                  <a:ea typeface="Times New Roman"/>
                                  <a:cs typeface="Times New Roman"/>
                                  <a:sym typeface="Times New Roman"/>
                                </a:rPr>
                                <m:t>𝐶</m:t>
                              </m:r>
                              <m:r>
                                <a:rPr lang="en-US" sz="1600" b="0" i="1" dirty="0" smtClean="0">
                                  <a:solidFill>
                                    <a:schemeClr val="dk1"/>
                                  </a:solidFill>
                                  <a:latin typeface="Cambria Math" panose="02040503050406030204" pitchFamily="18" charset="0"/>
                                  <a:ea typeface="Nunito"/>
                                  <a:cs typeface="Nunito"/>
                                  <a:sym typeface="Nunito"/>
                                </a:rPr>
                                <m:t>)</m:t>
                              </m:r>
                            </m:oMath>
                          </a14:m>
                          <a:r>
                            <a:rPr lang="en-US" sz="1600" b="0" dirty="0">
                              <a:solidFill>
                                <a:schemeClr val="dk1"/>
                              </a:solidFill>
                              <a:latin typeface="+mn-lt"/>
                              <a:ea typeface="Arial"/>
                              <a:cs typeface="Arial"/>
                              <a:sym typeface="Arial"/>
                            </a:rPr>
                            <a:t>:</a:t>
                          </a:r>
                          <a:endParaRPr lang="en-US" sz="1600" b="0" u="none" strike="noStrike" cap="none" dirty="0">
                            <a:solidFill>
                              <a:schemeClr val="dk1"/>
                            </a:solidFill>
                            <a:latin typeface="Nunito Sans"/>
                            <a:ea typeface="Nunito Sans"/>
                            <a:cs typeface="Nunito Sans"/>
                            <a:sym typeface="Nunito Sans"/>
                          </a:endParaRP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pic>
        <p:nvPicPr>
          <p:cNvPr id="5" name="Picture 4" descr="A blue circles on a black background&#10;&#10;Description automatically generated">
            <a:extLst>
              <a:ext uri="{FF2B5EF4-FFF2-40B4-BE49-F238E27FC236}">
                <a16:creationId xmlns:a16="http://schemas.microsoft.com/office/drawing/2014/main" id="{79155A73-0CD7-4742-6F3C-8061FDAE33ED}"/>
              </a:ext>
            </a:extLst>
          </p:cNvPr>
          <p:cNvPicPr>
            <a:picLocks noChangeAspect="1"/>
          </p:cNvPicPr>
          <p:nvPr/>
        </p:nvPicPr>
        <p:blipFill>
          <a:blip r:embed="rId3"/>
          <a:stretch>
            <a:fillRect/>
          </a:stretch>
        </p:blipFill>
        <p:spPr>
          <a:xfrm>
            <a:off x="169850" y="2188011"/>
            <a:ext cx="4318622" cy="2092964"/>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pic>
        <p:nvPicPr>
          <p:cNvPr id="86" name="Google Shape;86;p3" descr="Graphical user interface, text, application, chat or text message&#10;&#10;Description automatically generated"/>
          <p:cNvPicPr preferRelativeResize="0"/>
          <p:nvPr/>
        </p:nvPicPr>
        <p:blipFill rotWithShape="1">
          <a:blip r:embed="rId3">
            <a:alphaModFix/>
          </a:blip>
          <a:srcRect/>
          <a:stretch/>
        </p:blipFill>
        <p:spPr>
          <a:xfrm>
            <a:off x="5163560" y="963038"/>
            <a:ext cx="3738869" cy="2986392"/>
          </a:xfrm>
          <a:prstGeom prst="rect">
            <a:avLst/>
          </a:prstGeom>
          <a:noFill/>
          <a:ln>
            <a:noFill/>
          </a:ln>
        </p:spPr>
      </p:pic>
      <p:sp>
        <p:nvSpPr>
          <p:cNvPr id="87" name="Google Shape;87;p3"/>
          <p:cNvSpPr txBox="1"/>
          <p:nvPr/>
        </p:nvSpPr>
        <p:spPr>
          <a:xfrm>
            <a:off x="80049" y="361775"/>
            <a:ext cx="3275993"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This resource in a nutshell</a:t>
            </a:r>
            <a:endParaRPr sz="1400" b="0" i="0" u="none" strike="noStrike" cap="none">
              <a:solidFill>
                <a:srgbClr val="000000"/>
              </a:solidFill>
              <a:latin typeface="Arial"/>
              <a:ea typeface="Arial"/>
              <a:cs typeface="Arial"/>
              <a:sym typeface="Arial"/>
            </a:endParaRPr>
          </a:p>
        </p:txBody>
      </p:sp>
      <p:sp>
        <p:nvSpPr>
          <p:cNvPr id="88" name="Google Shape;88;p3"/>
          <p:cNvSpPr txBox="1"/>
          <p:nvPr/>
        </p:nvSpPr>
        <p:spPr>
          <a:xfrm>
            <a:off x="80049" y="963038"/>
            <a:ext cx="4669686" cy="3818687"/>
          </a:xfrm>
          <a:prstGeom prst="rect">
            <a:avLst/>
          </a:prstGeom>
          <a:noFill/>
          <a:ln>
            <a:noFill/>
          </a:ln>
        </p:spPr>
        <p:txBody>
          <a:bodyPr spcFirstLastPara="1" wrap="square" lIns="91425" tIns="91425" rIns="91425" bIns="91425" anchor="ctr" anchorCtr="0">
            <a:noAutofit/>
          </a:bodyPr>
          <a:lstStyle/>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Diagnostic questions are a quick and easy way of assessing your students’ knowledge and understanding of a particular topic. </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Students may be struggling with a given topic for a number of different reasons. Diagnostic questions can help to identify the particular misconception that the student has and help to determine the specific support they will need in order to improve.</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They are low stakes and support students developing metacognition around how their learning is progressing and what they need to do to improve further.</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1" i="0" u="none" strike="noStrike" cap="none">
                <a:solidFill>
                  <a:srgbClr val="1C1C1C"/>
                </a:solidFill>
                <a:latin typeface="Nunito Sans"/>
                <a:ea typeface="Nunito Sans"/>
                <a:cs typeface="Nunito Sans"/>
                <a:sym typeface="Nunito Sans"/>
              </a:rPr>
              <a:t>At Third Space Learning, we use diagnostic questions before and after online tutoring sessions to identify gaps and track progress, an example of this is shown on the right.</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p:txBody>
      </p:sp>
      <p:pic>
        <p:nvPicPr>
          <p:cNvPr id="89" name="Google Shape;89;p3" descr="A child wearing headphones&#10;&#10;Description automatically generated with low confidence"/>
          <p:cNvPicPr preferRelativeResize="0"/>
          <p:nvPr/>
        </p:nvPicPr>
        <p:blipFill rotWithShape="1">
          <a:blip r:embed="rId4">
            <a:alphaModFix/>
          </a:blip>
          <a:srcRect/>
          <a:stretch/>
        </p:blipFill>
        <p:spPr>
          <a:xfrm>
            <a:off x="4742099" y="3224610"/>
            <a:ext cx="1565300" cy="1570992"/>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4" name="Google Shape;414;g2531dd14429_0_240"/>
          <p:cNvSpPr txBox="1"/>
          <p:nvPr/>
        </p:nvSpPr>
        <p:spPr>
          <a:xfrm>
            <a:off x="169849" y="378100"/>
            <a:ext cx="4916021"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Conditional Probability</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415" name="Google Shape;415;g2531dd14429_0_240"/>
          <p:cNvGraphicFramePr/>
          <p:nvPr>
            <p:extLst>
              <p:ext uri="{D42A27DB-BD31-4B8C-83A1-F6EECF244321}">
                <p14:modId xmlns:p14="http://schemas.microsoft.com/office/powerpoint/2010/main" val="3898271468"/>
              </p:ext>
            </p:extLst>
          </p:nvPr>
        </p:nvGraphicFramePr>
        <p:xfrm>
          <a:off x="108044" y="862525"/>
          <a:ext cx="8882075" cy="840769"/>
        </p:xfrm>
        <a:graphic>
          <a:graphicData uri="http://schemas.openxmlformats.org/drawingml/2006/table">
            <a:tbl>
              <a:tblPr firstRow="1" bandRow="1">
                <a:noFill/>
                <a:tableStyleId>{AD53301B-15D8-45D5-B580-323E5BA72A3A}</a:tableStyleId>
              </a:tblPr>
              <a:tblGrid>
                <a:gridCol w="8882075">
                  <a:extLst>
                    <a:ext uri="{9D8B030D-6E8A-4147-A177-3AD203B41FA5}">
                      <a16:colId xmlns:a16="http://schemas.microsoft.com/office/drawing/2014/main" val="20000"/>
                    </a:ext>
                  </a:extLst>
                </a:gridCol>
              </a:tblGrid>
              <a:tr h="840769">
                <a:tc>
                  <a:txBody>
                    <a:bodyPr/>
                    <a:lstStyle/>
                    <a:p>
                      <a:pPr marL="0" marR="0" lvl="0" indent="0" algn="l" rtl="0">
                        <a:lnSpc>
                          <a:spcPct val="100000"/>
                        </a:lnSpc>
                        <a:spcBef>
                          <a:spcPts val="0"/>
                        </a:spcBef>
                        <a:spcAft>
                          <a:spcPts val="0"/>
                        </a:spcAft>
                        <a:buClr>
                          <a:srgbClr val="000000"/>
                        </a:buClr>
                        <a:buSzPts val="1600"/>
                        <a:buFont typeface="Arial"/>
                        <a:buNone/>
                      </a:pPr>
                      <a:r>
                        <a:rPr lang="en-GB" sz="1600" b="0" u="none" strike="noStrike" cap="none" dirty="0">
                          <a:solidFill>
                            <a:schemeClr val="dk1"/>
                          </a:solidFill>
                          <a:latin typeface="Nunito Sans"/>
                          <a:ea typeface="Nunito Sans"/>
                          <a:cs typeface="Nunito Sans"/>
                          <a:sym typeface="Nunito Sans"/>
                        </a:rPr>
                        <a:t>6) </a:t>
                      </a:r>
                      <a:r>
                        <a:rPr lang="en-GB" sz="1600" b="0" dirty="0">
                          <a:solidFill>
                            <a:schemeClr val="dk1"/>
                          </a:solidFill>
                          <a:latin typeface="Nunito"/>
                          <a:ea typeface="Nunito"/>
                          <a:cs typeface="Nunito"/>
                          <a:sym typeface="Nunito"/>
                        </a:rPr>
                        <a:t>These 8 cards are placed face down. A card is taken and not replaced, then a second card is</a:t>
                      </a:r>
                    </a:p>
                    <a:p>
                      <a:pPr marL="0" marR="0" lvl="0" indent="0" algn="l" rtl="0">
                        <a:lnSpc>
                          <a:spcPct val="100000"/>
                        </a:lnSpc>
                        <a:spcBef>
                          <a:spcPts val="0"/>
                        </a:spcBef>
                        <a:spcAft>
                          <a:spcPts val="0"/>
                        </a:spcAft>
                        <a:buClr>
                          <a:srgbClr val="000000"/>
                        </a:buClr>
                        <a:buSzPts val="1600"/>
                        <a:buFont typeface="Arial"/>
                        <a:buNone/>
                      </a:pPr>
                      <a:r>
                        <a:rPr lang="en-GB" sz="1600" b="0" dirty="0">
                          <a:solidFill>
                            <a:schemeClr val="dk1"/>
                          </a:solidFill>
                          <a:latin typeface="Nunito"/>
                          <a:ea typeface="Nunito"/>
                          <a:cs typeface="Nunito"/>
                          <a:sym typeface="Nunito"/>
                        </a:rPr>
                        <a:t>     taken. What is the probability that both cards display the same letter?</a:t>
                      </a:r>
                      <a:endParaRPr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mc:Choice xmlns:a14="http://schemas.microsoft.com/office/drawing/2010/main" Requires="a14">
          <p:graphicFrame>
            <p:nvGraphicFramePr>
              <p:cNvPr id="2" name="Google Shape;292;g2045eb4a8d4_0_177">
                <a:extLst>
                  <a:ext uri="{FF2B5EF4-FFF2-40B4-BE49-F238E27FC236}">
                    <a16:creationId xmlns:a16="http://schemas.microsoft.com/office/drawing/2014/main" id="{F9E83C65-10B3-A49E-162C-27FD3CFED870}"/>
                  </a:ext>
                </a:extLst>
              </p:cNvPr>
              <p:cNvGraphicFramePr/>
              <p:nvPr>
                <p:extLst>
                  <p:ext uri="{D42A27DB-BD31-4B8C-83A1-F6EECF244321}">
                    <p14:modId xmlns:p14="http://schemas.microsoft.com/office/powerpoint/2010/main" val="2463885489"/>
                  </p:ext>
                </p:extLst>
              </p:nvPr>
            </p:nvGraphicFramePr>
            <p:xfrm>
              <a:off x="952500" y="2190750"/>
              <a:ext cx="7239000" cy="2126365"/>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11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32</m:t>
                                  </m:r>
                                </m:den>
                              </m:f>
                            </m:oMath>
                          </a14:m>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did not adjust probabilities for second trial</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m:oMath xmlns:m="http://schemas.openxmlformats.org/officeDocument/2006/math">
                              <m:f>
                                <m:fPr>
                                  <m:ctrlPr>
                                    <a:rPr lang="en-GB" sz="1600" b="0" i="1" u="none" strike="noStrike" cap="none" smtClean="0">
                                      <a:solidFill>
                                        <a:srgbClr val="00BC89"/>
                                      </a:solidFill>
                                      <a:latin typeface="Cambria Math" panose="02040503050406030204" pitchFamily="18" charset="0"/>
                                      <a:ea typeface="Nunito Sans"/>
                                      <a:cs typeface="Nunito Sans"/>
                                      <a:sym typeface="Nunito Sans"/>
                                    </a:rPr>
                                  </m:ctrlPr>
                                </m:fPr>
                                <m:num>
                                  <m:r>
                                    <a:rPr lang="en-GB" sz="1600" b="0" i="1" u="none" strike="noStrike" cap="none" smtClean="0">
                                      <a:solidFill>
                                        <a:srgbClr val="00BC89"/>
                                      </a:solidFill>
                                      <a:latin typeface="Cambria Math" panose="02040503050406030204" pitchFamily="18" charset="0"/>
                                      <a:ea typeface="Nunito Sans"/>
                                      <a:cs typeface="Nunito Sans"/>
                                      <a:sym typeface="Nunito Sans"/>
                                    </a:rPr>
                                    <m:t>1</m:t>
                                  </m:r>
                                </m:num>
                                <m:den>
                                  <m:r>
                                    <a:rPr lang="en-GB" sz="1600" b="0" i="1" u="none" strike="noStrike" cap="none" smtClean="0">
                                      <a:solidFill>
                                        <a:srgbClr val="00BC89"/>
                                      </a:solidFill>
                                      <a:latin typeface="Cambria Math" panose="02040503050406030204" pitchFamily="18" charset="0"/>
                                      <a:ea typeface="Nunito Sans"/>
                                      <a:cs typeface="Nunito Sans"/>
                                      <a:sym typeface="Nunito Sans"/>
                                    </a:rPr>
                                    <m:t>4</m:t>
                                  </m:r>
                                </m:den>
                              </m:f>
                            </m:oMath>
                          </a14:m>
                          <a:endParaRPr lang="en-GB"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a:t>
                          </a:r>
                          <a:r>
                            <a:rPr lang="en-GB" sz="1400" dirty="0">
                              <a:solidFill>
                                <a:srgbClr val="00BC89"/>
                              </a:solidFill>
                              <a:latin typeface="Nunito"/>
                              <a:ea typeface="Nunito"/>
                              <a:cs typeface="Nunito"/>
                              <a:sym typeface="Nunito"/>
                            </a:rPr>
                            <a:t>rrect answer </a:t>
                          </a:r>
                          <a:endParaRPr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7</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32</m:t>
                                  </m:r>
                                </m:den>
                              </m:f>
                            </m:oMath>
                          </a14:m>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adjusted numerators but denominators in second trial</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4111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87808</m:t>
                                  </m:r>
                                </m:den>
                              </m:f>
                            </m:oMath>
                          </a14:m>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used operations in wrong order on correct fractions</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292;g2045eb4a8d4_0_177">
                <a:extLst>
                  <a:ext uri="{FF2B5EF4-FFF2-40B4-BE49-F238E27FC236}">
                    <a16:creationId xmlns:a16="http://schemas.microsoft.com/office/drawing/2014/main" id="{F9E83C65-10B3-A49E-162C-27FD3CFED870}"/>
                  </a:ext>
                </a:extLst>
              </p:cNvPr>
              <p:cNvGraphicFramePr/>
              <p:nvPr>
                <p:extLst>
                  <p:ext uri="{D42A27DB-BD31-4B8C-83A1-F6EECF244321}">
                    <p14:modId xmlns:p14="http://schemas.microsoft.com/office/powerpoint/2010/main" val="2463885489"/>
                  </p:ext>
                </p:extLst>
              </p:nvPr>
            </p:nvGraphicFramePr>
            <p:xfrm>
              <a:off x="952500" y="2190750"/>
              <a:ext cx="7239000" cy="2126365"/>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11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32</m:t>
                                  </m:r>
                                </m:den>
                              </m:f>
                            </m:oMath>
                          </a14:m>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did not adjust probabilities for second trial</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xmlns:a14="http://schemas.microsoft.com/office/drawing/2010/main">
                            <m:oMath xmlns:m="http://schemas.openxmlformats.org/officeDocument/2006/math">
                              <m:f>
                                <m:fPr>
                                  <m:ctrlPr>
                                    <a:rPr lang="en-GB" sz="1600" b="0" i="1" u="none" strike="noStrike" cap="none" smtClean="0">
                                      <a:solidFill>
                                        <a:srgbClr val="00BC89"/>
                                      </a:solidFill>
                                      <a:latin typeface="Cambria Math" panose="02040503050406030204" pitchFamily="18" charset="0"/>
                                      <a:ea typeface="Nunito Sans"/>
                                      <a:cs typeface="Nunito Sans"/>
                                      <a:sym typeface="Nunito Sans"/>
                                    </a:rPr>
                                  </m:ctrlPr>
                                </m:fPr>
                                <m:num>
                                  <m:r>
                                    <a:rPr lang="en-GB" sz="1600" b="0" i="1" u="none" strike="noStrike" cap="none" smtClean="0">
                                      <a:solidFill>
                                        <a:srgbClr val="00BC89"/>
                                      </a:solidFill>
                                      <a:latin typeface="Cambria Math" panose="02040503050406030204" pitchFamily="18" charset="0"/>
                                      <a:ea typeface="Nunito Sans"/>
                                      <a:cs typeface="Nunito Sans"/>
                                      <a:sym typeface="Nunito Sans"/>
                                    </a:rPr>
                                    <m:t>1</m:t>
                                  </m:r>
                                </m:num>
                                <m:den>
                                  <m:r>
                                    <a:rPr lang="en-GB" sz="1600" b="0" i="1" u="none" strike="noStrike" cap="none" smtClean="0">
                                      <a:solidFill>
                                        <a:srgbClr val="00BC89"/>
                                      </a:solidFill>
                                      <a:latin typeface="Cambria Math" panose="02040503050406030204" pitchFamily="18" charset="0"/>
                                      <a:ea typeface="Nunito Sans"/>
                                      <a:cs typeface="Nunito Sans"/>
                                      <a:sym typeface="Nunito Sans"/>
                                    </a:rPr>
                                    <m:t>4</m:t>
                                  </m:r>
                                </m:den>
                              </m:f>
                            </m:oMath>
                          </a14:m>
                          <a:endParaRPr lang="en-GB"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a:t>
                          </a:r>
                          <a:r>
                            <a:rPr lang="en-GB" sz="1400" dirty="0">
                              <a:solidFill>
                                <a:srgbClr val="00BC89"/>
                              </a:solidFill>
                              <a:latin typeface="Nunito"/>
                              <a:ea typeface="Nunito"/>
                              <a:cs typeface="Nunito"/>
                              <a:sym typeface="Nunito"/>
                            </a:rPr>
                            <a:t>rrect answer </a:t>
                          </a:r>
                          <a:endParaRPr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7</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32</m:t>
                                  </m:r>
                                </m:den>
                              </m:f>
                            </m:oMath>
                          </a14:m>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adjusted numerators but denominators in second trial</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4111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87808</m:t>
                                  </m:r>
                                </m:den>
                              </m:f>
                            </m:oMath>
                          </a14:m>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used operations in wrong order on correct fractions</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pic>
        <p:nvPicPr>
          <p:cNvPr id="4" name="Picture 3" descr="A blue and black rectangular sign&#10;&#10;Description automatically generated">
            <a:extLst>
              <a:ext uri="{FF2B5EF4-FFF2-40B4-BE49-F238E27FC236}">
                <a16:creationId xmlns:a16="http://schemas.microsoft.com/office/drawing/2014/main" id="{06A1A980-143E-4380-F4D2-FE40F79888EA}"/>
              </a:ext>
            </a:extLst>
          </p:cNvPr>
          <p:cNvPicPr>
            <a:picLocks noChangeAspect="1"/>
          </p:cNvPicPr>
          <p:nvPr/>
        </p:nvPicPr>
        <p:blipFill>
          <a:blip r:embed="rId3"/>
          <a:stretch>
            <a:fillRect/>
          </a:stretch>
        </p:blipFill>
        <p:spPr>
          <a:xfrm>
            <a:off x="1994409" y="1504033"/>
            <a:ext cx="5155182" cy="567214"/>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37" name="Google Shape;437;g2531dd14429_0_263"/>
          <p:cNvSpPr txBox="1"/>
          <p:nvPr/>
        </p:nvSpPr>
        <p:spPr>
          <a:xfrm>
            <a:off x="169849" y="378100"/>
            <a:ext cx="4942477"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Conditional Probability</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2" name="Google Shape;291;g2045eb4a8d4_0_177">
            <a:extLst>
              <a:ext uri="{FF2B5EF4-FFF2-40B4-BE49-F238E27FC236}">
                <a16:creationId xmlns:a16="http://schemas.microsoft.com/office/drawing/2014/main" id="{0B366EC2-3091-7AE0-ECD0-E4E50B23B120}"/>
              </a:ext>
            </a:extLst>
          </p:cNvPr>
          <p:cNvGraphicFramePr/>
          <p:nvPr>
            <p:extLst>
              <p:ext uri="{D42A27DB-BD31-4B8C-83A1-F6EECF244321}">
                <p14:modId xmlns:p14="http://schemas.microsoft.com/office/powerpoint/2010/main" val="1072573622"/>
              </p:ext>
            </p:extLst>
          </p:nvPr>
        </p:nvGraphicFramePr>
        <p:xfrm>
          <a:off x="108045" y="862525"/>
          <a:ext cx="5665226" cy="1767850"/>
        </p:xfrm>
        <a:graphic>
          <a:graphicData uri="http://schemas.openxmlformats.org/drawingml/2006/table">
            <a:tbl>
              <a:tblPr firstRow="1" bandRow="1">
                <a:noFill/>
              </a:tblPr>
              <a:tblGrid>
                <a:gridCol w="5665226">
                  <a:extLst>
                    <a:ext uri="{9D8B030D-6E8A-4147-A177-3AD203B41FA5}">
                      <a16:colId xmlns:a16="http://schemas.microsoft.com/office/drawing/2014/main" val="20000"/>
                    </a:ext>
                  </a:extLst>
                </a:gridCol>
              </a:tblGrid>
              <a:tr h="357925">
                <a:tc>
                  <a:txBody>
                    <a:bodyPr/>
                    <a:lstStyle/>
                    <a:p>
                      <a:pPr marL="0" marR="0" lvl="0" indent="0" algn="l" rtl="0">
                        <a:lnSpc>
                          <a:spcPct val="100000"/>
                        </a:lnSpc>
                        <a:spcBef>
                          <a:spcPts val="0"/>
                        </a:spcBef>
                        <a:spcAft>
                          <a:spcPts val="0"/>
                        </a:spcAft>
                        <a:buClr>
                          <a:srgbClr val="000000"/>
                        </a:buClr>
                        <a:buSzPts val="1600"/>
                        <a:buFont typeface="Arial"/>
                        <a:buNone/>
                      </a:pPr>
                      <a:r>
                        <a:rPr lang="en-GB" sz="1600" b="0" dirty="0">
                          <a:solidFill>
                            <a:schemeClr val="dk1"/>
                          </a:solidFill>
                          <a:latin typeface="Nunito Sans"/>
                          <a:ea typeface="Nunito Sans"/>
                          <a:cs typeface="Nunito Sans"/>
                          <a:sym typeface="Nunito Sans"/>
                        </a:rPr>
                        <a:t>7) </a:t>
                      </a:r>
                      <a:r>
                        <a:rPr lang="en-US" sz="1600" b="0" dirty="0">
                          <a:solidFill>
                            <a:schemeClr val="dk1"/>
                          </a:solidFill>
                          <a:latin typeface="Nunito Sans"/>
                          <a:ea typeface="Nunito Sans"/>
                          <a:cs typeface="Nunito Sans"/>
                          <a:sym typeface="Nunito Sans"/>
                        </a:rPr>
                        <a:t>A survey is conducted at a hotel to find out which</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     languages guests can speak. The results are given as</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     proportions in a Venn diagram. What is the probability</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     that a guest can speak French and German given that</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     they can speak at least one of these languages?</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pic>
        <p:nvPicPr>
          <p:cNvPr id="6" name="Picture 5" descr="A diagram of a number and a number&#10;&#10;Description automatically generated">
            <a:extLst>
              <a:ext uri="{FF2B5EF4-FFF2-40B4-BE49-F238E27FC236}">
                <a16:creationId xmlns:a16="http://schemas.microsoft.com/office/drawing/2014/main" id="{D17E53FD-452C-D70E-BE3F-57C8CE3959C1}"/>
              </a:ext>
            </a:extLst>
          </p:cNvPr>
          <p:cNvPicPr>
            <a:picLocks noChangeAspect="1"/>
          </p:cNvPicPr>
          <p:nvPr/>
        </p:nvPicPr>
        <p:blipFill>
          <a:blip r:embed="rId3"/>
          <a:stretch>
            <a:fillRect/>
          </a:stretch>
        </p:blipFill>
        <p:spPr>
          <a:xfrm>
            <a:off x="5925669" y="704157"/>
            <a:ext cx="2886637" cy="1868775"/>
          </a:xfrm>
          <a:prstGeom prst="rect">
            <a:avLst/>
          </a:prstGeom>
        </p:spPr>
      </p:pic>
      <mc:AlternateContent xmlns:mc="http://schemas.openxmlformats.org/markup-compatibility/2006">
        <mc:Choice xmlns:a14="http://schemas.microsoft.com/office/drawing/2010/main" Requires="a14">
          <p:graphicFrame>
            <p:nvGraphicFramePr>
              <p:cNvPr id="7" name="Google Shape;294;g21695fbacc7_0_52">
                <a:extLst>
                  <a:ext uri="{FF2B5EF4-FFF2-40B4-BE49-F238E27FC236}">
                    <a16:creationId xmlns:a16="http://schemas.microsoft.com/office/drawing/2014/main" id="{DAA1A424-E1A8-1D3A-B0A9-61A21A2BF6B4}"/>
                  </a:ext>
                </a:extLst>
              </p:cNvPr>
              <p:cNvGraphicFramePr/>
              <p:nvPr>
                <p:extLst>
                  <p:ext uri="{D42A27DB-BD31-4B8C-83A1-F6EECF244321}">
                    <p14:modId xmlns:p14="http://schemas.microsoft.com/office/powerpoint/2010/main" val="3999759551"/>
                  </p:ext>
                </p:extLst>
              </p:nvPr>
            </p:nvGraphicFramePr>
            <p:xfrm>
              <a:off x="257452" y="2706695"/>
              <a:ext cx="8640000" cy="1965876"/>
            </p:xfrm>
            <a:graphic>
              <a:graphicData uri="http://schemas.openxmlformats.org/drawingml/2006/table">
                <a:tbl>
                  <a:tblPr>
                    <a:noFill/>
                  </a:tblPr>
                  <a:tblGrid>
                    <a:gridCol w="4320000">
                      <a:extLst>
                        <a:ext uri="{9D8B030D-6E8A-4147-A177-3AD203B41FA5}">
                          <a16:colId xmlns:a16="http://schemas.microsoft.com/office/drawing/2014/main" val="20000"/>
                        </a:ext>
                      </a:extLst>
                    </a:gridCol>
                    <a:gridCol w="4320000">
                      <a:extLst>
                        <a:ext uri="{9D8B030D-6E8A-4147-A177-3AD203B41FA5}">
                          <a16:colId xmlns:a16="http://schemas.microsoft.com/office/drawing/2014/main" val="20001"/>
                        </a:ext>
                      </a:extLst>
                    </a:gridCol>
                  </a:tblGrid>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0.26 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found the intersection but did not apply the condition</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0.481 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did not use the union for the given condition </a:t>
                          </a:r>
                          <a:endParaRPr sz="1400" u="none" strike="noStrike" cap="none" dirty="0">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0.28 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used additive rather than multiplicative operations</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D) </a:t>
                          </a:r>
                          <a14:m>
                            <m:oMath xmlns:m="http://schemas.openxmlformats.org/officeDocument/2006/math">
                              <m:r>
                                <a:rPr lang="en-GB" sz="1600" i="1" dirty="0" smtClean="0">
                                  <a:solidFill>
                                    <a:srgbClr val="00BC89"/>
                                  </a:solidFill>
                                  <a:latin typeface="Cambria Math" panose="02040503050406030204" pitchFamily="18" charset="0"/>
                                  <a:ea typeface="Nunito Sans"/>
                                  <a:cs typeface="Nunito Sans"/>
                                  <a:sym typeface="Nunito Sans"/>
                                </a:rPr>
                                <m:t>0.325 </m:t>
                              </m:r>
                            </m:oMath>
                          </a14:m>
                          <a:endParaRPr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7" name="Google Shape;294;g21695fbacc7_0_52">
                <a:extLst>
                  <a:ext uri="{FF2B5EF4-FFF2-40B4-BE49-F238E27FC236}">
                    <a16:creationId xmlns:a16="http://schemas.microsoft.com/office/drawing/2014/main" id="{DAA1A424-E1A8-1D3A-B0A9-61A21A2BF6B4}"/>
                  </a:ext>
                </a:extLst>
              </p:cNvPr>
              <p:cNvGraphicFramePr/>
              <p:nvPr>
                <p:extLst>
                  <p:ext uri="{D42A27DB-BD31-4B8C-83A1-F6EECF244321}">
                    <p14:modId xmlns:p14="http://schemas.microsoft.com/office/powerpoint/2010/main" val="3999759551"/>
                  </p:ext>
                </p:extLst>
              </p:nvPr>
            </p:nvGraphicFramePr>
            <p:xfrm>
              <a:off x="257452" y="2706695"/>
              <a:ext cx="8640000" cy="1965876"/>
            </p:xfrm>
            <a:graphic>
              <a:graphicData uri="http://schemas.openxmlformats.org/drawingml/2006/table">
                <a:tbl>
                  <a:tblPr>
                    <a:noFill/>
                  </a:tblPr>
                  <a:tblGrid>
                    <a:gridCol w="4320000">
                      <a:extLst>
                        <a:ext uri="{9D8B030D-6E8A-4147-A177-3AD203B41FA5}">
                          <a16:colId xmlns:a16="http://schemas.microsoft.com/office/drawing/2014/main" val="20000"/>
                        </a:ext>
                      </a:extLst>
                    </a:gridCol>
                    <a:gridCol w="4320000">
                      <a:extLst>
                        <a:ext uri="{9D8B030D-6E8A-4147-A177-3AD203B41FA5}">
                          <a16:colId xmlns:a16="http://schemas.microsoft.com/office/drawing/2014/main" val="20001"/>
                        </a:ext>
                      </a:extLst>
                    </a:gridCol>
                  </a:tblGrid>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0.26 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found the intersection but did not apply the condition</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0.481 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did not use the union for the given condition </a:t>
                          </a:r>
                          <a:endParaRPr sz="1400" u="none" strike="noStrike" cap="none" dirty="0">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0.28 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used additive rather than multiplicative operations</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D) </a:t>
                          </a:r>
                          <a14:m xmlns:a14="http://schemas.microsoft.com/office/drawing/2010/main">
                            <m:oMath xmlns:m="http://schemas.openxmlformats.org/officeDocument/2006/math">
                              <m:r>
                                <a:rPr lang="en-GB" sz="1600" i="1" dirty="0" smtClean="0">
                                  <a:solidFill>
                                    <a:srgbClr val="00BC89"/>
                                  </a:solidFill>
                                  <a:latin typeface="Cambria Math" panose="02040503050406030204" pitchFamily="18" charset="0"/>
                                  <a:ea typeface="Nunito Sans"/>
                                  <a:cs typeface="Nunito Sans"/>
                                  <a:sym typeface="Nunito Sans"/>
                                </a:rPr>
                                <m:t>0.325 </m:t>
                              </m:r>
                            </m:oMath>
                          </a14:m>
                          <a:endParaRPr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g2531dd14429_0_270"/>
          <p:cNvSpPr txBox="1"/>
          <p:nvPr/>
        </p:nvSpPr>
        <p:spPr>
          <a:xfrm>
            <a:off x="169849" y="378100"/>
            <a:ext cx="4928623"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Conditional Probability</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A3BFFC93-8C65-4580-C7C1-2B534B1DBB5E}"/>
                  </a:ext>
                </a:extLst>
              </p:cNvPr>
              <p:cNvGraphicFramePr/>
              <p:nvPr>
                <p:extLst>
                  <p:ext uri="{D42A27DB-BD31-4B8C-83A1-F6EECF244321}">
                    <p14:modId xmlns:p14="http://schemas.microsoft.com/office/powerpoint/2010/main" val="354947118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A</a:t>
                          </a:r>
                          <a14:m>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 </m:t>
                              </m:r>
                              <m:r>
                                <a:rPr lang="en-GB" sz="1600" i="1" dirty="0">
                                  <a:solidFill>
                                    <a:srgbClr val="00BC89"/>
                                  </a:solidFill>
                                  <a:latin typeface="Cambria Math" panose="02040503050406030204" pitchFamily="18" charset="0"/>
                                  <a:ea typeface="Nunito"/>
                                  <a:cs typeface="Nunito"/>
                                  <a:sym typeface="Nunito"/>
                                </a:rPr>
                                <m:t>85% </m:t>
                              </m:r>
                            </m:oMath>
                          </a14:m>
                          <a:endParaRPr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 </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74%</m:t>
                              </m:r>
                            </m:oMath>
                          </a14:m>
                          <a:r>
                            <a:rPr lang="en-GB" sz="1600" dirty="0">
                              <a:solidFill>
                                <a:schemeClr val="dk1"/>
                              </a:solidFill>
                              <a:latin typeface="Nunito"/>
                              <a:ea typeface="Nunito"/>
                              <a:cs typeface="Nunito"/>
                              <a:sym typeface="Nunito"/>
                            </a:rPr>
                            <a:t> </a:t>
                          </a:r>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took the average of the “not late” probabilities</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60%</m:t>
                              </m:r>
                            </m:oMath>
                          </a14:m>
                          <a:r>
                            <a:rPr lang="en-GB" sz="1600" dirty="0">
                              <a:solidFill>
                                <a:schemeClr val="dk1"/>
                              </a:solidFill>
                              <a:latin typeface="Nunito"/>
                              <a:ea typeface="Nunito"/>
                              <a:cs typeface="Nunito"/>
                              <a:sym typeface="Nunito"/>
                            </a:rPr>
                            <a:t> </a:t>
                          </a:r>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used </a:t>
                          </a:r>
                          <a:endParaRPr sz="1400" dirty="0">
                            <a:solidFill>
                              <a:schemeClr val="dk1"/>
                            </a:solidFill>
                            <a:latin typeface="Nunito"/>
                            <a:ea typeface="Nunito"/>
                            <a:cs typeface="Nunito"/>
                            <a:sym typeface="Nunito"/>
                          </a:endParaRPr>
                        </a:p>
                        <a:p>
                          <a:pPr marL="0" lvl="0" indent="0" algn="l" rtl="0">
                            <a:lnSpc>
                              <a:spcPct val="115000"/>
                            </a:lnSpc>
                            <a:spcBef>
                              <a:spcPts val="0"/>
                            </a:spcBef>
                            <a:spcAft>
                              <a:spcPts val="0"/>
                            </a:spcAft>
                            <a:buNone/>
                          </a:pP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𝑥</m:t>
                              </m:r>
                              <m:r>
                                <a:rPr lang="en-GB" sz="1400" i="1" dirty="0" smtClean="0">
                                  <a:solidFill>
                                    <a:schemeClr val="dk1"/>
                                  </a:solidFill>
                                  <a:latin typeface="Cambria Math" panose="02040503050406030204" pitchFamily="18" charset="0"/>
                                  <a:ea typeface="Nunito"/>
                                  <a:cs typeface="Nunito"/>
                                  <a:sym typeface="Nunito"/>
                                </a:rPr>
                                <m:t> / + </m:t>
                              </m:r>
                            </m:oMath>
                          </a14:m>
                          <a:r>
                            <a:rPr lang="en-GB" sz="1400" dirty="0">
                              <a:solidFill>
                                <a:schemeClr val="dk1"/>
                              </a:solidFill>
                              <a:latin typeface="Nunito"/>
                              <a:ea typeface="Nunito"/>
                              <a:cs typeface="Nunito"/>
                              <a:sym typeface="Nunito"/>
                            </a:rPr>
                            <a:t>in the wrong order</a:t>
                          </a:r>
                          <a:endParaRPr sz="14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53%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used the information incorrectly</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A3BFFC93-8C65-4580-C7C1-2B534B1DBB5E}"/>
                  </a:ext>
                </a:extLst>
              </p:cNvPr>
              <p:cNvGraphicFramePr/>
              <p:nvPr>
                <p:extLst>
                  <p:ext uri="{D42A27DB-BD31-4B8C-83A1-F6EECF244321}">
                    <p14:modId xmlns:p14="http://schemas.microsoft.com/office/powerpoint/2010/main" val="354947118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A</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 </m:t>
                              </m:r>
                              <m:r>
                                <a:rPr lang="en-GB" sz="1600" i="1" dirty="0">
                                  <a:solidFill>
                                    <a:srgbClr val="00BC89"/>
                                  </a:solidFill>
                                  <a:latin typeface="Cambria Math" panose="02040503050406030204" pitchFamily="18" charset="0"/>
                                  <a:ea typeface="Nunito"/>
                                  <a:cs typeface="Nunito"/>
                                  <a:sym typeface="Nunito"/>
                                </a:rPr>
                                <m:t>85% </m:t>
                              </m:r>
                            </m:oMath>
                          </a14:m>
                          <a:endParaRPr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 </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74%</m:t>
                              </m:r>
                            </m:oMath>
                          </a14:m>
                          <a:r>
                            <a:rPr lang="en-GB" sz="1600" dirty="0">
                              <a:solidFill>
                                <a:schemeClr val="dk1"/>
                              </a:solidFill>
                              <a:latin typeface="Nunito"/>
                              <a:ea typeface="Nunito"/>
                              <a:cs typeface="Nunito"/>
                              <a:sym typeface="Nunito"/>
                            </a:rPr>
                            <a:t> </a:t>
                          </a:r>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took the average of the “not late” probabilities</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60%</m:t>
                              </m:r>
                            </m:oMath>
                          </a14:m>
                          <a:r>
                            <a:rPr lang="en-GB" sz="1600" dirty="0">
                              <a:solidFill>
                                <a:schemeClr val="dk1"/>
                              </a:solidFill>
                              <a:latin typeface="Nunito"/>
                              <a:ea typeface="Nunito"/>
                              <a:cs typeface="Nunito"/>
                              <a:sym typeface="Nunito"/>
                            </a:rPr>
                            <a:t> </a:t>
                          </a:r>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used </a:t>
                          </a:r>
                          <a:endParaRPr sz="1400" dirty="0">
                            <a:solidFill>
                              <a:schemeClr val="dk1"/>
                            </a:solidFill>
                            <a:latin typeface="Nunito"/>
                            <a:ea typeface="Nunito"/>
                            <a:cs typeface="Nunito"/>
                            <a:sym typeface="Nunito"/>
                          </a:endParaRPr>
                        </a:p>
                        <a:p>
                          <a:pPr marL="0" lvl="0" indent="0" algn="l" rtl="0">
                            <a:lnSpc>
                              <a:spcPct val="115000"/>
                            </a:lnSpc>
                            <a:spcBef>
                              <a:spcPts val="0"/>
                            </a:spcBef>
                            <a:spcAft>
                              <a:spcPts val="0"/>
                            </a:spcAft>
                            <a:buNone/>
                          </a:pP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𝑥</m:t>
                              </m:r>
                              <m:r>
                                <a:rPr lang="en-GB" sz="1400" i="1" dirty="0" smtClean="0">
                                  <a:solidFill>
                                    <a:schemeClr val="dk1"/>
                                  </a:solidFill>
                                  <a:latin typeface="Cambria Math" panose="02040503050406030204" pitchFamily="18" charset="0"/>
                                  <a:ea typeface="Nunito"/>
                                  <a:cs typeface="Nunito"/>
                                  <a:sym typeface="Nunito"/>
                                </a:rPr>
                                <m:t> / + </m:t>
                              </m:r>
                            </m:oMath>
                          </a14:m>
                          <a:r>
                            <a:rPr lang="en-GB" sz="1400" dirty="0">
                              <a:solidFill>
                                <a:schemeClr val="dk1"/>
                              </a:solidFill>
                              <a:latin typeface="Nunito"/>
                              <a:ea typeface="Nunito"/>
                              <a:cs typeface="Nunito"/>
                              <a:sym typeface="Nunito"/>
                            </a:rPr>
                            <a:t>in the wrong order</a:t>
                          </a:r>
                          <a:endParaRPr sz="14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53%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used the information incorrectly</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C2C9BCE1-69E1-5CD1-4979-1C8424F6BE07}"/>
              </a:ext>
            </a:extLst>
          </p:cNvPr>
          <p:cNvGraphicFramePr/>
          <p:nvPr>
            <p:extLst>
              <p:ext uri="{D42A27DB-BD31-4B8C-83A1-F6EECF244321}">
                <p14:modId xmlns:p14="http://schemas.microsoft.com/office/powerpoint/2010/main" val="245356682"/>
              </p:ext>
            </p:extLst>
          </p:nvPr>
        </p:nvGraphicFramePr>
        <p:xfrm>
          <a:off x="108044" y="862525"/>
          <a:ext cx="4427010" cy="176785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b="0" dirty="0">
                          <a:solidFill>
                            <a:schemeClr val="dk1"/>
                          </a:solidFill>
                          <a:latin typeface="Nunito Sans"/>
                          <a:ea typeface="Nunito Sans"/>
                          <a:cs typeface="Nunito Sans"/>
                          <a:sym typeface="Nunito Sans"/>
                        </a:rPr>
                        <a:t>8) </a:t>
                      </a:r>
                      <a:r>
                        <a:rPr lang="en-GB" sz="1600" b="0" dirty="0">
                          <a:solidFill>
                            <a:schemeClr val="dk1"/>
                          </a:solidFill>
                          <a:latin typeface="Nunito"/>
                          <a:ea typeface="Nunito"/>
                          <a:cs typeface="Nunito"/>
                          <a:sym typeface="Nunito"/>
                        </a:rPr>
                        <a:t>The probability that a particular bus is late</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GB" sz="1600" b="0" dirty="0">
                          <a:solidFill>
                            <a:schemeClr val="dk1"/>
                          </a:solidFill>
                          <a:latin typeface="Nunito"/>
                          <a:ea typeface="Nunito"/>
                          <a:cs typeface="Nunito"/>
                          <a:sym typeface="Nunito"/>
                        </a:rPr>
                        <a:t>     changes depending on whether it is raining</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GB" sz="1600" b="0" dirty="0">
                          <a:solidFill>
                            <a:schemeClr val="dk1"/>
                          </a:solidFill>
                          <a:latin typeface="Nunito"/>
                          <a:ea typeface="Nunito"/>
                          <a:cs typeface="Nunito"/>
                          <a:sym typeface="Nunito"/>
                        </a:rPr>
                        <a:t>     or not. By using this tree diagram,</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GB" sz="1600" b="0" dirty="0">
                          <a:solidFill>
                            <a:schemeClr val="dk1"/>
                          </a:solidFill>
                          <a:latin typeface="Nunito"/>
                          <a:ea typeface="Nunito"/>
                          <a:cs typeface="Nunito"/>
                          <a:sym typeface="Nunito"/>
                        </a:rPr>
                        <a:t>     determine the percentage of journeys that</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GB" sz="1600" b="0" dirty="0">
                          <a:solidFill>
                            <a:schemeClr val="dk1"/>
                          </a:solidFill>
                          <a:latin typeface="Nunito"/>
                          <a:ea typeface="Nunito"/>
                          <a:cs typeface="Nunito"/>
                          <a:sym typeface="Nunito"/>
                        </a:rPr>
                        <a:t>     are expected to be on time:</a:t>
                      </a:r>
                      <a:r>
                        <a:rPr lang="en-GB" sz="1600" b="0" u="none" strike="noStrike" cap="none" dirty="0">
                          <a:solidFill>
                            <a:schemeClr val="dk1"/>
                          </a:solidFill>
                          <a:latin typeface="Nunito Sans"/>
                          <a:ea typeface="Nunito Sans"/>
                          <a:cs typeface="Nunito Sans"/>
                          <a:sym typeface="Nunito Sans"/>
                        </a:rPr>
                        <a:t> </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pic>
        <p:nvPicPr>
          <p:cNvPr id="5" name="Picture 4" descr="A black background with blue lines&#10;&#10;Description automatically generated">
            <a:extLst>
              <a:ext uri="{FF2B5EF4-FFF2-40B4-BE49-F238E27FC236}">
                <a16:creationId xmlns:a16="http://schemas.microsoft.com/office/drawing/2014/main" id="{7C02595C-33A1-4B8F-C544-5FD2D8E3096E}"/>
              </a:ext>
            </a:extLst>
          </p:cNvPr>
          <p:cNvPicPr>
            <a:picLocks noChangeAspect="1"/>
          </p:cNvPicPr>
          <p:nvPr/>
        </p:nvPicPr>
        <p:blipFill>
          <a:blip r:embed="rId3"/>
          <a:stretch>
            <a:fillRect/>
          </a:stretch>
        </p:blipFill>
        <p:spPr>
          <a:xfrm>
            <a:off x="396790" y="2669896"/>
            <a:ext cx="3849518" cy="2095504"/>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g2531dd14429_0_277"/>
          <p:cNvSpPr txBox="1"/>
          <p:nvPr/>
        </p:nvSpPr>
        <p:spPr>
          <a:xfrm>
            <a:off x="169849" y="378100"/>
            <a:ext cx="484549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Conditional Probability</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001C1BEB-B9B5-4FC9-F646-C12182105EBB}"/>
                  </a:ext>
                </a:extLst>
              </p:cNvPr>
              <p:cNvGraphicFramePr/>
              <p:nvPr>
                <p:extLst>
                  <p:ext uri="{D42A27DB-BD31-4B8C-83A1-F6EECF244321}">
                    <p14:modId xmlns:p14="http://schemas.microsoft.com/office/powerpoint/2010/main" val="395983093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A)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2</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removed the elements of </a:t>
                          </a:r>
                          <a14:m>
                            <m:oMath xmlns:m="http://schemas.openxmlformats.org/officeDocument/2006/math">
                              <m:r>
                                <a:rPr lang="en-US" sz="1400" i="1" dirty="0" smtClean="0">
                                  <a:solidFill>
                                    <a:schemeClr val="dk1"/>
                                  </a:solidFill>
                                  <a:latin typeface="Cambria Math" panose="02040503050406030204" pitchFamily="18" charset="0"/>
                                  <a:ea typeface="Times New Roman"/>
                                  <a:cs typeface="Times New Roman"/>
                                  <a:sym typeface="Times New Roman"/>
                                </a:rPr>
                                <m:t>𝐵</m:t>
                              </m:r>
                            </m:oMath>
                          </a14:m>
                          <a:r>
                            <a:rPr lang="en-US" sz="1400" dirty="0">
                              <a:solidFill>
                                <a:schemeClr val="dk1"/>
                              </a:solidFill>
                              <a:latin typeface="Nunito"/>
                              <a:ea typeface="Nunito"/>
                              <a:cs typeface="Nunito"/>
                              <a:sym typeface="Nunito"/>
                            </a:rPr>
                            <a:t> from the union of </a:t>
                          </a:r>
                          <a14:m>
                            <m:oMath xmlns:m="http://schemas.openxmlformats.org/officeDocument/2006/math">
                              <m:r>
                                <a:rPr lang="en-US" sz="1400" i="1" dirty="0" smtClean="0">
                                  <a:solidFill>
                                    <a:schemeClr val="dk1"/>
                                  </a:solidFill>
                                  <a:latin typeface="Cambria Math" panose="02040503050406030204" pitchFamily="18" charset="0"/>
                                  <a:ea typeface="Times New Roman"/>
                                  <a:cs typeface="Times New Roman"/>
                                  <a:sym typeface="Times New Roman"/>
                                </a:rPr>
                                <m:t>𝐴</m:t>
                              </m:r>
                            </m:oMath>
                          </a14:m>
                          <a:r>
                            <a:rPr lang="en-US" sz="1400" dirty="0">
                              <a:solidFill>
                                <a:schemeClr val="dk1"/>
                              </a:solidFill>
                              <a:latin typeface="Nunito"/>
                              <a:ea typeface="Nunito"/>
                              <a:cs typeface="Nunito"/>
                              <a:sym typeface="Nunito"/>
                            </a:rPr>
                            <a:t> and </a:t>
                          </a:r>
                          <a14:m>
                            <m:oMath xmlns:m="http://schemas.openxmlformats.org/officeDocument/2006/math">
                              <m:r>
                                <a:rPr lang="en-US" sz="1400" i="1" dirty="0" smtClean="0">
                                  <a:solidFill>
                                    <a:schemeClr val="dk1"/>
                                  </a:solidFill>
                                  <a:latin typeface="Cambria Math" panose="02040503050406030204" pitchFamily="18" charset="0"/>
                                  <a:ea typeface="Times New Roman"/>
                                  <a:cs typeface="Times New Roman"/>
                                  <a:sym typeface="Times New Roman"/>
                                </a:rPr>
                                <m:t>𝐶</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m:oMath xmlns:m="http://schemas.openxmlformats.org/officeDocument/2006/math">
                              <m:f>
                                <m:fPr>
                                  <m:ctrlPr>
                                    <a:rPr lang="en-GB" sz="1600" b="0" i="1" u="none" strike="noStrike" cap="none" smtClean="0">
                                      <a:solidFill>
                                        <a:srgbClr val="00BC89"/>
                                      </a:solidFill>
                                      <a:latin typeface="Cambria Math" panose="02040503050406030204" pitchFamily="18" charset="0"/>
                                      <a:ea typeface="Nunito Sans"/>
                                      <a:cs typeface="Nunito Sans"/>
                                      <a:sym typeface="Nunito Sans"/>
                                    </a:rPr>
                                  </m:ctrlPr>
                                </m:fPr>
                                <m:num>
                                  <m:r>
                                    <a:rPr lang="en-GB" sz="1600" b="0" i="1" u="none" strike="noStrike" cap="none" smtClean="0">
                                      <a:solidFill>
                                        <a:srgbClr val="00BC89"/>
                                      </a:solidFill>
                                      <a:latin typeface="Cambria Math" panose="02040503050406030204" pitchFamily="18" charset="0"/>
                                      <a:ea typeface="Nunito Sans"/>
                                      <a:cs typeface="Nunito Sans"/>
                                      <a:sym typeface="Nunito Sans"/>
                                    </a:rPr>
                                    <m:t>2</m:t>
                                  </m:r>
                                </m:num>
                                <m:den>
                                  <m:r>
                                    <a:rPr lang="en-GB" sz="1600" b="0" i="1" u="none" strike="noStrike" cap="none" smtClean="0">
                                      <a:solidFill>
                                        <a:srgbClr val="00BC89"/>
                                      </a:solidFill>
                                      <a:latin typeface="Cambria Math" panose="02040503050406030204" pitchFamily="18" charset="0"/>
                                      <a:ea typeface="Nunito Sans"/>
                                      <a:cs typeface="Nunito Sans"/>
                                      <a:sym typeface="Nunito Sans"/>
                                    </a:rPr>
                                    <m:t>5</m:t>
                                  </m:r>
                                </m:den>
                              </m:f>
                            </m:oMath>
                          </a14:m>
                          <a:endParaRPr lang="en-GB"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C)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r>
                                    <a:rPr lang="en-GB" sz="1600" b="0" i="1" u="none" strike="noStrike" cap="none" smtClean="0">
                                      <a:solidFill>
                                        <a:schemeClr val="dk1"/>
                                      </a:solidFill>
                                      <a:latin typeface="Cambria Math" panose="02040503050406030204" pitchFamily="18" charset="0"/>
                                      <a:ea typeface="Nunito Sans"/>
                                      <a:cs typeface="Nunito Sans"/>
                                      <a:sym typeface="Nunito Sans"/>
                                    </a:rPr>
                                    <m:t>9</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35</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included elements from outside </a:t>
                          </a:r>
                          <a14:m>
                            <m:oMath xmlns:m="http://schemas.openxmlformats.org/officeDocument/2006/math">
                              <m:r>
                                <a:rPr lang="en-US" sz="1400" i="1" dirty="0" smtClean="0">
                                  <a:solidFill>
                                    <a:schemeClr val="dk1"/>
                                  </a:solidFill>
                                  <a:latin typeface="Cambria Math" panose="02040503050406030204" pitchFamily="18" charset="0"/>
                                  <a:ea typeface="Times New Roman"/>
                                  <a:cs typeface="Times New Roman"/>
                                  <a:sym typeface="Times New Roman"/>
                                </a:rPr>
                                <m:t>𝐴</m:t>
                              </m:r>
                            </m:oMath>
                          </a14:m>
                          <a:r>
                            <a:rPr lang="en-US" sz="1400" dirty="0">
                              <a:solidFill>
                                <a:schemeClr val="dk1"/>
                              </a:solidFill>
                              <a:latin typeface="Nunito"/>
                              <a:ea typeface="Nunito"/>
                              <a:cs typeface="Nunito"/>
                              <a:sym typeface="Nunito"/>
                            </a:rPr>
                            <a:t> or </a:t>
                          </a:r>
                          <a14:m>
                            <m:oMath xmlns:m="http://schemas.openxmlformats.org/officeDocument/2006/math">
                              <m:r>
                                <a:rPr lang="en-US" sz="1400" i="1" dirty="0" smtClean="0">
                                  <a:solidFill>
                                    <a:schemeClr val="dk1"/>
                                  </a:solidFill>
                                  <a:latin typeface="Cambria Math" panose="02040503050406030204" pitchFamily="18" charset="0"/>
                                  <a:ea typeface="Times New Roman"/>
                                  <a:cs typeface="Times New Roman"/>
                                  <a:sym typeface="Times New Roman"/>
                                </a:rPr>
                                <m:t>𝐶</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D)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r>
                                    <a:rPr lang="en-GB" sz="1600" b="0" i="1" u="none" strike="noStrike" cap="none" smtClean="0">
                                      <a:solidFill>
                                        <a:schemeClr val="dk1"/>
                                      </a:solidFill>
                                      <a:latin typeface="Cambria Math" panose="02040503050406030204" pitchFamily="18" charset="0"/>
                                      <a:ea typeface="Nunito Sans"/>
                                      <a:cs typeface="Nunito Sans"/>
                                      <a:sym typeface="Nunito Sans"/>
                                    </a:rPr>
                                    <m:t>4</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19</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applied condition in reverse</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001C1BEB-B9B5-4FC9-F646-C12182105EBB}"/>
                  </a:ext>
                </a:extLst>
              </p:cNvPr>
              <p:cNvGraphicFramePr/>
              <p:nvPr>
                <p:extLst>
                  <p:ext uri="{D42A27DB-BD31-4B8C-83A1-F6EECF244321}">
                    <p14:modId xmlns:p14="http://schemas.microsoft.com/office/powerpoint/2010/main" val="395983093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2</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removed the elements of </a:t>
                          </a:r>
                          <a14:m xmlns:a14="http://schemas.microsoft.com/office/drawing/2010/main">
                            <m:oMath xmlns:m="http://schemas.openxmlformats.org/officeDocument/2006/math">
                              <m:r>
                                <a:rPr lang="en-US" sz="1400" i="1" dirty="0" smtClean="0">
                                  <a:solidFill>
                                    <a:schemeClr val="dk1"/>
                                  </a:solidFill>
                                  <a:latin typeface="Cambria Math" panose="02040503050406030204" pitchFamily="18" charset="0"/>
                                  <a:ea typeface="Times New Roman"/>
                                  <a:cs typeface="Times New Roman"/>
                                  <a:sym typeface="Times New Roman"/>
                                </a:rPr>
                                <m:t>𝐵</m:t>
                              </m:r>
                            </m:oMath>
                          </a14:m>
                          <a:r>
                            <a:rPr lang="en-US" sz="1400" dirty="0">
                              <a:solidFill>
                                <a:schemeClr val="dk1"/>
                              </a:solidFill>
                              <a:latin typeface="Nunito"/>
                              <a:ea typeface="Nunito"/>
                              <a:cs typeface="Nunito"/>
                              <a:sym typeface="Nunito"/>
                            </a:rPr>
                            <a:t> from the union of </a:t>
                          </a:r>
                          <a14:m xmlns:a14="http://schemas.microsoft.com/office/drawing/2010/main">
                            <m:oMath xmlns:m="http://schemas.openxmlformats.org/officeDocument/2006/math">
                              <m:r>
                                <a:rPr lang="en-US" sz="1400" i="1" dirty="0" smtClean="0">
                                  <a:solidFill>
                                    <a:schemeClr val="dk1"/>
                                  </a:solidFill>
                                  <a:latin typeface="Cambria Math" panose="02040503050406030204" pitchFamily="18" charset="0"/>
                                  <a:ea typeface="Times New Roman"/>
                                  <a:cs typeface="Times New Roman"/>
                                  <a:sym typeface="Times New Roman"/>
                                </a:rPr>
                                <m:t>𝐴</m:t>
                              </m:r>
                            </m:oMath>
                          </a14:m>
                          <a:r>
                            <a:rPr lang="en-US" sz="1400" dirty="0">
                              <a:solidFill>
                                <a:schemeClr val="dk1"/>
                              </a:solidFill>
                              <a:latin typeface="Nunito"/>
                              <a:ea typeface="Nunito"/>
                              <a:cs typeface="Nunito"/>
                              <a:sym typeface="Nunito"/>
                            </a:rPr>
                            <a:t> and </a:t>
                          </a:r>
                          <a14:m xmlns:a14="http://schemas.microsoft.com/office/drawing/2010/main">
                            <m:oMath xmlns:m="http://schemas.openxmlformats.org/officeDocument/2006/math">
                              <m:r>
                                <a:rPr lang="en-US" sz="1400" i="1" dirty="0" smtClean="0">
                                  <a:solidFill>
                                    <a:schemeClr val="dk1"/>
                                  </a:solidFill>
                                  <a:latin typeface="Cambria Math" panose="02040503050406030204" pitchFamily="18" charset="0"/>
                                  <a:ea typeface="Times New Roman"/>
                                  <a:cs typeface="Times New Roman"/>
                                  <a:sym typeface="Times New Roman"/>
                                </a:rPr>
                                <m:t>𝐶</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xmlns:a14="http://schemas.microsoft.com/office/drawing/2010/main">
                            <m:oMath xmlns:m="http://schemas.openxmlformats.org/officeDocument/2006/math">
                              <m:f>
                                <m:fPr>
                                  <m:ctrlPr>
                                    <a:rPr lang="en-GB" sz="1600" b="0" i="1" u="none" strike="noStrike" cap="none" smtClean="0">
                                      <a:solidFill>
                                        <a:srgbClr val="00BC89"/>
                                      </a:solidFill>
                                      <a:latin typeface="Cambria Math" panose="02040503050406030204" pitchFamily="18" charset="0"/>
                                      <a:ea typeface="Nunito Sans"/>
                                      <a:cs typeface="Nunito Sans"/>
                                      <a:sym typeface="Nunito Sans"/>
                                    </a:rPr>
                                  </m:ctrlPr>
                                </m:fPr>
                                <m:num>
                                  <m:r>
                                    <a:rPr lang="en-GB" sz="1600" b="0" i="1" u="none" strike="noStrike" cap="none" smtClean="0">
                                      <a:solidFill>
                                        <a:srgbClr val="00BC89"/>
                                      </a:solidFill>
                                      <a:latin typeface="Cambria Math" panose="02040503050406030204" pitchFamily="18" charset="0"/>
                                      <a:ea typeface="Nunito Sans"/>
                                      <a:cs typeface="Nunito Sans"/>
                                      <a:sym typeface="Nunito Sans"/>
                                    </a:rPr>
                                    <m:t>2</m:t>
                                  </m:r>
                                </m:num>
                                <m:den>
                                  <m:r>
                                    <a:rPr lang="en-GB" sz="1600" b="0" i="1" u="none" strike="noStrike" cap="none" smtClean="0">
                                      <a:solidFill>
                                        <a:srgbClr val="00BC89"/>
                                      </a:solidFill>
                                      <a:latin typeface="Cambria Math" panose="02040503050406030204" pitchFamily="18" charset="0"/>
                                      <a:ea typeface="Nunito Sans"/>
                                      <a:cs typeface="Nunito Sans"/>
                                      <a:sym typeface="Nunito Sans"/>
                                    </a:rPr>
                                    <m:t>5</m:t>
                                  </m:r>
                                </m:den>
                              </m:f>
                            </m:oMath>
                          </a14:m>
                          <a:endParaRPr lang="en-GB"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r>
                                    <a:rPr lang="en-GB" sz="1600" b="0" i="1" u="none" strike="noStrike" cap="none" smtClean="0">
                                      <a:solidFill>
                                        <a:schemeClr val="dk1"/>
                                      </a:solidFill>
                                      <a:latin typeface="Cambria Math" panose="02040503050406030204" pitchFamily="18" charset="0"/>
                                      <a:ea typeface="Nunito Sans"/>
                                      <a:cs typeface="Nunito Sans"/>
                                      <a:sym typeface="Nunito Sans"/>
                                    </a:rPr>
                                    <m:t>9</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35</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included elements from outside </a:t>
                          </a:r>
                          <a14:m xmlns:a14="http://schemas.microsoft.com/office/drawing/2010/main">
                            <m:oMath xmlns:m="http://schemas.openxmlformats.org/officeDocument/2006/math">
                              <m:r>
                                <a:rPr lang="en-US" sz="1400" i="1" dirty="0" smtClean="0">
                                  <a:solidFill>
                                    <a:schemeClr val="dk1"/>
                                  </a:solidFill>
                                  <a:latin typeface="Cambria Math" panose="02040503050406030204" pitchFamily="18" charset="0"/>
                                  <a:ea typeface="Times New Roman"/>
                                  <a:cs typeface="Times New Roman"/>
                                  <a:sym typeface="Times New Roman"/>
                                </a:rPr>
                                <m:t>𝐴</m:t>
                              </m:r>
                            </m:oMath>
                          </a14:m>
                          <a:r>
                            <a:rPr lang="en-US" sz="1400" dirty="0">
                              <a:solidFill>
                                <a:schemeClr val="dk1"/>
                              </a:solidFill>
                              <a:latin typeface="Nunito"/>
                              <a:ea typeface="Nunito"/>
                              <a:cs typeface="Nunito"/>
                              <a:sym typeface="Nunito"/>
                            </a:rPr>
                            <a:t> or </a:t>
                          </a:r>
                          <a14:m xmlns:a14="http://schemas.microsoft.com/office/drawing/2010/main">
                            <m:oMath xmlns:m="http://schemas.openxmlformats.org/officeDocument/2006/math">
                              <m:r>
                                <a:rPr lang="en-US" sz="1400" i="1" dirty="0" smtClean="0">
                                  <a:solidFill>
                                    <a:schemeClr val="dk1"/>
                                  </a:solidFill>
                                  <a:latin typeface="Cambria Math" panose="02040503050406030204" pitchFamily="18" charset="0"/>
                                  <a:ea typeface="Times New Roman"/>
                                  <a:cs typeface="Times New Roman"/>
                                  <a:sym typeface="Times New Roman"/>
                                </a:rPr>
                                <m:t>𝐶</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r>
                                    <a:rPr lang="en-GB" sz="1600" b="0" i="1" u="none" strike="noStrike" cap="none" smtClean="0">
                                      <a:solidFill>
                                        <a:schemeClr val="dk1"/>
                                      </a:solidFill>
                                      <a:latin typeface="Cambria Math" panose="02040503050406030204" pitchFamily="18" charset="0"/>
                                      <a:ea typeface="Nunito Sans"/>
                                      <a:cs typeface="Nunito Sans"/>
                                      <a:sym typeface="Nunito Sans"/>
                                    </a:rPr>
                                    <m:t>4</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19</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applied condition in reverse</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CF66E511-DBAE-5441-23D7-5F12EB01FDBB}"/>
                  </a:ext>
                </a:extLst>
              </p:cNvPr>
              <p:cNvGraphicFramePr/>
              <p:nvPr>
                <p:extLst>
                  <p:ext uri="{D42A27DB-BD31-4B8C-83A1-F6EECF244321}">
                    <p14:modId xmlns:p14="http://schemas.microsoft.com/office/powerpoint/2010/main" val="87821470"/>
                  </p:ext>
                </p:extLst>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9) </a:t>
                          </a:r>
                          <a:r>
                            <a:rPr lang="en-GB" sz="1600" b="0" dirty="0">
                              <a:solidFill>
                                <a:schemeClr val="dk1"/>
                              </a:solidFill>
                              <a:latin typeface="Nunito"/>
                              <a:ea typeface="Nunito"/>
                              <a:cs typeface="Nunito"/>
                              <a:sym typeface="Nunito"/>
                            </a:rPr>
                            <a:t>Calculate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𝑃</m:t>
                              </m:r>
                              <m:r>
                                <a:rPr lang="en-GB" sz="1600" b="0" i="1" dirty="0" smtClean="0">
                                  <a:solidFill>
                                    <a:schemeClr val="dk1"/>
                                  </a:solidFill>
                                  <a:latin typeface="Cambria Math" panose="02040503050406030204" pitchFamily="18" charset="0"/>
                                  <a:ea typeface="Nunito"/>
                                  <a:cs typeface="Nunito"/>
                                  <a:sym typeface="Nunito"/>
                                </a:rPr>
                                <m:t>(</m:t>
                              </m:r>
                              <m:r>
                                <a:rPr lang="en-GB" sz="1600" b="0" i="1" dirty="0" smtClean="0">
                                  <a:solidFill>
                                    <a:schemeClr val="dk1"/>
                                  </a:solidFill>
                                  <a:latin typeface="Cambria Math" panose="02040503050406030204" pitchFamily="18" charset="0"/>
                                  <a:ea typeface="Times New Roman"/>
                                  <a:cs typeface="Times New Roman"/>
                                  <a:sym typeface="Times New Roman"/>
                                </a:rPr>
                                <m:t>𝐵</m:t>
                              </m:r>
                              <m:r>
                                <a:rPr lang="en-GB" sz="1600" b="0" i="1" dirty="0" smtClean="0">
                                  <a:solidFill>
                                    <a:schemeClr val="dk1"/>
                                  </a:solidFill>
                                  <a:latin typeface="Cambria Math" panose="02040503050406030204" pitchFamily="18" charset="0"/>
                                  <a:ea typeface="Nunito"/>
                                  <a:cs typeface="Nunito"/>
                                  <a:sym typeface="Nunito"/>
                                </a:rPr>
                                <m:t>|</m:t>
                              </m:r>
                              <m:r>
                                <a:rPr lang="en-GB" sz="1600" b="0" i="1" dirty="0" smtClean="0">
                                  <a:solidFill>
                                    <a:schemeClr val="dk1"/>
                                  </a:solidFill>
                                  <a:latin typeface="Cambria Math" panose="02040503050406030204" pitchFamily="18" charset="0"/>
                                  <a:ea typeface="Times New Roman"/>
                                  <a:cs typeface="Times New Roman"/>
                                  <a:sym typeface="Times New Roman"/>
                                </a:rPr>
                                <m:t>𝐴</m:t>
                              </m:r>
                              <m:r>
                                <a:rPr lang="en-GB" sz="1600" b="0" i="1" dirty="0" smtClean="0">
                                  <a:solidFill>
                                    <a:schemeClr val="dk1"/>
                                  </a:solidFill>
                                  <a:latin typeface="Cambria Math" panose="02040503050406030204" pitchFamily="18" charset="0"/>
                                  <a:ea typeface="Times New Roman"/>
                                  <a:cs typeface="Times New Roman"/>
                                  <a:sym typeface="Nunito"/>
                                </a:rPr>
                                <m:t>∪</m:t>
                              </m:r>
                              <m:r>
                                <a:rPr lang="en-GB" sz="1600" b="0" i="1" dirty="0" smtClean="0">
                                  <a:solidFill>
                                    <a:schemeClr val="dk1"/>
                                  </a:solidFill>
                                  <a:latin typeface="Cambria Math" panose="02040503050406030204" pitchFamily="18" charset="0"/>
                                  <a:ea typeface="Times New Roman"/>
                                  <a:cs typeface="Times New Roman"/>
                                  <a:sym typeface="Times New Roman"/>
                                </a:rPr>
                                <m:t>𝐶</m:t>
                              </m:r>
                              <m:r>
                                <a:rPr lang="en-GB" sz="1600" b="0" i="1" dirty="0" smtClean="0">
                                  <a:solidFill>
                                    <a:schemeClr val="dk1"/>
                                  </a:solidFill>
                                  <a:latin typeface="Cambria Math" panose="02040503050406030204" pitchFamily="18" charset="0"/>
                                  <a:ea typeface="Nunito"/>
                                  <a:cs typeface="Nunito"/>
                                  <a:sym typeface="Nunito"/>
                                </a:rPr>
                                <m:t>)</m:t>
                              </m:r>
                            </m:oMath>
                          </a14:m>
                          <a:endParaRPr lang="en-GB"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CF66E511-DBAE-5441-23D7-5F12EB01FDBB}"/>
                  </a:ext>
                </a:extLst>
              </p:cNvPr>
              <p:cNvGraphicFramePr/>
              <p:nvPr>
                <p:extLst>
                  <p:ext uri="{D42A27DB-BD31-4B8C-83A1-F6EECF244321}">
                    <p14:modId xmlns:p14="http://schemas.microsoft.com/office/powerpoint/2010/main" val="87821470"/>
                  </p:ext>
                </p:extLst>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9) </a:t>
                          </a:r>
                          <a:r>
                            <a:rPr lang="en-GB" sz="1600" b="0" dirty="0">
                              <a:solidFill>
                                <a:schemeClr val="dk1"/>
                              </a:solidFill>
                              <a:latin typeface="Nunito"/>
                              <a:ea typeface="Nunito"/>
                              <a:cs typeface="Nunito"/>
                              <a:sym typeface="Nunito"/>
                            </a:rPr>
                            <a:t>Calculate </a:t>
                          </a:r>
                          <a14:m xmlns:a14="http://schemas.microsoft.com/office/drawing/2010/main">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𝑃</m:t>
                              </m:r>
                              <m:r>
                                <a:rPr lang="en-GB" sz="1600" b="0" i="1" dirty="0" smtClean="0">
                                  <a:solidFill>
                                    <a:schemeClr val="dk1"/>
                                  </a:solidFill>
                                  <a:latin typeface="Cambria Math" panose="02040503050406030204" pitchFamily="18" charset="0"/>
                                  <a:ea typeface="Nunito"/>
                                  <a:cs typeface="Nunito"/>
                                  <a:sym typeface="Nunito"/>
                                </a:rPr>
                                <m:t>(</m:t>
                              </m:r>
                              <m:r>
                                <a:rPr lang="en-GB" sz="1600" b="0" i="1" dirty="0" smtClean="0">
                                  <a:solidFill>
                                    <a:schemeClr val="dk1"/>
                                  </a:solidFill>
                                  <a:latin typeface="Cambria Math" panose="02040503050406030204" pitchFamily="18" charset="0"/>
                                  <a:ea typeface="Times New Roman"/>
                                  <a:cs typeface="Times New Roman"/>
                                  <a:sym typeface="Times New Roman"/>
                                </a:rPr>
                                <m:t>𝐵</m:t>
                              </m:r>
                              <m:r>
                                <a:rPr lang="en-GB" sz="1600" b="0" i="1" dirty="0" smtClean="0">
                                  <a:solidFill>
                                    <a:schemeClr val="dk1"/>
                                  </a:solidFill>
                                  <a:latin typeface="Cambria Math" panose="02040503050406030204" pitchFamily="18" charset="0"/>
                                  <a:ea typeface="Nunito"/>
                                  <a:cs typeface="Nunito"/>
                                  <a:sym typeface="Nunito"/>
                                </a:rPr>
                                <m:t>|</m:t>
                              </m:r>
                              <m:r>
                                <a:rPr lang="en-GB" sz="1600" b="0" i="1" dirty="0" smtClean="0">
                                  <a:solidFill>
                                    <a:schemeClr val="dk1"/>
                                  </a:solidFill>
                                  <a:latin typeface="Cambria Math" panose="02040503050406030204" pitchFamily="18" charset="0"/>
                                  <a:ea typeface="Times New Roman"/>
                                  <a:cs typeface="Times New Roman"/>
                                  <a:sym typeface="Times New Roman"/>
                                </a:rPr>
                                <m:t>𝐴</m:t>
                              </m:r>
                              <m:r>
                                <a:rPr lang="en-GB" sz="1600" b="0" i="1" dirty="0" smtClean="0">
                                  <a:solidFill>
                                    <a:schemeClr val="dk1"/>
                                  </a:solidFill>
                                  <a:latin typeface="Cambria Math" panose="02040503050406030204" pitchFamily="18" charset="0"/>
                                  <a:ea typeface="Times New Roman"/>
                                  <a:cs typeface="Times New Roman"/>
                                  <a:sym typeface="Nunito"/>
                                </a:rPr>
                                <m:t>∪</m:t>
                              </m:r>
                              <m:r>
                                <a:rPr lang="en-GB" sz="1600" b="0" i="1" dirty="0" smtClean="0">
                                  <a:solidFill>
                                    <a:schemeClr val="dk1"/>
                                  </a:solidFill>
                                  <a:latin typeface="Cambria Math" panose="02040503050406030204" pitchFamily="18" charset="0"/>
                                  <a:ea typeface="Times New Roman"/>
                                  <a:cs typeface="Times New Roman"/>
                                  <a:sym typeface="Times New Roman"/>
                                </a:rPr>
                                <m:t>𝐶</m:t>
                              </m:r>
                              <m:r>
                                <a:rPr lang="en-GB" sz="1600" b="0" i="1" dirty="0" smtClean="0">
                                  <a:solidFill>
                                    <a:schemeClr val="dk1"/>
                                  </a:solidFill>
                                  <a:latin typeface="Cambria Math" panose="02040503050406030204" pitchFamily="18" charset="0"/>
                                  <a:ea typeface="Nunito"/>
                                  <a:cs typeface="Nunito"/>
                                  <a:sym typeface="Nunito"/>
                                </a:rPr>
                                <m:t>)</m:t>
                              </m:r>
                            </m:oMath>
                          </a14:m>
                          <a:endParaRPr lang="en-GB"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pic>
        <p:nvPicPr>
          <p:cNvPr id="5" name="Picture 4" descr="A diagram of a number&#10;&#10;Description automatically generated">
            <a:extLst>
              <a:ext uri="{FF2B5EF4-FFF2-40B4-BE49-F238E27FC236}">
                <a16:creationId xmlns:a16="http://schemas.microsoft.com/office/drawing/2014/main" id="{80AD3D55-5024-3179-E120-E86B11759C3F}"/>
              </a:ext>
            </a:extLst>
          </p:cNvPr>
          <p:cNvPicPr>
            <a:picLocks noChangeAspect="1"/>
          </p:cNvPicPr>
          <p:nvPr/>
        </p:nvPicPr>
        <p:blipFill>
          <a:blip r:embed="rId3"/>
          <a:stretch>
            <a:fillRect/>
          </a:stretch>
        </p:blipFill>
        <p:spPr>
          <a:xfrm>
            <a:off x="549761" y="1365437"/>
            <a:ext cx="3538146" cy="3260903"/>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g2531dd14429_0_300"/>
          <p:cNvSpPr txBox="1"/>
          <p:nvPr/>
        </p:nvSpPr>
        <p:spPr>
          <a:xfrm>
            <a:off x="169850" y="378100"/>
            <a:ext cx="4873996"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Conditional Probability</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291;g2045eb4a8d4_0_177">
                <a:extLst>
                  <a:ext uri="{FF2B5EF4-FFF2-40B4-BE49-F238E27FC236}">
                    <a16:creationId xmlns:a16="http://schemas.microsoft.com/office/drawing/2014/main" id="{5D56F6B0-A701-E341-14F1-8E66F785D441}"/>
                  </a:ext>
                </a:extLst>
              </p:cNvPr>
              <p:cNvGraphicFramePr/>
              <p:nvPr>
                <p:extLst>
                  <p:ext uri="{D42A27DB-BD31-4B8C-83A1-F6EECF244321}">
                    <p14:modId xmlns:p14="http://schemas.microsoft.com/office/powerpoint/2010/main" val="3027496998"/>
                  </p:ext>
                </p:extLst>
              </p:nvPr>
            </p:nvGraphicFramePr>
            <p:xfrm>
              <a:off x="108044" y="862525"/>
              <a:ext cx="8882075" cy="1036330"/>
            </p:xfrm>
            <a:graphic>
              <a:graphicData uri="http://schemas.openxmlformats.org/drawingml/2006/table">
                <a:tbl>
                  <a:tblPr firstRow="1" bandRow="1">
                    <a:noFill/>
                  </a:tblPr>
                  <a:tblGrid>
                    <a:gridCol w="8882075">
                      <a:extLst>
                        <a:ext uri="{9D8B030D-6E8A-4147-A177-3AD203B41FA5}">
                          <a16:colId xmlns:a16="http://schemas.microsoft.com/office/drawing/2014/main" val="20000"/>
                        </a:ext>
                      </a:extLst>
                    </a:gridCol>
                  </a:tblGrid>
                  <a:tr h="357925">
                    <a:tc>
                      <a:txBody>
                        <a:bodyPr/>
                        <a:lstStyle/>
                        <a:p>
                          <a:pPr marL="0" marR="0" lvl="0" indent="0" algn="l" rtl="0">
                            <a:lnSpc>
                              <a:spcPct val="100000"/>
                            </a:lnSpc>
                            <a:spcBef>
                              <a:spcPts val="0"/>
                            </a:spcBef>
                            <a:spcAft>
                              <a:spcPts val="0"/>
                            </a:spcAft>
                            <a:buClr>
                              <a:srgbClr val="000000"/>
                            </a:buClr>
                            <a:buSzPts val="1600"/>
                            <a:buFont typeface="Arial"/>
                            <a:buNone/>
                          </a:pPr>
                          <a:r>
                            <a:rPr lang="en-GB" sz="1600" b="0" dirty="0">
                              <a:solidFill>
                                <a:schemeClr val="dk1"/>
                              </a:solidFill>
                              <a:latin typeface="Nunito Sans"/>
                              <a:ea typeface="Nunito Sans"/>
                              <a:cs typeface="Nunito Sans"/>
                              <a:sym typeface="Nunito Sans"/>
                            </a:rPr>
                            <a:t>10) </a:t>
                          </a:r>
                          <a:r>
                            <a:rPr lang="en-US" sz="1600" b="0" dirty="0">
                              <a:solidFill>
                                <a:schemeClr val="dk1"/>
                              </a:solidFill>
                              <a:latin typeface="Nunito"/>
                              <a:ea typeface="Nunito"/>
                              <a:cs typeface="Nunito"/>
                              <a:sym typeface="Nunito"/>
                            </a:rPr>
                            <a:t>A bag contains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15</m:t>
                              </m:r>
                            </m:oMath>
                          </a14:m>
                          <a:r>
                            <a:rPr lang="en-US" sz="1600" b="0" dirty="0">
                              <a:solidFill>
                                <a:schemeClr val="dk1"/>
                              </a:solidFill>
                              <a:latin typeface="Nunito"/>
                              <a:ea typeface="Nunito"/>
                              <a:cs typeface="Nunito"/>
                              <a:sym typeface="Nunito"/>
                            </a:rPr>
                            <a:t> blue balls and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9</m:t>
                              </m:r>
                            </m:oMath>
                          </a14:m>
                          <a:r>
                            <a:rPr lang="en-US" sz="1600" b="0" dirty="0">
                              <a:solidFill>
                                <a:schemeClr val="dk1"/>
                              </a:solidFill>
                              <a:latin typeface="Nunito"/>
                              <a:ea typeface="Nunito"/>
                              <a:cs typeface="Nunito"/>
                              <a:sym typeface="Nunito"/>
                            </a:rPr>
                            <a:t> red balls. A ball is taken from the bag at random and</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a:ea typeface="Nunito"/>
                              <a:cs typeface="Nunito"/>
                              <a:sym typeface="Nunito"/>
                            </a:rPr>
                            <a:t>       placed on a table, then a second ball is taken from the bag and placed next to the first ball.</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a:ea typeface="Nunito"/>
                              <a:cs typeface="Nunito"/>
                              <a:sym typeface="Nunito"/>
                            </a:rPr>
                            <a:t>       What is the probability that the balls are different colours?</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p:graphicFrame>
            <p:nvGraphicFramePr>
              <p:cNvPr id="2" name="Google Shape;291;g2045eb4a8d4_0_177">
                <a:extLst>
                  <a:ext uri="{FF2B5EF4-FFF2-40B4-BE49-F238E27FC236}">
                    <a16:creationId xmlns:a16="http://schemas.microsoft.com/office/drawing/2014/main" id="{5D56F6B0-A701-E341-14F1-8E66F785D441}"/>
                  </a:ext>
                </a:extLst>
              </p:cNvPr>
              <p:cNvGraphicFramePr/>
              <p:nvPr>
                <p:extLst>
                  <p:ext uri="{D42A27DB-BD31-4B8C-83A1-F6EECF244321}">
                    <p14:modId xmlns:p14="http://schemas.microsoft.com/office/powerpoint/2010/main" val="3027496998"/>
                  </p:ext>
                </p:extLst>
              </p:nvPr>
            </p:nvGraphicFramePr>
            <p:xfrm>
              <a:off x="108044" y="862525"/>
              <a:ext cx="8882075" cy="1036330"/>
            </p:xfrm>
            <a:graphic>
              <a:graphicData uri="http://schemas.openxmlformats.org/drawingml/2006/table">
                <a:tbl>
                  <a:tblPr firstRow="1" bandRow="1">
                    <a:noFill/>
                  </a:tblPr>
                  <a:tblGrid>
                    <a:gridCol w="8882075">
                      <a:extLst>
                        <a:ext uri="{9D8B030D-6E8A-4147-A177-3AD203B41FA5}">
                          <a16:colId xmlns:a16="http://schemas.microsoft.com/office/drawing/2014/main" val="20000"/>
                        </a:ext>
                      </a:extLst>
                    </a:gridCol>
                  </a:tblGrid>
                  <a:tr h="357925">
                    <a:tc>
                      <a:txBody>
                        <a:bodyPr/>
                        <a:lstStyle/>
                        <a:p>
                          <a:pPr marL="0" marR="0" lvl="0" indent="0" algn="l" rtl="0">
                            <a:lnSpc>
                              <a:spcPct val="100000"/>
                            </a:lnSpc>
                            <a:spcBef>
                              <a:spcPts val="0"/>
                            </a:spcBef>
                            <a:spcAft>
                              <a:spcPts val="0"/>
                            </a:spcAft>
                            <a:buClr>
                              <a:srgbClr val="000000"/>
                            </a:buClr>
                            <a:buSzPts val="1600"/>
                            <a:buFont typeface="Arial"/>
                            <a:buNone/>
                          </a:pPr>
                          <a:r>
                            <a:rPr lang="en-GB" sz="1600" b="0" dirty="0">
                              <a:solidFill>
                                <a:schemeClr val="dk1"/>
                              </a:solidFill>
                              <a:latin typeface="Nunito Sans"/>
                              <a:ea typeface="Nunito Sans"/>
                              <a:cs typeface="Nunito Sans"/>
                              <a:sym typeface="Nunito Sans"/>
                            </a:rPr>
                            <a:t>10) </a:t>
                          </a:r>
                          <a:r>
                            <a:rPr lang="en-US" sz="1600" b="0" dirty="0">
                              <a:solidFill>
                                <a:schemeClr val="dk1"/>
                              </a:solidFill>
                              <a:latin typeface="Nunito"/>
                              <a:ea typeface="Nunito"/>
                              <a:cs typeface="Nunito"/>
                              <a:sym typeface="Nunito"/>
                            </a:rPr>
                            <a:t>A bag contains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15</m:t>
                              </m:r>
                            </m:oMath>
                          </a14:m>
                          <a:r>
                            <a:rPr lang="en-US" sz="1600" b="0" dirty="0">
                              <a:solidFill>
                                <a:schemeClr val="dk1"/>
                              </a:solidFill>
                              <a:latin typeface="Nunito"/>
                              <a:ea typeface="Nunito"/>
                              <a:cs typeface="Nunito"/>
                              <a:sym typeface="Nunito"/>
                            </a:rPr>
                            <a:t> blue balls and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9</m:t>
                              </m:r>
                            </m:oMath>
                          </a14:m>
                          <a:r>
                            <a:rPr lang="en-US" sz="1600" b="0" dirty="0">
                              <a:solidFill>
                                <a:schemeClr val="dk1"/>
                              </a:solidFill>
                              <a:latin typeface="Nunito"/>
                              <a:ea typeface="Nunito"/>
                              <a:cs typeface="Nunito"/>
                              <a:sym typeface="Nunito"/>
                            </a:rPr>
                            <a:t> red balls. A ball is taken from the bag at random and</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a:ea typeface="Nunito"/>
                              <a:cs typeface="Nunito"/>
                              <a:sym typeface="Nunito"/>
                            </a:rPr>
                            <a:t>       placed on a table, then a second ball is taken from the bag and placed next to the first ball.</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a:ea typeface="Nunito"/>
                              <a:cs typeface="Nunito"/>
                              <a:sym typeface="Nunito"/>
                            </a:rPr>
                            <a:t>       What is the probability that the balls are different colours?</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92;g2045eb4a8d4_0_177">
                <a:extLst>
                  <a:ext uri="{FF2B5EF4-FFF2-40B4-BE49-F238E27FC236}">
                    <a16:creationId xmlns:a16="http://schemas.microsoft.com/office/drawing/2014/main" id="{FBE30BB7-C3FF-EFAC-B72A-C30B17DAD774}"/>
                  </a:ext>
                </a:extLst>
              </p:cNvPr>
              <p:cNvGraphicFramePr/>
              <p:nvPr>
                <p:extLst>
                  <p:ext uri="{D42A27DB-BD31-4B8C-83A1-F6EECF244321}">
                    <p14:modId xmlns:p14="http://schemas.microsoft.com/office/powerpoint/2010/main" val="448443695"/>
                  </p:ext>
                </p:extLst>
              </p:nvPr>
            </p:nvGraphicFramePr>
            <p:xfrm>
              <a:off x="952500" y="2190750"/>
              <a:ext cx="7239000" cy="201484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A)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4</m:t>
                                  </m:r>
                                  <m:r>
                                    <a:rPr lang="en-GB" sz="1600" b="0" i="1" u="none" strike="noStrike" cap="none" smtClean="0">
                                      <a:solidFill>
                                        <a:schemeClr val="dk1"/>
                                      </a:solidFill>
                                      <a:latin typeface="Cambria Math" panose="02040503050406030204" pitchFamily="18" charset="0"/>
                                      <a:ea typeface="Nunito Sans"/>
                                      <a:cs typeface="Nunito Sans"/>
                                      <a:sym typeface="Nunito Sans"/>
                                    </a:rPr>
                                    <m:t>5</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184</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did not count both instances of desired outcome</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B)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r>
                                    <a:rPr lang="en-GB" sz="1600" b="0" i="1" u="none" strike="noStrike" cap="none" smtClean="0">
                                      <a:solidFill>
                                        <a:schemeClr val="dk1"/>
                                      </a:solidFill>
                                      <a:latin typeface="Cambria Math" panose="02040503050406030204" pitchFamily="18" charset="0"/>
                                      <a:ea typeface="Nunito Sans"/>
                                      <a:cs typeface="Nunito Sans"/>
                                      <a:sym typeface="Nunito Sans"/>
                                    </a:rPr>
                                    <m:t>5</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32</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did not adjust denominators in second trial</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46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m:oMath xmlns:m="http://schemas.openxmlformats.org/officeDocument/2006/math">
                              <m:f>
                                <m:fPr>
                                  <m:ctrlPr>
                                    <a:rPr lang="en-GB" sz="1600" b="0" i="1" u="none" strike="noStrike" cap="none" smtClean="0">
                                      <a:solidFill>
                                        <a:srgbClr val="00BC89"/>
                                      </a:solidFill>
                                      <a:latin typeface="Cambria Math" panose="02040503050406030204" pitchFamily="18" charset="0"/>
                                      <a:ea typeface="Nunito Sans"/>
                                      <a:cs typeface="Nunito Sans"/>
                                      <a:sym typeface="Nunito Sans"/>
                                    </a:rPr>
                                  </m:ctrlPr>
                                </m:fPr>
                                <m:num>
                                  <m:r>
                                    <a:rPr lang="en-GB" sz="1600" b="0" i="1" u="none" strike="noStrike" cap="none" smtClean="0">
                                      <a:solidFill>
                                        <a:srgbClr val="00BC89"/>
                                      </a:solidFill>
                                      <a:latin typeface="Cambria Math" panose="02040503050406030204" pitchFamily="18" charset="0"/>
                                      <a:ea typeface="Nunito Sans"/>
                                      <a:cs typeface="Nunito Sans"/>
                                      <a:sym typeface="Nunito Sans"/>
                                    </a:rPr>
                                    <m:t>45</m:t>
                                  </m:r>
                                </m:num>
                                <m:den>
                                  <m:r>
                                    <a:rPr lang="en-GB" sz="1600" b="0" i="1" u="none" strike="noStrike" cap="none" smtClean="0">
                                      <a:solidFill>
                                        <a:srgbClr val="00BC89"/>
                                      </a:solidFill>
                                      <a:latin typeface="Cambria Math" panose="02040503050406030204" pitchFamily="18" charset="0"/>
                                      <a:ea typeface="Nunito Sans"/>
                                      <a:cs typeface="Nunito Sans"/>
                                      <a:sym typeface="Nunito Sans"/>
                                    </a:rPr>
                                    <m:t>92</m:t>
                                  </m:r>
                                </m:den>
                              </m:f>
                            </m:oMath>
                          </a14:m>
                          <a:endParaRPr lang="en-GB"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D)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3</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8</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found the sum of wrong branches</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292;g2045eb4a8d4_0_177">
                <a:extLst>
                  <a:ext uri="{FF2B5EF4-FFF2-40B4-BE49-F238E27FC236}">
                    <a16:creationId xmlns:a16="http://schemas.microsoft.com/office/drawing/2014/main" id="{FBE30BB7-C3FF-EFAC-B72A-C30B17DAD774}"/>
                  </a:ext>
                </a:extLst>
              </p:cNvPr>
              <p:cNvGraphicFramePr/>
              <p:nvPr>
                <p:extLst>
                  <p:ext uri="{D42A27DB-BD31-4B8C-83A1-F6EECF244321}">
                    <p14:modId xmlns:p14="http://schemas.microsoft.com/office/powerpoint/2010/main" val="448443695"/>
                  </p:ext>
                </p:extLst>
              </p:nvPr>
            </p:nvGraphicFramePr>
            <p:xfrm>
              <a:off x="952500" y="2190750"/>
              <a:ext cx="7239000" cy="201484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4</m:t>
                                  </m:r>
                                  <m:r>
                                    <a:rPr lang="en-GB" sz="1600" b="0" i="1" u="none" strike="noStrike" cap="none" smtClean="0">
                                      <a:solidFill>
                                        <a:schemeClr val="dk1"/>
                                      </a:solidFill>
                                      <a:latin typeface="Cambria Math" panose="02040503050406030204" pitchFamily="18" charset="0"/>
                                      <a:ea typeface="Nunito Sans"/>
                                      <a:cs typeface="Nunito Sans"/>
                                      <a:sym typeface="Nunito Sans"/>
                                    </a:rPr>
                                    <m:t>5</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184</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did not count both instances of desired outcome</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r>
                                    <a:rPr lang="en-GB" sz="1600" b="0" i="1" u="none" strike="noStrike" cap="none" smtClean="0">
                                      <a:solidFill>
                                        <a:schemeClr val="dk1"/>
                                      </a:solidFill>
                                      <a:latin typeface="Cambria Math" panose="02040503050406030204" pitchFamily="18" charset="0"/>
                                      <a:ea typeface="Nunito Sans"/>
                                      <a:cs typeface="Nunito Sans"/>
                                      <a:sym typeface="Nunito Sans"/>
                                    </a:rPr>
                                    <m:t>5</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32</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did not adjust denominators in second trial</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46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xmlns:a14="http://schemas.microsoft.com/office/drawing/2010/main">
                            <m:oMath xmlns:m="http://schemas.openxmlformats.org/officeDocument/2006/math">
                              <m:f>
                                <m:fPr>
                                  <m:ctrlPr>
                                    <a:rPr lang="en-GB" sz="1600" b="0" i="1" u="none" strike="noStrike" cap="none" smtClean="0">
                                      <a:solidFill>
                                        <a:srgbClr val="00BC89"/>
                                      </a:solidFill>
                                      <a:latin typeface="Cambria Math" panose="02040503050406030204" pitchFamily="18" charset="0"/>
                                      <a:ea typeface="Nunito Sans"/>
                                      <a:cs typeface="Nunito Sans"/>
                                      <a:sym typeface="Nunito Sans"/>
                                    </a:rPr>
                                  </m:ctrlPr>
                                </m:fPr>
                                <m:num>
                                  <m:r>
                                    <a:rPr lang="en-GB" sz="1600" b="0" i="1" u="none" strike="noStrike" cap="none" smtClean="0">
                                      <a:solidFill>
                                        <a:srgbClr val="00BC89"/>
                                      </a:solidFill>
                                      <a:latin typeface="Cambria Math" panose="02040503050406030204" pitchFamily="18" charset="0"/>
                                      <a:ea typeface="Nunito Sans"/>
                                      <a:cs typeface="Nunito Sans"/>
                                      <a:sym typeface="Nunito Sans"/>
                                    </a:rPr>
                                    <m:t>45</m:t>
                                  </m:r>
                                </m:num>
                                <m:den>
                                  <m:r>
                                    <a:rPr lang="en-GB" sz="1600" b="0" i="1" u="none" strike="noStrike" cap="none" smtClean="0">
                                      <a:solidFill>
                                        <a:srgbClr val="00BC89"/>
                                      </a:solidFill>
                                      <a:latin typeface="Cambria Math" panose="02040503050406030204" pitchFamily="18" charset="0"/>
                                      <a:ea typeface="Nunito Sans"/>
                                      <a:cs typeface="Nunito Sans"/>
                                      <a:sym typeface="Nunito Sans"/>
                                    </a:rPr>
                                    <m:t>92</m:t>
                                  </m:r>
                                </m:den>
                              </m:f>
                            </m:oMath>
                          </a14:m>
                          <a:endParaRPr lang="en-GB"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3</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8</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found the sum of wrong branches</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4"/>
          <p:cNvSpPr txBox="1"/>
          <p:nvPr/>
        </p:nvSpPr>
        <p:spPr>
          <a:xfrm>
            <a:off x="80049" y="361775"/>
            <a:ext cx="3927747"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How to use the questions in this resource</a:t>
            </a:r>
            <a:endParaRPr sz="1400" b="0" i="0" u="none" strike="noStrike" cap="none">
              <a:solidFill>
                <a:srgbClr val="000000"/>
              </a:solidFill>
              <a:latin typeface="Arial"/>
              <a:ea typeface="Arial"/>
              <a:cs typeface="Arial"/>
              <a:sym typeface="Arial"/>
            </a:endParaRPr>
          </a:p>
        </p:txBody>
      </p:sp>
      <p:sp>
        <p:nvSpPr>
          <p:cNvPr id="95" name="Google Shape;95;p4"/>
          <p:cNvSpPr txBox="1"/>
          <p:nvPr/>
        </p:nvSpPr>
        <p:spPr>
          <a:xfrm>
            <a:off x="80049" y="920867"/>
            <a:ext cx="8468691" cy="2931286"/>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There are </a:t>
            </a:r>
            <a:r>
              <a:rPr lang="en-GB" sz="1200" dirty="0">
                <a:solidFill>
                  <a:srgbClr val="1C1C1C"/>
                </a:solidFill>
                <a:latin typeface="Nunito Sans"/>
                <a:ea typeface="Nunito Sans"/>
                <a:cs typeface="Nunito Sans"/>
                <a:sym typeface="Nunito Sans"/>
              </a:rPr>
              <a:t>1</a:t>
            </a:r>
            <a:r>
              <a:rPr lang="en-GB" sz="1200" b="0" i="0" u="none" strike="noStrike" cap="none" dirty="0">
                <a:solidFill>
                  <a:srgbClr val="1C1C1C"/>
                </a:solidFill>
                <a:latin typeface="Nunito Sans"/>
                <a:ea typeface="Nunito Sans"/>
                <a:cs typeface="Nunito Sans"/>
                <a:sym typeface="Nunito Sans"/>
              </a:rPr>
              <a:t>0 multiple choice questions, each designed to assess each of the key skills required to master </a:t>
            </a:r>
            <a:r>
              <a:rPr lang="en-GB" sz="1200" b="1" dirty="0">
                <a:solidFill>
                  <a:srgbClr val="1C1C1C"/>
                </a:solidFill>
                <a:latin typeface="Nunito Sans"/>
                <a:ea typeface="Nunito Sans"/>
                <a:cs typeface="Nunito Sans"/>
                <a:sym typeface="Nunito Sans"/>
              </a:rPr>
              <a:t>conditional probability</a:t>
            </a:r>
            <a:r>
              <a:rPr lang="en-GB" sz="1200" b="0" i="0" u="none" strike="noStrike" cap="none" dirty="0">
                <a:solidFill>
                  <a:srgbClr val="1C1C1C"/>
                </a:solidFill>
                <a:latin typeface="Nunito Sans"/>
                <a:ea typeface="Nunito Sans"/>
                <a:cs typeface="Nunito Sans"/>
                <a:sym typeface="Nunito Sans"/>
              </a:rPr>
              <a:t>. </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Each question has </a:t>
            </a:r>
            <a:r>
              <a:rPr lang="en-GB" sz="1200" b="1" i="0" u="none" strike="noStrike" cap="none" dirty="0">
                <a:solidFill>
                  <a:srgbClr val="1C1C1C"/>
                </a:solidFill>
                <a:latin typeface="Nunito Sans"/>
                <a:ea typeface="Nunito Sans"/>
                <a:cs typeface="Nunito Sans"/>
                <a:sym typeface="Nunito Sans"/>
              </a:rPr>
              <a:t>one correct answer </a:t>
            </a:r>
            <a:r>
              <a:rPr lang="en-GB" sz="1200" b="0" i="0" u="none" strike="noStrike" cap="none" dirty="0">
                <a:solidFill>
                  <a:srgbClr val="1C1C1C"/>
                </a:solidFill>
                <a:latin typeface="Nunito Sans"/>
                <a:ea typeface="Nunito Sans"/>
                <a:cs typeface="Nunito Sans"/>
                <a:sym typeface="Nunito Sans"/>
              </a:rPr>
              <a:t>and </a:t>
            </a:r>
            <a:r>
              <a:rPr lang="en-GB" sz="1200" b="1" i="0" u="none" strike="noStrike" cap="none" dirty="0">
                <a:solidFill>
                  <a:srgbClr val="1C1C1C"/>
                </a:solidFill>
                <a:latin typeface="Nunito Sans"/>
                <a:ea typeface="Nunito Sans"/>
                <a:cs typeface="Nunito Sans"/>
                <a:sym typeface="Nunito Sans"/>
              </a:rPr>
              <a:t>three carefully chosen incorrect answers </a:t>
            </a:r>
            <a:r>
              <a:rPr lang="en-GB" sz="1200" b="0" i="0" u="none" strike="noStrike" cap="none" dirty="0">
                <a:solidFill>
                  <a:srgbClr val="1C1C1C"/>
                </a:solidFill>
                <a:latin typeface="Nunito Sans"/>
                <a:ea typeface="Nunito Sans"/>
                <a:cs typeface="Nunito Sans"/>
                <a:sym typeface="Nunito Sans"/>
              </a:rPr>
              <a:t>that are designed to identify and highlight fundamental misconceptions, including: </a:t>
            </a:r>
            <a:r>
              <a:rPr lang="en-GB" sz="1200" b="1" i="0" u="none" strike="noStrike" cap="none" dirty="0">
                <a:solidFill>
                  <a:srgbClr val="1C1C1C"/>
                </a:solidFill>
                <a:latin typeface="Nunito Sans"/>
                <a:ea typeface="Nunito Sans"/>
                <a:cs typeface="Nunito Sans"/>
                <a:sym typeface="Nunito Sans"/>
              </a:rPr>
              <a:t>And / Or probabilities</a:t>
            </a:r>
            <a:r>
              <a:rPr lang="en-GB" sz="1200" b="0" i="0" u="none" strike="noStrike" cap="none" dirty="0">
                <a:solidFill>
                  <a:srgbClr val="1C1C1C"/>
                </a:solidFill>
                <a:latin typeface="Nunito Sans"/>
                <a:ea typeface="Nunito Sans"/>
                <a:cs typeface="Nunito Sans"/>
                <a:sym typeface="Nunito Sans"/>
              </a:rPr>
              <a:t>, </a:t>
            </a:r>
            <a:r>
              <a:rPr lang="en-GB" sz="1200" b="1" i="0" u="none" strike="noStrike" cap="none" dirty="0">
                <a:solidFill>
                  <a:srgbClr val="1C1C1C"/>
                </a:solidFill>
                <a:latin typeface="Nunito Sans"/>
                <a:ea typeface="Nunito Sans"/>
                <a:cs typeface="Nunito Sans"/>
                <a:sym typeface="Nunito Sans"/>
              </a:rPr>
              <a:t>Deducing probabilities</a:t>
            </a:r>
            <a:r>
              <a:rPr lang="en-GB" sz="1200" b="0" i="0" u="none" strike="noStrike" cap="none" dirty="0">
                <a:solidFill>
                  <a:srgbClr val="1C1C1C"/>
                </a:solidFill>
                <a:latin typeface="Nunito Sans"/>
                <a:ea typeface="Nunito Sans"/>
                <a:cs typeface="Nunito Sans"/>
                <a:sym typeface="Nunito Sans"/>
              </a:rPr>
              <a:t>, </a:t>
            </a:r>
            <a:r>
              <a:rPr lang="en-GB" sz="1200" b="1" i="0" u="none" strike="noStrike" cap="none" dirty="0">
                <a:solidFill>
                  <a:srgbClr val="1C1C1C"/>
                </a:solidFill>
                <a:latin typeface="Nunito Sans"/>
                <a:ea typeface="Nunito Sans"/>
                <a:cs typeface="Nunito Sans"/>
                <a:sym typeface="Nunito Sans"/>
              </a:rPr>
              <a:t>Using information incorrectly</a:t>
            </a:r>
            <a:r>
              <a:rPr lang="en-GB" sz="1200" b="0" i="0" u="none" strike="noStrike" cap="none" dirty="0">
                <a:solidFill>
                  <a:srgbClr val="1C1C1C"/>
                </a:solidFill>
                <a:latin typeface="Nunito Sans"/>
                <a:ea typeface="Nunito Sans"/>
                <a:cs typeface="Nunito Sans"/>
                <a:sym typeface="Nunito Sans"/>
              </a:rPr>
              <a:t>, and </a:t>
            </a:r>
            <a:r>
              <a:rPr lang="en-GB" sz="1200" b="1" i="0" u="none" strike="noStrike" cap="none" dirty="0">
                <a:solidFill>
                  <a:srgbClr val="1C1C1C"/>
                </a:solidFill>
                <a:latin typeface="Nunito Sans"/>
                <a:ea typeface="Nunito Sans"/>
                <a:cs typeface="Nunito Sans"/>
                <a:sym typeface="Nunito Sans"/>
              </a:rPr>
              <a:t>Mutually exclusive events</a:t>
            </a:r>
            <a:r>
              <a:rPr lang="en-GB" sz="1200" b="0" i="0" u="none" strike="noStrike" cap="none" dirty="0">
                <a:solidFill>
                  <a:srgbClr val="1C1C1C"/>
                </a:solidFill>
                <a:latin typeface="Nunito Sans"/>
                <a:ea typeface="Nunito Sans"/>
                <a:cs typeface="Nunito Sans"/>
                <a:sym typeface="Nunito Sans"/>
              </a:rPr>
              <a:t>. </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When answering these questions, students should be </a:t>
            </a:r>
            <a:r>
              <a:rPr lang="en-GB" sz="1200" b="1" i="0" u="none" strike="noStrike" cap="none" dirty="0">
                <a:solidFill>
                  <a:srgbClr val="1C1C1C"/>
                </a:solidFill>
                <a:latin typeface="Nunito Sans"/>
                <a:ea typeface="Nunito Sans"/>
                <a:cs typeface="Nunito Sans"/>
                <a:sym typeface="Nunito Sans"/>
              </a:rPr>
              <a:t>encouraged to explain why they have chosen a particular answer</a:t>
            </a:r>
            <a:r>
              <a:rPr lang="en-GB" sz="1200" b="0" i="0" u="none" strike="noStrike" cap="none" dirty="0">
                <a:solidFill>
                  <a:srgbClr val="1C1C1C"/>
                </a:solidFill>
                <a:latin typeface="Nunito Sans"/>
                <a:ea typeface="Nunito Sans"/>
                <a:cs typeface="Nunito Sans"/>
                <a:sym typeface="Nunito Sans"/>
              </a:rPr>
              <a:t>, and why the other three answers are incorrect. This can be done verbally in small groups, or written down on the worksheet or in their books.</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This resource has been designed to be as </a:t>
            </a:r>
            <a:r>
              <a:rPr lang="en-GB" sz="1200" b="1" i="0" u="none" strike="noStrike" cap="none" dirty="0">
                <a:solidFill>
                  <a:srgbClr val="1C1C1C"/>
                </a:solidFill>
                <a:latin typeface="Nunito Sans"/>
                <a:ea typeface="Nunito Sans"/>
                <a:cs typeface="Nunito Sans"/>
                <a:sym typeface="Nunito Sans"/>
              </a:rPr>
              <a:t>flexible</a:t>
            </a:r>
            <a:r>
              <a:rPr lang="en-GB" sz="1200" b="0" i="0" u="none" strike="noStrike" cap="none" dirty="0">
                <a:solidFill>
                  <a:srgbClr val="1C1C1C"/>
                </a:solidFill>
                <a:latin typeface="Nunito Sans"/>
                <a:ea typeface="Nunito Sans"/>
                <a:cs typeface="Nunito Sans"/>
                <a:sym typeface="Nunito Sans"/>
              </a:rPr>
              <a:t> as possible with questions that can be easily chopped up and reordered, and come with a separate answer sheet that details all of the misconceptions highlighted in the answers.</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g2531dd14429_0_131"/>
          <p:cNvSpPr txBox="1"/>
          <p:nvPr/>
        </p:nvSpPr>
        <p:spPr>
          <a:xfrm>
            <a:off x="169849" y="378100"/>
            <a:ext cx="4928623"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Conditional Probability</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58E96461-64C4-F496-61B1-109C5C1725B0}"/>
                  </a:ext>
                </a:extLst>
              </p:cNvPr>
              <p:cNvGraphicFramePr/>
              <p:nvPr>
                <p:extLst>
                  <p:ext uri="{D42A27DB-BD31-4B8C-83A1-F6EECF244321}">
                    <p14:modId xmlns:p14="http://schemas.microsoft.com/office/powerpoint/2010/main" val="155614668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3</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20</m:t>
                                  </m:r>
                                </m:den>
                              </m:f>
                            </m:oMath>
                          </a14:m>
                          <a:r>
                            <a:rPr lang="ar-AE" sz="1600" u="none" strike="noStrike" cap="none" dirty="0">
                              <a:solidFill>
                                <a:schemeClr val="tx1"/>
                              </a:solidFill>
                              <a:latin typeface="Nunito Sans"/>
                              <a:ea typeface="Nunito Sans"/>
                              <a:cs typeface="Nunito Sans"/>
                              <a:sym typeface="Nunito Sans"/>
                            </a:rPr>
                            <a:t> </a:t>
                          </a:r>
                        </a:p>
                        <a:p>
                          <a:pPr marL="0" lvl="0" indent="0" algn="l" rtl="0">
                            <a:lnSpc>
                              <a:spcPct val="115000"/>
                            </a:lnSpc>
                            <a:spcBef>
                              <a:spcPts val="0"/>
                            </a:spcBef>
                            <a:spcAft>
                              <a:spcPts val="0"/>
                            </a:spcAft>
                            <a:buNone/>
                          </a:pPr>
                          <a:r>
                            <a:rPr lang="en-US" sz="1400" dirty="0">
                              <a:solidFill>
                                <a:schemeClr val="tx1"/>
                              </a:solidFill>
                              <a:latin typeface="Nunito"/>
                              <a:ea typeface="Nunito"/>
                              <a:cs typeface="Nunito"/>
                              <a:sym typeface="Nunito"/>
                            </a:rPr>
                            <a:t> </a:t>
                          </a:r>
                          <a:endParaRPr lang="en-US" sz="1400"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2</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7</m:t>
                                  </m:r>
                                </m:den>
                              </m:f>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29</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40</m:t>
                                  </m:r>
                                </m:den>
                              </m:f>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14</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29</m:t>
                                  </m:r>
                                </m:den>
                              </m:f>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58E96461-64C4-F496-61B1-109C5C1725B0}"/>
                  </a:ext>
                </a:extLst>
              </p:cNvPr>
              <p:cNvGraphicFramePr/>
              <p:nvPr>
                <p:extLst>
                  <p:ext uri="{D42A27DB-BD31-4B8C-83A1-F6EECF244321}">
                    <p14:modId xmlns:p14="http://schemas.microsoft.com/office/powerpoint/2010/main" val="155614668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3</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20</m:t>
                                  </m:r>
                                </m:den>
                              </m:f>
                            </m:oMath>
                          </a14:m>
                          <a:r>
                            <a:rPr lang="ar-AE" sz="1600" u="none" strike="noStrike" cap="none" dirty="0">
                              <a:solidFill>
                                <a:schemeClr val="tx1"/>
                              </a:solidFill>
                              <a:latin typeface="Nunito Sans"/>
                              <a:ea typeface="Nunito Sans"/>
                              <a:cs typeface="Nunito Sans"/>
                              <a:sym typeface="Nunito Sans"/>
                            </a:rPr>
                            <a:t> </a:t>
                          </a:r>
                        </a:p>
                        <a:p>
                          <a:pPr marL="0" lvl="0" indent="0" algn="l" rtl="0">
                            <a:lnSpc>
                              <a:spcPct val="115000"/>
                            </a:lnSpc>
                            <a:spcBef>
                              <a:spcPts val="0"/>
                            </a:spcBef>
                            <a:spcAft>
                              <a:spcPts val="0"/>
                            </a:spcAft>
                            <a:buNone/>
                          </a:pPr>
                          <a:r>
                            <a:rPr lang="en-US" sz="1400" dirty="0">
                              <a:solidFill>
                                <a:schemeClr val="tx1"/>
                              </a:solidFill>
                              <a:latin typeface="Nunito"/>
                              <a:ea typeface="Nunito"/>
                              <a:cs typeface="Nunito"/>
                              <a:sym typeface="Nunito"/>
                            </a:rPr>
                            <a:t> </a:t>
                          </a:r>
                          <a:endParaRPr lang="en-US" sz="1400"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2</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7</m:t>
                                  </m:r>
                                </m:den>
                              </m:f>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29</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40</m:t>
                                  </m:r>
                                </m:den>
                              </m:f>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14</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29</m:t>
                                  </m:r>
                                </m:den>
                              </m:f>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CB873955-651D-2C93-C22B-4452C1B9FA1D}"/>
                  </a:ext>
                </a:extLst>
              </p:cNvPr>
              <p:cNvGraphicFramePr/>
              <p:nvPr/>
            </p:nvGraphicFramePr>
            <p:xfrm>
              <a:off x="108044" y="862525"/>
              <a:ext cx="4427010" cy="9347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b="0" dirty="0">
                              <a:solidFill>
                                <a:schemeClr val="dk1"/>
                              </a:solidFill>
                              <a:latin typeface="Nunito Sans"/>
                              <a:ea typeface="Nunito Sans"/>
                              <a:cs typeface="Nunito Sans"/>
                              <a:sym typeface="Nunito Sans"/>
                            </a:rPr>
                            <a:t>1) </a:t>
                          </a:r>
                          <a:r>
                            <a:rPr lang="en-US" sz="1600" b="0" dirty="0">
                              <a:solidFill>
                                <a:schemeClr val="dk1"/>
                              </a:solidFill>
                              <a:latin typeface="Nunito"/>
                              <a:ea typeface="Nunito"/>
                              <a:cs typeface="Nunito"/>
                              <a:sym typeface="Nunito"/>
                            </a:rPr>
                            <a:t>Use the information presented in this Venn</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US" sz="1600" b="0" dirty="0">
                              <a:solidFill>
                                <a:schemeClr val="dk1"/>
                              </a:solidFill>
                              <a:latin typeface="Nunito"/>
                              <a:ea typeface="Nunito"/>
                              <a:cs typeface="Nunito"/>
                              <a:sym typeface="Nunito"/>
                            </a:rPr>
                            <a:t>    diagram to determine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𝑃</m:t>
                              </m:r>
                              <m:r>
                                <a:rPr lang="en-GB" sz="1600" b="0" i="1" dirty="0" smtClean="0">
                                  <a:solidFill>
                                    <a:schemeClr val="dk1"/>
                                  </a:solidFill>
                                  <a:latin typeface="Cambria Math" panose="02040503050406030204" pitchFamily="18" charset="0"/>
                                  <a:ea typeface="Nunito"/>
                                  <a:cs typeface="Nunito"/>
                                  <a:sym typeface="Nunito"/>
                                </a:rPr>
                                <m:t>(</m:t>
                              </m:r>
                              <m:r>
                                <a:rPr lang="en-GB" sz="1600" b="0" i="1" dirty="0" smtClean="0">
                                  <a:solidFill>
                                    <a:schemeClr val="dk1"/>
                                  </a:solidFill>
                                  <a:latin typeface="Cambria Math" panose="02040503050406030204" pitchFamily="18" charset="0"/>
                                  <a:ea typeface="Nunito"/>
                                  <a:cs typeface="Nunito"/>
                                  <a:sym typeface="Nunito"/>
                                </a:rPr>
                                <m:t>𝐴</m:t>
                              </m:r>
                              <m:r>
                                <a:rPr lang="en-GB" sz="1600" b="0" i="1" dirty="0" smtClean="0">
                                  <a:solidFill>
                                    <a:schemeClr val="dk1"/>
                                  </a:solidFill>
                                  <a:latin typeface="Cambria Math" panose="02040503050406030204" pitchFamily="18" charset="0"/>
                                  <a:ea typeface="Nunito"/>
                                  <a:cs typeface="Nunito"/>
                                  <a:sym typeface="Nunito"/>
                                </a:rPr>
                                <m:t>|</m:t>
                              </m:r>
                              <m:r>
                                <a:rPr lang="en-GB" sz="1600" b="0" i="1" dirty="0" smtClean="0">
                                  <a:solidFill>
                                    <a:schemeClr val="dk1"/>
                                  </a:solidFill>
                                  <a:latin typeface="Cambria Math" panose="02040503050406030204" pitchFamily="18" charset="0"/>
                                  <a:ea typeface="Nunito"/>
                                  <a:cs typeface="Nunito"/>
                                  <a:sym typeface="Nunito"/>
                                </a:rPr>
                                <m:t>𝐵</m:t>
                              </m:r>
                              <m:r>
                                <a:rPr lang="en-GB" sz="1600" b="0" i="1" dirty="0" smtClean="0">
                                  <a:solidFill>
                                    <a:schemeClr val="dk1"/>
                                  </a:solidFill>
                                  <a:latin typeface="Cambria Math" panose="02040503050406030204" pitchFamily="18" charset="0"/>
                                  <a:ea typeface="Nunito"/>
                                  <a:cs typeface="Nunito"/>
                                  <a:sym typeface="Nunito"/>
                                </a:rPr>
                                <m:t>)</m:t>
                              </m:r>
                            </m:oMath>
                          </a14:m>
                          <a:r>
                            <a:rPr lang="en-US" sz="1600" b="0" dirty="0">
                              <a:solidFill>
                                <a:schemeClr val="dk1"/>
                              </a:solidFill>
                              <a:latin typeface="Nunito"/>
                              <a:ea typeface="Nunito"/>
                              <a:cs typeface="Nunito"/>
                              <a:sym typeface="Nunito"/>
                            </a:rPr>
                            <a:t>:</a:t>
                          </a:r>
                          <a:r>
                            <a:rPr lang="en-US" sz="1600" b="0" dirty="0">
                              <a:solidFill>
                                <a:schemeClr val="dk1"/>
                              </a:solidFill>
                              <a:latin typeface="+mn-lt"/>
                              <a:ea typeface="Arial"/>
                              <a:cs typeface="Arial"/>
                              <a:sym typeface="Arial"/>
                            </a:rPr>
                            <a:t> </a:t>
                          </a:r>
                          <a:endParaRPr lang="en-US" sz="1600" b="0" u="none" strike="noStrike" cap="none" dirty="0">
                            <a:solidFill>
                              <a:schemeClr val="dk1"/>
                            </a:solidFill>
                            <a:latin typeface="Nunito Sans"/>
                            <a:ea typeface="Nunito Sans"/>
                            <a:cs typeface="Nunito Sans"/>
                            <a:sym typeface="Nunito Sans"/>
                          </a:endParaRP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CB873955-651D-2C93-C22B-4452C1B9FA1D}"/>
                  </a:ext>
                </a:extLst>
              </p:cNvPr>
              <p:cNvGraphicFramePr/>
              <p:nvPr/>
            </p:nvGraphicFramePr>
            <p:xfrm>
              <a:off x="108044" y="862525"/>
              <a:ext cx="4427010" cy="9347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b="0" dirty="0">
                              <a:solidFill>
                                <a:schemeClr val="dk1"/>
                              </a:solidFill>
                              <a:latin typeface="Nunito Sans"/>
                              <a:ea typeface="Nunito Sans"/>
                              <a:cs typeface="Nunito Sans"/>
                              <a:sym typeface="Nunito Sans"/>
                            </a:rPr>
                            <a:t>1) </a:t>
                          </a:r>
                          <a:r>
                            <a:rPr lang="en-US" sz="1600" b="0" dirty="0">
                              <a:solidFill>
                                <a:schemeClr val="dk1"/>
                              </a:solidFill>
                              <a:latin typeface="Nunito"/>
                              <a:ea typeface="Nunito"/>
                              <a:cs typeface="Nunito"/>
                              <a:sym typeface="Nunito"/>
                            </a:rPr>
                            <a:t>Use the information presented in this Venn</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US" sz="1600" b="0" dirty="0">
                              <a:solidFill>
                                <a:schemeClr val="dk1"/>
                              </a:solidFill>
                              <a:latin typeface="Nunito"/>
                              <a:ea typeface="Nunito"/>
                              <a:cs typeface="Nunito"/>
                              <a:sym typeface="Nunito"/>
                            </a:rPr>
                            <a:t>    diagram to determine </a:t>
                          </a:r>
                          <a14:m xmlns:a14="http://schemas.microsoft.com/office/drawing/2010/main">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𝑃</m:t>
                              </m:r>
                              <m:r>
                                <a:rPr lang="en-GB" sz="1600" b="0" i="1" dirty="0" smtClean="0">
                                  <a:solidFill>
                                    <a:schemeClr val="dk1"/>
                                  </a:solidFill>
                                  <a:latin typeface="Cambria Math" panose="02040503050406030204" pitchFamily="18" charset="0"/>
                                  <a:ea typeface="Nunito"/>
                                  <a:cs typeface="Nunito"/>
                                  <a:sym typeface="Nunito"/>
                                </a:rPr>
                                <m:t>(</m:t>
                              </m:r>
                              <m:r>
                                <a:rPr lang="en-GB" sz="1600" b="0" i="1" dirty="0" smtClean="0">
                                  <a:solidFill>
                                    <a:schemeClr val="dk1"/>
                                  </a:solidFill>
                                  <a:latin typeface="Cambria Math" panose="02040503050406030204" pitchFamily="18" charset="0"/>
                                  <a:ea typeface="Nunito"/>
                                  <a:cs typeface="Nunito"/>
                                  <a:sym typeface="Nunito"/>
                                </a:rPr>
                                <m:t>𝐴</m:t>
                              </m:r>
                              <m:r>
                                <a:rPr lang="en-GB" sz="1600" b="0" i="1" dirty="0" smtClean="0">
                                  <a:solidFill>
                                    <a:schemeClr val="dk1"/>
                                  </a:solidFill>
                                  <a:latin typeface="Cambria Math" panose="02040503050406030204" pitchFamily="18" charset="0"/>
                                  <a:ea typeface="Nunito"/>
                                  <a:cs typeface="Nunito"/>
                                  <a:sym typeface="Nunito"/>
                                </a:rPr>
                                <m:t>|</m:t>
                              </m:r>
                              <m:r>
                                <a:rPr lang="en-GB" sz="1600" b="0" i="1" dirty="0" smtClean="0">
                                  <a:solidFill>
                                    <a:schemeClr val="dk1"/>
                                  </a:solidFill>
                                  <a:latin typeface="Cambria Math" panose="02040503050406030204" pitchFamily="18" charset="0"/>
                                  <a:ea typeface="Nunito"/>
                                  <a:cs typeface="Nunito"/>
                                  <a:sym typeface="Nunito"/>
                                </a:rPr>
                                <m:t>𝐵</m:t>
                              </m:r>
                              <m:r>
                                <a:rPr lang="en-GB" sz="1600" b="0" i="1" dirty="0" smtClean="0">
                                  <a:solidFill>
                                    <a:schemeClr val="dk1"/>
                                  </a:solidFill>
                                  <a:latin typeface="Cambria Math" panose="02040503050406030204" pitchFamily="18" charset="0"/>
                                  <a:ea typeface="Nunito"/>
                                  <a:cs typeface="Nunito"/>
                                  <a:sym typeface="Nunito"/>
                                </a:rPr>
                                <m:t>)</m:t>
                              </m:r>
                            </m:oMath>
                          </a14:m>
                          <a:r>
                            <a:rPr lang="en-US" sz="1600" b="0" dirty="0">
                              <a:solidFill>
                                <a:schemeClr val="dk1"/>
                              </a:solidFill>
                              <a:latin typeface="Nunito"/>
                              <a:ea typeface="Nunito"/>
                              <a:cs typeface="Nunito"/>
                              <a:sym typeface="Nunito"/>
                            </a:rPr>
                            <a:t>:</a:t>
                          </a:r>
                          <a:r>
                            <a:rPr lang="en-US" sz="1600" b="0" dirty="0">
                              <a:solidFill>
                                <a:schemeClr val="dk1"/>
                              </a:solidFill>
                              <a:latin typeface="+mn-lt"/>
                              <a:ea typeface="Arial"/>
                              <a:cs typeface="Arial"/>
                              <a:sym typeface="Arial"/>
                            </a:rPr>
                            <a:t> </a:t>
                          </a:r>
                          <a:endParaRPr lang="en-US" sz="1600" b="0" u="none" strike="noStrike" cap="none" dirty="0">
                            <a:solidFill>
                              <a:schemeClr val="dk1"/>
                            </a:solidFill>
                            <a:latin typeface="Nunito Sans"/>
                            <a:ea typeface="Nunito Sans"/>
                            <a:cs typeface="Nunito Sans"/>
                            <a:sym typeface="Nunito Sans"/>
                          </a:endParaRP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pic>
        <p:nvPicPr>
          <p:cNvPr id="5" name="Picture 4" descr="A diagram of a number and a circle&#10;&#10;Description automatically generated">
            <a:extLst>
              <a:ext uri="{FF2B5EF4-FFF2-40B4-BE49-F238E27FC236}">
                <a16:creationId xmlns:a16="http://schemas.microsoft.com/office/drawing/2014/main" id="{719B9559-1285-1198-F113-7E8C2DD9C5E3}"/>
              </a:ext>
            </a:extLst>
          </p:cNvPr>
          <p:cNvPicPr>
            <a:picLocks noChangeAspect="1"/>
          </p:cNvPicPr>
          <p:nvPr/>
        </p:nvPicPr>
        <p:blipFill>
          <a:blip r:embed="rId3"/>
          <a:stretch>
            <a:fillRect/>
          </a:stretch>
        </p:blipFill>
        <p:spPr>
          <a:xfrm>
            <a:off x="452180" y="1860561"/>
            <a:ext cx="3738737" cy="2420414"/>
          </a:xfrm>
          <a:prstGeom prst="rect">
            <a:avLst/>
          </a:prstGeom>
        </p:spPr>
      </p:pic>
    </p:spTree>
    <p:extLst>
      <p:ext uri="{BB962C8B-B14F-4D97-AF65-F5344CB8AC3E}">
        <p14:creationId xmlns:p14="http://schemas.microsoft.com/office/powerpoint/2010/main" val="25482544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g2531dd14429_0_154"/>
          <p:cNvSpPr txBox="1"/>
          <p:nvPr/>
        </p:nvSpPr>
        <p:spPr>
          <a:xfrm>
            <a:off x="169850" y="378100"/>
            <a:ext cx="4873996"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Conditional Probability</a:t>
            </a:r>
            <a:endParaRPr sz="1400" b="1" i="0" u="none" strike="noStrike" cap="none" dirty="0">
              <a:solidFill>
                <a:srgbClr val="FFFFFF"/>
              </a:solidFill>
              <a:latin typeface="Nunito Sans"/>
              <a:ea typeface="Nunito Sans"/>
              <a:cs typeface="Nunito Sans"/>
              <a:sym typeface="Nunito Sans"/>
            </a:endParaRPr>
          </a:p>
        </p:txBody>
      </p:sp>
      <p:graphicFrame>
        <p:nvGraphicFramePr>
          <p:cNvPr id="329" name="Google Shape;329;g2531dd14429_0_154"/>
          <p:cNvGraphicFramePr/>
          <p:nvPr/>
        </p:nvGraphicFramePr>
        <p:xfrm>
          <a:off x="108044" y="862525"/>
          <a:ext cx="8882075" cy="813875"/>
        </p:xfrm>
        <a:graphic>
          <a:graphicData uri="http://schemas.openxmlformats.org/drawingml/2006/table">
            <a:tbl>
              <a:tblPr firstRow="1" bandRow="1">
                <a:noFill/>
                <a:tableStyleId>{AD53301B-15D8-45D5-B580-323E5BA72A3A}</a:tableStyleId>
              </a:tblPr>
              <a:tblGrid>
                <a:gridCol w="8882075">
                  <a:extLst>
                    <a:ext uri="{9D8B030D-6E8A-4147-A177-3AD203B41FA5}">
                      <a16:colId xmlns:a16="http://schemas.microsoft.com/office/drawing/2014/main" val="20000"/>
                    </a:ext>
                  </a:extLst>
                </a:gridCol>
              </a:tblGrid>
              <a:tr h="813875">
                <a:tc>
                  <a:txBody>
                    <a:bodyPr/>
                    <a:lstStyle/>
                    <a:p>
                      <a:pPr marL="0" marR="0" lvl="0" indent="0" algn="l" rtl="0">
                        <a:lnSpc>
                          <a:spcPct val="100000"/>
                        </a:lnSpc>
                        <a:spcBef>
                          <a:spcPts val="0"/>
                        </a:spcBef>
                        <a:spcAft>
                          <a:spcPts val="0"/>
                        </a:spcAft>
                        <a:buClr>
                          <a:srgbClr val="000000"/>
                        </a:buClr>
                        <a:buSzPts val="1600"/>
                        <a:buFont typeface="Arial"/>
                        <a:buNone/>
                      </a:pPr>
                      <a:r>
                        <a:rPr lang="en-GB" sz="1600" b="0" u="none" strike="noStrike" cap="none" dirty="0">
                          <a:solidFill>
                            <a:schemeClr val="dk1"/>
                          </a:solidFill>
                          <a:latin typeface="Nunito Sans"/>
                          <a:ea typeface="Nunito Sans"/>
                          <a:cs typeface="Nunito Sans"/>
                          <a:sym typeface="Nunito Sans"/>
                        </a:rPr>
                        <a:t>2) </a:t>
                      </a:r>
                      <a:r>
                        <a:rPr lang="en-GB" sz="1600" b="0" dirty="0">
                          <a:solidFill>
                            <a:schemeClr val="dk1"/>
                          </a:solidFill>
                          <a:latin typeface="Nunito"/>
                          <a:ea typeface="Nunito"/>
                          <a:cs typeface="Nunito"/>
                          <a:sym typeface="Nunito"/>
                        </a:rPr>
                        <a:t>A bag of sweets contains 8 mints, 7 toffees and 5 chocolates. </a:t>
                      </a:r>
                      <a:endParaRPr sz="1600" b="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Clr>
                          <a:srgbClr val="000000"/>
                        </a:buClr>
                        <a:buSzPts val="1600"/>
                        <a:buFont typeface="Arial"/>
                        <a:buNone/>
                      </a:pPr>
                      <a:r>
                        <a:rPr lang="en-GB" sz="1600" b="0" dirty="0">
                          <a:solidFill>
                            <a:schemeClr val="dk1"/>
                          </a:solidFill>
                          <a:latin typeface="Nunito"/>
                          <a:ea typeface="Nunito"/>
                          <a:cs typeface="Nunito"/>
                          <a:sym typeface="Nunito"/>
                        </a:rPr>
                        <a:t>    What is the probability that the first three sweets eaten from the bag are chocolates?</a:t>
                      </a:r>
                      <a:endParaRPr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mc:Choice xmlns:a14="http://schemas.microsoft.com/office/drawing/2010/main" Requires="a14">
          <p:graphicFrame>
            <p:nvGraphicFramePr>
              <p:cNvPr id="2" name="Google Shape;292;g2045eb4a8d4_0_177">
                <a:extLst>
                  <a:ext uri="{FF2B5EF4-FFF2-40B4-BE49-F238E27FC236}">
                    <a16:creationId xmlns:a16="http://schemas.microsoft.com/office/drawing/2014/main" id="{8A3778B9-F287-D57B-9F2E-F0CFE7992FEE}"/>
                  </a:ext>
                </a:extLst>
              </p:cNvPr>
              <p:cNvGraphicFramePr/>
              <p:nvPr>
                <p:extLst>
                  <p:ext uri="{D42A27DB-BD31-4B8C-83A1-F6EECF244321}">
                    <p14:modId xmlns:p14="http://schemas.microsoft.com/office/powerpoint/2010/main" val="1230281060"/>
                  </p:ext>
                </p:extLst>
              </p:nvPr>
            </p:nvGraphicFramePr>
            <p:xfrm>
              <a:off x="952500" y="2190750"/>
              <a:ext cx="7239000" cy="1636526"/>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1</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24</m:t>
                                  </m:r>
                                </m:den>
                              </m:f>
                            </m:oMath>
                          </a14:m>
                          <a:endParaRPr lang="ar-AE" sz="160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1</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64</m:t>
                                  </m:r>
                                </m:den>
                              </m:f>
                            </m:oMath>
                          </a14:m>
                          <a:endParaRPr lang="ar-AE" sz="160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dirty="0">
                              <a:solidFill>
                                <a:schemeClr val="tx1"/>
                              </a:solidFill>
                              <a:latin typeface="Nunito"/>
                              <a:ea typeface="Nunito"/>
                              <a:cs typeface="Nunito"/>
                              <a:sym typeface="Nunito"/>
                            </a:rPr>
                            <a:t> </a:t>
                          </a:r>
                          <a:endParaRPr lang="en-US" sz="1400"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143</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228</m:t>
                                  </m:r>
                                </m:den>
                              </m:f>
                            </m:oMath>
                          </a14:m>
                          <a:endParaRPr lang="ar-AE" sz="160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14:m>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1</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114</m:t>
                                  </m:r>
                                </m:den>
                              </m:f>
                            </m:oMath>
                          </a14:m>
                          <a:endParaRPr lang="ar-AE" sz="160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dirty="0">
                              <a:solidFill>
                                <a:schemeClr val="tx1"/>
                              </a:solidFill>
                              <a:latin typeface="Nunito"/>
                              <a:ea typeface="Nunito"/>
                              <a:cs typeface="Nunito"/>
                              <a:sym typeface="Nunito"/>
                            </a:rPr>
                            <a:t> </a:t>
                          </a:r>
                          <a:endParaRPr lang="en-GB" sz="1400"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292;g2045eb4a8d4_0_177">
                <a:extLst>
                  <a:ext uri="{FF2B5EF4-FFF2-40B4-BE49-F238E27FC236}">
                    <a16:creationId xmlns:a16="http://schemas.microsoft.com/office/drawing/2014/main" id="{8A3778B9-F287-D57B-9F2E-F0CFE7992FEE}"/>
                  </a:ext>
                </a:extLst>
              </p:cNvPr>
              <p:cNvGraphicFramePr/>
              <p:nvPr>
                <p:extLst>
                  <p:ext uri="{D42A27DB-BD31-4B8C-83A1-F6EECF244321}">
                    <p14:modId xmlns:p14="http://schemas.microsoft.com/office/powerpoint/2010/main" val="1230281060"/>
                  </p:ext>
                </p:extLst>
              </p:nvPr>
            </p:nvGraphicFramePr>
            <p:xfrm>
              <a:off x="952500" y="2190750"/>
              <a:ext cx="7239000" cy="1636526"/>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1</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24</m:t>
                                  </m:r>
                                </m:den>
                              </m:f>
                            </m:oMath>
                          </a14:m>
                          <a:endParaRPr lang="ar-AE" sz="160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1</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64</m:t>
                                  </m:r>
                                </m:den>
                              </m:f>
                            </m:oMath>
                          </a14:m>
                          <a:endParaRPr lang="ar-AE" sz="160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dirty="0">
                              <a:solidFill>
                                <a:schemeClr val="tx1"/>
                              </a:solidFill>
                              <a:latin typeface="Nunito"/>
                              <a:ea typeface="Nunito"/>
                              <a:cs typeface="Nunito"/>
                              <a:sym typeface="Nunito"/>
                            </a:rPr>
                            <a:t> </a:t>
                          </a:r>
                          <a:endParaRPr lang="en-US" sz="1400"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143</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228</m:t>
                                  </m:r>
                                </m:den>
                              </m:f>
                            </m:oMath>
                          </a14:m>
                          <a:endParaRPr lang="ar-AE" sz="160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1</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114</m:t>
                                  </m:r>
                                </m:den>
                              </m:f>
                            </m:oMath>
                          </a14:m>
                          <a:endParaRPr lang="ar-AE" sz="160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dirty="0">
                              <a:solidFill>
                                <a:schemeClr val="tx1"/>
                              </a:solidFill>
                              <a:latin typeface="Nunito"/>
                              <a:ea typeface="Nunito"/>
                              <a:cs typeface="Nunito"/>
                              <a:sym typeface="Nunito"/>
                            </a:rPr>
                            <a:t> </a:t>
                          </a:r>
                          <a:endParaRPr lang="en-GB" sz="1400"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28175191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g2531dd14429_0_176"/>
          <p:cNvSpPr txBox="1"/>
          <p:nvPr/>
        </p:nvSpPr>
        <p:spPr>
          <a:xfrm>
            <a:off x="169849" y="378100"/>
            <a:ext cx="4844821"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Conditional Probability</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57671184-669A-DE8A-7BCE-5BDEE2C52D4F}"/>
                  </a:ext>
                </a:extLst>
              </p:cNvPr>
              <p:cNvGraphicFramePr/>
              <p:nvPr>
                <p:extLst>
                  <p:ext uri="{D42A27DB-BD31-4B8C-83A1-F6EECF244321}">
                    <p14:modId xmlns:p14="http://schemas.microsoft.com/office/powerpoint/2010/main" val="70551700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1</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4</m:t>
                                  </m:r>
                                </m:den>
                              </m:f>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B)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2</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3</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8</m:t>
                                  </m:r>
                                </m:den>
                              </m:f>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de-DE" sz="1600" u="none" strike="noStrike" cap="none" dirty="0">
                              <a:solidFill>
                                <a:schemeClr val="dk1"/>
                              </a:solidFill>
                              <a:latin typeface="Nunito Sans"/>
                              <a:ea typeface="Nunito Sans"/>
                              <a:cs typeface="Nunito Sans"/>
                              <a:sym typeface="Nunito Sans"/>
                            </a:rPr>
                            <a:t>D)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de-DE" sz="1600" b="0" i="1" u="none" strike="noStrike" cap="none" smtClean="0">
                                      <a:solidFill>
                                        <a:schemeClr val="dk1"/>
                                      </a:solidFill>
                                      <a:latin typeface="Cambria Math" panose="02040503050406030204" pitchFamily="18" charset="0"/>
                                      <a:ea typeface="Nunito Sans"/>
                                      <a:cs typeface="Nunito Sans"/>
                                      <a:sym typeface="Nunito Sans"/>
                                    </a:rPr>
                                    <m:t>2</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m:t>
                                  </m:r>
                                </m:den>
                              </m:f>
                            </m:oMath>
                          </a14:m>
                          <a:endParaRPr lang="de-DE"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de-DE" sz="1400" dirty="0">
                              <a:solidFill>
                                <a:srgbClr val="1C1C1C"/>
                              </a:solidFill>
                              <a:latin typeface="Nunito Sans"/>
                              <a:ea typeface="Nunito Sans"/>
                              <a:cs typeface="Nunito Sans"/>
                              <a:sym typeface="Nunito Sans"/>
                            </a:rPr>
                            <a:t> </a:t>
                          </a:r>
                          <a:endParaRPr sz="1400"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57671184-669A-DE8A-7BCE-5BDEE2C52D4F}"/>
                  </a:ext>
                </a:extLst>
              </p:cNvPr>
              <p:cNvGraphicFramePr/>
              <p:nvPr>
                <p:extLst>
                  <p:ext uri="{D42A27DB-BD31-4B8C-83A1-F6EECF244321}">
                    <p14:modId xmlns:p14="http://schemas.microsoft.com/office/powerpoint/2010/main" val="70551700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1</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4</m:t>
                                  </m:r>
                                </m:den>
                              </m:f>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2</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3</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8</m:t>
                                  </m:r>
                                </m:den>
                              </m:f>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de-DE"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de-DE" sz="1600" b="0" i="1" u="none" strike="noStrike" cap="none" smtClean="0">
                                      <a:solidFill>
                                        <a:schemeClr val="dk1"/>
                                      </a:solidFill>
                                      <a:latin typeface="Cambria Math" panose="02040503050406030204" pitchFamily="18" charset="0"/>
                                      <a:ea typeface="Nunito Sans"/>
                                      <a:cs typeface="Nunito Sans"/>
                                      <a:sym typeface="Nunito Sans"/>
                                    </a:rPr>
                                    <m:t>2</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m:t>
                                  </m:r>
                                </m:den>
                              </m:f>
                            </m:oMath>
                          </a14:m>
                          <a:endParaRPr lang="de-DE"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de-DE" sz="1400" dirty="0">
                              <a:solidFill>
                                <a:srgbClr val="1C1C1C"/>
                              </a:solidFill>
                              <a:latin typeface="Nunito Sans"/>
                              <a:ea typeface="Nunito Sans"/>
                              <a:cs typeface="Nunito Sans"/>
                              <a:sym typeface="Nunito Sans"/>
                            </a:rPr>
                            <a:t> </a:t>
                          </a:r>
                          <a:endParaRPr sz="1400"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C9B4A88E-761E-C6F2-3A2B-526F2B3D150F}"/>
                  </a:ext>
                </a:extLst>
              </p:cNvPr>
              <p:cNvGraphicFramePr/>
              <p:nvPr/>
            </p:nvGraphicFramePr>
            <p:xfrm>
              <a:off x="108044" y="862525"/>
              <a:ext cx="4427010" cy="176696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3) </a:t>
                          </a:r>
                          <a:r>
                            <a:rPr lang="en-US" sz="1600" b="0" dirty="0">
                              <a:solidFill>
                                <a:schemeClr val="dk1"/>
                              </a:solidFill>
                              <a:latin typeface="Nunito"/>
                              <a:ea typeface="Nunito"/>
                              <a:cs typeface="Nunito"/>
                              <a:sym typeface="Nunito"/>
                            </a:rPr>
                            <a:t>Let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𝛏</m:t>
                              </m:r>
                              <m:r>
                                <a:rPr lang="en-US" sz="1600" b="0" i="1" dirty="0" smtClean="0">
                                  <a:solidFill>
                                    <a:schemeClr val="dk1"/>
                                  </a:solidFill>
                                  <a:latin typeface="Cambria Math" panose="02040503050406030204" pitchFamily="18" charset="0"/>
                                  <a:ea typeface="Nunito"/>
                                  <a:cs typeface="Nunito"/>
                                  <a:sym typeface="Nunito"/>
                                </a:rPr>
                                <m:t> = {</m:t>
                              </m:r>
                              <m:r>
                                <a:rPr lang="en-US" sz="1600" b="0" i="1" dirty="0" smtClean="0">
                                  <a:solidFill>
                                    <a:schemeClr val="dk1"/>
                                  </a:solidFill>
                                  <a:latin typeface="Cambria Math" panose="02040503050406030204" pitchFamily="18" charset="0"/>
                                  <a:ea typeface="Nunito"/>
                                  <a:cs typeface="Nunito"/>
                                  <a:sym typeface="Nunito"/>
                                </a:rPr>
                                <m:t>1</m:t>
                              </m:r>
                              <m:r>
                                <a:rPr lang="en-US" sz="1600" b="0" i="1" dirty="0" smtClean="0">
                                  <a:solidFill>
                                    <a:schemeClr val="dk1"/>
                                  </a:solidFill>
                                  <a:latin typeface="Cambria Math" panose="02040503050406030204" pitchFamily="18" charset="0"/>
                                  <a:ea typeface="Nunito"/>
                                  <a:cs typeface="Nunito"/>
                                  <a:sym typeface="Nunito"/>
                                </a:rPr>
                                <m:t>, </m:t>
                              </m:r>
                              <m:r>
                                <a:rPr lang="en-US" sz="1600" b="0" i="1" dirty="0" smtClean="0">
                                  <a:solidFill>
                                    <a:schemeClr val="dk1"/>
                                  </a:solidFill>
                                  <a:latin typeface="Cambria Math" panose="02040503050406030204" pitchFamily="18" charset="0"/>
                                  <a:ea typeface="Nunito"/>
                                  <a:cs typeface="Nunito"/>
                                  <a:sym typeface="Nunito"/>
                                </a:rPr>
                                <m:t>2</m:t>
                              </m:r>
                              <m:r>
                                <a:rPr lang="en-US" sz="1600" b="0" i="1" dirty="0" smtClean="0">
                                  <a:solidFill>
                                    <a:schemeClr val="dk1"/>
                                  </a:solidFill>
                                  <a:latin typeface="Cambria Math" panose="02040503050406030204" pitchFamily="18" charset="0"/>
                                  <a:ea typeface="Nunito"/>
                                  <a:cs typeface="Nunito"/>
                                  <a:sym typeface="Nunito"/>
                                </a:rPr>
                                <m:t>, </m:t>
                              </m:r>
                              <m:r>
                                <a:rPr lang="en-US" sz="1600" b="0" i="1" dirty="0" smtClean="0">
                                  <a:solidFill>
                                    <a:schemeClr val="dk1"/>
                                  </a:solidFill>
                                  <a:latin typeface="Cambria Math" panose="02040503050406030204" pitchFamily="18" charset="0"/>
                                  <a:ea typeface="Nunito"/>
                                  <a:cs typeface="Nunito"/>
                                  <a:sym typeface="Nunito"/>
                                </a:rPr>
                                <m:t>3</m:t>
                              </m:r>
                              <m:r>
                                <a:rPr lang="en-US" sz="1600" b="0" i="1" dirty="0" smtClean="0">
                                  <a:solidFill>
                                    <a:schemeClr val="dk1"/>
                                  </a:solidFill>
                                  <a:latin typeface="Cambria Math" panose="02040503050406030204" pitchFamily="18" charset="0"/>
                                  <a:ea typeface="Nunito"/>
                                  <a:cs typeface="Nunito"/>
                                  <a:sym typeface="Nunito"/>
                                </a:rPr>
                                <m:t>, </m:t>
                              </m:r>
                              <m:r>
                                <a:rPr lang="en-US" sz="1600" b="0" i="1" dirty="0" smtClean="0">
                                  <a:solidFill>
                                    <a:schemeClr val="dk1"/>
                                  </a:solidFill>
                                  <a:latin typeface="Cambria Math" panose="02040503050406030204" pitchFamily="18" charset="0"/>
                                  <a:ea typeface="Nunito"/>
                                  <a:cs typeface="Nunito"/>
                                  <a:sym typeface="Nunito"/>
                                </a:rPr>
                                <m:t>4</m:t>
                              </m:r>
                              <m:r>
                                <a:rPr lang="en-US" sz="1600" b="0" i="1" dirty="0" smtClean="0">
                                  <a:solidFill>
                                    <a:schemeClr val="dk1"/>
                                  </a:solidFill>
                                  <a:latin typeface="Cambria Math" panose="02040503050406030204" pitchFamily="18" charset="0"/>
                                  <a:ea typeface="Nunito"/>
                                  <a:cs typeface="Nunito"/>
                                  <a:sym typeface="Nunito"/>
                                </a:rPr>
                                <m:t>, </m:t>
                              </m:r>
                              <m:r>
                                <a:rPr lang="en-US" sz="1600" b="0" i="1" dirty="0" smtClean="0">
                                  <a:solidFill>
                                    <a:schemeClr val="dk1"/>
                                  </a:solidFill>
                                  <a:latin typeface="Cambria Math" panose="02040503050406030204" pitchFamily="18" charset="0"/>
                                  <a:ea typeface="Nunito"/>
                                  <a:cs typeface="Nunito"/>
                                  <a:sym typeface="Nunito"/>
                                </a:rPr>
                                <m:t>5</m:t>
                              </m:r>
                              <m:r>
                                <a:rPr lang="en-US" sz="1600" b="0" i="1" dirty="0" smtClean="0">
                                  <a:solidFill>
                                    <a:schemeClr val="dk1"/>
                                  </a:solidFill>
                                  <a:latin typeface="Cambria Math" panose="02040503050406030204" pitchFamily="18" charset="0"/>
                                  <a:ea typeface="Nunito"/>
                                  <a:cs typeface="Nunito"/>
                                  <a:sym typeface="Nunito"/>
                                </a:rPr>
                                <m:t>, </m:t>
                              </m:r>
                              <m:r>
                                <a:rPr lang="en-US" sz="1600" b="0" i="1" dirty="0" smtClean="0">
                                  <a:solidFill>
                                    <a:schemeClr val="dk1"/>
                                  </a:solidFill>
                                  <a:latin typeface="Cambria Math" panose="02040503050406030204" pitchFamily="18" charset="0"/>
                                  <a:ea typeface="Nunito"/>
                                  <a:cs typeface="Nunito"/>
                                  <a:sym typeface="Nunito"/>
                                </a:rPr>
                                <m:t>6</m:t>
                              </m:r>
                              <m:r>
                                <a:rPr lang="en-US" sz="1600" b="0" i="1" dirty="0" smtClean="0">
                                  <a:solidFill>
                                    <a:schemeClr val="dk1"/>
                                  </a:solidFill>
                                  <a:latin typeface="Cambria Math" panose="02040503050406030204" pitchFamily="18" charset="0"/>
                                  <a:ea typeface="Nunito"/>
                                  <a:cs typeface="Nunito"/>
                                  <a:sym typeface="Nunito"/>
                                </a:rPr>
                                <m:t>, </m:t>
                              </m:r>
                              <m:r>
                                <a:rPr lang="en-US" sz="1600" b="0" i="1" dirty="0" smtClean="0">
                                  <a:solidFill>
                                    <a:schemeClr val="dk1"/>
                                  </a:solidFill>
                                  <a:latin typeface="Cambria Math" panose="02040503050406030204" pitchFamily="18" charset="0"/>
                                  <a:ea typeface="Nunito"/>
                                  <a:cs typeface="Nunito"/>
                                  <a:sym typeface="Nunito"/>
                                </a:rPr>
                                <m:t>7</m:t>
                              </m:r>
                              <m:r>
                                <a:rPr lang="en-US" sz="1600" b="0" i="1" dirty="0" smtClean="0">
                                  <a:solidFill>
                                    <a:schemeClr val="dk1"/>
                                  </a:solidFill>
                                  <a:latin typeface="Cambria Math" panose="02040503050406030204" pitchFamily="18" charset="0"/>
                                  <a:ea typeface="Nunito"/>
                                  <a:cs typeface="Nunito"/>
                                  <a:sym typeface="Nunito"/>
                                </a:rPr>
                                <m:t>, </m:t>
                              </m:r>
                              <m:r>
                                <a:rPr lang="en-US" sz="1600" b="0" i="1" dirty="0" smtClean="0">
                                  <a:solidFill>
                                    <a:schemeClr val="dk1"/>
                                  </a:solidFill>
                                  <a:latin typeface="Cambria Math" panose="02040503050406030204" pitchFamily="18" charset="0"/>
                                  <a:ea typeface="Nunito"/>
                                  <a:cs typeface="Nunito"/>
                                  <a:sym typeface="Nunito"/>
                                </a:rPr>
                                <m:t>8</m:t>
                              </m:r>
                              <m:r>
                                <a:rPr lang="en-US" sz="1600" b="0" i="1" dirty="0" smtClean="0">
                                  <a:solidFill>
                                    <a:schemeClr val="dk1"/>
                                  </a:solidFill>
                                  <a:latin typeface="Cambria Math" panose="02040503050406030204" pitchFamily="18" charset="0"/>
                                  <a:ea typeface="Nunito"/>
                                  <a:cs typeface="Nunito"/>
                                  <a:sym typeface="Nunito"/>
                                </a:rPr>
                                <m:t>, </m:t>
                              </m:r>
                              <m:r>
                                <a:rPr lang="en-US" sz="1600" b="0" i="1" dirty="0" smtClean="0">
                                  <a:solidFill>
                                    <a:schemeClr val="dk1"/>
                                  </a:solidFill>
                                  <a:latin typeface="Cambria Math" panose="02040503050406030204" pitchFamily="18" charset="0"/>
                                  <a:ea typeface="Nunito"/>
                                  <a:cs typeface="Nunito"/>
                                  <a:sym typeface="Nunito"/>
                                </a:rPr>
                                <m:t>9</m:t>
                              </m:r>
                              <m:r>
                                <a:rPr lang="en-US" sz="1600" b="0" i="1" dirty="0" smtClean="0">
                                  <a:solidFill>
                                    <a:schemeClr val="dk1"/>
                                  </a:solidFill>
                                  <a:latin typeface="Cambria Math" panose="02040503050406030204" pitchFamily="18" charset="0"/>
                                  <a:ea typeface="Nunito"/>
                                  <a:cs typeface="Nunito"/>
                                  <a:sym typeface="Nunito"/>
                                </a:rPr>
                                <m:t>, </m:t>
                              </m:r>
                              <m:r>
                                <a:rPr lang="en-US" sz="1600" b="0" i="1" dirty="0" smtClean="0">
                                  <a:solidFill>
                                    <a:schemeClr val="dk1"/>
                                  </a:solidFill>
                                  <a:latin typeface="Cambria Math" panose="02040503050406030204" pitchFamily="18" charset="0"/>
                                  <a:ea typeface="Nunito"/>
                                  <a:cs typeface="Nunito"/>
                                  <a:sym typeface="Nunito"/>
                                </a:rPr>
                                <m:t>10</m:t>
                              </m:r>
                              <m:r>
                                <a:rPr lang="en-US" sz="1600" b="0" i="1" dirty="0" smtClean="0">
                                  <a:solidFill>
                                    <a:schemeClr val="dk1"/>
                                  </a:solidFill>
                                  <a:latin typeface="Cambria Math" panose="02040503050406030204" pitchFamily="18" charset="0"/>
                                  <a:ea typeface="Nunito"/>
                                  <a:cs typeface="Nunito"/>
                                  <a:sym typeface="Nunito"/>
                                </a:rPr>
                                <m:t>, </m:t>
                              </m:r>
                              <m:r>
                                <a:rPr lang="en-US" sz="1600" b="0" i="1" dirty="0" smtClean="0">
                                  <a:solidFill>
                                    <a:schemeClr val="dk1"/>
                                  </a:solidFill>
                                  <a:latin typeface="Cambria Math" panose="02040503050406030204" pitchFamily="18" charset="0"/>
                                  <a:ea typeface="Nunito"/>
                                  <a:cs typeface="Nunito"/>
                                  <a:sym typeface="Nunito"/>
                                </a:rPr>
                                <m:t>11</m:t>
                              </m:r>
                              <m:r>
                                <a:rPr lang="en-US" sz="1600" b="0" i="1" dirty="0" smtClean="0">
                                  <a:solidFill>
                                    <a:schemeClr val="dk1"/>
                                  </a:solidFill>
                                  <a:latin typeface="Cambria Math" panose="02040503050406030204" pitchFamily="18" charset="0"/>
                                  <a:ea typeface="Nunito"/>
                                  <a:cs typeface="Nunito"/>
                                  <a:sym typeface="Nunito"/>
                                </a:rPr>
                                <m:t>, </m:t>
                              </m:r>
                              <m:r>
                                <a:rPr lang="en-US" sz="1600" b="0" i="1" dirty="0" smtClean="0">
                                  <a:solidFill>
                                    <a:schemeClr val="dk1"/>
                                  </a:solidFill>
                                  <a:latin typeface="Cambria Math" panose="02040503050406030204" pitchFamily="18" charset="0"/>
                                  <a:ea typeface="Nunito"/>
                                  <a:cs typeface="Nunito"/>
                                  <a:sym typeface="Nunito"/>
                                </a:rPr>
                                <m:t>12</m:t>
                              </m:r>
                              <m:r>
                                <a:rPr lang="en-US" sz="1600" b="0" i="1" dirty="0" smtClean="0">
                                  <a:solidFill>
                                    <a:schemeClr val="dk1"/>
                                  </a:solidFill>
                                  <a:latin typeface="Cambria Math" panose="02040503050406030204" pitchFamily="18" charset="0"/>
                                  <a:ea typeface="Nunito"/>
                                  <a:cs typeface="Nunito"/>
                                  <a:sym typeface="Nunito"/>
                                </a:rPr>
                                <m:t>}</m:t>
                              </m:r>
                            </m:oMath>
                          </a14:m>
                          <a:endParaRPr lang="en-US" sz="1600" b="0" dirty="0">
                            <a:solidFill>
                              <a:schemeClr val="dk1"/>
                            </a:solidFill>
                            <a:latin typeface="Nunito"/>
                            <a:ea typeface="Nunito"/>
                            <a:cs typeface="Nunito"/>
                            <a:sym typeface="Nunito"/>
                          </a:endParaRPr>
                        </a:p>
                        <a:p>
                          <a:pPr marL="0" lvl="0" indent="0" algn="l" rtl="0">
                            <a:lnSpc>
                              <a:spcPct val="150000"/>
                            </a:lnSpc>
                            <a:spcBef>
                              <a:spcPts val="0"/>
                            </a:spcBef>
                            <a:spcAft>
                              <a:spcPts val="0"/>
                            </a:spcAft>
                            <a:buClr>
                              <a:schemeClr val="dk1"/>
                            </a:buClr>
                            <a:buSzPts val="1100"/>
                            <a:buFont typeface="Arial"/>
                            <a:buNone/>
                          </a:pPr>
                          <a:r>
                            <a:rPr lang="en-US" sz="1600" b="0" i="1" dirty="0">
                              <a:solidFill>
                                <a:schemeClr val="dk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𝐸</m:t>
                              </m:r>
                            </m:oMath>
                          </a14:m>
                          <a:r>
                            <a:rPr lang="en-US" sz="1600" b="0" dirty="0">
                              <a:solidFill>
                                <a:schemeClr val="dk1"/>
                              </a:solidFill>
                              <a:latin typeface="Nunito"/>
                              <a:ea typeface="Nunito"/>
                              <a:cs typeface="Nunito"/>
                              <a:sym typeface="Nunito"/>
                            </a:rPr>
                            <a:t> is the set of numbers of the form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2</m:t>
                              </m:r>
                              <m:r>
                                <a:rPr lang="en-US" sz="1600" b="0" i="1" dirty="0" smtClean="0">
                                  <a:solidFill>
                                    <a:schemeClr val="dk1"/>
                                  </a:solidFill>
                                  <a:latin typeface="Cambria Math" panose="02040503050406030204" pitchFamily="18" charset="0"/>
                                  <a:ea typeface="Times New Roman"/>
                                  <a:cs typeface="Times New Roman"/>
                                  <a:sym typeface="Times New Roman"/>
                                </a:rPr>
                                <m:t>𝑛</m:t>
                              </m:r>
                            </m:oMath>
                          </a14:m>
                          <a:endParaRPr lang="en-US" sz="1600" b="0" i="1" dirty="0">
                            <a:solidFill>
                              <a:schemeClr val="dk1"/>
                            </a:solidFill>
                            <a:latin typeface="Times New Roman"/>
                            <a:ea typeface="Times New Roman"/>
                            <a:cs typeface="Times New Roman"/>
                            <a:sym typeface="Times New Roman"/>
                          </a:endParaRPr>
                        </a:p>
                        <a:p>
                          <a:pPr marL="0" lvl="0" indent="0" algn="l" rtl="0">
                            <a:lnSpc>
                              <a:spcPct val="150000"/>
                            </a:lnSpc>
                            <a:spcBef>
                              <a:spcPts val="0"/>
                            </a:spcBef>
                            <a:spcAft>
                              <a:spcPts val="0"/>
                            </a:spcAft>
                            <a:buClr>
                              <a:schemeClr val="dk1"/>
                            </a:buClr>
                            <a:buSzPts val="1100"/>
                            <a:buFont typeface="Arial"/>
                            <a:buNone/>
                          </a:pPr>
                          <a:r>
                            <a:rPr lang="en-US" sz="1600" b="0" i="1" dirty="0">
                              <a:solidFill>
                                <a:schemeClr val="dk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𝑇</m:t>
                              </m:r>
                            </m:oMath>
                          </a14:m>
                          <a:r>
                            <a:rPr lang="en-US" sz="1600" b="0" dirty="0">
                              <a:solidFill>
                                <a:schemeClr val="dk1"/>
                              </a:solidFill>
                              <a:latin typeface="Nunito"/>
                              <a:ea typeface="Nunito"/>
                              <a:cs typeface="Nunito"/>
                              <a:sym typeface="Nunito"/>
                            </a:rPr>
                            <a:t> is the set of numbers of the form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3</m:t>
                              </m:r>
                              <m:r>
                                <a:rPr lang="en-US" sz="1600" b="0" i="1" dirty="0" smtClean="0">
                                  <a:solidFill>
                                    <a:schemeClr val="dk1"/>
                                  </a:solidFill>
                                  <a:latin typeface="Cambria Math" panose="02040503050406030204" pitchFamily="18" charset="0"/>
                                  <a:ea typeface="Times New Roman"/>
                                  <a:cs typeface="Times New Roman"/>
                                  <a:sym typeface="Times New Roman"/>
                                </a:rPr>
                                <m:t>𝑚</m:t>
                              </m:r>
                            </m:oMath>
                          </a14:m>
                          <a:endParaRPr lang="en-US" sz="1600" b="0" i="1" dirty="0">
                            <a:solidFill>
                              <a:schemeClr val="dk1"/>
                            </a:solidFill>
                            <a:latin typeface="Times New Roman"/>
                            <a:ea typeface="Times New Roman"/>
                            <a:cs typeface="Times New Roman"/>
                            <a:sym typeface="Times New Roman"/>
                          </a:endParaRPr>
                        </a:p>
                        <a:p>
                          <a:pPr marL="0" lvl="0" indent="0" algn="l" rtl="0">
                            <a:lnSpc>
                              <a:spcPct val="150000"/>
                            </a:lnSpc>
                            <a:spcBef>
                              <a:spcPts val="0"/>
                            </a:spcBef>
                            <a:spcAft>
                              <a:spcPts val="0"/>
                            </a:spcAft>
                            <a:buClr>
                              <a:schemeClr val="dk1"/>
                            </a:buClr>
                            <a:buSzPts val="1100"/>
                            <a:buFont typeface="Arial"/>
                            <a:buNone/>
                          </a:pPr>
                          <a:r>
                            <a:rPr lang="en-US" sz="1600" b="0" i="1" dirty="0">
                              <a:solidFill>
                                <a:schemeClr val="dk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𝐹</m:t>
                              </m:r>
                            </m:oMath>
                          </a14:m>
                          <a:r>
                            <a:rPr lang="en-US" sz="1600" b="0" dirty="0">
                              <a:solidFill>
                                <a:schemeClr val="dk1"/>
                              </a:solidFill>
                              <a:latin typeface="Nunito"/>
                              <a:ea typeface="Nunito"/>
                              <a:cs typeface="Nunito"/>
                              <a:sym typeface="Nunito"/>
                            </a:rPr>
                            <a:t> is the set of numbers of the form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4</m:t>
                              </m:r>
                              <m:r>
                                <a:rPr lang="en-US" sz="1600" b="0" i="1" dirty="0" smtClean="0">
                                  <a:solidFill>
                                    <a:schemeClr val="dk1"/>
                                  </a:solidFill>
                                  <a:latin typeface="Cambria Math" panose="02040503050406030204" pitchFamily="18" charset="0"/>
                                  <a:ea typeface="Times New Roman"/>
                                  <a:cs typeface="Times New Roman"/>
                                  <a:sym typeface="Times New Roman"/>
                                </a:rPr>
                                <m:t>𝑘</m:t>
                              </m:r>
                            </m:oMath>
                          </a14:m>
                          <a:endParaRPr lang="en-US" sz="1600" b="0" i="1" dirty="0">
                            <a:solidFill>
                              <a:schemeClr val="dk1"/>
                            </a:solidFill>
                            <a:latin typeface="Times New Roman"/>
                            <a:ea typeface="Times New Roman"/>
                            <a:cs typeface="Times New Roman"/>
                            <a:sym typeface="Times New Roman"/>
                          </a:endParaRPr>
                        </a:p>
                        <a:p>
                          <a:pPr marL="0" lvl="0" indent="0" algn="l" rtl="0">
                            <a:lnSpc>
                              <a:spcPct val="150000"/>
                            </a:lnSpc>
                            <a:spcBef>
                              <a:spcPts val="0"/>
                            </a:spcBef>
                            <a:spcAft>
                              <a:spcPts val="0"/>
                            </a:spcAft>
                            <a:buClr>
                              <a:schemeClr val="dk1"/>
                            </a:buClr>
                            <a:buSzPts val="1100"/>
                            <a:buFont typeface="Arial"/>
                            <a:buNone/>
                          </a:pPr>
                          <a:r>
                            <a:rPr lang="en-US" sz="1600" b="0" dirty="0">
                              <a:solidFill>
                                <a:schemeClr val="dk1"/>
                              </a:solidFill>
                              <a:latin typeface="Nunito"/>
                              <a:ea typeface="Nunito"/>
                              <a:cs typeface="Nunito"/>
                              <a:sym typeface="Nunito"/>
                            </a:rPr>
                            <a:t>      Determine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𝑃</m:t>
                              </m:r>
                              <m:r>
                                <a:rPr lang="en-US" sz="1600" b="0" i="1" dirty="0" smtClean="0">
                                  <a:solidFill>
                                    <a:schemeClr val="dk1"/>
                                  </a:solidFill>
                                  <a:latin typeface="Cambria Math" panose="02040503050406030204" pitchFamily="18" charset="0"/>
                                  <a:ea typeface="Nunito"/>
                                  <a:cs typeface="Nunito"/>
                                  <a:sym typeface="Nunito"/>
                                </a:rPr>
                                <m:t>(</m:t>
                              </m:r>
                              <m:r>
                                <a:rPr lang="en-US" sz="1600" b="0" i="1" dirty="0" smtClean="0">
                                  <a:solidFill>
                                    <a:schemeClr val="dk1"/>
                                  </a:solidFill>
                                  <a:latin typeface="Cambria Math" panose="02040503050406030204" pitchFamily="18" charset="0"/>
                                  <a:ea typeface="Times New Roman"/>
                                  <a:cs typeface="Times New Roman"/>
                                  <a:sym typeface="Times New Roman"/>
                                </a:rPr>
                                <m:t>𝐹</m:t>
                              </m:r>
                              <m:r>
                                <a:rPr lang="en-US" sz="1600" b="0" i="1" dirty="0" smtClean="0">
                                  <a:solidFill>
                                    <a:schemeClr val="dk1"/>
                                  </a:solidFill>
                                  <a:latin typeface="Cambria Math" panose="02040503050406030204" pitchFamily="18" charset="0"/>
                                  <a:ea typeface="Nunito"/>
                                  <a:cs typeface="Nunito"/>
                                  <a:sym typeface="Nunito"/>
                                </a:rPr>
                                <m:t>|</m:t>
                              </m:r>
                              <m:r>
                                <a:rPr lang="en-US" sz="1600" b="0" i="1" dirty="0" smtClean="0">
                                  <a:solidFill>
                                    <a:schemeClr val="dk1"/>
                                  </a:solidFill>
                                  <a:latin typeface="Cambria Math" panose="02040503050406030204" pitchFamily="18" charset="0"/>
                                  <a:ea typeface="Times New Roman"/>
                                  <a:cs typeface="Times New Roman"/>
                                  <a:sym typeface="Times New Roman"/>
                                </a:rPr>
                                <m:t>𝐸</m:t>
                              </m:r>
                              <m:r>
                                <a:rPr lang="en-US" sz="1600" b="0" i="1" dirty="0" smtClean="0">
                                  <a:solidFill>
                                    <a:schemeClr val="dk1"/>
                                  </a:solidFill>
                                  <a:latin typeface="Cambria Math" panose="02040503050406030204" pitchFamily="18" charset="0"/>
                                  <a:ea typeface="Times New Roman"/>
                                  <a:cs typeface="Times New Roman"/>
                                  <a:sym typeface="Nunito"/>
                                </a:rPr>
                                <m:t>∪</m:t>
                              </m:r>
                              <m:r>
                                <a:rPr lang="en-US" sz="1600" b="0" i="1" dirty="0" smtClean="0">
                                  <a:solidFill>
                                    <a:schemeClr val="dk1"/>
                                  </a:solidFill>
                                  <a:latin typeface="Cambria Math" panose="02040503050406030204" pitchFamily="18" charset="0"/>
                                  <a:ea typeface="Times New Roman"/>
                                  <a:cs typeface="Times New Roman"/>
                                  <a:sym typeface="Times New Roman"/>
                                </a:rPr>
                                <m:t>𝑇</m:t>
                              </m:r>
                              <m:r>
                                <a:rPr lang="en-US" sz="1600" b="0" i="1" dirty="0" smtClean="0">
                                  <a:solidFill>
                                    <a:schemeClr val="dk1"/>
                                  </a:solidFill>
                                  <a:latin typeface="Cambria Math" panose="02040503050406030204" pitchFamily="18" charset="0"/>
                                  <a:ea typeface="Nunito"/>
                                  <a:cs typeface="Nunito"/>
                                  <a:sym typeface="Nunito"/>
                                </a:rPr>
                                <m:t>)</m:t>
                              </m:r>
                            </m:oMath>
                          </a14:m>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C9B4A88E-761E-C6F2-3A2B-526F2B3D150F}"/>
                  </a:ext>
                </a:extLst>
              </p:cNvPr>
              <p:cNvGraphicFramePr/>
              <p:nvPr/>
            </p:nvGraphicFramePr>
            <p:xfrm>
              <a:off x="108044" y="862525"/>
              <a:ext cx="4427010" cy="176696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3) </a:t>
                          </a:r>
                          <a:r>
                            <a:rPr lang="en-US" sz="1600" b="0" dirty="0">
                              <a:solidFill>
                                <a:schemeClr val="dk1"/>
                              </a:solidFill>
                              <a:latin typeface="Nunito"/>
                              <a:ea typeface="Nunito"/>
                              <a:cs typeface="Nunito"/>
                              <a:sym typeface="Nunito"/>
                            </a:rPr>
                            <a:t>Let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𝛏</m:t>
                              </m:r>
                              <m:r>
                                <a:rPr lang="en-US" sz="1600" b="0" i="1" dirty="0" smtClean="0">
                                  <a:solidFill>
                                    <a:schemeClr val="dk1"/>
                                  </a:solidFill>
                                  <a:latin typeface="Cambria Math" panose="02040503050406030204" pitchFamily="18" charset="0"/>
                                  <a:ea typeface="Nunito"/>
                                  <a:cs typeface="Nunito"/>
                                  <a:sym typeface="Nunito"/>
                                </a:rPr>
                                <m:t> = {</m:t>
                              </m:r>
                              <m:r>
                                <a:rPr lang="en-US" sz="1600" b="0" i="1" dirty="0" smtClean="0">
                                  <a:solidFill>
                                    <a:schemeClr val="dk1"/>
                                  </a:solidFill>
                                  <a:latin typeface="Cambria Math" panose="02040503050406030204" pitchFamily="18" charset="0"/>
                                  <a:ea typeface="Nunito"/>
                                  <a:cs typeface="Nunito"/>
                                  <a:sym typeface="Nunito"/>
                                </a:rPr>
                                <m:t>1</m:t>
                              </m:r>
                              <m:r>
                                <a:rPr lang="en-US" sz="1600" b="0" i="1" dirty="0" smtClean="0">
                                  <a:solidFill>
                                    <a:schemeClr val="dk1"/>
                                  </a:solidFill>
                                  <a:latin typeface="Cambria Math" panose="02040503050406030204" pitchFamily="18" charset="0"/>
                                  <a:ea typeface="Nunito"/>
                                  <a:cs typeface="Nunito"/>
                                  <a:sym typeface="Nunito"/>
                                </a:rPr>
                                <m:t>, </m:t>
                              </m:r>
                              <m:r>
                                <a:rPr lang="en-US" sz="1600" b="0" i="1" dirty="0" smtClean="0">
                                  <a:solidFill>
                                    <a:schemeClr val="dk1"/>
                                  </a:solidFill>
                                  <a:latin typeface="Cambria Math" panose="02040503050406030204" pitchFamily="18" charset="0"/>
                                  <a:ea typeface="Nunito"/>
                                  <a:cs typeface="Nunito"/>
                                  <a:sym typeface="Nunito"/>
                                </a:rPr>
                                <m:t>2</m:t>
                              </m:r>
                              <m:r>
                                <a:rPr lang="en-US" sz="1600" b="0" i="1" dirty="0" smtClean="0">
                                  <a:solidFill>
                                    <a:schemeClr val="dk1"/>
                                  </a:solidFill>
                                  <a:latin typeface="Cambria Math" panose="02040503050406030204" pitchFamily="18" charset="0"/>
                                  <a:ea typeface="Nunito"/>
                                  <a:cs typeface="Nunito"/>
                                  <a:sym typeface="Nunito"/>
                                </a:rPr>
                                <m:t>, </m:t>
                              </m:r>
                              <m:r>
                                <a:rPr lang="en-US" sz="1600" b="0" i="1" dirty="0" smtClean="0">
                                  <a:solidFill>
                                    <a:schemeClr val="dk1"/>
                                  </a:solidFill>
                                  <a:latin typeface="Cambria Math" panose="02040503050406030204" pitchFamily="18" charset="0"/>
                                  <a:ea typeface="Nunito"/>
                                  <a:cs typeface="Nunito"/>
                                  <a:sym typeface="Nunito"/>
                                </a:rPr>
                                <m:t>3</m:t>
                              </m:r>
                              <m:r>
                                <a:rPr lang="en-US" sz="1600" b="0" i="1" dirty="0" smtClean="0">
                                  <a:solidFill>
                                    <a:schemeClr val="dk1"/>
                                  </a:solidFill>
                                  <a:latin typeface="Cambria Math" panose="02040503050406030204" pitchFamily="18" charset="0"/>
                                  <a:ea typeface="Nunito"/>
                                  <a:cs typeface="Nunito"/>
                                  <a:sym typeface="Nunito"/>
                                </a:rPr>
                                <m:t>, </m:t>
                              </m:r>
                              <m:r>
                                <a:rPr lang="en-US" sz="1600" b="0" i="1" dirty="0" smtClean="0">
                                  <a:solidFill>
                                    <a:schemeClr val="dk1"/>
                                  </a:solidFill>
                                  <a:latin typeface="Cambria Math" panose="02040503050406030204" pitchFamily="18" charset="0"/>
                                  <a:ea typeface="Nunito"/>
                                  <a:cs typeface="Nunito"/>
                                  <a:sym typeface="Nunito"/>
                                </a:rPr>
                                <m:t>4</m:t>
                              </m:r>
                              <m:r>
                                <a:rPr lang="en-US" sz="1600" b="0" i="1" dirty="0" smtClean="0">
                                  <a:solidFill>
                                    <a:schemeClr val="dk1"/>
                                  </a:solidFill>
                                  <a:latin typeface="Cambria Math" panose="02040503050406030204" pitchFamily="18" charset="0"/>
                                  <a:ea typeface="Nunito"/>
                                  <a:cs typeface="Nunito"/>
                                  <a:sym typeface="Nunito"/>
                                </a:rPr>
                                <m:t>, </m:t>
                              </m:r>
                              <m:r>
                                <a:rPr lang="en-US" sz="1600" b="0" i="1" dirty="0" smtClean="0">
                                  <a:solidFill>
                                    <a:schemeClr val="dk1"/>
                                  </a:solidFill>
                                  <a:latin typeface="Cambria Math" panose="02040503050406030204" pitchFamily="18" charset="0"/>
                                  <a:ea typeface="Nunito"/>
                                  <a:cs typeface="Nunito"/>
                                  <a:sym typeface="Nunito"/>
                                </a:rPr>
                                <m:t>5</m:t>
                              </m:r>
                              <m:r>
                                <a:rPr lang="en-US" sz="1600" b="0" i="1" dirty="0" smtClean="0">
                                  <a:solidFill>
                                    <a:schemeClr val="dk1"/>
                                  </a:solidFill>
                                  <a:latin typeface="Cambria Math" panose="02040503050406030204" pitchFamily="18" charset="0"/>
                                  <a:ea typeface="Nunito"/>
                                  <a:cs typeface="Nunito"/>
                                  <a:sym typeface="Nunito"/>
                                </a:rPr>
                                <m:t>, </m:t>
                              </m:r>
                              <m:r>
                                <a:rPr lang="en-US" sz="1600" b="0" i="1" dirty="0" smtClean="0">
                                  <a:solidFill>
                                    <a:schemeClr val="dk1"/>
                                  </a:solidFill>
                                  <a:latin typeface="Cambria Math" panose="02040503050406030204" pitchFamily="18" charset="0"/>
                                  <a:ea typeface="Nunito"/>
                                  <a:cs typeface="Nunito"/>
                                  <a:sym typeface="Nunito"/>
                                </a:rPr>
                                <m:t>6</m:t>
                              </m:r>
                              <m:r>
                                <a:rPr lang="en-US" sz="1600" b="0" i="1" dirty="0" smtClean="0">
                                  <a:solidFill>
                                    <a:schemeClr val="dk1"/>
                                  </a:solidFill>
                                  <a:latin typeface="Cambria Math" panose="02040503050406030204" pitchFamily="18" charset="0"/>
                                  <a:ea typeface="Nunito"/>
                                  <a:cs typeface="Nunito"/>
                                  <a:sym typeface="Nunito"/>
                                </a:rPr>
                                <m:t>, </m:t>
                              </m:r>
                              <m:r>
                                <a:rPr lang="en-US" sz="1600" b="0" i="1" dirty="0" smtClean="0">
                                  <a:solidFill>
                                    <a:schemeClr val="dk1"/>
                                  </a:solidFill>
                                  <a:latin typeface="Cambria Math" panose="02040503050406030204" pitchFamily="18" charset="0"/>
                                  <a:ea typeface="Nunito"/>
                                  <a:cs typeface="Nunito"/>
                                  <a:sym typeface="Nunito"/>
                                </a:rPr>
                                <m:t>7</m:t>
                              </m:r>
                              <m:r>
                                <a:rPr lang="en-US" sz="1600" b="0" i="1" dirty="0" smtClean="0">
                                  <a:solidFill>
                                    <a:schemeClr val="dk1"/>
                                  </a:solidFill>
                                  <a:latin typeface="Cambria Math" panose="02040503050406030204" pitchFamily="18" charset="0"/>
                                  <a:ea typeface="Nunito"/>
                                  <a:cs typeface="Nunito"/>
                                  <a:sym typeface="Nunito"/>
                                </a:rPr>
                                <m:t>, </m:t>
                              </m:r>
                              <m:r>
                                <a:rPr lang="en-US" sz="1600" b="0" i="1" dirty="0" smtClean="0">
                                  <a:solidFill>
                                    <a:schemeClr val="dk1"/>
                                  </a:solidFill>
                                  <a:latin typeface="Cambria Math" panose="02040503050406030204" pitchFamily="18" charset="0"/>
                                  <a:ea typeface="Nunito"/>
                                  <a:cs typeface="Nunito"/>
                                  <a:sym typeface="Nunito"/>
                                </a:rPr>
                                <m:t>8</m:t>
                              </m:r>
                              <m:r>
                                <a:rPr lang="en-US" sz="1600" b="0" i="1" dirty="0" smtClean="0">
                                  <a:solidFill>
                                    <a:schemeClr val="dk1"/>
                                  </a:solidFill>
                                  <a:latin typeface="Cambria Math" panose="02040503050406030204" pitchFamily="18" charset="0"/>
                                  <a:ea typeface="Nunito"/>
                                  <a:cs typeface="Nunito"/>
                                  <a:sym typeface="Nunito"/>
                                </a:rPr>
                                <m:t>, </m:t>
                              </m:r>
                              <m:r>
                                <a:rPr lang="en-US" sz="1600" b="0" i="1" dirty="0" smtClean="0">
                                  <a:solidFill>
                                    <a:schemeClr val="dk1"/>
                                  </a:solidFill>
                                  <a:latin typeface="Cambria Math" panose="02040503050406030204" pitchFamily="18" charset="0"/>
                                  <a:ea typeface="Nunito"/>
                                  <a:cs typeface="Nunito"/>
                                  <a:sym typeface="Nunito"/>
                                </a:rPr>
                                <m:t>9</m:t>
                              </m:r>
                              <m:r>
                                <a:rPr lang="en-US" sz="1600" b="0" i="1" dirty="0" smtClean="0">
                                  <a:solidFill>
                                    <a:schemeClr val="dk1"/>
                                  </a:solidFill>
                                  <a:latin typeface="Cambria Math" panose="02040503050406030204" pitchFamily="18" charset="0"/>
                                  <a:ea typeface="Nunito"/>
                                  <a:cs typeface="Nunito"/>
                                  <a:sym typeface="Nunito"/>
                                </a:rPr>
                                <m:t>, </m:t>
                              </m:r>
                              <m:r>
                                <a:rPr lang="en-US" sz="1600" b="0" i="1" dirty="0" smtClean="0">
                                  <a:solidFill>
                                    <a:schemeClr val="dk1"/>
                                  </a:solidFill>
                                  <a:latin typeface="Cambria Math" panose="02040503050406030204" pitchFamily="18" charset="0"/>
                                  <a:ea typeface="Nunito"/>
                                  <a:cs typeface="Nunito"/>
                                  <a:sym typeface="Nunito"/>
                                </a:rPr>
                                <m:t>10</m:t>
                              </m:r>
                              <m:r>
                                <a:rPr lang="en-US" sz="1600" b="0" i="1" dirty="0" smtClean="0">
                                  <a:solidFill>
                                    <a:schemeClr val="dk1"/>
                                  </a:solidFill>
                                  <a:latin typeface="Cambria Math" panose="02040503050406030204" pitchFamily="18" charset="0"/>
                                  <a:ea typeface="Nunito"/>
                                  <a:cs typeface="Nunito"/>
                                  <a:sym typeface="Nunito"/>
                                </a:rPr>
                                <m:t>, </m:t>
                              </m:r>
                              <m:r>
                                <a:rPr lang="en-US" sz="1600" b="0" i="1" dirty="0" smtClean="0">
                                  <a:solidFill>
                                    <a:schemeClr val="dk1"/>
                                  </a:solidFill>
                                  <a:latin typeface="Cambria Math" panose="02040503050406030204" pitchFamily="18" charset="0"/>
                                  <a:ea typeface="Nunito"/>
                                  <a:cs typeface="Nunito"/>
                                  <a:sym typeface="Nunito"/>
                                </a:rPr>
                                <m:t>11</m:t>
                              </m:r>
                              <m:r>
                                <a:rPr lang="en-US" sz="1600" b="0" i="1" dirty="0" smtClean="0">
                                  <a:solidFill>
                                    <a:schemeClr val="dk1"/>
                                  </a:solidFill>
                                  <a:latin typeface="Cambria Math" panose="02040503050406030204" pitchFamily="18" charset="0"/>
                                  <a:ea typeface="Nunito"/>
                                  <a:cs typeface="Nunito"/>
                                  <a:sym typeface="Nunito"/>
                                </a:rPr>
                                <m:t>, </m:t>
                              </m:r>
                              <m:r>
                                <a:rPr lang="en-US" sz="1600" b="0" i="1" dirty="0" smtClean="0">
                                  <a:solidFill>
                                    <a:schemeClr val="dk1"/>
                                  </a:solidFill>
                                  <a:latin typeface="Cambria Math" panose="02040503050406030204" pitchFamily="18" charset="0"/>
                                  <a:ea typeface="Nunito"/>
                                  <a:cs typeface="Nunito"/>
                                  <a:sym typeface="Nunito"/>
                                </a:rPr>
                                <m:t>12</m:t>
                              </m:r>
                              <m:r>
                                <a:rPr lang="en-US" sz="1600" b="0" i="1" dirty="0" smtClean="0">
                                  <a:solidFill>
                                    <a:schemeClr val="dk1"/>
                                  </a:solidFill>
                                  <a:latin typeface="Cambria Math" panose="02040503050406030204" pitchFamily="18" charset="0"/>
                                  <a:ea typeface="Nunito"/>
                                  <a:cs typeface="Nunito"/>
                                  <a:sym typeface="Nunito"/>
                                </a:rPr>
                                <m:t>}</m:t>
                              </m:r>
                            </m:oMath>
                          </a14:m>
                          <a:endParaRPr lang="en-US" sz="1600" b="0" dirty="0">
                            <a:solidFill>
                              <a:schemeClr val="dk1"/>
                            </a:solidFill>
                            <a:latin typeface="Nunito"/>
                            <a:ea typeface="Nunito"/>
                            <a:cs typeface="Nunito"/>
                            <a:sym typeface="Nunito"/>
                          </a:endParaRPr>
                        </a:p>
                        <a:p>
                          <a:pPr marL="0" lvl="0" indent="0" algn="l" rtl="0">
                            <a:lnSpc>
                              <a:spcPct val="150000"/>
                            </a:lnSpc>
                            <a:spcBef>
                              <a:spcPts val="0"/>
                            </a:spcBef>
                            <a:spcAft>
                              <a:spcPts val="0"/>
                            </a:spcAft>
                            <a:buClr>
                              <a:schemeClr val="dk1"/>
                            </a:buClr>
                            <a:buSzPts val="1100"/>
                            <a:buFont typeface="Arial"/>
                            <a:buNone/>
                          </a:pPr>
                          <a:r>
                            <a:rPr lang="en-US" sz="1600" b="0" i="1"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𝐸</m:t>
                              </m:r>
                            </m:oMath>
                          </a14:m>
                          <a:r>
                            <a:rPr lang="en-US" sz="1600" b="0" dirty="0">
                              <a:solidFill>
                                <a:schemeClr val="dk1"/>
                              </a:solidFill>
                              <a:latin typeface="Nunito"/>
                              <a:ea typeface="Nunito"/>
                              <a:cs typeface="Nunito"/>
                              <a:sym typeface="Nunito"/>
                            </a:rPr>
                            <a:t> is the set of numbers of the form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2</m:t>
                              </m:r>
                              <m:r>
                                <a:rPr lang="en-US" sz="1600" b="0" i="1" dirty="0" smtClean="0">
                                  <a:solidFill>
                                    <a:schemeClr val="dk1"/>
                                  </a:solidFill>
                                  <a:latin typeface="Cambria Math" panose="02040503050406030204" pitchFamily="18" charset="0"/>
                                  <a:ea typeface="Times New Roman"/>
                                  <a:cs typeface="Times New Roman"/>
                                  <a:sym typeface="Times New Roman"/>
                                </a:rPr>
                                <m:t>𝑛</m:t>
                              </m:r>
                            </m:oMath>
                          </a14:m>
                          <a:endParaRPr lang="en-US" sz="1600" b="0" i="1" dirty="0">
                            <a:solidFill>
                              <a:schemeClr val="dk1"/>
                            </a:solidFill>
                            <a:latin typeface="Times New Roman"/>
                            <a:ea typeface="Times New Roman"/>
                            <a:cs typeface="Times New Roman"/>
                            <a:sym typeface="Times New Roman"/>
                          </a:endParaRPr>
                        </a:p>
                        <a:p>
                          <a:pPr marL="0" lvl="0" indent="0" algn="l" rtl="0">
                            <a:lnSpc>
                              <a:spcPct val="150000"/>
                            </a:lnSpc>
                            <a:spcBef>
                              <a:spcPts val="0"/>
                            </a:spcBef>
                            <a:spcAft>
                              <a:spcPts val="0"/>
                            </a:spcAft>
                            <a:buClr>
                              <a:schemeClr val="dk1"/>
                            </a:buClr>
                            <a:buSzPts val="1100"/>
                            <a:buFont typeface="Arial"/>
                            <a:buNone/>
                          </a:pPr>
                          <a:r>
                            <a:rPr lang="en-US" sz="1600" b="0" i="1"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𝑇</m:t>
                              </m:r>
                            </m:oMath>
                          </a14:m>
                          <a:r>
                            <a:rPr lang="en-US" sz="1600" b="0" dirty="0">
                              <a:solidFill>
                                <a:schemeClr val="dk1"/>
                              </a:solidFill>
                              <a:latin typeface="Nunito"/>
                              <a:ea typeface="Nunito"/>
                              <a:cs typeface="Nunito"/>
                              <a:sym typeface="Nunito"/>
                            </a:rPr>
                            <a:t> is the set of numbers of the form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3</m:t>
                              </m:r>
                              <m:r>
                                <a:rPr lang="en-US" sz="1600" b="0" i="1" dirty="0" smtClean="0">
                                  <a:solidFill>
                                    <a:schemeClr val="dk1"/>
                                  </a:solidFill>
                                  <a:latin typeface="Cambria Math" panose="02040503050406030204" pitchFamily="18" charset="0"/>
                                  <a:ea typeface="Times New Roman"/>
                                  <a:cs typeface="Times New Roman"/>
                                  <a:sym typeface="Times New Roman"/>
                                </a:rPr>
                                <m:t>𝑚</m:t>
                              </m:r>
                            </m:oMath>
                          </a14:m>
                          <a:endParaRPr lang="en-US" sz="1600" b="0" i="1" dirty="0">
                            <a:solidFill>
                              <a:schemeClr val="dk1"/>
                            </a:solidFill>
                            <a:latin typeface="Times New Roman"/>
                            <a:ea typeface="Times New Roman"/>
                            <a:cs typeface="Times New Roman"/>
                            <a:sym typeface="Times New Roman"/>
                          </a:endParaRPr>
                        </a:p>
                        <a:p>
                          <a:pPr marL="0" lvl="0" indent="0" algn="l" rtl="0">
                            <a:lnSpc>
                              <a:spcPct val="150000"/>
                            </a:lnSpc>
                            <a:spcBef>
                              <a:spcPts val="0"/>
                            </a:spcBef>
                            <a:spcAft>
                              <a:spcPts val="0"/>
                            </a:spcAft>
                            <a:buClr>
                              <a:schemeClr val="dk1"/>
                            </a:buClr>
                            <a:buSzPts val="1100"/>
                            <a:buFont typeface="Arial"/>
                            <a:buNone/>
                          </a:pPr>
                          <a:r>
                            <a:rPr lang="en-US" sz="1600" b="0" i="1"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𝐹</m:t>
                              </m:r>
                            </m:oMath>
                          </a14:m>
                          <a:r>
                            <a:rPr lang="en-US" sz="1600" b="0" dirty="0">
                              <a:solidFill>
                                <a:schemeClr val="dk1"/>
                              </a:solidFill>
                              <a:latin typeface="Nunito"/>
                              <a:ea typeface="Nunito"/>
                              <a:cs typeface="Nunito"/>
                              <a:sym typeface="Nunito"/>
                            </a:rPr>
                            <a:t> is the set of numbers of the form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4</m:t>
                              </m:r>
                              <m:r>
                                <a:rPr lang="en-US" sz="1600" b="0" i="1" dirty="0" smtClean="0">
                                  <a:solidFill>
                                    <a:schemeClr val="dk1"/>
                                  </a:solidFill>
                                  <a:latin typeface="Cambria Math" panose="02040503050406030204" pitchFamily="18" charset="0"/>
                                  <a:ea typeface="Times New Roman"/>
                                  <a:cs typeface="Times New Roman"/>
                                  <a:sym typeface="Times New Roman"/>
                                </a:rPr>
                                <m:t>𝑘</m:t>
                              </m:r>
                            </m:oMath>
                          </a14:m>
                          <a:endParaRPr lang="en-US" sz="1600" b="0" i="1" dirty="0">
                            <a:solidFill>
                              <a:schemeClr val="dk1"/>
                            </a:solidFill>
                            <a:latin typeface="Times New Roman"/>
                            <a:ea typeface="Times New Roman"/>
                            <a:cs typeface="Times New Roman"/>
                            <a:sym typeface="Times New Roman"/>
                          </a:endParaRPr>
                        </a:p>
                        <a:p>
                          <a:pPr marL="0" lvl="0" indent="0" algn="l" rtl="0">
                            <a:lnSpc>
                              <a:spcPct val="150000"/>
                            </a:lnSpc>
                            <a:spcBef>
                              <a:spcPts val="0"/>
                            </a:spcBef>
                            <a:spcAft>
                              <a:spcPts val="0"/>
                            </a:spcAft>
                            <a:buClr>
                              <a:schemeClr val="dk1"/>
                            </a:buClr>
                            <a:buSzPts val="1100"/>
                            <a:buFont typeface="Arial"/>
                            <a:buNone/>
                          </a:pPr>
                          <a:r>
                            <a:rPr lang="en-US" sz="1600" b="0" dirty="0">
                              <a:solidFill>
                                <a:schemeClr val="dk1"/>
                              </a:solidFill>
                              <a:latin typeface="Nunito"/>
                              <a:ea typeface="Nunito"/>
                              <a:cs typeface="Nunito"/>
                              <a:sym typeface="Nunito"/>
                            </a:rPr>
                            <a:t>      Determine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𝑃</m:t>
                              </m:r>
                              <m:r>
                                <a:rPr lang="en-US" sz="1600" b="0" i="1" dirty="0" smtClean="0">
                                  <a:solidFill>
                                    <a:schemeClr val="dk1"/>
                                  </a:solidFill>
                                  <a:latin typeface="Cambria Math" panose="02040503050406030204" pitchFamily="18" charset="0"/>
                                  <a:ea typeface="Nunito"/>
                                  <a:cs typeface="Nunito"/>
                                  <a:sym typeface="Nunito"/>
                                </a:rPr>
                                <m:t>(</m:t>
                              </m:r>
                              <m:r>
                                <a:rPr lang="en-US" sz="1600" b="0" i="1" dirty="0" smtClean="0">
                                  <a:solidFill>
                                    <a:schemeClr val="dk1"/>
                                  </a:solidFill>
                                  <a:latin typeface="Cambria Math" panose="02040503050406030204" pitchFamily="18" charset="0"/>
                                  <a:ea typeface="Times New Roman"/>
                                  <a:cs typeface="Times New Roman"/>
                                  <a:sym typeface="Times New Roman"/>
                                </a:rPr>
                                <m:t>𝐹</m:t>
                              </m:r>
                              <m:r>
                                <a:rPr lang="en-US" sz="1600" b="0" i="1" dirty="0" smtClean="0">
                                  <a:solidFill>
                                    <a:schemeClr val="dk1"/>
                                  </a:solidFill>
                                  <a:latin typeface="Cambria Math" panose="02040503050406030204" pitchFamily="18" charset="0"/>
                                  <a:ea typeface="Nunito"/>
                                  <a:cs typeface="Nunito"/>
                                  <a:sym typeface="Nunito"/>
                                </a:rPr>
                                <m:t>|</m:t>
                              </m:r>
                              <m:r>
                                <a:rPr lang="en-US" sz="1600" b="0" i="1" dirty="0" smtClean="0">
                                  <a:solidFill>
                                    <a:schemeClr val="dk1"/>
                                  </a:solidFill>
                                  <a:latin typeface="Cambria Math" panose="02040503050406030204" pitchFamily="18" charset="0"/>
                                  <a:ea typeface="Times New Roman"/>
                                  <a:cs typeface="Times New Roman"/>
                                  <a:sym typeface="Times New Roman"/>
                                </a:rPr>
                                <m:t>𝐸</m:t>
                              </m:r>
                              <m:r>
                                <a:rPr lang="en-US" sz="1600" b="0" i="1" dirty="0" smtClean="0">
                                  <a:solidFill>
                                    <a:schemeClr val="dk1"/>
                                  </a:solidFill>
                                  <a:latin typeface="Cambria Math" panose="02040503050406030204" pitchFamily="18" charset="0"/>
                                  <a:ea typeface="Times New Roman"/>
                                  <a:cs typeface="Times New Roman"/>
                                  <a:sym typeface="Nunito"/>
                                </a:rPr>
                                <m:t>∪</m:t>
                              </m:r>
                              <m:r>
                                <a:rPr lang="en-US" sz="1600" b="0" i="1" dirty="0" smtClean="0">
                                  <a:solidFill>
                                    <a:schemeClr val="dk1"/>
                                  </a:solidFill>
                                  <a:latin typeface="Cambria Math" panose="02040503050406030204" pitchFamily="18" charset="0"/>
                                  <a:ea typeface="Times New Roman"/>
                                  <a:cs typeface="Times New Roman"/>
                                  <a:sym typeface="Times New Roman"/>
                                </a:rPr>
                                <m:t>𝑇</m:t>
                              </m:r>
                              <m:r>
                                <a:rPr lang="en-US" sz="1600" b="0" i="1" dirty="0" smtClean="0">
                                  <a:solidFill>
                                    <a:schemeClr val="dk1"/>
                                  </a:solidFill>
                                  <a:latin typeface="Cambria Math" panose="02040503050406030204" pitchFamily="18" charset="0"/>
                                  <a:ea typeface="Nunito"/>
                                  <a:cs typeface="Nunito"/>
                                  <a:sym typeface="Nunito"/>
                                </a:rPr>
                                <m:t>)</m:t>
                              </m:r>
                            </m:oMath>
                          </a14:m>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2846412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g2531dd14429_0_198"/>
          <p:cNvSpPr txBox="1"/>
          <p:nvPr/>
        </p:nvSpPr>
        <p:spPr>
          <a:xfrm>
            <a:off x="169850" y="378100"/>
            <a:ext cx="4970186"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Conditional Probability</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A0A5F4C4-3604-EF5C-8EA4-4C1CEC8C7F4B}"/>
                  </a:ext>
                </a:extLst>
              </p:cNvPr>
              <p:cNvGraphicFramePr/>
              <p:nvPr>
                <p:extLst>
                  <p:ext uri="{D42A27DB-BD31-4B8C-83A1-F6EECF244321}">
                    <p14:modId xmlns:p14="http://schemas.microsoft.com/office/powerpoint/2010/main" val="23386352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3</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8</m:t>
                                  </m:r>
                                </m:den>
                              </m:f>
                            </m:oMath>
                          </a14:m>
                          <a:endParaRPr lang="ar-AE" sz="160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B)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5</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6</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2</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5</m:t>
                                  </m:r>
                                </m:den>
                              </m:f>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D)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A0A5F4C4-3604-EF5C-8EA4-4C1CEC8C7F4B}"/>
                  </a:ext>
                </a:extLst>
              </p:cNvPr>
              <p:cNvGraphicFramePr/>
              <p:nvPr>
                <p:extLst>
                  <p:ext uri="{D42A27DB-BD31-4B8C-83A1-F6EECF244321}">
                    <p14:modId xmlns:p14="http://schemas.microsoft.com/office/powerpoint/2010/main" val="23386352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3</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8</m:t>
                                  </m:r>
                                </m:den>
                              </m:f>
                            </m:oMath>
                          </a14:m>
                          <a:endParaRPr lang="ar-AE" sz="1600" u="none" strike="noStrike" cap="none"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5</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6</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2</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5</m:t>
                                  </m:r>
                                </m:den>
                              </m:f>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1343C127-0FC1-6C5D-04CB-795B1E88ACC6}"/>
              </a:ext>
            </a:extLst>
          </p:cNvPr>
          <p:cNvGraphicFramePr/>
          <p:nvPr/>
        </p:nvGraphicFramePr>
        <p:xfrm>
          <a:off x="108044" y="862525"/>
          <a:ext cx="4427010" cy="176785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4) </a:t>
                      </a:r>
                      <a:r>
                        <a:rPr lang="en-US" sz="1600" b="0" dirty="0">
                          <a:solidFill>
                            <a:schemeClr val="dk1"/>
                          </a:solidFill>
                          <a:latin typeface="Nunito"/>
                          <a:ea typeface="Nunito"/>
                          <a:cs typeface="Nunito"/>
                          <a:sym typeface="Nunito"/>
                        </a:rPr>
                        <a:t>The meals selected by canteen attendees</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a:ea typeface="Nunito"/>
                          <a:cs typeface="Nunito"/>
                          <a:sym typeface="Nunito"/>
                        </a:rPr>
                        <a:t>     at a primary school at lunchtime are</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a:ea typeface="Nunito"/>
                          <a:cs typeface="Nunito"/>
                          <a:sym typeface="Nunito"/>
                        </a:rPr>
                        <a:t>     recorded in this two-way table. What is the</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a:ea typeface="Nunito"/>
                          <a:cs typeface="Nunito"/>
                          <a:sym typeface="Nunito"/>
                        </a:rPr>
                        <a:t>     probability that a pupil selected at random</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a:ea typeface="Nunito"/>
                          <a:cs typeface="Nunito"/>
                          <a:sym typeface="Nunito"/>
                        </a:rPr>
                        <a:t>     chose pasta?</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pic>
        <p:nvPicPr>
          <p:cNvPr id="5" name="Picture 4" descr="A black and blue grid with black text&#10;&#10;Description automatically generated">
            <a:extLst>
              <a:ext uri="{FF2B5EF4-FFF2-40B4-BE49-F238E27FC236}">
                <a16:creationId xmlns:a16="http://schemas.microsoft.com/office/drawing/2014/main" id="{AF772A12-7134-67BE-93E1-E305E07B8D91}"/>
              </a:ext>
            </a:extLst>
          </p:cNvPr>
          <p:cNvPicPr>
            <a:picLocks noChangeAspect="1"/>
          </p:cNvPicPr>
          <p:nvPr/>
        </p:nvPicPr>
        <p:blipFill>
          <a:blip r:embed="rId3"/>
          <a:stretch>
            <a:fillRect/>
          </a:stretch>
        </p:blipFill>
        <p:spPr>
          <a:xfrm>
            <a:off x="230499" y="2863606"/>
            <a:ext cx="4182100" cy="1156644"/>
          </a:xfrm>
          <a:prstGeom prst="rect">
            <a:avLst/>
          </a:prstGeom>
        </p:spPr>
      </p:pic>
    </p:spTree>
    <p:extLst>
      <p:ext uri="{BB962C8B-B14F-4D97-AF65-F5344CB8AC3E}">
        <p14:creationId xmlns:p14="http://schemas.microsoft.com/office/powerpoint/2010/main" val="10231025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g2531dd14429_0_221"/>
          <p:cNvSpPr txBox="1"/>
          <p:nvPr/>
        </p:nvSpPr>
        <p:spPr>
          <a:xfrm>
            <a:off x="169850" y="378100"/>
            <a:ext cx="484565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Conditional Probability</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2BDB8F55-CF06-61C0-D1E1-FA2C1D231840}"/>
                  </a:ext>
                </a:extLst>
              </p:cNvPr>
              <p:cNvGraphicFramePr/>
              <p:nvPr>
                <p:extLst>
                  <p:ext uri="{D42A27DB-BD31-4B8C-83A1-F6EECF244321}">
                    <p14:modId xmlns:p14="http://schemas.microsoft.com/office/powerpoint/2010/main" val="2719041298"/>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1</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2</m:t>
                                  </m:r>
                                </m:den>
                              </m:f>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0</m:t>
                              </m:r>
                            </m:oMath>
                          </a14:m>
                          <a:r>
                            <a:rPr lang="en-GB" sz="1600" dirty="0">
                              <a:solidFill>
                                <a:schemeClr val="dk1"/>
                              </a:solidFill>
                              <a:latin typeface="Nunito Sans"/>
                              <a:ea typeface="Nunito Sans"/>
                              <a:cs typeface="Nunito Sans"/>
                              <a:sym typeface="Nunito Sans"/>
                            </a:rPr>
                            <a:t>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3</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7</m:t>
                                  </m:r>
                                </m:den>
                              </m:f>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D)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14</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rgbClr val="1C1C1C"/>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2BDB8F55-CF06-61C0-D1E1-FA2C1D231840}"/>
                  </a:ext>
                </a:extLst>
              </p:cNvPr>
              <p:cNvGraphicFramePr/>
              <p:nvPr>
                <p:extLst>
                  <p:ext uri="{D42A27DB-BD31-4B8C-83A1-F6EECF244321}">
                    <p14:modId xmlns:p14="http://schemas.microsoft.com/office/powerpoint/2010/main" val="2719041298"/>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1</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2</m:t>
                                  </m:r>
                                </m:den>
                              </m:f>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0</m:t>
                              </m:r>
                            </m:oMath>
                          </a14:m>
                          <a:r>
                            <a:rPr lang="en-GB" sz="1600" dirty="0">
                              <a:solidFill>
                                <a:schemeClr val="dk1"/>
                              </a:solidFill>
                              <a:latin typeface="Nunito Sans"/>
                              <a:ea typeface="Nunito Sans"/>
                              <a:cs typeface="Nunito Sans"/>
                              <a:sym typeface="Nunito Sans"/>
                            </a:rPr>
                            <a:t>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3</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7</m:t>
                                  </m:r>
                                </m:den>
                              </m:f>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smtClean="0">
                                      <a:solidFill>
                                        <a:schemeClr val="dk1"/>
                                      </a:solidFill>
                                      <a:latin typeface="Cambria Math" panose="02040503050406030204" pitchFamily="18" charset="0"/>
                                      <a:ea typeface="Nunito Sans"/>
                                      <a:cs typeface="Nunito Sans"/>
                                      <a:sym typeface="Nunito Sans"/>
                                    </a:rPr>
                                    <m:t>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14</m:t>
                                  </m:r>
                                </m:den>
                              </m:f>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rgbClr val="1C1C1C"/>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9E6080B-FB91-A5DE-F001-B976EE7460D8}"/>
                  </a:ext>
                </a:extLst>
              </p:cNvPr>
              <p:cNvGraphicFramePr/>
              <p:nvPr/>
            </p:nvGraphicFramePr>
            <p:xfrm>
              <a:off x="108044" y="862525"/>
              <a:ext cx="4427010" cy="13004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5) </a:t>
                          </a:r>
                          <a:r>
                            <a:rPr lang="en-US" sz="1600" b="0" dirty="0">
                              <a:solidFill>
                                <a:schemeClr val="dk1"/>
                              </a:solidFill>
                              <a:latin typeface="Nunito"/>
                              <a:ea typeface="Nunito"/>
                              <a:cs typeface="Nunito"/>
                              <a:sym typeface="Nunito"/>
                            </a:rPr>
                            <a:t>With respect to the frequencies in the</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a:ea typeface="Nunito"/>
                              <a:cs typeface="Nunito"/>
                              <a:sym typeface="Nunito"/>
                            </a:rPr>
                            <a:t>     following Venn diagram, determine</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a:ea typeface="Nunito"/>
                              <a:cs typeface="Nunito"/>
                              <a:sym typeface="Nunito"/>
                            </a:rPr>
                            <a:t>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𝑃</m:t>
                              </m:r>
                              <m:d>
                                <m:dPr>
                                  <m:endChr m:val="|"/>
                                  <m:ctrlPr>
                                    <a:rPr lang="en-US" sz="1600" b="0" i="1" dirty="0" smtClean="0">
                                      <a:solidFill>
                                        <a:schemeClr val="dk1"/>
                                      </a:solidFill>
                                      <a:latin typeface="Cambria Math" panose="02040503050406030204" pitchFamily="18" charset="0"/>
                                      <a:ea typeface="Nunito"/>
                                      <a:cs typeface="Nunito"/>
                                      <a:sym typeface="Nunito"/>
                                    </a:rPr>
                                  </m:ctrlPr>
                                </m:dPr>
                                <m:e>
                                  <m:r>
                                    <a:rPr lang="en-US" sz="1600" b="0" i="1" dirty="0" smtClean="0">
                                      <a:solidFill>
                                        <a:schemeClr val="dk1"/>
                                      </a:solidFill>
                                      <a:latin typeface="Cambria Math" panose="02040503050406030204" pitchFamily="18" charset="0"/>
                                      <a:ea typeface="Times New Roman"/>
                                      <a:cs typeface="Times New Roman"/>
                                      <a:sym typeface="Times New Roman"/>
                                    </a:rPr>
                                    <m:t>𝐵</m:t>
                                  </m:r>
                                </m:e>
                              </m:d>
                              <m:r>
                                <a:rPr lang="en-US" sz="1600" b="0" i="1" dirty="0" smtClean="0">
                                  <a:solidFill>
                                    <a:schemeClr val="dk1"/>
                                  </a:solidFill>
                                  <a:latin typeface="Cambria Math" panose="02040503050406030204" pitchFamily="18" charset="0"/>
                                  <a:ea typeface="Times New Roman"/>
                                  <a:cs typeface="Times New Roman"/>
                                  <a:sym typeface="Times New Roman"/>
                                </a:rPr>
                                <m:t>𝐴</m:t>
                              </m:r>
                              <m:r>
                                <a:rPr lang="en-GB" sz="1600" b="0" i="1" dirty="0" smtClean="0">
                                  <a:solidFill>
                                    <a:schemeClr val="dk1"/>
                                  </a:solidFill>
                                  <a:latin typeface="Cambria Math" panose="02040503050406030204" pitchFamily="18" charset="0"/>
                                  <a:ea typeface="Times New Roman"/>
                                  <a:cs typeface="Times New Roman"/>
                                  <a:sym typeface="Times New Roman"/>
                                </a:rPr>
                                <m:t>∪</m:t>
                              </m:r>
                              <m:r>
                                <a:rPr lang="en-US" sz="1600" b="0" i="1" dirty="0" smtClean="0">
                                  <a:solidFill>
                                    <a:schemeClr val="dk1"/>
                                  </a:solidFill>
                                  <a:latin typeface="Cambria Math" panose="02040503050406030204" pitchFamily="18" charset="0"/>
                                  <a:ea typeface="Times New Roman"/>
                                  <a:cs typeface="Times New Roman"/>
                                  <a:sym typeface="Times New Roman"/>
                                </a:rPr>
                                <m:t>𝐶</m:t>
                              </m:r>
                              <m:r>
                                <a:rPr lang="en-US" sz="1600" b="0" i="1" dirty="0" smtClean="0">
                                  <a:solidFill>
                                    <a:schemeClr val="dk1"/>
                                  </a:solidFill>
                                  <a:latin typeface="Cambria Math" panose="02040503050406030204" pitchFamily="18" charset="0"/>
                                  <a:ea typeface="Nunito"/>
                                  <a:cs typeface="Nunito"/>
                                  <a:sym typeface="Nunito"/>
                                </a:rPr>
                                <m:t>)</m:t>
                              </m:r>
                            </m:oMath>
                          </a14:m>
                          <a:r>
                            <a:rPr lang="en-US" sz="1600" b="0" dirty="0">
                              <a:solidFill>
                                <a:schemeClr val="dk1"/>
                              </a:solidFill>
                              <a:latin typeface="+mn-lt"/>
                              <a:ea typeface="Arial"/>
                              <a:cs typeface="Arial"/>
                              <a:sym typeface="Arial"/>
                            </a:rPr>
                            <a:t>:</a:t>
                          </a:r>
                          <a:endParaRPr lang="en-US" sz="1600" b="0" u="none" strike="noStrike" cap="none" dirty="0">
                            <a:solidFill>
                              <a:schemeClr val="dk1"/>
                            </a:solidFill>
                            <a:latin typeface="Nunito Sans"/>
                            <a:ea typeface="Nunito Sans"/>
                            <a:cs typeface="Nunito Sans"/>
                            <a:sym typeface="Nunito Sans"/>
                          </a:endParaRP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9E6080B-FB91-A5DE-F001-B976EE7460D8}"/>
                  </a:ext>
                </a:extLst>
              </p:cNvPr>
              <p:cNvGraphicFramePr/>
              <p:nvPr/>
            </p:nvGraphicFramePr>
            <p:xfrm>
              <a:off x="108044" y="862525"/>
              <a:ext cx="4427010" cy="13004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5) </a:t>
                          </a:r>
                          <a:r>
                            <a:rPr lang="en-US" sz="1600" b="0" dirty="0">
                              <a:solidFill>
                                <a:schemeClr val="dk1"/>
                              </a:solidFill>
                              <a:latin typeface="Nunito"/>
                              <a:ea typeface="Nunito"/>
                              <a:cs typeface="Nunito"/>
                              <a:sym typeface="Nunito"/>
                            </a:rPr>
                            <a:t>With respect to the frequencies in the</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a:ea typeface="Nunito"/>
                              <a:cs typeface="Nunito"/>
                              <a:sym typeface="Nunito"/>
                            </a:rPr>
                            <a:t>     following Venn diagram, determine</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a:ea typeface="Nunito"/>
                              <a:cs typeface="Nunito"/>
                              <a:sym typeface="Nunito"/>
                            </a:rPr>
                            <a:t>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𝑃</m:t>
                              </m:r>
                              <m:d>
                                <m:dPr>
                                  <m:endChr m:val="|"/>
                                  <m:ctrlPr>
                                    <a:rPr lang="en-US" sz="1600" b="0" i="1" dirty="0" smtClean="0">
                                      <a:solidFill>
                                        <a:schemeClr val="dk1"/>
                                      </a:solidFill>
                                      <a:latin typeface="Cambria Math" panose="02040503050406030204" pitchFamily="18" charset="0"/>
                                      <a:ea typeface="Nunito"/>
                                      <a:cs typeface="Nunito"/>
                                      <a:sym typeface="Nunito"/>
                                    </a:rPr>
                                  </m:ctrlPr>
                                </m:dPr>
                                <m:e>
                                  <m:r>
                                    <a:rPr lang="en-US" sz="1600" b="0" i="1" dirty="0" smtClean="0">
                                      <a:solidFill>
                                        <a:schemeClr val="dk1"/>
                                      </a:solidFill>
                                      <a:latin typeface="Cambria Math" panose="02040503050406030204" pitchFamily="18" charset="0"/>
                                      <a:ea typeface="Times New Roman"/>
                                      <a:cs typeface="Times New Roman"/>
                                      <a:sym typeface="Times New Roman"/>
                                    </a:rPr>
                                    <m:t>𝐵</m:t>
                                  </m:r>
                                </m:e>
                              </m:d>
                              <m:r>
                                <a:rPr lang="en-US" sz="1600" b="0" i="1" dirty="0" smtClean="0">
                                  <a:solidFill>
                                    <a:schemeClr val="dk1"/>
                                  </a:solidFill>
                                  <a:latin typeface="Cambria Math" panose="02040503050406030204" pitchFamily="18" charset="0"/>
                                  <a:ea typeface="Times New Roman"/>
                                  <a:cs typeface="Times New Roman"/>
                                  <a:sym typeface="Times New Roman"/>
                                </a:rPr>
                                <m:t>𝐴</m:t>
                              </m:r>
                              <m:r>
                                <a:rPr lang="en-GB" sz="1600" b="0" i="1" dirty="0" smtClean="0">
                                  <a:solidFill>
                                    <a:schemeClr val="dk1"/>
                                  </a:solidFill>
                                  <a:latin typeface="Cambria Math" panose="02040503050406030204" pitchFamily="18" charset="0"/>
                                  <a:ea typeface="Times New Roman"/>
                                  <a:cs typeface="Times New Roman"/>
                                  <a:sym typeface="Times New Roman"/>
                                </a:rPr>
                                <m:t>∪</m:t>
                              </m:r>
                              <m:r>
                                <a:rPr lang="en-US" sz="1600" b="0" i="1" dirty="0" smtClean="0">
                                  <a:solidFill>
                                    <a:schemeClr val="dk1"/>
                                  </a:solidFill>
                                  <a:latin typeface="Cambria Math" panose="02040503050406030204" pitchFamily="18" charset="0"/>
                                  <a:ea typeface="Times New Roman"/>
                                  <a:cs typeface="Times New Roman"/>
                                  <a:sym typeface="Times New Roman"/>
                                </a:rPr>
                                <m:t>𝐶</m:t>
                              </m:r>
                              <m:r>
                                <a:rPr lang="en-US" sz="1600" b="0" i="1" dirty="0" smtClean="0">
                                  <a:solidFill>
                                    <a:schemeClr val="dk1"/>
                                  </a:solidFill>
                                  <a:latin typeface="Cambria Math" panose="02040503050406030204" pitchFamily="18" charset="0"/>
                                  <a:ea typeface="Nunito"/>
                                  <a:cs typeface="Nunito"/>
                                  <a:sym typeface="Nunito"/>
                                </a:rPr>
                                <m:t>)</m:t>
                              </m:r>
                            </m:oMath>
                          </a14:m>
                          <a:r>
                            <a:rPr lang="en-US" sz="1600" b="0" dirty="0">
                              <a:solidFill>
                                <a:schemeClr val="dk1"/>
                              </a:solidFill>
                              <a:latin typeface="+mn-lt"/>
                              <a:ea typeface="Arial"/>
                              <a:cs typeface="Arial"/>
                              <a:sym typeface="Arial"/>
                            </a:rPr>
                            <a:t>:</a:t>
                          </a:r>
                          <a:endParaRPr lang="en-US" sz="1600" b="0" u="none" strike="noStrike" cap="none" dirty="0">
                            <a:solidFill>
                              <a:schemeClr val="dk1"/>
                            </a:solidFill>
                            <a:latin typeface="Nunito Sans"/>
                            <a:ea typeface="Nunito Sans"/>
                            <a:cs typeface="Nunito Sans"/>
                            <a:sym typeface="Nunito Sans"/>
                          </a:endParaRP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pic>
        <p:nvPicPr>
          <p:cNvPr id="5" name="Picture 4" descr="A blue circles on a black background&#10;&#10;Description automatically generated">
            <a:extLst>
              <a:ext uri="{FF2B5EF4-FFF2-40B4-BE49-F238E27FC236}">
                <a16:creationId xmlns:a16="http://schemas.microsoft.com/office/drawing/2014/main" id="{79155A73-0CD7-4742-6F3C-8061FDAE33ED}"/>
              </a:ext>
            </a:extLst>
          </p:cNvPr>
          <p:cNvPicPr>
            <a:picLocks noChangeAspect="1"/>
          </p:cNvPicPr>
          <p:nvPr/>
        </p:nvPicPr>
        <p:blipFill>
          <a:blip r:embed="rId3"/>
          <a:stretch>
            <a:fillRect/>
          </a:stretch>
        </p:blipFill>
        <p:spPr>
          <a:xfrm>
            <a:off x="169850" y="2188011"/>
            <a:ext cx="4318622" cy="2092964"/>
          </a:xfrm>
          <a:prstGeom prst="rect">
            <a:avLst/>
          </a:prstGeom>
        </p:spPr>
      </p:pic>
    </p:spTree>
    <p:extLst>
      <p:ext uri="{BB962C8B-B14F-4D97-AF65-F5344CB8AC3E}">
        <p14:creationId xmlns:p14="http://schemas.microsoft.com/office/powerpoint/2010/main" val="10874171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4" name="Google Shape;414;g2531dd14429_0_240"/>
          <p:cNvSpPr txBox="1"/>
          <p:nvPr/>
        </p:nvSpPr>
        <p:spPr>
          <a:xfrm>
            <a:off x="169849" y="378100"/>
            <a:ext cx="4916021"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Conditional Probability</a:t>
            </a:r>
            <a:endParaRPr sz="1400" b="1" i="0" u="none" strike="noStrike" cap="none" dirty="0">
              <a:solidFill>
                <a:srgbClr val="FFFFFF"/>
              </a:solidFill>
              <a:latin typeface="Nunito Sans"/>
              <a:ea typeface="Nunito Sans"/>
              <a:cs typeface="Nunito Sans"/>
              <a:sym typeface="Nunito Sans"/>
            </a:endParaRPr>
          </a:p>
        </p:txBody>
      </p:sp>
      <p:graphicFrame>
        <p:nvGraphicFramePr>
          <p:cNvPr id="415" name="Google Shape;415;g2531dd14429_0_240"/>
          <p:cNvGraphicFramePr/>
          <p:nvPr/>
        </p:nvGraphicFramePr>
        <p:xfrm>
          <a:off x="108044" y="862525"/>
          <a:ext cx="8882075" cy="840769"/>
        </p:xfrm>
        <a:graphic>
          <a:graphicData uri="http://schemas.openxmlformats.org/drawingml/2006/table">
            <a:tbl>
              <a:tblPr firstRow="1" bandRow="1">
                <a:noFill/>
                <a:tableStyleId>{AD53301B-15D8-45D5-B580-323E5BA72A3A}</a:tableStyleId>
              </a:tblPr>
              <a:tblGrid>
                <a:gridCol w="8882075">
                  <a:extLst>
                    <a:ext uri="{9D8B030D-6E8A-4147-A177-3AD203B41FA5}">
                      <a16:colId xmlns:a16="http://schemas.microsoft.com/office/drawing/2014/main" val="20000"/>
                    </a:ext>
                  </a:extLst>
                </a:gridCol>
              </a:tblGrid>
              <a:tr h="840769">
                <a:tc>
                  <a:txBody>
                    <a:bodyPr/>
                    <a:lstStyle/>
                    <a:p>
                      <a:pPr marL="0" marR="0" lvl="0" indent="0" algn="l" rtl="0">
                        <a:lnSpc>
                          <a:spcPct val="100000"/>
                        </a:lnSpc>
                        <a:spcBef>
                          <a:spcPts val="0"/>
                        </a:spcBef>
                        <a:spcAft>
                          <a:spcPts val="0"/>
                        </a:spcAft>
                        <a:buClr>
                          <a:srgbClr val="000000"/>
                        </a:buClr>
                        <a:buSzPts val="1600"/>
                        <a:buFont typeface="Arial"/>
                        <a:buNone/>
                      </a:pPr>
                      <a:r>
                        <a:rPr lang="en-GB" sz="1600" b="0" u="none" strike="noStrike" cap="none" dirty="0">
                          <a:solidFill>
                            <a:schemeClr val="dk1"/>
                          </a:solidFill>
                          <a:latin typeface="Nunito Sans"/>
                          <a:ea typeface="Nunito Sans"/>
                          <a:cs typeface="Nunito Sans"/>
                          <a:sym typeface="Nunito Sans"/>
                        </a:rPr>
                        <a:t>6) </a:t>
                      </a:r>
                      <a:r>
                        <a:rPr lang="en-GB" sz="1600" b="0" dirty="0">
                          <a:solidFill>
                            <a:schemeClr val="dk1"/>
                          </a:solidFill>
                          <a:latin typeface="Nunito"/>
                          <a:ea typeface="Nunito"/>
                          <a:cs typeface="Nunito"/>
                          <a:sym typeface="Nunito"/>
                        </a:rPr>
                        <a:t>These 8 cards are placed face down. A card is taken and not replaced, then a second card is</a:t>
                      </a:r>
                    </a:p>
                    <a:p>
                      <a:pPr marL="0" marR="0" lvl="0" indent="0" algn="l" rtl="0">
                        <a:lnSpc>
                          <a:spcPct val="100000"/>
                        </a:lnSpc>
                        <a:spcBef>
                          <a:spcPts val="0"/>
                        </a:spcBef>
                        <a:spcAft>
                          <a:spcPts val="0"/>
                        </a:spcAft>
                        <a:buClr>
                          <a:srgbClr val="000000"/>
                        </a:buClr>
                        <a:buSzPts val="1600"/>
                        <a:buFont typeface="Arial"/>
                        <a:buNone/>
                      </a:pPr>
                      <a:r>
                        <a:rPr lang="en-GB" sz="1600" b="0" dirty="0">
                          <a:solidFill>
                            <a:schemeClr val="dk1"/>
                          </a:solidFill>
                          <a:latin typeface="Nunito"/>
                          <a:ea typeface="Nunito"/>
                          <a:cs typeface="Nunito"/>
                          <a:sym typeface="Nunito"/>
                        </a:rPr>
                        <a:t>     taken. What is the probability that both cards display the same letter?</a:t>
                      </a:r>
                      <a:endParaRPr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mc:Choice xmlns:a14="http://schemas.microsoft.com/office/drawing/2010/main" Requires="a14">
          <p:graphicFrame>
            <p:nvGraphicFramePr>
              <p:cNvPr id="2" name="Google Shape;292;g2045eb4a8d4_0_177">
                <a:extLst>
                  <a:ext uri="{FF2B5EF4-FFF2-40B4-BE49-F238E27FC236}">
                    <a16:creationId xmlns:a16="http://schemas.microsoft.com/office/drawing/2014/main" id="{F9E83C65-10B3-A49E-162C-27FD3CFED870}"/>
                  </a:ext>
                </a:extLst>
              </p:cNvPr>
              <p:cNvGraphicFramePr/>
              <p:nvPr>
                <p:extLst>
                  <p:ext uri="{D42A27DB-BD31-4B8C-83A1-F6EECF244321}">
                    <p14:modId xmlns:p14="http://schemas.microsoft.com/office/powerpoint/2010/main" val="133573323"/>
                  </p:ext>
                </p:extLst>
              </p:nvPr>
            </p:nvGraphicFramePr>
            <p:xfrm>
              <a:off x="952500" y="2190750"/>
              <a:ext cx="7239000" cy="1635637"/>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11</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32</m:t>
                                  </m:r>
                                </m:den>
                              </m:f>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1</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4</m:t>
                                  </m:r>
                                </m:den>
                              </m:f>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7</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32</m:t>
                                  </m:r>
                                </m:den>
                              </m:f>
                            </m:oMath>
                          </a14:m>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4111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87808</m:t>
                                  </m:r>
                                </m:den>
                              </m:f>
                            </m:oMath>
                          </a14:m>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292;g2045eb4a8d4_0_177">
                <a:extLst>
                  <a:ext uri="{FF2B5EF4-FFF2-40B4-BE49-F238E27FC236}">
                    <a16:creationId xmlns:a16="http://schemas.microsoft.com/office/drawing/2014/main" id="{F9E83C65-10B3-A49E-162C-27FD3CFED870}"/>
                  </a:ext>
                </a:extLst>
              </p:cNvPr>
              <p:cNvGraphicFramePr/>
              <p:nvPr>
                <p:extLst>
                  <p:ext uri="{D42A27DB-BD31-4B8C-83A1-F6EECF244321}">
                    <p14:modId xmlns:p14="http://schemas.microsoft.com/office/powerpoint/2010/main" val="133573323"/>
                  </p:ext>
                </p:extLst>
              </p:nvPr>
            </p:nvGraphicFramePr>
            <p:xfrm>
              <a:off x="952500" y="2190750"/>
              <a:ext cx="7239000" cy="1635637"/>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11</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32</m:t>
                                  </m:r>
                                </m:den>
                              </m:f>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f>
                                <m:fPr>
                                  <m:ctrlPr>
                                    <a:rPr lang="ar-AE" sz="1600" b="0" i="1" u="none" strike="noStrike" cap="none"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smtClean="0">
                                      <a:solidFill>
                                        <a:schemeClr val="tx1"/>
                                      </a:solidFill>
                                      <a:latin typeface="Cambria Math" panose="02040503050406030204" pitchFamily="18" charset="0"/>
                                      <a:ea typeface="Nunito Sans"/>
                                      <a:cs typeface="Nunito Sans"/>
                                      <a:sym typeface="Nunito Sans"/>
                                    </a:rPr>
                                    <m:t>1</m:t>
                                  </m:r>
                                </m:num>
                                <m:den>
                                  <m:r>
                                    <a:rPr lang="ar-AE" sz="1600" b="0" i="1" u="none" strike="noStrike" cap="none" smtClean="0">
                                      <a:solidFill>
                                        <a:schemeClr val="tx1"/>
                                      </a:solidFill>
                                      <a:latin typeface="Cambria Math" panose="02040503050406030204" pitchFamily="18" charset="0"/>
                                      <a:ea typeface="Nunito Sans"/>
                                      <a:cs typeface="Nunito Sans"/>
                                      <a:sym typeface="Nunito Sans"/>
                                    </a:rPr>
                                    <m:t>4</m:t>
                                  </m:r>
                                </m:den>
                              </m:f>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7</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32</m:t>
                                  </m:r>
                                </m:den>
                              </m:f>
                            </m:oMath>
                          </a14:m>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Sans"/>
                                      <a:cs typeface="Nunito Sans"/>
                                      <a:sym typeface="Nunito Sans"/>
                                    </a:rPr>
                                  </m:ctrlPr>
                                </m:fPr>
                                <m:num>
                                  <m:r>
                                    <a:rPr lang="en-GB" sz="1600" b="0" i="1" u="none" strike="noStrike" cap="none" smtClean="0">
                                      <a:solidFill>
                                        <a:schemeClr val="dk1"/>
                                      </a:solidFill>
                                      <a:latin typeface="Cambria Math" panose="02040503050406030204" pitchFamily="18" charset="0"/>
                                      <a:ea typeface="Nunito Sans"/>
                                      <a:cs typeface="Nunito Sans"/>
                                      <a:sym typeface="Nunito Sans"/>
                                    </a:rPr>
                                    <m:t>4111</m:t>
                                  </m:r>
                                </m:num>
                                <m:den>
                                  <m:r>
                                    <a:rPr lang="en-GB" sz="1600" b="0" i="1" u="none" strike="noStrike" cap="none" smtClean="0">
                                      <a:solidFill>
                                        <a:schemeClr val="dk1"/>
                                      </a:solidFill>
                                      <a:latin typeface="Cambria Math" panose="02040503050406030204" pitchFamily="18" charset="0"/>
                                      <a:ea typeface="Nunito Sans"/>
                                      <a:cs typeface="Nunito Sans"/>
                                      <a:sym typeface="Nunito Sans"/>
                                    </a:rPr>
                                    <m:t>87808</m:t>
                                  </m:r>
                                </m:den>
                              </m:f>
                            </m:oMath>
                          </a14:m>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pic>
        <p:nvPicPr>
          <p:cNvPr id="4" name="Picture 3" descr="A blue and black rectangular sign&#10;&#10;Description automatically generated">
            <a:extLst>
              <a:ext uri="{FF2B5EF4-FFF2-40B4-BE49-F238E27FC236}">
                <a16:creationId xmlns:a16="http://schemas.microsoft.com/office/drawing/2014/main" id="{06A1A980-143E-4380-F4D2-FE40F79888EA}"/>
              </a:ext>
            </a:extLst>
          </p:cNvPr>
          <p:cNvPicPr>
            <a:picLocks noChangeAspect="1"/>
          </p:cNvPicPr>
          <p:nvPr/>
        </p:nvPicPr>
        <p:blipFill>
          <a:blip r:embed="rId3"/>
          <a:stretch>
            <a:fillRect/>
          </a:stretch>
        </p:blipFill>
        <p:spPr>
          <a:xfrm>
            <a:off x="1994409" y="1504033"/>
            <a:ext cx="5155182" cy="567214"/>
          </a:xfrm>
          <a:prstGeom prst="rect">
            <a:avLst/>
          </a:prstGeom>
        </p:spPr>
      </p:pic>
    </p:spTree>
    <p:extLst>
      <p:ext uri="{BB962C8B-B14F-4D97-AF65-F5344CB8AC3E}">
        <p14:creationId xmlns:p14="http://schemas.microsoft.com/office/powerpoint/2010/main" val="978369321"/>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TotalTime>
  <Words>1769</Words>
  <Application>Microsoft Office PowerPoint</Application>
  <PresentationFormat>On-screen Show (16:9)</PresentationFormat>
  <Paragraphs>270</Paragraphs>
  <Slides>25</Slides>
  <Notes>25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Nunito</vt:lpstr>
      <vt:lpstr>Cambria Math</vt:lpstr>
      <vt:lpstr>Times New Roman</vt:lpstr>
      <vt:lpstr>Calibri</vt:lpstr>
      <vt:lpstr>Nunito Sans</vt:lpstr>
      <vt:lpstr>Arial</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Janette Warburton</dc:creator>
  <cp:lastModifiedBy>Janette Warburton</cp:lastModifiedBy>
  <cp:revision>2</cp:revision>
  <dcterms:modified xsi:type="dcterms:W3CDTF">2023-07-10T11:24:27Z</dcterms:modified>
</cp:coreProperties>
</file>